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6" r:id="rId3"/>
    <p:sldId id="655" r:id="rId4"/>
    <p:sldId id="656" r:id="rId5"/>
    <p:sldId id="657" r:id="rId6"/>
    <p:sldId id="662" r:id="rId7"/>
    <p:sldId id="645" r:id="rId8"/>
    <p:sldId id="649" r:id="rId9"/>
    <p:sldId id="650" r:id="rId10"/>
    <p:sldId id="651" r:id="rId11"/>
    <p:sldId id="646" r:id="rId12"/>
    <p:sldId id="653" r:id="rId13"/>
    <p:sldId id="658" r:id="rId14"/>
    <p:sldId id="659" r:id="rId15"/>
    <p:sldId id="663" r:id="rId16"/>
    <p:sldId id="654" r:id="rId17"/>
    <p:sldId id="661" r:id="rId18"/>
    <p:sldId id="660" r:id="rId19"/>
    <p:sldId id="64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439"/>
    <p:restoredTop sz="90920" autoAdjust="0"/>
  </p:normalViewPr>
  <p:slideViewPr>
    <p:cSldViewPr>
      <p:cViewPr varScale="1">
        <p:scale>
          <a:sx n="75" d="100"/>
          <a:sy n="75" d="100"/>
        </p:scale>
        <p:origin x="1085"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15DE98-67C1-4B26-A280-ABDB793E853A}" type="datetimeFigureOut">
              <a:rPr lang="el-GR" smtClean="0"/>
              <a:pPr/>
              <a:t>19/11/2025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98DB8E-8E88-4153-900B-AAC8CBE9319E}" type="slidenum">
              <a:rPr lang="el-GR" smtClean="0"/>
              <a:pPr/>
              <a:t>‹#›</a:t>
            </a:fld>
            <a:endParaRPr lang="el-GR"/>
          </a:p>
        </p:txBody>
      </p:sp>
    </p:spTree>
    <p:extLst>
      <p:ext uri="{BB962C8B-B14F-4D97-AF65-F5344CB8AC3E}">
        <p14:creationId xmlns:p14="http://schemas.microsoft.com/office/powerpoint/2010/main" val="1768786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82DF4-CAD2-7A4D-8A5D-9E2862810594}" type="datetimeFigureOut">
              <a:rPr lang="en-US" smtClean="0"/>
              <a:pPr/>
              <a:t>11/19/2025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71B65-F0CE-094F-A75B-68E5B9CE89DD}" type="slidenum">
              <a:rPr lang="en-US" smtClean="0"/>
              <a:pPr/>
              <a:t>‹#›</a:t>
            </a:fld>
            <a:endParaRPr lang="en-US"/>
          </a:p>
        </p:txBody>
      </p:sp>
    </p:spTree>
    <p:extLst>
      <p:ext uri="{BB962C8B-B14F-4D97-AF65-F5344CB8AC3E}">
        <p14:creationId xmlns:p14="http://schemas.microsoft.com/office/powerpoint/2010/main" val="150777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91771B65-F0CE-094F-A75B-68E5B9CE89DD}" type="slidenum">
              <a:rPr lang="en-US" smtClean="0"/>
              <a:pPr/>
              <a:t>3</a:t>
            </a:fld>
            <a:endParaRPr lang="en-US"/>
          </a:p>
        </p:txBody>
      </p:sp>
    </p:spTree>
    <p:extLst>
      <p:ext uri="{BB962C8B-B14F-4D97-AF65-F5344CB8AC3E}">
        <p14:creationId xmlns:p14="http://schemas.microsoft.com/office/powerpoint/2010/main" val="378781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90582F-FFD4-4210-803F-2A205DB0647B}" type="datetime1">
              <a:rPr lang="en-US" smtClean="0"/>
              <a:pPr/>
              <a:t>11/19/2025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7E7AA-34A4-4C56-B845-9D69A9C4B5FC}" type="datetime1">
              <a:rPr lang="en-US" smtClean="0"/>
              <a:pPr/>
              <a:t>11/19/2025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648D0-85E1-4474-9528-EEB59C983D21}" type="datetime1">
              <a:rPr lang="en-US" smtClean="0"/>
              <a:pPr/>
              <a:t>11/19/2025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6B478BC5-82CF-4392-9A90-9ACF9B982F87}" type="datetimeFigureOut">
              <a:rPr lang="el-GR">
                <a:solidFill>
                  <a:srgbClr val="696464"/>
                </a:solidFill>
              </a:rPr>
              <a:pPr>
                <a:defRPr/>
              </a:pPr>
              <a:t>19/11/2025</a:t>
            </a:fld>
            <a:endParaRPr lang="el-GR">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57517AA6-93D1-4741-936A-550BE55FD448}" type="slidenum">
              <a:rPr lang="el-GR"/>
              <a:pPr>
                <a:defRPr/>
              </a:pPr>
              <a:t>‹#›</a:t>
            </a:fld>
            <a:endParaRPr lang="el-GR"/>
          </a:p>
        </p:txBody>
      </p:sp>
    </p:spTree>
    <p:extLst>
      <p:ext uri="{BB962C8B-B14F-4D97-AF65-F5344CB8AC3E}">
        <p14:creationId xmlns:p14="http://schemas.microsoft.com/office/powerpoint/2010/main" val="372153890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1641313-8DF6-4A7B-B7C3-751756B5D614}" type="datetimeFigureOut">
              <a:rPr lang="el-GR">
                <a:solidFill>
                  <a:srgbClr val="696464"/>
                </a:solidFill>
              </a:rPr>
              <a:pPr>
                <a:defRPr/>
              </a:pPr>
              <a:t>19/11/2025</a:t>
            </a:fld>
            <a:endParaRPr lang="el-GR">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33F3E923-5C55-4F1A-8122-9F8CF69B8757}" type="slidenum">
              <a:rPr lang="el-GR"/>
              <a:pPr>
                <a:defRPr/>
              </a:pPr>
              <a:t>‹#›</a:t>
            </a:fld>
            <a:endParaRPr lang="el-GR"/>
          </a:p>
        </p:txBody>
      </p:sp>
    </p:spTree>
    <p:extLst>
      <p:ext uri="{BB962C8B-B14F-4D97-AF65-F5344CB8AC3E}">
        <p14:creationId xmlns:p14="http://schemas.microsoft.com/office/powerpoint/2010/main" val="1878660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C1173011-0F6E-4A99-AB2B-144162CD761D}" type="datetimeFigureOut">
              <a:rPr lang="el-GR">
                <a:solidFill>
                  <a:srgbClr val="696464"/>
                </a:solidFill>
              </a:rPr>
              <a:pPr>
                <a:defRPr/>
              </a:pPr>
              <a:t>19/11/2025</a:t>
            </a:fld>
            <a:endParaRPr lang="el-GR">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l-GR">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731C8BA6-13DF-4DCB-925B-02BB268F4B42}" type="slidenum">
              <a:rPr lang="el-GR"/>
              <a:pPr>
                <a:defRPr/>
              </a:pPr>
              <a:t>‹#›</a:t>
            </a:fld>
            <a:endParaRPr lang="el-GR"/>
          </a:p>
        </p:txBody>
      </p:sp>
    </p:spTree>
    <p:extLst>
      <p:ext uri="{BB962C8B-B14F-4D97-AF65-F5344CB8AC3E}">
        <p14:creationId xmlns:p14="http://schemas.microsoft.com/office/powerpoint/2010/main" val="134975573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3C63B664-552F-49C2-96A5-945D8DD2684F}" type="datetimeFigureOut">
              <a:rPr lang="el-GR">
                <a:solidFill>
                  <a:srgbClr val="696464"/>
                </a:solidFill>
              </a:rPr>
              <a:pPr>
                <a:defRPr/>
              </a:pPr>
              <a:t>19/11/2025</a:t>
            </a:fld>
            <a:endParaRPr lang="el-GR">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129A7E95-9959-4093-A6DF-406A6E0060F3}" type="slidenum">
              <a:rPr lang="el-GR"/>
              <a:pPr>
                <a:defRPr/>
              </a:pPr>
              <a:t>‹#›</a:t>
            </a:fld>
            <a:endParaRPr lang="el-GR"/>
          </a:p>
        </p:txBody>
      </p:sp>
    </p:spTree>
    <p:extLst>
      <p:ext uri="{BB962C8B-B14F-4D97-AF65-F5344CB8AC3E}">
        <p14:creationId xmlns:p14="http://schemas.microsoft.com/office/powerpoint/2010/main" val="134831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4A3F6783-6ADC-4B45-945C-325BEEE37CC0}" type="datetimeFigureOut">
              <a:rPr lang="el-GR">
                <a:solidFill>
                  <a:srgbClr val="696464"/>
                </a:solidFill>
              </a:rPr>
              <a:pPr>
                <a:defRPr/>
              </a:pPr>
              <a:t>19/11/2025</a:t>
            </a:fld>
            <a:endParaRPr lang="el-GR">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ACB98CF9-FF4C-41A1-8C39-9944B55AD6B1}" type="slidenum">
              <a:rPr lang="el-GR"/>
              <a:pPr>
                <a:defRPr/>
              </a:pPr>
              <a:t>‹#›</a:t>
            </a:fld>
            <a:endParaRPr lang="el-GR"/>
          </a:p>
        </p:txBody>
      </p:sp>
    </p:spTree>
    <p:extLst>
      <p:ext uri="{BB962C8B-B14F-4D97-AF65-F5344CB8AC3E}">
        <p14:creationId xmlns:p14="http://schemas.microsoft.com/office/powerpoint/2010/main" val="317598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F56F2F3-25F4-4AB3-92E2-DB705A66E114}" type="datetimeFigureOut">
              <a:rPr lang="el-GR">
                <a:solidFill>
                  <a:srgbClr val="696464"/>
                </a:solidFill>
              </a:rPr>
              <a:pPr>
                <a:defRPr/>
              </a:pPr>
              <a:t>19/11/2025</a:t>
            </a:fld>
            <a:endParaRPr lang="el-GR">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2AD45693-177E-469D-95A5-40959F363F43}" type="slidenum">
              <a:rPr lang="el-GR"/>
              <a:pPr>
                <a:defRPr/>
              </a:pPr>
              <a:t>‹#›</a:t>
            </a:fld>
            <a:endParaRPr lang="el-GR"/>
          </a:p>
        </p:txBody>
      </p:sp>
    </p:spTree>
    <p:extLst>
      <p:ext uri="{BB962C8B-B14F-4D97-AF65-F5344CB8AC3E}">
        <p14:creationId xmlns:p14="http://schemas.microsoft.com/office/powerpoint/2010/main" val="1554634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93F6E64-1186-47F0-A2A1-406AC7E3BF4E}" type="datetimeFigureOut">
              <a:rPr lang="el-GR">
                <a:solidFill>
                  <a:srgbClr val="696464"/>
                </a:solidFill>
              </a:rPr>
              <a:pPr>
                <a:defRPr/>
              </a:pPr>
              <a:t>19/11/2025</a:t>
            </a:fld>
            <a:endParaRPr lang="el-GR">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F18441B9-3900-4D24-9B1B-59DB6AFFEFC8}" type="slidenum">
              <a:rPr lang="el-GR"/>
              <a:pPr>
                <a:defRPr/>
              </a:pPr>
              <a:t>‹#›</a:t>
            </a:fld>
            <a:endParaRPr lang="el-GR"/>
          </a:p>
        </p:txBody>
      </p:sp>
    </p:spTree>
    <p:extLst>
      <p:ext uri="{BB962C8B-B14F-4D97-AF65-F5344CB8AC3E}">
        <p14:creationId xmlns:p14="http://schemas.microsoft.com/office/powerpoint/2010/main" val="693327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82F8820B-49A7-473C-8987-9F05454AEADC}" type="datetimeFigureOut">
              <a:rPr lang="el-GR">
                <a:solidFill>
                  <a:srgbClr val="696464"/>
                </a:solidFill>
              </a:rPr>
              <a:pPr>
                <a:defRPr/>
              </a:pPr>
              <a:t>19/11/2025</a:t>
            </a:fld>
            <a:endParaRPr lang="el-GR">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D00508FF-86F0-46FE-BB2D-91F2DD9296BA}" type="slidenum">
              <a:rPr lang="el-GR"/>
              <a:pPr>
                <a:defRPr/>
              </a:pPr>
              <a:t>‹#›</a:t>
            </a:fld>
            <a:endParaRPr lang="el-GR"/>
          </a:p>
        </p:txBody>
      </p:sp>
    </p:spTree>
    <p:extLst>
      <p:ext uri="{BB962C8B-B14F-4D97-AF65-F5344CB8AC3E}">
        <p14:creationId xmlns:p14="http://schemas.microsoft.com/office/powerpoint/2010/main" val="427938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BA794-3172-4C7F-9C3F-C151699B86B4}" type="datetime1">
              <a:rPr lang="en-US" smtClean="0"/>
              <a:pPr/>
              <a:t>11/19/2025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26C7DFA3-3BE6-4970-A471-3176313BA5F4}" type="datetimeFigureOut">
              <a:rPr lang="el-GR">
                <a:solidFill>
                  <a:srgbClr val="696464"/>
                </a:solidFill>
              </a:rPr>
              <a:pPr>
                <a:defRPr/>
              </a:pPr>
              <a:t>19/11/2025</a:t>
            </a:fld>
            <a:endParaRPr lang="el-GR">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l-GR">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63F11EFB-4E56-4822-99D0-B8C11B26B390}" type="slidenum">
              <a:rPr lang="el-GR"/>
              <a:pPr>
                <a:defRPr/>
              </a:pPr>
              <a:t>‹#›</a:t>
            </a:fld>
            <a:endParaRPr lang="el-GR"/>
          </a:p>
        </p:txBody>
      </p:sp>
    </p:spTree>
    <p:extLst>
      <p:ext uri="{BB962C8B-B14F-4D97-AF65-F5344CB8AC3E}">
        <p14:creationId xmlns:p14="http://schemas.microsoft.com/office/powerpoint/2010/main" val="271155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0AF0668-87AA-4141-9243-4876B0FF7305}" type="datetimeFigureOut">
              <a:rPr lang="el-GR">
                <a:solidFill>
                  <a:srgbClr val="696464"/>
                </a:solidFill>
              </a:rPr>
              <a:pPr>
                <a:defRPr/>
              </a:pPr>
              <a:t>19/11/2025</a:t>
            </a:fld>
            <a:endParaRPr lang="el-GR">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3842BEA6-E72F-4E13-A254-20612A9179DC}" type="slidenum">
              <a:rPr lang="el-GR"/>
              <a:pPr>
                <a:defRPr/>
              </a:pPr>
              <a:t>‹#›</a:t>
            </a:fld>
            <a:endParaRPr lang="el-GR"/>
          </a:p>
        </p:txBody>
      </p:sp>
    </p:spTree>
    <p:extLst>
      <p:ext uri="{BB962C8B-B14F-4D97-AF65-F5344CB8AC3E}">
        <p14:creationId xmlns:p14="http://schemas.microsoft.com/office/powerpoint/2010/main" val="4119083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7D82AAF-0AD3-4F2E-88B8-FFD747D996FA}" type="datetimeFigureOut">
              <a:rPr lang="el-GR">
                <a:solidFill>
                  <a:srgbClr val="696464"/>
                </a:solidFill>
              </a:rPr>
              <a:pPr>
                <a:defRPr/>
              </a:pPr>
              <a:t>19/11/2025</a:t>
            </a:fld>
            <a:endParaRPr lang="el-GR">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220AB89F-EEAD-4676-B25C-50E3DF93B8EE}" type="slidenum">
              <a:rPr lang="el-GR"/>
              <a:pPr>
                <a:defRPr/>
              </a:pPr>
              <a:t>‹#›</a:t>
            </a:fld>
            <a:endParaRPr lang="el-GR"/>
          </a:p>
        </p:txBody>
      </p:sp>
    </p:spTree>
    <p:extLst>
      <p:ext uri="{BB962C8B-B14F-4D97-AF65-F5344CB8AC3E}">
        <p14:creationId xmlns:p14="http://schemas.microsoft.com/office/powerpoint/2010/main" val="1667726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274638"/>
            <a:ext cx="7772400" cy="1143000"/>
          </a:xfrm>
        </p:spPr>
        <p:txBody>
          <a:bodyPr/>
          <a:lstStyle/>
          <a:p>
            <a:r>
              <a:rPr lang="en-US"/>
              <a:t>Kλικ για επεξεργασία του τίτλου</a:t>
            </a:r>
            <a:endParaRPr lang="el-GR"/>
          </a:p>
        </p:txBody>
      </p:sp>
      <p:sp>
        <p:nvSpPr>
          <p:cNvPr id="3" name="Θέση περιεχομένου 2"/>
          <p:cNvSpPr>
            <a:spLocks noGrp="1"/>
          </p:cNvSpPr>
          <p:nvPr>
            <p:ph sz="quarter" idx="1"/>
          </p:nvPr>
        </p:nvSpPr>
        <p:spPr>
          <a:xfrm>
            <a:off x="914400" y="14478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4" name="Θέση περιεχομένου 3"/>
          <p:cNvSpPr>
            <a:spLocks noGrp="1"/>
          </p:cNvSpPr>
          <p:nvPr>
            <p:ph sz="quarter" idx="2"/>
          </p:nvPr>
        </p:nvSpPr>
        <p:spPr>
          <a:xfrm>
            <a:off x="4876800" y="14478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5" name="Θέση περιεχομένου 4"/>
          <p:cNvSpPr>
            <a:spLocks noGrp="1"/>
          </p:cNvSpPr>
          <p:nvPr>
            <p:ph sz="quarter" idx="3"/>
          </p:nvPr>
        </p:nvSpPr>
        <p:spPr>
          <a:xfrm>
            <a:off x="914400" y="38100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6" name="Θέση περιεχομένου 5"/>
          <p:cNvSpPr>
            <a:spLocks noGrp="1"/>
          </p:cNvSpPr>
          <p:nvPr>
            <p:ph sz="quarter" idx="4"/>
          </p:nvPr>
        </p:nvSpPr>
        <p:spPr>
          <a:xfrm>
            <a:off x="4876800" y="38100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7" name="Date Placeholder 13"/>
          <p:cNvSpPr>
            <a:spLocks noGrp="1"/>
          </p:cNvSpPr>
          <p:nvPr>
            <p:ph type="dt" sz="half" idx="10"/>
          </p:nvPr>
        </p:nvSpPr>
        <p:spPr/>
        <p:txBody>
          <a:bodyPr/>
          <a:lstStyle>
            <a:lvl1pPr>
              <a:defRPr/>
            </a:lvl1pPr>
          </a:lstStyle>
          <a:p>
            <a:pPr>
              <a:defRPr/>
            </a:pPr>
            <a:fld id="{6572E28A-34C8-4F60-8F38-F77B9F290CAE}" type="datetimeFigureOut">
              <a:rPr lang="el-GR">
                <a:solidFill>
                  <a:srgbClr val="696464"/>
                </a:solidFill>
              </a:rPr>
              <a:pPr>
                <a:defRPr/>
              </a:pPr>
              <a:t>19/11/2025</a:t>
            </a:fld>
            <a:endParaRPr lang="el-GR">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9D858961-CB15-4426-B619-90137A54FFDE}" type="slidenum">
              <a:rPr lang="el-GR"/>
              <a:pPr>
                <a:defRPr/>
              </a:pPr>
              <a:t>‹#›</a:t>
            </a:fld>
            <a:endParaRPr lang="el-GR"/>
          </a:p>
        </p:txBody>
      </p:sp>
    </p:spTree>
    <p:extLst>
      <p:ext uri="{BB962C8B-B14F-4D97-AF65-F5344CB8AC3E}">
        <p14:creationId xmlns:p14="http://schemas.microsoft.com/office/powerpoint/2010/main" val="4067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27F7AC-98EF-436F-A371-BB94B54F3B8B}" type="datetime1">
              <a:rPr lang="en-US" smtClean="0"/>
              <a:pPr/>
              <a:t>11/19/2025</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025178-47C0-4155-8220-78AF8FFE9132}" type="datetime1">
              <a:rPr lang="en-US" smtClean="0"/>
              <a:pPr/>
              <a:t>11/19/2025</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D12A45-3E0A-4320-8ECF-E94FAB6FF302}" type="datetime1">
              <a:rPr lang="en-US" smtClean="0"/>
              <a:pPr/>
              <a:t>11/19/2025</a:t>
            </a:fld>
            <a:endParaRPr lang="en-US"/>
          </a:p>
        </p:txBody>
      </p:sp>
      <p:sp>
        <p:nvSpPr>
          <p:cNvPr id="8" name="Footer Placeholder 7"/>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9" name="Slide Number Placeholder 8"/>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BB6521-5878-4C18-92B6-C97F1724825C}" type="datetime1">
              <a:rPr lang="en-US" smtClean="0"/>
              <a:pPr/>
              <a:t>11/19/2025</a:t>
            </a:fld>
            <a:endParaRPr lang="en-US"/>
          </a:p>
        </p:txBody>
      </p:sp>
      <p:sp>
        <p:nvSpPr>
          <p:cNvPr id="4" name="Footer Placeholder 3"/>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5" name="Slide Number Placeholder 4"/>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CA819-0868-4CC4-A201-DFDA61085492}" type="datetime1">
              <a:rPr lang="en-US" smtClean="0"/>
              <a:pPr/>
              <a:t>11/19/2025</a:t>
            </a:fld>
            <a:endParaRPr lang="en-US"/>
          </a:p>
        </p:txBody>
      </p:sp>
      <p:sp>
        <p:nvSpPr>
          <p:cNvPr id="3" name="Footer Placeholder 2"/>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4" name="Slide Number Placeholder 3"/>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71E24-9124-428E-A4FC-E453CEA8C7F1}" type="datetime1">
              <a:rPr lang="en-US" smtClean="0"/>
              <a:pPr/>
              <a:t>11/19/2025</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88B246-470E-4BB7-ADBC-6ABB37FDE6A4}" type="datetime1">
              <a:rPr lang="en-US" smtClean="0"/>
              <a:pPr/>
              <a:t>11/19/2025</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EF294-C517-4B0F-92A2-2EB268C8B824}" type="datetime1">
              <a:rPr lang="en-US" smtClean="0"/>
              <a:pPr/>
              <a:t>11/19/2025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C3B7-AD1E-415F-AF40-D0D78AF052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1F657CA0-D2F1-4D45-8490-81ED6E0455E5}" type="datetimeFigureOut">
              <a:rPr lang="el-GR">
                <a:solidFill>
                  <a:srgbClr val="696464"/>
                </a:solidFill>
              </a:rPr>
              <a:pPr>
                <a:defRPr/>
              </a:pPr>
              <a:t>19/11/2025</a:t>
            </a:fld>
            <a:endParaRPr lang="el-GR">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l-GR">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052B077E-2BF0-4AA5-B21A-552A28C9E0ED}" type="slidenum">
              <a:rPr lang="el-GR"/>
              <a:pPr>
                <a:defRPr/>
              </a:pPr>
              <a:t>‹#›</a:t>
            </a:fld>
            <a:endParaRPr lang="el-GR"/>
          </a:p>
        </p:txBody>
      </p:sp>
    </p:spTree>
    <p:extLst>
      <p:ext uri="{BB962C8B-B14F-4D97-AF65-F5344CB8AC3E}">
        <p14:creationId xmlns:p14="http://schemas.microsoft.com/office/powerpoint/2010/main" val="27358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90800"/>
            <a:ext cx="7772400" cy="1676400"/>
          </a:xfrm>
        </p:spPr>
        <p:txBody>
          <a:bodyPr>
            <a:normAutofit/>
          </a:bodyPr>
          <a:lstStyle/>
          <a:p>
            <a:r>
              <a:rPr lang="el-GR" sz="3200" dirty="0"/>
              <a:t> </a:t>
            </a:r>
            <a:endParaRPr lang="en-US" sz="3200" dirty="0"/>
          </a:p>
        </p:txBody>
      </p:sp>
      <p:sp>
        <p:nvSpPr>
          <p:cNvPr id="4" name="3 - Υπότιτλος"/>
          <p:cNvSpPr>
            <a:spLocks noGrp="1"/>
          </p:cNvSpPr>
          <p:nvPr>
            <p:ph type="subTitle" idx="1"/>
          </p:nvPr>
        </p:nvSpPr>
        <p:spPr>
          <a:xfrm>
            <a:off x="611560" y="3356992"/>
            <a:ext cx="8075240" cy="2362200"/>
          </a:xfrm>
        </p:spPr>
        <p:txBody>
          <a:bodyPr>
            <a:normAutofit fontScale="92500" lnSpcReduction="20000"/>
          </a:bodyPr>
          <a:lstStyle/>
          <a:p>
            <a:endParaRPr lang="el-GR" dirty="0"/>
          </a:p>
          <a:p>
            <a:r>
              <a:rPr lang="en-US" sz="4000" dirty="0">
                <a:solidFill>
                  <a:srgbClr val="00B0F0"/>
                </a:solidFill>
              </a:rPr>
              <a:t>5</a:t>
            </a:r>
            <a:r>
              <a:rPr lang="el-GR" sz="4000" baseline="30000" dirty="0">
                <a:solidFill>
                  <a:srgbClr val="00B0F0"/>
                </a:solidFill>
              </a:rPr>
              <a:t>η</a:t>
            </a:r>
            <a:r>
              <a:rPr lang="el-GR" sz="4000" dirty="0">
                <a:solidFill>
                  <a:srgbClr val="00B0F0"/>
                </a:solidFill>
              </a:rPr>
              <a:t> ενότητα: </a:t>
            </a:r>
            <a:r>
              <a:rPr lang="el-GR" sz="4000" b="1" dirty="0">
                <a:solidFill>
                  <a:srgbClr val="00B0F0"/>
                </a:solidFill>
              </a:rPr>
              <a:t>Η ΕΠ στη σχολική τάξη</a:t>
            </a:r>
          </a:p>
          <a:p>
            <a:endParaRPr lang="el-GR" sz="4000" b="1" dirty="0">
              <a:solidFill>
                <a:srgbClr val="00B0F0"/>
              </a:solidFill>
            </a:endParaRPr>
          </a:p>
          <a:p>
            <a:r>
              <a:rPr lang="en-US" sz="4000" b="1" dirty="0">
                <a:solidFill>
                  <a:srgbClr val="00B0F0"/>
                </a:solidFill>
              </a:rPr>
              <a:t>TIMSS </a:t>
            </a:r>
            <a:r>
              <a:rPr lang="el-GR" sz="4000" b="1" dirty="0">
                <a:solidFill>
                  <a:srgbClr val="00B0F0"/>
                </a:solidFill>
              </a:rPr>
              <a:t>διδασκαλίες σε ιαπωνικές τάξεις</a:t>
            </a:r>
          </a:p>
          <a:p>
            <a:endParaRPr lang="el-GR" b="1" dirty="0">
              <a:solidFill>
                <a:srgbClr val="00B0F0"/>
              </a:solidFill>
            </a:endParaRPr>
          </a:p>
        </p:txBody>
      </p:sp>
      <p:pic>
        <p:nvPicPr>
          <p:cNvPr id="31746" name="Picture 2" descr="Math Stack Exchange"/>
          <p:cNvPicPr>
            <a:picLocks noChangeAspect="1" noChangeArrowheads="1"/>
          </p:cNvPicPr>
          <p:nvPr/>
        </p:nvPicPr>
        <p:blipFill>
          <a:blip r:embed="rId2" cstate="print"/>
          <a:srcRect/>
          <a:stretch>
            <a:fillRect/>
          </a:stretch>
        </p:blipFill>
        <p:spPr bwMode="auto">
          <a:xfrm>
            <a:off x="457200" y="263487"/>
            <a:ext cx="2362200" cy="2362200"/>
          </a:xfrm>
          <a:prstGeom prst="rect">
            <a:avLst/>
          </a:prstGeom>
          <a:noFill/>
        </p:spPr>
      </p:pic>
      <p:sp>
        <p:nvSpPr>
          <p:cNvPr id="7" name="Title 1"/>
          <p:cNvSpPr txBox="1">
            <a:spLocks/>
          </p:cNvSpPr>
          <p:nvPr/>
        </p:nvSpPr>
        <p:spPr>
          <a:xfrm>
            <a:off x="1259632" y="2625687"/>
            <a:ext cx="7543800" cy="237281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50EF099-6A01-48D6-917B-4BAAE5A835A8}"/>
              </a:ext>
            </a:extLst>
          </p:cNvPr>
          <p:cNvSpPr>
            <a:spLocks noGrp="1"/>
          </p:cNvSpPr>
          <p:nvPr>
            <p:ph sz="quarter" idx="1"/>
          </p:nvPr>
        </p:nvSpPr>
        <p:spPr>
          <a:xfrm>
            <a:off x="914400" y="332656"/>
            <a:ext cx="7772400" cy="5687144"/>
          </a:xfrm>
        </p:spPr>
        <p:txBody>
          <a:bodyPr/>
          <a:lstStyle/>
          <a:p>
            <a:r>
              <a:rPr lang="el-GR" dirty="0"/>
              <a:t>1</a:t>
            </a:r>
            <a:r>
              <a:rPr lang="el-GR" baseline="30000" dirty="0"/>
              <a:t>η</a:t>
            </a:r>
            <a:r>
              <a:rPr lang="el-GR" dirty="0"/>
              <a:t> φάση: 2:00-4:00</a:t>
            </a:r>
          </a:p>
          <a:p>
            <a:r>
              <a:rPr lang="el-GR" dirty="0"/>
              <a:t>2</a:t>
            </a:r>
            <a:r>
              <a:rPr lang="el-GR" baseline="30000" dirty="0"/>
              <a:t>η</a:t>
            </a:r>
            <a:r>
              <a:rPr lang="el-GR" dirty="0"/>
              <a:t> φάση: 5:00-18:40</a:t>
            </a:r>
          </a:p>
          <a:p>
            <a:r>
              <a:rPr lang="el-GR" dirty="0"/>
              <a:t>3</a:t>
            </a:r>
            <a:r>
              <a:rPr lang="el-GR" baseline="30000" dirty="0"/>
              <a:t>η</a:t>
            </a:r>
            <a:r>
              <a:rPr lang="el-GR" dirty="0"/>
              <a:t> φάση</a:t>
            </a:r>
          </a:p>
          <a:p>
            <a:pPr marL="0" indent="0">
              <a:buNone/>
            </a:pPr>
            <a:r>
              <a:rPr lang="el-GR" dirty="0"/>
              <a:t>1</a:t>
            </a:r>
            <a:r>
              <a:rPr lang="el-GR" baseline="30000" dirty="0"/>
              <a:t>η</a:t>
            </a:r>
            <a:r>
              <a:rPr lang="el-GR" dirty="0"/>
              <a:t> λύση: 20:00</a:t>
            </a:r>
          </a:p>
          <a:p>
            <a:pPr marL="0" indent="0">
              <a:buNone/>
            </a:pPr>
            <a:r>
              <a:rPr lang="el-GR" dirty="0"/>
              <a:t>2</a:t>
            </a:r>
            <a:r>
              <a:rPr lang="el-GR" baseline="30000" dirty="0"/>
              <a:t>η</a:t>
            </a:r>
            <a:r>
              <a:rPr lang="el-GR" dirty="0"/>
              <a:t> λύση: 24:19</a:t>
            </a:r>
          </a:p>
          <a:p>
            <a:pPr marL="0" indent="0">
              <a:buNone/>
            </a:pPr>
            <a:r>
              <a:rPr lang="el-GR" dirty="0"/>
              <a:t>3</a:t>
            </a:r>
            <a:r>
              <a:rPr lang="el-GR" baseline="30000" dirty="0"/>
              <a:t>η</a:t>
            </a:r>
            <a:r>
              <a:rPr lang="el-GR" dirty="0"/>
              <a:t> λύση: 25:00</a:t>
            </a:r>
          </a:p>
          <a:p>
            <a:pPr marL="0" indent="0">
              <a:buNone/>
            </a:pPr>
            <a:r>
              <a:rPr lang="el-GR" dirty="0"/>
              <a:t>4</a:t>
            </a:r>
            <a:r>
              <a:rPr lang="el-GR" baseline="30000" dirty="0"/>
              <a:t>η</a:t>
            </a:r>
            <a:r>
              <a:rPr lang="el-GR" dirty="0"/>
              <a:t> λύση: 26:30 [28: 43 -σύστημα]</a:t>
            </a:r>
          </a:p>
          <a:p>
            <a:pPr marL="0" indent="0">
              <a:buNone/>
            </a:pPr>
            <a:r>
              <a:rPr lang="el-GR" dirty="0"/>
              <a:t>5</a:t>
            </a:r>
            <a:r>
              <a:rPr lang="el-GR" baseline="30000" dirty="0"/>
              <a:t>η</a:t>
            </a:r>
            <a:r>
              <a:rPr lang="el-GR" dirty="0"/>
              <a:t> λύση: 30:00 [ανίσωση]</a:t>
            </a:r>
          </a:p>
          <a:p>
            <a:pPr marL="0" indent="0">
              <a:buNone/>
            </a:pPr>
            <a:r>
              <a:rPr lang="el-GR" dirty="0"/>
              <a:t>Οι μαθητές διαμορφώνουν σε μορφή πίνακα την ανίσωση της  5</a:t>
            </a:r>
            <a:r>
              <a:rPr lang="el-GR" baseline="30000" dirty="0"/>
              <a:t>ης</a:t>
            </a:r>
            <a:r>
              <a:rPr lang="el-GR" dirty="0"/>
              <a:t> λύσης: [32:00-34:00]</a:t>
            </a:r>
          </a:p>
          <a:p>
            <a:pPr marL="0" indent="0">
              <a:buNone/>
            </a:pPr>
            <a:r>
              <a:rPr lang="el-GR" b="1" dirty="0"/>
              <a:t>Ο εκπαιδευτικός συζητά με τους μαθητές τα στοιχεία του πίνακα με σκοπό να κατανοήσουν τη λύση της ανίσωσης [34:00-44:00]</a:t>
            </a:r>
          </a:p>
        </p:txBody>
      </p:sp>
    </p:spTree>
    <p:extLst>
      <p:ext uri="{BB962C8B-B14F-4D97-AF65-F5344CB8AC3E}">
        <p14:creationId xmlns:p14="http://schemas.microsoft.com/office/powerpoint/2010/main" val="239867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p:txBody>
          <a:bodyPr/>
          <a:lstStyle/>
          <a:p>
            <a:r>
              <a:rPr lang="el-GR" dirty="0"/>
              <a:t>Πώς ο εκπαιδευτικός διαχειρίστηκε την 3</a:t>
            </a:r>
            <a:r>
              <a:rPr lang="el-GR" baseline="30000" dirty="0"/>
              <a:t>η</a:t>
            </a:r>
            <a:r>
              <a:rPr lang="el-GR" dirty="0"/>
              <a:t> φάση της διδασκαλίας;</a:t>
            </a:r>
          </a:p>
          <a:p>
            <a:r>
              <a:rPr lang="el-GR" dirty="0"/>
              <a:t>Αναγνωρίζετε διαφορές ανάμεσα στην ελληνική &amp; την Ιαπωνική τάξη; </a:t>
            </a:r>
          </a:p>
          <a:p>
            <a:r>
              <a:rPr lang="el-GR" dirty="0"/>
              <a:t>Ποια στοιχεία αυτής της διδασκαλίας θα υιοθετούσατε στη δική σας διδασκαλία;</a:t>
            </a:r>
          </a:p>
        </p:txBody>
      </p:sp>
      <p:sp>
        <p:nvSpPr>
          <p:cNvPr id="5" name="Τίτλος 4">
            <a:extLst>
              <a:ext uri="{FF2B5EF4-FFF2-40B4-BE49-F238E27FC236}">
                <a16:creationId xmlns:a16="http://schemas.microsoft.com/office/drawing/2014/main" id="{6D01F204-5F2C-EFC2-F1BF-F3914DEB08D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69217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44A134-98FA-07B5-383E-3071454B6419}"/>
              </a:ext>
            </a:extLst>
          </p:cNvPr>
          <p:cNvSpPr>
            <a:spLocks noGrp="1"/>
          </p:cNvSpPr>
          <p:nvPr>
            <p:ph type="title"/>
          </p:nvPr>
        </p:nvSpPr>
        <p:spPr>
          <a:xfrm>
            <a:off x="914400" y="274638"/>
            <a:ext cx="7772400" cy="1498178"/>
          </a:xfrm>
        </p:spPr>
        <p:txBody>
          <a:bodyPr/>
          <a:lstStyle/>
          <a:p>
            <a:r>
              <a:rPr lang="en-US" sz="3200" b="1" dirty="0"/>
              <a:t>TIMSS </a:t>
            </a:r>
            <a:r>
              <a:rPr lang="el-GR" sz="3200" b="1" dirty="0"/>
              <a:t>Διδασκαλία 2</a:t>
            </a:r>
            <a:br>
              <a:rPr lang="el-GR" sz="3200" b="1" dirty="0"/>
            </a:br>
            <a:r>
              <a:rPr lang="en-US" sz="3200" b="1" dirty="0"/>
              <a:t>Japanese lesson: Changing shape without changing area</a:t>
            </a:r>
            <a:endParaRPr lang="en-US" sz="3200" dirty="0"/>
          </a:p>
        </p:txBody>
      </p:sp>
      <p:sp>
        <p:nvSpPr>
          <p:cNvPr id="3" name="Θέση περιεχομένου 2">
            <a:extLst>
              <a:ext uri="{FF2B5EF4-FFF2-40B4-BE49-F238E27FC236}">
                <a16:creationId xmlns:a16="http://schemas.microsoft.com/office/drawing/2014/main" id="{7E40E212-1DDE-BD9C-9849-89BD78E0FDEB}"/>
              </a:ext>
            </a:extLst>
          </p:cNvPr>
          <p:cNvSpPr>
            <a:spLocks noGrp="1"/>
          </p:cNvSpPr>
          <p:nvPr>
            <p:ph sz="quarter" idx="1"/>
          </p:nvPr>
        </p:nvSpPr>
        <p:spPr>
          <a:xfrm>
            <a:off x="323528" y="1447800"/>
            <a:ext cx="8568952" cy="5005536"/>
          </a:xfrm>
        </p:spPr>
        <p:txBody>
          <a:bodyPr/>
          <a:lstStyle/>
          <a:p>
            <a:br>
              <a:rPr lang="en-US" sz="2800" dirty="0"/>
            </a:br>
            <a:r>
              <a:rPr lang="en-US" sz="2800" b="1" dirty="0"/>
              <a:t>filmed 1999, </a:t>
            </a:r>
            <a:br>
              <a:rPr lang="el-GR" sz="2800" b="1" dirty="0"/>
            </a:br>
            <a:r>
              <a:rPr lang="en-US" sz="2800" b="1" dirty="0"/>
              <a:t>Grade 8, </a:t>
            </a:r>
            <a:br>
              <a:rPr lang="el-GR" sz="2800" b="1" dirty="0"/>
            </a:br>
            <a:r>
              <a:rPr lang="en-US" sz="2800" b="1" dirty="0"/>
              <a:t>35 students. </a:t>
            </a:r>
            <a:br>
              <a:rPr lang="el-GR" sz="2800" b="1" dirty="0"/>
            </a:br>
            <a:r>
              <a:rPr lang="en-US" sz="2800" b="1" dirty="0"/>
              <a:t>Teacher: Mr. Yoshida and a teaching assistant</a:t>
            </a:r>
            <a:endParaRPr lang="el-GR" sz="2800" b="1" dirty="0"/>
          </a:p>
          <a:p>
            <a:pPr marL="0" indent="0">
              <a:buNone/>
            </a:pPr>
            <a:endParaRPr lang="el-GR" sz="2800" b="1" dirty="0"/>
          </a:p>
          <a:p>
            <a:r>
              <a:rPr lang="en-US" sz="2400" dirty="0"/>
              <a:t>http://www.timssvideo.com/jp2-changing-shape-without-changing-area</a:t>
            </a:r>
            <a:endParaRPr lang="el-GR" sz="2400" dirty="0"/>
          </a:p>
          <a:p>
            <a:endParaRPr lang="en-US" dirty="0"/>
          </a:p>
        </p:txBody>
      </p:sp>
    </p:spTree>
    <p:extLst>
      <p:ext uri="{BB962C8B-B14F-4D97-AF65-F5344CB8AC3E}">
        <p14:creationId xmlns:p14="http://schemas.microsoft.com/office/powerpoint/2010/main" val="4125276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1F2E6-D1A1-FFA3-D5B5-E729FB2A8DB3}"/>
              </a:ext>
            </a:extLst>
          </p:cNvPr>
          <p:cNvSpPr>
            <a:spLocks noGrp="1"/>
          </p:cNvSpPr>
          <p:nvPr>
            <p:ph type="title"/>
          </p:nvPr>
        </p:nvSpPr>
        <p:spPr>
          <a:xfrm>
            <a:off x="323528" y="4581128"/>
            <a:ext cx="7772400" cy="1143000"/>
          </a:xfrm>
        </p:spPr>
        <p:txBody>
          <a:bodyPr/>
          <a:lstStyle/>
          <a:p>
            <a:r>
              <a:rPr lang="el-GR" sz="3200" b="1" dirty="0"/>
              <a:t>Ποια είναι τα χαρακτηριστικά του συγκεκριμένου προβλήματος;</a:t>
            </a:r>
            <a:endParaRPr lang="en-US" sz="3200" b="1" dirty="0"/>
          </a:p>
        </p:txBody>
      </p:sp>
      <p:pic>
        <p:nvPicPr>
          <p:cNvPr id="9" name="Εικόνα 8">
            <a:extLst>
              <a:ext uri="{FF2B5EF4-FFF2-40B4-BE49-F238E27FC236}">
                <a16:creationId xmlns:a16="http://schemas.microsoft.com/office/drawing/2014/main" id="{6C8D3A8F-826F-389F-F253-DE97F6F053C2}"/>
              </a:ext>
            </a:extLst>
          </p:cNvPr>
          <p:cNvPicPr>
            <a:picLocks noChangeAspect="1"/>
          </p:cNvPicPr>
          <p:nvPr/>
        </p:nvPicPr>
        <p:blipFill>
          <a:blip r:embed="rId2"/>
          <a:stretch>
            <a:fillRect/>
          </a:stretch>
        </p:blipFill>
        <p:spPr>
          <a:xfrm>
            <a:off x="179512" y="0"/>
            <a:ext cx="8784976" cy="3856241"/>
          </a:xfrm>
          <a:prstGeom prst="rect">
            <a:avLst/>
          </a:prstGeom>
        </p:spPr>
      </p:pic>
    </p:spTree>
    <p:extLst>
      <p:ext uri="{BB962C8B-B14F-4D97-AF65-F5344CB8AC3E}">
        <p14:creationId xmlns:p14="http://schemas.microsoft.com/office/powerpoint/2010/main" val="167185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3539EF63-1586-330E-7C04-6A6F1E8DD3BA}"/>
              </a:ext>
            </a:extLst>
          </p:cNvPr>
          <p:cNvPicPr>
            <a:picLocks noChangeAspect="1"/>
          </p:cNvPicPr>
          <p:nvPr/>
        </p:nvPicPr>
        <p:blipFill>
          <a:blip r:embed="rId2"/>
          <a:stretch>
            <a:fillRect/>
          </a:stretch>
        </p:blipFill>
        <p:spPr>
          <a:xfrm>
            <a:off x="0" y="98933"/>
            <a:ext cx="9144000" cy="6660133"/>
          </a:xfrm>
          <a:prstGeom prst="rect">
            <a:avLst/>
          </a:prstGeom>
        </p:spPr>
      </p:pic>
    </p:spTree>
    <p:extLst>
      <p:ext uri="{BB962C8B-B14F-4D97-AF65-F5344CB8AC3E}">
        <p14:creationId xmlns:p14="http://schemas.microsoft.com/office/powerpoint/2010/main" val="360028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A42FE3-B511-04DF-975E-BBA1F1A8CEFD}"/>
              </a:ext>
            </a:extLst>
          </p:cNvPr>
          <p:cNvSpPr>
            <a:spLocks noGrp="1"/>
          </p:cNvSpPr>
          <p:nvPr>
            <p:ph type="title"/>
          </p:nvPr>
        </p:nvSpPr>
        <p:spPr>
          <a:xfrm>
            <a:off x="914400" y="274638"/>
            <a:ext cx="7772400" cy="850106"/>
          </a:xfrm>
        </p:spPr>
        <p:txBody>
          <a:bodyPr/>
          <a:lstStyle/>
          <a:p>
            <a:r>
              <a:rPr lang="el-GR" sz="2800" b="1" dirty="0"/>
              <a:t>6</a:t>
            </a:r>
            <a:r>
              <a:rPr lang="el-GR" sz="2800" b="1" baseline="30000" dirty="0"/>
              <a:t>η</a:t>
            </a:r>
            <a:r>
              <a:rPr lang="el-GR" sz="2800" b="1" dirty="0"/>
              <a:t> εργασία στην τάξη: Διδακτική διαχείριση του  προβλήματος ‘επανασχεδιασμού συνόρων’</a:t>
            </a:r>
            <a:endParaRPr lang="en-US" sz="2800" b="1" dirty="0"/>
          </a:p>
        </p:txBody>
      </p:sp>
      <p:sp>
        <p:nvSpPr>
          <p:cNvPr id="3" name="Θέση περιεχομένου 2">
            <a:extLst>
              <a:ext uri="{FF2B5EF4-FFF2-40B4-BE49-F238E27FC236}">
                <a16:creationId xmlns:a16="http://schemas.microsoft.com/office/drawing/2014/main" id="{5C57CAE6-422D-3730-4F98-E8CC392DEB60}"/>
              </a:ext>
            </a:extLst>
          </p:cNvPr>
          <p:cNvSpPr>
            <a:spLocks noGrp="1"/>
          </p:cNvSpPr>
          <p:nvPr>
            <p:ph sz="quarter" idx="1"/>
          </p:nvPr>
        </p:nvSpPr>
        <p:spPr>
          <a:xfrm>
            <a:off x="469032" y="1340768"/>
            <a:ext cx="7772400" cy="4572000"/>
          </a:xfrm>
        </p:spPr>
        <p:txBody>
          <a:bodyPr/>
          <a:lstStyle/>
          <a:p>
            <a:pPr marL="0" indent="0">
              <a:buNone/>
            </a:pPr>
            <a:r>
              <a:rPr lang="el-GR" sz="2000" dirty="0"/>
              <a:t>Δείτε την ιστοσελίδα τη διδασκαλία</a:t>
            </a:r>
          </a:p>
          <a:p>
            <a:r>
              <a:rPr lang="en-US" sz="2400" dirty="0"/>
              <a:t>http://www.timssvideo.com/jp2-changing-shape-without-changing-area</a:t>
            </a:r>
            <a:endParaRPr lang="el-GR" sz="2400" dirty="0"/>
          </a:p>
          <a:p>
            <a:endParaRPr lang="el-GR" sz="1050" dirty="0"/>
          </a:p>
          <a:p>
            <a:pPr marL="0" indent="0">
              <a:buNone/>
            </a:pPr>
            <a:r>
              <a:rPr lang="el-GR" sz="2000" dirty="0"/>
              <a:t>Απαντήστε στις ερωτήσεις</a:t>
            </a:r>
          </a:p>
          <a:p>
            <a:pPr marL="0" indent="0">
              <a:buNone/>
            </a:pPr>
            <a:r>
              <a:rPr lang="el-GR" sz="2800" dirty="0"/>
              <a:t>Ερώτηση 1)</a:t>
            </a:r>
            <a:endParaRPr lang="en-US" sz="2800" dirty="0"/>
          </a:p>
        </p:txBody>
      </p:sp>
      <p:pic>
        <p:nvPicPr>
          <p:cNvPr id="5" name="Εικόνα 4">
            <a:extLst>
              <a:ext uri="{FF2B5EF4-FFF2-40B4-BE49-F238E27FC236}">
                <a16:creationId xmlns:a16="http://schemas.microsoft.com/office/drawing/2014/main" id="{708B7CE9-3E0E-7261-4BAF-B2BD4355A9DD}"/>
              </a:ext>
            </a:extLst>
          </p:cNvPr>
          <p:cNvPicPr>
            <a:picLocks noChangeAspect="1"/>
          </p:cNvPicPr>
          <p:nvPr/>
        </p:nvPicPr>
        <p:blipFill>
          <a:blip r:embed="rId2"/>
          <a:stretch>
            <a:fillRect/>
          </a:stretch>
        </p:blipFill>
        <p:spPr>
          <a:xfrm>
            <a:off x="1835696" y="3620410"/>
            <a:ext cx="5796136" cy="2962951"/>
          </a:xfrm>
          <a:prstGeom prst="rect">
            <a:avLst/>
          </a:prstGeom>
        </p:spPr>
      </p:pic>
    </p:spTree>
    <p:extLst>
      <p:ext uri="{BB962C8B-B14F-4D97-AF65-F5344CB8AC3E}">
        <p14:creationId xmlns:p14="http://schemas.microsoft.com/office/powerpoint/2010/main" val="1528972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A1ABE6-3716-0D7D-B78A-A28B20DBEBED}"/>
              </a:ext>
            </a:extLst>
          </p:cNvPr>
          <p:cNvSpPr>
            <a:spLocks noGrp="1"/>
          </p:cNvSpPr>
          <p:nvPr>
            <p:ph type="title"/>
          </p:nvPr>
        </p:nvSpPr>
        <p:spPr/>
        <p:txBody>
          <a:bodyPr/>
          <a:lstStyle/>
          <a:p>
            <a:r>
              <a:rPr lang="el-GR" dirty="0"/>
              <a:t>Ερώτηση 2)</a:t>
            </a:r>
            <a:endParaRPr lang="en-US" dirty="0"/>
          </a:p>
        </p:txBody>
      </p:sp>
      <p:sp>
        <p:nvSpPr>
          <p:cNvPr id="3" name="Θέση περιεχομένου 2">
            <a:extLst>
              <a:ext uri="{FF2B5EF4-FFF2-40B4-BE49-F238E27FC236}">
                <a16:creationId xmlns:a16="http://schemas.microsoft.com/office/drawing/2014/main" id="{56BBEAA7-9F07-FD8C-5E8E-8B760B26A17F}"/>
              </a:ext>
            </a:extLst>
          </p:cNvPr>
          <p:cNvSpPr>
            <a:spLocks noGrp="1"/>
          </p:cNvSpPr>
          <p:nvPr>
            <p:ph sz="quarter" idx="1"/>
          </p:nvPr>
        </p:nvSpPr>
        <p:spPr/>
        <p:txBody>
          <a:bodyPr/>
          <a:lstStyle/>
          <a:p>
            <a:r>
              <a:rPr lang="el-GR" dirty="0"/>
              <a:t>Αφού παρουσιάσει την εργασία στην τάξη, ο εκπαιδευτικός οργανώνει τον χρόνο εργασίας ως εξής:</a:t>
            </a:r>
          </a:p>
          <a:p>
            <a:pPr lvl="1"/>
            <a:r>
              <a:rPr lang="el-GR" sz="1800" dirty="0"/>
              <a:t>3 λεπτά: οι μαθητές εργάζονται ατομικά πάνω στο πρόβλημα</a:t>
            </a:r>
          </a:p>
          <a:p>
            <a:pPr lvl="1"/>
            <a:r>
              <a:rPr lang="el-GR" sz="1800" dirty="0"/>
              <a:t>12 λεπτά: οι μαθητές μπορούν να συμβουλευτούν φίλους, ή τον βοηθό διδασκαλίας, ή να χρησιμοποιήσουν κάρτες με υποδείξεις</a:t>
            </a:r>
          </a:p>
          <a:p>
            <a:pPr lvl="1"/>
            <a:r>
              <a:rPr lang="el-GR" sz="1800" dirty="0"/>
              <a:t>3 λεπτά: δύο μαθητές λύνουν το πρόβλημα στον πίνακα, και ακολουθεί ανακεφαλαίωση από τον δάσκαλο</a:t>
            </a:r>
          </a:p>
          <a:p>
            <a:endParaRPr lang="en-US" dirty="0"/>
          </a:p>
          <a:p>
            <a:r>
              <a:rPr lang="el-GR" b="1" dirty="0"/>
              <a:t>Ποιος ή ποιοι μπορεί να είναι οι στόχοι του εκπαιδευτικού; </a:t>
            </a:r>
            <a:endParaRPr lang="en-US" b="1" dirty="0"/>
          </a:p>
        </p:txBody>
      </p:sp>
    </p:spTree>
    <p:extLst>
      <p:ext uri="{BB962C8B-B14F-4D97-AF65-F5344CB8AC3E}">
        <p14:creationId xmlns:p14="http://schemas.microsoft.com/office/powerpoint/2010/main" val="2218521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53585E-D5F9-1CCB-F817-4B5772E81B43}"/>
              </a:ext>
            </a:extLst>
          </p:cNvPr>
          <p:cNvSpPr>
            <a:spLocks noGrp="1"/>
          </p:cNvSpPr>
          <p:nvPr>
            <p:ph type="title"/>
          </p:nvPr>
        </p:nvSpPr>
        <p:spPr/>
        <p:txBody>
          <a:bodyPr/>
          <a:lstStyle/>
          <a:p>
            <a:r>
              <a:rPr lang="el-GR" dirty="0"/>
              <a:t>Ερώτηση 3)</a:t>
            </a:r>
            <a:endParaRPr lang="en-US" dirty="0"/>
          </a:p>
        </p:txBody>
      </p:sp>
      <p:sp>
        <p:nvSpPr>
          <p:cNvPr id="3" name="Θέση περιεχομένου 2">
            <a:extLst>
              <a:ext uri="{FF2B5EF4-FFF2-40B4-BE49-F238E27FC236}">
                <a16:creationId xmlns:a16="http://schemas.microsoft.com/office/drawing/2014/main" id="{6E7D460F-6403-7BE0-E971-79E77874D94E}"/>
              </a:ext>
            </a:extLst>
          </p:cNvPr>
          <p:cNvSpPr>
            <a:spLocks noGrp="1"/>
          </p:cNvSpPr>
          <p:nvPr>
            <p:ph sz="quarter" idx="1"/>
          </p:nvPr>
        </p:nvSpPr>
        <p:spPr>
          <a:xfrm>
            <a:off x="914400" y="1447800"/>
            <a:ext cx="7772400" cy="2773288"/>
          </a:xfrm>
        </p:spPr>
        <p:txBody>
          <a:bodyPr/>
          <a:lstStyle/>
          <a:p>
            <a:r>
              <a:rPr lang="el-GR" dirty="0"/>
              <a:t>Αφού οι μαθητές εργαστούν ατομικά πάνω στην εργασία, ο δάσκαλος προσφέρει την επιλογή να πάρουν κάρτες με υποδείξεις.</a:t>
            </a:r>
          </a:p>
          <a:p>
            <a:pPr lvl="1"/>
            <a:r>
              <a:rPr lang="el-GR" b="1" dirty="0"/>
              <a:t>Ποιος μπορεί να είναι ο στόχος του με την προσφορά των υποδείξεων;</a:t>
            </a:r>
          </a:p>
          <a:p>
            <a:endParaRPr lang="en-US" dirty="0"/>
          </a:p>
        </p:txBody>
      </p:sp>
    </p:spTree>
    <p:extLst>
      <p:ext uri="{BB962C8B-B14F-4D97-AF65-F5344CB8AC3E}">
        <p14:creationId xmlns:p14="http://schemas.microsoft.com/office/powerpoint/2010/main" val="838732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96C9-2B2F-479A-87BF-0AEA491AF2D6}"/>
              </a:ext>
            </a:extLst>
          </p:cNvPr>
          <p:cNvSpPr>
            <a:spLocks noGrp="1"/>
          </p:cNvSpPr>
          <p:nvPr>
            <p:ph type="title"/>
          </p:nvPr>
        </p:nvSpPr>
        <p:spPr>
          <a:xfrm>
            <a:off x="457200" y="274638"/>
            <a:ext cx="8229600" cy="850106"/>
          </a:xfrm>
        </p:spPr>
        <p:txBody>
          <a:bodyPr/>
          <a:lstStyle/>
          <a:p>
            <a:r>
              <a:rPr lang="el-GR" dirty="0"/>
              <a:t>Βιβλιογραφία</a:t>
            </a:r>
            <a:endParaRPr lang="en-US" dirty="0"/>
          </a:p>
        </p:txBody>
      </p:sp>
      <p:sp>
        <p:nvSpPr>
          <p:cNvPr id="3" name="Content Placeholder 2">
            <a:extLst>
              <a:ext uri="{FF2B5EF4-FFF2-40B4-BE49-F238E27FC236}">
                <a16:creationId xmlns:a16="http://schemas.microsoft.com/office/drawing/2014/main" id="{61FEB224-6EEA-4109-A57C-D427B081E6B8}"/>
              </a:ext>
            </a:extLst>
          </p:cNvPr>
          <p:cNvSpPr>
            <a:spLocks noGrp="1"/>
          </p:cNvSpPr>
          <p:nvPr>
            <p:ph idx="1"/>
          </p:nvPr>
        </p:nvSpPr>
        <p:spPr>
          <a:xfrm>
            <a:off x="457200" y="1124744"/>
            <a:ext cx="8229600" cy="5001419"/>
          </a:xfrm>
        </p:spPr>
        <p:txBody>
          <a:bodyPr>
            <a:noAutofit/>
          </a:bodyPr>
          <a:lstStyle/>
          <a:p>
            <a:r>
              <a:rPr lang="en-US" sz="1800" dirty="0"/>
              <a:t>Cengiz, N., Kline, K. &amp; Grant, T. J. (2011). Extending students’ mathematical thinking during whole-group discussions. </a:t>
            </a:r>
            <a:r>
              <a:rPr lang="en-US" sz="1800" i="1" dirty="0"/>
              <a:t>Journal of Mathematics Teacher Education</a:t>
            </a:r>
            <a:r>
              <a:rPr lang="en-US" sz="1800" dirty="0"/>
              <a:t>, </a:t>
            </a:r>
            <a:r>
              <a:rPr lang="en-US" sz="1800" i="1" dirty="0"/>
              <a:t>14</a:t>
            </a:r>
            <a:r>
              <a:rPr lang="en-US" sz="1800" dirty="0"/>
              <a:t>(5), 355-374. </a:t>
            </a:r>
          </a:p>
          <a:p>
            <a:r>
              <a:rPr lang="en-US" sz="1800" dirty="0"/>
              <a:t>Chapin, S. H., O’Connor, C., &amp; Anderson, N. C. (2009). Classroom discussions: Using math talk to help students learn (2nd ed.). Sausalito, CA: Math Solutions. </a:t>
            </a:r>
          </a:p>
          <a:p>
            <a:r>
              <a:rPr lang="en-US" sz="1800" dirty="0"/>
              <a:t>Dooley, T. (2009). A teacher's role in whole-class mathematical discussion: Facilitator of performance etiquette? In V. Durand-Guerrier, S. </a:t>
            </a:r>
            <a:r>
              <a:rPr lang="en-US" sz="1800" dirty="0" err="1"/>
              <a:t>Souryn</a:t>
            </a:r>
            <a:r>
              <a:rPr lang="en-US" sz="1800" dirty="0"/>
              <a:t> Lavergne and F. </a:t>
            </a:r>
            <a:r>
              <a:rPr lang="en-US" sz="1800" dirty="0" err="1"/>
              <a:t>Arzarello</a:t>
            </a:r>
            <a:r>
              <a:rPr lang="en-US" sz="1800" dirty="0"/>
              <a:t> (Eds.), </a:t>
            </a:r>
            <a:r>
              <a:rPr lang="en-US" sz="1800" i="1" dirty="0"/>
              <a:t>6</a:t>
            </a:r>
            <a:r>
              <a:rPr lang="en-US" sz="1800" i="1" baseline="30000" dirty="0"/>
              <a:t>th</a:t>
            </a:r>
            <a:r>
              <a:rPr lang="en-US" sz="1800" i="1" dirty="0"/>
              <a:t> Congress of the European Society for Research in Mathematics Education (CERME)</a:t>
            </a:r>
            <a:r>
              <a:rPr lang="en-US" sz="1800" dirty="0"/>
              <a:t> (pp. 894 - 903). Lyon, France: INRP. </a:t>
            </a:r>
          </a:p>
          <a:p>
            <a:r>
              <a:rPr lang="en-US" sz="1800" dirty="0"/>
              <a:t>González, G. &amp; Eli, J. A. (2017). Prospective and in-service teachers’ perspectives about launching a problem. </a:t>
            </a:r>
            <a:r>
              <a:rPr lang="en-US" sz="1800" i="1" dirty="0"/>
              <a:t>Journal of Mathematics Teacher Education</a:t>
            </a:r>
            <a:r>
              <a:rPr lang="en-US" sz="1800" dirty="0"/>
              <a:t>, </a:t>
            </a:r>
            <a:r>
              <a:rPr lang="en-US" sz="1800" i="1" dirty="0"/>
              <a:t>20</a:t>
            </a:r>
            <a:r>
              <a:rPr lang="en-US" sz="1800" dirty="0"/>
              <a:t>(2), 159–201. </a:t>
            </a:r>
          </a:p>
          <a:p>
            <a:r>
              <a:rPr lang="en-US" sz="1800" dirty="0" err="1"/>
              <a:t>Kersaint</a:t>
            </a:r>
            <a:r>
              <a:rPr lang="en-US" sz="1800" dirty="0"/>
              <a:t>, G. L. A. D. I. S. (2015). Orchestrating mathematical discourse to enhance student learning. Curriculum Associates, LLC. </a:t>
            </a:r>
          </a:p>
          <a:p>
            <a:r>
              <a:rPr lang="en-US" sz="1800" dirty="0"/>
              <a:t>Stein, M. K., Engle, R. A., Smith, M. S.&amp; Hughes, E. K. (2008). Orchestrating productive mathematical discussions: Five practices for helping teachers move beyond show and tell. </a:t>
            </a:r>
            <a:r>
              <a:rPr lang="en-US" sz="1800" i="1" dirty="0"/>
              <a:t>Mathematical Thinking and Learning</a:t>
            </a:r>
            <a:r>
              <a:rPr lang="en-US" sz="1800" dirty="0"/>
              <a:t>, </a:t>
            </a:r>
            <a:r>
              <a:rPr lang="en-US" sz="1800" i="1" dirty="0"/>
              <a:t>10</a:t>
            </a:r>
            <a:r>
              <a:rPr lang="en-US" sz="1800" dirty="0"/>
              <a:t>(4), 313-340.</a:t>
            </a:r>
          </a:p>
        </p:txBody>
      </p:sp>
    </p:spTree>
    <p:extLst>
      <p:ext uri="{BB962C8B-B14F-4D97-AF65-F5344CB8AC3E}">
        <p14:creationId xmlns:p14="http://schemas.microsoft.com/office/powerpoint/2010/main" val="403677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2A33E2-5618-7927-8E16-34C6F227C29B}"/>
              </a:ext>
            </a:extLst>
          </p:cNvPr>
          <p:cNvSpPr>
            <a:spLocks noGrp="1"/>
          </p:cNvSpPr>
          <p:nvPr>
            <p:ph type="title"/>
          </p:nvPr>
        </p:nvSpPr>
        <p:spPr/>
        <p:txBody>
          <a:bodyPr>
            <a:normAutofit/>
          </a:bodyPr>
          <a:lstStyle/>
          <a:p>
            <a:r>
              <a:rPr lang="el-GR" sz="2800" dirty="0"/>
              <a:t>Ορισμένα χαρακτηριστικά της διδασκαλίας μαθηματικών στις Ιαπωνικές τάξεις</a:t>
            </a:r>
            <a:endParaRPr lang="en-US" sz="2800" dirty="0"/>
          </a:p>
        </p:txBody>
      </p:sp>
      <p:sp>
        <p:nvSpPr>
          <p:cNvPr id="3" name="Θέση περιεχομένου 2">
            <a:extLst>
              <a:ext uri="{FF2B5EF4-FFF2-40B4-BE49-F238E27FC236}">
                <a16:creationId xmlns:a16="http://schemas.microsoft.com/office/drawing/2014/main" id="{AE967AB8-D14A-5CB0-94EF-0C301D33090B}"/>
              </a:ext>
            </a:extLst>
          </p:cNvPr>
          <p:cNvSpPr>
            <a:spLocks noGrp="1"/>
          </p:cNvSpPr>
          <p:nvPr>
            <p:ph idx="1"/>
          </p:nvPr>
        </p:nvSpPr>
        <p:spPr>
          <a:xfrm>
            <a:off x="755576" y="1700808"/>
            <a:ext cx="8229600" cy="4525963"/>
          </a:xfrm>
        </p:spPr>
        <p:txBody>
          <a:bodyPr>
            <a:normAutofit fontScale="92500" lnSpcReduction="10000"/>
          </a:bodyPr>
          <a:lstStyle/>
          <a:p>
            <a:r>
              <a:rPr lang="el-GR" dirty="0"/>
              <a:t>Μέχρι το τέλος του γυμνασίου, δεν υπάρχει διαχωρισμός μαθητών ανά επίπεδο (οι τάξεις μπορεί να περιλαμβάνουν 35 – 38 μαθητές με διαφορετικές ικανότητες).</a:t>
            </a:r>
            <a:endParaRPr lang="en-US" dirty="0"/>
          </a:p>
          <a:p>
            <a:pPr lvl="1"/>
            <a:r>
              <a:rPr lang="el-GR" dirty="0"/>
              <a:t>Στη συνέχεια η τάξη διαφοροποιείται ως προς το γνωστικό επίπεδο των μαθητών</a:t>
            </a:r>
          </a:p>
          <a:p>
            <a:r>
              <a:rPr lang="el-GR" dirty="0"/>
              <a:t>Ο/Η εκπαιδευτικός μπορεί παρουσιάζει συχνά προβλήματα.</a:t>
            </a:r>
            <a:endParaRPr lang="en-US" dirty="0"/>
          </a:p>
          <a:p>
            <a:r>
              <a:rPr lang="el-GR" dirty="0"/>
              <a:t>Αναμένεται από τους μαθητές να ακούν, να επικοινωνούν και να συνεργάζονται μεταξύ τους.</a:t>
            </a:r>
            <a:endParaRPr lang="en-US" dirty="0"/>
          </a:p>
        </p:txBody>
      </p:sp>
    </p:spTree>
    <p:extLst>
      <p:ext uri="{BB962C8B-B14F-4D97-AF65-F5344CB8AC3E}">
        <p14:creationId xmlns:p14="http://schemas.microsoft.com/office/powerpoint/2010/main" val="109373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5DFF43-D19B-4070-79EB-585EFDA9FFB5}"/>
              </a:ext>
            </a:extLst>
          </p:cNvPr>
          <p:cNvSpPr>
            <a:spLocks noGrp="1"/>
          </p:cNvSpPr>
          <p:nvPr>
            <p:ph type="title"/>
          </p:nvPr>
        </p:nvSpPr>
        <p:spPr/>
        <p:txBody>
          <a:bodyPr>
            <a:noAutofit/>
          </a:bodyPr>
          <a:lstStyle/>
          <a:p>
            <a:r>
              <a:rPr lang="el-GR" sz="3600" dirty="0"/>
              <a:t>Ποιοι είναι οι βασικοί στόχοι των εκπαιδευτικών στην Ιαπωνία;</a:t>
            </a:r>
            <a:br>
              <a:rPr lang="el-GR" sz="3600" dirty="0"/>
            </a:br>
            <a:endParaRPr lang="en-US" sz="3600" dirty="0"/>
          </a:p>
        </p:txBody>
      </p:sp>
      <p:sp>
        <p:nvSpPr>
          <p:cNvPr id="3" name="Θέση περιεχομένου 2">
            <a:extLst>
              <a:ext uri="{FF2B5EF4-FFF2-40B4-BE49-F238E27FC236}">
                <a16:creationId xmlns:a16="http://schemas.microsoft.com/office/drawing/2014/main" id="{F9894ACC-D9E7-C1CB-F075-B25CC8C0D273}"/>
              </a:ext>
            </a:extLst>
          </p:cNvPr>
          <p:cNvSpPr>
            <a:spLocks noGrp="1"/>
          </p:cNvSpPr>
          <p:nvPr>
            <p:ph idx="1"/>
          </p:nvPr>
        </p:nvSpPr>
        <p:spPr/>
        <p:txBody>
          <a:bodyPr>
            <a:normAutofit fontScale="92500" lnSpcReduction="20000"/>
          </a:bodyPr>
          <a:lstStyle/>
          <a:p>
            <a:r>
              <a:rPr lang="el-GR" dirty="0"/>
              <a:t>Να καλλιεργούν διαφορετικούς τύπους μαθηματικού συλλογισμού</a:t>
            </a:r>
          </a:p>
          <a:p>
            <a:r>
              <a:rPr lang="el-GR" dirty="0"/>
              <a:t>Να συνδυάζουν εννοιολογική με διαδικαστική γνώση</a:t>
            </a:r>
          </a:p>
          <a:p>
            <a:r>
              <a:rPr lang="el-GR" dirty="0"/>
              <a:t>Να τονίζουν ότι η μαθηματική δραστηριότητα μπορεί να περιλαμβάνει </a:t>
            </a:r>
            <a:r>
              <a:rPr lang="el-GR" b="1" dirty="0"/>
              <a:t>πολύπλοκα προβλήματα </a:t>
            </a:r>
            <a:r>
              <a:rPr lang="el-GR" dirty="0"/>
              <a:t>που απαιτούν χρόνο, </a:t>
            </a:r>
          </a:p>
          <a:p>
            <a:pPr lvl="1"/>
            <a:r>
              <a:rPr lang="el-GR" dirty="0"/>
              <a:t>ότι υπάρχουν τόσο αποδοτικές προσπάθειες όσο και αποτυχημένες, </a:t>
            </a:r>
          </a:p>
          <a:p>
            <a:pPr lvl="1"/>
            <a:r>
              <a:rPr lang="el-GR" dirty="0"/>
              <a:t>και ότι είναι σημαντικό να συζητούνται διαφορετικές προσεγγίσεις</a:t>
            </a:r>
            <a:endParaRPr lang="en-US" dirty="0"/>
          </a:p>
        </p:txBody>
      </p:sp>
    </p:spTree>
    <p:extLst>
      <p:ext uri="{BB962C8B-B14F-4D97-AF65-F5344CB8AC3E}">
        <p14:creationId xmlns:p14="http://schemas.microsoft.com/office/powerpoint/2010/main" val="344159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A3E183CA-E30B-6D7F-2FF0-7B78D311DD7F}"/>
              </a:ext>
            </a:extLst>
          </p:cNvPr>
          <p:cNvPicPr>
            <a:picLocks noChangeAspect="1"/>
          </p:cNvPicPr>
          <p:nvPr/>
        </p:nvPicPr>
        <p:blipFill>
          <a:blip r:embed="rId2"/>
          <a:stretch>
            <a:fillRect/>
          </a:stretch>
        </p:blipFill>
        <p:spPr>
          <a:xfrm>
            <a:off x="0" y="764704"/>
            <a:ext cx="3400023" cy="4507606"/>
          </a:xfrm>
          <a:prstGeom prst="rect">
            <a:avLst/>
          </a:prstGeom>
        </p:spPr>
      </p:pic>
      <p:pic>
        <p:nvPicPr>
          <p:cNvPr id="10" name="Εικόνα 9">
            <a:extLst>
              <a:ext uri="{FF2B5EF4-FFF2-40B4-BE49-F238E27FC236}">
                <a16:creationId xmlns:a16="http://schemas.microsoft.com/office/drawing/2014/main" id="{EC3C5E25-9255-E241-E869-E7241A90618E}"/>
              </a:ext>
            </a:extLst>
          </p:cNvPr>
          <p:cNvPicPr>
            <a:picLocks noChangeAspect="1"/>
          </p:cNvPicPr>
          <p:nvPr/>
        </p:nvPicPr>
        <p:blipFill>
          <a:blip r:embed="rId3"/>
          <a:stretch>
            <a:fillRect/>
          </a:stretch>
        </p:blipFill>
        <p:spPr>
          <a:xfrm>
            <a:off x="4788024" y="476673"/>
            <a:ext cx="3154112" cy="2107796"/>
          </a:xfrm>
          <a:prstGeom prst="rect">
            <a:avLst/>
          </a:prstGeom>
        </p:spPr>
      </p:pic>
      <p:pic>
        <p:nvPicPr>
          <p:cNvPr id="12" name="Εικόνα 11">
            <a:extLst>
              <a:ext uri="{FF2B5EF4-FFF2-40B4-BE49-F238E27FC236}">
                <a16:creationId xmlns:a16="http://schemas.microsoft.com/office/drawing/2014/main" id="{2274FDBD-18FB-3D40-5FAD-352A3E45E949}"/>
              </a:ext>
            </a:extLst>
          </p:cNvPr>
          <p:cNvPicPr>
            <a:picLocks noChangeAspect="1"/>
          </p:cNvPicPr>
          <p:nvPr/>
        </p:nvPicPr>
        <p:blipFill>
          <a:blip r:embed="rId4"/>
          <a:stretch>
            <a:fillRect/>
          </a:stretch>
        </p:blipFill>
        <p:spPr>
          <a:xfrm>
            <a:off x="4427984" y="2852936"/>
            <a:ext cx="4317908" cy="3363423"/>
          </a:xfrm>
          <a:prstGeom prst="rect">
            <a:avLst/>
          </a:prstGeom>
        </p:spPr>
      </p:pic>
    </p:spTree>
    <p:extLst>
      <p:ext uri="{BB962C8B-B14F-4D97-AF65-F5344CB8AC3E}">
        <p14:creationId xmlns:p14="http://schemas.microsoft.com/office/powerpoint/2010/main" val="319536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DDC992-C8AE-EF30-3BAC-2CBDBDE95EE5}"/>
              </a:ext>
            </a:extLst>
          </p:cNvPr>
          <p:cNvSpPr>
            <a:spLocks noGrp="1"/>
          </p:cNvSpPr>
          <p:nvPr>
            <p:ph type="title"/>
          </p:nvPr>
        </p:nvSpPr>
        <p:spPr>
          <a:xfrm>
            <a:off x="457200" y="274638"/>
            <a:ext cx="8229600" cy="1786210"/>
          </a:xfrm>
        </p:spPr>
        <p:txBody>
          <a:bodyPr>
            <a:noAutofit/>
          </a:bodyPr>
          <a:lstStyle/>
          <a:p>
            <a:r>
              <a:rPr lang="el-GR" sz="3600" dirty="0"/>
              <a:t>Το εκπαιδευτικό σύστημα της Ιαπωνίας προσέφερε στην διεθνή διδακτική κοινότητα …</a:t>
            </a:r>
            <a:endParaRPr lang="en-US" sz="3600" dirty="0"/>
          </a:p>
        </p:txBody>
      </p:sp>
      <p:sp>
        <p:nvSpPr>
          <p:cNvPr id="3" name="Θέση περιεχομένου 2">
            <a:extLst>
              <a:ext uri="{FF2B5EF4-FFF2-40B4-BE49-F238E27FC236}">
                <a16:creationId xmlns:a16="http://schemas.microsoft.com/office/drawing/2014/main" id="{09289150-EC15-3303-4BDE-10EBD0C7F7B5}"/>
              </a:ext>
            </a:extLst>
          </p:cNvPr>
          <p:cNvSpPr>
            <a:spLocks noGrp="1"/>
          </p:cNvSpPr>
          <p:nvPr>
            <p:ph idx="1"/>
          </p:nvPr>
        </p:nvSpPr>
        <p:spPr>
          <a:xfrm>
            <a:off x="457200" y="2348880"/>
            <a:ext cx="8229600" cy="3777283"/>
          </a:xfrm>
        </p:spPr>
        <p:txBody>
          <a:bodyPr>
            <a:normAutofit fontScale="92500" lnSpcReduction="20000"/>
          </a:bodyPr>
          <a:lstStyle/>
          <a:p>
            <a:r>
              <a:rPr lang="el-GR" dirty="0"/>
              <a:t>Τη διδασκαλία των </a:t>
            </a:r>
            <a:r>
              <a:rPr lang="el-GR" dirty="0">
                <a:highlight>
                  <a:srgbClr val="FFFF00"/>
                </a:highlight>
              </a:rPr>
              <a:t>ανοικτών προβλημάτων</a:t>
            </a:r>
          </a:p>
          <a:p>
            <a:r>
              <a:rPr lang="el-GR" dirty="0"/>
              <a:t>Τη συνεργασία εκπαιδευτικών σε επίπεδο </a:t>
            </a:r>
            <a:r>
              <a:rPr lang="en-US" dirty="0"/>
              <a:t>Lesson study (</a:t>
            </a:r>
            <a:r>
              <a:rPr lang="el-GR" dirty="0">
                <a:highlight>
                  <a:srgbClr val="FFFF00"/>
                </a:highlight>
              </a:rPr>
              <a:t>Ερευνητική </a:t>
            </a:r>
            <a:r>
              <a:rPr lang="en-US" dirty="0">
                <a:highlight>
                  <a:srgbClr val="FFFF00"/>
                </a:highlight>
              </a:rPr>
              <a:t>M</a:t>
            </a:r>
            <a:r>
              <a:rPr lang="el-GR" dirty="0" err="1">
                <a:highlight>
                  <a:srgbClr val="FFFF00"/>
                </a:highlight>
              </a:rPr>
              <a:t>ελέτη</a:t>
            </a:r>
            <a:r>
              <a:rPr lang="el-GR" dirty="0">
                <a:highlight>
                  <a:srgbClr val="FFFF00"/>
                </a:highlight>
              </a:rPr>
              <a:t> Μαθήματος</a:t>
            </a:r>
            <a:r>
              <a:rPr lang="el-GR" dirty="0"/>
              <a:t>)</a:t>
            </a:r>
          </a:p>
          <a:p>
            <a:pPr lvl="1"/>
            <a:r>
              <a:rPr lang="el-GR" dirty="0"/>
              <a:t>Η Ερευνητική Μελέτη Μαθήματος είναι μια μέθοδος κατά την οποία οι εκπαιδευτικοί </a:t>
            </a:r>
            <a:r>
              <a:rPr lang="el-GR" dirty="0">
                <a:highlight>
                  <a:srgbClr val="FFFF00"/>
                </a:highlight>
              </a:rPr>
              <a:t>συν-εργάζονται</a:t>
            </a:r>
            <a:r>
              <a:rPr lang="el-GR" dirty="0"/>
              <a:t> σε ομάδες, και εργάζονται ως «εκπαιδευτικοί- ερευνητές», </a:t>
            </a:r>
          </a:p>
          <a:p>
            <a:pPr lvl="1"/>
            <a:r>
              <a:rPr lang="el-GR" dirty="0"/>
              <a:t>Οι εκπαιδευτικοί θέτουν τις πρακτικές διδασκαλίας τους υπό αναθεώρηση και αναζητούν και εξετάζουν εναλλακτικές διδακτικές προσεγγίσεις </a:t>
            </a:r>
            <a:endParaRPr lang="en-US" dirty="0"/>
          </a:p>
        </p:txBody>
      </p:sp>
    </p:spTree>
    <p:extLst>
      <p:ext uri="{BB962C8B-B14F-4D97-AF65-F5344CB8AC3E}">
        <p14:creationId xmlns:p14="http://schemas.microsoft.com/office/powerpoint/2010/main" val="261733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1D55B4-7BEC-4F50-A85F-859D219C1D94}"/>
              </a:ext>
            </a:extLst>
          </p:cNvPr>
          <p:cNvSpPr>
            <a:spLocks noGrp="1"/>
          </p:cNvSpPr>
          <p:nvPr>
            <p:ph type="title"/>
          </p:nvPr>
        </p:nvSpPr>
        <p:spPr/>
        <p:txBody>
          <a:bodyPr/>
          <a:lstStyle/>
          <a:p>
            <a:r>
              <a:rPr lang="en-US" dirty="0"/>
              <a:t>TIMSS </a:t>
            </a:r>
            <a:r>
              <a:rPr lang="el-GR" dirty="0"/>
              <a:t>ΔΙΔΑΣΚΑΛΙΑ 1</a:t>
            </a:r>
          </a:p>
        </p:txBody>
      </p:sp>
      <p:sp>
        <p:nvSpPr>
          <p:cNvPr id="3" name="Θέση περιεχομένου 2">
            <a:extLst>
              <a:ext uri="{FF2B5EF4-FFF2-40B4-BE49-F238E27FC236}">
                <a16:creationId xmlns:a16="http://schemas.microsoft.com/office/drawing/2014/main" id="{65A2B3DB-DB0F-49AE-99F2-9D6E9FA39D00}"/>
              </a:ext>
            </a:extLst>
          </p:cNvPr>
          <p:cNvSpPr>
            <a:spLocks noGrp="1"/>
          </p:cNvSpPr>
          <p:nvPr>
            <p:ph sz="quarter" idx="1"/>
          </p:nvPr>
        </p:nvSpPr>
        <p:spPr>
          <a:xfrm>
            <a:off x="179512" y="1447800"/>
            <a:ext cx="8507288" cy="4572000"/>
          </a:xfrm>
        </p:spPr>
        <p:txBody>
          <a:bodyPr/>
          <a:lstStyle/>
          <a:p>
            <a:r>
              <a:rPr lang="el-GR" dirty="0"/>
              <a:t>Το πρόβλημα</a:t>
            </a:r>
          </a:p>
          <a:p>
            <a:pPr marL="0" indent="0" algn="just">
              <a:buNone/>
            </a:pPr>
            <a:r>
              <a:rPr lang="el-GR" sz="2000" dirty="0">
                <a:solidFill>
                  <a:srgbClr val="000000"/>
                </a:solidFill>
                <a:effectLst/>
                <a:latin typeface="Calibri" panose="020F0502020204030204" pitchFamily="34" charset="0"/>
                <a:ea typeface="Calibri" panose="020F0502020204030204" pitchFamily="34" charset="0"/>
              </a:rPr>
              <a:t>Η μητέρα του </a:t>
            </a:r>
            <a:r>
              <a:rPr lang="el-GR" sz="2000" dirty="0" err="1">
                <a:solidFill>
                  <a:srgbClr val="000000"/>
                </a:solidFill>
                <a:effectLst/>
                <a:latin typeface="Calibri" panose="020F0502020204030204" pitchFamily="34" charset="0"/>
                <a:ea typeface="Calibri" panose="020F0502020204030204" pitchFamily="34" charset="0"/>
              </a:rPr>
              <a:t>Ιχίρο</a:t>
            </a:r>
            <a:r>
              <a:rPr lang="el-GR" sz="2000" dirty="0">
                <a:solidFill>
                  <a:srgbClr val="000000"/>
                </a:solidFill>
                <a:effectLst/>
                <a:latin typeface="Calibri" panose="020F0502020204030204" pitchFamily="34" charset="0"/>
                <a:ea typeface="Calibri" panose="020F0502020204030204" pitchFamily="34" charset="0"/>
              </a:rPr>
              <a:t> είναι στο νοσοκομείο. Αποφάσισε να προσεύχεται κάθε πρωί στον τοπικό ναό με το μικρό του αδελφό ώστε η μητέρα του να γίνει καλά. Ο </a:t>
            </a:r>
            <a:r>
              <a:rPr lang="el-GR" sz="2000" dirty="0" err="1">
                <a:solidFill>
                  <a:srgbClr val="000000"/>
                </a:solidFill>
                <a:effectLst/>
                <a:latin typeface="Calibri" panose="020F0502020204030204" pitchFamily="34" charset="0"/>
                <a:ea typeface="Calibri" panose="020F0502020204030204" pitchFamily="34" charset="0"/>
              </a:rPr>
              <a:t>Ιχιρο</a:t>
            </a:r>
            <a:r>
              <a:rPr lang="el-GR" sz="2000" dirty="0">
                <a:solidFill>
                  <a:srgbClr val="000000"/>
                </a:solidFill>
                <a:effectLst/>
                <a:latin typeface="Calibri" panose="020F0502020204030204" pitchFamily="34" charset="0"/>
                <a:ea typeface="Calibri" panose="020F0502020204030204" pitchFamily="34" charset="0"/>
              </a:rPr>
              <a:t> έχει στο πορτοφόλι του 18 κέρματα των δέκα γιέν και ο αδελφός του έχει 22 κέρματα των πέντε γιεν. Αποφάσισαν να δίνουν ένα κέρμα από αυτά που έχουν στο πορτοφόλι τους κάθε πρωί στον έρανο και να συνεχίσουν να προσεύχονται μέχρι κάποιο από τα πορτοφόλια να αδειάσει. Μια μέρα, μετά την προσευχή, κοίταξαν στα πορτοφόλια τους και βρήκαν ότι το ποσό των χρημάτων του μικρότερου αδελφού ήταν μεγαλύτερο από του </a:t>
            </a:r>
            <a:r>
              <a:rPr lang="el-GR" sz="2000" dirty="0" err="1">
                <a:solidFill>
                  <a:srgbClr val="000000"/>
                </a:solidFill>
                <a:effectLst/>
                <a:latin typeface="Calibri" panose="020F0502020204030204" pitchFamily="34" charset="0"/>
                <a:ea typeface="Calibri" panose="020F0502020204030204" pitchFamily="34" charset="0"/>
              </a:rPr>
              <a:t>Ιχιρο</a:t>
            </a:r>
            <a:r>
              <a:rPr lang="el-GR" sz="2000" dirty="0">
                <a:solidFill>
                  <a:srgbClr val="000000"/>
                </a:solidFill>
                <a:effectLst/>
                <a:latin typeface="Calibri" panose="020F0502020204030204" pitchFamily="34" charset="0"/>
                <a:ea typeface="Calibri" panose="020F0502020204030204" pitchFamily="34" charset="0"/>
              </a:rPr>
              <a:t>. Πόσες μέρες από όταν άρχισαν να προσεύχονται αυτό συνέβη; </a:t>
            </a:r>
          </a:p>
          <a:p>
            <a:endParaRPr lang="el-GR" dirty="0"/>
          </a:p>
          <a:p>
            <a:pPr marL="0" indent="0">
              <a:buNone/>
            </a:pPr>
            <a:r>
              <a:rPr lang="el-GR" dirty="0"/>
              <a:t>Λύστε το πρόβλημα με όσους περισσότερους τρόπους μπορείτε.</a:t>
            </a:r>
          </a:p>
          <a:p>
            <a:r>
              <a:rPr lang="en-US" dirty="0"/>
              <a:t>http://www.timssvideo.com/jp3-solving-inequalities</a:t>
            </a:r>
            <a:endParaRPr lang="el-GR" dirty="0"/>
          </a:p>
        </p:txBody>
      </p:sp>
    </p:spTree>
    <p:extLst>
      <p:ext uri="{BB962C8B-B14F-4D97-AF65-F5344CB8AC3E}">
        <p14:creationId xmlns:p14="http://schemas.microsoft.com/office/powerpoint/2010/main" val="160845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95536" y="260648"/>
            <a:ext cx="8291264" cy="6597352"/>
          </a:xfrm>
        </p:spPr>
        <p:txBody>
          <a:bodyPr/>
          <a:lstStyle/>
          <a:p>
            <a:r>
              <a:rPr lang="el-GR" dirty="0"/>
              <a:t>ΣΥΖΗΤΗΣΗ ΣΤΗΝ ΟΛΟΜΕΛΕΙΑ</a:t>
            </a:r>
            <a:r>
              <a:rPr lang="en-US" dirty="0"/>
              <a:t>- </a:t>
            </a:r>
            <a:r>
              <a:rPr lang="el-GR" dirty="0"/>
              <a:t>ΟΙ ΜΑΘΗΤΕΣ ΠΑΡΟΥΣΙΑΖΟΥΝ ΤΙΣ ΛΥΣΕΙΣ ΤΟΥΣ</a:t>
            </a:r>
          </a:p>
          <a:p>
            <a:pPr marL="0" indent="0">
              <a:buNone/>
            </a:pPr>
            <a:r>
              <a:rPr lang="el-GR" dirty="0"/>
              <a:t>1</a:t>
            </a:r>
            <a:r>
              <a:rPr lang="el-GR" baseline="30000" dirty="0"/>
              <a:t>η</a:t>
            </a:r>
            <a:r>
              <a:rPr lang="el-GR" dirty="0"/>
              <a:t> λύση: 20:00</a:t>
            </a:r>
          </a:p>
          <a:p>
            <a:pPr marL="0" indent="0">
              <a:buNone/>
            </a:pPr>
            <a:r>
              <a:rPr lang="el-GR" dirty="0"/>
              <a:t>                       </a:t>
            </a:r>
            <a:endParaRPr lang="en-US" dirty="0"/>
          </a:p>
          <a:p>
            <a:pPr marL="0" indent="0">
              <a:buNone/>
            </a:pPr>
            <a:endParaRPr lang="en-US" dirty="0"/>
          </a:p>
          <a:p>
            <a:pPr marL="0" indent="0">
              <a:buNone/>
            </a:pPr>
            <a:r>
              <a:rPr lang="el-GR" dirty="0"/>
              <a:t> 2</a:t>
            </a:r>
            <a:r>
              <a:rPr lang="el-GR" baseline="30000" dirty="0"/>
              <a:t>η</a:t>
            </a:r>
            <a:r>
              <a:rPr lang="el-GR" dirty="0"/>
              <a:t> λύση: 24:19</a:t>
            </a:r>
          </a:p>
          <a:p>
            <a:pPr marL="0" indent="0">
              <a:buNone/>
            </a:pPr>
            <a:r>
              <a:rPr lang="el-GR" dirty="0"/>
              <a:t>                      </a:t>
            </a:r>
          </a:p>
          <a:p>
            <a:pPr marL="0" indent="0">
              <a:buNone/>
            </a:pPr>
            <a:endParaRPr lang="el-GR" dirty="0"/>
          </a:p>
          <a:p>
            <a:pPr marL="0" indent="0">
              <a:buNone/>
            </a:pPr>
            <a:r>
              <a:rPr lang="el-GR" dirty="0"/>
              <a:t>  </a:t>
            </a:r>
          </a:p>
          <a:p>
            <a:pPr marL="0" indent="0">
              <a:buNone/>
            </a:pPr>
            <a:endParaRPr lang="el-GR" dirty="0"/>
          </a:p>
          <a:p>
            <a:pPr marL="0" indent="0" algn="r">
              <a:buNone/>
            </a:pPr>
            <a:endParaRPr lang="el-GR" dirty="0"/>
          </a:p>
          <a:p>
            <a:pPr marL="0" indent="0" algn="r">
              <a:buNone/>
            </a:pPr>
            <a:endParaRPr lang="el-GR" dirty="0"/>
          </a:p>
          <a:p>
            <a:pPr marL="0" indent="0" algn="r">
              <a:buNone/>
            </a:pPr>
            <a:endParaRPr lang="el-GR" dirty="0"/>
          </a:p>
          <a:p>
            <a:pPr marL="0" indent="0" algn="r">
              <a:buNone/>
            </a:pPr>
            <a:r>
              <a:rPr lang="el-GR" dirty="0"/>
              <a:t>3</a:t>
            </a:r>
            <a:r>
              <a:rPr lang="el-GR" baseline="30000" dirty="0"/>
              <a:t>η</a:t>
            </a:r>
            <a:r>
              <a:rPr lang="el-GR" dirty="0"/>
              <a:t> λύση: 25:00</a:t>
            </a:r>
          </a:p>
        </p:txBody>
      </p:sp>
      <p:pic>
        <p:nvPicPr>
          <p:cNvPr id="2" name="Εικόνα 1"/>
          <p:cNvPicPr>
            <a:picLocks noChangeAspect="1"/>
          </p:cNvPicPr>
          <p:nvPr/>
        </p:nvPicPr>
        <p:blipFill>
          <a:blip r:embed="rId2"/>
          <a:stretch>
            <a:fillRect/>
          </a:stretch>
        </p:blipFill>
        <p:spPr>
          <a:xfrm>
            <a:off x="5148064" y="1052737"/>
            <a:ext cx="3423319" cy="1974687"/>
          </a:xfrm>
          <a:prstGeom prst="rect">
            <a:avLst/>
          </a:prstGeom>
        </p:spPr>
      </p:pic>
      <p:pic>
        <p:nvPicPr>
          <p:cNvPr id="4" name="Εικόνα 3"/>
          <p:cNvPicPr>
            <a:picLocks noChangeAspect="1"/>
          </p:cNvPicPr>
          <p:nvPr/>
        </p:nvPicPr>
        <p:blipFill>
          <a:blip r:embed="rId3"/>
          <a:stretch>
            <a:fillRect/>
          </a:stretch>
        </p:blipFill>
        <p:spPr>
          <a:xfrm>
            <a:off x="395536" y="3140968"/>
            <a:ext cx="4329483" cy="2664296"/>
          </a:xfrm>
          <a:prstGeom prst="rect">
            <a:avLst/>
          </a:prstGeom>
        </p:spPr>
      </p:pic>
      <p:pic>
        <p:nvPicPr>
          <p:cNvPr id="5" name="Εικόνα 4"/>
          <p:cNvPicPr>
            <a:picLocks noChangeAspect="1"/>
          </p:cNvPicPr>
          <p:nvPr/>
        </p:nvPicPr>
        <p:blipFill>
          <a:blip r:embed="rId4"/>
          <a:stretch>
            <a:fillRect/>
          </a:stretch>
        </p:blipFill>
        <p:spPr>
          <a:xfrm>
            <a:off x="4982894" y="3356992"/>
            <a:ext cx="3588490" cy="2973703"/>
          </a:xfrm>
          <a:prstGeom prst="rect">
            <a:avLst/>
          </a:prstGeom>
        </p:spPr>
      </p:pic>
    </p:spTree>
    <p:extLst>
      <p:ext uri="{BB962C8B-B14F-4D97-AF65-F5344CB8AC3E}">
        <p14:creationId xmlns:p14="http://schemas.microsoft.com/office/powerpoint/2010/main" val="427966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571480"/>
            <a:ext cx="7772400" cy="5448320"/>
          </a:xfrm>
        </p:spPr>
        <p:txBody>
          <a:bodyPr/>
          <a:lstStyle/>
          <a:p>
            <a:pPr marL="0" indent="0">
              <a:buNone/>
            </a:pPr>
            <a:r>
              <a:rPr lang="el-GR" dirty="0"/>
              <a:t> 4</a:t>
            </a:r>
            <a:r>
              <a:rPr lang="el-GR" baseline="30000" dirty="0"/>
              <a:t>η</a:t>
            </a:r>
            <a:r>
              <a:rPr lang="el-GR" dirty="0"/>
              <a:t> λύση: [26:30 -28: 43]</a:t>
            </a:r>
          </a:p>
          <a:p>
            <a:pPr marL="0" indent="0">
              <a:buNone/>
            </a:pPr>
            <a:r>
              <a:rPr lang="el-GR" dirty="0"/>
              <a:t>                       </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lgn="r">
              <a:buNone/>
            </a:pPr>
            <a:r>
              <a:rPr lang="el-GR" dirty="0"/>
              <a:t>5</a:t>
            </a:r>
            <a:r>
              <a:rPr lang="el-GR" baseline="30000" dirty="0"/>
              <a:t>η</a:t>
            </a:r>
            <a:r>
              <a:rPr lang="el-GR" dirty="0"/>
              <a:t> λύση [30:00 -34:00]</a:t>
            </a:r>
          </a:p>
        </p:txBody>
      </p:sp>
      <p:pic>
        <p:nvPicPr>
          <p:cNvPr id="2" name="Εικόνα 1"/>
          <p:cNvPicPr>
            <a:picLocks noChangeAspect="1"/>
          </p:cNvPicPr>
          <p:nvPr/>
        </p:nvPicPr>
        <p:blipFill>
          <a:blip r:embed="rId2"/>
          <a:stretch>
            <a:fillRect/>
          </a:stretch>
        </p:blipFill>
        <p:spPr>
          <a:xfrm>
            <a:off x="4800600" y="130351"/>
            <a:ext cx="3659832" cy="3192619"/>
          </a:xfrm>
          <a:prstGeom prst="rect">
            <a:avLst/>
          </a:prstGeom>
        </p:spPr>
      </p:pic>
      <p:pic>
        <p:nvPicPr>
          <p:cNvPr id="4" name="Εικόνα 3"/>
          <p:cNvPicPr>
            <a:picLocks noChangeAspect="1"/>
          </p:cNvPicPr>
          <p:nvPr/>
        </p:nvPicPr>
        <p:blipFill>
          <a:blip r:embed="rId3"/>
          <a:stretch>
            <a:fillRect/>
          </a:stretch>
        </p:blipFill>
        <p:spPr>
          <a:xfrm>
            <a:off x="179512" y="2708920"/>
            <a:ext cx="4766692" cy="3634103"/>
          </a:xfrm>
          <a:prstGeom prst="rect">
            <a:avLst/>
          </a:prstGeom>
        </p:spPr>
      </p:pic>
    </p:spTree>
    <p:extLst>
      <p:ext uri="{BB962C8B-B14F-4D97-AF65-F5344CB8AC3E}">
        <p14:creationId xmlns:p14="http://schemas.microsoft.com/office/powerpoint/2010/main" val="397164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332656"/>
            <a:ext cx="7772400" cy="5687144"/>
          </a:xfrm>
        </p:spPr>
        <p:txBody>
          <a:bodyPr/>
          <a:lstStyle/>
          <a:p>
            <a:pPr>
              <a:buFont typeface="Arial" panose="020B0604020202020204" pitchFamily="34" charset="0"/>
              <a:buChar char="•"/>
            </a:pPr>
            <a:r>
              <a:rPr lang="el-GR" dirty="0"/>
              <a:t>Ο ΕΚΠ. ΠΑΡΟΥΣΙΑΖΕΙ ΤΗ ΛΥΣΗ-ΑΝΙΣΩΣΗ ΜΕ ΤΗ ΜΟΡΦΗ ΠΙΝΑΚΑ  [34:00-44:00]</a:t>
            </a:r>
            <a:endParaRPr lang="en-US" dirty="0"/>
          </a:p>
          <a:p>
            <a:pPr>
              <a:buFont typeface="Arial" panose="020B0604020202020204" pitchFamily="34" charset="0"/>
              <a:buChar char="•"/>
            </a:pPr>
            <a:endParaRPr lang="el-GR" dirty="0"/>
          </a:p>
          <a:p>
            <a:endParaRPr lang="el-GR" dirty="0"/>
          </a:p>
          <a:p>
            <a:endParaRPr lang="el-GR" dirty="0"/>
          </a:p>
        </p:txBody>
      </p:sp>
      <p:pic>
        <p:nvPicPr>
          <p:cNvPr id="4" name="Θέση περιεχομένου 4">
            <a:extLst>
              <a:ext uri="{FF2B5EF4-FFF2-40B4-BE49-F238E27FC236}">
                <a16:creationId xmlns:a16="http://schemas.microsoft.com/office/drawing/2014/main" id="{5512B73C-78B6-4A55-8C77-49B9C1F10EE9}"/>
              </a:ext>
            </a:extLst>
          </p:cNvPr>
          <p:cNvPicPr>
            <a:picLocks noChangeAspect="1"/>
          </p:cNvPicPr>
          <p:nvPr/>
        </p:nvPicPr>
        <p:blipFill>
          <a:blip r:embed="rId2"/>
          <a:stretch>
            <a:fillRect/>
          </a:stretch>
        </p:blipFill>
        <p:spPr bwMode="auto">
          <a:xfrm>
            <a:off x="1115616" y="1412776"/>
            <a:ext cx="6552728" cy="4155682"/>
          </a:xfrm>
          <a:prstGeom prst="rect">
            <a:avLst/>
          </a:prstGeom>
          <a:noFill/>
          <a:ln w="9525">
            <a:noFill/>
            <a:miter lim="800000"/>
            <a:headEnd/>
            <a:tailEnd/>
          </a:ln>
        </p:spPr>
      </p:pic>
    </p:spTree>
    <p:extLst>
      <p:ext uri="{BB962C8B-B14F-4D97-AF65-F5344CB8AC3E}">
        <p14:creationId xmlns:p14="http://schemas.microsoft.com/office/powerpoint/2010/main" val="37807300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5279</TotalTime>
  <Words>972</Words>
  <Application>Microsoft Office PowerPoint</Application>
  <PresentationFormat>Προβολή στην οθόνη (4:3)</PresentationFormat>
  <Paragraphs>92</Paragraphs>
  <Slides>18</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18</vt:i4>
      </vt:variant>
    </vt:vector>
  </HeadingPairs>
  <TitlesOfParts>
    <vt:vector size="26" baseType="lpstr">
      <vt:lpstr>Arial</vt:lpstr>
      <vt:lpstr>Calibri</vt:lpstr>
      <vt:lpstr>Cambria</vt:lpstr>
      <vt:lpstr>Franklin Gothic Book</vt:lpstr>
      <vt:lpstr>Perpetua</vt:lpstr>
      <vt:lpstr>Wingdings 2</vt:lpstr>
      <vt:lpstr>Office Theme</vt:lpstr>
      <vt:lpstr>Equity</vt:lpstr>
      <vt:lpstr> </vt:lpstr>
      <vt:lpstr>Ορισμένα χαρακτηριστικά της διδασκαλίας μαθηματικών στις Ιαπωνικές τάξεις</vt:lpstr>
      <vt:lpstr>Ποιοι είναι οι βασικοί στόχοι των εκπαιδευτικών στην Ιαπωνία; </vt:lpstr>
      <vt:lpstr>Παρουσίαση του PowerPoint</vt:lpstr>
      <vt:lpstr>Το εκπαιδευτικό σύστημα της Ιαπωνίας προσέφερε στην διεθνή διδακτική κοινότητα …</vt:lpstr>
      <vt:lpstr>TIMSS ΔΙΔΑΣΚΑΛΙΑ 1</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TIMSS Διδασκαλία 2 Japanese lesson: Changing shape without changing area</vt:lpstr>
      <vt:lpstr>Ποια είναι τα χαρακτηριστικά του συγκεκριμένου προβλήματος;</vt:lpstr>
      <vt:lpstr>Παρουσίαση του PowerPoint</vt:lpstr>
      <vt:lpstr>6η εργασία στην τάξη: Διδακτική διαχείριση του  προβλήματος ‘επανασχεδιασμού συνόρων’</vt:lpstr>
      <vt:lpstr>Ερώτηση 2)</vt:lpstr>
      <vt:lpstr>Ερώτηση 3)</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6: Pedagogical approaches to mathematics and science teaching in multicultural classrooms</dc:title>
  <dc:creator>Despoina</dc:creator>
  <cp:lastModifiedBy>Chrissavgi Triantafillou</cp:lastModifiedBy>
  <cp:revision>649</cp:revision>
  <dcterms:created xsi:type="dcterms:W3CDTF">2016-12-02T10:45:38Z</dcterms:created>
  <dcterms:modified xsi:type="dcterms:W3CDTF">2025-11-19T11:26:22Z</dcterms:modified>
</cp:coreProperties>
</file>