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558" r:id="rId3"/>
    <p:sldId id="594" r:id="rId4"/>
    <p:sldId id="572" r:id="rId5"/>
    <p:sldId id="568" r:id="rId6"/>
    <p:sldId id="577" r:id="rId7"/>
    <p:sldId id="584" r:id="rId8"/>
    <p:sldId id="600" r:id="rId9"/>
    <p:sldId id="601" r:id="rId10"/>
    <p:sldId id="589" r:id="rId11"/>
    <p:sldId id="602" r:id="rId12"/>
    <p:sldId id="590" r:id="rId13"/>
    <p:sldId id="591" r:id="rId14"/>
    <p:sldId id="585" r:id="rId15"/>
    <p:sldId id="603" r:id="rId16"/>
    <p:sldId id="604" r:id="rId17"/>
    <p:sldId id="628" r:id="rId18"/>
    <p:sldId id="573" r:id="rId19"/>
    <p:sldId id="620" r:id="rId20"/>
    <p:sldId id="587" r:id="rId21"/>
    <p:sldId id="586" r:id="rId22"/>
    <p:sldId id="569" r:id="rId23"/>
    <p:sldId id="565" r:id="rId24"/>
    <p:sldId id="570" r:id="rId25"/>
    <p:sldId id="626" r:id="rId26"/>
    <p:sldId id="627" r:id="rId27"/>
    <p:sldId id="571" r:id="rId28"/>
    <p:sldId id="574" r:id="rId29"/>
    <p:sldId id="563" r:id="rId30"/>
    <p:sldId id="564" r:id="rId31"/>
    <p:sldId id="578" r:id="rId32"/>
    <p:sldId id="575" r:id="rId33"/>
    <p:sldId id="582" r:id="rId34"/>
    <p:sldId id="583" r:id="rId35"/>
    <p:sldId id="576" r:id="rId36"/>
    <p:sldId id="593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0920" autoAdjust="0"/>
  </p:normalViewPr>
  <p:slideViewPr>
    <p:cSldViewPr>
      <p:cViewPr varScale="1">
        <p:scale>
          <a:sx n="82" d="100"/>
          <a:sy n="82" d="100"/>
        </p:scale>
        <p:origin x="15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F854F2-2DD9-4C9C-91C2-10784C9C5047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FC39F5-AAE8-45A4-9C11-275AB9D28646}">
      <dgm:prSet phldrT="[Text]" custT="1"/>
      <dgm:spPr/>
      <dgm:t>
        <a:bodyPr/>
        <a:lstStyle/>
        <a:p>
          <a:r>
            <a:rPr lang="el-GR" sz="1100" dirty="0"/>
            <a:t>Χορήγηση Εργαλείων/ Διαδικασιών Αξιολόγησης</a:t>
          </a:r>
          <a:endParaRPr lang="en-US" sz="1100" dirty="0"/>
        </a:p>
      </dgm:t>
    </dgm:pt>
    <dgm:pt modelId="{A46D6EA6-0C9A-4DCC-AC5F-FDBDDF0E6643}" type="parTrans" cxnId="{A1B1A889-1539-46A8-8898-63A86B428516}">
      <dgm:prSet/>
      <dgm:spPr/>
      <dgm:t>
        <a:bodyPr/>
        <a:lstStyle/>
        <a:p>
          <a:endParaRPr lang="en-US"/>
        </a:p>
      </dgm:t>
    </dgm:pt>
    <dgm:pt modelId="{FF34C75F-B0A5-42F4-818F-5D05EED725BC}" type="sibTrans" cxnId="{A1B1A889-1539-46A8-8898-63A86B428516}">
      <dgm:prSet/>
      <dgm:spPr/>
      <dgm:t>
        <a:bodyPr/>
        <a:lstStyle/>
        <a:p>
          <a:endParaRPr lang="en-US"/>
        </a:p>
      </dgm:t>
    </dgm:pt>
    <dgm:pt modelId="{D439C0D2-3EF8-49E3-9AD7-C1585EB09E0E}">
      <dgm:prSet phldrT="[Text]" custT="1"/>
      <dgm:spPr/>
      <dgm:t>
        <a:bodyPr/>
        <a:lstStyle/>
        <a:p>
          <a:r>
            <a:rPr lang="el-GR" sz="1100" dirty="0"/>
            <a:t>Καταγραφή Αποτελεσμάτων Αξιολόγησης</a:t>
          </a:r>
          <a:endParaRPr lang="en-US" sz="1100" dirty="0"/>
        </a:p>
      </dgm:t>
    </dgm:pt>
    <dgm:pt modelId="{81D4CBB7-3425-422D-B846-518C1267648E}" type="parTrans" cxnId="{3B496653-EDE5-4C05-A59B-B9052E7A3B61}">
      <dgm:prSet/>
      <dgm:spPr/>
      <dgm:t>
        <a:bodyPr/>
        <a:lstStyle/>
        <a:p>
          <a:endParaRPr lang="en-US"/>
        </a:p>
      </dgm:t>
    </dgm:pt>
    <dgm:pt modelId="{E157C5A3-EDCE-44FC-B980-016E46A05FDB}" type="sibTrans" cxnId="{3B496653-EDE5-4C05-A59B-B9052E7A3B61}">
      <dgm:prSet/>
      <dgm:spPr/>
      <dgm:t>
        <a:bodyPr/>
        <a:lstStyle/>
        <a:p>
          <a:endParaRPr lang="en-US"/>
        </a:p>
      </dgm:t>
    </dgm:pt>
    <dgm:pt modelId="{DACBCCC3-7369-4BCA-998F-6E6E659DCE12}">
      <dgm:prSet phldrT="[Text]" custT="1"/>
      <dgm:spPr/>
      <dgm:t>
        <a:bodyPr/>
        <a:lstStyle/>
        <a:p>
          <a:r>
            <a:rPr lang="el-GR" sz="1200" i="0" dirty="0"/>
            <a:t>Κατασκευή </a:t>
          </a:r>
          <a:r>
            <a:rPr lang="en-US" sz="1200" i="0" dirty="0"/>
            <a:t>/</a:t>
          </a:r>
          <a:endParaRPr lang="el-GR" sz="1200" i="0" dirty="0"/>
        </a:p>
        <a:p>
          <a:r>
            <a:rPr lang="el-GR" sz="1200" i="0" dirty="0"/>
            <a:t>Επιλογή Εργαλείων/ Διαδικασιών Αξιολόγησης</a:t>
          </a:r>
          <a:endParaRPr lang="en-US" sz="1200" i="0" dirty="0"/>
        </a:p>
      </dgm:t>
    </dgm:pt>
    <dgm:pt modelId="{282DEAF8-FFAD-4251-A51B-346B9DB09ECC}" type="parTrans" cxnId="{A85ED862-D511-436A-AF3D-B07D4631C26B}">
      <dgm:prSet/>
      <dgm:spPr/>
      <dgm:t>
        <a:bodyPr/>
        <a:lstStyle/>
        <a:p>
          <a:endParaRPr lang="en-US"/>
        </a:p>
      </dgm:t>
    </dgm:pt>
    <dgm:pt modelId="{A2C69901-B359-48B3-BC66-1A111F578995}" type="sibTrans" cxnId="{A85ED862-D511-436A-AF3D-B07D4631C26B}">
      <dgm:prSet/>
      <dgm:spPr/>
      <dgm:t>
        <a:bodyPr/>
        <a:lstStyle/>
        <a:p>
          <a:endParaRPr lang="en-US"/>
        </a:p>
      </dgm:t>
    </dgm:pt>
    <dgm:pt modelId="{05C6E676-F794-4C74-B351-149776439C44}">
      <dgm:prSet phldrT="[Text]" custT="1"/>
      <dgm:spPr/>
      <dgm:t>
        <a:bodyPr/>
        <a:lstStyle/>
        <a:p>
          <a:r>
            <a:rPr lang="el-GR" sz="1100" dirty="0"/>
            <a:t>Ανάλυση, Ερμηνεία και Χρήση Αποτελεσμάτων Αξιολόγησης</a:t>
          </a:r>
          <a:endParaRPr lang="en-US" sz="1100" dirty="0"/>
        </a:p>
      </dgm:t>
    </dgm:pt>
    <dgm:pt modelId="{D3B03389-7036-4F07-AB4F-A90CB385D312}" type="parTrans" cxnId="{0A7D093C-4B1B-41F2-B44E-21737EFA0027}">
      <dgm:prSet/>
      <dgm:spPr/>
      <dgm:t>
        <a:bodyPr/>
        <a:lstStyle/>
        <a:p>
          <a:endParaRPr lang="en-US"/>
        </a:p>
      </dgm:t>
    </dgm:pt>
    <dgm:pt modelId="{CB97FD37-2D7B-43AA-9A57-542F04DE7189}" type="sibTrans" cxnId="{0A7D093C-4B1B-41F2-B44E-21737EFA0027}">
      <dgm:prSet/>
      <dgm:spPr/>
      <dgm:t>
        <a:bodyPr/>
        <a:lstStyle/>
        <a:p>
          <a:endParaRPr lang="en-US"/>
        </a:p>
      </dgm:t>
    </dgm:pt>
    <dgm:pt modelId="{C4231099-81F6-4DEB-80A1-2E169AFD95C7}">
      <dgm:prSet phldrT="[Text]" custT="1"/>
      <dgm:spPr/>
      <dgm:t>
        <a:bodyPr/>
        <a:lstStyle/>
        <a:p>
          <a:r>
            <a:rPr lang="el-GR" sz="1100" dirty="0"/>
            <a:t>Κοινοποίηση Αποτελεσμάτων Αξιολόγησης στους Ενδιαφερόμενους</a:t>
          </a:r>
          <a:endParaRPr lang="en-US" sz="1100" dirty="0"/>
        </a:p>
      </dgm:t>
    </dgm:pt>
    <dgm:pt modelId="{8E7F5148-3BA4-4DB3-A369-BE7918755FB5}" type="parTrans" cxnId="{B96FFDF2-943D-4408-A4DA-09203A7ADB83}">
      <dgm:prSet/>
      <dgm:spPr/>
      <dgm:t>
        <a:bodyPr/>
        <a:lstStyle/>
        <a:p>
          <a:endParaRPr lang="en-US"/>
        </a:p>
      </dgm:t>
    </dgm:pt>
    <dgm:pt modelId="{4DC60945-4647-4FD4-8500-9328C101770D}" type="sibTrans" cxnId="{B96FFDF2-943D-4408-A4DA-09203A7ADB83}">
      <dgm:prSet/>
      <dgm:spPr/>
      <dgm:t>
        <a:bodyPr/>
        <a:lstStyle/>
        <a:p>
          <a:endParaRPr lang="en-US"/>
        </a:p>
      </dgm:t>
    </dgm:pt>
    <dgm:pt modelId="{1BD4377D-47AC-4928-9A32-EB01497244C0}" type="pres">
      <dgm:prSet presAssocID="{40F854F2-2DD9-4C9C-91C2-10784C9C5047}" presName="cycle" presStyleCnt="0">
        <dgm:presLayoutVars>
          <dgm:dir/>
          <dgm:resizeHandles val="exact"/>
        </dgm:presLayoutVars>
      </dgm:prSet>
      <dgm:spPr/>
    </dgm:pt>
    <dgm:pt modelId="{D2472D1F-4294-4143-8593-D8DEA9458174}" type="pres">
      <dgm:prSet presAssocID="{54FC39F5-AAE8-45A4-9C11-275AB9D28646}" presName="dummy" presStyleCnt="0"/>
      <dgm:spPr/>
    </dgm:pt>
    <dgm:pt modelId="{7DAFBA05-92C1-4E4F-AA89-90A07D3D5023}" type="pres">
      <dgm:prSet presAssocID="{54FC39F5-AAE8-45A4-9C11-275AB9D28646}" presName="node" presStyleLbl="revTx" presStyleIdx="0" presStyleCnt="5" custScaleX="137779">
        <dgm:presLayoutVars>
          <dgm:bulletEnabled val="1"/>
        </dgm:presLayoutVars>
      </dgm:prSet>
      <dgm:spPr/>
    </dgm:pt>
    <dgm:pt modelId="{72C3A3F3-8F85-41AE-8A85-C7C530D46D50}" type="pres">
      <dgm:prSet presAssocID="{FF34C75F-B0A5-42F4-818F-5D05EED725BC}" presName="sibTrans" presStyleLbl="node1" presStyleIdx="0" presStyleCnt="5"/>
      <dgm:spPr/>
    </dgm:pt>
    <dgm:pt modelId="{A669B066-0BA8-4D26-87C2-8DC1A49D59A7}" type="pres">
      <dgm:prSet presAssocID="{D439C0D2-3EF8-49E3-9AD7-C1585EB09E0E}" presName="dummy" presStyleCnt="0"/>
      <dgm:spPr/>
    </dgm:pt>
    <dgm:pt modelId="{2F748944-7790-4EA3-B10D-5883E59764AE}" type="pres">
      <dgm:prSet presAssocID="{D439C0D2-3EF8-49E3-9AD7-C1585EB09E0E}" presName="node" presStyleLbl="revTx" presStyleIdx="1" presStyleCnt="5" custScaleX="126440">
        <dgm:presLayoutVars>
          <dgm:bulletEnabled val="1"/>
        </dgm:presLayoutVars>
      </dgm:prSet>
      <dgm:spPr/>
    </dgm:pt>
    <dgm:pt modelId="{4334D559-6577-4AD8-B9F9-AC51C61AC3D9}" type="pres">
      <dgm:prSet presAssocID="{E157C5A3-EDCE-44FC-B980-016E46A05FDB}" presName="sibTrans" presStyleLbl="node1" presStyleIdx="1" presStyleCnt="5"/>
      <dgm:spPr/>
    </dgm:pt>
    <dgm:pt modelId="{D6A8C011-1EB3-4DA8-B3D3-25DB9B339E38}" type="pres">
      <dgm:prSet presAssocID="{05C6E676-F794-4C74-B351-149776439C44}" presName="dummy" presStyleCnt="0"/>
      <dgm:spPr/>
    </dgm:pt>
    <dgm:pt modelId="{5FFD9580-7DBE-4BDF-BEBD-18F7806BF7C4}" type="pres">
      <dgm:prSet presAssocID="{05C6E676-F794-4C74-B351-149776439C44}" presName="node" presStyleLbl="revTx" presStyleIdx="2" presStyleCnt="5" custScaleX="137686" custRadScaleRad="98517" custRadScaleInc="-7038">
        <dgm:presLayoutVars>
          <dgm:bulletEnabled val="1"/>
        </dgm:presLayoutVars>
      </dgm:prSet>
      <dgm:spPr/>
    </dgm:pt>
    <dgm:pt modelId="{68F9B51B-A550-487B-B81E-0BA78ACB5C7A}" type="pres">
      <dgm:prSet presAssocID="{CB97FD37-2D7B-43AA-9A57-542F04DE7189}" presName="sibTrans" presStyleLbl="node1" presStyleIdx="2" presStyleCnt="5"/>
      <dgm:spPr/>
    </dgm:pt>
    <dgm:pt modelId="{7E5977F9-1752-4F5D-AD7A-6D27EDE2BE2B}" type="pres">
      <dgm:prSet presAssocID="{C4231099-81F6-4DEB-80A1-2E169AFD95C7}" presName="dummy" presStyleCnt="0"/>
      <dgm:spPr/>
    </dgm:pt>
    <dgm:pt modelId="{BDD15B57-DB71-43DA-A10B-3CA5F720C5ED}" type="pres">
      <dgm:prSet presAssocID="{C4231099-81F6-4DEB-80A1-2E169AFD95C7}" presName="node" presStyleLbl="revTx" presStyleIdx="3" presStyleCnt="5" custScaleX="149066">
        <dgm:presLayoutVars>
          <dgm:bulletEnabled val="1"/>
        </dgm:presLayoutVars>
      </dgm:prSet>
      <dgm:spPr/>
    </dgm:pt>
    <dgm:pt modelId="{D1E2DAB4-D737-459D-8061-193B4B67B45C}" type="pres">
      <dgm:prSet presAssocID="{4DC60945-4647-4FD4-8500-9328C101770D}" presName="sibTrans" presStyleLbl="node1" presStyleIdx="3" presStyleCnt="5"/>
      <dgm:spPr/>
    </dgm:pt>
    <dgm:pt modelId="{DF47FEE7-B995-4225-87B5-32D0C94497F6}" type="pres">
      <dgm:prSet presAssocID="{DACBCCC3-7369-4BCA-998F-6E6E659DCE12}" presName="dummy" presStyleCnt="0"/>
      <dgm:spPr/>
    </dgm:pt>
    <dgm:pt modelId="{2D40E0FA-2FA8-4EF1-A056-D6381A2AA0D4}" type="pres">
      <dgm:prSet presAssocID="{DACBCCC3-7369-4BCA-998F-6E6E659DCE12}" presName="node" presStyleLbl="revTx" presStyleIdx="4" presStyleCnt="5" custScaleX="154515">
        <dgm:presLayoutVars>
          <dgm:bulletEnabled val="1"/>
        </dgm:presLayoutVars>
      </dgm:prSet>
      <dgm:spPr/>
    </dgm:pt>
    <dgm:pt modelId="{3AA357A8-86EE-41C5-B056-507655EF8D17}" type="pres">
      <dgm:prSet presAssocID="{A2C69901-B359-48B3-BC66-1A111F578995}" presName="sibTrans" presStyleLbl="node1" presStyleIdx="4" presStyleCnt="5" custScaleX="110625" custLinFactNeighborX="-268" custLinFactNeighborY="-536"/>
      <dgm:spPr/>
    </dgm:pt>
  </dgm:ptLst>
  <dgm:cxnLst>
    <dgm:cxn modelId="{F7C9D21A-2EFD-4455-8DC9-9256B2E564AD}" type="presOf" srcId="{4DC60945-4647-4FD4-8500-9328C101770D}" destId="{D1E2DAB4-D737-459D-8061-193B4B67B45C}" srcOrd="0" destOrd="0" presId="urn:microsoft.com/office/officeart/2005/8/layout/cycle1"/>
    <dgm:cxn modelId="{5548A727-A53B-4D01-8CBA-BE8B8EAD3127}" type="presOf" srcId="{A2C69901-B359-48B3-BC66-1A111F578995}" destId="{3AA357A8-86EE-41C5-B056-507655EF8D17}" srcOrd="0" destOrd="0" presId="urn:microsoft.com/office/officeart/2005/8/layout/cycle1"/>
    <dgm:cxn modelId="{0A7D093C-4B1B-41F2-B44E-21737EFA0027}" srcId="{40F854F2-2DD9-4C9C-91C2-10784C9C5047}" destId="{05C6E676-F794-4C74-B351-149776439C44}" srcOrd="2" destOrd="0" parTransId="{D3B03389-7036-4F07-AB4F-A90CB385D312}" sibTransId="{CB97FD37-2D7B-43AA-9A57-542F04DE7189}"/>
    <dgm:cxn modelId="{AC033762-3C16-4E55-A11F-D49887109B56}" type="presOf" srcId="{54FC39F5-AAE8-45A4-9C11-275AB9D28646}" destId="{7DAFBA05-92C1-4E4F-AA89-90A07D3D5023}" srcOrd="0" destOrd="0" presId="urn:microsoft.com/office/officeart/2005/8/layout/cycle1"/>
    <dgm:cxn modelId="{A85ED862-D511-436A-AF3D-B07D4631C26B}" srcId="{40F854F2-2DD9-4C9C-91C2-10784C9C5047}" destId="{DACBCCC3-7369-4BCA-998F-6E6E659DCE12}" srcOrd="4" destOrd="0" parTransId="{282DEAF8-FFAD-4251-A51B-346B9DB09ECC}" sibTransId="{A2C69901-B359-48B3-BC66-1A111F578995}"/>
    <dgm:cxn modelId="{3B496653-EDE5-4C05-A59B-B9052E7A3B61}" srcId="{40F854F2-2DD9-4C9C-91C2-10784C9C5047}" destId="{D439C0D2-3EF8-49E3-9AD7-C1585EB09E0E}" srcOrd="1" destOrd="0" parTransId="{81D4CBB7-3425-422D-B846-518C1267648E}" sibTransId="{E157C5A3-EDCE-44FC-B980-016E46A05FDB}"/>
    <dgm:cxn modelId="{C124B175-F0AD-433F-A4D7-85D58634E92F}" type="presOf" srcId="{05C6E676-F794-4C74-B351-149776439C44}" destId="{5FFD9580-7DBE-4BDF-BEBD-18F7806BF7C4}" srcOrd="0" destOrd="0" presId="urn:microsoft.com/office/officeart/2005/8/layout/cycle1"/>
    <dgm:cxn modelId="{19383F56-F1D3-4A64-9772-0BB386048C3C}" type="presOf" srcId="{40F854F2-2DD9-4C9C-91C2-10784C9C5047}" destId="{1BD4377D-47AC-4928-9A32-EB01497244C0}" srcOrd="0" destOrd="0" presId="urn:microsoft.com/office/officeart/2005/8/layout/cycle1"/>
    <dgm:cxn modelId="{DCFF4081-D9B3-4695-92F9-10F2A6A8B755}" type="presOf" srcId="{C4231099-81F6-4DEB-80A1-2E169AFD95C7}" destId="{BDD15B57-DB71-43DA-A10B-3CA5F720C5ED}" srcOrd="0" destOrd="0" presId="urn:microsoft.com/office/officeart/2005/8/layout/cycle1"/>
    <dgm:cxn modelId="{A1B1A889-1539-46A8-8898-63A86B428516}" srcId="{40F854F2-2DD9-4C9C-91C2-10784C9C5047}" destId="{54FC39F5-AAE8-45A4-9C11-275AB9D28646}" srcOrd="0" destOrd="0" parTransId="{A46D6EA6-0C9A-4DCC-AC5F-FDBDDF0E6643}" sibTransId="{FF34C75F-B0A5-42F4-818F-5D05EED725BC}"/>
    <dgm:cxn modelId="{B6AEEDCB-295F-4E48-AE0A-51AADF11E9A4}" type="presOf" srcId="{E157C5A3-EDCE-44FC-B980-016E46A05FDB}" destId="{4334D559-6577-4AD8-B9F9-AC51C61AC3D9}" srcOrd="0" destOrd="0" presId="urn:microsoft.com/office/officeart/2005/8/layout/cycle1"/>
    <dgm:cxn modelId="{21885DDA-5329-402B-B87D-C6F53D8552EC}" type="presOf" srcId="{DACBCCC3-7369-4BCA-998F-6E6E659DCE12}" destId="{2D40E0FA-2FA8-4EF1-A056-D6381A2AA0D4}" srcOrd="0" destOrd="0" presId="urn:microsoft.com/office/officeart/2005/8/layout/cycle1"/>
    <dgm:cxn modelId="{CE8CCADE-6759-4E2F-8ACE-8611C122FEEF}" type="presOf" srcId="{CB97FD37-2D7B-43AA-9A57-542F04DE7189}" destId="{68F9B51B-A550-487B-B81E-0BA78ACB5C7A}" srcOrd="0" destOrd="0" presId="urn:microsoft.com/office/officeart/2005/8/layout/cycle1"/>
    <dgm:cxn modelId="{B96FFDF2-943D-4408-A4DA-09203A7ADB83}" srcId="{40F854F2-2DD9-4C9C-91C2-10784C9C5047}" destId="{C4231099-81F6-4DEB-80A1-2E169AFD95C7}" srcOrd="3" destOrd="0" parTransId="{8E7F5148-3BA4-4DB3-A369-BE7918755FB5}" sibTransId="{4DC60945-4647-4FD4-8500-9328C101770D}"/>
    <dgm:cxn modelId="{0AB445F9-8D64-452A-921B-75F8BBB7FACC}" type="presOf" srcId="{FF34C75F-B0A5-42F4-818F-5D05EED725BC}" destId="{72C3A3F3-8F85-41AE-8A85-C7C530D46D50}" srcOrd="0" destOrd="0" presId="urn:microsoft.com/office/officeart/2005/8/layout/cycle1"/>
    <dgm:cxn modelId="{016947FD-DAFC-431A-84BD-1AA08BCDEBE9}" type="presOf" srcId="{D439C0D2-3EF8-49E3-9AD7-C1585EB09E0E}" destId="{2F748944-7790-4EA3-B10D-5883E59764AE}" srcOrd="0" destOrd="0" presId="urn:microsoft.com/office/officeart/2005/8/layout/cycle1"/>
    <dgm:cxn modelId="{320ACFDA-3804-4FA5-9A08-82E1036C9A85}" type="presParOf" srcId="{1BD4377D-47AC-4928-9A32-EB01497244C0}" destId="{D2472D1F-4294-4143-8593-D8DEA9458174}" srcOrd="0" destOrd="0" presId="urn:microsoft.com/office/officeart/2005/8/layout/cycle1"/>
    <dgm:cxn modelId="{9CA42101-154D-4DDB-9F8F-06091E7AE9A7}" type="presParOf" srcId="{1BD4377D-47AC-4928-9A32-EB01497244C0}" destId="{7DAFBA05-92C1-4E4F-AA89-90A07D3D5023}" srcOrd="1" destOrd="0" presId="urn:microsoft.com/office/officeart/2005/8/layout/cycle1"/>
    <dgm:cxn modelId="{17A5627F-9FE4-4A44-A345-8834CA396909}" type="presParOf" srcId="{1BD4377D-47AC-4928-9A32-EB01497244C0}" destId="{72C3A3F3-8F85-41AE-8A85-C7C530D46D50}" srcOrd="2" destOrd="0" presId="urn:microsoft.com/office/officeart/2005/8/layout/cycle1"/>
    <dgm:cxn modelId="{500D58EB-3B30-4012-9DD7-7D9E3490119E}" type="presParOf" srcId="{1BD4377D-47AC-4928-9A32-EB01497244C0}" destId="{A669B066-0BA8-4D26-87C2-8DC1A49D59A7}" srcOrd="3" destOrd="0" presId="urn:microsoft.com/office/officeart/2005/8/layout/cycle1"/>
    <dgm:cxn modelId="{1230CF14-A6A2-4035-9966-B7A83401681F}" type="presParOf" srcId="{1BD4377D-47AC-4928-9A32-EB01497244C0}" destId="{2F748944-7790-4EA3-B10D-5883E59764AE}" srcOrd="4" destOrd="0" presId="urn:microsoft.com/office/officeart/2005/8/layout/cycle1"/>
    <dgm:cxn modelId="{446A6AA9-62C4-4D73-AFD8-6ACCDB56F706}" type="presParOf" srcId="{1BD4377D-47AC-4928-9A32-EB01497244C0}" destId="{4334D559-6577-4AD8-B9F9-AC51C61AC3D9}" srcOrd="5" destOrd="0" presId="urn:microsoft.com/office/officeart/2005/8/layout/cycle1"/>
    <dgm:cxn modelId="{811225AA-4B62-4C97-BE53-F002ADD1E557}" type="presParOf" srcId="{1BD4377D-47AC-4928-9A32-EB01497244C0}" destId="{D6A8C011-1EB3-4DA8-B3D3-25DB9B339E38}" srcOrd="6" destOrd="0" presId="urn:microsoft.com/office/officeart/2005/8/layout/cycle1"/>
    <dgm:cxn modelId="{46D404E0-0F87-46FE-96DA-B86759F64CE7}" type="presParOf" srcId="{1BD4377D-47AC-4928-9A32-EB01497244C0}" destId="{5FFD9580-7DBE-4BDF-BEBD-18F7806BF7C4}" srcOrd="7" destOrd="0" presId="urn:microsoft.com/office/officeart/2005/8/layout/cycle1"/>
    <dgm:cxn modelId="{F0788F75-594A-434A-A474-2B58A04B2DDF}" type="presParOf" srcId="{1BD4377D-47AC-4928-9A32-EB01497244C0}" destId="{68F9B51B-A550-487B-B81E-0BA78ACB5C7A}" srcOrd="8" destOrd="0" presId="urn:microsoft.com/office/officeart/2005/8/layout/cycle1"/>
    <dgm:cxn modelId="{42994422-CBA9-4B99-8ADF-56DA94F09AF8}" type="presParOf" srcId="{1BD4377D-47AC-4928-9A32-EB01497244C0}" destId="{7E5977F9-1752-4F5D-AD7A-6D27EDE2BE2B}" srcOrd="9" destOrd="0" presId="urn:microsoft.com/office/officeart/2005/8/layout/cycle1"/>
    <dgm:cxn modelId="{DECFCE91-FE75-4E2B-8D9D-0238B6446978}" type="presParOf" srcId="{1BD4377D-47AC-4928-9A32-EB01497244C0}" destId="{BDD15B57-DB71-43DA-A10B-3CA5F720C5ED}" srcOrd="10" destOrd="0" presId="urn:microsoft.com/office/officeart/2005/8/layout/cycle1"/>
    <dgm:cxn modelId="{62F5A974-ABCE-447E-A67E-B8795ACF742E}" type="presParOf" srcId="{1BD4377D-47AC-4928-9A32-EB01497244C0}" destId="{D1E2DAB4-D737-459D-8061-193B4B67B45C}" srcOrd="11" destOrd="0" presId="urn:microsoft.com/office/officeart/2005/8/layout/cycle1"/>
    <dgm:cxn modelId="{0D5FFA7F-552D-4338-813D-B08B71F359B4}" type="presParOf" srcId="{1BD4377D-47AC-4928-9A32-EB01497244C0}" destId="{DF47FEE7-B995-4225-87B5-32D0C94497F6}" srcOrd="12" destOrd="0" presId="urn:microsoft.com/office/officeart/2005/8/layout/cycle1"/>
    <dgm:cxn modelId="{DF972FF7-AF95-4FE4-B8E1-524EC34E97BD}" type="presParOf" srcId="{1BD4377D-47AC-4928-9A32-EB01497244C0}" destId="{2D40E0FA-2FA8-4EF1-A056-D6381A2AA0D4}" srcOrd="13" destOrd="0" presId="urn:microsoft.com/office/officeart/2005/8/layout/cycle1"/>
    <dgm:cxn modelId="{DB771F9F-5CE3-4161-A52B-A526E01B2F24}" type="presParOf" srcId="{1BD4377D-47AC-4928-9A32-EB01497244C0}" destId="{3AA357A8-86EE-41C5-B056-507655EF8D17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AFBA05-92C1-4E4F-AA89-90A07D3D5023}">
      <dsp:nvSpPr>
        <dsp:cNvPr id="0" name=""/>
        <dsp:cNvSpPr/>
      </dsp:nvSpPr>
      <dsp:spPr>
        <a:xfrm>
          <a:off x="3316304" y="22804"/>
          <a:ext cx="1111372" cy="806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Χορήγηση Εργαλείων/ Διαδικασιών Αξιολόγησης</a:t>
          </a:r>
          <a:endParaRPr lang="en-US" sz="1100" kern="1200" dirty="0"/>
        </a:p>
      </dsp:txBody>
      <dsp:txXfrm>
        <a:off x="3316304" y="22804"/>
        <a:ext cx="1111372" cy="806634"/>
      </dsp:txXfrm>
    </dsp:sp>
    <dsp:sp modelId="{72C3A3F3-8F85-41AE-8A85-C7C530D46D50}">
      <dsp:nvSpPr>
        <dsp:cNvPr id="0" name=""/>
        <dsp:cNvSpPr/>
      </dsp:nvSpPr>
      <dsp:spPr>
        <a:xfrm>
          <a:off x="1568580" y="-844"/>
          <a:ext cx="3027576" cy="3027576"/>
        </a:xfrm>
        <a:prstGeom prst="circularArrow">
          <a:avLst>
            <a:gd name="adj1" fmla="val 5195"/>
            <a:gd name="adj2" fmla="val 335564"/>
            <a:gd name="adj3" fmla="val 21294664"/>
            <a:gd name="adj4" fmla="val 19764993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748944-7790-4EA3-B10D-5883E59764AE}">
      <dsp:nvSpPr>
        <dsp:cNvPr id="0" name=""/>
        <dsp:cNvSpPr/>
      </dsp:nvSpPr>
      <dsp:spPr>
        <a:xfrm>
          <a:off x="3850050" y="1524756"/>
          <a:ext cx="1019908" cy="806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Καταγραφή Αποτελεσμάτων Αξιολόγησης</a:t>
          </a:r>
          <a:endParaRPr lang="en-US" sz="1100" kern="1200" dirty="0"/>
        </a:p>
      </dsp:txBody>
      <dsp:txXfrm>
        <a:off x="3850050" y="1524756"/>
        <a:ext cx="1019908" cy="806634"/>
      </dsp:txXfrm>
    </dsp:sp>
    <dsp:sp modelId="{4334D559-6577-4AD8-B9F9-AC51C61AC3D9}">
      <dsp:nvSpPr>
        <dsp:cNvPr id="0" name=""/>
        <dsp:cNvSpPr/>
      </dsp:nvSpPr>
      <dsp:spPr>
        <a:xfrm>
          <a:off x="1597193" y="-36797"/>
          <a:ext cx="3027576" cy="3027576"/>
        </a:xfrm>
        <a:prstGeom prst="circularArrow">
          <a:avLst>
            <a:gd name="adj1" fmla="val 5195"/>
            <a:gd name="adj2" fmla="val 335564"/>
            <a:gd name="adj3" fmla="val 3570168"/>
            <a:gd name="adj4" fmla="val 2369670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FD9580-7DBE-4BDF-BEBD-18F7806BF7C4}">
      <dsp:nvSpPr>
        <dsp:cNvPr id="0" name=""/>
        <dsp:cNvSpPr/>
      </dsp:nvSpPr>
      <dsp:spPr>
        <a:xfrm>
          <a:off x="2566068" y="2432516"/>
          <a:ext cx="1110622" cy="806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Ανάλυση, Ερμηνεία και Χρήση Αποτελεσμάτων Αξιολόγησης</a:t>
          </a:r>
          <a:endParaRPr lang="en-US" sz="1100" kern="1200" dirty="0"/>
        </a:p>
      </dsp:txBody>
      <dsp:txXfrm>
        <a:off x="2566068" y="2432516"/>
        <a:ext cx="1110622" cy="806634"/>
      </dsp:txXfrm>
    </dsp:sp>
    <dsp:sp modelId="{68F9B51B-A550-487B-B81E-0BA78ACB5C7A}">
      <dsp:nvSpPr>
        <dsp:cNvPr id="0" name=""/>
        <dsp:cNvSpPr/>
      </dsp:nvSpPr>
      <dsp:spPr>
        <a:xfrm>
          <a:off x="1543372" y="-32648"/>
          <a:ext cx="3027576" cy="3027576"/>
        </a:xfrm>
        <a:prstGeom prst="circularArrow">
          <a:avLst>
            <a:gd name="adj1" fmla="val 5195"/>
            <a:gd name="adj2" fmla="val 335564"/>
            <a:gd name="adj3" fmla="val 8108503"/>
            <a:gd name="adj4" fmla="val 6686535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D15B57-DB71-43DA-A10B-3CA5F720C5ED}">
      <dsp:nvSpPr>
        <dsp:cNvPr id="0" name=""/>
        <dsp:cNvSpPr/>
      </dsp:nvSpPr>
      <dsp:spPr>
        <a:xfrm>
          <a:off x="1203522" y="1524756"/>
          <a:ext cx="1202417" cy="806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100" kern="1200" dirty="0"/>
            <a:t>Κοινοποίηση Αποτελεσμάτων Αξιολόγησης στους Ενδιαφερόμενους</a:t>
          </a:r>
          <a:endParaRPr lang="en-US" sz="1100" kern="1200" dirty="0"/>
        </a:p>
      </dsp:txBody>
      <dsp:txXfrm>
        <a:off x="1203522" y="1524756"/>
        <a:ext cx="1202417" cy="806634"/>
      </dsp:txXfrm>
    </dsp:sp>
    <dsp:sp modelId="{D1E2DAB4-D737-459D-8061-193B4B67B45C}">
      <dsp:nvSpPr>
        <dsp:cNvPr id="0" name=""/>
        <dsp:cNvSpPr/>
      </dsp:nvSpPr>
      <dsp:spPr>
        <a:xfrm>
          <a:off x="1568580" y="-844"/>
          <a:ext cx="3027576" cy="3027576"/>
        </a:xfrm>
        <a:prstGeom prst="circularArrow">
          <a:avLst>
            <a:gd name="adj1" fmla="val 5195"/>
            <a:gd name="adj2" fmla="val 335564"/>
            <a:gd name="adj3" fmla="val 12299443"/>
            <a:gd name="adj4" fmla="val 10769772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0E0FA-2FA8-4EF1-A056-D6381A2AA0D4}">
      <dsp:nvSpPr>
        <dsp:cNvPr id="0" name=""/>
        <dsp:cNvSpPr/>
      </dsp:nvSpPr>
      <dsp:spPr>
        <a:xfrm>
          <a:off x="1669559" y="22804"/>
          <a:ext cx="1246371" cy="8066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i="0" kern="1200" dirty="0"/>
            <a:t>Κατασκευή </a:t>
          </a:r>
          <a:r>
            <a:rPr lang="en-US" sz="1200" i="0" kern="1200" dirty="0"/>
            <a:t>/</a:t>
          </a:r>
          <a:endParaRPr lang="el-GR" sz="1200" i="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i="0" kern="1200" dirty="0"/>
            <a:t>Επιλογή Εργαλείων/ Διαδικασιών Αξιολόγησης</a:t>
          </a:r>
          <a:endParaRPr lang="en-US" sz="1200" i="0" kern="1200" dirty="0"/>
        </a:p>
      </dsp:txBody>
      <dsp:txXfrm>
        <a:off x="1669559" y="22804"/>
        <a:ext cx="1246371" cy="806634"/>
      </dsp:txXfrm>
    </dsp:sp>
    <dsp:sp modelId="{3AA357A8-86EE-41C5-B056-507655EF8D17}">
      <dsp:nvSpPr>
        <dsp:cNvPr id="0" name=""/>
        <dsp:cNvSpPr/>
      </dsp:nvSpPr>
      <dsp:spPr>
        <a:xfrm>
          <a:off x="1399626" y="-17071"/>
          <a:ext cx="3349256" cy="3027576"/>
        </a:xfrm>
        <a:prstGeom prst="circularArrow">
          <a:avLst>
            <a:gd name="adj1" fmla="val 5195"/>
            <a:gd name="adj2" fmla="val 335564"/>
            <a:gd name="adj3" fmla="val 16466151"/>
            <a:gd name="adj4" fmla="val 15772987"/>
            <a:gd name="adj5" fmla="val 606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5DE98-67C1-4B26-A280-ABDB793E853A}" type="datetimeFigureOut">
              <a:rPr lang="el-GR" smtClean="0"/>
              <a:pPr/>
              <a:t>3/12/2025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8DB8E-8E88-4153-900B-AAC8CBE931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878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90800"/>
            <a:ext cx="7772400" cy="1676400"/>
          </a:xfrm>
        </p:spPr>
        <p:txBody>
          <a:bodyPr>
            <a:normAutofit/>
          </a:bodyPr>
          <a:lstStyle/>
          <a:p>
            <a:r>
              <a:rPr lang="el-GR" sz="3200" dirty="0"/>
              <a:t> Η διδασκαλία μέσω επίλυσης προβλήματος – </a:t>
            </a:r>
            <a:r>
              <a:rPr lang="el-GR" sz="3200" dirty="0" err="1"/>
              <a:t>Μαθηματικοποίηση</a:t>
            </a:r>
            <a:endParaRPr lang="en-US" sz="3200" dirty="0"/>
          </a:p>
        </p:txBody>
      </p:sp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1447800" y="4495800"/>
            <a:ext cx="6400800" cy="1752600"/>
          </a:xfrm>
        </p:spPr>
        <p:txBody>
          <a:bodyPr>
            <a:normAutofit fontScale="92500"/>
          </a:bodyPr>
          <a:lstStyle/>
          <a:p>
            <a:endParaRPr lang="el-GR" dirty="0"/>
          </a:p>
          <a:p>
            <a:r>
              <a:rPr lang="el-GR" dirty="0"/>
              <a:t> </a:t>
            </a:r>
            <a:r>
              <a:rPr lang="en-US" dirty="0">
                <a:solidFill>
                  <a:srgbClr val="00B0F0"/>
                </a:solidFill>
              </a:rPr>
              <a:t>6</a:t>
            </a:r>
            <a:r>
              <a:rPr lang="el-GR" baseline="30000" dirty="0">
                <a:solidFill>
                  <a:srgbClr val="00B0F0"/>
                </a:solidFill>
              </a:rPr>
              <a:t>η</a:t>
            </a:r>
            <a:r>
              <a:rPr lang="el-GR" dirty="0">
                <a:solidFill>
                  <a:srgbClr val="00B0F0"/>
                </a:solidFill>
              </a:rPr>
              <a:t> ενότητα: </a:t>
            </a:r>
            <a:r>
              <a:rPr lang="el-GR" b="1" dirty="0">
                <a:solidFill>
                  <a:srgbClr val="00B0F0"/>
                </a:solidFill>
              </a:rPr>
              <a:t>Αξιολόγηση της επίδοσης μαθητών κατά τη διαδικασία ΕΠ</a:t>
            </a:r>
          </a:p>
        </p:txBody>
      </p:sp>
      <p:pic>
        <p:nvPicPr>
          <p:cNvPr id="31746" name="Picture 2" descr="Math Stack Exchan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63487"/>
            <a:ext cx="23622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9DED2-1C47-4049-B799-677A3DD25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</a:t>
            </a:r>
            <a:r>
              <a:rPr lang="el-GR" dirty="0" err="1"/>
              <a:t>ργαλεία</a:t>
            </a:r>
            <a:r>
              <a:rPr lang="el-GR" dirty="0"/>
              <a:t> αξιολόγησης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8CE80-F268-44E9-87C9-805E41693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35698"/>
          </a:xfrm>
        </p:spPr>
        <p:txBody>
          <a:bodyPr>
            <a:normAutofit fontScale="70000" lnSpcReduction="20000"/>
          </a:bodyPr>
          <a:lstStyle/>
          <a:p>
            <a:r>
              <a:rPr lang="el-GR" i="1" dirty="0"/>
              <a:t>Η </a:t>
            </a:r>
            <a:r>
              <a:rPr lang="el-GR" b="1" i="1" dirty="0"/>
              <a:t>αξιολόγηση μπορεί να γίνει άτυπα </a:t>
            </a:r>
            <a:r>
              <a:rPr lang="el-GR" dirty="0"/>
              <a:t>καθώς ο εκπαιδευτικός παρατηρεί τον μαθητή την ώρα που εργάζεται.</a:t>
            </a:r>
          </a:p>
          <a:p>
            <a:r>
              <a:rPr lang="el-GR" i="1" dirty="0"/>
              <a:t>Η </a:t>
            </a:r>
            <a:r>
              <a:rPr lang="el-GR" b="1" i="1" dirty="0"/>
              <a:t>αξιολόγηση μπορεί να γίνει με γραπτά δοκίμια (τεστ, διαγωνίσματα)</a:t>
            </a:r>
            <a:r>
              <a:rPr lang="el-GR" dirty="0"/>
              <a:t>. Αυτά περιλαμβάνουν ασκήσεις ανάπτυξης, πολλαπλής επιλογής, συμπλήρωσης, αντιστοίχισης και σωστού-λάθους, προβλήματα κλπ.</a:t>
            </a:r>
          </a:p>
          <a:p>
            <a:r>
              <a:rPr lang="el-GR" b="1" dirty="0"/>
              <a:t>Ασκήσεις κλειστού τύπου</a:t>
            </a:r>
          </a:p>
          <a:p>
            <a:pPr lvl="1"/>
            <a:r>
              <a:rPr lang="el-GR" dirty="0"/>
              <a:t>Μειονεκτήματα: Βασικό μειονέκτημα των ασκήσεων κλειστού τύπου είναι δύσκολα μπορεί να εκτιμηθεί ο τρόπος σκέψης του μαθητή.</a:t>
            </a:r>
          </a:p>
          <a:p>
            <a:pPr lvl="1"/>
            <a:r>
              <a:rPr lang="el-GR" dirty="0"/>
              <a:t>Πλεονεκτήματα: ερωτήσεις κλειστού τύπου καλύπτουν μεγαλύτερο μέρος της ύλης.</a:t>
            </a:r>
          </a:p>
          <a:p>
            <a:r>
              <a:rPr lang="el-GR" b="1" dirty="0"/>
              <a:t>Ασκήσεις ανάπτυξης &amp; προβλήματα </a:t>
            </a:r>
          </a:p>
          <a:p>
            <a:pPr lvl="1"/>
            <a:r>
              <a:rPr lang="el-GR" dirty="0"/>
              <a:t>Πλεονεκτήματα: Οι ασκήσεις ανάπτυξης και τα προβλήματα δίνουν στον μαθητή τη δυνατότητα να αναπτύξει πρωτοβουλία και ικανότητα σύνθεσης, </a:t>
            </a:r>
          </a:p>
          <a:p>
            <a:pPr lvl="1"/>
            <a:r>
              <a:rPr lang="el-GR" dirty="0"/>
              <a:t>Μειονεκτήματα: καλύπτεται ένα μικρό μέρος της ύλης.  </a:t>
            </a:r>
          </a:p>
        </p:txBody>
      </p:sp>
    </p:spTree>
    <p:extLst>
      <p:ext uri="{BB962C8B-B14F-4D97-AF65-F5344CB8AC3E}">
        <p14:creationId xmlns:p14="http://schemas.microsoft.com/office/powerpoint/2010/main" val="158007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Εργαλεία αξιολόγησης ως προς τον τύπο γνώσης που αξιολογούν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Τα εργαλεία αξιολόγησης μπορεί να είναι</a:t>
            </a:r>
          </a:p>
          <a:p>
            <a:pPr lvl="1"/>
            <a:r>
              <a:rPr lang="el-GR" dirty="0"/>
              <a:t>Γνωστικού τύπου</a:t>
            </a:r>
          </a:p>
          <a:p>
            <a:pPr lvl="2"/>
            <a:r>
              <a:rPr lang="el-GR" dirty="0"/>
              <a:t>Αξιολογούν τη γνώση του μαθητή σε έννοιες και διαδικασίες που έχει κατανοήσει</a:t>
            </a:r>
          </a:p>
          <a:p>
            <a:pPr lvl="1"/>
            <a:r>
              <a:rPr lang="el-GR" dirty="0" err="1"/>
              <a:t>Μεταγνωστικού</a:t>
            </a:r>
            <a:r>
              <a:rPr lang="el-GR" dirty="0"/>
              <a:t> τύπου</a:t>
            </a:r>
          </a:p>
          <a:p>
            <a:pPr lvl="2"/>
            <a:r>
              <a:rPr lang="el-GR" dirty="0"/>
              <a:t>Αξιολογούν τον </a:t>
            </a:r>
            <a:r>
              <a:rPr lang="el-GR" dirty="0" err="1"/>
              <a:t>αναστοχασμό</a:t>
            </a:r>
            <a:r>
              <a:rPr lang="el-GR" dirty="0"/>
              <a:t> του μαθητή σε θέματα γνώσης, για παράδειγμα</a:t>
            </a:r>
          </a:p>
          <a:p>
            <a:pPr lvl="3"/>
            <a:r>
              <a:rPr lang="el-GR" dirty="0"/>
              <a:t>αξιολόγησε τη λύση του συμμαθητή σου ή αξιολόγησε τη λύση σου </a:t>
            </a:r>
          </a:p>
          <a:p>
            <a:pPr lvl="3"/>
            <a:r>
              <a:rPr lang="el-GR" dirty="0"/>
              <a:t>ποια από τις λύσεις που σου δίνονται θεωρείς ότι είναι η σωστή;</a:t>
            </a:r>
          </a:p>
          <a:p>
            <a:pPr lvl="3"/>
            <a:r>
              <a:rPr lang="el-GR" dirty="0"/>
              <a:t>Ποιες από τις παρακάτω μαθηματικές έννοιες (δίνονται οι έννοιες) χρειάζεσαι για να λύσεις το πρόβλημα; </a:t>
            </a:r>
          </a:p>
          <a:p>
            <a:pPr lvl="3"/>
            <a:r>
              <a:rPr lang="el-GR" dirty="0"/>
              <a:t> ποιο από τα δύο προβλήματα (δίνονται τα προβλήματα) θεωρείς ότι είναι πιο σύνθετο;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37393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633A2-5EB3-4629-8B3A-FB4722874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Εργαλεία αξιολόγησης: ο</a:t>
            </a:r>
            <a:r>
              <a:rPr lang="en-US" dirty="0"/>
              <a:t> </a:t>
            </a:r>
            <a:r>
              <a:rPr lang="el-GR" dirty="0"/>
              <a:t>υποκειμενικός παράγοντας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6C2BD-D418-4027-A686-2B6FD9A38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Οι ασκήσεις πολλαπλής επιλογής, συμπλήρωσης, αντιστοίχισης και σωστού-λάθους λέγονται και </a:t>
            </a:r>
            <a:r>
              <a:rPr lang="el-GR" b="1" dirty="0">
                <a:solidFill>
                  <a:srgbClr val="0070C0"/>
                </a:solidFill>
              </a:rPr>
              <a:t>αντικειμενικού τύπου </a:t>
            </a:r>
            <a:r>
              <a:rPr lang="el-GR" dirty="0"/>
              <a:t>γιατί η βαθμολόγηση γίνεται με απόλυτη ακρίβεια, σε αντίθεση με τις ασκήσεις ανάπτυξης/προβλήματα που υπεισέρχεται </a:t>
            </a:r>
            <a:r>
              <a:rPr lang="el-GR" dirty="0">
                <a:solidFill>
                  <a:srgbClr val="0070C0"/>
                </a:solidFill>
              </a:rPr>
              <a:t>υποκειμενικός παράγοντας</a:t>
            </a:r>
            <a:r>
              <a:rPr lang="el-GR" dirty="0"/>
              <a:t>.</a:t>
            </a:r>
            <a:endParaRPr lang="en-US" dirty="0"/>
          </a:p>
          <a:p>
            <a:pPr lvl="1"/>
            <a:r>
              <a:rPr lang="el-GR" dirty="0"/>
              <a:t>Π.χ. παρατηρούνται πολλές φορές διαφορές στη βαθμολόγηση γραπτών στα μαθήματα φυσικής και μαθηματικών γιατί κάποιοι εκπαιδευτικοί </a:t>
            </a:r>
            <a:endParaRPr lang="en-US" dirty="0"/>
          </a:p>
          <a:p>
            <a:pPr lvl="2"/>
            <a:r>
              <a:rPr lang="el-GR" dirty="0"/>
              <a:t>βαθμολογούν με βάση τα λάθη, άλλοι με βάση τα σωστά βήματα που κάνει ο μαθητής, </a:t>
            </a:r>
            <a:endParaRPr lang="en-US" dirty="0"/>
          </a:p>
          <a:p>
            <a:pPr lvl="2"/>
            <a:r>
              <a:rPr lang="el-GR" dirty="0"/>
              <a:t>άλλοι δίνουν έμφαση στον τρόπο σκέψης του μαθητή, άλλοι βλέπουν το τελικό αποτέλεσμα </a:t>
            </a:r>
            <a:endParaRPr lang="en-US" dirty="0"/>
          </a:p>
          <a:p>
            <a:pPr lvl="2"/>
            <a:r>
              <a:rPr lang="el-GR" dirty="0"/>
              <a:t>ενώ κάποιοι μπορεί να λάβουν υπόψη και την εμφάνιση του γραπτού.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932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D660C-D2D0-4183-BF88-40E6EBAB6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224" y="260648"/>
            <a:ext cx="7797552" cy="1143000"/>
          </a:xfrm>
        </p:spPr>
        <p:txBody>
          <a:bodyPr>
            <a:normAutofit fontScale="90000"/>
          </a:bodyPr>
          <a:lstStyle/>
          <a:p>
            <a:r>
              <a:rPr lang="el-GR" sz="3200" dirty="0"/>
              <a:t>Η πολλαπλότητα των δράσεων/ταυτοτήτων ενός εκπαιδευτικού όταν αξιολογεί τους μαθητές του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521C5-5615-4418-8030-2A681DE67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4925144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Οι πολλαπλές δράσεις ενός εκπαιδευτικού όταν αξιολογεί τις επιδόσεις των μαθητών του στα μαθηματικά</a:t>
            </a:r>
          </a:p>
          <a:p>
            <a:r>
              <a:rPr lang="el-GR" dirty="0"/>
              <a:t>Ο εκπαιδευτικός δρα … </a:t>
            </a:r>
          </a:p>
          <a:p>
            <a:pPr lvl="1"/>
            <a:r>
              <a:rPr lang="el-GR" dirty="0"/>
              <a:t>(α) </a:t>
            </a:r>
            <a:r>
              <a:rPr lang="el-GR" dirty="0">
                <a:solidFill>
                  <a:srgbClr val="002060"/>
                </a:solidFill>
              </a:rPr>
              <a:t>ως εξεταστής</a:t>
            </a:r>
            <a:r>
              <a:rPr lang="el-GR" dirty="0"/>
              <a:t>, ο οποίος χρησιμοποιεί κριτήρια που καθορίζονται από εξωτερικούς παράγοντες, </a:t>
            </a:r>
          </a:p>
          <a:p>
            <a:pPr lvl="1"/>
            <a:r>
              <a:rPr lang="el-GR" dirty="0"/>
              <a:t>(β) </a:t>
            </a:r>
            <a:r>
              <a:rPr lang="el-GR" dirty="0">
                <a:solidFill>
                  <a:srgbClr val="002060"/>
                </a:solidFill>
              </a:rPr>
              <a:t>ως εξεταστής</a:t>
            </a:r>
            <a:r>
              <a:rPr lang="el-GR" dirty="0"/>
              <a:t>, ο οποίος θέτει και χρησιμοποιεί ατομικά κριτήρια, </a:t>
            </a:r>
          </a:p>
          <a:p>
            <a:pPr lvl="1"/>
            <a:r>
              <a:rPr lang="el-GR" dirty="0"/>
              <a:t>(γ) </a:t>
            </a:r>
            <a:r>
              <a:rPr lang="el-GR" dirty="0">
                <a:solidFill>
                  <a:srgbClr val="002060"/>
                </a:solidFill>
              </a:rPr>
              <a:t>ως συνήγορος, </a:t>
            </a:r>
            <a:r>
              <a:rPr lang="el-GR" dirty="0"/>
              <a:t>που αναζητά ευκαιρίες για να υποστηρίξει τους μαθητές του, </a:t>
            </a:r>
          </a:p>
          <a:p>
            <a:pPr lvl="1"/>
            <a:r>
              <a:rPr lang="el-GR" dirty="0"/>
              <a:t>(δ) </a:t>
            </a:r>
            <a:r>
              <a:rPr lang="el-GR" dirty="0">
                <a:solidFill>
                  <a:srgbClr val="002060"/>
                </a:solidFill>
              </a:rPr>
              <a:t>ως σύμβουλος</a:t>
            </a:r>
            <a:r>
              <a:rPr lang="el-GR" dirty="0"/>
              <a:t>, που προτείνει τρόπους σύγκλισης των κριτηρίων αξιολόγησης, </a:t>
            </a:r>
          </a:p>
          <a:p>
            <a:pPr lvl="1"/>
            <a:r>
              <a:rPr lang="el-GR" dirty="0"/>
              <a:t>(ε) </a:t>
            </a:r>
            <a:r>
              <a:rPr lang="el-GR" dirty="0">
                <a:solidFill>
                  <a:srgbClr val="002060"/>
                </a:solidFill>
              </a:rPr>
              <a:t>ως παιδαγωγός </a:t>
            </a:r>
            <a:r>
              <a:rPr lang="el-GR" dirty="0"/>
              <a:t>που προτείνει τρόπους, με τους οποίους ένας μαθητής δύναται να βελτιώσει το επίπεδο μαθηματικής ικανότητας/ ανταγωνιστικότητας (</a:t>
            </a:r>
            <a:r>
              <a:rPr lang="en-US" dirty="0"/>
              <a:t>Morgan, 2000).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204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52B51-E446-4780-8158-669A8971C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B3897-08A3-4DF5-9C86-E4D367D93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Αξιολόγηση &amp; ΕΠ</a:t>
            </a:r>
          </a:p>
          <a:p>
            <a:endParaRPr lang="el-GR" dirty="0"/>
          </a:p>
          <a:p>
            <a:r>
              <a:rPr lang="el-GR" dirty="0"/>
              <a:t>Παραδείγματα κλιμάκων αξιολόγησης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7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Συζήτηση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Ποια στοιχεία της γνώσης των μαθητών αξιολογείτε όταν </a:t>
            </a:r>
            <a:r>
              <a:rPr lang="el-GR"/>
              <a:t>τους δίνετ </a:t>
            </a:r>
            <a:r>
              <a:rPr lang="el-GR" dirty="0"/>
              <a:t>να λύσουν ένα πρόβλημα;</a:t>
            </a:r>
          </a:p>
        </p:txBody>
      </p:sp>
    </p:spTree>
    <p:extLst>
      <p:ext uri="{BB962C8B-B14F-4D97-AF65-F5344CB8AC3E}">
        <p14:creationId xmlns:p14="http://schemas.microsoft.com/office/powerpoint/2010/main" val="1317612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Αξιολόγηση της μαθηματικής λύσης  ενός προβλήματος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417638"/>
            <a:ext cx="8640960" cy="5251722"/>
          </a:xfrm>
        </p:spPr>
        <p:txBody>
          <a:bodyPr>
            <a:normAutofit fontScale="70000" lnSpcReduction="20000"/>
          </a:bodyPr>
          <a:lstStyle/>
          <a:p>
            <a:pPr lvl="1"/>
            <a:r>
              <a:rPr lang="el-GR" dirty="0"/>
              <a:t>Η κατανόηση των πληροφοριών που δίνονται στο πρόβλημα (πραγματικό πλαίσιο)</a:t>
            </a:r>
          </a:p>
          <a:p>
            <a:pPr lvl="1"/>
            <a:r>
              <a:rPr lang="en-US" dirty="0"/>
              <a:t>H </a:t>
            </a:r>
            <a:r>
              <a:rPr lang="el-GR" dirty="0"/>
              <a:t>κατανόηση της κεντρικής μαθηματικής έννοιας και η διαχείρισή της</a:t>
            </a:r>
          </a:p>
          <a:p>
            <a:pPr lvl="1"/>
            <a:r>
              <a:rPr lang="el-GR" dirty="0"/>
              <a:t>Η πληρότητα της αιτιολόγησης/λύσης του προβλήματος </a:t>
            </a:r>
          </a:p>
          <a:p>
            <a:pPr lvl="1"/>
            <a:r>
              <a:rPr lang="el-GR" dirty="0"/>
              <a:t>Την ανάπτυξη στρατηγικών </a:t>
            </a:r>
            <a:r>
              <a:rPr lang="el-GR" dirty="0" err="1"/>
              <a:t>μοντελοποίησης</a:t>
            </a:r>
            <a:endParaRPr lang="el-GR" dirty="0"/>
          </a:p>
          <a:p>
            <a:pPr lvl="1"/>
            <a:r>
              <a:rPr lang="el-GR" dirty="0"/>
              <a:t>Η ακρίβεια στη μαθηματική έκφραση</a:t>
            </a:r>
          </a:p>
          <a:p>
            <a:pPr lvl="1"/>
            <a:r>
              <a:rPr lang="el-GR" dirty="0"/>
              <a:t>η δημιουργικότητά  και η πρωτοτυπία των στρατηγικών που αναπτύσσει </a:t>
            </a:r>
            <a:endParaRPr lang="en-US" dirty="0"/>
          </a:p>
          <a:p>
            <a:pPr lvl="1"/>
            <a:r>
              <a:rPr lang="el-GR" dirty="0"/>
              <a:t>Η παρατηρητικότητα </a:t>
            </a:r>
          </a:p>
          <a:p>
            <a:pPr lvl="1"/>
            <a:r>
              <a:rPr lang="el-GR" dirty="0"/>
              <a:t>η προσπάθεια που καταβάλλει</a:t>
            </a:r>
          </a:p>
          <a:p>
            <a:pPr lvl="1"/>
            <a:r>
              <a:rPr lang="el-GR" dirty="0"/>
              <a:t>πρωτοβουλίες που αναπτύσσει</a:t>
            </a:r>
          </a:p>
          <a:p>
            <a:pPr marL="457200" lvl="1" indent="0">
              <a:buNone/>
            </a:pPr>
            <a:r>
              <a:rPr lang="el-GR" dirty="0"/>
              <a:t>[...]</a:t>
            </a:r>
          </a:p>
          <a:p>
            <a:pPr lvl="1"/>
            <a:endParaRPr lang="el-GR" dirty="0"/>
          </a:p>
          <a:p>
            <a:pPr marL="457200" lvl="1" indent="0">
              <a:buNone/>
            </a:pPr>
            <a:endParaRPr lang="el-GR" dirty="0"/>
          </a:p>
          <a:p>
            <a:pPr marL="457200" lvl="1" indent="0">
              <a:buNone/>
            </a:pPr>
            <a:r>
              <a:rPr lang="el-GR" sz="3100" dirty="0">
                <a:solidFill>
                  <a:srgbClr val="7030A0"/>
                </a:solidFill>
              </a:rPr>
              <a:t>αποτελούν πηγές πληροφορίας για την αξιολόγησή της λύσης ενός μαθητή.</a:t>
            </a:r>
          </a:p>
          <a:p>
            <a:pPr marL="457200" lvl="1" indent="0">
              <a:buNone/>
            </a:pPr>
            <a:endParaRPr lang="el-GR" sz="3100" dirty="0"/>
          </a:p>
          <a:p>
            <a:pPr marL="457200" lvl="1" indent="0">
              <a:buNone/>
            </a:pP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80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Μαθηματικός συλλογισμός &amp; Επίλυση προβλήματος</a:t>
            </a:r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92414"/>
            <a:ext cx="8229600" cy="3741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21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DCC81-6A8E-4631-8FC1-EF8DC0841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Τι μπορεί να αξιολογηθεί κατά τη διαδικασία ΕΠ;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6309E-F92C-45CE-9AC5-E1CF3B1CC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Η γνώση των πληροφοριών που δίνονται στο πρόβλημα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η εφαρμογή τους στην επίλυση του προβλήματος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Η δεξιότητα ανάλυσης και ερμηνείας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Η συνθετική ικανότητα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Η κριτική σκέψη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Η παρατηρητικότητα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Η φαντασία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Η δημιουργικότητα και η πρωτοτυπία </a:t>
            </a:r>
          </a:p>
          <a:p>
            <a:pPr marL="0" indent="0">
              <a:buNone/>
            </a:pPr>
            <a:r>
              <a:rPr lang="el-GR" dirty="0"/>
              <a:t>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1960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Προτάσεις για κλίμακες αξιολόγησης</a:t>
            </a:r>
          </a:p>
        </p:txBody>
      </p:sp>
    </p:spTree>
    <p:extLst>
      <p:ext uri="{BB962C8B-B14F-4D97-AF65-F5344CB8AC3E}">
        <p14:creationId xmlns:p14="http://schemas.microsoft.com/office/powerpoint/2010/main" val="3687003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 </a:t>
            </a:r>
            <a:r>
              <a:rPr lang="el-GR" dirty="0"/>
              <a:t>αξιολόγηση στη διδακτική πράξη (γενικά) 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5148064" y="4998557"/>
            <a:ext cx="33123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/>
              <a:t>«Η διδασκαλία χωρίς αξιολόγηση είναι όπως η ζωγραφική στο σκοτάδι»</a:t>
            </a:r>
          </a:p>
        </p:txBody>
      </p:sp>
    </p:spTree>
    <p:extLst>
      <p:ext uri="{BB962C8B-B14F-4D97-AF65-F5344CB8AC3E}">
        <p14:creationId xmlns:p14="http://schemas.microsoft.com/office/powerpoint/2010/main" val="18580486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EE994-59CE-453E-A56F-BEB856A98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dirty="0"/>
              <a:t>Κλίμακα αξιολόγησης  1</a:t>
            </a:r>
            <a:br>
              <a:rPr lang="el-GR" sz="2800" b="1" dirty="0"/>
            </a:br>
            <a:r>
              <a:rPr lang="el-GR" sz="2800" dirty="0"/>
              <a:t>(έμφαση στα στάδια επίτευξης του διδακτικού στόχου)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101C2-CB50-42FE-A6D0-8E3A32068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853136"/>
          </a:xfrm>
        </p:spPr>
        <p:txBody>
          <a:bodyPr>
            <a:normAutofit fontScale="85000" lnSpcReduction="10000"/>
          </a:bodyPr>
          <a:lstStyle/>
          <a:p>
            <a:pPr lvl="1">
              <a:buFont typeface="Wingdings" panose="05000000000000000000" pitchFamily="2" charset="2"/>
              <a:buChar char="q"/>
            </a:pPr>
            <a:r>
              <a:rPr lang="el-GR" dirty="0"/>
              <a:t>Η ανάλυση και η ερμηνεία των απαντήσεων ενός μαθητή σε ένα πρόβλημα είτε στη συζήτηση στην τάξη είτε σε κάποιο γραπτό διαγώνισμα αποτελούν ένα σημαντικό στοιχείο για την αξιολόγηση της επίδοσής του.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l-GR" dirty="0"/>
              <a:t>Η έρευνα έχει δείξει ότι ο τρόπος που αξιολογεί ένας εκπαιδευτικός την απάντηση ενός μαθητή του αποτελεί ένδειξη για το τι πιστεύει πως είναι πιο χρήσιμο στα Μαθηματικά.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l-GR" dirty="0"/>
              <a:t>Είναι σημαντικό ο εκπαιδευτικός να έχει θέσει κάποιους διδακτικούς στόχους σχετικά με την κατανόηση μιας κεντρικής μαθηματικής έννοιας όταν δίνει ένα πρόβλημα στην τάξη του. 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l-GR" dirty="0"/>
              <a:t>Μια ταξινόμηση θα μπορούσε να αφορά κατά πόσο οι μαθητές κατανόησαν την κεντρική μαθηματική έννοιας.</a:t>
            </a:r>
          </a:p>
          <a:p>
            <a:pPr marL="457200" lvl="1" indent="0">
              <a:buNone/>
            </a:pP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78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818EB-F0E0-423B-A633-AAE031F0B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/>
          </a:bodyPr>
          <a:lstStyle/>
          <a:p>
            <a:r>
              <a:rPr lang="el-GR" sz="3600" b="1" dirty="0"/>
              <a:t>Κλίμακα αξιολόγησης  1</a:t>
            </a:r>
            <a:br>
              <a:rPr lang="el-GR" sz="3600" b="1" dirty="0"/>
            </a:br>
            <a:r>
              <a:rPr lang="el-GR" sz="2700" dirty="0"/>
              <a:t>(έμφαση στην κατανόηση της κεντρικής μαθηματικής έννοιας)</a:t>
            </a:r>
            <a:endParaRPr lang="en-US" sz="27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424BD3-0BBD-442F-BC7F-F0068783CB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7787" y="1618630"/>
            <a:ext cx="6448425" cy="405765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3A71891-3CD0-4074-9ED5-891F889035F0}"/>
              </a:ext>
            </a:extLst>
          </p:cNvPr>
          <p:cNvSpPr/>
          <p:nvPr/>
        </p:nvSpPr>
        <p:spPr>
          <a:xfrm>
            <a:off x="3543894" y="5877272"/>
            <a:ext cx="4252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latin typeface="Calibri" panose="020F0502020204030204" pitchFamily="34" charset="0"/>
              </a:rPr>
              <a:t>Mathematics in Context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(Smith, 2004, p.75)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0847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CB351-E02E-4CE5-B690-945D72858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270780"/>
            <a:ext cx="7200800" cy="922114"/>
          </a:xfrm>
        </p:spPr>
        <p:txBody>
          <a:bodyPr>
            <a:noAutofit/>
          </a:bodyPr>
          <a:lstStyle/>
          <a:p>
            <a:r>
              <a:rPr lang="el-GR" sz="2800" b="1" dirty="0"/>
              <a:t>Κλίμακα αξιολόγησης 2 </a:t>
            </a:r>
            <a:r>
              <a:rPr lang="el-GR" sz="2800" dirty="0"/>
              <a:t>(</a:t>
            </a:r>
            <a:r>
              <a:rPr lang="en-US" sz="2800" dirty="0"/>
              <a:t>Wu &amp; Adams</a:t>
            </a:r>
            <a:r>
              <a:rPr lang="el-GR" sz="2800" dirty="0"/>
              <a:t>, </a:t>
            </a:r>
            <a:r>
              <a:rPr lang="en-US" sz="2800" dirty="0"/>
              <a:t>2006)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5CF33-6C87-49BB-9042-28AC65483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2894"/>
            <a:ext cx="8507288" cy="5260442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Μια μελέτη σχετικά με τις απαντήσεις των μαθητών κατά την επίλυση προβλημάτων έδειξε ότι η αποτυχία των μαθητών να βρουν τις σωστές απαντήσεις δεν οφείλεται αποκλειστικά και μόνο στην αδυναμία τους να ακολουθήσουν μια στρατηγική. </a:t>
            </a:r>
          </a:p>
          <a:p>
            <a:r>
              <a:rPr lang="el-GR" dirty="0"/>
              <a:t>Τις περισσότερες φορές, η αποτυχία προκλήθηκε από τη μη κατανόηση της διατύπωσης του προβλήματος ή από κάποια διαδικαστικά λάθη που έκαναν οι μαθητές.</a:t>
            </a:r>
            <a:endParaRPr lang="en-US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el-GR" sz="3200" dirty="0"/>
              <a:t>Οπότε οι ερευνητές προτείνουν τις εξής διαστάσεις αξιολόγησης της επίδοσης μαθητών κατά τη διαδικασία ΕΠ.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3619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/>
              <a:t>Κλίμακα αξιολόγησης 2</a:t>
            </a:r>
            <a:br>
              <a:rPr lang="el-GR" sz="3200" b="1" dirty="0"/>
            </a:br>
            <a:r>
              <a:rPr lang="el-GR" sz="3200" dirty="0"/>
              <a:t>Διαστάσεις αξιολόγησης (</a:t>
            </a:r>
            <a:r>
              <a:rPr lang="en-US" sz="3200" dirty="0"/>
              <a:t>Wu &amp; Adams</a:t>
            </a:r>
            <a:r>
              <a:rPr lang="el-GR" sz="3200" dirty="0"/>
              <a:t>, </a:t>
            </a:r>
            <a:r>
              <a:rPr lang="en-US" sz="3200" dirty="0"/>
              <a:t>2006)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Έμφαση της ΕΠ ως πολυδιάστατης δραστηριότητας</a:t>
            </a:r>
          </a:p>
          <a:p>
            <a:pPr lvl="1"/>
            <a:r>
              <a:rPr lang="el-GR" dirty="0"/>
              <a:t>Κατανόηση όλων των πληροφοριών που δίνονται στη διατύπωση του προβλήματος </a:t>
            </a:r>
            <a:r>
              <a:rPr lang="el-GR" dirty="0">
                <a:solidFill>
                  <a:srgbClr val="7030A0"/>
                </a:solidFill>
              </a:rPr>
              <a:t>(</a:t>
            </a:r>
            <a:r>
              <a:rPr lang="en-US" dirty="0">
                <a:solidFill>
                  <a:srgbClr val="7030A0"/>
                </a:solidFill>
              </a:rPr>
              <a:t>reading)</a:t>
            </a:r>
          </a:p>
          <a:p>
            <a:pPr lvl="1"/>
            <a:r>
              <a:rPr lang="el-GR" dirty="0"/>
              <a:t>Κατανόηση  και ανάπτυξη συνδέσεων με το πλαίσιο του προβλήματος</a:t>
            </a:r>
            <a:r>
              <a:rPr lang="en-US" dirty="0"/>
              <a:t> </a:t>
            </a:r>
            <a:r>
              <a:rPr lang="en-US" dirty="0">
                <a:solidFill>
                  <a:srgbClr val="7030A0"/>
                </a:solidFill>
              </a:rPr>
              <a:t>(sense making)</a:t>
            </a:r>
            <a:r>
              <a:rPr lang="el-GR" dirty="0">
                <a:solidFill>
                  <a:srgbClr val="7030A0"/>
                </a:solidFill>
              </a:rPr>
              <a:t>.</a:t>
            </a:r>
            <a:endParaRPr lang="en-US" dirty="0">
              <a:solidFill>
                <a:srgbClr val="7030A0"/>
              </a:solidFill>
            </a:endParaRPr>
          </a:p>
          <a:p>
            <a:pPr lvl="1"/>
            <a:r>
              <a:rPr lang="el-GR" dirty="0"/>
              <a:t>Κατανόηση των μαθηματικών εννοιών, ανάπτυξη μεθόδων </a:t>
            </a:r>
            <a:r>
              <a:rPr lang="el-GR" dirty="0" err="1"/>
              <a:t>μαθηματικοποίησης</a:t>
            </a:r>
            <a:r>
              <a:rPr lang="el-GR" dirty="0"/>
              <a:t> και επιχειρηματολογίας</a:t>
            </a:r>
            <a:r>
              <a:rPr lang="en-US" dirty="0"/>
              <a:t> </a:t>
            </a:r>
            <a:r>
              <a:rPr lang="en-US" dirty="0">
                <a:solidFill>
                  <a:srgbClr val="7030A0"/>
                </a:solidFill>
              </a:rPr>
              <a:t>(concept)</a:t>
            </a:r>
            <a:r>
              <a:rPr lang="el-GR" dirty="0">
                <a:solidFill>
                  <a:srgbClr val="7030A0"/>
                </a:solidFill>
              </a:rPr>
              <a:t>.</a:t>
            </a:r>
            <a:endParaRPr lang="en-US" dirty="0">
              <a:solidFill>
                <a:srgbClr val="7030A0"/>
              </a:solidFill>
            </a:endParaRPr>
          </a:p>
          <a:p>
            <a:pPr lvl="1"/>
            <a:r>
              <a:rPr lang="el-GR" dirty="0"/>
              <a:t>Ανάπτυξη τυπικών υπολογιστικών δεξιοτήτων</a:t>
            </a:r>
            <a:r>
              <a:rPr lang="en-US" dirty="0"/>
              <a:t> </a:t>
            </a:r>
            <a:r>
              <a:rPr lang="en-US" dirty="0">
                <a:solidFill>
                  <a:srgbClr val="7030A0"/>
                </a:solidFill>
              </a:rPr>
              <a:t>(computations)</a:t>
            </a:r>
            <a:r>
              <a:rPr lang="el-GR" dirty="0">
                <a:solidFill>
                  <a:srgbClr val="7030A0"/>
                </a:solidFill>
              </a:rPr>
              <a:t> 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82B4B-5621-4361-970E-E9C079398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354162"/>
          </a:xfrm>
        </p:spPr>
        <p:txBody>
          <a:bodyPr>
            <a:normAutofit/>
          </a:bodyPr>
          <a:lstStyle/>
          <a:p>
            <a:r>
              <a:rPr lang="el-GR" sz="3200" dirty="0"/>
              <a:t>Διαγραμματική απεικόνιση του προφίλ  4 μαθητών σε διαδικασίες ΕΠ </a:t>
            </a:r>
            <a:endParaRPr lang="en-US" sz="32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DE175C1-6DB5-4B97-BBF7-690502A4C6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1440356"/>
            <a:ext cx="5000625" cy="4514850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0C201CA-2F12-486C-BC4E-90248E8671D8}"/>
              </a:ext>
            </a:extLst>
          </p:cNvPr>
          <p:cNvSpPr txBox="1">
            <a:spLocks/>
          </p:cNvSpPr>
          <p:nvPr/>
        </p:nvSpPr>
        <p:spPr>
          <a:xfrm>
            <a:off x="5972225" y="3429000"/>
            <a:ext cx="2776239" cy="82068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>
                <a:solidFill>
                  <a:srgbClr val="FF0000"/>
                </a:solidFill>
              </a:rPr>
              <a:t>Σχολιάστε τα 4 διαγράμματα.</a:t>
            </a:r>
          </a:p>
          <a:p>
            <a:r>
              <a:rPr lang="el-GR" dirty="0">
                <a:solidFill>
                  <a:srgbClr val="FF0000"/>
                </a:solidFill>
              </a:rPr>
              <a:t>Τι παρατηρείτε;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759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72414"/>
            <a:ext cx="7488832" cy="1589145"/>
          </a:xfrm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el-GR" b="1" dirty="0"/>
              <a:t>Αρχές αξιολόγησης ΕΠ  (</a:t>
            </a:r>
            <a:r>
              <a:rPr lang="en-US" dirty="0"/>
              <a:t>Burkhardt &amp; Swan</a:t>
            </a:r>
            <a:r>
              <a:rPr lang="el-GR" dirty="0"/>
              <a:t>,</a:t>
            </a:r>
            <a:r>
              <a:rPr lang="en-US" dirty="0"/>
              <a:t> 2012). 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186" y="1889246"/>
            <a:ext cx="8792307" cy="4780113"/>
          </a:xfrm>
        </p:spPr>
        <p:txBody>
          <a:bodyPr>
            <a:noAutofit/>
          </a:bodyPr>
          <a:lstStyle/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500" b="1" dirty="0"/>
              <a:t> </a:t>
            </a:r>
            <a:r>
              <a:rPr lang="el-GR" sz="1800" dirty="0"/>
              <a:t>Αξιολόγηση της </a:t>
            </a:r>
            <a:r>
              <a:rPr lang="el-GR" sz="1800" b="1" dirty="0"/>
              <a:t>επιθυμητής επίδοσης </a:t>
            </a:r>
            <a:r>
              <a:rPr lang="el-GR" sz="1800" dirty="0"/>
              <a:t>των μαθητών </a:t>
            </a:r>
            <a:r>
              <a:rPr lang="el-GR" sz="1800" i="1" dirty="0"/>
              <a:t>σου (τι θα ήθελες οι μαθητές σου να γνωρίζουν λύνοντας το πρόβλημα που τους έθεσες;)</a:t>
            </a:r>
            <a:r>
              <a:rPr lang="el-GR" sz="1800" b="1" i="1" dirty="0"/>
              <a:t> </a:t>
            </a:r>
            <a:endParaRPr lang="el-GR" sz="1800" i="1" dirty="0"/>
          </a:p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800" b="1" dirty="0"/>
              <a:t> </a:t>
            </a:r>
            <a:r>
              <a:rPr lang="el-GR" sz="1800" dirty="0"/>
              <a:t>Αξιολόγηση της </a:t>
            </a:r>
            <a:r>
              <a:rPr lang="el-GR" sz="1800" b="1" dirty="0"/>
              <a:t>κατανόησης των μαθηματικών εννοιών </a:t>
            </a:r>
            <a:r>
              <a:rPr lang="el-GR" sz="1800" dirty="0"/>
              <a:t>που εμπλέκονται όσο και των </a:t>
            </a:r>
            <a:r>
              <a:rPr lang="el-GR" sz="1800" b="1" dirty="0"/>
              <a:t>διαδικασιών </a:t>
            </a:r>
            <a:r>
              <a:rPr lang="el-GR" sz="1800" dirty="0"/>
              <a:t>που αναπτύσσει ο μαθητής κατά την επίλυση του προβλήματος </a:t>
            </a:r>
          </a:p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800" b="1" dirty="0"/>
              <a:t> Αξιολόγηση </a:t>
            </a:r>
            <a:r>
              <a:rPr lang="el-GR" sz="1800" dirty="0"/>
              <a:t>τόσο του </a:t>
            </a:r>
            <a:r>
              <a:rPr lang="el-GR" sz="1800" b="1" dirty="0"/>
              <a:t>συλλογισμού</a:t>
            </a:r>
            <a:r>
              <a:rPr lang="el-GR" sz="1800" dirty="0"/>
              <a:t> (της επιχειρηματολογίας) όσο και του αριθμητικού </a:t>
            </a:r>
            <a:r>
              <a:rPr lang="el-GR" sz="1800" b="1" dirty="0"/>
              <a:t>αποτελέσματος</a:t>
            </a:r>
          </a:p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800" b="1" dirty="0"/>
              <a:t> </a:t>
            </a:r>
            <a:r>
              <a:rPr lang="el-GR" sz="1800" dirty="0"/>
              <a:t>Καθορισμός μέσω </a:t>
            </a:r>
            <a:r>
              <a:rPr lang="el-GR" sz="1800" b="1" dirty="0"/>
              <a:t>δοκιμής</a:t>
            </a:r>
            <a:r>
              <a:rPr lang="el-GR" sz="1800" dirty="0"/>
              <a:t>, του επιπέδου πιθανής απόκρισης των μαθητών (</a:t>
            </a:r>
            <a:r>
              <a:rPr lang="el-GR" sz="1800" i="1" dirty="0"/>
              <a:t>διαχείριση μη προβλέψιμων απαντήσεων)</a:t>
            </a:r>
          </a:p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800" dirty="0"/>
              <a:t>Διασφάλιση της </a:t>
            </a:r>
            <a:r>
              <a:rPr lang="el-GR" sz="1800" b="1" dirty="0"/>
              <a:t>«μαθησιακής αξίας» </a:t>
            </a:r>
            <a:r>
              <a:rPr lang="el-GR" sz="1800" dirty="0"/>
              <a:t>που προκύπτει από τις αρχές 1-3 </a:t>
            </a:r>
          </a:p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800" b="1" dirty="0"/>
              <a:t> Εύρεση</a:t>
            </a:r>
            <a:r>
              <a:rPr lang="el-GR" sz="1800" dirty="0"/>
              <a:t> &amp; </a:t>
            </a:r>
            <a:r>
              <a:rPr lang="el-GR" sz="1800" b="1" dirty="0"/>
              <a:t>αξιοποίηση </a:t>
            </a:r>
            <a:r>
              <a:rPr lang="el-GR" sz="1800" dirty="0"/>
              <a:t>μεγάλου εύρους σχεδιασμένων τρόπων αξιολόγησης </a:t>
            </a:r>
          </a:p>
        </p:txBody>
      </p:sp>
    </p:spTree>
    <p:extLst>
      <p:ext uri="{BB962C8B-B14F-4D97-AF65-F5344CB8AC3E}">
        <p14:creationId xmlns:p14="http://schemas.microsoft.com/office/powerpoint/2010/main" val="18815530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800" b="1" dirty="0"/>
              <a:t>Κλίμακα 3</a:t>
            </a:r>
            <a:br>
              <a:rPr lang="el-GR" sz="2800" dirty="0"/>
            </a:br>
            <a:r>
              <a:rPr lang="el-GR" sz="2800" dirty="0" err="1"/>
              <a:t>Αξόνες</a:t>
            </a:r>
            <a:r>
              <a:rPr lang="el-GR" sz="2800" dirty="0"/>
              <a:t> αξιολόγησης μαθητή σε δραστηριότητες ΕΠ</a:t>
            </a:r>
            <a:r>
              <a:rPr lang="el-GR" sz="2800" b="1" dirty="0"/>
              <a:t> (</a:t>
            </a:r>
            <a:r>
              <a:rPr lang="en-US" sz="2800" i="1" dirty="0"/>
              <a:t>Burkhardt &amp; Swan</a:t>
            </a:r>
            <a:r>
              <a:rPr lang="el-GR" sz="2800" i="1" dirty="0"/>
              <a:t>,</a:t>
            </a:r>
            <a:r>
              <a:rPr lang="en-US" sz="2800" i="1" dirty="0"/>
              <a:t> 2012). </a:t>
            </a:r>
            <a:endParaRPr lang="el-GR" sz="2800" i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Οργανώνει τις πληροφορίες που του δίνονται;</a:t>
            </a:r>
          </a:p>
          <a:p>
            <a:r>
              <a:rPr lang="el-GR" dirty="0"/>
              <a:t>Σχεδιάζει/κατασκευάζει μαθηματικές αναπαραστάσεις;</a:t>
            </a:r>
          </a:p>
          <a:p>
            <a:r>
              <a:rPr lang="el-GR" dirty="0"/>
              <a:t>Αναπτύσσει στρατηγικές </a:t>
            </a:r>
            <a:r>
              <a:rPr lang="el-GR" dirty="0" err="1"/>
              <a:t>μοντελοποίησης</a:t>
            </a:r>
            <a:r>
              <a:rPr lang="el-GR" dirty="0"/>
              <a:t>;</a:t>
            </a:r>
          </a:p>
          <a:p>
            <a:r>
              <a:rPr lang="el-GR" dirty="0"/>
              <a:t>Επιλέγει κατάλληλες μαθηματικές τεχνικές; </a:t>
            </a:r>
          </a:p>
          <a:p>
            <a:r>
              <a:rPr lang="el-GR" dirty="0"/>
              <a:t>Διερευνά και ανακαλύπτει νέες σχέσεις;</a:t>
            </a:r>
          </a:p>
          <a:p>
            <a:r>
              <a:rPr lang="el-GR" dirty="0"/>
              <a:t>Ερμηνεύει και αξιολογεί το αποτέλεσμα που προκύπτει;</a:t>
            </a:r>
          </a:p>
          <a:p>
            <a:r>
              <a:rPr lang="el-GR" dirty="0"/>
              <a:t>Επικοινωνεί το αποτέλεσμα στους συμμαθητές του με κατάλληλο τρόπο;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2973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7836B-7EB3-459D-9462-302D92347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09FBA-3A39-49C9-B472-AC7EC372B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l-GR" b="1" dirty="0"/>
              <a:t>Κλίμακα αξιολόγησης 4</a:t>
            </a:r>
          </a:p>
          <a:p>
            <a:pPr marL="457200" lvl="1" indent="0">
              <a:buNone/>
            </a:pPr>
            <a:r>
              <a:rPr lang="en-US" dirty="0" err="1"/>
              <a:t>Programme</a:t>
            </a:r>
            <a:r>
              <a:rPr lang="en-US" dirty="0"/>
              <a:t> for International Student Assessment (P.I.S.A.)</a:t>
            </a:r>
          </a:p>
        </p:txBody>
      </p:sp>
      <p:sp>
        <p:nvSpPr>
          <p:cNvPr id="4" name="Θέση περιεχομένου 2">
            <a:extLst>
              <a:ext uri="{FF2B5EF4-FFF2-40B4-BE49-F238E27FC236}">
                <a16:creationId xmlns:a16="http://schemas.microsoft.com/office/drawing/2014/main" id="{BDD8C69C-3D06-4632-853F-D5C219D90D79}"/>
              </a:ext>
            </a:extLst>
          </p:cNvPr>
          <p:cNvSpPr txBox="1">
            <a:spLocks/>
          </p:cNvSpPr>
          <p:nvPr/>
        </p:nvSpPr>
        <p:spPr>
          <a:xfrm>
            <a:off x="1331640" y="4509119"/>
            <a:ext cx="7200800" cy="19442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000" dirty="0"/>
              <a:t>Η κλίμακα αξιολόγησης του PISA έχει 3 διαφορετικά επίπεδα από τους αδύνατους λύτες (</a:t>
            </a:r>
            <a:r>
              <a:rPr lang="el-GR" sz="2000" dirty="0">
                <a:solidFill>
                  <a:srgbClr val="7030A0"/>
                </a:solidFill>
              </a:rPr>
              <a:t>επίπεδο 1)</a:t>
            </a:r>
            <a:r>
              <a:rPr lang="el-GR" sz="2000" dirty="0"/>
              <a:t> και φτάνει έως τους πιο δυνατούς (</a:t>
            </a:r>
            <a:r>
              <a:rPr lang="el-GR" sz="2000" dirty="0">
                <a:solidFill>
                  <a:srgbClr val="7030A0"/>
                </a:solidFill>
              </a:rPr>
              <a:t>επίπεδο 3</a:t>
            </a:r>
            <a:r>
              <a:rPr lang="el-GR" sz="2000" dirty="0"/>
              <a:t>). </a:t>
            </a:r>
          </a:p>
          <a:p>
            <a:r>
              <a:rPr lang="el-GR" sz="2000" dirty="0"/>
              <a:t>Έμφαση σε στρατηγικές/αιτιολογήσεις/γνωστικές συνδέσεις/δημιουργικότητα &amp; πρωτοτυπία/ανάληψη αποφάσεων.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4379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72B21-1069-422B-B2D5-A9AC3AE8C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Επίπεδο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2B39A-9096-4356-8B3D-D0128AE4C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83162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Οι μαθητές που αξιολογούνται κάτω από το επίπεδο 1 αδυνατούν να κατανοήσουν ακόμη και τα πιο εύκολα θέματα. </a:t>
            </a:r>
          </a:p>
          <a:p>
            <a:r>
              <a:rPr lang="el-GR" dirty="0"/>
              <a:t>Οι ικανότητές τους περιορίζονται στην επίλυση πολύ απλών προβλημάτων που δεν απαιτούν πολλές αιτιολογήσεις</a:t>
            </a:r>
          </a:p>
          <a:p>
            <a:pPr lvl="1"/>
            <a:r>
              <a:rPr lang="el-GR" dirty="0"/>
              <a:t>μπορούν να διαπραγματευτούν σωστά μόνο προβλήματα που αφορούν μόνο μια πηγή πληροφοριών. </a:t>
            </a:r>
          </a:p>
          <a:p>
            <a:r>
              <a:rPr lang="el-GR" dirty="0"/>
              <a:t>Ακόμη, μπορούν να διαχειριστούν τις πληροφορίες και να τις μεταφέρουν από μια μορφή σε άλλη, π.χ. να πάρουν πληροφορίες από ένα πίνακα και να φτιάξουν ένα γράφημα.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1714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Επίπεδο 2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/>
              <a:t>Οι μαθητές μπορούν να χρησιμοποιούν αιτιολογικές και αναλυτικές προσεγγίσεις για να λύσουν προβλήματα που απαιτούν ικανότητες λήψης απόφασης.</a:t>
            </a:r>
          </a:p>
          <a:p>
            <a:r>
              <a:rPr lang="el-GR" dirty="0"/>
              <a:t>Είναι σε θέση να δώσουν επαγωγικούς και παραγωγικούς τρόπους αιτιολόγησης αλλά και να συγκρίνουν εναλλακτικές πιθανές περιπτώσεις. </a:t>
            </a:r>
          </a:p>
          <a:p>
            <a:r>
              <a:rPr lang="el-GR" dirty="0"/>
              <a:t>Ακόμη, οι μαθητές αυτοί μπορούν να συνδέουν πληροφορίες πολλών αναπαραστάσεων καθώς και να χειρίζονται διαφορετικού είδους αναπαραστάσεις.</a:t>
            </a:r>
          </a:p>
          <a:p>
            <a:pPr lvl="1"/>
            <a:r>
              <a:rPr lang="el-GR" dirty="0"/>
              <a:t>Συμπληρώνουν σωστά και τα θέματα του επιπέδου 1.</a:t>
            </a:r>
          </a:p>
        </p:txBody>
      </p:sp>
    </p:spTree>
    <p:extLst>
      <p:ext uri="{BB962C8B-B14F-4D97-AF65-F5344CB8AC3E}">
        <p14:creationId xmlns:p14="http://schemas.microsoft.com/office/powerpoint/2010/main" val="3915169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8208912" cy="5400600"/>
          </a:xfrm>
        </p:spPr>
        <p:txBody>
          <a:bodyPr>
            <a:normAutofit fontScale="92500"/>
          </a:bodyPr>
          <a:lstStyle/>
          <a:p>
            <a:pPr marL="363538" indent="-363538">
              <a:buFont typeface="Wingdings" panose="05000000000000000000" pitchFamily="2" charset="2"/>
              <a:buChar char="§"/>
            </a:pPr>
            <a:r>
              <a:rPr lang="el-GR" sz="3200" dirty="0"/>
              <a:t>Η αξιολόγηση του μαθητή είναι </a:t>
            </a:r>
            <a:r>
              <a:rPr lang="el-GR" sz="3200" b="1" dirty="0">
                <a:solidFill>
                  <a:srgbClr val="0070C0"/>
                </a:solidFill>
              </a:rPr>
              <a:t>μία συνεχής και οργανωμένη διαδικασία</a:t>
            </a:r>
            <a:r>
              <a:rPr lang="en-US" sz="3200" b="1" dirty="0">
                <a:solidFill>
                  <a:srgbClr val="0070C0"/>
                </a:solidFill>
              </a:rPr>
              <a:t>. </a:t>
            </a:r>
          </a:p>
          <a:p>
            <a:pPr marL="363538" indent="-363538">
              <a:buFont typeface="Wingdings" panose="05000000000000000000" pitchFamily="2" charset="2"/>
              <a:buChar char="§"/>
            </a:pPr>
            <a:endParaRPr lang="en-GB" sz="3200" dirty="0"/>
          </a:p>
          <a:p>
            <a:pPr marL="363538" indent="-363538">
              <a:buFont typeface="Wingdings" panose="05000000000000000000" pitchFamily="2" charset="2"/>
              <a:buChar char="§"/>
            </a:pPr>
            <a:endParaRPr lang="en-GB" sz="3200" dirty="0"/>
          </a:p>
          <a:p>
            <a:pPr marL="363538" indent="-363538">
              <a:buFont typeface="Wingdings" panose="05000000000000000000" pitchFamily="2" charset="2"/>
              <a:buChar char="§"/>
            </a:pPr>
            <a:endParaRPr lang="en-GB" sz="3200" dirty="0"/>
          </a:p>
          <a:p>
            <a:pPr marL="363538" indent="-363538">
              <a:buFont typeface="Wingdings" panose="05000000000000000000" pitchFamily="2" charset="2"/>
              <a:buChar char="§"/>
            </a:pPr>
            <a:endParaRPr lang="en-GB" sz="3200" dirty="0"/>
          </a:p>
          <a:p>
            <a:pPr marL="363538" indent="-363538">
              <a:buFont typeface="Wingdings" panose="05000000000000000000" pitchFamily="2" charset="2"/>
              <a:buChar char="§"/>
            </a:pPr>
            <a:endParaRPr lang="en-US" sz="3200" dirty="0"/>
          </a:p>
          <a:p>
            <a:pPr marL="363538" indent="-363538">
              <a:buFont typeface="Wingdings" panose="05000000000000000000" pitchFamily="2" charset="2"/>
              <a:buChar char="§"/>
            </a:pPr>
            <a:endParaRPr lang="en-US" sz="3200" dirty="0"/>
          </a:p>
          <a:p>
            <a:pPr marL="363538" indent="-363538">
              <a:buFont typeface="Wingdings" panose="05000000000000000000" pitchFamily="2" charset="2"/>
              <a:buChar char="§"/>
            </a:pPr>
            <a:r>
              <a:rPr lang="el-GR" sz="3200" dirty="0"/>
              <a:t>Αποτελεί </a:t>
            </a:r>
            <a:r>
              <a:rPr lang="el-GR" sz="3200" b="1" dirty="0">
                <a:solidFill>
                  <a:srgbClr val="92D050"/>
                </a:solidFill>
              </a:rPr>
              <a:t>αναπόσπαστο μέρος της διδασκαλίας παρά μία ανεξάρτητη διαδικασία</a:t>
            </a:r>
            <a:r>
              <a:rPr lang="el-GR" sz="3200" dirty="0"/>
              <a:t>.</a:t>
            </a:r>
            <a:endParaRPr lang="en-US" sz="3200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260648"/>
            <a:ext cx="8496944" cy="622116"/>
          </a:xfrm>
        </p:spPr>
        <p:txBody>
          <a:bodyPr>
            <a:noAutofit/>
          </a:bodyPr>
          <a:lstStyle/>
          <a:p>
            <a:r>
              <a:rPr lang="el-GR" altLang="en-US" sz="3600" b="1" dirty="0"/>
              <a:t>Ο κύκλος της αξιολόγησης του Μαθητή</a:t>
            </a:r>
            <a:endParaRPr lang="en-US" altLang="en-US" sz="3600" b="1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27664149"/>
              </p:ext>
            </p:extLst>
          </p:nvPr>
        </p:nvGraphicFramePr>
        <p:xfrm>
          <a:off x="2051720" y="2060848"/>
          <a:ext cx="6073482" cy="3259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3508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Επίπεδο 3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Είναι ικανοί να αναλύσουν σωστά τις καταστάσεις του προβλήματος, να πάρουν αποφάσεις, να φτιάξουν τις δικές τους αναπαραστάσεις ώστε να λύσουν το πρόβλημα.</a:t>
            </a:r>
          </a:p>
          <a:p>
            <a:r>
              <a:rPr lang="el-GR" dirty="0"/>
              <a:t>Λαμβάνουν υπ’ όψιν τους όλους τους περιορισμούς του προβλήματος.</a:t>
            </a:r>
          </a:p>
          <a:p>
            <a:r>
              <a:rPr lang="el-GR" dirty="0"/>
              <a:t>μπορούν να διαχειριστούν ένα μεγάλο αριθμό διαφορετικών καταστάσεων που υπάρχουν στο πρόβλημα. </a:t>
            </a:r>
          </a:p>
          <a:p>
            <a:r>
              <a:rPr lang="el-GR" dirty="0"/>
              <a:t>Τα προβλήματα αυτού του επιπέδου είναι πολύ απαιτητικά και οι μαθητές πρέπει να είναι σε θέση να συντονίσουν τη δουλειά τους. </a:t>
            </a:r>
          </a:p>
          <a:p>
            <a:pPr lvl="1"/>
            <a:r>
              <a:rPr lang="el-GR" dirty="0"/>
              <a:t>Συμπληρώνουν σωστά και τα θέματα του επιπέδου 2.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663333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B5D69-8295-4238-ABC7-0DC30575F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</a:t>
            </a:r>
            <a:r>
              <a:rPr lang="el-GR" dirty="0"/>
              <a:t>Αξιολόγηση απαντήσεων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848A8-864F-43CD-8D33-3DE30F6A1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Σωστή</a:t>
            </a:r>
          </a:p>
          <a:p>
            <a:r>
              <a:rPr lang="el-GR" dirty="0"/>
              <a:t>Μερικώς σωστή (σε κάποιες περιπτώσεις)</a:t>
            </a:r>
          </a:p>
          <a:p>
            <a:r>
              <a:rPr lang="el-GR" dirty="0"/>
              <a:t>Λάθος</a:t>
            </a:r>
          </a:p>
          <a:p>
            <a:endParaRPr lang="el-GR" dirty="0"/>
          </a:p>
          <a:p>
            <a:r>
              <a:rPr lang="el-GR" dirty="0"/>
              <a:t>Επίσης, υπάρχουν κωδικοί ανάλογα με τις απαιτήσεις του προβλήματος.</a:t>
            </a:r>
          </a:p>
          <a:p>
            <a:pPr marL="457200" lvl="1" indent="0">
              <a:buNone/>
            </a:pPr>
            <a:r>
              <a:rPr lang="el-GR" dirty="0"/>
              <a:t>Κωδικός 3: Σωστή τεκμηρίωση σε ένα απαιτητικό πρόβλημα.</a:t>
            </a:r>
          </a:p>
          <a:p>
            <a:pPr marL="457200" lvl="1" indent="0">
              <a:buNone/>
            </a:pPr>
            <a:r>
              <a:rPr lang="el-GR" dirty="0"/>
              <a:t>Κωδικός 2: Σωστή απάντηση</a:t>
            </a:r>
          </a:p>
          <a:p>
            <a:pPr marL="457200" lvl="1" indent="0">
              <a:buNone/>
            </a:pPr>
            <a:r>
              <a:rPr lang="el-GR" dirty="0"/>
              <a:t>Κωδικός 1: μερικώς σωστή</a:t>
            </a:r>
          </a:p>
          <a:p>
            <a:pPr marL="457200" lvl="1" indent="0">
              <a:buNone/>
            </a:pPr>
            <a:r>
              <a:rPr lang="el-GR" dirty="0"/>
              <a:t>Κωδικός 0: Λάθος</a:t>
            </a:r>
          </a:p>
          <a:p>
            <a:pPr marL="457200" lvl="1" indent="0">
              <a:buNone/>
            </a:pPr>
            <a:r>
              <a:rPr lang="el-GR" dirty="0"/>
              <a:t>Κωδικός 8: υπολογιστικά λάθη.</a:t>
            </a:r>
          </a:p>
          <a:p>
            <a:pPr marL="457200" lvl="1" indent="0">
              <a:buNone/>
            </a:pPr>
            <a:r>
              <a:rPr lang="el-GR" dirty="0"/>
              <a:t>Κωδικός 9: μη απάντηση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8028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96BD5-0A88-4A69-8151-379B49494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4320480" cy="778098"/>
          </a:xfrm>
        </p:spPr>
        <p:txBody>
          <a:bodyPr>
            <a:normAutofit/>
          </a:bodyPr>
          <a:lstStyle/>
          <a:p>
            <a:r>
              <a:rPr lang="el-GR" dirty="0"/>
              <a:t>Παράδειγμα 1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D83153-F9D4-4171-BA63-0CA247287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7680" y="692696"/>
            <a:ext cx="4042792" cy="541104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2E32EE9-B436-4A43-8154-1A28E6202A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97" y="1484784"/>
            <a:ext cx="3879606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26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01D9B2E-742D-40FC-9B3F-EA59A8C542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461" y="1315506"/>
            <a:ext cx="4104456" cy="53756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F723865-3CBF-407F-A80B-507EFA4B21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689" y="116632"/>
            <a:ext cx="3829050" cy="4392488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573B4DCC-296E-44F8-B9BC-0265CA1D4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3829050" cy="418058"/>
          </a:xfrm>
        </p:spPr>
        <p:txBody>
          <a:bodyPr>
            <a:normAutofit fontScale="90000"/>
          </a:bodyPr>
          <a:lstStyle/>
          <a:p>
            <a:r>
              <a:rPr lang="el-GR" dirty="0"/>
              <a:t>Παράδειγμα 2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CD3546-5ED7-42B8-BC3A-4E9D88CA19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7583" y="4509120"/>
            <a:ext cx="4104456" cy="220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322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5A322B5-64D6-48B5-A4B1-0BB9A5DC5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3829050" cy="418058"/>
          </a:xfrm>
        </p:spPr>
        <p:txBody>
          <a:bodyPr>
            <a:normAutofit fontScale="90000"/>
          </a:bodyPr>
          <a:lstStyle/>
          <a:p>
            <a:r>
              <a:rPr lang="el-GR" dirty="0"/>
              <a:t>Παράδειγμα 2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BB4B322-1F9B-4CFC-ACC0-CD373D6F3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8" y="2996952"/>
            <a:ext cx="3981450" cy="9810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C8F1B6-D68C-4DC8-8796-61416A812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847850"/>
            <a:ext cx="4057650" cy="31623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DD97FB3-5910-4D2B-BEED-E9C1859BA1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208" y="1135722"/>
            <a:ext cx="3733800" cy="1717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81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A2DC1-9FF8-4FD7-92F6-0B93DD128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/>
          <a:lstStyle/>
          <a:p>
            <a:r>
              <a:rPr lang="el-GR" dirty="0"/>
              <a:t>Βιβλιογραφία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03F41-AF19-466E-872D-967BC346E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983162"/>
          </a:xfrm>
        </p:spPr>
        <p:txBody>
          <a:bodyPr>
            <a:normAutofit lnSpcReduction="10000"/>
          </a:bodyPr>
          <a:lstStyle/>
          <a:p>
            <a:r>
              <a:rPr lang="el-GR" sz="2400" dirty="0" err="1"/>
              <a:t>Κασσωτάκης</a:t>
            </a:r>
            <a:r>
              <a:rPr lang="el-GR" sz="2400" dirty="0"/>
              <a:t>, Μ. (2010). Η Αξιολόγηση της επιδόσεως των μαθητών. Μέσα, μέθοδοι, προβλήματα, προοπτικές. Αθήνα: </a:t>
            </a:r>
            <a:r>
              <a:rPr lang="el-GR" sz="2400" dirty="0" err="1"/>
              <a:t>Εκδ</a:t>
            </a:r>
            <a:r>
              <a:rPr lang="el-GR" sz="2400" dirty="0"/>
              <a:t>. Γρηγόρη.</a:t>
            </a:r>
          </a:p>
          <a:p>
            <a:r>
              <a:rPr lang="en-US" sz="2400" dirty="0"/>
              <a:t>Morgan, C. (2000). Better assessment in mathematics education? A social</a:t>
            </a:r>
            <a:r>
              <a:rPr lang="el-GR" sz="2400" dirty="0"/>
              <a:t> </a:t>
            </a:r>
            <a:r>
              <a:rPr lang="en-US" sz="2400" dirty="0"/>
              <a:t>perspective. In J. </a:t>
            </a:r>
            <a:r>
              <a:rPr lang="en-US" sz="2400" dirty="0" err="1"/>
              <a:t>Boaler</a:t>
            </a:r>
            <a:r>
              <a:rPr lang="en-US" sz="2400" dirty="0"/>
              <a:t> (Ed.) Multiple Perspectives on Mathematics Teaching and</a:t>
            </a:r>
            <a:r>
              <a:rPr lang="el-GR" sz="2400" dirty="0"/>
              <a:t> </a:t>
            </a:r>
            <a:r>
              <a:rPr lang="en-US" sz="2400" dirty="0"/>
              <a:t>Learning, Westport, CT: </a:t>
            </a:r>
            <a:r>
              <a:rPr lang="en-US" sz="2400" dirty="0" err="1"/>
              <a:t>Ablex</a:t>
            </a:r>
            <a:r>
              <a:rPr lang="en-US" sz="2400" dirty="0"/>
              <a:t>.</a:t>
            </a:r>
            <a:endParaRPr lang="el-GR" sz="2400" dirty="0"/>
          </a:p>
          <a:p>
            <a:r>
              <a:rPr lang="en-US" sz="2400" dirty="0"/>
              <a:t>Smith, M. E. (2004). Practices in Transition: A Case Study of Classroom Assessment. In T. A. Romberg (Ed.), Standards-Based Mathematics Assessment in Middle School. Teachers College Press. </a:t>
            </a:r>
            <a:endParaRPr lang="el-GR" sz="2400" dirty="0"/>
          </a:p>
          <a:p>
            <a:r>
              <a:rPr lang="en-US" sz="2400" dirty="0"/>
              <a:t>Wu, M., &amp; Adams, R. (2006). Modelling mathematics problem solving item responses using a multidimensional IRT model. </a:t>
            </a:r>
            <a:r>
              <a:rPr lang="en-US" sz="2400" i="1" dirty="0"/>
              <a:t>Mathematics education research journal</a:t>
            </a:r>
            <a:r>
              <a:rPr lang="en-US" sz="2400" dirty="0"/>
              <a:t>, </a:t>
            </a:r>
            <a:r>
              <a:rPr lang="en-US" sz="2400" i="1" dirty="0"/>
              <a:t>18</a:t>
            </a:r>
            <a:r>
              <a:rPr lang="en-US" sz="2400" dirty="0"/>
              <a:t>(2), 93-113.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264359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C7359-7DDA-427F-86EA-D9E8755FF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Επέκταση μελέτης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FD2DA-8138-450E-A5E5-EB7EA2C3B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435280" cy="3268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800" dirty="0"/>
              <a:t>ΠΗΓΕΣ/ΠΟΡΟΙ στους οποίους ανατρέχουν οι εκπαιδευτικοί όταν αξιολογούν τους μαθητές τους</a:t>
            </a:r>
          </a:p>
          <a:p>
            <a:r>
              <a:rPr lang="el-GR" sz="2800" dirty="0"/>
              <a:t>Να μελετήσετε το εισαγωγικό μέρος της ερευνητικής εργασίας «</a:t>
            </a:r>
            <a:r>
              <a:rPr lang="el-GR" sz="2800" dirty="0" err="1"/>
              <a:t>ΕΝΕΔΙΜ_Κλώθου</a:t>
            </a:r>
            <a:r>
              <a:rPr lang="el-GR" sz="2800" dirty="0"/>
              <a:t> &amp; </a:t>
            </a:r>
            <a:r>
              <a:rPr lang="el-GR" sz="2800" dirty="0" err="1"/>
              <a:t>Σακονίδης</a:t>
            </a:r>
            <a:r>
              <a:rPr lang="el-GR" sz="2800" dirty="0"/>
              <a:t>».</a:t>
            </a:r>
          </a:p>
          <a:p>
            <a:r>
              <a:rPr lang="el-GR" sz="2800" dirty="0"/>
              <a:t>Να μελετήσετε την εργασία ΕΝΕΔΙΜ 2019_Δίκαρου &amp; Τριανταφύλλου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321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CD5D3-F858-4A65-B01E-D8E0EF8F2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Τι είναι αξιολόγηση της επίδοσης μαθητή και ποιος είναι ο σκοπός της;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B47A7-B48B-4518-B450-C928ED87D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781128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Αξιολόγηση είναι η διαδικασία που αποσκοπεί στο να προσδιορίσει, </a:t>
            </a:r>
            <a:r>
              <a:rPr lang="el-GR" dirty="0">
                <a:solidFill>
                  <a:srgbClr val="00B050"/>
                </a:solidFill>
              </a:rPr>
              <a:t>κατά τρόπο συστηματικό και αντικειμενικό</a:t>
            </a:r>
            <a:r>
              <a:rPr lang="el-GR" dirty="0"/>
              <a:t>, το αποτέλεσμα ορισμένης δραστηριότητας </a:t>
            </a:r>
            <a:r>
              <a:rPr lang="el-GR" dirty="0">
                <a:solidFill>
                  <a:srgbClr val="00B050"/>
                </a:solidFill>
              </a:rPr>
              <a:t>σε σχέση με τους στόχους τους οποίους αυτή επιδιώκει </a:t>
            </a:r>
            <a:r>
              <a:rPr lang="el-GR" dirty="0"/>
              <a:t>και την </a:t>
            </a:r>
            <a:r>
              <a:rPr lang="el-GR" dirty="0">
                <a:solidFill>
                  <a:srgbClr val="00B050"/>
                </a:solidFill>
              </a:rPr>
              <a:t>καταλληλόλητα των μέσων και μεθόδων </a:t>
            </a:r>
            <a:r>
              <a:rPr lang="el-GR" dirty="0"/>
              <a:t>που χρησιμοποιούνται για την επίτευξη τους</a:t>
            </a:r>
          </a:p>
          <a:p>
            <a:pPr lvl="1"/>
            <a:r>
              <a:rPr lang="el-GR" dirty="0"/>
              <a:t>Ο σκοπός της αξιολόγησης είναι να παράγει πληροφορίες που συνεισφέρουν στη διαδικασία διδασκαλίας και μάθησης και υποστηρίζουν τη λήψη εκπαιδευτικών αποφάσεων.</a:t>
            </a:r>
            <a:endParaRPr lang="en-US" dirty="0"/>
          </a:p>
          <a:p>
            <a:pPr marL="457200" lvl="1" indent="0">
              <a:buNone/>
            </a:pPr>
            <a:endParaRPr lang="el-GR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l-GR" dirty="0"/>
              <a:t>Γενικά, η αξιολόγηση αποτελεί οργανικό στοιχείο της διδακτικής-μαθησιακής διαδικασίας, </a:t>
            </a:r>
            <a:r>
              <a:rPr lang="el-GR" dirty="0">
                <a:solidFill>
                  <a:srgbClr val="7030A0"/>
                </a:solidFill>
              </a:rPr>
              <a:t>η οποία αρχίζει με τον καθορισμό των στόχων</a:t>
            </a:r>
            <a:r>
              <a:rPr lang="el-GR" dirty="0"/>
              <a:t> και </a:t>
            </a:r>
            <a:r>
              <a:rPr lang="el-GR" dirty="0">
                <a:solidFill>
                  <a:srgbClr val="7030A0"/>
                </a:solidFill>
              </a:rPr>
              <a:t>ολοκληρώνεται με τον έλεγχο της επίτευξης τους.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l-GR" dirty="0"/>
              <a:t>Οι δύο βασικές λειτουργίες της αξιολόγησης είναι </a:t>
            </a:r>
            <a:r>
              <a:rPr lang="el-GR" dirty="0">
                <a:solidFill>
                  <a:srgbClr val="7030A0"/>
                </a:solidFill>
              </a:rPr>
              <a:t>η αποτίμηση </a:t>
            </a:r>
            <a:r>
              <a:rPr lang="el-GR" dirty="0"/>
              <a:t>και η </a:t>
            </a:r>
            <a:r>
              <a:rPr lang="el-GR" dirty="0">
                <a:solidFill>
                  <a:srgbClr val="7030A0"/>
                </a:solidFill>
              </a:rPr>
              <a:t>ανατροφοδότηση</a:t>
            </a:r>
            <a:r>
              <a:rPr lang="el-GR" dirty="0"/>
              <a:t> της μάθησης και της διδασκαλίας. </a:t>
            </a:r>
          </a:p>
          <a:p>
            <a:pPr marL="457200" lvl="1" indent="0">
              <a:buNone/>
            </a:pPr>
            <a:endParaRPr lang="el-G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48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Τι αξιολογούμε;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7030A0"/>
                </a:solidFill>
              </a:rPr>
              <a:t>Γνώσεις, ικανότητες, δεξιότητες των μαθητών</a:t>
            </a:r>
          </a:p>
          <a:p>
            <a:pPr lvl="1"/>
            <a:r>
              <a:rPr lang="el-GR" dirty="0">
                <a:solidFill>
                  <a:srgbClr val="00B050"/>
                </a:solidFill>
              </a:rPr>
              <a:t>Τη μαθηματική τους γνώση</a:t>
            </a:r>
          </a:p>
          <a:p>
            <a:pPr lvl="1"/>
            <a:r>
              <a:rPr lang="el-GR" dirty="0">
                <a:solidFill>
                  <a:srgbClr val="00B050"/>
                </a:solidFill>
              </a:rPr>
              <a:t>Την προσπάθεια </a:t>
            </a:r>
            <a:r>
              <a:rPr lang="el-GR" dirty="0"/>
              <a:t>που καταβάλλουν</a:t>
            </a:r>
          </a:p>
          <a:p>
            <a:pPr lvl="1"/>
            <a:r>
              <a:rPr lang="el-GR" dirty="0">
                <a:solidFill>
                  <a:srgbClr val="00B050"/>
                </a:solidFill>
              </a:rPr>
              <a:t>το ενδιαφέρον </a:t>
            </a:r>
            <a:r>
              <a:rPr lang="el-GR" dirty="0"/>
              <a:t>τους, τις </a:t>
            </a:r>
            <a:r>
              <a:rPr lang="el-GR" dirty="0">
                <a:solidFill>
                  <a:srgbClr val="00B050"/>
                </a:solidFill>
              </a:rPr>
              <a:t>πρωτοβουλίες</a:t>
            </a:r>
            <a:r>
              <a:rPr lang="el-GR" dirty="0"/>
              <a:t> που αναπτύσσουν, </a:t>
            </a:r>
          </a:p>
          <a:p>
            <a:pPr lvl="1"/>
            <a:r>
              <a:rPr lang="el-GR" dirty="0"/>
              <a:t>τη </a:t>
            </a:r>
            <a:r>
              <a:rPr lang="el-GR" dirty="0">
                <a:solidFill>
                  <a:srgbClr val="00B050"/>
                </a:solidFill>
              </a:rPr>
              <a:t>δημιουργικότητά </a:t>
            </a:r>
            <a:r>
              <a:rPr lang="el-GR" dirty="0"/>
              <a:t>τους </a:t>
            </a:r>
          </a:p>
          <a:p>
            <a:pPr lvl="1"/>
            <a:r>
              <a:rPr lang="el-GR" dirty="0"/>
              <a:t>τη </a:t>
            </a:r>
            <a:r>
              <a:rPr lang="el-GR" dirty="0">
                <a:solidFill>
                  <a:srgbClr val="00B050"/>
                </a:solidFill>
              </a:rPr>
              <a:t>συνεργασία </a:t>
            </a:r>
            <a:r>
              <a:rPr lang="el-GR" dirty="0"/>
              <a:t>τους με τους συμμαθητές του.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1D543-913F-42C9-8A4F-C0211D284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3728" y="274638"/>
            <a:ext cx="4968552" cy="490066"/>
          </a:xfrm>
        </p:spPr>
        <p:txBody>
          <a:bodyPr>
            <a:normAutofit fontScale="90000"/>
          </a:bodyPr>
          <a:lstStyle/>
          <a:p>
            <a:r>
              <a:rPr lang="el-GR" dirty="0"/>
              <a:t>Αρχές αξιολόγησης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7CEC7-88E5-4A78-B5FB-8FB436D1B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908720"/>
            <a:ext cx="8964488" cy="56746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200" dirty="0"/>
              <a:t>Παρακάτω θα παρουσιάσουμε μια σειρά από αρχές της αξιολόγησης όπως καταγράφονται από τους ερευνητές (</a:t>
            </a:r>
            <a:r>
              <a:rPr lang="en-US" sz="2200" dirty="0"/>
              <a:t>Romberg</a:t>
            </a:r>
            <a:r>
              <a:rPr lang="el-GR" sz="2200" dirty="0"/>
              <a:t>, 2004)</a:t>
            </a:r>
            <a:endParaRPr lang="en-US" sz="2200" dirty="0"/>
          </a:p>
          <a:p>
            <a:r>
              <a:rPr lang="el-GR" sz="2100" dirty="0"/>
              <a:t>Ο κύριος σκοπός της αξιολόγησης στην τάξη είναι να βελτιωθεί η μάθηση.</a:t>
            </a:r>
            <a:endParaRPr lang="en-US" sz="2100" dirty="0"/>
          </a:p>
          <a:p>
            <a:r>
              <a:rPr lang="el-GR" sz="2100" dirty="0"/>
              <a:t>Οι μέθοδοι αξιολόγησης επιτρέπουν στους μαθητές να </a:t>
            </a:r>
            <a:r>
              <a:rPr lang="el-GR" sz="2100" dirty="0">
                <a:solidFill>
                  <a:srgbClr val="00B050"/>
                </a:solidFill>
              </a:rPr>
              <a:t>παρουσιάσουν αυτό που ξέρουν </a:t>
            </a:r>
            <a:r>
              <a:rPr lang="el-GR" sz="2100" u="sng" dirty="0">
                <a:solidFill>
                  <a:srgbClr val="00B050"/>
                </a:solidFill>
              </a:rPr>
              <a:t>παρά αυτό που δεν </a:t>
            </a:r>
            <a:r>
              <a:rPr lang="el-GR" sz="2100" dirty="0">
                <a:solidFill>
                  <a:srgbClr val="00B050"/>
                </a:solidFill>
              </a:rPr>
              <a:t>ξέρουν</a:t>
            </a:r>
            <a:r>
              <a:rPr lang="el-GR" sz="2100" dirty="0"/>
              <a:t>.</a:t>
            </a:r>
            <a:endParaRPr lang="en-US" sz="2100" dirty="0"/>
          </a:p>
          <a:p>
            <a:r>
              <a:rPr lang="el-GR" sz="2100" dirty="0"/>
              <a:t>Οι αξιολογήσεις παρέχουν στους μαθητές πολλαπλές και ποικίλες ευκαιρίες (μορφές) για να επιδείξουν και να τεκμηριώσουν τις επιδόσεις τους.</a:t>
            </a:r>
            <a:endParaRPr lang="en-US" sz="2100" dirty="0"/>
          </a:p>
          <a:p>
            <a:r>
              <a:rPr lang="el-GR" sz="2100" dirty="0"/>
              <a:t>Οι καταστάσεις που προτείνονται καθιστούν λειτουργικούς όλους τους στόχους του προγράμματος σπουδών όπως</a:t>
            </a:r>
          </a:p>
          <a:p>
            <a:pPr marL="457200" lvl="1" indent="0">
              <a:buNone/>
            </a:pPr>
            <a:r>
              <a:rPr lang="el-GR" sz="1800" dirty="0"/>
              <a:t>α) του μαθηματικού συλλογισμού και της επιχειρηματολογίας, β) της δημιουργίας συνδέσεων/δεσμών, γ) της επικοινωνίας μέσω της χρήσης εργαλείων, με βασικότερο τη φυσική γλώσσα, αλλά και τα σύμβολα, τις διάφορες μορφές αναπαράστασης, τα τεχνουργήματα και τα εργαλεία της τεχνολογίας και δ) της </a:t>
            </a:r>
            <a:r>
              <a:rPr lang="el-GR" sz="1800" dirty="0" err="1"/>
              <a:t>μεταγνωστικής</a:t>
            </a:r>
            <a:r>
              <a:rPr lang="el-GR" sz="1800" dirty="0"/>
              <a:t> ενημερότητας.</a:t>
            </a:r>
            <a:endParaRPr lang="en-US" sz="1800" dirty="0"/>
          </a:p>
          <a:p>
            <a:r>
              <a:rPr lang="el-GR" sz="2100" dirty="0"/>
              <a:t>Η βαθμολόγηση των κριτηρίων, συμπεριλαμβανομένων των περισσότερο ή λιγότερο υποδειγματικών παραδειγμάτων, δημοσιεύεται και εφαρμόζεται με συνέπεια.</a:t>
            </a:r>
            <a:endParaRPr lang="en-US" sz="21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6415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C7EC7-C669-4C10-AD79-AD64B0524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Είδη αξιολόγησης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F2EEE9-441B-4AA4-AE6C-32FFD56BD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αξιολόγηση βοηθά τον εκπαιδευτικό να πάρει αποφάσεις</a:t>
            </a:r>
            <a:r>
              <a:rPr lang="el-GR" dirty="0">
                <a:solidFill>
                  <a:srgbClr val="00B050"/>
                </a:solidFill>
              </a:rPr>
              <a:t> </a:t>
            </a:r>
          </a:p>
          <a:p>
            <a:pPr lvl="1"/>
            <a:r>
              <a:rPr lang="el-GR" dirty="0">
                <a:solidFill>
                  <a:srgbClr val="00B050"/>
                </a:solidFill>
              </a:rPr>
              <a:t>σχετικά με το περιεχόμενο και τη μορφή </a:t>
            </a:r>
            <a:r>
              <a:rPr lang="el-GR" dirty="0"/>
              <a:t>της διδασκαλίας του </a:t>
            </a:r>
            <a:r>
              <a:rPr lang="el-GR" b="1" dirty="0"/>
              <a:t>(διαμορφωτική αξιολόγηση) </a:t>
            </a:r>
          </a:p>
          <a:p>
            <a:pPr lvl="1"/>
            <a:r>
              <a:rPr lang="el-GR" dirty="0">
                <a:solidFill>
                  <a:srgbClr val="00B050"/>
                </a:solidFill>
              </a:rPr>
              <a:t>Να αποτιμήσει αριθμητικά τα</a:t>
            </a:r>
            <a:r>
              <a:rPr lang="el-GR" b="1" dirty="0">
                <a:solidFill>
                  <a:srgbClr val="00B050"/>
                </a:solidFill>
              </a:rPr>
              <a:t> επιτεύγματα </a:t>
            </a:r>
            <a:r>
              <a:rPr lang="el-GR" dirty="0"/>
              <a:t>του μαθητή (</a:t>
            </a:r>
            <a:r>
              <a:rPr lang="el-GR" b="1" dirty="0"/>
              <a:t>αθροιστική αξιολόγηση</a:t>
            </a:r>
            <a:r>
              <a:rPr lang="el-GR" dirty="0"/>
              <a:t>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507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1126172"/>
          </a:xfrm>
        </p:spPr>
        <p:txBody>
          <a:bodyPr>
            <a:normAutofit/>
          </a:bodyPr>
          <a:lstStyle/>
          <a:p>
            <a:r>
              <a:rPr lang="el-GR" sz="3200" dirty="0"/>
              <a:t>Μεταφορές που δείχνουν διαφορές αθροιστικής -</a:t>
            </a:r>
            <a:r>
              <a:rPr lang="en-US" sz="3200" dirty="0"/>
              <a:t> </a:t>
            </a:r>
            <a:r>
              <a:rPr lang="el-GR" sz="3200" dirty="0"/>
              <a:t>διαμορφωτικής αξιολόγηση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7B15-8524-42B7-B951-3B9CFF451536}" type="slidenum">
              <a:rPr lang="el-GR" smtClean="0"/>
              <a:pPr/>
              <a:t>8</a:t>
            </a:fld>
            <a:endParaRPr lang="el-GR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563299"/>
            <a:ext cx="1898579" cy="1890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Εικόνα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183" y="1560545"/>
            <a:ext cx="3109532" cy="4581500"/>
          </a:xfrm>
          <a:prstGeom prst="rect">
            <a:avLst/>
          </a:prstGeo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923928" y="3933056"/>
            <a:ext cx="4660365" cy="2592288"/>
          </a:xfrm>
          <a:prstGeom prst="rect">
            <a:avLst/>
          </a:prstGeom>
        </p:spPr>
        <p:txBody>
          <a:bodyPr vert="horz" lIns="0" tIns="45720" rIns="0" bIns="45720" rtlCol="0">
            <a:normAutofit fontScale="55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altLang="en-US" sz="2900" dirty="0"/>
              <a:t>If we think of our students as plants … 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altLang="en-US" sz="2900" b="1" i="1" dirty="0">
                <a:solidFill>
                  <a:schemeClr val="accent6"/>
                </a:solidFill>
              </a:rPr>
              <a:t>Summative assessment</a:t>
            </a:r>
            <a:r>
              <a:rPr lang="en-US" altLang="en-US" sz="2900" b="1" dirty="0">
                <a:solidFill>
                  <a:schemeClr val="accent6"/>
                </a:solidFill>
              </a:rPr>
              <a:t> </a:t>
            </a:r>
            <a:r>
              <a:rPr lang="en-US" altLang="en-US" sz="2900" dirty="0"/>
              <a:t>of the plants is the process of simply measuring them. It might be interesting to compare and analyze measurements but, in themselves, these do not affect the growth of the plants.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 altLang="en-US" sz="2900" b="1" i="1" dirty="0">
                <a:solidFill>
                  <a:schemeClr val="accent6"/>
                </a:solidFill>
              </a:rPr>
              <a:t>Formative assessment</a:t>
            </a:r>
            <a:r>
              <a:rPr lang="en-US" altLang="en-US" sz="2900" dirty="0"/>
              <a:t>, on the other hand, is the equivalent of feeding and watering the plants appropriate to their needs - directly affecting their growth.</a:t>
            </a:r>
            <a:endParaRPr lang="en-AU" altLang="en-US" sz="2900" dirty="0"/>
          </a:p>
          <a:p>
            <a:pPr marL="0" indent="0">
              <a:spcAft>
                <a:spcPct val="50000"/>
              </a:spcAft>
              <a:buFont typeface="Wingdings" pitchFamily="2" charset="2"/>
              <a:buNone/>
            </a:pPr>
            <a:endParaRPr lang="en-AU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3830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496944" cy="4950296"/>
          </a:xfrm>
        </p:spPr>
        <p:txBody>
          <a:bodyPr>
            <a:noAutofit/>
          </a:bodyPr>
          <a:lstStyle/>
          <a:p>
            <a:pPr marL="107950" indent="-107950">
              <a:buNone/>
            </a:pPr>
            <a:r>
              <a:rPr lang="el-GR" sz="2800" dirty="0"/>
              <a:t>	Η διάκριση αθροιστικής/τελικής και διαμορφωτικής αξιολόγησης έχει να </a:t>
            </a:r>
            <a:r>
              <a:rPr lang="el-GR" sz="2800" dirty="0">
                <a:solidFill>
                  <a:srgbClr val="0070C0"/>
                </a:solidFill>
              </a:rPr>
              <a:t>κάνει κυρίως με τον στόχο για τον οποίο καθεμιά σχεδιάστηκε και χρησιμοποιήθηκε</a:t>
            </a:r>
            <a:r>
              <a:rPr lang="el-GR" sz="2800" dirty="0"/>
              <a:t>.</a:t>
            </a:r>
          </a:p>
          <a:p>
            <a:pPr marL="107950" indent="-107950">
              <a:buNone/>
            </a:pPr>
            <a:r>
              <a:rPr lang="el-GR" sz="2800" dirty="0"/>
              <a:t>		Η αθροιστική αξιολόγηση αφορά </a:t>
            </a:r>
            <a:r>
              <a:rPr lang="el-GR" sz="2800" dirty="0">
                <a:solidFill>
                  <a:srgbClr val="7030A0"/>
                </a:solidFill>
              </a:rPr>
              <a:t>την </a:t>
            </a:r>
            <a:r>
              <a:rPr lang="el-GR" sz="2800" b="1" dirty="0">
                <a:solidFill>
                  <a:srgbClr val="7030A0"/>
                </a:solidFill>
              </a:rPr>
              <a:t>καταγραφή της συνολικής επίδοσης του μαθητή</a:t>
            </a:r>
            <a:r>
              <a:rPr lang="el-GR" sz="2800" b="1" dirty="0"/>
              <a:t> </a:t>
            </a:r>
            <a:r>
              <a:rPr lang="el-GR" sz="2800" dirty="0"/>
              <a:t>στοχεύοντας συνήθως στην επιλογή ή τη σύγκριση.</a:t>
            </a:r>
          </a:p>
          <a:p>
            <a:pPr marL="107950" indent="-107950">
              <a:buNone/>
            </a:pPr>
            <a:r>
              <a:rPr lang="el-GR" sz="2800" dirty="0"/>
              <a:t>		Η διαμορφωτική αξιολόγηση στοχεύει </a:t>
            </a:r>
            <a:r>
              <a:rPr lang="el-GR" sz="2800" dirty="0">
                <a:solidFill>
                  <a:srgbClr val="00B050"/>
                </a:solidFill>
              </a:rPr>
              <a:t>στην </a:t>
            </a:r>
            <a:r>
              <a:rPr lang="el-GR" sz="2800" b="1" dirty="0">
                <a:solidFill>
                  <a:srgbClr val="00B050"/>
                </a:solidFill>
              </a:rPr>
              <a:t>αναγνώριση των αναγκών του μαθητή </a:t>
            </a:r>
            <a:r>
              <a:rPr lang="el-GR" sz="2800" dirty="0">
                <a:solidFill>
                  <a:srgbClr val="00B050"/>
                </a:solidFill>
              </a:rPr>
              <a:t>ώστε να ακολουθήσουν  κατάλληλες ενέργειες για την υποστήριξη της μάθησης</a:t>
            </a:r>
            <a:r>
              <a:rPr lang="en-US" sz="2800" dirty="0"/>
              <a:t>. </a:t>
            </a:r>
            <a:endParaRPr lang="en-US" sz="2800" dirty="0">
              <a:ea typeface="Calibri"/>
              <a:cs typeface="Times New Roman"/>
            </a:endParaRPr>
          </a:p>
          <a:p>
            <a:pPr marL="107950" indent="-107950">
              <a:buNone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15672" cy="1040160"/>
          </a:xfrm>
        </p:spPr>
        <p:txBody>
          <a:bodyPr>
            <a:noAutofit/>
          </a:bodyPr>
          <a:lstStyle/>
          <a:p>
            <a:r>
              <a:rPr lang="el-GR" dirty="0"/>
              <a:t>Αθροιστική/Τελική </a:t>
            </a:r>
            <a:r>
              <a:rPr lang="en-US" dirty="0"/>
              <a:t>Vs </a:t>
            </a:r>
            <a:r>
              <a:rPr lang="el-GR" dirty="0"/>
              <a:t>Διαμορφωτική Αξιολόγηση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313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5333</TotalTime>
  <Words>2216</Words>
  <Application>Microsoft Office PowerPoint</Application>
  <PresentationFormat>Προβολή στην οθόνη (4:3)</PresentationFormat>
  <Paragraphs>207</Paragraphs>
  <Slides>36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36</vt:i4>
      </vt:variant>
    </vt:vector>
  </HeadingPairs>
  <TitlesOfParts>
    <vt:vector size="40" baseType="lpstr">
      <vt:lpstr>Arial</vt:lpstr>
      <vt:lpstr>Calibri</vt:lpstr>
      <vt:lpstr>Wingdings</vt:lpstr>
      <vt:lpstr>Office Theme</vt:lpstr>
      <vt:lpstr> Η διδασκαλία μέσω επίλυσης προβλήματος – Μαθηματικοποίηση</vt:lpstr>
      <vt:lpstr>Παρουσίαση του PowerPoint</vt:lpstr>
      <vt:lpstr>Ο κύκλος της αξιολόγησης του Μαθητή</vt:lpstr>
      <vt:lpstr>Τι είναι αξιολόγηση της επίδοσης μαθητή και ποιος είναι ο σκοπός της;</vt:lpstr>
      <vt:lpstr>Τι αξιολογούμε;</vt:lpstr>
      <vt:lpstr>Αρχές αξιολόγησης</vt:lpstr>
      <vt:lpstr>Είδη αξιολόγησης</vt:lpstr>
      <vt:lpstr>Μεταφορές που δείχνουν διαφορές αθροιστικής - διαμορφωτικής αξιολόγηση</vt:lpstr>
      <vt:lpstr>Αθροιστική/Τελική Vs Διαμορφωτική Αξιολόγηση</vt:lpstr>
      <vt:lpstr>Eργαλεία αξιολόγησης</vt:lpstr>
      <vt:lpstr>Εργαλεία αξιολόγησης ως προς τον τύπο γνώσης που αξιολογούν</vt:lpstr>
      <vt:lpstr>Εργαλεία αξιολόγησης: ο υποκειμενικός παράγοντας </vt:lpstr>
      <vt:lpstr>Η πολλαπλότητα των δράσεων/ταυτοτήτων ενός εκπαιδευτικού όταν αξιολογεί τους μαθητές του</vt:lpstr>
      <vt:lpstr>Παρουσίαση του PowerPoint</vt:lpstr>
      <vt:lpstr>Συζήτηση</vt:lpstr>
      <vt:lpstr>Αξιολόγηση της μαθηματικής λύσης  ενός προβλήματος</vt:lpstr>
      <vt:lpstr>Μαθηματικός συλλογισμός &amp; Επίλυση προβλήματος</vt:lpstr>
      <vt:lpstr>Τι μπορεί να αξιολογηθεί κατά τη διαδικασία ΕΠ; </vt:lpstr>
      <vt:lpstr>Παρουσίαση του PowerPoint</vt:lpstr>
      <vt:lpstr>Κλίμακα αξιολόγησης  1 (έμφαση στα στάδια επίτευξης του διδακτικού στόχου)</vt:lpstr>
      <vt:lpstr>Κλίμακα αξιολόγησης  1 (έμφαση στην κατανόηση της κεντρικής μαθηματικής έννοιας)</vt:lpstr>
      <vt:lpstr>Κλίμακα αξιολόγησης 2 (Wu &amp; Adams, 2006)</vt:lpstr>
      <vt:lpstr>Κλίμακα αξιολόγησης 2 Διαστάσεις αξιολόγησης (Wu &amp; Adams, 2006)</vt:lpstr>
      <vt:lpstr>Διαγραμματική απεικόνιση του προφίλ  4 μαθητών σε διαδικασίες ΕΠ </vt:lpstr>
      <vt:lpstr>Αρχές αξιολόγησης ΕΠ  (Burkhardt &amp; Swan, 2012). </vt:lpstr>
      <vt:lpstr>Κλίμακα 3 Αξόνες αξιολόγησης μαθητή σε δραστηριότητες ΕΠ (Burkhardt &amp; Swan, 2012). </vt:lpstr>
      <vt:lpstr>Παρουσίαση του PowerPoint</vt:lpstr>
      <vt:lpstr>Επίπεδο 1</vt:lpstr>
      <vt:lpstr>Επίπεδο 2</vt:lpstr>
      <vt:lpstr>Επίπεδο 3</vt:lpstr>
      <vt:lpstr> Αξιολόγηση απαντήσεων</vt:lpstr>
      <vt:lpstr>Παράδειγμα 1</vt:lpstr>
      <vt:lpstr>Παράδειγμα 2</vt:lpstr>
      <vt:lpstr>Παράδειγμα 2</vt:lpstr>
      <vt:lpstr>Βιβλιογραφία</vt:lpstr>
      <vt:lpstr>Επέκταση μελέτης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Chrissavgi Triantafillou</cp:lastModifiedBy>
  <cp:revision>631</cp:revision>
  <dcterms:created xsi:type="dcterms:W3CDTF">2016-12-02T10:45:38Z</dcterms:created>
  <dcterms:modified xsi:type="dcterms:W3CDTF">2025-12-03T15:06:26Z</dcterms:modified>
</cp:coreProperties>
</file>