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335" r:id="rId3"/>
    <p:sldId id="324" r:id="rId4"/>
    <p:sldId id="340" r:id="rId5"/>
    <p:sldId id="349" r:id="rId6"/>
    <p:sldId id="326" r:id="rId7"/>
    <p:sldId id="325" r:id="rId8"/>
    <p:sldId id="336" r:id="rId9"/>
    <p:sldId id="373" r:id="rId10"/>
    <p:sldId id="361" r:id="rId11"/>
    <p:sldId id="364" r:id="rId12"/>
    <p:sldId id="362" r:id="rId13"/>
    <p:sldId id="352" r:id="rId14"/>
    <p:sldId id="363" r:id="rId15"/>
    <p:sldId id="258" r:id="rId16"/>
    <p:sldId id="372" r:id="rId17"/>
    <p:sldId id="365" r:id="rId18"/>
    <p:sldId id="370" r:id="rId19"/>
  </p:sldIdLst>
  <p:sldSz cx="12192000" cy="6858000"/>
  <p:notesSz cx="6858000" cy="9144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DBF5412-F355-5740-B11D-7CE4C784BEEB}" type="slidenum">
              <a:rPr/>
              <a:t>‹#›</a:t>
            </a:fld>
            <a:endParaRPr/>
          </a:p>
        </p:txBody>
      </p:sp>
      <p:sp>
        <p:nvSpPr>
          <p:cNvPr id="10" name="Notes Placeholder 9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D7B8BA5-0A69-6844-9A00-5736B06B9713}" type="datetimeFigureOut">
              <a:rPr lang="el-GR"/>
              <a:t>3/12/2025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01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Maria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BDBF5412-F355-5740-B11D-7CE4C784BEEB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968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F5412-F355-5740-B11D-7CE4C784BEEB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499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GB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Main Sections Title and Subtitles" userDrawn="1">
  <p:cSld name="1_Main Sections Title and Subtitl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 bwMode="auto"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 bwMode="auto">
          <a:xfrm>
            <a:off x="2743200" y="3886200"/>
            <a:ext cx="8534400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Clr>
                <a:srgbClr val="BE00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0B051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spcBef>
                <a:spcPts val="0"/>
              </a:spcBef>
              <a:spcAft>
                <a:spcPts val="0"/>
              </a:spcAft>
              <a:buClr>
                <a:srgbClr val="B4CB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spcBef>
                <a:spcPts val="0"/>
              </a:spcBef>
              <a:spcAft>
                <a:spcPts val="0"/>
              </a:spcAft>
              <a:buClr>
                <a:srgbClr val="0014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GB"/>
              <a:t>Click to edit Master text styles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6B8C2FD-15FC-7140-9301-D116609E2CD4}" type="datetimeFigureOut">
              <a:rPr lang="el-GR"/>
              <a:t>3/12/2025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D176C50-4ADC-A349-BB04-2CABB18519AF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GB"/>
              <a:t>Click to edit Master text styles</a:t>
            </a:r>
            <a:endParaRPr/>
          </a:p>
          <a:p>
            <a:pPr lvl="1">
              <a:defRPr/>
            </a:pPr>
            <a:r>
              <a:rPr lang="en-GB"/>
              <a:t>Second level</a:t>
            </a:r>
            <a:endParaRPr/>
          </a:p>
          <a:p>
            <a:pPr lvl="2">
              <a:defRPr/>
            </a:pPr>
            <a:r>
              <a:rPr lang="en-GB"/>
              <a:t>Third level</a:t>
            </a:r>
            <a:endParaRPr/>
          </a:p>
          <a:p>
            <a:pPr lvl="3">
              <a:defRPr/>
            </a:pPr>
            <a:r>
              <a:rPr lang="en-GB"/>
              <a:t>Fourth level</a:t>
            </a:r>
            <a:endParaRPr/>
          </a:p>
          <a:p>
            <a:pPr lvl="4">
              <a:defRPr/>
            </a:pPr>
            <a:r>
              <a:rPr lang="en-GB"/>
              <a:t>Fifth level</a:t>
            </a:r>
            <a:endParaRPr/>
          </a:p>
        </p:txBody>
      </p:sp>
      <p:grpSp>
        <p:nvGrpSpPr>
          <p:cNvPr id="15" name="Group 14"/>
          <p:cNvGrpSpPr/>
          <p:nvPr userDrawn="1"/>
        </p:nvGrpSpPr>
        <p:grpSpPr bwMode="auto">
          <a:xfrm>
            <a:off x="539750" y="6201271"/>
            <a:ext cx="11112500" cy="634007"/>
            <a:chOff x="600799" y="4155094"/>
            <a:chExt cx="10990402" cy="636191"/>
          </a:xfrm>
        </p:grpSpPr>
        <p:sp>
          <p:nvSpPr>
            <p:cNvPr id="7" name="Google Shape;8;p2"/>
            <p:cNvSpPr/>
            <p:nvPr userDrawn="1"/>
          </p:nvSpPr>
          <p:spPr bwMode="auto">
            <a:xfrm>
              <a:off x="600799" y="4704456"/>
              <a:ext cx="4095890" cy="45719"/>
            </a:xfrm>
            <a:prstGeom prst="rect">
              <a:avLst/>
            </a:prstGeom>
            <a:solidFill>
              <a:srgbClr val="B4CB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8" name="Google Shape;9;p2"/>
            <p:cNvSpPr/>
            <p:nvPr userDrawn="1"/>
          </p:nvSpPr>
          <p:spPr bwMode="auto">
            <a:xfrm>
              <a:off x="8045355" y="4745566"/>
              <a:ext cx="3545846" cy="45719"/>
            </a:xfrm>
            <a:prstGeom prst="rect">
              <a:avLst/>
            </a:prstGeom>
            <a:solidFill>
              <a:srgbClr val="0023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endParaRPr>
            </a:p>
          </p:txBody>
        </p:sp>
        <p:grpSp>
          <p:nvGrpSpPr>
            <p:cNvPr id="14" name="Group 13"/>
            <p:cNvGrpSpPr/>
            <p:nvPr userDrawn="1"/>
          </p:nvGrpSpPr>
          <p:grpSpPr bwMode="auto">
            <a:xfrm>
              <a:off x="636808" y="4155094"/>
              <a:ext cx="10954393" cy="539078"/>
              <a:chOff x="631881" y="6060094"/>
              <a:chExt cx="10954393" cy="539078"/>
            </a:xfrm>
          </p:grpSpPr>
          <p:pic>
            <p:nvPicPr>
              <p:cNvPr id="9" name="Google Shape;10;p2"/>
              <p:cNvPicPr/>
              <p:nvPr userDrawn="1"/>
            </p:nvPicPr>
            <p:blipFill>
              <a:blip r:embed="rId14">
                <a:alphaModFix/>
              </a:blip>
              <a:stretch/>
            </p:blipFill>
            <p:spPr bwMode="auto">
              <a:xfrm>
                <a:off x="10571725" y="6060094"/>
                <a:ext cx="1014549" cy="5236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Google Shape;11;p2"/>
              <p:cNvPicPr/>
              <p:nvPr userDrawn="1"/>
            </p:nvPicPr>
            <p:blipFill>
              <a:blip r:embed="rId15">
                <a:alphaModFix/>
              </a:blip>
              <a:stretch/>
            </p:blipFill>
            <p:spPr bwMode="auto">
              <a:xfrm>
                <a:off x="8134949" y="6339023"/>
                <a:ext cx="2163812" cy="2320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Google Shape;12;p2"/>
              <p:cNvPicPr/>
              <p:nvPr userDrawn="1"/>
            </p:nvPicPr>
            <p:blipFill>
              <a:blip r:embed="rId16">
                <a:alphaModFix/>
              </a:blip>
              <a:stretch/>
            </p:blipFill>
            <p:spPr bwMode="auto">
              <a:xfrm>
                <a:off x="631881" y="6222579"/>
                <a:ext cx="2207915" cy="3765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13;p2"/>
              <p:cNvPicPr/>
              <p:nvPr userDrawn="1"/>
            </p:nvPicPr>
            <p:blipFill>
              <a:blip r:embed="rId17">
                <a:alphaModFix/>
              </a:blip>
              <a:stretch/>
            </p:blipFill>
            <p:spPr bwMode="auto">
              <a:xfrm>
                <a:off x="3107965" y="6261386"/>
                <a:ext cx="1593879" cy="3343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lvlc.educ.ubc.ca/culturally-responsive-mathematics-assessmen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Google Shape;35;p1"/>
          <p:cNvSpPr txBox="1"/>
          <p:nvPr/>
        </p:nvSpPr>
        <p:spPr bwMode="auto">
          <a:xfrm>
            <a:off x="3256810" y="1498078"/>
            <a:ext cx="5683067" cy="10727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lvl1pPr lvl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spcBef>
                <a:spcPts val="0"/>
              </a:spcBef>
              <a:defRPr/>
            </a:pPr>
            <a:endParaRPr lang="en-US" sz="36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ICSE Academy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Cluster 4 </a:t>
            </a:r>
          </a:p>
          <a:p>
            <a:pPr>
              <a:defRPr/>
            </a:pPr>
            <a:endParaRPr lang="es-ES_tradnl" dirty="0">
              <a:solidFill>
                <a:schemeClr val="accent6"/>
              </a:solidFill>
            </a:endParaRPr>
          </a:p>
        </p:txBody>
      </p:sp>
      <p:sp>
        <p:nvSpPr>
          <p:cNvPr id="8" name="Google Shape;36;p1"/>
          <p:cNvSpPr txBox="1"/>
          <p:nvPr/>
        </p:nvSpPr>
        <p:spPr bwMode="auto">
          <a:xfrm>
            <a:off x="4670431" y="2695346"/>
            <a:ext cx="2471308" cy="782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marR="0" lvl="0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00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0B051"/>
                </a:solidFill>
                <a:latin typeface="Calibri"/>
                <a:ea typeface="Calibri"/>
                <a:cs typeface="Calibri"/>
              </a:defRPr>
            </a:lvl1pPr>
            <a:lvl2pPr marL="685800" marR="0" lvl="1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B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 algn="r">
              <a:spcBef>
                <a:spcPts val="1000"/>
              </a:spcBef>
              <a:defRPr/>
            </a:pPr>
            <a:endParaRPr lang="en-US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9" name="Google Shape;36;p1"/>
          <p:cNvSpPr txBox="1"/>
          <p:nvPr/>
        </p:nvSpPr>
        <p:spPr bwMode="auto">
          <a:xfrm>
            <a:off x="2634134" y="4218877"/>
            <a:ext cx="4599674" cy="78244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t" anchorCtr="0">
            <a:normAutofit/>
          </a:bodyPr>
          <a:lstStyle>
            <a:lvl1pPr marL="228600" marR="0" lvl="0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E002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A0B051"/>
                </a:solidFill>
                <a:latin typeface="Calibri"/>
                <a:ea typeface="Calibri"/>
                <a:cs typeface="Calibri"/>
              </a:defRPr>
            </a:lvl1pPr>
            <a:lvl2pPr marL="685800" marR="0" lvl="1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CB4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1143000" marR="0" lvl="2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47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1600200" marR="0" lvl="3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2057400" marR="0" lvl="4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Merriweather Sans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2514600" marR="0" lvl="5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2971800" marR="0" lvl="6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3429000" marR="0" lvl="7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3886200" marR="0" lvl="8" indent="-22860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 algn="r">
              <a:spcBef>
                <a:spcPts val="1000"/>
              </a:spcBef>
              <a:defRPr/>
            </a:pPr>
            <a:endParaRPr lang="en-US">
              <a:solidFill>
                <a:schemeClr val="tx1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6" name="Google Shape;35;p1"/>
          <p:cNvSpPr txBox="1"/>
          <p:nvPr/>
        </p:nvSpPr>
        <p:spPr bwMode="auto">
          <a:xfrm>
            <a:off x="464234" y="3477791"/>
            <a:ext cx="11268221" cy="150289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b" anchorCtr="0">
            <a:noAutofit/>
          </a:bodyPr>
          <a:lstStyle>
            <a:lvl1pPr lvl="0" algn="ctr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Calibri"/>
              <a:buNone/>
              <a:defRPr sz="3200" b="1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>
              <a:defRPr/>
            </a:pPr>
            <a:r>
              <a:rPr lang="en-US" sz="3600" dirty="0">
                <a:solidFill>
                  <a:srgbClr val="7030A0"/>
                </a:solidFill>
              </a:rPr>
              <a:t>SESSION 3</a:t>
            </a:r>
          </a:p>
          <a:p>
            <a:pPr algn="l" rtl="0">
              <a:defRPr/>
            </a:pPr>
            <a:r>
              <a:rPr lang="en-US" sz="3600" b="0" dirty="0">
                <a:solidFill>
                  <a:srgbClr val="7030A0"/>
                </a:solidFill>
              </a:rPr>
              <a:t>Innovative assessment practices and Equity in STEM classrooms: Assessing students with diverse learning needs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BA9AD0-CB60-9EAB-DA22-E18E9C943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3" y="164124"/>
            <a:ext cx="11875477" cy="127781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0B050"/>
                </a:solidFill>
              </a:rPr>
              <a:t>Video- clip on </a:t>
            </a:r>
            <a:r>
              <a:rPr lang="en-US" sz="3200" b="1" dirty="0">
                <a:solidFill>
                  <a:srgbClr val="00B050"/>
                </a:solidFill>
              </a:rPr>
              <a:t>“What we can learn from the land about patterns?” </a:t>
            </a:r>
            <a:br>
              <a:rPr lang="en-US" sz="3200" b="1" dirty="0">
                <a:solidFill>
                  <a:srgbClr val="00B050"/>
                </a:solidFill>
              </a:rPr>
            </a:br>
            <a:r>
              <a:rPr lang="en-US" sz="2400" b="1" dirty="0"/>
              <a:t>https://www.youtube.com/watch?v=9Uf7_1NevGI&amp;t=3079s</a:t>
            </a:r>
            <a:b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49:50 - 52:46</a:t>
            </a:r>
            <a:b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l-GR" sz="1800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25982"/>
            <a:ext cx="6213230" cy="4381739"/>
          </a:xfrm>
          <a:prstGeom prst="rect">
            <a:avLst/>
          </a:prstGeom>
        </p:spPr>
      </p:pic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504092" y="1441938"/>
            <a:ext cx="4372708" cy="432749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65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video-clip presents how </a:t>
            </a:r>
            <a:r>
              <a:rPr lang="en-US" sz="6500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6500" b="1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land-based materials </a:t>
            </a:r>
            <a:r>
              <a:rPr lang="en-US" sz="6500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offer us ideas </a:t>
            </a:r>
            <a:r>
              <a:rPr lang="en-US" sz="6500" b="1" kern="1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teaching and assessing students </a:t>
            </a:r>
            <a:r>
              <a:rPr lang="en-US" sz="65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patterns/repetitions in elementary mathematics.  </a:t>
            </a:r>
          </a:p>
          <a:p>
            <a:pPr marL="0" indent="0" algn="just">
              <a:buNone/>
            </a:pPr>
            <a:endParaRPr lang="en-US" sz="65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6540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B63517-0868-5EEC-A452-C08A8CA6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0"/>
            <a:ext cx="10515600" cy="4351338"/>
          </a:xfrm>
        </p:spPr>
        <p:txBody>
          <a:bodyPr/>
          <a:lstStyle/>
          <a:p>
            <a:endParaRPr lang="el-GR" dirty="0"/>
          </a:p>
          <a:p>
            <a:r>
              <a:rPr lang="en-US" sz="4000" dirty="0"/>
              <a:t>Special cases</a:t>
            </a:r>
            <a:endParaRPr lang="el-GR" sz="4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42557167-0E5E-4526-BA3C-4A124FE336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582"/>
          <a:stretch/>
        </p:blipFill>
        <p:spPr>
          <a:xfrm>
            <a:off x="1604127" y="1424157"/>
            <a:ext cx="3237504" cy="41183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FEDE52-64A7-0B72-0E29-26F95C02DFC5}"/>
              </a:ext>
            </a:extLst>
          </p:cNvPr>
          <p:cNvSpPr txBox="1"/>
          <p:nvPr/>
        </p:nvSpPr>
        <p:spPr>
          <a:xfrm>
            <a:off x="5486400" y="2944713"/>
            <a:ext cx="21204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+mj-lt"/>
                <a:ea typeface="+mj-ea"/>
                <a:cs typeface="+mj-cs"/>
              </a:rPr>
              <a:t>Who could be excluded?</a:t>
            </a:r>
            <a:endParaRPr lang="el-GR" sz="32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E2AEC91-1ED7-FF49-26A6-3A51125A6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32" y="1424157"/>
            <a:ext cx="1103183" cy="1133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3BF8B0-8E1A-AAEB-CA27-42E5D9B5ACF4}"/>
              </a:ext>
            </a:extLst>
          </p:cNvPr>
          <p:cNvSpPr txBox="1"/>
          <p:nvPr/>
        </p:nvSpPr>
        <p:spPr>
          <a:xfrm>
            <a:off x="8318399" y="2515704"/>
            <a:ext cx="157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6"/>
                </a:solidFill>
              </a:rPr>
              <a:t>Chat activity</a:t>
            </a:r>
            <a:endParaRPr lang="el-GR" dirty="0"/>
          </a:p>
        </p:txBody>
      </p:sp>
      <p:pic>
        <p:nvPicPr>
          <p:cNvPr id="8" name="Imagen 21" descr="/Users/antquearm/Desktop/IncluSMe icons/Icons as JPEG/5.jpg">
            <a:extLst>
              <a:ext uri="{FF2B5EF4-FFF2-40B4-BE49-F238E27FC236}">
                <a16:creationId xmlns:a16="http://schemas.microsoft.com/office/drawing/2014/main" id="{24886CA6-DB76-02DC-6EE6-B062E894B248}"/>
              </a:ext>
            </a:extLst>
          </p:cNvPr>
          <p:cNvPicPr/>
          <p:nvPr/>
        </p:nvPicPr>
        <p:blipFill>
          <a:blip r:embed="rId4"/>
          <a:stretch/>
        </p:blipFill>
        <p:spPr bwMode="auto">
          <a:xfrm>
            <a:off x="8622280" y="2950596"/>
            <a:ext cx="971885" cy="907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93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DCC5F4-7952-8ABE-298E-716F4FF2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611"/>
          </a:xfrm>
        </p:spPr>
        <p:txBody>
          <a:bodyPr>
            <a:normAutofit fontScale="90000"/>
          </a:bodyPr>
          <a:lstStyle/>
          <a:p>
            <a:r>
              <a:rPr lang="en-US" dirty="0"/>
              <a:t>Special case I: Students with different cultural background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B82029-58EF-FF8E-F353-EF2EC08D2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500" dirty="0"/>
              <a:t>‘</a:t>
            </a:r>
            <a:r>
              <a:rPr lang="en-US" sz="3500" b="1" dirty="0">
                <a:solidFill>
                  <a:srgbClr val="0070C0"/>
                </a:solidFill>
              </a:rPr>
              <a:t>Culturally responsive assessment’  </a:t>
            </a:r>
          </a:p>
          <a:p>
            <a:pPr lvl="2"/>
            <a:endParaRPr lang="en-US" sz="3000" b="0" i="0" u="none" strike="noStrike" baseline="0" dirty="0">
              <a:solidFill>
                <a:srgbClr val="7030A0"/>
              </a:solidFill>
              <a:latin typeface="AGaramondPro-Regular"/>
            </a:endParaRPr>
          </a:p>
          <a:p>
            <a:pPr marL="914400" lvl="2" indent="0">
              <a:buNone/>
            </a:pPr>
            <a:endParaRPr lang="en-US" sz="3000" dirty="0">
              <a:solidFill>
                <a:srgbClr val="7030A0"/>
              </a:solidFill>
              <a:latin typeface="AGaramondPro-Regular"/>
            </a:endParaRPr>
          </a:p>
          <a:p>
            <a:pPr lvl="2"/>
            <a:r>
              <a:rPr lang="en-US" sz="2800" b="0" i="0" u="none" strike="noStrike" baseline="0" dirty="0">
                <a:solidFill>
                  <a:srgbClr val="7030A0"/>
                </a:solidFill>
                <a:latin typeface="AGaramondPro-Regular"/>
              </a:rPr>
              <a:t>Culture </a:t>
            </a:r>
            <a:r>
              <a:rPr lang="en-US" sz="2800" b="0" i="0" u="none" strike="noStrike" baseline="0" dirty="0">
                <a:latin typeface="AGaramondPro-Regular"/>
              </a:rPr>
              <a:t>refers to explicit elements that makes people identifiable </a:t>
            </a:r>
            <a:r>
              <a:rPr lang="en-US" sz="2800" dirty="0">
                <a:latin typeface="AGaramondPro-Regular"/>
              </a:rPr>
              <a:t>as </a:t>
            </a:r>
            <a:r>
              <a:rPr lang="en-US" sz="2800" b="0" i="0" u="none" strike="noStrike" baseline="0" dirty="0">
                <a:latin typeface="AGaramondPro-Regular"/>
              </a:rPr>
              <a:t>a specific group(s) including  background; language; religion; heritage, race/ethnicity etc</a:t>
            </a:r>
            <a:r>
              <a:rPr lang="en-US" sz="2800" dirty="0">
                <a:latin typeface="AGaramondPro-Regular"/>
              </a:rPr>
              <a:t>.</a:t>
            </a:r>
            <a:endParaRPr lang="en-US" sz="2800" b="0" i="0" u="none" strike="noStrike" baseline="0" dirty="0">
              <a:latin typeface="AGaramondPro-Regular"/>
            </a:endParaRPr>
          </a:p>
          <a:p>
            <a:pPr lvl="2"/>
            <a:endParaRPr lang="en-US" sz="2800" dirty="0">
              <a:solidFill>
                <a:srgbClr val="7030A0"/>
              </a:solidFill>
              <a:latin typeface="AGaramondPro-Regular"/>
            </a:endParaRPr>
          </a:p>
          <a:p>
            <a:pPr lvl="2"/>
            <a:r>
              <a:rPr lang="en-US" sz="2800" dirty="0">
                <a:solidFill>
                  <a:srgbClr val="7030A0"/>
                </a:solidFill>
                <a:latin typeface="AGaramondPro-Regular"/>
              </a:rPr>
              <a:t>Responsive</a:t>
            </a:r>
            <a:r>
              <a:rPr lang="en-US" sz="2800" dirty="0">
                <a:latin typeface="AGaramondPro-Regular"/>
              </a:rPr>
              <a:t> means an </a:t>
            </a:r>
            <a:r>
              <a:rPr lang="en-US" sz="2800" u="sng" dirty="0">
                <a:latin typeface="AGaramondPro-Regular"/>
              </a:rPr>
              <a:t>action-based</a:t>
            </a:r>
            <a:r>
              <a:rPr lang="en-US" sz="2800" dirty="0">
                <a:latin typeface="AGaramondPro-Regular"/>
              </a:rPr>
              <a:t>, urgent need to create contexts and curriculum that </a:t>
            </a:r>
            <a:r>
              <a:rPr lang="en-US" sz="2800" dirty="0">
                <a:solidFill>
                  <a:srgbClr val="00B050"/>
                </a:solidFill>
                <a:latin typeface="AGaramondPro-Regular"/>
              </a:rPr>
              <a:t>responds</a:t>
            </a:r>
            <a:r>
              <a:rPr lang="en-US" sz="2800" dirty="0">
                <a:latin typeface="AGaramondPro-Regular"/>
              </a:rPr>
              <a:t> to the social, political, cultural, and educational needs of students </a:t>
            </a:r>
          </a:p>
          <a:p>
            <a:pPr lvl="2"/>
            <a:endParaRPr lang="en-US" sz="2800" dirty="0">
              <a:latin typeface="AGaramondPro-Regular"/>
            </a:endParaRPr>
          </a:p>
          <a:p>
            <a:pPr marL="914400" lvl="2" indent="0" algn="r">
              <a:buNone/>
            </a:pPr>
            <a:r>
              <a:rPr lang="en-US" dirty="0">
                <a:latin typeface="AGaramondPro-Regular"/>
              </a:rPr>
              <a:t>(Khalifa, </a:t>
            </a:r>
            <a:r>
              <a:rPr lang="es-ES_tradnl" dirty="0">
                <a:latin typeface="AGaramondPro-Regular"/>
              </a:rPr>
              <a:t>Gooden, &amp; Davis, 2016)</a:t>
            </a:r>
            <a:r>
              <a:rPr lang="en-US" dirty="0">
                <a:latin typeface="AGaramondPro-Regular"/>
              </a:rPr>
              <a:t>.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921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95FC0A8-BC82-A717-F9E4-30DF1E1E3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Strategies for </a:t>
            </a:r>
            <a:r>
              <a:rPr lang="en-US" sz="4000" dirty="0">
                <a:solidFill>
                  <a:srgbClr val="7030A0"/>
                </a:solidFill>
              </a:rPr>
              <a:t>Culturally responsive assessment</a:t>
            </a:r>
            <a:endParaRPr lang="el-GR" sz="40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329FAC4-8725-603D-0E6E-D0E1C338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>
                <a:latin typeface="OpenSans"/>
              </a:rPr>
              <a:t>Provide assessment designs that are contextualized and r</a:t>
            </a:r>
            <a:r>
              <a:rPr lang="en-US" sz="3200" b="1" dirty="0">
                <a:solidFill>
                  <a:srgbClr val="7030A0"/>
                </a:solidFill>
                <a:latin typeface="OpenSans"/>
              </a:rPr>
              <a:t>elevant to learners’ lives/interests/funds of knowledge </a:t>
            </a:r>
            <a:r>
              <a:rPr lang="en-US" sz="2800" i="1" dirty="0">
                <a:latin typeface="OpenSans"/>
              </a:rPr>
              <a:t>(e.g., the air quality in their own town/neighborhood)</a:t>
            </a:r>
          </a:p>
          <a:p>
            <a:pPr lvl="1"/>
            <a:r>
              <a:rPr lang="en-US" sz="3200" b="0" i="0" u="none" strike="noStrike" baseline="0" dirty="0">
                <a:solidFill>
                  <a:srgbClr val="000000"/>
                </a:solidFill>
              </a:rPr>
              <a:t>Use </a:t>
            </a:r>
            <a:r>
              <a:rPr lang="en-US" sz="3200" b="1" i="0" u="none" strike="noStrike" baseline="0" dirty="0">
                <a:solidFill>
                  <a:srgbClr val="000000"/>
                </a:solidFill>
              </a:rPr>
              <a:t>appropriate student-focused and cultural language </a:t>
            </a:r>
            <a:r>
              <a:rPr lang="en-US" sz="3200" b="0" i="0" u="none" strike="noStrike" baseline="0" dirty="0">
                <a:solidFill>
                  <a:srgbClr val="000000"/>
                </a:solidFill>
              </a:rPr>
              <a:t>in learning statements to ensure students understand what is expected of them </a:t>
            </a:r>
            <a:r>
              <a:rPr lang="en-US" sz="2800" b="0" i="1" u="none" strike="noStrike" baseline="0" dirty="0">
                <a:solidFill>
                  <a:srgbClr val="000000"/>
                </a:solidFill>
              </a:rPr>
              <a:t>(e.g., translate main notions</a:t>
            </a:r>
            <a:r>
              <a:rPr lang="en-US" sz="2800" b="0" i="1" u="none" strike="noStrike" dirty="0">
                <a:solidFill>
                  <a:srgbClr val="000000"/>
                </a:solidFill>
              </a:rPr>
              <a:t> in their own language</a:t>
            </a:r>
            <a:r>
              <a:rPr lang="en-US" sz="2800" i="1" dirty="0">
                <a:solidFill>
                  <a:srgbClr val="000000"/>
                </a:solidFill>
              </a:rPr>
              <a:t> or allow them to use a dictionary)</a:t>
            </a:r>
            <a:r>
              <a:rPr lang="en-US" sz="2800" b="0" i="1" u="none" strike="noStrike" baseline="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5582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5DB968-FF3B-066B-0AED-73F81D44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cases II:</a:t>
            </a:r>
            <a:br>
              <a:rPr lang="en-US" dirty="0"/>
            </a:br>
            <a:r>
              <a:rPr lang="en-US" dirty="0"/>
              <a:t>Students with </a:t>
            </a:r>
            <a:r>
              <a:rPr lang="en-US" dirty="0">
                <a:solidFill>
                  <a:srgbClr val="00B050"/>
                </a:solidFill>
              </a:rPr>
              <a:t>learning disabilities</a:t>
            </a:r>
            <a:br>
              <a:rPr lang="en-US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D8769A-1B2F-21F6-04FB-B38F49A1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89677" cy="448627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marL="252000" lvl="3" indent="0">
              <a:buNone/>
            </a:pPr>
            <a:r>
              <a:rPr lang="en-US" sz="2400" i="1" dirty="0">
                <a:solidFill>
                  <a:srgbClr val="00B050"/>
                </a:solidFill>
              </a:rPr>
              <a:t>Mild learning disabilities (e.g., dyslexia) or severe learning disabilities (e.g., physical, sensory or cognitive)</a:t>
            </a:r>
          </a:p>
          <a:p>
            <a:pPr marL="252000" lvl="3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3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Recommending </a:t>
            </a:r>
            <a:r>
              <a:rPr lang="en-US" sz="2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accommodations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for students with 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disabilities</a:t>
            </a:r>
          </a:p>
          <a:p>
            <a:pPr marL="252000" lvl="3" indent="0">
              <a:buNone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lvl="2"/>
            <a:r>
              <a:rPr lang="en-US" sz="3300" b="0" i="0" u="none" strike="noStrike" baseline="0" dirty="0">
                <a:solidFill>
                  <a:srgbClr val="7030A0"/>
                </a:solidFill>
                <a:latin typeface="ULNRBC+UniversLTStd-Light"/>
              </a:rPr>
              <a:t>A</a:t>
            </a:r>
            <a:r>
              <a:rPr lang="en-US" sz="3300" dirty="0">
                <a:solidFill>
                  <a:srgbClr val="7030A0"/>
                </a:solidFill>
                <a:latin typeface="ULNRBC+UniversLTStd-Light"/>
              </a:rPr>
              <a:t>ssessment ac</a:t>
            </a:r>
            <a:r>
              <a:rPr lang="en-US" sz="3300" b="0" i="0" u="none" strike="noStrike" baseline="0" dirty="0">
                <a:solidFill>
                  <a:srgbClr val="7030A0"/>
                </a:solidFill>
                <a:latin typeface="ULNRBC+UniversLTStd-Light"/>
              </a:rPr>
              <a:t>commodations </a:t>
            </a:r>
          </a:p>
          <a:p>
            <a:pPr marL="709200" lvl="4"/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hanges/modifications  made to an assessment procedure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193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7888" y="121523"/>
            <a:ext cx="7601712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Assessment accommodations </a:t>
            </a:r>
            <a:r>
              <a:rPr lang="en-US" sz="3600" dirty="0"/>
              <a:t>for students w</a:t>
            </a:r>
            <a:r>
              <a:rPr lang="en-US" sz="3600" dirty="0">
                <a:solidFill>
                  <a:srgbClr val="00B050"/>
                </a:solidFill>
              </a:rPr>
              <a:t>ith learning disabilities</a:t>
            </a:r>
            <a:endParaRPr lang="el-GR" sz="3600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9576" y="1690688"/>
            <a:ext cx="8110024" cy="41254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0" u="none" strike="noStrike" baseline="0" dirty="0"/>
              <a:t>Accommodations </a:t>
            </a:r>
            <a:r>
              <a:rPr lang="en-US" b="0" i="0" u="none" strike="noStrike" baseline="0" dirty="0"/>
              <a:t>are generally grouped into the following categories:</a:t>
            </a:r>
          </a:p>
          <a:p>
            <a:r>
              <a:rPr lang="en-US" b="0" i="0" u="none" strike="noStrike" baseline="0" dirty="0"/>
              <a:t>Task presentation </a:t>
            </a:r>
            <a:r>
              <a:rPr lang="en-US" b="0" i="1" u="none" strike="noStrike" baseline="0" dirty="0"/>
              <a:t>(e.g., repeat directions, read aloud, use of larger bubbles on answer sheets or </a:t>
            </a:r>
            <a:r>
              <a:rPr lang="en-US" i="1" dirty="0"/>
              <a:t>use of </a:t>
            </a:r>
            <a:r>
              <a:rPr lang="en-US" i="1" dirty="0">
                <a:solidFill>
                  <a:srgbClr val="7030A0"/>
                </a:solidFill>
              </a:rPr>
              <a:t>visual tools </a:t>
            </a:r>
            <a:r>
              <a:rPr lang="en-US" i="1" dirty="0"/>
              <a:t>such as </a:t>
            </a:r>
            <a:r>
              <a:rPr lang="en-US" i="1" dirty="0">
                <a:solidFill>
                  <a:srgbClr val="7030A0"/>
                </a:solidFill>
              </a:rPr>
              <a:t>color-</a:t>
            </a:r>
            <a:r>
              <a:rPr lang="en-US" i="1" dirty="0">
                <a:solidFill>
                  <a:srgbClr val="FFC000"/>
                </a:solidFill>
              </a:rPr>
              <a:t>coding</a:t>
            </a:r>
            <a:r>
              <a:rPr lang="en-US" b="0" i="1" u="none" strike="noStrike" baseline="0" dirty="0"/>
              <a:t>)</a:t>
            </a:r>
          </a:p>
          <a:p>
            <a:pPr marL="0" indent="0">
              <a:buNone/>
            </a:pPr>
            <a:r>
              <a:rPr lang="en-US" b="0" i="0" u="none" strike="noStrike" baseline="0" dirty="0"/>
              <a:t>• </a:t>
            </a:r>
            <a:r>
              <a:rPr lang="en-US" sz="2600" b="0" i="0" u="none" strike="noStrike" baseline="0" dirty="0"/>
              <a:t>Use </a:t>
            </a:r>
            <a:r>
              <a:rPr lang="en-US" sz="2600" dirty="0"/>
              <a:t>of r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eference materials such as </a:t>
            </a:r>
            <a:r>
              <a:rPr lang="en-US" sz="260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cue cards 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>
                <a:solidFill>
                  <a:srgbClr val="040C28"/>
                </a:solidFill>
                <a:latin typeface="Google Sans"/>
              </a:rPr>
              <a:t>designed in such a way to</a:t>
            </a:r>
            <a:r>
              <a:rPr lang="en-US" sz="2600" b="0" i="1" dirty="0">
                <a:solidFill>
                  <a:srgbClr val="040C28"/>
                </a:solidFill>
                <a:effectLst/>
                <a:latin typeface="Google Sans"/>
              </a:rPr>
              <a:t> help someone to remember what to say by giving her a 'cue' or prompt) 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use of strategy steps (step1 ….; step 2… etc.)</a:t>
            </a:r>
          </a:p>
          <a:p>
            <a:pPr marL="0" indent="0">
              <a:buNone/>
            </a:pPr>
            <a:r>
              <a:rPr lang="en-US" b="0" i="0" u="none" strike="noStrike" baseline="0" dirty="0"/>
              <a:t>• Timing/Scheduling </a:t>
            </a:r>
            <a:r>
              <a:rPr lang="en-US" b="0" i="1" u="none" strike="noStrike" baseline="0" dirty="0"/>
              <a:t>(e.g., extended time, frequent breaks)</a:t>
            </a:r>
          </a:p>
          <a:p>
            <a:pPr marL="0" indent="0">
              <a:buNone/>
            </a:pPr>
            <a:r>
              <a:rPr lang="en-US" b="0" i="0" u="none" strike="noStrike" baseline="0" dirty="0"/>
              <a:t>• Setting </a:t>
            </a:r>
            <a:r>
              <a:rPr lang="en-US" b="0" i="1" u="none" strike="noStrike" baseline="0" dirty="0"/>
              <a:t>(e.g., special lighting, separate room)</a:t>
            </a:r>
            <a:endParaRPr lang="el-GR" i="1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439B7EB-67B2-CF78-752C-0631F86D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628" y="83773"/>
            <a:ext cx="1724818" cy="178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76079D-9C47-7D29-6C38-E52C3F49BBDC}"/>
              </a:ext>
            </a:extLst>
          </p:cNvPr>
          <p:cNvSpPr txBox="1"/>
          <p:nvPr/>
        </p:nvSpPr>
        <p:spPr>
          <a:xfrm>
            <a:off x="3657600" y="5816113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Cortiella, C. (2005) </a:t>
            </a:r>
            <a:endParaRPr lang="el-GR" dirty="0"/>
          </a:p>
        </p:txBody>
      </p:sp>
      <p:pic>
        <p:nvPicPr>
          <p:cNvPr id="10" name="Picture 5" descr="A notebook with writing and a diagram&#10;&#10;Description automatically generated">
            <a:extLst>
              <a:ext uri="{FF2B5EF4-FFF2-40B4-BE49-F238E27FC236}">
                <a16:creationId xmlns:a16="http://schemas.microsoft.com/office/drawing/2014/main" id="{6AD3C4FF-CC7D-026B-FC49-32D9BD4A62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95" r="32077" b="17389"/>
          <a:stretch/>
        </p:blipFill>
        <p:spPr bwMode="auto">
          <a:xfrm>
            <a:off x="9334498" y="2253191"/>
            <a:ext cx="1633764" cy="1325564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5D31FAE-DE05-0BD4-4B7D-18E2A5079ADD}"/>
              </a:ext>
            </a:extLst>
          </p:cNvPr>
          <p:cNvSpPr txBox="1"/>
          <p:nvPr/>
        </p:nvSpPr>
        <p:spPr>
          <a:xfrm>
            <a:off x="8824802" y="3831442"/>
            <a:ext cx="287641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  <a:r>
              <a:rPr lang="en-US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b="1" dirty="0">
                <a:solidFill>
                  <a:srgbClr val="FFC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coding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the use of colors to represent data values on a task.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624" y="4767498"/>
            <a:ext cx="2226213" cy="151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9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6F5F38-AB0B-0DCB-AC71-830474B89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Summing up</a:t>
            </a:r>
            <a:r>
              <a:rPr lang="en-US" sz="3600" dirty="0">
                <a:solidFill>
                  <a:srgbClr val="7030A0"/>
                </a:solidFill>
              </a:rPr>
              <a:t>: </a:t>
            </a:r>
            <a:r>
              <a:rPr lang="en-US" sz="3600" b="1" dirty="0">
                <a:solidFill>
                  <a:srgbClr val="7030A0"/>
                </a:solidFill>
              </a:rPr>
              <a:t>How do I ensure my assessments are equitable for all students?</a:t>
            </a:r>
            <a:endParaRPr lang="el-GR" sz="3600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DDCC20-E533-CE42-CC76-E35CB0430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1063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Use multiple assessment methods/tools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Provide reasonable accommodations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Use clear language that is understood by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Be specific and transparent about what you are expecting of them.</a:t>
            </a:r>
            <a:endParaRPr lang="en-US" sz="2300" dirty="0"/>
          </a:p>
          <a:p>
            <a:pPr marL="0" indent="0" algn="ctr">
              <a:buNone/>
            </a:pPr>
            <a:endParaRPr lang="en-US" sz="2300" dirty="0"/>
          </a:p>
          <a:p>
            <a:pPr marL="0" indent="0" algn="ctr">
              <a:buNone/>
            </a:pPr>
            <a:endParaRPr lang="en-US" sz="2300" dirty="0"/>
          </a:p>
          <a:p>
            <a:pPr marL="0" indent="0" algn="ctr">
              <a:buNone/>
            </a:pPr>
            <a:r>
              <a:rPr lang="en-US" sz="1400" dirty="0"/>
              <a:t>counter any implicit biaseshttps://cei.umn.edu/teaching-resources/assessments/equitable-assessments when creating and grading assessments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7906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C946379-474D-4968-BEFA-A07F64598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5" y="261257"/>
            <a:ext cx="7141029" cy="1259394"/>
          </a:xfrm>
        </p:spPr>
        <p:txBody>
          <a:bodyPr>
            <a:noAutofit/>
          </a:bodyPr>
          <a:lstStyle/>
          <a:p>
            <a:r>
              <a:rPr lang="en-US" sz="3000" dirty="0">
                <a:highlight>
                  <a:srgbClr val="FF00FF"/>
                </a:highlight>
              </a:rPr>
              <a:t>PART B </a:t>
            </a:r>
            <a:r>
              <a:rPr lang="en-US" sz="3000" dirty="0"/>
              <a:t>(10 </a:t>
            </a:r>
            <a:r>
              <a:rPr lang="en-US" sz="3000" dirty="0" err="1"/>
              <a:t>mins</a:t>
            </a:r>
            <a:r>
              <a:rPr lang="en-US" sz="3000" dirty="0"/>
              <a:t>)</a:t>
            </a:r>
            <a:br>
              <a:rPr lang="en-US" sz="3000" dirty="0"/>
            </a:br>
            <a:r>
              <a:rPr lang="en-US" sz="3000" dirty="0"/>
              <a:t>Cluster 4 Session 3</a:t>
            </a:r>
            <a:br>
              <a:rPr lang="en-US" sz="3000" dirty="0"/>
            </a:br>
            <a:r>
              <a:rPr lang="en-US" sz="3000" dirty="0"/>
              <a:t>Homework assignment- </a:t>
            </a:r>
            <a:r>
              <a:rPr lang="en-US" sz="3000" dirty="0">
                <a:solidFill>
                  <a:srgbClr val="92D050"/>
                </a:solidFill>
              </a:rPr>
              <a:t>Group Activity 2</a:t>
            </a:r>
            <a:endParaRPr lang="el-GR" sz="3000" dirty="0">
              <a:solidFill>
                <a:srgbClr val="92D050"/>
              </a:solidFill>
              <a:highlight>
                <a:srgbClr val="FFFF00"/>
              </a:highligh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1354" y="1825451"/>
            <a:ext cx="11582400" cy="462224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dirty="0"/>
              <a:t>For a </a:t>
            </a:r>
            <a:r>
              <a:rPr lang="en-US" sz="10400" u="sng" dirty="0">
                <a:solidFill>
                  <a:srgbClr val="7030A0"/>
                </a:solidFill>
              </a:rPr>
              <a:t>specific age group </a:t>
            </a:r>
            <a:r>
              <a:rPr lang="en-US" sz="10400" dirty="0"/>
              <a:t>respond to the following question: </a:t>
            </a:r>
          </a:p>
          <a:p>
            <a:pPr marL="0" indent="0">
              <a:buNone/>
            </a:pPr>
            <a:endParaRPr lang="en-US" sz="10400" b="1" dirty="0"/>
          </a:p>
          <a:p>
            <a:pPr marL="0" indent="0" algn="ctr">
              <a:buNone/>
            </a:pPr>
            <a:r>
              <a:rPr lang="en-US" sz="11200" b="1" dirty="0"/>
              <a:t>How would you assess pupils’ learning while working on the Air Quality problem in equitable ways?</a:t>
            </a:r>
          </a:p>
          <a:p>
            <a:pPr marL="0" indent="0">
              <a:buNone/>
            </a:pPr>
            <a:endParaRPr lang="en-US" sz="11200" b="1" dirty="0"/>
          </a:p>
          <a:p>
            <a:pPr lvl="1"/>
            <a:r>
              <a:rPr lang="en-US" sz="9600" b="1" dirty="0"/>
              <a:t>Refer to possible adaptations in your assessment designs for </a:t>
            </a:r>
            <a:r>
              <a:rPr lang="en-US" sz="9600" b="1" u="sng" dirty="0"/>
              <a:t>only</a:t>
            </a:r>
            <a:r>
              <a:rPr lang="en-US" sz="9600" b="1" dirty="0"/>
              <a:t> one of the special cases  </a:t>
            </a:r>
            <a:r>
              <a:rPr lang="en-US" sz="9600" b="1" i="1" dirty="0"/>
              <a:t>presented before </a:t>
            </a:r>
            <a:r>
              <a:rPr lang="en-US" sz="9600" i="1" dirty="0"/>
              <a:t>i.e. </a:t>
            </a:r>
            <a:r>
              <a:rPr lang="en-US" sz="9600" i="1" u="sng" dirty="0"/>
              <a:t>either </a:t>
            </a:r>
            <a:r>
              <a:rPr lang="en-US" sz="9600" i="1" dirty="0"/>
              <a:t>students with different cultural backgrounds</a:t>
            </a:r>
            <a:r>
              <a:rPr lang="en-US" sz="9600" i="1" u="sng" dirty="0"/>
              <a:t> or </a:t>
            </a:r>
            <a:r>
              <a:rPr lang="en-US" sz="9600" i="1" dirty="0"/>
              <a:t>students with learning disabilities. </a:t>
            </a:r>
            <a:endParaRPr lang="en-US" sz="9600" b="1" i="1" dirty="0"/>
          </a:p>
          <a:p>
            <a:pPr marL="914400" lvl="2" indent="0">
              <a:buNone/>
            </a:pPr>
            <a:endParaRPr lang="en-US" sz="8600" i="1" dirty="0"/>
          </a:p>
          <a:p>
            <a:pPr marL="180000" lvl="2" indent="0">
              <a:lnSpc>
                <a:spcPct val="120000"/>
              </a:lnSpc>
              <a:buNone/>
            </a:pPr>
            <a:r>
              <a:rPr lang="en-US" sz="8600" i="1" dirty="0">
                <a:solidFill>
                  <a:srgbClr val="00B050"/>
                </a:solidFill>
              </a:rPr>
              <a:t>Hinds: You may suggest modifying some of the STEM competences</a:t>
            </a:r>
            <a:r>
              <a:rPr lang="en-GB" sz="8600" i="1" dirty="0">
                <a:solidFill>
                  <a:srgbClr val="00B050"/>
                </a:solidFill>
              </a:rPr>
              <a:t> or the learning outcomes  or the assessment tools that you will use; You might incorporate ideas presented on Cluster 2, session 3 on diversity (slides 17, 18)</a:t>
            </a:r>
            <a:r>
              <a:rPr lang="el-GR" sz="8600" i="1" dirty="0">
                <a:solidFill>
                  <a:srgbClr val="00B050"/>
                </a:solidFill>
              </a:rPr>
              <a:t> </a:t>
            </a:r>
            <a:r>
              <a:rPr lang="en-US" sz="8600" i="1" dirty="0">
                <a:solidFill>
                  <a:srgbClr val="00B050"/>
                </a:solidFill>
              </a:rPr>
              <a:t>as well as on Cluster 4, sessions 1 and 2</a:t>
            </a:r>
            <a:r>
              <a:rPr lang="en-GB" sz="8600" i="1" dirty="0">
                <a:solidFill>
                  <a:srgbClr val="00B050"/>
                </a:solidFill>
              </a:rPr>
              <a:t>.</a:t>
            </a:r>
            <a:br>
              <a:rPr lang="en-US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7259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1A0241-EBE0-AF85-854E-5D8553FB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276471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Selected References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69B41D-CDA5-1A8B-D999-50BC830D2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689317"/>
            <a:ext cx="11830929" cy="5487647"/>
          </a:xfrm>
        </p:spPr>
        <p:txBody>
          <a:bodyPr>
            <a:noAutofit/>
          </a:bodyPr>
          <a:lstStyle/>
          <a:p>
            <a:pPr marL="144000" indent="-1800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Andersson, C. (2020). Formative assessment – from the view of special education teachers in mathematics. Nordic Studies in Mathematics Education,25 </a:t>
            </a:r>
            <a:r>
              <a:rPr lang="el-GR" sz="1600" dirty="0"/>
              <a:t>(3-4), 73–93.</a:t>
            </a:r>
            <a:endParaRPr lang="en-US" sz="1600" dirty="0"/>
          </a:p>
          <a:p>
            <a:pPr marL="144000" indent="-180000" algn="l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Cortiella, C. (2005). No Child Left Behind: Determining Appropriate Assessment Accommodations for Students with Disabilities. </a:t>
            </a:r>
            <a:r>
              <a:rPr lang="en-US" sz="1600" i="1" dirty="0"/>
              <a:t>National Center for Learning Disabilities</a:t>
            </a:r>
            <a:r>
              <a:rPr lang="en-US" sz="1600" dirty="0"/>
              <a:t>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Harris, C. J., Wiebe, E., Grover, S., &amp; Pellegrino, J. W. (2023). Classroom-Based STEM Assessment: Contemporary Issues and Perspectives. </a:t>
            </a:r>
            <a:r>
              <a:rPr lang="en-US" sz="1600" i="1" dirty="0"/>
              <a:t>Community for Advancing Discovery Research in Education (CADRE)</a:t>
            </a:r>
            <a:r>
              <a:rPr lang="en-US" sz="1600" dirty="0"/>
              <a:t>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Heritage, M., &amp; Wylie, C. (2018). Reaping the benefits of assessment for learning: Achievement, identity, and equity.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50</a:t>
            </a:r>
            <a:r>
              <a:rPr lang="en-US" sz="1600" dirty="0"/>
              <a:t>(4), 729-741 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Kalinec-Craig, C. A. (2017). The rights of the learner: A framework for promoting equity through formative assessment in mathematics education. </a:t>
            </a:r>
            <a:r>
              <a:rPr lang="en-US" sz="1600" i="1" dirty="0"/>
              <a:t>Democracy and Education</a:t>
            </a:r>
            <a:r>
              <a:rPr lang="en-US" sz="1600" dirty="0"/>
              <a:t>, </a:t>
            </a:r>
            <a:r>
              <a:rPr lang="en-US" sz="1600" i="1" dirty="0"/>
              <a:t>25</a:t>
            </a:r>
            <a:r>
              <a:rPr lang="en-US" sz="1600" dirty="0"/>
              <a:t>(2), 5. 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_tradnl" sz="1600" dirty="0"/>
              <a:t>Montenegro, E., &amp; Jankowski, N. A. (2020). A new decade for assessment: Embedding equity into assessment praxis (Occasional Paper No. 42). Urbana, IL: University of Illinois and Indiana University, National Institute for Learning Outcomes Assessment (NILOA).</a:t>
            </a:r>
            <a:endParaRPr lang="en-US" sz="1600" dirty="0"/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 err="1"/>
              <a:t>Nortvedt</a:t>
            </a:r>
            <a:r>
              <a:rPr lang="en-US" sz="1600" dirty="0"/>
              <a:t>, G. A., &amp; </a:t>
            </a:r>
            <a:r>
              <a:rPr lang="en-US" sz="1600" dirty="0" err="1"/>
              <a:t>Buchholtz</a:t>
            </a:r>
            <a:r>
              <a:rPr lang="en-US" sz="1600" dirty="0"/>
              <a:t>, N. (2018). Assessment in mathematics education: Responding to issues regarding methodology, policy, and equity. </a:t>
            </a:r>
            <a:r>
              <a:rPr lang="en-US" sz="1600" i="1" dirty="0"/>
              <a:t>ZDM</a:t>
            </a:r>
            <a:r>
              <a:rPr lang="en-US" sz="1600" dirty="0"/>
              <a:t>, </a:t>
            </a:r>
            <a:r>
              <a:rPr lang="en-US" sz="1600" i="1" dirty="0"/>
              <a:t>50</a:t>
            </a:r>
            <a:r>
              <a:rPr lang="en-US" sz="1600" dirty="0"/>
              <a:t>(4), 555-570.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Thomas, R. K., </a:t>
            </a:r>
            <a:r>
              <a:rPr lang="en-US" sz="1600" dirty="0" err="1"/>
              <a:t>Strekalova</a:t>
            </a:r>
            <a:r>
              <a:rPr lang="en-US" sz="1600" dirty="0"/>
              <a:t>-Hughes, E., Nash, K. T., Holley, M., Warner, C. K., </a:t>
            </a:r>
            <a:r>
              <a:rPr lang="en-US" sz="1600" dirty="0" err="1"/>
              <a:t>Enochs</a:t>
            </a:r>
            <a:r>
              <a:rPr lang="en-US" sz="1600" dirty="0"/>
              <a:t>, B., ... &amp; </a:t>
            </a:r>
            <a:r>
              <a:rPr lang="en-US" sz="1600" dirty="0" err="1"/>
              <a:t>Ricklefs</a:t>
            </a:r>
            <a:r>
              <a:rPr lang="en-US" sz="1600" dirty="0"/>
              <a:t>, M. (2023). The learner profile: piloting a tool to support contextualized understanding of the learner. </a:t>
            </a:r>
            <a:r>
              <a:rPr lang="en-US" sz="1600" i="1" dirty="0"/>
              <a:t>Journal of Early Childhood Teacher Education</a:t>
            </a:r>
            <a:r>
              <a:rPr lang="en-US" sz="1600" dirty="0"/>
              <a:t>, </a:t>
            </a:r>
            <a:r>
              <a:rPr lang="en-US" sz="1600" i="1" dirty="0"/>
              <a:t>44</a:t>
            </a:r>
            <a:r>
              <a:rPr lang="en-US" sz="1600" dirty="0"/>
              <a:t>(3), 349-372.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/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dirty="0"/>
              <a:t>LINK</a:t>
            </a:r>
          </a:p>
          <a:p>
            <a:pPr marL="144000" indent="-1800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u="sng" kern="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https://elvlc.educ.ubc.ca/culturally-responsive-mathematics-assessment/</a:t>
            </a:r>
            <a:b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el-GR" sz="16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4866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1BBAF4-C2AC-BEF7-9BA3-14ABD95FE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3652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00FF"/>
                </a:highlight>
              </a:rPr>
              <a:t>Equity and assessment</a:t>
            </a:r>
            <a:endParaRPr lang="el-GR" dirty="0">
              <a:highlight>
                <a:srgbClr val="FF00FF"/>
              </a:highlight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CD169FA-CD12-259A-2D25-88EE55D1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34" y="1825625"/>
            <a:ext cx="683602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7812F-C3E1-8358-EF17-376A69A76B2B}"/>
              </a:ext>
            </a:extLst>
          </p:cNvPr>
          <p:cNvSpPr txBox="1"/>
          <p:nvPr/>
        </p:nvSpPr>
        <p:spPr>
          <a:xfrm>
            <a:off x="535744" y="3776306"/>
            <a:ext cx="494362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dobe Garamond Pro"/>
              </a:rPr>
              <a:t>“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An </a:t>
            </a:r>
            <a:r>
              <a:rPr lang="en-US" sz="2400" b="0" i="1" u="none" strike="noStrike" baseline="0" dirty="0">
                <a:solidFill>
                  <a:srgbClr val="7030A0"/>
                </a:solidFill>
              </a:rPr>
              <a:t>assessment process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that is not mindful of equity can risk becoming a tool that </a:t>
            </a:r>
            <a:r>
              <a:rPr lang="en-US" sz="2400" b="1" i="1" u="none" strike="noStrike" baseline="0" dirty="0">
                <a:solidFill>
                  <a:srgbClr val="000000"/>
                </a:solidFill>
              </a:rPr>
              <a:t>promotes inequities, </a:t>
            </a:r>
            <a:r>
              <a:rPr lang="en-US" sz="2400" b="0" i="1" u="none" strike="noStrike" baseline="0" dirty="0">
                <a:solidFill>
                  <a:srgbClr val="000000"/>
                </a:solidFill>
              </a:rPr>
              <a:t>intentionally or not.”</a:t>
            </a:r>
          </a:p>
          <a:p>
            <a:endParaRPr lang="en-US" dirty="0">
              <a:solidFill>
                <a:srgbClr val="000000"/>
              </a:solidFill>
              <a:latin typeface="Adobe Garamond Pro"/>
            </a:endParaRPr>
          </a:p>
          <a:p>
            <a:pPr algn="r"/>
            <a:r>
              <a:rPr lang="en-US" dirty="0"/>
              <a:t>Montenegro &amp; Jankowski, 2020, p. 6.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FE401-D1B8-A9B0-8B2C-5EFAD2881B79}"/>
              </a:ext>
            </a:extLst>
          </p:cNvPr>
          <p:cNvSpPr txBox="1"/>
          <p:nvPr/>
        </p:nvSpPr>
        <p:spPr>
          <a:xfrm>
            <a:off x="535744" y="2128042"/>
            <a:ext cx="65910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l-GR" sz="2400" i="1" dirty="0"/>
              <a:t>«</a:t>
            </a:r>
            <a:r>
              <a:rPr lang="en-US" sz="2400" i="1" dirty="0"/>
              <a:t>While there are </a:t>
            </a:r>
            <a:r>
              <a:rPr lang="en-US" sz="2400" i="1" dirty="0">
                <a:solidFill>
                  <a:schemeClr val="accent6"/>
                </a:solidFill>
              </a:rPr>
              <a:t>multiple ways for students to learn,</a:t>
            </a:r>
            <a:r>
              <a:rPr lang="el-GR" sz="2400" i="1" dirty="0">
                <a:solidFill>
                  <a:schemeClr val="accent6"/>
                </a:solidFill>
              </a:rPr>
              <a:t> </a:t>
            </a:r>
            <a:r>
              <a:rPr lang="en-US" sz="2400" i="1" dirty="0"/>
              <a:t> students need to demonstrate </a:t>
            </a:r>
            <a:r>
              <a:rPr lang="en-US" sz="2400" i="1" dirty="0">
                <a:solidFill>
                  <a:schemeClr val="accent6"/>
                </a:solidFill>
              </a:rPr>
              <a:t>learning </a:t>
            </a:r>
            <a:r>
              <a:rPr lang="en-US" sz="2400" i="1" u="sng" dirty="0">
                <a:solidFill>
                  <a:schemeClr val="accent6"/>
                </a:solidFill>
              </a:rPr>
              <a:t>in specific ways for it to count</a:t>
            </a:r>
            <a:r>
              <a:rPr lang="en-US" sz="2400" u="sng" dirty="0">
                <a:solidFill>
                  <a:schemeClr val="accent6"/>
                </a:solidFill>
              </a:rPr>
              <a:t>.</a:t>
            </a:r>
            <a:r>
              <a:rPr lang="el-GR" sz="2400" u="sng" dirty="0">
                <a:solidFill>
                  <a:schemeClr val="accent6"/>
                </a:solidFill>
              </a:rPr>
              <a:t>»</a:t>
            </a:r>
            <a:endParaRPr lang="en-US" sz="2400" u="sng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906CC-F2AC-3CE7-345A-638A4007FFAC}"/>
              </a:ext>
            </a:extLst>
          </p:cNvPr>
          <p:cNvSpPr txBox="1"/>
          <p:nvPr/>
        </p:nvSpPr>
        <p:spPr>
          <a:xfrm>
            <a:off x="7153423" y="4831117"/>
            <a:ext cx="46001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900" dirty="0"/>
              <a:t>https://www.google.com/search?q=Everybody%27s+a+Genius+but+If+You+Judge+a+Fish+By+Its+Ability+to+Climb+a+Tree%2C+It+Will+Live+Its+Whole+Life+Believing+It+Is+Stupid&amp;rlz=1C1GCEA_enGR947GR947&amp;oq=Everybody%27s+a+Genius+++but+If+You+Judge+a+Fish+By+Its+Ability+to+Climb+a+Tree%2C+It+Will+Live+Its+Whole+Life+Believing+It+Is+Stupid&amp;gs_lcrp=EgZjaHJvbWUyBggAEEUYOdIBCTMxNjZqMGoxNagCALACAA&amp;sourceid=chrome&amp;ie=UTF-8#vhid=Ae-3Rzp3iFkFhM&amp;vssid=l</a:t>
            </a:r>
            <a:endParaRPr lang="el-GR" sz="9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519932-B126-D0C9-31B8-40EF8D30D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698" y="223838"/>
            <a:ext cx="42685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5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62" y="249508"/>
            <a:ext cx="11518135" cy="173570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If the </a:t>
            </a:r>
            <a:r>
              <a:rPr lang="en-US" sz="3200" b="1" dirty="0"/>
              <a:t>field of the game represents </a:t>
            </a:r>
            <a:r>
              <a:rPr lang="en-US" sz="3200" dirty="0"/>
              <a:t>the ‘classroom learning activities</a:t>
            </a:r>
            <a:r>
              <a:rPr lang="el-GR" sz="3200" dirty="0"/>
              <a:t> </a:t>
            </a:r>
            <a:r>
              <a:rPr lang="en-US" sz="3200" dirty="0"/>
              <a:t>during problem solving’, </a:t>
            </a:r>
            <a:r>
              <a:rPr lang="en-US" sz="3200" b="1" dirty="0"/>
              <a:t>what do these figures show?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800" b="1" kern="120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79EAF-CD47-4EA5-8E69-1425035E6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60"/>
          <a:stretch/>
        </p:blipFill>
        <p:spPr>
          <a:xfrm>
            <a:off x="7787268" y="2077591"/>
            <a:ext cx="3033131" cy="37896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557167-0E5E-4526-BA3C-4A124FE336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582"/>
          <a:stretch/>
        </p:blipFill>
        <p:spPr>
          <a:xfrm>
            <a:off x="1615850" y="2045480"/>
            <a:ext cx="3237504" cy="411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D04B73-C979-84FE-5282-BE0EE938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8B18F32-829A-5AE1-8296-B26656756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</a:t>
            </a:r>
            <a:r>
              <a:rPr lang="en-US" sz="3600" i="0" u="none" strike="noStrike" baseline="0" dirty="0"/>
              <a:t>quity addresses ways to </a:t>
            </a:r>
            <a:r>
              <a:rPr lang="en-US" sz="3600" i="0" u="sng" strike="noStrike" baseline="0" dirty="0"/>
              <a:t>remove barriers </a:t>
            </a:r>
            <a:r>
              <a:rPr lang="en-US" sz="3600" i="0" u="none" strike="noStrike" baseline="0" dirty="0"/>
              <a:t>to participation in STEM </a:t>
            </a:r>
            <a:r>
              <a:rPr lang="en-US" sz="3600" dirty="0"/>
              <a:t>disciplines</a:t>
            </a:r>
            <a:r>
              <a:rPr lang="en-US" sz="3600" i="0" u="none" strike="noStrike" baseline="0" dirty="0"/>
              <a:t> and </a:t>
            </a:r>
            <a:r>
              <a:rPr lang="en-US" sz="3600" i="0" u="sng" strike="noStrike" baseline="0" dirty="0"/>
              <a:t>increase </a:t>
            </a:r>
            <a:r>
              <a:rPr lang="en-US" sz="3600" u="sng" dirty="0"/>
              <a:t>students’ </a:t>
            </a:r>
            <a:r>
              <a:rPr lang="en-US" sz="3600" i="0" u="sng" strike="noStrike" baseline="0" dirty="0"/>
              <a:t>achievement</a:t>
            </a:r>
            <a:endParaRPr lang="en-US" i="0" u="none" strike="noStrike" baseline="0" dirty="0"/>
          </a:p>
          <a:p>
            <a:pPr algn="l"/>
            <a:endParaRPr lang="el-G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9F41B2F-ECAB-38C5-8782-BDF9344F4B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60"/>
          <a:stretch/>
        </p:blipFill>
        <p:spPr>
          <a:xfrm>
            <a:off x="7538678" y="813187"/>
            <a:ext cx="3852923" cy="48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E0914-3310-6D2D-7A07-668EDC24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4A8379-A514-88D0-1490-37105C7D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3027"/>
            <a:ext cx="7030329" cy="1434905"/>
          </a:xfrm>
        </p:spPr>
        <p:txBody>
          <a:bodyPr>
            <a:normAutofit/>
          </a:bodyPr>
          <a:lstStyle/>
          <a:p>
            <a:r>
              <a:rPr lang="en-US" sz="4000" b="1" dirty="0"/>
              <a:t>Assessment strategies </a:t>
            </a:r>
            <a:r>
              <a:rPr lang="en-US" sz="4000" dirty="0"/>
              <a:t>that support equity issues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526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A41DE3-0E98-4FB6-CC90-2D82F56B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808" y="365125"/>
            <a:ext cx="10603992" cy="1325563"/>
          </a:xfrm>
        </p:spPr>
        <p:txBody>
          <a:bodyPr/>
          <a:lstStyle/>
          <a:p>
            <a:r>
              <a:rPr lang="en-US" dirty="0"/>
              <a:t>Str 1: Promoting equity through </a:t>
            </a:r>
            <a:r>
              <a:rPr lang="en-US" dirty="0">
                <a:solidFill>
                  <a:srgbClr val="00B050"/>
                </a:solidFill>
              </a:rPr>
              <a:t>formative assessment (Assessment for Learning/</a:t>
            </a:r>
            <a:r>
              <a:rPr lang="en-US" dirty="0" err="1">
                <a:solidFill>
                  <a:srgbClr val="00B050"/>
                </a:solidFill>
              </a:rPr>
              <a:t>AfL</a:t>
            </a:r>
            <a:r>
              <a:rPr lang="en-US" dirty="0">
                <a:solidFill>
                  <a:srgbClr val="00B050"/>
                </a:solidFill>
              </a:rPr>
              <a:t>)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BD4764-6638-1620-33E1-F1C42FFAC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25625"/>
            <a:ext cx="1168790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Formative assessment can open more opportunities to promote </a:t>
            </a:r>
            <a:r>
              <a:rPr lang="en-US" dirty="0">
                <a:solidFill>
                  <a:srgbClr val="7030A0"/>
                </a:solidFill>
              </a:rPr>
              <a:t>equity for learners </a:t>
            </a:r>
            <a:r>
              <a:rPr lang="en-US" dirty="0"/>
              <a:t>with </a:t>
            </a:r>
            <a:r>
              <a:rPr lang="en-US" dirty="0">
                <a:solidFill>
                  <a:srgbClr val="7030A0"/>
                </a:solidFill>
              </a:rPr>
              <a:t>diverse needs </a:t>
            </a:r>
            <a:r>
              <a:rPr lang="en-US" dirty="0"/>
              <a:t>and </a:t>
            </a:r>
            <a:r>
              <a:rPr lang="en-US" dirty="0">
                <a:solidFill>
                  <a:srgbClr val="7030A0"/>
                </a:solidFill>
              </a:rPr>
              <a:t>experiences.</a:t>
            </a:r>
            <a:endParaRPr lang="en-US" dirty="0"/>
          </a:p>
          <a:p>
            <a:pPr algn="l"/>
            <a:r>
              <a:rPr lang="en-US" dirty="0"/>
              <a:t>Some key actions are…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Providing </a:t>
            </a:r>
            <a:r>
              <a:rPr lang="en-US" sz="2800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effective questioning </a:t>
            </a:r>
            <a:r>
              <a:rPr lang="en-US" sz="2800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and </a:t>
            </a:r>
            <a:r>
              <a:rPr lang="en-US" sz="2800" b="1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feedback</a:t>
            </a:r>
            <a:r>
              <a:rPr lang="en-US" sz="2800" dirty="0">
                <a:solidFill>
                  <a:srgbClr val="000000"/>
                </a:solidFill>
                <a:ea typeface="Aptos" panose="020B0004020202020204" pitchFamily="34" charset="0"/>
                <a:cs typeface="Arial" panose="020B0604020202020204" pitchFamily="34" charset="0"/>
              </a:rPr>
              <a:t> by </a:t>
            </a:r>
          </a:p>
          <a:p>
            <a:pPr marL="1143000" lvl="3">
              <a:spcBef>
                <a:spcPts val="1000"/>
              </a:spcBef>
            </a:pPr>
            <a:r>
              <a:rPr lang="en-US" sz="2800" i="1" dirty="0">
                <a:ea typeface="Aptos" panose="020B0004020202020204" pitchFamily="34" charset="0"/>
                <a:cs typeface="Arial" panose="020B0604020202020204" pitchFamily="34" charset="0"/>
              </a:rPr>
              <a:t> setting </a:t>
            </a:r>
            <a:r>
              <a:rPr lang="en-US" sz="2800" dirty="0">
                <a:ea typeface="Aptos" panose="020B0004020202020204" pitchFamily="34" charset="0"/>
                <a:cs typeface="Arial" panose="020B0604020202020204" pitchFamily="34" charset="0"/>
              </a:rPr>
              <a:t>precise and direct questions; </a:t>
            </a:r>
          </a:p>
          <a:p>
            <a:pPr marL="1143000" lvl="3">
              <a:spcBef>
                <a:spcPts val="1000"/>
              </a:spcBef>
            </a:pPr>
            <a:r>
              <a:rPr lang="en-US" sz="2800" i="1" dirty="0">
                <a:ea typeface="Aptos" panose="020B0004020202020204" pitchFamily="34" charset="0"/>
                <a:cs typeface="Arial" panose="020B0604020202020204" pitchFamily="34" charset="0"/>
              </a:rPr>
              <a:t>taking into consideration students’ socio-emotional needs</a:t>
            </a:r>
            <a:r>
              <a:rPr lang="en-US" sz="2800" dirty="0">
                <a:ea typeface="Aptos" panose="020B0004020202020204" pitchFamily="34" charset="0"/>
                <a:cs typeface="Arial" panose="020B0604020202020204" pitchFamily="34" charset="0"/>
              </a:rPr>
              <a:t> (e.g., affirmative feedback)</a:t>
            </a:r>
          </a:p>
          <a:p>
            <a:pPr marL="685800" lvl="2">
              <a:spcBef>
                <a:spcPts val="1000"/>
              </a:spcBef>
            </a:pPr>
            <a:r>
              <a:rPr lang="en-US" sz="2800" dirty="0"/>
              <a:t>Activating students as </a:t>
            </a:r>
            <a:r>
              <a:rPr lang="en-US" sz="2800" b="1" dirty="0">
                <a:solidFill>
                  <a:schemeClr val="accent6"/>
                </a:solidFill>
              </a:rPr>
              <a:t>instructional resources for one another </a:t>
            </a:r>
            <a:r>
              <a:rPr lang="en-US" sz="2800" i="1" dirty="0"/>
              <a:t>(e.g., use peer assessment methods).</a:t>
            </a:r>
          </a:p>
          <a:p>
            <a:pPr marL="685800" lvl="2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Activating students as the </a:t>
            </a:r>
            <a:r>
              <a:rPr lang="en-US" sz="2800" b="1" dirty="0">
                <a:solidFill>
                  <a:schemeClr val="accent6"/>
                </a:solidFill>
              </a:rPr>
              <a:t>owners of their own learning (</a:t>
            </a:r>
            <a:r>
              <a:rPr lang="en-US" sz="2800" i="1" dirty="0"/>
              <a:t>e.g., use self assessment methods). </a:t>
            </a:r>
          </a:p>
          <a:p>
            <a:pPr marL="914400" lvl="2" indent="0" algn="r">
              <a:buNone/>
            </a:pPr>
            <a:r>
              <a:rPr lang="en-US" sz="1700" dirty="0"/>
              <a:t>Andersson, C. (2020). </a:t>
            </a:r>
            <a:endParaRPr lang="en-US" sz="1700" b="0" i="0" u="none" strike="noStrike" baseline="0" dirty="0">
              <a:latin typeface="BerlingNovaTextPro"/>
            </a:endParaRPr>
          </a:p>
        </p:txBody>
      </p:sp>
    </p:spTree>
    <p:extLst>
      <p:ext uri="{BB962C8B-B14F-4D97-AF65-F5344CB8AC3E}">
        <p14:creationId xmlns:p14="http://schemas.microsoft.com/office/powerpoint/2010/main" val="62841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22BD93-39E7-5F90-21B5-8E127625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425005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dirty="0"/>
              <a:t>Str 2: </a:t>
            </a:r>
            <a:r>
              <a:rPr lang="en-US" dirty="0">
                <a:solidFill>
                  <a:srgbClr val="7030A0"/>
                </a:solidFill>
              </a:rPr>
              <a:t>“The Rights of the learners’ framework”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4000" dirty="0"/>
              <a:t>Developing an inclusive classroom culture</a:t>
            </a:r>
            <a:endParaRPr lang="el-GR" sz="40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03CD29-F557-EEFD-0B36-B49AAFFD5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871003"/>
            <a:ext cx="10903634" cy="4305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learner in the classroom </a:t>
            </a:r>
          </a:p>
          <a:p>
            <a:r>
              <a:rPr lang="en-US" dirty="0"/>
              <a:t>(1) has the right to </a:t>
            </a:r>
            <a:r>
              <a:rPr lang="en-US" dirty="0">
                <a:solidFill>
                  <a:srgbClr val="7030A0"/>
                </a:solidFill>
              </a:rPr>
              <a:t>be confused</a:t>
            </a:r>
            <a:r>
              <a:rPr lang="en-US" dirty="0"/>
              <a:t>; </a:t>
            </a:r>
          </a:p>
          <a:p>
            <a:r>
              <a:rPr lang="en-US" dirty="0"/>
              <a:t>(2) has the right to </a:t>
            </a:r>
            <a:r>
              <a:rPr lang="en-US" dirty="0">
                <a:solidFill>
                  <a:srgbClr val="7030A0"/>
                </a:solidFill>
              </a:rPr>
              <a:t>claim ‘not understanding</a:t>
            </a:r>
            <a:r>
              <a:rPr lang="en-US" dirty="0"/>
              <a:t>’; </a:t>
            </a:r>
          </a:p>
          <a:p>
            <a:r>
              <a:rPr lang="en-US" dirty="0"/>
              <a:t>(3) has the right to </a:t>
            </a:r>
            <a:r>
              <a:rPr lang="en-US" dirty="0">
                <a:solidFill>
                  <a:srgbClr val="7030A0"/>
                </a:solidFill>
              </a:rPr>
              <a:t>speak, listen and be heard</a:t>
            </a:r>
            <a:r>
              <a:rPr lang="en-US" dirty="0"/>
              <a:t>; (e</a:t>
            </a:r>
            <a:r>
              <a:rPr lang="en-US" i="1" dirty="0"/>
              <a:t>.g., to contribute in classroom discussions; to ask Questions/share Ideas)</a:t>
            </a:r>
          </a:p>
          <a:p>
            <a:r>
              <a:rPr lang="en-US" dirty="0"/>
              <a:t>(4) has the right to </a:t>
            </a:r>
            <a:r>
              <a:rPr lang="en-US" dirty="0">
                <a:solidFill>
                  <a:srgbClr val="7030A0"/>
                </a:solidFill>
              </a:rPr>
              <a:t>write, do </a:t>
            </a:r>
            <a:r>
              <a:rPr lang="en-US" i="1" dirty="0"/>
              <a:t>(model with gestures and manipulate with tools)</a:t>
            </a:r>
            <a:r>
              <a:rPr lang="en-US" dirty="0"/>
              <a:t>;  and </a:t>
            </a:r>
            <a:r>
              <a:rPr lang="en-US" dirty="0">
                <a:solidFill>
                  <a:srgbClr val="7030A0"/>
                </a:solidFill>
              </a:rPr>
              <a:t>represent</a:t>
            </a:r>
            <a:r>
              <a:rPr lang="en-US" dirty="0"/>
              <a:t> only what makes sense to her/him. </a:t>
            </a:r>
          </a:p>
          <a:p>
            <a:pPr marL="0" indent="0" algn="r">
              <a:buNone/>
            </a:pPr>
            <a:r>
              <a:rPr lang="en-US" sz="1800" dirty="0" err="1"/>
              <a:t>Kalinec</a:t>
            </a:r>
            <a:r>
              <a:rPr lang="en-US" sz="1800" dirty="0"/>
              <a:t>-Graig, 2017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78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E0220-207A-0136-BB86-58A343531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626" y="365125"/>
            <a:ext cx="9451144" cy="999441"/>
          </a:xfrm>
        </p:spPr>
        <p:txBody>
          <a:bodyPr>
            <a:normAutofit fontScale="90000"/>
          </a:bodyPr>
          <a:lstStyle/>
          <a:p>
            <a:r>
              <a:rPr lang="en-US" dirty="0"/>
              <a:t>Str 3: Keeping </a:t>
            </a:r>
            <a:r>
              <a:rPr lang="en-US" dirty="0">
                <a:solidFill>
                  <a:srgbClr val="7030A0"/>
                </a:solidFill>
              </a:rPr>
              <a:t>‘Learners’ profile Diaries’ </a:t>
            </a:r>
            <a:r>
              <a:rPr lang="en-US" dirty="0"/>
              <a:t>to describe the ways a </a:t>
            </a:r>
            <a:r>
              <a:rPr lang="en-US" dirty="0">
                <a:solidFill>
                  <a:srgbClr val="92D050"/>
                </a:solidFill>
              </a:rPr>
              <a:t>student learns best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FA52DEC-174F-45DF-5CAD-66468710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8" y="1582616"/>
            <a:ext cx="11394830" cy="4594348"/>
          </a:xfrm>
        </p:spPr>
        <p:txBody>
          <a:bodyPr>
            <a:normAutofit fontScale="92500" lnSpcReduction="20000"/>
          </a:bodyPr>
          <a:lstStyle/>
          <a:p>
            <a:r>
              <a:rPr lang="en-US" b="0" i="0" u="none" strike="noStrike" dirty="0">
                <a:latin typeface="Times New Roman" panose="02020603050405020304" pitchFamily="18" charset="0"/>
              </a:rPr>
              <a:t>A ‘</a:t>
            </a:r>
            <a:r>
              <a:rPr lang="es-ES_tradnl" dirty="0">
                <a:latin typeface="Times New Roman" panose="02020603050405020304" pitchFamily="18" charset="0"/>
              </a:rPr>
              <a:t>learners’ profile </a:t>
            </a:r>
            <a:r>
              <a:rPr lang="en-US" dirty="0">
                <a:latin typeface="Times New Roman" panose="02020603050405020304" pitchFamily="18" charset="0"/>
              </a:rPr>
              <a:t>diary’</a:t>
            </a:r>
            <a:r>
              <a:rPr lang="es-ES_tradnl" b="0" i="0" u="none" strike="noStrike" baseline="0" dirty="0">
                <a:latin typeface="Times New Roman" panose="02020603050405020304" pitchFamily="18" charset="0"/>
              </a:rPr>
              <a:t>could include information on students’ ...</a:t>
            </a:r>
          </a:p>
          <a:p>
            <a:pPr lvl="1"/>
            <a:r>
              <a:rPr lang="es-ES_tradnl" sz="2700" b="1" i="0" u="none" strike="noStrike" baseline="0" dirty="0">
                <a:latin typeface="Times New Roman" panose="02020603050405020304" pitchFamily="18" charset="0"/>
              </a:rPr>
              <a:t>interests </a:t>
            </a:r>
            <a:r>
              <a:rPr lang="es-ES_tradnl" sz="27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s-ES_tradnl" sz="2700" b="0" i="1" u="none" strike="noStrike" baseline="0" dirty="0">
                <a:latin typeface="Times New Roman" panose="02020603050405020304" pitchFamily="18" charset="0"/>
              </a:rPr>
              <a:t>e.g., reading, listening to music, playing sports</a:t>
            </a:r>
            <a:r>
              <a:rPr lang="es-ES_tradnl" sz="2700" i="1" dirty="0">
                <a:latin typeface="Times New Roman" panose="02020603050405020304" pitchFamily="18" charset="0"/>
              </a:rPr>
              <a:t>)</a:t>
            </a:r>
            <a:endParaRPr lang="es-ES_tradnl" sz="2700" b="0" i="1" u="none" strike="noStrike" baseline="0" dirty="0">
              <a:latin typeface="Times New Roman" panose="02020603050405020304" pitchFamily="18" charset="0"/>
            </a:endParaRPr>
          </a:p>
          <a:p>
            <a:pPr lvl="1"/>
            <a:r>
              <a:rPr lang="en-US" sz="2700" b="1" i="0" u="none" strike="noStrike" baseline="0" dirty="0">
                <a:latin typeface="Times New Roman" panose="02020603050405020304" pitchFamily="18" charset="0"/>
              </a:rPr>
              <a:t>learning styles</a:t>
            </a:r>
            <a:r>
              <a:rPr lang="en-US" sz="2700" b="1" dirty="0">
                <a:latin typeface="Times New Roman" panose="02020603050405020304" pitchFamily="18" charset="0"/>
              </a:rPr>
              <a:t> </a:t>
            </a:r>
            <a:r>
              <a:rPr lang="en-US" sz="2700" dirty="0">
                <a:latin typeface="Times New Roman" panose="02020603050405020304" pitchFamily="18" charset="0"/>
              </a:rPr>
              <a:t>(e</a:t>
            </a:r>
            <a:r>
              <a:rPr lang="en-US" sz="2700" i="1" dirty="0">
                <a:latin typeface="Times New Roman" panose="02020603050405020304" pitchFamily="18" charset="0"/>
              </a:rPr>
              <a:t>.g., </a:t>
            </a:r>
            <a:r>
              <a:rPr lang="en-US" sz="2700" i="1" dirty="0">
                <a:solidFill>
                  <a:srgbClr val="7030A0"/>
                </a:solidFill>
                <a:latin typeface="Times New Roman" panose="02020603050405020304" pitchFamily="18" charset="0"/>
              </a:rPr>
              <a:t>Analytic</a:t>
            </a:r>
            <a:r>
              <a:rPr lang="en-US" sz="2700" i="1" dirty="0">
                <a:latin typeface="Times New Roman" panose="02020603050405020304" pitchFamily="18" charset="0"/>
              </a:rPr>
              <a:t> that involves the linear type of learning found most often in schools; </a:t>
            </a:r>
            <a:r>
              <a:rPr lang="en-US" sz="27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Practical </a:t>
            </a:r>
            <a:r>
              <a:rPr lang="en-US" sz="2700" i="1" dirty="0">
                <a:latin typeface="Times New Roman" panose="02020603050405020304" pitchFamily="18" charset="0"/>
              </a:rPr>
              <a:t>that involves seeing how and why things work as people actually use them; </a:t>
            </a:r>
            <a:r>
              <a:rPr lang="en-US" sz="2700" i="1" dirty="0">
                <a:solidFill>
                  <a:srgbClr val="FFC000"/>
                </a:solidFill>
                <a:latin typeface="Times New Roman" panose="02020603050405020304" pitchFamily="18" charset="0"/>
              </a:rPr>
              <a:t>Creative</a:t>
            </a:r>
            <a:r>
              <a:rPr lang="en-US" sz="2700" i="1" dirty="0">
                <a:latin typeface="Times New Roman" panose="02020603050405020304" pitchFamily="18" charset="0"/>
              </a:rPr>
              <a:t> that involves making new connections and seeking innovation)</a:t>
            </a:r>
          </a:p>
          <a:p>
            <a:pPr lvl="1"/>
            <a:r>
              <a:rPr lang="en-US" sz="2700" b="1" i="0" u="none" strike="noStrike" baseline="0" dirty="0">
                <a:latin typeface="Times New Roman" panose="02020603050405020304" pitchFamily="18" charset="0"/>
              </a:rPr>
              <a:t>Differences based </a:t>
            </a:r>
            <a:r>
              <a:rPr lang="en-US" sz="2700" b="1" dirty="0">
                <a:latin typeface="Times New Roman" panose="02020603050405020304" pitchFamily="18" charset="0"/>
              </a:rPr>
              <a:t>on their </a:t>
            </a:r>
            <a:r>
              <a:rPr lang="en-US" sz="2700" b="1" i="0" u="none" strike="noStrike" baseline="0" dirty="0">
                <a:latin typeface="Times New Roman" panose="02020603050405020304" pitchFamily="18" charset="0"/>
              </a:rPr>
              <a:t>gender/culture/personality </a:t>
            </a:r>
            <a:r>
              <a:rPr lang="en-US" sz="2700" b="0" i="0" u="none" strike="noStrike" baseline="0" dirty="0">
                <a:latin typeface="Times New Roman" panose="02020603050405020304" pitchFamily="18" charset="0"/>
              </a:rPr>
              <a:t>(e</a:t>
            </a:r>
            <a:r>
              <a:rPr lang="en-US" sz="2700" i="1" dirty="0">
                <a:latin typeface="Times New Roman" panose="02020603050405020304" pitchFamily="18" charset="0"/>
              </a:rPr>
              <a:t>.g., being expressive or reserved in class interactions; </a:t>
            </a:r>
            <a:r>
              <a:rPr lang="es-ES_tradnl" sz="2700" i="1" dirty="0">
                <a:latin typeface="Times New Roman" panose="02020603050405020304" pitchFamily="18" charset="0"/>
              </a:rPr>
              <a:t>preferring competition or collaboration; </a:t>
            </a:r>
            <a:r>
              <a:rPr lang="en-US" sz="2700" i="1" dirty="0">
                <a:latin typeface="Times New Roman" panose="02020603050405020304" pitchFamily="18" charset="0"/>
              </a:rPr>
              <a:t> preferring to work individually or in a group)</a:t>
            </a:r>
          </a:p>
          <a:p>
            <a:pPr lvl="1"/>
            <a:r>
              <a:rPr lang="en-US" sz="2700" b="1" i="0" u="none" strike="noStrike" baseline="0" dirty="0">
                <a:latin typeface="Times New Roman" panose="02020603050405020304" pitchFamily="18" charset="0"/>
              </a:rPr>
              <a:t>learning strengths and weaknesses </a:t>
            </a:r>
          </a:p>
          <a:p>
            <a:pPr marL="457200" lvl="1" indent="0">
              <a:buNone/>
            </a:pPr>
            <a:endParaRPr lang="en-US" sz="2700" b="0" i="0" u="none" strike="noStrike" baseline="0" dirty="0">
              <a:latin typeface="Times New Roman" panose="02020603050405020304" pitchFamily="18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A learner profile needs to be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dynamic,</a:t>
            </a:r>
            <a:r>
              <a:rPr lang="en-US" sz="2800" dirty="0">
                <a:latin typeface="Times New Roman" panose="02020603050405020304" pitchFamily="18" charset="0"/>
              </a:rPr>
              <a:t> as individual learners are 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</a:rPr>
              <a:t>constantly growing and changing.</a:t>
            </a:r>
          </a:p>
          <a:p>
            <a:pPr marL="457200" lvl="2" indent="0" algn="r">
              <a:spcBef>
                <a:spcPts val="1000"/>
              </a:spcBef>
              <a:buNone/>
            </a:pPr>
            <a:r>
              <a:rPr lang="en-US" sz="1600" dirty="0"/>
              <a:t>Thomas, et al., 2023; </a:t>
            </a:r>
            <a:r>
              <a:rPr lang="en-US" sz="1600" dirty="0" err="1"/>
              <a:t>Tolminson</a:t>
            </a:r>
            <a:r>
              <a:rPr lang="en-US" sz="1600" dirty="0"/>
              <a:t> et al., 2003</a:t>
            </a:r>
            <a:endParaRPr lang="el-GR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6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2369" y="365125"/>
            <a:ext cx="5908431" cy="190915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Which one of the presented strategies is closer to your interest as a STEM teacher</a:t>
            </a:r>
            <a:r>
              <a:rPr lang="en-US" dirty="0"/>
              <a:t>?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3141785"/>
            <a:ext cx="9102969" cy="2649415"/>
          </a:xfrm>
        </p:spPr>
        <p:txBody>
          <a:bodyPr>
            <a:normAutofit/>
          </a:bodyPr>
          <a:lstStyle/>
          <a:p>
            <a:r>
              <a:rPr lang="en-US" sz="3000" dirty="0" err="1"/>
              <a:t>Str</a:t>
            </a:r>
            <a:r>
              <a:rPr lang="en-US" sz="3000" dirty="0"/>
              <a:t> 1: Promoting equity through </a:t>
            </a:r>
            <a:r>
              <a:rPr lang="en-US" sz="3000" dirty="0">
                <a:solidFill>
                  <a:srgbClr val="00B050"/>
                </a:solidFill>
              </a:rPr>
              <a:t>formative assessment (</a:t>
            </a:r>
            <a:r>
              <a:rPr lang="en-US" sz="3000" dirty="0" err="1">
                <a:solidFill>
                  <a:srgbClr val="00B050"/>
                </a:solidFill>
              </a:rPr>
              <a:t>AfL</a:t>
            </a:r>
            <a:r>
              <a:rPr lang="en-US" sz="3000" dirty="0">
                <a:solidFill>
                  <a:srgbClr val="00B050"/>
                </a:solidFill>
              </a:rPr>
              <a:t>);</a:t>
            </a:r>
          </a:p>
          <a:p>
            <a:r>
              <a:rPr lang="en-US" sz="3000" dirty="0" err="1"/>
              <a:t>Str</a:t>
            </a:r>
            <a:r>
              <a:rPr lang="en-US" sz="3000" dirty="0"/>
              <a:t> 2: </a:t>
            </a:r>
            <a:r>
              <a:rPr lang="en-US" sz="3000" dirty="0">
                <a:solidFill>
                  <a:srgbClr val="7030A0"/>
                </a:solidFill>
              </a:rPr>
              <a:t>“The Rights of the learners’ framework”</a:t>
            </a:r>
            <a:br>
              <a:rPr lang="en-US" sz="3000" dirty="0">
                <a:solidFill>
                  <a:srgbClr val="7030A0"/>
                </a:solidFill>
              </a:rPr>
            </a:br>
            <a:r>
              <a:rPr lang="en-US" sz="3000" dirty="0"/>
              <a:t>Developing an inclusive classroom culture</a:t>
            </a:r>
          </a:p>
          <a:p>
            <a:r>
              <a:rPr lang="en-US" sz="3000" dirty="0" err="1"/>
              <a:t>Str</a:t>
            </a:r>
            <a:r>
              <a:rPr lang="en-US" sz="3000" dirty="0"/>
              <a:t> 3: Keeping </a:t>
            </a:r>
            <a:r>
              <a:rPr lang="en-US" sz="3000" dirty="0">
                <a:solidFill>
                  <a:srgbClr val="7030A0"/>
                </a:solidFill>
              </a:rPr>
              <a:t>“Learners’ profile Diaries”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1777905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2270</TotalTime>
  <Words>1679</Words>
  <Application>Microsoft Office PowerPoint</Application>
  <DocSecurity>0</DocSecurity>
  <PresentationFormat>Ευρεία οθόνη</PresentationFormat>
  <Paragraphs>112</Paragraphs>
  <Slides>18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32" baseType="lpstr">
      <vt:lpstr>Adobe Garamond Pro</vt:lpstr>
      <vt:lpstr>AGaramondPro-Regular</vt:lpstr>
      <vt:lpstr>Aptos</vt:lpstr>
      <vt:lpstr>Arial</vt:lpstr>
      <vt:lpstr>BerlingNovaTextPro</vt:lpstr>
      <vt:lpstr>Calibri</vt:lpstr>
      <vt:lpstr>Calibri Light</vt:lpstr>
      <vt:lpstr>Google Sans</vt:lpstr>
      <vt:lpstr>Merriweather Sans</vt:lpstr>
      <vt:lpstr>Noto Sans Symbols</vt:lpstr>
      <vt:lpstr>OpenSans</vt:lpstr>
      <vt:lpstr>Times New Roman</vt:lpstr>
      <vt:lpstr>ULNRBC+UniversLTStd-Light</vt:lpstr>
      <vt:lpstr>Office Theme</vt:lpstr>
      <vt:lpstr>Παρουσίαση του PowerPoint</vt:lpstr>
      <vt:lpstr>Equity and assessment</vt:lpstr>
      <vt:lpstr>If the field of the game represents the ‘classroom learning activities during problem solving’, what do these figures show?</vt:lpstr>
      <vt:lpstr>Equity</vt:lpstr>
      <vt:lpstr>Παρουσίαση του PowerPoint</vt:lpstr>
      <vt:lpstr>Str 1: Promoting equity through formative assessment (Assessment for Learning/AfL)</vt:lpstr>
      <vt:lpstr>Str 2: “The Rights of the learners’ framework” Developing an inclusive classroom culture</vt:lpstr>
      <vt:lpstr>Str 3: Keeping ‘Learners’ profile Diaries’ to describe the ways a student learns best</vt:lpstr>
      <vt:lpstr>Which one of the presented strategies is closer to your interest as a STEM teacher?</vt:lpstr>
      <vt:lpstr>Video- clip on “What we can learn from the land about patterns?”  https://www.youtube.com/watch?v=9Uf7_1NevGI&amp;t=3079s 49:50 - 52:46 </vt:lpstr>
      <vt:lpstr>Παρουσίαση του PowerPoint</vt:lpstr>
      <vt:lpstr>Special case I: Students with different cultural background</vt:lpstr>
      <vt:lpstr>Strategies for Culturally responsive assessment</vt:lpstr>
      <vt:lpstr>Special cases II: Students with learning disabilities </vt:lpstr>
      <vt:lpstr>Assessment accommodations for students with learning disabilities</vt:lpstr>
      <vt:lpstr>Summing up: How do I ensure my assessments are equitable for all students?</vt:lpstr>
      <vt:lpstr>PART B (10 mins) Cluster 4 Session 3 Homework assignment- Group Activity 2</vt:lpstr>
      <vt:lpstr>Selected 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ICSE Academy Round Table</dc:title>
  <dc:subject/>
  <dc:creator>MARIA EVAGOROU</dc:creator>
  <cp:keywords/>
  <dc:description/>
  <cp:lastModifiedBy>Chrissavgi Triantafillou</cp:lastModifiedBy>
  <cp:revision>380</cp:revision>
  <dcterms:created xsi:type="dcterms:W3CDTF">2023-03-07T08:04:29Z</dcterms:created>
  <dcterms:modified xsi:type="dcterms:W3CDTF">2025-12-03T17:04:44Z</dcterms:modified>
  <cp:category/>
  <dc:identifier/>
  <cp:contentStatus/>
  <dc:language/>
  <cp:version/>
</cp:coreProperties>
</file>