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2" r:id="rId5"/>
    <p:sldId id="264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15/11/2025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15/11/2025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15/11/2025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15/11/2025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15/11/2025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15/11/2025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15/11/2025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15/11/2025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15/11/2025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15/11/2025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15/11/2025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324BB-B085-46EC-8700-E76D73B95083}" type="datetimeFigureOut">
              <a:rPr lang="el-GR" smtClean="0"/>
              <a:pPr/>
              <a:t>15/11/2025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8134672" cy="2331690"/>
          </a:xfrm>
        </p:spPr>
        <p:txBody>
          <a:bodyPr>
            <a:normAutofit/>
          </a:bodyPr>
          <a:lstStyle/>
          <a:p>
            <a:r>
              <a:rPr lang="el-GR" sz="3200" dirty="0"/>
              <a:t>Η διδασκαλία μέσω επίλυσης προβλήματος – Μαθηματικοποίηση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631032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Αξιολόγηση μαθήματος</a:t>
            </a:r>
          </a:p>
          <a:p>
            <a:endParaRPr lang="el-GR" b="1" dirty="0">
              <a:solidFill>
                <a:srgbClr val="0070C0"/>
              </a:solidFill>
            </a:endParaRPr>
          </a:p>
          <a:p>
            <a:r>
              <a:rPr lang="el-GR" b="1" dirty="0">
                <a:highlight>
                  <a:srgbClr val="FFFF00"/>
                </a:highlight>
              </a:rPr>
              <a:t>2025-26 ΧΕΙΜΕΡΙΝΟ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l-GR" dirty="0" err="1"/>
              <a:t>ξιολόγηση</a:t>
            </a:r>
            <a:r>
              <a:rPr lang="el-GR" dirty="0"/>
              <a:t> μαθήματος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22169" y="1628800"/>
            <a:ext cx="8507288" cy="4525963"/>
          </a:xfrm>
        </p:spPr>
        <p:txBody>
          <a:bodyPr>
            <a:normAutofit fontScale="70000" lnSpcReduction="20000"/>
          </a:bodyPr>
          <a:lstStyle/>
          <a:p>
            <a:r>
              <a:rPr lang="el-GR" sz="4300" b="1" dirty="0">
                <a:highlight>
                  <a:srgbClr val="FFFF00"/>
                </a:highlight>
              </a:rPr>
              <a:t>80% γραπτή εξέταση</a:t>
            </a:r>
          </a:p>
          <a:p>
            <a:r>
              <a:rPr lang="el-GR" b="1" dirty="0">
                <a:highlight>
                  <a:srgbClr val="FFFF00"/>
                </a:highlight>
              </a:rPr>
              <a:t>20% υποχρεωτική </a:t>
            </a:r>
            <a:r>
              <a:rPr lang="el-GR" dirty="0">
                <a:highlight>
                  <a:srgbClr val="FFFF00"/>
                </a:highlight>
              </a:rPr>
              <a:t>συμμετοχή σε τουλάχιστον </a:t>
            </a:r>
            <a:r>
              <a:rPr lang="el-GR" b="1" dirty="0">
                <a:highlight>
                  <a:srgbClr val="FFFF00"/>
                </a:highlight>
              </a:rPr>
              <a:t>8</a:t>
            </a:r>
            <a:r>
              <a:rPr lang="el-GR" dirty="0">
                <a:highlight>
                  <a:srgbClr val="FFFF00"/>
                </a:highlight>
              </a:rPr>
              <a:t> ατομικές ή ομαδικές εργασίες που δίνονται στη διάρκεια του μαθήματος και </a:t>
            </a:r>
            <a:r>
              <a:rPr lang="el-GR" b="1" dirty="0">
                <a:highlight>
                  <a:srgbClr val="FFFF00"/>
                </a:highlight>
              </a:rPr>
              <a:t>υποχρεωτική παρουσίαση/εξέταση μιας εργασίας σε χρονικό διάστημα που θα καθοριστεί αργότερα</a:t>
            </a:r>
          </a:p>
          <a:p>
            <a:r>
              <a:rPr lang="en-US" b="1" dirty="0">
                <a:highlight>
                  <a:srgbClr val="FFFF00"/>
                </a:highlight>
              </a:rPr>
              <a:t>(Bonus) </a:t>
            </a:r>
            <a:r>
              <a:rPr lang="el-GR" b="1" dirty="0">
                <a:highlight>
                  <a:srgbClr val="FFFF00"/>
                </a:highlight>
              </a:rPr>
              <a:t>10</a:t>
            </a:r>
            <a:r>
              <a:rPr lang="en-US" b="1" dirty="0">
                <a:highlight>
                  <a:srgbClr val="FFFF00"/>
                </a:highlight>
              </a:rPr>
              <a:t>% </a:t>
            </a:r>
            <a:r>
              <a:rPr lang="el-GR" dirty="0">
                <a:highlight>
                  <a:srgbClr val="FFFF00"/>
                </a:highlight>
              </a:rPr>
              <a:t>συμμετοχή σε εργασίες </a:t>
            </a:r>
            <a:r>
              <a:rPr lang="el-GR" b="1" dirty="0">
                <a:highlight>
                  <a:srgbClr val="FFFF00"/>
                </a:highlight>
              </a:rPr>
              <a:t>(προαιρετικές)</a:t>
            </a:r>
          </a:p>
          <a:p>
            <a:pPr lvl="1"/>
            <a:r>
              <a:rPr lang="el-GR" dirty="0">
                <a:highlight>
                  <a:srgbClr val="FFFF00"/>
                </a:highlight>
              </a:rPr>
              <a:t>5% ( 2 εβδομαδιαίες ατομικές εργασίες) </a:t>
            </a:r>
          </a:p>
          <a:p>
            <a:pPr lvl="1"/>
            <a:r>
              <a:rPr lang="el-GR" dirty="0">
                <a:highlight>
                  <a:srgbClr val="FFFF00"/>
                </a:highlight>
              </a:rPr>
              <a:t>5% (1 ομαδική εργασία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l-GR" dirty="0">
                <a:highlight>
                  <a:srgbClr val="FFFF00"/>
                </a:highlight>
              </a:rPr>
              <a:t>)</a:t>
            </a:r>
          </a:p>
          <a:p>
            <a:pPr marL="457200" lvl="1" indent="0">
              <a:buNone/>
            </a:pPr>
            <a:endParaRPr lang="el-GR" dirty="0"/>
          </a:p>
          <a:p>
            <a:pPr marL="0" lvl="3" indent="0">
              <a:buNone/>
            </a:pPr>
            <a:r>
              <a:rPr lang="el-GR" sz="2800" b="1" dirty="0">
                <a:solidFill>
                  <a:srgbClr val="FF0000"/>
                </a:solidFill>
              </a:rPr>
              <a:t>ΠΡΟΣΟΧΗ:</a:t>
            </a:r>
          </a:p>
          <a:p>
            <a:pPr marL="0" lvl="3" indent="0">
              <a:buNone/>
            </a:pPr>
            <a:r>
              <a:rPr lang="el-GR" sz="2800" b="1" dirty="0">
                <a:solidFill>
                  <a:srgbClr val="FF0000"/>
                </a:solidFill>
              </a:rPr>
              <a:t> </a:t>
            </a:r>
            <a:r>
              <a:rPr lang="el-GR" sz="2800" dirty="0"/>
              <a:t>ΣΤΗ </a:t>
            </a:r>
            <a:r>
              <a:rPr lang="el-GR" sz="2800" b="1" dirty="0"/>
              <a:t>ΓΡΑΠΤΗ ΕΞΕΤΑΣΗ </a:t>
            </a:r>
            <a:r>
              <a:rPr lang="el-GR" sz="2800" dirty="0"/>
              <a:t>ΜΠΟΡΟΥΝ ΝΑ ΣΥΜΜΕΤΕΧΟΥΝ ΚΑΙ ΦΟΙΤΗΤΕΣ/ΤΡΙΕΣ ΠΟΥ </a:t>
            </a:r>
            <a:r>
              <a:rPr lang="el-GR" sz="2800" u="sng" dirty="0"/>
              <a:t>ΔΕΝ ΕΙΧΑΝ </a:t>
            </a:r>
            <a:r>
              <a:rPr lang="el-GR" sz="2800" dirty="0"/>
              <a:t>ΤΗΝ ΕΥΚΑΙΡΙΑ ΝΑ ΠΑΡΑΔΩΣΟΥΝ </a:t>
            </a:r>
            <a:r>
              <a:rPr lang="el-GR" sz="2800" u="sng" dirty="0"/>
              <a:t>ΚΑΜΙΑ </a:t>
            </a:r>
            <a:r>
              <a:rPr lang="el-GR" sz="2800" dirty="0"/>
              <a:t>ΥΠΟΧΡΕΩΤΙΚΗ ΕΡΓΑΣΙΑ </a:t>
            </a:r>
            <a:r>
              <a:rPr lang="el-GR" sz="2800" b="1" u="sng" dirty="0"/>
              <a:t>ΑΛΛΑ</a:t>
            </a:r>
            <a:r>
              <a:rPr lang="el-GR" sz="2800" dirty="0"/>
              <a:t> </a:t>
            </a:r>
            <a:r>
              <a:rPr lang="el-GR" sz="2800" dirty="0">
                <a:highlight>
                  <a:srgbClr val="00FF00"/>
                </a:highlight>
              </a:rPr>
              <a:t>να γνωρίζουν ότι </a:t>
            </a:r>
            <a:r>
              <a:rPr lang="el-GR" sz="2800" b="1" dirty="0">
                <a:highlight>
                  <a:srgbClr val="00FF00"/>
                </a:highlight>
              </a:rPr>
              <a:t>Η ΜΕΓΙΣΤΗ ΒΑΘΜΟΛΟΓΙΑ αξιολόγησής τους </a:t>
            </a:r>
            <a:r>
              <a:rPr lang="el-GR" sz="2800" b="1">
                <a:highlight>
                  <a:srgbClr val="00FF00"/>
                </a:highlight>
              </a:rPr>
              <a:t>θα είναι  </a:t>
            </a:r>
            <a:r>
              <a:rPr lang="el-GR" sz="2800" b="1" dirty="0">
                <a:highlight>
                  <a:srgbClr val="00FF00"/>
                </a:highlight>
              </a:rPr>
              <a:t>8β.</a:t>
            </a:r>
          </a:p>
          <a:p>
            <a:pPr marL="0" lvl="3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0273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7794" y="260648"/>
            <a:ext cx="8458200" cy="1080120"/>
          </a:xfrm>
        </p:spPr>
        <p:txBody>
          <a:bodyPr>
            <a:noAutofit/>
          </a:bodyPr>
          <a:lstStyle/>
          <a:p>
            <a:r>
              <a:rPr lang="el-GR" sz="3200" dirty="0"/>
              <a:t>20% συμμετοχή στις εργασίες </a:t>
            </a:r>
            <a:br>
              <a:rPr lang="el-GR" sz="3200" dirty="0"/>
            </a:br>
            <a:r>
              <a:rPr lang="el-GR" sz="3200" dirty="0"/>
              <a:t>που δίνονται στην τάξη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9904" y="1916832"/>
            <a:ext cx="8884096" cy="4680520"/>
          </a:xfrm>
        </p:spPr>
        <p:txBody>
          <a:bodyPr>
            <a:noAutofit/>
          </a:bodyPr>
          <a:lstStyle/>
          <a:p>
            <a:pPr marL="342900" lvl="2" indent="-342900"/>
            <a:r>
              <a:rPr lang="el-GR" b="1" u="sng" dirty="0">
                <a:solidFill>
                  <a:srgbClr val="7030A0"/>
                </a:solidFill>
              </a:rPr>
              <a:t>Υποχρεωτική συμμετοχή* σε 8 τουλάχιστον ατομικές** εργασίες </a:t>
            </a:r>
            <a:r>
              <a:rPr lang="el-GR" b="1" dirty="0">
                <a:solidFill>
                  <a:srgbClr val="7030A0"/>
                </a:solidFill>
              </a:rPr>
              <a:t>στη διάρκεια του μαθήματος </a:t>
            </a:r>
            <a:r>
              <a:rPr lang="el-GR" i="1" dirty="0">
                <a:solidFill>
                  <a:srgbClr val="7030A0"/>
                </a:solidFill>
              </a:rPr>
              <a:t>(σε γραπτή ή ψηφιακή μορφή)</a:t>
            </a:r>
          </a:p>
          <a:p>
            <a:pPr marL="800100" lvl="3" indent="-342900"/>
            <a:r>
              <a:rPr lang="el-GR" sz="2400" b="1" i="1" dirty="0">
                <a:solidFill>
                  <a:srgbClr val="FF0000"/>
                </a:solidFill>
              </a:rPr>
              <a:t>Συνολική Βαθμολογία: 8</a:t>
            </a:r>
            <a:r>
              <a:rPr lang="en-US" sz="2400" b="1" i="1" dirty="0">
                <a:solidFill>
                  <a:srgbClr val="FF0000"/>
                </a:solidFill>
              </a:rPr>
              <a:t>x</a:t>
            </a:r>
            <a:r>
              <a:rPr lang="el-GR" sz="2400" b="1" i="1" dirty="0">
                <a:solidFill>
                  <a:srgbClr val="FF0000"/>
                </a:solidFill>
              </a:rPr>
              <a:t>0.2μ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endParaRPr lang="el-GR" sz="2400" b="1" i="1" dirty="0">
              <a:solidFill>
                <a:srgbClr val="FF0000"/>
              </a:solidFill>
            </a:endParaRPr>
          </a:p>
          <a:p>
            <a:pPr marL="800100" lvl="3" indent="-342900"/>
            <a:r>
              <a:rPr lang="el-GR" sz="2400" b="1" i="1" dirty="0">
                <a:solidFill>
                  <a:srgbClr val="FF0000"/>
                </a:solidFill>
              </a:rPr>
              <a:t>Παρουσίαση/εξέταση μιας εργασίας που θα επιλέξετε οι ίδιοι: 0.4μ </a:t>
            </a:r>
          </a:p>
          <a:p>
            <a:pPr marL="0" lvl="2" indent="0">
              <a:buNone/>
            </a:pPr>
            <a:r>
              <a:rPr lang="el-GR" sz="1800" i="1" dirty="0">
                <a:solidFill>
                  <a:srgbClr val="7030A0"/>
                </a:solidFill>
              </a:rPr>
              <a:t>*Θα δίνεται η ευκαιρία στους φοιτητές και στις φοιτήτριες που δεν μπορούν να συμμετέχουν στο μάθημα να ανεβάσουν την εργασία τους στην </a:t>
            </a:r>
            <a:r>
              <a:rPr lang="en-US" sz="1800" i="1" dirty="0" err="1">
                <a:solidFill>
                  <a:srgbClr val="7030A0"/>
                </a:solidFill>
              </a:rPr>
              <a:t>eclass</a:t>
            </a:r>
            <a:r>
              <a:rPr lang="en-US" sz="1800" i="1" dirty="0">
                <a:solidFill>
                  <a:srgbClr val="7030A0"/>
                </a:solidFill>
              </a:rPr>
              <a:t> </a:t>
            </a:r>
            <a:r>
              <a:rPr lang="el-GR" sz="1800" i="1" dirty="0">
                <a:solidFill>
                  <a:srgbClr val="7030A0"/>
                </a:solidFill>
              </a:rPr>
              <a:t>μέχρι τις 11:55 </a:t>
            </a:r>
            <a:r>
              <a:rPr lang="el-GR" sz="1800" b="1" i="1" u="sng" dirty="0">
                <a:solidFill>
                  <a:srgbClr val="7030A0"/>
                </a:solidFill>
              </a:rPr>
              <a:t>της επόμενης μέρας που δίνεται η εργασία στην τάξη.</a:t>
            </a:r>
            <a:endParaRPr lang="en-US" sz="1800" b="1" i="1" u="sng" dirty="0">
              <a:solidFill>
                <a:srgbClr val="7030A0"/>
              </a:solidFill>
            </a:endParaRPr>
          </a:p>
          <a:p>
            <a:pPr marL="0" lvl="2" indent="0">
              <a:buNone/>
            </a:pPr>
            <a:r>
              <a:rPr lang="el-GR" sz="1800" i="1" dirty="0">
                <a:solidFill>
                  <a:srgbClr val="7030A0"/>
                </a:solidFill>
              </a:rPr>
              <a:t>** οι </a:t>
            </a:r>
            <a:r>
              <a:rPr lang="el-GR" sz="1800" i="1" dirty="0" err="1">
                <a:solidFill>
                  <a:srgbClr val="7030A0"/>
                </a:solidFill>
              </a:rPr>
              <a:t>διαζώσης</a:t>
            </a:r>
            <a:r>
              <a:rPr lang="el-GR" sz="1800" i="1" dirty="0">
                <a:solidFill>
                  <a:srgbClr val="7030A0"/>
                </a:solidFill>
              </a:rPr>
              <a:t> μπορεί να είναι και ομαδικές.</a:t>
            </a:r>
          </a:p>
          <a:p>
            <a:pPr marL="0" lvl="2" indent="0">
              <a:buNone/>
            </a:pPr>
            <a:r>
              <a:rPr lang="el-GR" sz="1800" i="1" dirty="0">
                <a:solidFill>
                  <a:srgbClr val="7030A0"/>
                </a:solidFill>
              </a:rPr>
              <a:t>*** Η παρουσίαση να </a:t>
            </a:r>
            <a:r>
              <a:rPr lang="el-GR" sz="1800" i="1" u="sng" dirty="0">
                <a:solidFill>
                  <a:srgbClr val="7030A0"/>
                </a:solidFill>
              </a:rPr>
              <a:t>μην υπερβαίνει τα 5 λεπτά</a:t>
            </a:r>
            <a:r>
              <a:rPr lang="el-GR" sz="1800" i="1" dirty="0">
                <a:solidFill>
                  <a:srgbClr val="7030A0"/>
                </a:solidFill>
              </a:rPr>
              <a:t>! (αλλιώς δεν θα υπολογίζεται!)</a:t>
            </a:r>
          </a:p>
          <a:p>
            <a:pPr marL="0" lvl="2" indent="0" algn="ctr">
              <a:buNone/>
            </a:pPr>
            <a:r>
              <a:rPr lang="en-US" sz="1800" b="1" i="1" dirty="0">
                <a:solidFill>
                  <a:srgbClr val="7030A0"/>
                </a:solidFill>
              </a:rPr>
              <a:t>SOS!</a:t>
            </a:r>
          </a:p>
          <a:p>
            <a:pPr marL="0" lvl="2" indent="0" algn="ctr">
              <a:buNone/>
            </a:pPr>
            <a:r>
              <a:rPr lang="el-GR" sz="1800" b="1" i="1" dirty="0">
                <a:solidFill>
                  <a:srgbClr val="7030A0"/>
                </a:solidFill>
              </a:rPr>
              <a:t>Στις εργασίες στην τάξη </a:t>
            </a:r>
            <a:r>
              <a:rPr lang="el-GR" sz="1800" b="1" i="1" u="sng" dirty="0">
                <a:solidFill>
                  <a:srgbClr val="7030A0"/>
                </a:solidFill>
              </a:rPr>
              <a:t>δεν δίνεται η επιλογή επέκτασης του χρόνου </a:t>
            </a:r>
            <a:r>
              <a:rPr lang="el-GR" sz="1800" b="1" i="1" dirty="0">
                <a:solidFill>
                  <a:srgbClr val="7030A0"/>
                </a:solidFill>
              </a:rPr>
              <a:t>υποβολής της εργασίας.</a:t>
            </a:r>
            <a:endParaRPr lang="en-US" sz="1800" b="1" i="1" dirty="0">
              <a:solidFill>
                <a:srgbClr val="7030A0"/>
              </a:solidFill>
            </a:endParaRPr>
          </a:p>
          <a:p>
            <a:pPr marL="342900" lvl="2" indent="-342900"/>
            <a:endParaRPr lang="el-GR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140756"/>
            <a:ext cx="8458200" cy="911979"/>
          </a:xfrm>
        </p:spPr>
        <p:txBody>
          <a:bodyPr>
            <a:noAutofit/>
          </a:bodyPr>
          <a:lstStyle/>
          <a:p>
            <a:r>
              <a:rPr lang="el-GR" sz="3200" dirty="0"/>
              <a:t>Συμμετοχή σε εργασίες</a:t>
            </a:r>
            <a:br>
              <a:rPr lang="el-GR" sz="3200" dirty="0"/>
            </a:br>
            <a:r>
              <a:rPr lang="el-GR" sz="3200" dirty="0"/>
              <a:t>(ΠΡΟΑΙΡΕΤΙΚΗ ΣΥΜΜΕΤΟΧΗ-</a:t>
            </a:r>
            <a:r>
              <a:rPr lang="en-US" sz="3200" dirty="0"/>
              <a:t>bonus)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504" y="1052736"/>
            <a:ext cx="8884096" cy="5616624"/>
          </a:xfrm>
        </p:spPr>
        <p:txBody>
          <a:bodyPr>
            <a:noAutofit/>
          </a:bodyPr>
          <a:lstStyle/>
          <a:p>
            <a:r>
              <a:rPr lang="el-GR" sz="2400" b="1" u="sng" dirty="0">
                <a:solidFill>
                  <a:srgbClr val="7030A0"/>
                </a:solidFill>
              </a:rPr>
              <a:t>Συμμετοχή σε 2 τουλάχιστον εβδομαδιαίες ατομικές </a:t>
            </a:r>
            <a:r>
              <a:rPr lang="el-GR" sz="2400" b="1" dirty="0">
                <a:solidFill>
                  <a:srgbClr val="7030A0"/>
                </a:solidFill>
              </a:rPr>
              <a:t>εργασίες  (</a:t>
            </a:r>
            <a:r>
              <a:rPr lang="en-US" sz="2400" b="1" dirty="0" err="1">
                <a:solidFill>
                  <a:srgbClr val="7030A0"/>
                </a:solidFill>
              </a:rPr>
              <a:t>ppt</a:t>
            </a:r>
            <a:r>
              <a:rPr lang="el-GR" sz="2400" b="1" dirty="0">
                <a:solidFill>
                  <a:srgbClr val="7030A0"/>
                </a:solidFill>
              </a:rPr>
              <a:t>)</a:t>
            </a:r>
            <a:endParaRPr lang="el-GR" sz="2400" b="1" i="1" dirty="0">
              <a:solidFill>
                <a:srgbClr val="7030A0"/>
              </a:solidFill>
            </a:endParaRPr>
          </a:p>
          <a:p>
            <a:pPr marL="742950" lvl="2" indent="-342900"/>
            <a:r>
              <a:rPr lang="el-GR" i="1" dirty="0"/>
              <a:t>Εύρος εργασίας: 2-3 διαφάνειες.</a:t>
            </a:r>
          </a:p>
          <a:p>
            <a:pPr marL="400050" lvl="2" indent="0">
              <a:buNone/>
            </a:pPr>
            <a:r>
              <a:rPr lang="el-GR" b="1" i="1" dirty="0">
                <a:solidFill>
                  <a:srgbClr val="FF0000"/>
                </a:solidFill>
              </a:rPr>
              <a:t>Βαθμολογία: 2</a:t>
            </a:r>
            <a:r>
              <a:rPr lang="en-US" b="1" i="1" dirty="0">
                <a:solidFill>
                  <a:srgbClr val="FF0000"/>
                </a:solidFill>
              </a:rPr>
              <a:t>x0.</a:t>
            </a:r>
            <a:r>
              <a:rPr lang="el-GR" b="1" i="1" dirty="0">
                <a:solidFill>
                  <a:srgbClr val="FF0000"/>
                </a:solidFill>
              </a:rPr>
              <a:t>25</a:t>
            </a:r>
            <a:r>
              <a:rPr lang="en-US" b="1" i="1" dirty="0">
                <a:solidFill>
                  <a:srgbClr val="FF0000"/>
                </a:solidFill>
              </a:rPr>
              <a:t>=0.</a:t>
            </a:r>
            <a:r>
              <a:rPr lang="el-GR" b="1" i="1" dirty="0">
                <a:solidFill>
                  <a:srgbClr val="FF0000"/>
                </a:solidFill>
              </a:rPr>
              <a:t>5μ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i="1" dirty="0">
                <a:solidFill>
                  <a:srgbClr val="00B050"/>
                </a:solidFill>
              </a:rPr>
              <a:t>(αξιολογείται η συμμετοχή, παρουσιάζονται κάποιες εργασίες στη διάρκεια του μαθήματος)</a:t>
            </a:r>
            <a:endParaRPr lang="en-US" i="1" dirty="0">
              <a:solidFill>
                <a:srgbClr val="00B050"/>
              </a:solidFill>
            </a:endParaRPr>
          </a:p>
          <a:p>
            <a:pPr marL="342900" lvl="2" indent="-342900" algn="ctr"/>
            <a:r>
              <a:rPr lang="en-US" sz="2200" b="1" i="1" dirty="0">
                <a:solidFill>
                  <a:srgbClr val="7030A0"/>
                </a:solidFill>
                <a:highlight>
                  <a:srgbClr val="FFFF00"/>
                </a:highlight>
              </a:rPr>
              <a:t>SOS! </a:t>
            </a:r>
            <a:r>
              <a:rPr lang="el-GR" sz="2200" b="1" i="1" dirty="0">
                <a:solidFill>
                  <a:srgbClr val="7030A0"/>
                </a:solidFill>
                <a:highlight>
                  <a:srgbClr val="FFFF00"/>
                </a:highlight>
              </a:rPr>
              <a:t>Στις προαιρετικές εργασίες </a:t>
            </a:r>
            <a:r>
              <a:rPr lang="el-GR" sz="2200" b="1" i="1" u="sng" dirty="0">
                <a:solidFill>
                  <a:srgbClr val="7030A0"/>
                </a:solidFill>
                <a:highlight>
                  <a:srgbClr val="FFFF00"/>
                </a:highlight>
              </a:rPr>
              <a:t>δίνεται η επιλογή επέκτασης </a:t>
            </a:r>
            <a:r>
              <a:rPr lang="el-GR" sz="2200" b="1" i="1" dirty="0">
                <a:solidFill>
                  <a:srgbClr val="7030A0"/>
                </a:solidFill>
                <a:highlight>
                  <a:srgbClr val="FFFF00"/>
                </a:highlight>
              </a:rPr>
              <a:t>του χρόνου υποβολής της εργασίας με ‘εκπρόθεσμη υποβολή’.</a:t>
            </a:r>
            <a:endParaRPr lang="en-US" sz="2200" b="1" i="1" dirty="0">
              <a:solidFill>
                <a:srgbClr val="7030A0"/>
              </a:solidFill>
              <a:highlight>
                <a:srgbClr val="FFFF00"/>
              </a:highlight>
            </a:endParaRPr>
          </a:p>
          <a:p>
            <a:pPr marL="342900" lvl="2" indent="-342900"/>
            <a:endParaRPr lang="el-GR" dirty="0">
              <a:solidFill>
                <a:srgbClr val="00B050"/>
              </a:solidFill>
            </a:endParaRPr>
          </a:p>
        </p:txBody>
      </p:sp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107504" y="4509120"/>
            <a:ext cx="8712968" cy="2211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buFont typeface="Arial" pitchFamily="34" charset="0"/>
              <a:buChar char="•"/>
            </a:pPr>
            <a:r>
              <a:rPr lang="el-GR" sz="2400" b="1" u="sng" dirty="0">
                <a:solidFill>
                  <a:srgbClr val="7030A0"/>
                </a:solidFill>
              </a:rPr>
              <a:t>Συμμετοχή σε μια Ομαδική εργασία </a:t>
            </a:r>
            <a:r>
              <a:rPr lang="el-GR" sz="2400" b="1" dirty="0">
                <a:solidFill>
                  <a:srgbClr val="7030A0"/>
                </a:solidFill>
              </a:rPr>
              <a:t>(συμμετοχή 2-4 φοιτητών) </a:t>
            </a:r>
            <a:r>
              <a:rPr lang="el-GR" b="1" i="1" dirty="0">
                <a:solidFill>
                  <a:srgbClr val="7030A0"/>
                </a:solidFill>
              </a:rPr>
              <a:t>Θέμα: ΣΧΕΔΙΑΣΜΟΣ ΠΡΟΒΛΗΜΑΤΟΣ ΠΟΥ ΝΑ ΑΦΟΡΑ περιβαλλοντικής φύσης θέματα</a:t>
            </a:r>
          </a:p>
          <a:p>
            <a:pPr marL="742950" lvl="2" indent="-342900"/>
            <a:r>
              <a:rPr lang="el-GR" b="1" u="sng" dirty="0"/>
              <a:t>Η ομαδική εργασία αξιολογείται</a:t>
            </a:r>
          </a:p>
          <a:p>
            <a:pPr marL="742950" lvl="2" indent="-342900"/>
            <a:r>
              <a:rPr lang="el-GR" b="1" i="1" dirty="0">
                <a:solidFill>
                  <a:srgbClr val="FF0000"/>
                </a:solidFill>
              </a:rPr>
              <a:t>Συνολική Βαθμολογία: 0.5μ</a:t>
            </a:r>
          </a:p>
        </p:txBody>
      </p:sp>
    </p:spTree>
    <p:extLst>
      <p:ext uri="{BB962C8B-B14F-4D97-AF65-F5344CB8AC3E}">
        <p14:creationId xmlns:p14="http://schemas.microsoft.com/office/powerpoint/2010/main" val="201036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B8F35C-D97B-BE1F-4137-26C52D54D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dirty="0"/>
              <a:t>Διαμόρφωση ομαδικής εργασίας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6151D4-1177-3E50-CE79-04DE7049C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55000" lnSpcReduction="20000"/>
          </a:bodyPr>
          <a:lstStyle/>
          <a:p>
            <a:pPr marL="180000" lvl="2" indent="0" algn="ctr">
              <a:buNone/>
            </a:pPr>
            <a:r>
              <a:rPr lang="el-GR" sz="3300" b="1" dirty="0">
                <a:solidFill>
                  <a:srgbClr val="00B050"/>
                </a:solidFill>
              </a:rPr>
              <a:t>Σχεδιάζετε ένα μαθηματικό πρόβλημα που να αφορά ένα περιβαλλοντικής φύσης θέμα/ζήτημα</a:t>
            </a:r>
            <a:endParaRPr lang="el-GR" sz="3300" b="1" dirty="0">
              <a:solidFill>
                <a:srgbClr val="7030A0"/>
              </a:solidFill>
            </a:endParaRPr>
          </a:p>
          <a:p>
            <a:pPr marL="400050" lvl="2" indent="0">
              <a:buNone/>
            </a:pPr>
            <a:r>
              <a:rPr lang="el-GR" sz="3300" b="1" dirty="0">
                <a:solidFill>
                  <a:srgbClr val="00B050"/>
                </a:solidFill>
              </a:rPr>
              <a:t>Παραδοτέα:</a:t>
            </a:r>
          </a:p>
          <a:p>
            <a:pPr marL="0" indent="0">
              <a:buNone/>
            </a:pPr>
            <a:r>
              <a:rPr lang="el-GR" sz="3300" dirty="0"/>
              <a:t>Α) </a:t>
            </a:r>
            <a:r>
              <a:rPr lang="el-GR" sz="3300" dirty="0">
                <a:solidFill>
                  <a:srgbClr val="0070C0"/>
                </a:solidFill>
              </a:rPr>
              <a:t>Το πρόβλημα: </a:t>
            </a:r>
            <a:r>
              <a:rPr lang="el-GR" sz="3300" dirty="0"/>
              <a:t>τίτλος &amp; διατύπωση του προβλήματος &amp; μια ενδεικτική λύση του </a:t>
            </a:r>
          </a:p>
          <a:p>
            <a:pPr marL="0" indent="0">
              <a:buNone/>
            </a:pPr>
            <a:r>
              <a:rPr lang="el-GR" sz="3300" dirty="0"/>
              <a:t>Β) </a:t>
            </a:r>
            <a:r>
              <a:rPr lang="el-GR" sz="3300" dirty="0">
                <a:solidFill>
                  <a:srgbClr val="00B0F0"/>
                </a:solidFill>
              </a:rPr>
              <a:t>Το περιβαλλοντικής φύσης ζήτημα: </a:t>
            </a:r>
            <a:r>
              <a:rPr lang="el-GR" sz="3300" dirty="0"/>
              <a:t>Παρουσίαση του  ζητήματος στο οποίο το πρόβλημα αναφέρεται (</a:t>
            </a:r>
            <a:r>
              <a:rPr lang="el-GR" sz="3300" i="1" dirty="0"/>
              <a:t>ποιους αφορά; Παγκόσμιο ή τοπικό; Ποια η σπουδαιότητά του; Υπάρχουν αντικρουόμενες θέσεις και ποιες; Γιατί το επιλέξατε; )  </a:t>
            </a:r>
          </a:p>
          <a:p>
            <a:pPr marL="0" indent="0">
              <a:buNone/>
            </a:pPr>
            <a:r>
              <a:rPr lang="el-GR" sz="3300" dirty="0"/>
              <a:t>Γ) </a:t>
            </a:r>
            <a:r>
              <a:rPr lang="el-GR" sz="3300" dirty="0">
                <a:solidFill>
                  <a:srgbClr val="0070C0"/>
                </a:solidFill>
              </a:rPr>
              <a:t>Το πλαίσιο διδασκαλίας: </a:t>
            </a:r>
            <a:r>
              <a:rPr lang="el-GR" sz="3300" dirty="0"/>
              <a:t>τάξη (</a:t>
            </a:r>
            <a:r>
              <a:rPr lang="el-GR" sz="3300" i="1" dirty="0"/>
              <a:t>π.χ. Γ’ Γυμνασίου), </a:t>
            </a:r>
            <a:r>
              <a:rPr lang="el-GR" sz="3300" dirty="0"/>
              <a:t>Θεματικό πεδίο (</a:t>
            </a:r>
            <a:r>
              <a:rPr lang="el-GR" sz="3300" i="1" dirty="0"/>
              <a:t>Άλγεβρα/Γεωμετρία/Στατιστική &amp; Πιθανότητες</a:t>
            </a:r>
            <a:r>
              <a:rPr lang="el-GR" sz="3300" dirty="0"/>
              <a:t>) και αναφορά στη μαθηματική πολυπλοκότητά του. </a:t>
            </a:r>
          </a:p>
          <a:p>
            <a:pPr marL="0" indent="0">
              <a:buNone/>
            </a:pPr>
            <a:r>
              <a:rPr lang="el-GR" sz="3300" dirty="0"/>
              <a:t>Δ) </a:t>
            </a:r>
            <a:r>
              <a:rPr lang="el-GR" sz="3300" dirty="0">
                <a:solidFill>
                  <a:srgbClr val="00B0F0"/>
                </a:solidFill>
              </a:rPr>
              <a:t>Βιβλιογραφία/ </a:t>
            </a:r>
            <a:r>
              <a:rPr lang="en-US" sz="3300" dirty="0">
                <a:solidFill>
                  <a:srgbClr val="00B0F0"/>
                </a:solidFill>
              </a:rPr>
              <a:t>links</a:t>
            </a:r>
            <a:r>
              <a:rPr lang="en-US" sz="3300" dirty="0"/>
              <a:t>: </a:t>
            </a:r>
            <a:r>
              <a:rPr lang="el-GR" sz="3300" dirty="0"/>
              <a:t>Οι πηγές στις οποίες βασιστήκατε για τη διαμόρφωση του προβλήματος. </a:t>
            </a:r>
          </a:p>
          <a:p>
            <a:pPr marL="0" indent="0">
              <a:buNone/>
            </a:pPr>
            <a:r>
              <a:rPr lang="el-GR" sz="3300" dirty="0"/>
              <a:t>	Όταν χρησιμοποιείτε αυθεντικά δεδομένα από κάποια πηγή αυτό 	αναγράφεται στο τέλος της εργασίας.</a:t>
            </a:r>
          </a:p>
          <a:p>
            <a:endParaRPr lang="el-GR" sz="3300" i="1" dirty="0">
              <a:solidFill>
                <a:srgbClr val="7030A0"/>
              </a:solidFill>
            </a:endParaRPr>
          </a:p>
          <a:p>
            <a:r>
              <a:rPr lang="el-GR" sz="3300" i="1" dirty="0">
                <a:solidFill>
                  <a:srgbClr val="7030A0"/>
                </a:solidFill>
              </a:rPr>
              <a:t>Η εργασία μπορεί να είναι είτε σε </a:t>
            </a:r>
            <a:r>
              <a:rPr lang="en-US" sz="3300" i="1" dirty="0">
                <a:solidFill>
                  <a:srgbClr val="7030A0"/>
                </a:solidFill>
              </a:rPr>
              <a:t>word </a:t>
            </a:r>
            <a:r>
              <a:rPr lang="el-GR" sz="3300" i="1" dirty="0">
                <a:solidFill>
                  <a:srgbClr val="7030A0"/>
                </a:solidFill>
              </a:rPr>
              <a:t>είτε σε </a:t>
            </a:r>
            <a:r>
              <a:rPr lang="en-US" sz="3300" i="1" dirty="0">
                <a:solidFill>
                  <a:srgbClr val="7030A0"/>
                </a:solidFill>
              </a:rPr>
              <a:t>ppt </a:t>
            </a:r>
            <a:r>
              <a:rPr lang="el-GR" sz="3300" i="1" dirty="0">
                <a:solidFill>
                  <a:srgbClr val="7030A0"/>
                </a:solidFill>
              </a:rPr>
              <a:t>είτε χειρόγραφη.</a:t>
            </a:r>
          </a:p>
          <a:p>
            <a:r>
              <a:rPr lang="el-GR" sz="3300" i="1" dirty="0">
                <a:solidFill>
                  <a:srgbClr val="7030A0"/>
                </a:solidFill>
              </a:rPr>
              <a:t>Στην εργασία σας να εμφανίζονται όλα τα μέλη της ομάδας </a:t>
            </a:r>
          </a:p>
          <a:p>
            <a:r>
              <a:rPr lang="el-GR" sz="3300" i="1" dirty="0">
                <a:solidFill>
                  <a:srgbClr val="7030A0"/>
                </a:solidFill>
              </a:rPr>
              <a:t>Να αναρτάται η εργασία από όλα τα μέλη της ομάδας</a:t>
            </a:r>
          </a:p>
          <a:p>
            <a:endParaRPr lang="el-GR" sz="3300" dirty="0"/>
          </a:p>
          <a:p>
            <a:r>
              <a:rPr lang="el-GR" sz="3300" b="1" i="1" dirty="0">
                <a:solidFill>
                  <a:srgbClr val="FF0000"/>
                </a:solidFill>
              </a:rPr>
              <a:t>Η εργασία σας πρέπει να περιλαμβάνει τα σημεία Α-Δ για να αξιολογηθεί </a:t>
            </a:r>
            <a:r>
              <a:rPr lang="el-GR" sz="3300" b="1" i="1">
                <a:solidFill>
                  <a:srgbClr val="FF0000"/>
                </a:solidFill>
              </a:rPr>
              <a:t>με βαθμό 0,5μ</a:t>
            </a:r>
            <a:endParaRPr lang="el-GR" sz="3300" b="1" dirty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92893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518</Words>
  <Application>Microsoft Office PowerPoint</Application>
  <PresentationFormat>Προβολή στην οθόνη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8" baseType="lpstr">
      <vt:lpstr>Arial</vt:lpstr>
      <vt:lpstr>Calibri</vt:lpstr>
      <vt:lpstr>Θέμα του Office</vt:lpstr>
      <vt:lpstr>Η διδασκαλία μέσω επίλυσης προβλήματος – Μαθηματικοποίηση</vt:lpstr>
      <vt:lpstr>Aξιολόγηση μαθήματος</vt:lpstr>
      <vt:lpstr>20% συμμετοχή στις εργασίες  που δίνονται στην τάξη</vt:lpstr>
      <vt:lpstr>Συμμετοχή σε εργασίες (ΠΡΟΑΙΡΕΤΙΚΗ ΣΥΜΜΕΤΟΧΗ-bonus)</vt:lpstr>
      <vt:lpstr>Διαμόρφωση ομαδικής εργασίας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‘Υλη &amp; αξιολόγηση μαθήματος</dc:title>
  <dc:creator>A.Kallioras</dc:creator>
  <cp:lastModifiedBy>Chrissavgi Triantafillou</cp:lastModifiedBy>
  <cp:revision>142</cp:revision>
  <dcterms:created xsi:type="dcterms:W3CDTF">2017-09-16T09:41:01Z</dcterms:created>
  <dcterms:modified xsi:type="dcterms:W3CDTF">2025-11-15T15:16:17Z</dcterms:modified>
</cp:coreProperties>
</file>