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609" r:id="rId2"/>
    <p:sldId id="610" r:id="rId3"/>
    <p:sldId id="585" r:id="rId4"/>
    <p:sldId id="593" r:id="rId5"/>
    <p:sldId id="594" r:id="rId6"/>
    <p:sldId id="596" r:id="rId7"/>
    <p:sldId id="61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2439"/>
    <p:restoredTop sz="90909" autoAdjust="0"/>
  </p:normalViewPr>
  <p:slideViewPr>
    <p:cSldViewPr>
      <p:cViewPr varScale="1">
        <p:scale>
          <a:sx n="82" d="100"/>
          <a:sy n="82" d="100"/>
        </p:scale>
        <p:origin x="198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DE98-67C1-4B26-A280-ABDB793E853A}" type="datetimeFigureOut">
              <a:rPr lang="el-GR" smtClean="0"/>
              <a:pPr/>
              <a:t>30/9/2026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8DB8E-8E88-4153-900B-AAC8CBE9319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78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82F-FFD4-4210-803F-2A205DB0647B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A794-3172-4C7F-9C3F-C151699B86B4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7F7AC-98EF-436F-A371-BB94B54F3B8B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78-47C0-4155-8220-78AF8FFE9132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2A45-3E0A-4320-8ECF-E94FAB6FF302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521-5878-4C18-92B6-C97F1724825C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A819-0868-4CC4-A201-DFDA61085492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1E24-9124-428E-A4FC-E453CEA8C7F1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B246-470E-4BB7-ADBC-6ABB37FDE6A4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E7AA-34A4-4C56-B845-9D69A9C4B5FC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8D0-85E1-4474-9528-EEB59C983D21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F294-C517-4B0F-92A2-2EB268C8B824}" type="datetime1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Υπότιτλος"/>
          <p:cNvSpPr>
            <a:spLocks noGrp="1"/>
          </p:cNvSpPr>
          <p:nvPr>
            <p:ph type="subTitle" idx="1"/>
          </p:nvPr>
        </p:nvSpPr>
        <p:spPr>
          <a:xfrm>
            <a:off x="1447800" y="4495800"/>
            <a:ext cx="6400800" cy="1752600"/>
          </a:xfrm>
        </p:spPr>
        <p:txBody>
          <a:bodyPr>
            <a:normAutofit/>
          </a:bodyPr>
          <a:lstStyle/>
          <a:p>
            <a:endParaRPr lang="el-GR" dirty="0"/>
          </a:p>
          <a:p>
            <a:r>
              <a:rPr lang="el-GR" dirty="0"/>
              <a:t> </a:t>
            </a:r>
            <a:r>
              <a:rPr lang="en-US" dirty="0">
                <a:solidFill>
                  <a:srgbClr val="00B0F0"/>
                </a:solidFill>
              </a:rPr>
              <a:t>1</a:t>
            </a:r>
            <a:r>
              <a:rPr lang="el-GR" baseline="30000" dirty="0">
                <a:solidFill>
                  <a:srgbClr val="00B0F0"/>
                </a:solidFill>
              </a:rPr>
              <a:t>η</a:t>
            </a:r>
            <a:r>
              <a:rPr lang="el-GR" dirty="0">
                <a:solidFill>
                  <a:srgbClr val="00B0F0"/>
                </a:solidFill>
              </a:rPr>
              <a:t> ενότητα: Θεωρητικά </a:t>
            </a:r>
            <a:r>
              <a:rPr lang="el-GR">
                <a:solidFill>
                  <a:srgbClr val="00B0F0"/>
                </a:solidFill>
              </a:rPr>
              <a:t>μοντέλα ΕΠ </a:t>
            </a:r>
            <a:r>
              <a:rPr lang="el-GR" u="sng" dirty="0">
                <a:solidFill>
                  <a:srgbClr val="00B0F0"/>
                </a:solidFill>
              </a:rPr>
              <a:t>μετά τον </a:t>
            </a:r>
            <a:r>
              <a:rPr lang="en-US" dirty="0">
                <a:solidFill>
                  <a:srgbClr val="00B0F0"/>
                </a:solidFill>
              </a:rPr>
              <a:t>Polya</a:t>
            </a:r>
            <a:r>
              <a:rPr lang="el-GR" dirty="0">
                <a:solidFill>
                  <a:srgbClr val="00B0F0"/>
                </a:solidFill>
              </a:rPr>
              <a:t> </a:t>
            </a:r>
            <a:endParaRPr lang="el-GR" b="1" dirty="0">
              <a:solidFill>
                <a:srgbClr val="00B0F0"/>
              </a:solidFill>
            </a:endParaRPr>
          </a:p>
        </p:txBody>
      </p:sp>
      <p:pic>
        <p:nvPicPr>
          <p:cNvPr id="31746" name="Picture 2" descr="Math Stack Exchan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2362200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92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Θεωρητικά μοντέλα μελέτης της επίλυσης προβλήματος (ΕΠ) </a:t>
            </a:r>
            <a:r>
              <a:rPr lang="el-GR" u="sng" dirty="0"/>
              <a:t>μετά τον </a:t>
            </a:r>
            <a:r>
              <a:rPr lang="en-US" dirty="0" err="1"/>
              <a:t>Polya</a:t>
            </a:r>
            <a:endParaRPr lang="el-GR" dirty="0"/>
          </a:p>
          <a:p>
            <a:pPr lvl="1"/>
            <a:r>
              <a:rPr lang="el-GR" dirty="0"/>
              <a:t>Εστίαση στη </a:t>
            </a:r>
            <a:r>
              <a:rPr lang="el-GR" dirty="0" err="1"/>
              <a:t>μεταγνώση</a:t>
            </a:r>
            <a:r>
              <a:rPr lang="el-GR" dirty="0"/>
              <a:t> &amp; στις πεποιθήσεις</a:t>
            </a:r>
          </a:p>
        </p:txBody>
      </p:sp>
    </p:spTree>
    <p:extLst>
      <p:ext uri="{BB962C8B-B14F-4D97-AF65-F5344CB8AC3E}">
        <p14:creationId xmlns:p14="http://schemas.microsoft.com/office/powerpoint/2010/main" val="4118143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Διαστάσεις  στην ΕΠ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91200"/>
          </a:xfrm>
        </p:spPr>
        <p:txBody>
          <a:bodyPr>
            <a:normAutofit fontScale="47500" lnSpcReduction="20000"/>
          </a:bodyPr>
          <a:lstStyle/>
          <a:p>
            <a:r>
              <a:rPr lang="el-GR" sz="4200" dirty="0"/>
              <a:t>Ο Schoenfeld (1985) ανέπτυξε ένα θεωρητικό πλαίσιο το οποίο θα μπορούσε να χρησιμοποιηθεί για τη διερεύνηση της ΕΠ αλλά και της μαθηματικής σκέψης γενικότερα. </a:t>
            </a:r>
          </a:p>
          <a:p>
            <a:r>
              <a:rPr lang="el-GR" sz="4200" dirty="0"/>
              <a:t>Αυτό το πλαίσιο περιλαμβάνει 4 διαστάσεις που ισχυρίζεται ότι πρέπει απαραίτητα να αντιμετωπιστούν από οποιαδήποτε εργασία που σκοπεύει να διερευνήσει δραστηριότητες ΕΠ. </a:t>
            </a:r>
          </a:p>
          <a:p>
            <a:r>
              <a:rPr lang="el-GR" sz="4200" dirty="0"/>
              <a:t>Αυτές είναι οι εξής:</a:t>
            </a:r>
          </a:p>
          <a:p>
            <a:pPr lvl="1"/>
            <a:r>
              <a:rPr lang="el-GR" sz="4200" b="1" dirty="0"/>
              <a:t>Οι πηγές </a:t>
            </a:r>
            <a:r>
              <a:rPr lang="el-GR" sz="4200" dirty="0"/>
              <a:t>(</a:t>
            </a:r>
            <a:r>
              <a:rPr lang="el-GR" sz="4200" i="1" dirty="0"/>
              <a:t>Η σχετική μαθηματική γνώση-διαίσθηση, γεγονότα, αλγόριθμοι, κατανόηση-που κατέχει το άτομο και ενεργοποιεί κατά τη διαδικασία ΕΠ.) </a:t>
            </a:r>
            <a:endParaRPr lang="el-GR" sz="4200" dirty="0"/>
          </a:p>
          <a:p>
            <a:pPr lvl="1"/>
            <a:r>
              <a:rPr lang="el-GR" sz="4200" b="1" dirty="0"/>
              <a:t>Οι </a:t>
            </a:r>
            <a:r>
              <a:rPr lang="el-GR" sz="4200" b="1" dirty="0" err="1"/>
              <a:t>ευρετικές</a:t>
            </a:r>
            <a:r>
              <a:rPr lang="el-GR" sz="4200" b="1" dirty="0"/>
              <a:t> στρατηγικές </a:t>
            </a:r>
            <a:r>
              <a:rPr lang="el-GR" sz="4200" dirty="0"/>
              <a:t>(</a:t>
            </a:r>
            <a:r>
              <a:rPr lang="el-GR" sz="4200" i="1" dirty="0"/>
              <a:t>Στρατηγικές και τεχνικές όπως χρήση αναπαραστάσεων, αξιοποίηση παρόμοιων προβλημάτων, αναδιατύπωση του προβλήματος</a:t>
            </a:r>
            <a:r>
              <a:rPr lang="el-GR" sz="4200" dirty="0"/>
              <a:t>). </a:t>
            </a:r>
          </a:p>
          <a:p>
            <a:pPr lvl="1"/>
            <a:r>
              <a:rPr lang="el-GR" sz="4200" b="1" dirty="0"/>
              <a:t>Οι </a:t>
            </a:r>
            <a:r>
              <a:rPr lang="el-GR" sz="4200" b="1" dirty="0" err="1"/>
              <a:t>μεταγνωστικές</a:t>
            </a:r>
            <a:r>
              <a:rPr lang="el-GR" sz="4200" b="1" dirty="0"/>
              <a:t> στρατηγικές </a:t>
            </a:r>
            <a:r>
              <a:rPr lang="el-GR" sz="4200" dirty="0"/>
              <a:t>(</a:t>
            </a:r>
            <a:r>
              <a:rPr lang="el-GR" sz="4200" i="1" dirty="0"/>
              <a:t>αποφάσεις - σχεδιασμός, παρακολούθηση  - όσον αφορά την επιλογή και χρήση των κατάλληλων πηγών και στρατηγικών) </a:t>
            </a:r>
          </a:p>
          <a:p>
            <a:pPr lvl="1"/>
            <a:r>
              <a:rPr lang="el-GR" sz="4200" b="1" dirty="0"/>
              <a:t>Οι</a:t>
            </a:r>
            <a:r>
              <a:rPr lang="en-US" sz="4200" b="1" dirty="0"/>
              <a:t> </a:t>
            </a:r>
            <a:r>
              <a:rPr lang="el-GR" sz="4200" b="1" dirty="0"/>
              <a:t>πεποιθήσεις*  του λύτη </a:t>
            </a:r>
            <a:r>
              <a:rPr lang="el-GR" sz="4200" dirty="0"/>
              <a:t>για τα μαθηματικά και τη μαθηματική γνώση</a:t>
            </a:r>
            <a:r>
              <a:rPr lang="el-GR" sz="4200" dirty="0">
                <a:solidFill>
                  <a:srgbClr val="FF0000"/>
                </a:solidFill>
              </a:rPr>
              <a:t>.</a:t>
            </a:r>
          </a:p>
          <a:p>
            <a:pPr lvl="2" algn="just">
              <a:buNone/>
            </a:pPr>
            <a:r>
              <a:rPr lang="el-GR" sz="3800" dirty="0"/>
              <a:t>*</a:t>
            </a:r>
            <a:r>
              <a:rPr lang="en-US" sz="3800" dirty="0"/>
              <a:t>	</a:t>
            </a:r>
            <a:r>
              <a:rPr lang="el-GR" sz="3800" dirty="0"/>
              <a:t>Ο Schoenfeld όρισε το σύστημα πεποιθήσεων του ατόμου ως </a:t>
            </a:r>
            <a:r>
              <a:rPr lang="el-GR" sz="3800" i="1" dirty="0"/>
              <a:t>«την οπτική του για τον κόσμο των μαθηματικών, το σύνολο των (όχι απαραίτητα συνειδητών) αιτίων που αποδίδει το άτομο για τη </a:t>
            </a:r>
            <a:r>
              <a:rPr lang="el-GR" sz="3800" i="1" dirty="0">
                <a:solidFill>
                  <a:srgbClr val="7030A0"/>
                </a:solidFill>
              </a:rPr>
              <a:t>στάση του ως προς τον εαυτό του, το περιβάλλον, το θέμα που μελετάει και τα μαθηματικά</a:t>
            </a:r>
            <a:r>
              <a:rPr lang="el-GR" sz="3800" i="1" dirty="0"/>
              <a:t>»</a:t>
            </a:r>
            <a:r>
              <a:rPr lang="en-US" sz="3800" dirty="0"/>
              <a:t>.</a:t>
            </a:r>
            <a:endParaRPr lang="el-GR" sz="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καινοτομία στο θεωρητικό μοντέλο του </a:t>
            </a:r>
            <a:r>
              <a:rPr lang="el-GR" dirty="0" err="1"/>
              <a:t>Schoenfeld</a:t>
            </a:r>
            <a:r>
              <a:rPr lang="el-GR" dirty="0"/>
              <a:t> (1985) για την ΕΠ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ΕΠ συνδέεται </a:t>
            </a:r>
          </a:p>
          <a:p>
            <a:pPr lvl="1"/>
            <a:r>
              <a:rPr lang="el-GR" dirty="0"/>
              <a:t>εκτός από γνωστικής φύσης (π.χ. </a:t>
            </a:r>
            <a:r>
              <a:rPr lang="el-GR" dirty="0" err="1"/>
              <a:t>ευρετικές</a:t>
            </a:r>
            <a:r>
              <a:rPr lang="el-GR" dirty="0"/>
              <a:t> στρατηγικές) και με </a:t>
            </a:r>
            <a:r>
              <a:rPr lang="el-GR" dirty="0" err="1">
                <a:solidFill>
                  <a:srgbClr val="00B050"/>
                </a:solidFill>
              </a:rPr>
              <a:t>μεταγνωστικής</a:t>
            </a:r>
            <a:r>
              <a:rPr lang="el-GR" dirty="0">
                <a:solidFill>
                  <a:srgbClr val="00B050"/>
                </a:solidFill>
              </a:rPr>
              <a:t> φύσης διαδικασίες.</a:t>
            </a:r>
          </a:p>
          <a:p>
            <a:pPr lvl="1"/>
            <a:r>
              <a:rPr lang="el-GR" dirty="0"/>
              <a:t>με </a:t>
            </a:r>
            <a:r>
              <a:rPr lang="el-GR" dirty="0">
                <a:solidFill>
                  <a:srgbClr val="7030A0"/>
                </a:solidFill>
              </a:rPr>
              <a:t>τις στάσεις και πεποιθήσεις του λύτη.</a:t>
            </a:r>
          </a:p>
        </p:txBody>
      </p:sp>
    </p:spTree>
    <p:extLst>
      <p:ext uri="{BB962C8B-B14F-4D97-AF65-F5344CB8AC3E}">
        <p14:creationId xmlns:p14="http://schemas.microsoft.com/office/powerpoint/2010/main" val="2587093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εστίαση σε </a:t>
            </a:r>
            <a:r>
              <a:rPr lang="el-GR" dirty="0" err="1">
                <a:solidFill>
                  <a:srgbClr val="00B050"/>
                </a:solidFill>
              </a:rPr>
              <a:t>μεταγνωστικής</a:t>
            </a:r>
            <a:r>
              <a:rPr lang="el-GR" dirty="0">
                <a:solidFill>
                  <a:srgbClr val="00B050"/>
                </a:solidFill>
              </a:rPr>
              <a:t> φύσης διαδικασίες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l-GR" i="1" dirty="0"/>
              <a:t>Η </a:t>
            </a:r>
            <a:r>
              <a:rPr lang="el-GR" i="1" dirty="0" err="1"/>
              <a:t>Μεταγνώση</a:t>
            </a:r>
            <a:r>
              <a:rPr lang="el-GR" i="1" dirty="0"/>
              <a:t> είναι ένα μέσο με τη βοήθεια του οποίου ο μαθητής αξιολογεί την ορθότητα της απάντησης, ή της λύσης που έδωσε σε μια κατάσταση ή ένα πρόβλημα.</a:t>
            </a:r>
          </a:p>
          <a:p>
            <a:r>
              <a:rPr lang="el-GR" dirty="0"/>
              <a:t>Στη </a:t>
            </a:r>
            <a:r>
              <a:rPr lang="el-GR" dirty="0" err="1"/>
              <a:t>μεταγνώση</a:t>
            </a:r>
            <a:r>
              <a:rPr lang="el-GR" dirty="0"/>
              <a:t> αναγνωρίζουμε δύο διαστάσεις</a:t>
            </a:r>
            <a:endParaRPr lang="en-US" dirty="0"/>
          </a:p>
          <a:p>
            <a:pPr lvl="1"/>
            <a:r>
              <a:rPr lang="el-GR" dirty="0"/>
              <a:t> την παρακολούθηση (</a:t>
            </a:r>
            <a:r>
              <a:rPr lang="el-GR" dirty="0" err="1"/>
              <a:t>monitoring</a:t>
            </a:r>
            <a:r>
              <a:rPr lang="el-GR" dirty="0"/>
              <a:t>) </a:t>
            </a:r>
            <a:endParaRPr lang="en-US" dirty="0"/>
          </a:p>
          <a:p>
            <a:pPr lvl="1"/>
            <a:r>
              <a:rPr lang="el-GR" dirty="0"/>
              <a:t>και τη ρύθμιση (</a:t>
            </a:r>
            <a:r>
              <a:rPr lang="el-GR" dirty="0" err="1"/>
              <a:t>regulation</a:t>
            </a:r>
            <a:r>
              <a:rPr lang="el-GR" dirty="0"/>
              <a:t>). </a:t>
            </a:r>
          </a:p>
          <a:p>
            <a:r>
              <a:rPr lang="el-GR" i="1" dirty="0"/>
              <a:t>Ο μαθητής είναι σε θέση </a:t>
            </a:r>
          </a:p>
          <a:p>
            <a:pPr lvl="1"/>
            <a:r>
              <a:rPr lang="el-GR" i="1" dirty="0"/>
              <a:t>να διαπιστώσει τα λάθη του και να τροποποιήσει τις ιδέες που το οδήγησαν σε αυτά</a:t>
            </a:r>
          </a:p>
          <a:p>
            <a:pPr lvl="1"/>
            <a:r>
              <a:rPr lang="el-GR" i="1" dirty="0"/>
              <a:t>να ερμηνεύσει τις αιτίες που οδηγούν σε ένα σωστό ή λάθος αποτέλεσμα.</a:t>
            </a:r>
            <a:r>
              <a:rPr lang="el-GR" dirty="0"/>
              <a:t>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6469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ρόλος </a:t>
            </a:r>
            <a:r>
              <a:rPr lang="el-GR" dirty="0">
                <a:solidFill>
                  <a:srgbClr val="7030A0"/>
                </a:solidFill>
              </a:rPr>
              <a:t>των πεποιθήσεων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l-GR" dirty="0"/>
              <a:t>στην διαδικασία επίλυσης προβλήματος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Σύμφωνα με τον </a:t>
            </a:r>
            <a:r>
              <a:rPr lang="en-US" dirty="0"/>
              <a:t>Schoenfeld</a:t>
            </a:r>
            <a:r>
              <a:rPr lang="el-GR" dirty="0"/>
              <a:t> (1985, 1992) οι πεποιθήσεις των μαθητών για τα μαθηματικά μπορεί να επηρεάσουν τον τρόπο που θα εμπλακούν στη διαδικασία επίλυσης προβλημάτων διότι μπορούν να καθορίσουν </a:t>
            </a:r>
          </a:p>
          <a:p>
            <a:pPr lvl="1"/>
            <a:r>
              <a:rPr lang="el-GR" dirty="0"/>
              <a:t>πώς κάποιος επιλέγει να προσεγγίσει ένα πρόβλημα;</a:t>
            </a:r>
          </a:p>
          <a:p>
            <a:pPr lvl="1"/>
            <a:r>
              <a:rPr lang="el-GR" dirty="0"/>
              <a:t>ποιες τεχνικές θα χρησιμοποιήσει;</a:t>
            </a:r>
          </a:p>
          <a:p>
            <a:pPr lvl="1"/>
            <a:r>
              <a:rPr lang="el-GR" dirty="0"/>
              <a:t> ποιες τεχνικές θα αποφύγει; </a:t>
            </a:r>
          </a:p>
          <a:p>
            <a:pPr lvl="1"/>
            <a:r>
              <a:rPr lang="el-GR" dirty="0"/>
              <a:t>Πόσο χρόνο θα διαθέσει;</a:t>
            </a:r>
          </a:p>
          <a:p>
            <a:pPr lvl="1"/>
            <a:r>
              <a:rPr lang="el-GR" dirty="0"/>
              <a:t>πόσο πολύ ή πόση λίγη προσπάθεια θα καταβάλει;</a:t>
            </a:r>
          </a:p>
          <a:p>
            <a:pPr marL="457200" lvl="1" indent="0">
              <a:buNone/>
            </a:pPr>
            <a:r>
              <a:rPr lang="el-GR" dirty="0"/>
              <a:t>Κλπ.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9695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62058A-0F42-4D56-B2BA-43B42A29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1</a:t>
            </a:r>
            <a:r>
              <a:rPr lang="el-GR" baseline="30000" dirty="0"/>
              <a:t>η</a:t>
            </a:r>
            <a:r>
              <a:rPr lang="el-GR" dirty="0"/>
              <a:t> εργασία στην </a:t>
            </a:r>
            <a:r>
              <a:rPr lang="el-GR" dirty="0" err="1"/>
              <a:t>τάξη_ΑΝΑΣΤΟΧΑΣΜΟΣ</a:t>
            </a:r>
            <a:r>
              <a:rPr lang="el-GR" dirty="0"/>
              <a:t> ΕΚΠ.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5815CD-F899-427D-8B65-32BEEC43E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l-GR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Διαβάστε ένα </a:t>
            </a:r>
            <a:r>
              <a:rPr lang="el-GR" sz="2400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αναστοχαστικό</a:t>
            </a:r>
            <a:r>
              <a:rPr lang="el-GR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κείμενο μιας εκπαιδευτικού σχετικά με τη διδασκαλία επίλυσης προβλήματος στην τάξη. </a:t>
            </a: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l-GR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Μπορείτε στο κείμενο να αναγνωρίσετε επιστημολογικές πεποιθήσεις της εκπαιδευτικού για την επίλυση προβλήματος;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el-GR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Αιτιολογείστε την άποψή σας. </a:t>
            </a:r>
            <a:endParaRPr lang="el-G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543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4451</TotalTime>
  <Words>465</Words>
  <Application>Microsoft Office PowerPoint</Application>
  <PresentationFormat>Προβολή στην οθόνη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Παρουσίαση του PowerPoint</vt:lpstr>
      <vt:lpstr>Παρουσίαση του PowerPoint</vt:lpstr>
      <vt:lpstr>Διαστάσεις  στην ΕΠ</vt:lpstr>
      <vt:lpstr>Η καινοτομία στο θεωρητικό μοντέλο του Schoenfeld (1985) για την ΕΠ</vt:lpstr>
      <vt:lpstr>Η εστίαση σε μεταγνωστικής φύσης διαδικασίες</vt:lpstr>
      <vt:lpstr>Ο ρόλος των πεποιθήσεων στην διαδικασία επίλυσης προβλήματος</vt:lpstr>
      <vt:lpstr>1η εργασία στην τάξη_ΑΝΑΣΤΟΧΑΣΜΟΣ ΕΚΠ.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Chrissavgi Triantafillou</cp:lastModifiedBy>
  <cp:revision>567</cp:revision>
  <dcterms:created xsi:type="dcterms:W3CDTF">2016-12-02T10:45:38Z</dcterms:created>
  <dcterms:modified xsi:type="dcterms:W3CDTF">2026-09-30T17:05:04Z</dcterms:modified>
</cp:coreProperties>
</file>