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23" r:id="rId3"/>
    <p:sldId id="488" r:id="rId4"/>
    <p:sldId id="496" r:id="rId5"/>
    <p:sldId id="489" r:id="rId6"/>
    <p:sldId id="49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2439"/>
    <p:restoredTop sz="90909" autoAdjust="0"/>
  </p:normalViewPr>
  <p:slideViewPr>
    <p:cSldViewPr>
      <p:cViewPr varScale="1">
        <p:scale>
          <a:sx n="69" d="100"/>
          <a:sy n="69" d="100"/>
        </p:scale>
        <p:origin x="160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5DE98-67C1-4B26-A280-ABDB793E853A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8DB8E-8E88-4153-900B-AAC8CBE93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8786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3/9/2023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82F-FFD4-4210-803F-2A205DB0647B}" type="datetime1">
              <a:rPr lang="en-US" smtClean="0"/>
              <a:pPr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E7AA-34A4-4C56-B845-9D69A9C4B5FC}" type="datetime1">
              <a:rPr lang="en-US" smtClean="0"/>
              <a:pPr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48D0-85E1-4474-9528-EEB59C983D21}" type="datetime1">
              <a:rPr lang="en-US" smtClean="0"/>
              <a:pPr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794-3172-4C7F-9C3F-C151699B86B4}" type="datetime1">
              <a:rPr lang="en-US" smtClean="0"/>
              <a:pPr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F7AC-98EF-436F-A371-BB94B54F3B8B}" type="datetime1">
              <a:rPr lang="en-US" smtClean="0"/>
              <a:pPr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5178-47C0-4155-8220-78AF8FFE9132}" type="datetime1">
              <a:rPr lang="en-US" smtClean="0"/>
              <a:pPr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A45-3E0A-4320-8ECF-E94FAB6FF302}" type="datetime1">
              <a:rPr lang="en-US" smtClean="0"/>
              <a:pPr/>
              <a:t>3/9/2023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6521-5878-4C18-92B6-C97F1724825C}" type="datetime1">
              <a:rPr lang="en-US" smtClean="0"/>
              <a:pPr/>
              <a:t>3/9/2023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CA819-0868-4CC4-A201-DFDA61085492}" type="datetime1">
              <a:rPr lang="en-US" smtClean="0"/>
              <a:pPr/>
              <a:t>3/9/2023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1E24-9124-428E-A4FC-E453CEA8C7F1}" type="datetime1">
              <a:rPr lang="en-US" smtClean="0"/>
              <a:pPr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B246-470E-4BB7-ADBC-6ABB37FDE6A4}" type="datetime1">
              <a:rPr lang="en-US" smtClean="0"/>
              <a:pPr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F294-C517-4B0F-92A2-2EB268C8B824}" type="datetime1">
              <a:rPr lang="en-US" smtClean="0"/>
              <a:pPr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0gbw-Ur_d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>
          <a:xfrm>
            <a:off x="1447800" y="4495800"/>
            <a:ext cx="6400800" cy="1752600"/>
          </a:xfrm>
        </p:spPr>
        <p:txBody>
          <a:bodyPr>
            <a:normAutofit/>
          </a:bodyPr>
          <a:lstStyle/>
          <a:p>
            <a:endParaRPr lang="el-GR" dirty="0"/>
          </a:p>
          <a:p>
            <a:r>
              <a:rPr lang="el-GR" dirty="0"/>
              <a:t> </a:t>
            </a:r>
            <a:r>
              <a:rPr lang="en-US" dirty="0" smtClean="0">
                <a:solidFill>
                  <a:srgbClr val="00B0F0"/>
                </a:solidFill>
              </a:rPr>
              <a:t>1</a:t>
            </a:r>
            <a:r>
              <a:rPr lang="en-US" baseline="30000" dirty="0" smtClean="0">
                <a:solidFill>
                  <a:srgbClr val="00B0F0"/>
                </a:solidFill>
              </a:rPr>
              <a:t>st</a:t>
            </a:r>
            <a:r>
              <a:rPr lang="en-US" dirty="0" smtClean="0">
                <a:solidFill>
                  <a:srgbClr val="00B0F0"/>
                </a:solidFill>
              </a:rPr>
              <a:t> unit: Polya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Assignment #1</a:t>
            </a:r>
            <a:endParaRPr lang="el-GR" b="1" dirty="0">
              <a:solidFill>
                <a:srgbClr val="00B0F0"/>
              </a:solidFill>
            </a:endParaRPr>
          </a:p>
        </p:txBody>
      </p:sp>
      <p:pic>
        <p:nvPicPr>
          <p:cNvPr id="31746" name="Picture 2" descr="Math Stack Exchan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23622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81000" y="914401"/>
            <a:ext cx="5257800" cy="3429000"/>
          </a:xfrm>
        </p:spPr>
        <p:txBody>
          <a:bodyPr>
            <a:normAutofit/>
          </a:bodyPr>
          <a:lstStyle/>
          <a:p>
            <a:endParaRPr lang="el-GR" dirty="0"/>
          </a:p>
          <a:p>
            <a:pPr marL="0" indent="0">
              <a:buNone/>
            </a:pPr>
            <a:r>
              <a:rPr lang="en-US" i="1" dirty="0"/>
              <a:t>“Teaching is giving opportunities to students to discover things by themselves"﻿</a:t>
            </a:r>
            <a:endParaRPr lang="el-GR" i="1" dirty="0"/>
          </a:p>
          <a:p>
            <a:pPr marL="0" indent="0">
              <a:buNone/>
            </a:pPr>
            <a:endParaRPr lang="en-US" i="1" dirty="0"/>
          </a:p>
        </p:txBody>
      </p:sp>
      <p:pic>
        <p:nvPicPr>
          <p:cNvPr id="25602" name="Picture 2" descr="George Pólya ca 19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228600"/>
            <a:ext cx="1981200" cy="2076450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6523090" y="2667000"/>
            <a:ext cx="2620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George </a:t>
            </a:r>
            <a:r>
              <a:rPr lang="en-US" dirty="0" err="1"/>
              <a:t>Pólya</a:t>
            </a:r>
            <a:r>
              <a:rPr lang="en-US" dirty="0"/>
              <a:t> (1887-1985)</a:t>
            </a:r>
            <a:endParaRPr lang="el-GR" dirty="0"/>
          </a:p>
        </p:txBody>
      </p:sp>
      <p:sp>
        <p:nvSpPr>
          <p:cNvPr id="2" name="Ορθογώνιο 1"/>
          <p:cNvSpPr/>
          <p:nvPr/>
        </p:nvSpPr>
        <p:spPr>
          <a:xfrm>
            <a:off x="3009900" y="4495800"/>
            <a:ext cx="373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>
                <a:solidFill>
                  <a:srgbClr val="00B050"/>
                </a:solidFill>
              </a:rPr>
              <a:t>How is this related to problem solving?</a:t>
            </a:r>
            <a:endParaRPr lang="en-US" sz="24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62400" cy="1020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Heuristic strategies</a:t>
            </a:r>
            <a:endParaRPr lang="el-GR" dirty="0"/>
          </a:p>
        </p:txBody>
      </p:sp>
      <p:pic>
        <p:nvPicPr>
          <p:cNvPr id="20482" name="Picture 2" descr="Αποτέλεσμα εικόνας για problem solving strategies mathematicia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280711"/>
            <a:ext cx="5219699" cy="3886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1110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76600" y="274638"/>
            <a:ext cx="56388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T</a:t>
            </a:r>
            <a:r>
              <a:rPr lang="el-GR" sz="3200" dirty="0"/>
              <a:t>α 4 </a:t>
            </a:r>
            <a:r>
              <a:rPr lang="en-US" sz="3200" dirty="0" smtClean="0"/>
              <a:t>stages of problem solving</a:t>
            </a:r>
            <a:endParaRPr lang="el-GR" sz="32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24000"/>
            <a:ext cx="5257800" cy="3148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9564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381000"/>
            <a:ext cx="5257799" cy="3963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 descr="https://upload.wikimedia.org/wikipedia/en/thumb/9/91/HowToSolveIt.jpg/220px-HowToSolveI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28600"/>
            <a:ext cx="2095500" cy="3133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5241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Watch the video and respond to the following questions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None/>
            </a:pPr>
            <a:r>
              <a:rPr lang="en-US" sz="2400" dirty="0" smtClean="0"/>
              <a:t>The problem Polya teaches in his classroom </a:t>
            </a:r>
          </a:p>
          <a:p>
            <a:pPr marL="342900" lvl="1" indent="-342900">
              <a:buNone/>
            </a:pPr>
            <a:r>
              <a:rPr lang="en-US" sz="2400" i="1" dirty="0">
                <a:solidFill>
                  <a:srgbClr val="7030A0"/>
                </a:solidFill>
              </a:rPr>
              <a:t>	</a:t>
            </a:r>
            <a:r>
              <a:rPr lang="en-US" sz="2400" i="1" dirty="0" smtClean="0">
                <a:solidFill>
                  <a:srgbClr val="7030A0"/>
                </a:solidFill>
              </a:rPr>
              <a:t>‘in </a:t>
            </a:r>
            <a:r>
              <a:rPr lang="en-US" sz="2400" i="1" dirty="0">
                <a:solidFill>
                  <a:srgbClr val="7030A0"/>
                </a:solidFill>
              </a:rPr>
              <a:t>how many parts 5 planes</a:t>
            </a:r>
            <a:r>
              <a:rPr lang="el-GR" sz="2400" i="1" dirty="0">
                <a:solidFill>
                  <a:srgbClr val="7030A0"/>
                </a:solidFill>
              </a:rPr>
              <a:t> </a:t>
            </a:r>
            <a:r>
              <a:rPr lang="en-US" sz="2400" i="1" dirty="0">
                <a:solidFill>
                  <a:srgbClr val="7030A0"/>
                </a:solidFill>
              </a:rPr>
              <a:t>divide the </a:t>
            </a:r>
            <a:r>
              <a:rPr lang="en-US" sz="2400" i="1" dirty="0" smtClean="0">
                <a:solidFill>
                  <a:srgbClr val="7030A0"/>
                </a:solidFill>
              </a:rPr>
              <a:t>space’</a:t>
            </a:r>
            <a:endParaRPr lang="en-US" sz="2400" i="1" dirty="0"/>
          </a:p>
          <a:p>
            <a:pPr marL="0" indent="0">
              <a:buNone/>
            </a:pPr>
            <a:endParaRPr lang="en-US" sz="2800" dirty="0" smtClean="0">
              <a:hlinkClick r:id="rId2"/>
            </a:endParaRPr>
          </a:p>
          <a:p>
            <a:pPr marL="0" indent="0">
              <a:buNone/>
            </a:pPr>
            <a:r>
              <a:rPr lang="en-US" sz="2800" dirty="0" smtClean="0">
                <a:hlinkClick r:id="rId2"/>
              </a:rPr>
              <a:t>https</a:t>
            </a:r>
            <a:r>
              <a:rPr lang="en-US" sz="2800" dirty="0">
                <a:hlinkClick r:id="rId2"/>
              </a:rPr>
              <a:t>://www.youtube.com/watch?v=h0gbw-Ur_do</a:t>
            </a:r>
            <a:endParaRPr lang="el-GR" sz="2800" dirty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are the main heuristic strategies Polya uses in his teaching? How do they contributed in the problem solution?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aspect of </a:t>
            </a:r>
            <a:r>
              <a:rPr lang="en-US" dirty="0" err="1" smtClean="0"/>
              <a:t>Polya’s</a:t>
            </a:r>
            <a:r>
              <a:rPr lang="en-US" dirty="0" smtClean="0"/>
              <a:t> teaching you find as the most interesting?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856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4259</TotalTime>
  <Words>59</Words>
  <Application>Microsoft Office PowerPoint</Application>
  <PresentationFormat>Προβολή στην οθόνη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Παρουσίαση του PowerPoint</vt:lpstr>
      <vt:lpstr>Παρουσίαση του PowerPoint</vt:lpstr>
      <vt:lpstr>Heuristic strategies</vt:lpstr>
      <vt:lpstr>Tα 4 stages of problem solving</vt:lpstr>
      <vt:lpstr>Παρουσίαση του PowerPoint</vt:lpstr>
      <vt:lpstr>Watch the video and respond to the following questions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Chr. Triantafillou</cp:lastModifiedBy>
  <cp:revision>508</cp:revision>
  <dcterms:created xsi:type="dcterms:W3CDTF">2016-12-02T10:45:38Z</dcterms:created>
  <dcterms:modified xsi:type="dcterms:W3CDTF">2023-03-09T08:54:53Z</dcterms:modified>
</cp:coreProperties>
</file>