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3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12/3/2023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12/3/2023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12/3/2023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12/3/2023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12/3/2023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12/3/2023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12/3/2023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12/3/2023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12/3/2023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12/3/2023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12/3/2023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324BB-B085-46EC-8700-E76D73B95083}" type="datetimeFigureOut">
              <a:rPr lang="el-GR" smtClean="0"/>
              <a:pPr/>
              <a:t>12/3/2023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Teaching through problem solving</a:t>
            </a:r>
            <a:r>
              <a:rPr lang="el-GR" dirty="0"/>
              <a:t> – </a:t>
            </a:r>
            <a:r>
              <a:rPr lang="en-US" dirty="0" err="1"/>
              <a:t>Mathematization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/>
                </a:solidFill>
              </a:rPr>
              <a:t>1</a:t>
            </a:r>
            <a:r>
              <a:rPr lang="en-US" b="1" baseline="30000" dirty="0">
                <a:solidFill>
                  <a:schemeClr val="accent5"/>
                </a:solidFill>
              </a:rPr>
              <a:t>st</a:t>
            </a:r>
            <a:r>
              <a:rPr lang="en-US" b="1" dirty="0">
                <a:solidFill>
                  <a:schemeClr val="accent5"/>
                </a:solidFill>
              </a:rPr>
              <a:t> and 2</a:t>
            </a:r>
            <a:r>
              <a:rPr lang="en-US" b="1" baseline="30000" dirty="0">
                <a:solidFill>
                  <a:schemeClr val="accent5"/>
                </a:solidFill>
              </a:rPr>
              <a:t>nd</a:t>
            </a:r>
            <a:r>
              <a:rPr lang="en-US" b="1" dirty="0">
                <a:solidFill>
                  <a:schemeClr val="accent5"/>
                </a:solidFill>
              </a:rPr>
              <a:t> thematic </a:t>
            </a:r>
          </a:p>
          <a:p>
            <a:r>
              <a:rPr lang="en-US" b="1" dirty="0">
                <a:solidFill>
                  <a:schemeClr val="accent5"/>
                </a:solidFill>
              </a:rPr>
              <a:t>units</a:t>
            </a:r>
            <a:endParaRPr lang="el-GR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934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n-US" dirty="0"/>
              <a:t>Study materials for our next meeting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89756" y="1124744"/>
            <a:ext cx="8964488" cy="5544616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1</a:t>
            </a:r>
            <a:r>
              <a:rPr lang="en-US" b="1" baseline="30000" dirty="0"/>
              <a:t>st</a:t>
            </a:r>
            <a:r>
              <a:rPr lang="en-US" b="1" dirty="0"/>
              <a:t> Unit </a:t>
            </a:r>
            <a:r>
              <a:rPr lang="el-GR" b="1" dirty="0"/>
              <a:t>: </a:t>
            </a:r>
            <a:r>
              <a:rPr lang="en-US" dirty="0"/>
              <a:t>what is a mathematical problem?</a:t>
            </a:r>
            <a:r>
              <a:rPr lang="el-GR" dirty="0"/>
              <a:t> </a:t>
            </a:r>
            <a:r>
              <a:rPr lang="en-US" dirty="0"/>
              <a:t>Are there different type of math problems? How Polya contributing in the teaching practice of problem solving? </a:t>
            </a:r>
          </a:p>
          <a:p>
            <a:pPr lvl="1"/>
            <a:r>
              <a:rPr lang="en-US" dirty="0"/>
              <a:t>OECD Education Working Papers No. 268</a:t>
            </a:r>
            <a:endParaRPr lang="el-GR" dirty="0"/>
          </a:p>
          <a:p>
            <a:pPr lvl="1"/>
            <a:r>
              <a:rPr lang="en-US" dirty="0" err="1"/>
              <a:t>Schoenfeld</a:t>
            </a:r>
            <a:r>
              <a:rPr lang="en-US" dirty="0"/>
              <a:t>, A. H. (1992). Learning to think mathematically: Problem solving, metacognition, and sense making in mathematics. In D. A. </a:t>
            </a:r>
            <a:r>
              <a:rPr lang="en-US" dirty="0" err="1"/>
              <a:t>Grouws</a:t>
            </a:r>
            <a:r>
              <a:rPr lang="en-US" dirty="0"/>
              <a:t> (Ed.), Handbook of research on mathematics teaching (pp. 334–370). New York: MacMillan Publishing. </a:t>
            </a:r>
          </a:p>
          <a:p>
            <a:pPr lvl="0"/>
            <a:endParaRPr lang="en-US" sz="1500" dirty="0"/>
          </a:p>
          <a:p>
            <a:pPr lvl="0"/>
            <a:r>
              <a:rPr lang="en-US" b="1" dirty="0"/>
              <a:t>2</a:t>
            </a:r>
            <a:r>
              <a:rPr lang="en-US" b="1" baseline="30000" dirty="0"/>
              <a:t>nd</a:t>
            </a:r>
            <a:r>
              <a:rPr lang="en-US" b="1" dirty="0"/>
              <a:t> unit: </a:t>
            </a:r>
            <a:r>
              <a:rPr lang="en-US" dirty="0"/>
              <a:t>The role of problems in school textbooks in your country and in general. </a:t>
            </a:r>
            <a:endParaRPr lang="el-GR" dirty="0"/>
          </a:p>
          <a:p>
            <a:pPr lvl="1"/>
            <a:r>
              <a:rPr lang="en-US" dirty="0"/>
              <a:t>Stacey, K. (2005). The place of problem solving in contemporary mathematics curriculum documents. </a:t>
            </a:r>
            <a:r>
              <a:rPr lang="en-US" i="1" dirty="0"/>
              <a:t>Journal of Mathematical </a:t>
            </a:r>
            <a:r>
              <a:rPr lang="en-US" i="1" dirty="0" err="1"/>
              <a:t>Behaviour</a:t>
            </a:r>
            <a:r>
              <a:rPr lang="en-US" dirty="0"/>
              <a:t>, </a:t>
            </a:r>
            <a:r>
              <a:rPr lang="en-US" i="1" dirty="0"/>
              <a:t>24</a:t>
            </a:r>
            <a:r>
              <a:rPr lang="en-US" dirty="0"/>
              <a:t>, 341–350. </a:t>
            </a:r>
          </a:p>
          <a:p>
            <a:pPr lvl="1"/>
            <a:r>
              <a:rPr lang="en-US" dirty="0" err="1"/>
              <a:t>Zawojewski</a:t>
            </a:r>
            <a:r>
              <a:rPr lang="en-US" dirty="0"/>
              <a:t>, J. S., </a:t>
            </a:r>
            <a:r>
              <a:rPr lang="en-US" dirty="0" err="1"/>
              <a:t>Magiera</a:t>
            </a:r>
            <a:r>
              <a:rPr lang="en-US" dirty="0"/>
              <a:t>, M., &amp; </a:t>
            </a:r>
            <a:r>
              <a:rPr lang="en-US" dirty="0" err="1"/>
              <a:t>Lesh</a:t>
            </a:r>
            <a:r>
              <a:rPr lang="en-US" dirty="0"/>
              <a:t>, R. (2013). A proposal for a problem-driven mathematics curriculum framework. </a:t>
            </a:r>
            <a:r>
              <a:rPr lang="en-US" i="1" dirty="0"/>
              <a:t>The Mathematics Enthusiast</a:t>
            </a:r>
            <a:r>
              <a:rPr lang="en-US" dirty="0"/>
              <a:t>, 10(1 &amp; 2), 469–506 National Council of Teachers of Mathematics. (2009). </a:t>
            </a:r>
            <a:r>
              <a:rPr lang="en-US" i="1" dirty="0"/>
              <a:t>Focus in high school mathematics: Reasoning and sense making</a:t>
            </a:r>
            <a:r>
              <a:rPr lang="en-US" dirty="0"/>
              <a:t>. Reston, VA: Author.</a:t>
            </a:r>
          </a:p>
          <a:p>
            <a:pPr marL="457200" lvl="1" indent="0">
              <a:buNone/>
            </a:pPr>
            <a:r>
              <a:rPr lang="en-US" sz="3300" dirty="0"/>
              <a:t>Open –ended problems</a:t>
            </a:r>
          </a:p>
          <a:p>
            <a:pPr lvl="1"/>
            <a:r>
              <a:rPr lang="en-US" sz="2900" dirty="0" err="1"/>
              <a:t>Bingolbali</a:t>
            </a:r>
            <a:r>
              <a:rPr lang="en-US" sz="2900" dirty="0"/>
              <a:t>, E. (2011). Multiple Solutions to Problems in Mathematics Teaching: Do Teachers Really Value Them?. Australian Journal of Teacher Education, 36(1). </a:t>
            </a:r>
          </a:p>
          <a:p>
            <a:pPr lvl="1"/>
            <a:r>
              <a:rPr lang="en-US" sz="2900" dirty="0"/>
              <a:t>Kwon, O. N., Park, J. H., &amp; Park, J. S. (2006). Cultivating divergent thinking in mathematics through an open-ended approach. Asia Pacific Education Review, 7(1), 51-61.</a:t>
            </a:r>
            <a:endParaRPr lang="el-GR" sz="2900" dirty="0"/>
          </a:p>
          <a:p>
            <a:pPr lvl="1"/>
            <a:r>
              <a:rPr lang="en-US" sz="2900" dirty="0"/>
              <a:t>Sullivan, P., Warren, E., &amp; White, P. (2000). Students’ responses to content specific open-ended mathematical tasks. Mathematics education research journal, 12(1), 2-17.</a:t>
            </a:r>
            <a:endParaRPr lang="el-GR" sz="2900" dirty="0"/>
          </a:p>
          <a:p>
            <a:pPr lvl="1"/>
            <a:endParaRPr lang="en-US" sz="27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0174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unit –choose one of the following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What is a mathematical problem</a:t>
            </a:r>
            <a:r>
              <a:rPr lang="en-US" dirty="0"/>
              <a:t>? (look at definitions in the following documents and write an essay (200-300 words) on ways of defining ‘a mathematical problem’ in the literature</a:t>
            </a:r>
          </a:p>
          <a:p>
            <a:pPr lvl="1"/>
            <a:r>
              <a:rPr lang="en-US" sz="2000" dirty="0"/>
              <a:t>OECD Education Working Papers No. 268</a:t>
            </a:r>
            <a:endParaRPr lang="el-GR" sz="2000" dirty="0"/>
          </a:p>
          <a:p>
            <a:pPr lvl="1"/>
            <a:r>
              <a:rPr lang="en-US" sz="2000" dirty="0" err="1"/>
              <a:t>Schoenfeld</a:t>
            </a:r>
            <a:r>
              <a:rPr lang="en-US" sz="2000" dirty="0"/>
              <a:t>, A. H. (1992). Learning to think mathematically: Problem solving, metacognition, and sense making in mathematics. In D. A. </a:t>
            </a:r>
            <a:r>
              <a:rPr lang="en-US" sz="2000" dirty="0" err="1"/>
              <a:t>Grouws</a:t>
            </a:r>
            <a:r>
              <a:rPr lang="en-US" sz="2000" dirty="0"/>
              <a:t> (Ed.), Handbook of research on mathematics teaching (pp. 334–370). New York: MacMillan Publishing</a:t>
            </a:r>
          </a:p>
          <a:p>
            <a:r>
              <a:rPr lang="en-US" dirty="0" err="1">
                <a:solidFill>
                  <a:srgbClr val="7030A0"/>
                </a:solidFill>
              </a:rPr>
              <a:t>Polya’s</a:t>
            </a:r>
            <a:r>
              <a:rPr lang="en-US" dirty="0">
                <a:solidFill>
                  <a:srgbClr val="7030A0"/>
                </a:solidFill>
              </a:rPr>
              <a:t> teaching </a:t>
            </a:r>
            <a:r>
              <a:rPr lang="en-US" dirty="0"/>
              <a:t>(</a:t>
            </a:r>
            <a:r>
              <a:rPr lang="en-US" dirty="0" err="1"/>
              <a:t>ppt</a:t>
            </a:r>
            <a:r>
              <a:rPr lang="en-US" dirty="0"/>
              <a:t>)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98998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lvl="0"/>
            <a:r>
              <a:rPr lang="en-US" sz="3200" dirty="0"/>
              <a:t>2</a:t>
            </a:r>
            <a:r>
              <a:rPr lang="en-US" sz="3200" baseline="30000" dirty="0"/>
              <a:t>nd</a:t>
            </a:r>
            <a:r>
              <a:rPr lang="en-US" sz="3200" dirty="0"/>
              <a:t>  unit –The role of problems in school textbooks in your country and in general. </a:t>
            </a:r>
            <a:br>
              <a:rPr lang="en-US" sz="3200" dirty="0"/>
            </a:br>
            <a:r>
              <a:rPr lang="en-US" sz="3200" dirty="0"/>
              <a:t>Choose one of the following themes 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What is the role of problem solving in the school math textbooks in your country?</a:t>
            </a:r>
          </a:p>
          <a:p>
            <a:pPr lvl="1"/>
            <a:r>
              <a:rPr lang="en-US" dirty="0"/>
              <a:t>Present examples of mathematical problem-tasks in your math texts</a:t>
            </a:r>
          </a:p>
          <a:p>
            <a:pPr lvl="1"/>
            <a:r>
              <a:rPr lang="en-US" dirty="0"/>
              <a:t>Choose one text (e.g., Grade 7 math) and try to categorize them in terms of a. the context b. the mathematical aspects c. the open-ended characteristic</a:t>
            </a:r>
          </a:p>
          <a:p>
            <a:r>
              <a:rPr lang="en-US" dirty="0"/>
              <a:t>Write an essay (200-300 words) on </a:t>
            </a:r>
            <a:r>
              <a:rPr lang="en-US" dirty="0">
                <a:solidFill>
                  <a:srgbClr val="7030A0"/>
                </a:solidFill>
              </a:rPr>
              <a:t>the role of problems in curricular materials </a:t>
            </a:r>
          </a:p>
          <a:p>
            <a:pPr lvl="1"/>
            <a:r>
              <a:rPr lang="en-US" dirty="0"/>
              <a:t>Stacey, K. (2005). The place of problem solving in contemporary mathematics curriculum documents. </a:t>
            </a:r>
            <a:r>
              <a:rPr lang="en-US" i="1" dirty="0"/>
              <a:t>Journal of Mathematical </a:t>
            </a:r>
            <a:r>
              <a:rPr lang="en-US" i="1" dirty="0" err="1"/>
              <a:t>Behaviour</a:t>
            </a:r>
            <a:r>
              <a:rPr lang="en-US" dirty="0"/>
              <a:t>, </a:t>
            </a:r>
            <a:r>
              <a:rPr lang="en-US" i="1" dirty="0"/>
              <a:t>24</a:t>
            </a:r>
            <a:r>
              <a:rPr lang="en-US" dirty="0"/>
              <a:t>, 341–350. </a:t>
            </a:r>
          </a:p>
          <a:p>
            <a:pPr lvl="1"/>
            <a:r>
              <a:rPr lang="en-US" dirty="0" err="1"/>
              <a:t>Zawojewski</a:t>
            </a:r>
            <a:r>
              <a:rPr lang="en-US" dirty="0"/>
              <a:t>, J. S., </a:t>
            </a:r>
            <a:r>
              <a:rPr lang="en-US" dirty="0" err="1"/>
              <a:t>Magiera</a:t>
            </a:r>
            <a:r>
              <a:rPr lang="en-US" dirty="0"/>
              <a:t>, M., &amp; </a:t>
            </a:r>
            <a:r>
              <a:rPr lang="en-US" dirty="0" err="1"/>
              <a:t>Lesh</a:t>
            </a:r>
            <a:r>
              <a:rPr lang="en-US" dirty="0"/>
              <a:t>, R. (2013). A proposal for a problem-driven mathematics curriculum framework. </a:t>
            </a:r>
            <a:r>
              <a:rPr lang="en-US" i="1" dirty="0"/>
              <a:t>The Mathematics Enthusiast</a:t>
            </a:r>
            <a:r>
              <a:rPr lang="en-US" dirty="0"/>
              <a:t>, 10(1 &amp; 2), 469–506 National Council of Teachers of Mathematics. (2009). </a:t>
            </a:r>
            <a:r>
              <a:rPr lang="en-US" i="1" dirty="0"/>
              <a:t>Focus in high school mathematics: Reasoning and sense making</a:t>
            </a:r>
            <a:r>
              <a:rPr lang="en-US" dirty="0"/>
              <a:t>. Reston, VA: Author.</a:t>
            </a:r>
          </a:p>
          <a:p>
            <a:pPr lvl="1"/>
            <a:r>
              <a:rPr lang="en-US" dirty="0" err="1"/>
              <a:t>Gravemeijer</a:t>
            </a:r>
            <a:r>
              <a:rPr lang="en-US" dirty="0"/>
              <a:t>, K., &amp; </a:t>
            </a:r>
            <a:r>
              <a:rPr lang="en-US" dirty="0" err="1"/>
              <a:t>Terwel</a:t>
            </a:r>
            <a:r>
              <a:rPr lang="en-US" dirty="0"/>
              <a:t>, J. (2000). Hans </a:t>
            </a:r>
            <a:r>
              <a:rPr lang="en-US" dirty="0" err="1"/>
              <a:t>Freudenthal</a:t>
            </a:r>
            <a:r>
              <a:rPr lang="en-US" dirty="0"/>
              <a:t>: a mathematician on didactics and curriculum theory. </a:t>
            </a:r>
            <a:r>
              <a:rPr lang="en-US" i="1"/>
              <a:t>Journal of curriculum studies</a:t>
            </a:r>
            <a:r>
              <a:rPr lang="en-US"/>
              <a:t>, </a:t>
            </a:r>
            <a:r>
              <a:rPr lang="en-US" i="1"/>
              <a:t>32</a:t>
            </a:r>
            <a:r>
              <a:rPr lang="en-US"/>
              <a:t>(6), 777-796.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7920602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643</Words>
  <Application>Microsoft Office PowerPoint</Application>
  <PresentationFormat>Προβολή στην οθόνη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7" baseType="lpstr">
      <vt:lpstr>Arial</vt:lpstr>
      <vt:lpstr>Calibri</vt:lpstr>
      <vt:lpstr>Θέμα του Office</vt:lpstr>
      <vt:lpstr>Teaching through problem solving – Mathematization</vt:lpstr>
      <vt:lpstr>Study materials for our next meeting</vt:lpstr>
      <vt:lpstr>1st unit –choose one of the following </vt:lpstr>
      <vt:lpstr>2nd  unit –The role of problems in school textbooks in your country and in general.  Choose one of the following themes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‘Υλη &amp; αξιολόγηση μαθήματος</dc:title>
  <dc:creator>A.Kallioras</dc:creator>
  <cp:lastModifiedBy>KALLIORAS ATHANASIOS</cp:lastModifiedBy>
  <cp:revision>132</cp:revision>
  <dcterms:created xsi:type="dcterms:W3CDTF">2017-09-16T09:41:01Z</dcterms:created>
  <dcterms:modified xsi:type="dcterms:W3CDTF">2023-03-12T09:04:51Z</dcterms:modified>
</cp:coreProperties>
</file>