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4BB-B085-46EC-8700-E76D73B95083}" type="datetimeFigureOut">
              <a:rPr lang="el-GR" smtClean="0"/>
              <a:pPr/>
              <a:t>27/3/2023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mssvideo.com/jp3-solving-inequaliti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through problem solving</a:t>
            </a:r>
            <a:r>
              <a:rPr lang="el-GR" dirty="0"/>
              <a:t> – </a:t>
            </a:r>
            <a:r>
              <a:rPr lang="en-US" dirty="0" err="1"/>
              <a:t>Mathematization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3rd </a:t>
            </a:r>
            <a:r>
              <a:rPr lang="en-US" b="1" dirty="0">
                <a:solidFill>
                  <a:schemeClr val="accent5"/>
                </a:solidFill>
              </a:rPr>
              <a:t>and </a:t>
            </a:r>
            <a:r>
              <a:rPr lang="en-US" b="1" dirty="0" smtClean="0">
                <a:solidFill>
                  <a:schemeClr val="accent5"/>
                </a:solidFill>
              </a:rPr>
              <a:t>4rth thematic </a:t>
            </a:r>
            <a:endParaRPr lang="en-US" b="1" dirty="0">
              <a:solidFill>
                <a:schemeClr val="accent5"/>
              </a:solidFill>
            </a:endParaRPr>
          </a:p>
          <a:p>
            <a:r>
              <a:rPr lang="en-US" b="1" dirty="0">
                <a:solidFill>
                  <a:schemeClr val="accent5"/>
                </a:solidFill>
              </a:rPr>
              <a:t>units</a:t>
            </a:r>
            <a:endParaRPr lang="el-GR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3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dirty="0"/>
              <a:t>Study </a:t>
            </a:r>
            <a:r>
              <a:rPr lang="en-US" dirty="0" smtClean="0"/>
              <a:t>focus for </a:t>
            </a:r>
            <a:r>
              <a:rPr lang="en-US" dirty="0"/>
              <a:t>our next meeting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89756" y="1124744"/>
            <a:ext cx="8964488" cy="5544616"/>
          </a:xfrm>
        </p:spPr>
        <p:txBody>
          <a:bodyPr>
            <a:normAutofit/>
          </a:bodyPr>
          <a:lstStyle/>
          <a:p>
            <a:r>
              <a:rPr lang="en-US" b="1" dirty="0" smtClean="0"/>
              <a:t>3</a:t>
            </a:r>
            <a:r>
              <a:rPr lang="en-US" b="1" baseline="30000" dirty="0"/>
              <a:t>rd </a:t>
            </a:r>
            <a:r>
              <a:rPr lang="en-US" b="1" dirty="0"/>
              <a:t>Unit </a:t>
            </a:r>
            <a:r>
              <a:rPr lang="el-GR" b="1" dirty="0"/>
              <a:t>: </a:t>
            </a:r>
            <a:r>
              <a:rPr lang="en-US" dirty="0" smtClean="0"/>
              <a:t>How </a:t>
            </a:r>
            <a:r>
              <a:rPr lang="en-US" dirty="0" smtClean="0"/>
              <a:t>did </a:t>
            </a:r>
            <a:r>
              <a:rPr lang="en-US" dirty="0" smtClean="0"/>
              <a:t>RME (Realistic Mathematics education’ it </a:t>
            </a:r>
            <a:r>
              <a:rPr lang="en-US" dirty="0" smtClean="0"/>
              <a:t>contributed to the teaching of mathematics through problem solving? What is the modelling circle? </a:t>
            </a:r>
            <a:r>
              <a:rPr lang="en-US" dirty="0" smtClean="0"/>
              <a:t>Authentic problems/tasks (what are their characteristics?)</a:t>
            </a:r>
            <a:r>
              <a:rPr lang="el-GR" dirty="0" smtClean="0"/>
              <a:t>.</a:t>
            </a:r>
            <a:endParaRPr lang="en-US" dirty="0"/>
          </a:p>
          <a:p>
            <a:pPr lvl="0"/>
            <a:endParaRPr lang="en-US" sz="1500" dirty="0"/>
          </a:p>
          <a:p>
            <a:r>
              <a:rPr lang="en-US" b="1" dirty="0" smtClean="0"/>
              <a:t>4</a:t>
            </a:r>
            <a:r>
              <a:rPr lang="en-US" b="1" baseline="30000" dirty="0"/>
              <a:t>rt</a:t>
            </a:r>
            <a:r>
              <a:rPr lang="en-US" b="1" baseline="30000" dirty="0" smtClean="0"/>
              <a:t>h</a:t>
            </a:r>
            <a:r>
              <a:rPr lang="en-US" b="1" dirty="0" smtClean="0"/>
              <a:t> </a:t>
            </a:r>
            <a:r>
              <a:rPr lang="en-US" b="1" dirty="0"/>
              <a:t>Unit</a:t>
            </a:r>
            <a:r>
              <a:rPr lang="el-GR" b="1" dirty="0"/>
              <a:t>: </a:t>
            </a:r>
            <a:r>
              <a:rPr lang="en-US" dirty="0"/>
              <a:t>Teaching problem solving in school </a:t>
            </a:r>
            <a:r>
              <a:rPr lang="en-US" dirty="0" smtClean="0"/>
              <a:t>classrooms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Supporting all students’ development of mathematical reasoning </a:t>
            </a:r>
            <a:endParaRPr lang="el-GR" dirty="0"/>
          </a:p>
          <a:p>
            <a:pPr lvl="0"/>
            <a:endParaRPr lang="en-US" sz="27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174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3rd </a:t>
            </a:r>
            <a:r>
              <a:rPr lang="en-US" dirty="0"/>
              <a:t>unit –choose </a:t>
            </a:r>
            <a:r>
              <a:rPr lang="en-US" u="sng" dirty="0" smtClean="0"/>
              <a:t>two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/>
              <a:t>following tasks (200-500 words)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772816"/>
            <a:ext cx="8507288" cy="4752528"/>
          </a:xfrm>
        </p:spPr>
        <p:txBody>
          <a:bodyPr>
            <a:normAutofit fontScale="92500"/>
          </a:bodyPr>
          <a:lstStyle/>
          <a:p>
            <a:r>
              <a:rPr lang="en-US" dirty="0"/>
              <a:t>Hans </a:t>
            </a:r>
            <a:r>
              <a:rPr lang="en-US" dirty="0" err="1" smtClean="0"/>
              <a:t>Freudenthal</a:t>
            </a:r>
            <a:r>
              <a:rPr lang="en-US" dirty="0" smtClean="0"/>
              <a:t>’ criticisms: </a:t>
            </a:r>
          </a:p>
          <a:p>
            <a:pPr lvl="1"/>
            <a:r>
              <a:rPr lang="en-US" dirty="0" smtClean="0"/>
              <a:t>Which aspects of math education did he </a:t>
            </a:r>
            <a:r>
              <a:rPr lang="en-US" dirty="0" smtClean="0"/>
              <a:t>disapprove and why?</a:t>
            </a:r>
            <a:endParaRPr lang="en-US" dirty="0" smtClean="0"/>
          </a:p>
          <a:p>
            <a:r>
              <a:rPr lang="en-US" dirty="0" smtClean="0"/>
              <a:t> Modelling cycle</a:t>
            </a:r>
          </a:p>
          <a:p>
            <a:pPr lvl="1"/>
            <a:r>
              <a:rPr lang="en-US" dirty="0" smtClean="0"/>
              <a:t>What is the modelling cycle and how </a:t>
            </a:r>
            <a:r>
              <a:rPr lang="en-US" dirty="0" smtClean="0"/>
              <a:t>is it related </a:t>
            </a:r>
            <a:r>
              <a:rPr lang="en-US" dirty="0" smtClean="0"/>
              <a:t>with students’ modelling practice? Provide an example from an empirical </a:t>
            </a:r>
            <a:r>
              <a:rPr lang="en-US" dirty="0" smtClean="0"/>
              <a:t>study (see the relevant articles).</a:t>
            </a:r>
            <a:endParaRPr lang="en-US" dirty="0" smtClean="0"/>
          </a:p>
          <a:p>
            <a:r>
              <a:rPr lang="en-US" dirty="0" smtClean="0"/>
              <a:t>Authentic task</a:t>
            </a:r>
          </a:p>
          <a:p>
            <a:pPr lvl="1"/>
            <a:r>
              <a:rPr lang="en-US" dirty="0" smtClean="0"/>
              <a:t>What is an authentic task? Present at least 3 authentic tasks and argue on their authenticity.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899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4rth  </a:t>
            </a:r>
            <a:r>
              <a:rPr lang="en-US" sz="3200" dirty="0"/>
              <a:t>unit </a:t>
            </a:r>
            <a:r>
              <a:rPr lang="en-US" sz="3200" dirty="0" smtClean="0"/>
              <a:t>–Teaching through problem solving. Supporting students’ work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Read the Module 1_EDUCATE under the title</a:t>
            </a:r>
          </a:p>
          <a:p>
            <a:pPr marL="457200" lvl="1" indent="0">
              <a:buNone/>
            </a:pPr>
            <a:r>
              <a:rPr lang="en-US" b="1" dirty="0"/>
              <a:t>ENGANGING ALL STUDENTS IN COGNITIVELY CHALLENGING MATHEMATICS TASKS: MISSION IMPOSSIBLE? </a:t>
            </a:r>
            <a:r>
              <a:rPr lang="en-US" dirty="0" smtClean="0"/>
              <a:t>(p. 61-63)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i="1" dirty="0" smtClean="0"/>
              <a:t>Note that </a:t>
            </a:r>
            <a:r>
              <a:rPr lang="en-US" i="1" dirty="0" smtClean="0">
                <a:solidFill>
                  <a:srgbClr val="7030A0"/>
                </a:solidFill>
              </a:rPr>
              <a:t>mathematical problems </a:t>
            </a:r>
            <a:r>
              <a:rPr lang="en-US" i="1" dirty="0" smtClean="0"/>
              <a:t>are considered as </a:t>
            </a:r>
            <a:r>
              <a:rPr lang="en-US" i="1" dirty="0" smtClean="0">
                <a:solidFill>
                  <a:srgbClr val="7030A0"/>
                </a:solidFill>
              </a:rPr>
              <a:t>‘cognitively challenging tasks’</a:t>
            </a:r>
            <a:endParaRPr lang="en-US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0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4rth  </a:t>
            </a:r>
            <a:r>
              <a:rPr lang="en-US" sz="3200" dirty="0"/>
              <a:t>unit </a:t>
            </a:r>
            <a:r>
              <a:rPr lang="en-US" sz="3200" dirty="0" smtClean="0"/>
              <a:t>– Choose one from the following two options for assignment (200-400 </a:t>
            </a:r>
            <a:r>
              <a:rPr lang="en-US" sz="3200" dirty="0" smtClean="0"/>
              <a:t>words)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1) WATCH AND COMMENT ON VIDEO –CLIPS</a:t>
            </a:r>
          </a:p>
          <a:p>
            <a:pPr marL="0" indent="0">
              <a:buNone/>
            </a:pPr>
            <a:r>
              <a:rPr lang="en-US" dirty="0" smtClean="0"/>
              <a:t>Watch </a:t>
            </a:r>
            <a:r>
              <a:rPr lang="en-US" dirty="0" smtClean="0"/>
              <a:t>the following </a:t>
            </a:r>
            <a:r>
              <a:rPr lang="en-US" dirty="0" err="1" smtClean="0"/>
              <a:t>videoclips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www.timssvideo.com/jp3-solving-inequalities</a:t>
            </a:r>
            <a:r>
              <a:rPr lang="en-US" dirty="0" smtClean="0"/>
              <a:t> [5:00-18:00]</a:t>
            </a:r>
          </a:p>
          <a:p>
            <a:pPr marL="0" indent="0">
              <a:buNone/>
            </a:pPr>
            <a:r>
              <a:rPr lang="en-US" dirty="0"/>
              <a:t>http://</a:t>
            </a:r>
            <a:r>
              <a:rPr lang="en-US" dirty="0" smtClean="0"/>
              <a:t>www.timssvideo.com/us3-exponentshttp</a:t>
            </a:r>
            <a:r>
              <a:rPr lang="en-US" dirty="0"/>
              <a:t>://www.timssvideo.com/us3-exponents </a:t>
            </a:r>
            <a:r>
              <a:rPr lang="en-US" dirty="0" smtClean="0"/>
              <a:t>[38:30-39:00</a:t>
            </a:r>
            <a:r>
              <a:rPr lang="en-US" dirty="0"/>
              <a:t>. </a:t>
            </a:r>
            <a:r>
              <a:rPr lang="en-US" dirty="0" smtClean="0"/>
              <a:t>47:46-50:34</a:t>
            </a:r>
            <a:r>
              <a:rPr lang="en-US" dirty="0"/>
              <a:t>]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 smtClean="0"/>
              <a:t>and respond to the following question</a:t>
            </a:r>
          </a:p>
          <a:p>
            <a:pPr marL="457200" lvl="1" indent="0">
              <a:buNone/>
            </a:pPr>
            <a:r>
              <a:rPr lang="en-US" dirty="0" smtClean="0"/>
              <a:t>To what </a:t>
            </a:r>
            <a:r>
              <a:rPr lang="en-US" dirty="0"/>
              <a:t>extent, do you </a:t>
            </a:r>
            <a:r>
              <a:rPr lang="en-US" dirty="0" smtClean="0"/>
              <a:t>think, </a:t>
            </a:r>
            <a:r>
              <a:rPr lang="en-US" dirty="0"/>
              <a:t>that students in these lesson video-clips are engaged </a:t>
            </a:r>
            <a:r>
              <a:rPr lang="en-US" dirty="0" smtClean="0"/>
              <a:t>in mathematical </a:t>
            </a:r>
            <a:r>
              <a:rPr lang="en-US" dirty="0"/>
              <a:t>thinking and reasoning? Justify your </a:t>
            </a:r>
            <a:r>
              <a:rPr lang="en-US" dirty="0" smtClean="0"/>
              <a:t>answer.</a:t>
            </a:r>
          </a:p>
        </p:txBody>
      </p:sp>
    </p:spTree>
    <p:extLst>
      <p:ext uri="{BB962C8B-B14F-4D97-AF65-F5344CB8AC3E}">
        <p14:creationId xmlns:p14="http://schemas.microsoft.com/office/powerpoint/2010/main" val="106994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2) Read the theoretical framework in the following article </a:t>
            </a:r>
            <a:r>
              <a:rPr lang="en-US" i="1" dirty="0" smtClean="0"/>
              <a:t>(see the highlighted text) </a:t>
            </a:r>
            <a:r>
              <a:rPr lang="en-US" dirty="0" smtClean="0"/>
              <a:t>and write an essay on </a:t>
            </a:r>
          </a:p>
          <a:p>
            <a:r>
              <a:rPr lang="en-US" dirty="0" smtClean="0"/>
              <a:t>A) how teachers could promote mathematical reasoning</a:t>
            </a:r>
          </a:p>
          <a:p>
            <a:r>
              <a:rPr lang="en-US" dirty="0" smtClean="0"/>
              <a:t>B) Comment on teachers option to choose mathematical problems as classroom tasks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Mueller</a:t>
            </a:r>
            <a:r>
              <a:rPr lang="en-US" sz="2200" dirty="0"/>
              <a:t>, </a:t>
            </a:r>
            <a:r>
              <a:rPr lang="en-US" sz="2200" dirty="0" smtClean="0"/>
              <a:t>M., </a:t>
            </a:r>
            <a:r>
              <a:rPr lang="en-US" sz="2200" dirty="0" err="1" smtClean="0"/>
              <a:t>Yankelewitz</a:t>
            </a:r>
            <a:r>
              <a:rPr lang="en-US" sz="2200" dirty="0" smtClean="0"/>
              <a:t>, D. </a:t>
            </a:r>
            <a:r>
              <a:rPr lang="en-US" sz="2200" dirty="0"/>
              <a:t>&amp; </a:t>
            </a:r>
            <a:r>
              <a:rPr lang="en-US" sz="2200" dirty="0" smtClean="0"/>
              <a:t>Maher, C. (2014). Teachers Promoting </a:t>
            </a:r>
            <a:r>
              <a:rPr lang="en-US" sz="2200" dirty="0"/>
              <a:t>Student Mathematical Reasoning, Investigations in Mathematics Learning, 7:2, 1-20</a:t>
            </a:r>
            <a:r>
              <a:rPr lang="en-US" sz="2200" dirty="0" smtClean="0"/>
              <a:t>, DOI</a:t>
            </a:r>
            <a:r>
              <a:rPr lang="en-US" sz="2200" dirty="0"/>
              <a:t>: 10.1080/24727466.2014.11790339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7454182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322</Words>
  <Application>Microsoft Office PowerPoint</Application>
  <PresentationFormat>Προβολή στην οθόνη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Calibri</vt:lpstr>
      <vt:lpstr>Θέμα του Office</vt:lpstr>
      <vt:lpstr>Teaching through problem solving – Mathematization</vt:lpstr>
      <vt:lpstr>Study focus for our next meeting</vt:lpstr>
      <vt:lpstr>3rd unit –choose two of the following tasks (200-500 words)</vt:lpstr>
      <vt:lpstr>4rth  unit –Teaching through problem solving. Supporting students’ work</vt:lpstr>
      <vt:lpstr>4rth  unit – Choose one from the following two options for assignment (200-400 words)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‘Υλη &amp; αξιολόγηση μαθήματος</dc:title>
  <dc:creator>A.Kallioras</dc:creator>
  <cp:lastModifiedBy>Chr. Triantafillou</cp:lastModifiedBy>
  <cp:revision>148</cp:revision>
  <dcterms:created xsi:type="dcterms:W3CDTF">2017-09-16T09:41:01Z</dcterms:created>
  <dcterms:modified xsi:type="dcterms:W3CDTF">2023-03-27T12:56:20Z</dcterms:modified>
</cp:coreProperties>
</file>