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4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9/3/2023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9/3/2023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9/3/2023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9/3/2023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9/3/2023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9/3/2023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9/3/2023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9/3/2023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9/3/2023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9/3/2023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9/3/2023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324BB-B085-46EC-8700-E76D73B95083}" type="datetimeFigureOut">
              <a:rPr lang="el-GR" smtClean="0"/>
              <a:pPr/>
              <a:t>9/3/2023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8134672" cy="2331690"/>
          </a:xfrm>
        </p:spPr>
        <p:txBody>
          <a:bodyPr>
            <a:normAutofit/>
          </a:bodyPr>
          <a:lstStyle/>
          <a:p>
            <a:r>
              <a:rPr lang="en-US" sz="3200" dirty="0"/>
              <a:t>Teaching through problem solving</a:t>
            </a:r>
            <a:r>
              <a:rPr lang="el-GR" sz="3200" dirty="0"/>
              <a:t> – </a:t>
            </a:r>
            <a:r>
              <a:rPr lang="en-US" sz="3200" dirty="0"/>
              <a:t>Mathematization</a:t>
            </a:r>
            <a:endParaRPr lang="el-GR" sz="32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94928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Course </a:t>
            </a:r>
            <a:r>
              <a:rPr lang="en-US" b="1" dirty="0" smtClean="0">
                <a:solidFill>
                  <a:srgbClr val="0070C0"/>
                </a:solidFill>
              </a:rPr>
              <a:t>description and course evaluation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9492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THE MAIN THEMATIC UNITS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8722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1</a:t>
            </a:r>
            <a:r>
              <a:rPr lang="en-US" b="1" baseline="30000" dirty="0"/>
              <a:t>st</a:t>
            </a:r>
            <a:r>
              <a:rPr lang="en-US" b="1" dirty="0"/>
              <a:t> Unit </a:t>
            </a:r>
            <a:r>
              <a:rPr lang="el-GR" b="1" dirty="0"/>
              <a:t>: </a:t>
            </a:r>
            <a:r>
              <a:rPr lang="en-US" dirty="0"/>
              <a:t>what is a mathematical problem?</a:t>
            </a:r>
            <a:r>
              <a:rPr lang="el-GR" dirty="0"/>
              <a:t> </a:t>
            </a:r>
            <a:r>
              <a:rPr lang="en-US" dirty="0"/>
              <a:t>Are there different type of math problems? How </a:t>
            </a:r>
            <a:r>
              <a:rPr lang="en-US" dirty="0" err="1"/>
              <a:t>Polya</a:t>
            </a:r>
            <a:r>
              <a:rPr lang="en-US" dirty="0"/>
              <a:t> contributing in problem solving?</a:t>
            </a:r>
            <a:endParaRPr lang="el-GR" dirty="0"/>
          </a:p>
          <a:p>
            <a:r>
              <a:rPr lang="en-US" b="1" dirty="0"/>
              <a:t>2</a:t>
            </a:r>
            <a:r>
              <a:rPr lang="en-US" b="1" baseline="30000" dirty="0"/>
              <a:t>nd</a:t>
            </a:r>
            <a:r>
              <a:rPr lang="en-US" b="1" dirty="0"/>
              <a:t> Unit</a:t>
            </a:r>
            <a:r>
              <a:rPr lang="el-GR" b="1" dirty="0"/>
              <a:t>: </a:t>
            </a:r>
            <a:r>
              <a:rPr lang="en-US" dirty="0"/>
              <a:t>The role of problems in school textbooks and the </a:t>
            </a:r>
            <a:r>
              <a:rPr lang="en-US" dirty="0" smtClean="0"/>
              <a:t>curriculum; open-ended problems</a:t>
            </a:r>
            <a:endParaRPr lang="en-US" dirty="0"/>
          </a:p>
          <a:p>
            <a:r>
              <a:rPr lang="el-GR" b="1" dirty="0" smtClean="0"/>
              <a:t>3</a:t>
            </a:r>
            <a:r>
              <a:rPr lang="en-US" b="1" baseline="30000" dirty="0" err="1"/>
              <a:t>rd</a:t>
            </a:r>
            <a:r>
              <a:rPr lang="en-US" b="1" dirty="0"/>
              <a:t> Unit: </a:t>
            </a:r>
            <a:r>
              <a:rPr lang="en-US" b="1" dirty="0" smtClean="0"/>
              <a:t>The modelling circle</a:t>
            </a:r>
            <a:endParaRPr lang="en-US" b="1" dirty="0"/>
          </a:p>
          <a:p>
            <a:pPr lvl="2"/>
            <a:r>
              <a:rPr lang="en-US" dirty="0"/>
              <a:t>Realistic mathematics </a:t>
            </a:r>
            <a:r>
              <a:rPr lang="en-US" dirty="0" smtClean="0"/>
              <a:t>education; Realistic </a:t>
            </a:r>
            <a:r>
              <a:rPr lang="en-US" dirty="0"/>
              <a:t>vs authentic problems</a:t>
            </a:r>
            <a:r>
              <a:rPr lang="el-GR" dirty="0"/>
              <a:t> </a:t>
            </a:r>
          </a:p>
          <a:p>
            <a:r>
              <a:rPr lang="en-US" b="1" dirty="0" smtClean="0"/>
              <a:t>4</a:t>
            </a:r>
            <a:r>
              <a:rPr lang="en-US" b="1" baseline="30000" dirty="0" smtClean="0"/>
              <a:t>th</a:t>
            </a:r>
            <a:r>
              <a:rPr lang="en-US" b="1" dirty="0" smtClean="0"/>
              <a:t> Unit</a:t>
            </a:r>
            <a:r>
              <a:rPr lang="el-GR" b="1" dirty="0"/>
              <a:t>: </a:t>
            </a:r>
            <a:r>
              <a:rPr lang="en-US" dirty="0"/>
              <a:t>Teaching problem solving in school </a:t>
            </a:r>
            <a:r>
              <a:rPr lang="en-US" dirty="0" smtClean="0"/>
              <a:t>classrooms; Problem </a:t>
            </a:r>
            <a:r>
              <a:rPr lang="en-US" dirty="0"/>
              <a:t>solving and students’ assessment</a:t>
            </a:r>
            <a:endParaRPr lang="el-GR" dirty="0"/>
          </a:p>
          <a:p>
            <a:r>
              <a:rPr lang="en-US" b="1" dirty="0" smtClean="0"/>
              <a:t>5</a:t>
            </a:r>
            <a:r>
              <a:rPr lang="en-US" b="1" baseline="30000" dirty="0" smtClean="0"/>
              <a:t>th</a:t>
            </a:r>
            <a:r>
              <a:rPr lang="en-US" b="1" dirty="0" smtClean="0"/>
              <a:t> unit</a:t>
            </a:r>
            <a:r>
              <a:rPr lang="el-GR" b="1" dirty="0"/>
              <a:t>: </a:t>
            </a:r>
            <a:r>
              <a:rPr lang="en-US" b="1" dirty="0"/>
              <a:t>Problem posing </a:t>
            </a:r>
            <a:r>
              <a:rPr lang="en-US" dirty="0"/>
              <a:t>(</a:t>
            </a:r>
            <a:r>
              <a:rPr lang="en-US" i="1" dirty="0"/>
              <a:t>what is it? for whom and why?)</a:t>
            </a:r>
            <a:endParaRPr lang="el-GR" i="1" dirty="0"/>
          </a:p>
          <a:p>
            <a:pPr lvl="1"/>
            <a:r>
              <a:rPr lang="en-US" dirty="0"/>
              <a:t>Designing Problems on environmental socio-scientific issues</a:t>
            </a:r>
            <a:r>
              <a:rPr lang="el-GR" dirty="0"/>
              <a:t> 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5481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Course evaluation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6</a:t>
            </a:r>
            <a:r>
              <a:rPr lang="el-GR" dirty="0">
                <a:solidFill>
                  <a:srgbClr val="7030A0"/>
                </a:solidFill>
              </a:rPr>
              <a:t>0% </a:t>
            </a:r>
            <a:r>
              <a:rPr lang="en-US" dirty="0">
                <a:solidFill>
                  <a:srgbClr val="7030A0"/>
                </a:solidFill>
              </a:rPr>
              <a:t>written test</a:t>
            </a:r>
            <a:r>
              <a:rPr lang="en-US" dirty="0"/>
              <a:t>- end of semester </a:t>
            </a:r>
            <a:endParaRPr lang="el-GR" dirty="0"/>
          </a:p>
          <a:p>
            <a:r>
              <a:rPr lang="en-US" dirty="0">
                <a:solidFill>
                  <a:srgbClr val="7030A0"/>
                </a:solidFill>
              </a:rPr>
              <a:t>2</a:t>
            </a:r>
            <a:r>
              <a:rPr lang="en-US" dirty="0" smtClean="0">
                <a:solidFill>
                  <a:srgbClr val="7030A0"/>
                </a:solidFill>
              </a:rPr>
              <a:t>0</a:t>
            </a:r>
            <a:r>
              <a:rPr lang="el-GR" dirty="0">
                <a:solidFill>
                  <a:srgbClr val="7030A0"/>
                </a:solidFill>
              </a:rPr>
              <a:t>% </a:t>
            </a:r>
            <a:r>
              <a:rPr lang="en-US" dirty="0" smtClean="0">
                <a:solidFill>
                  <a:srgbClr val="7030A0"/>
                </a:solidFill>
              </a:rPr>
              <a:t> 4 assignments </a:t>
            </a:r>
            <a:r>
              <a:rPr lang="en-US" dirty="0" smtClean="0">
                <a:solidFill>
                  <a:srgbClr val="7030A0"/>
                </a:solidFill>
              </a:rPr>
              <a:t>(individual)</a:t>
            </a:r>
            <a:endParaRPr lang="en-US" dirty="0" smtClean="0"/>
          </a:p>
          <a:p>
            <a:pPr lvl="1"/>
            <a:r>
              <a:rPr lang="en-US" dirty="0" smtClean="0"/>
              <a:t>Short </a:t>
            </a:r>
            <a:r>
              <a:rPr lang="en-US" dirty="0" err="1" smtClean="0"/>
              <a:t>ppt</a:t>
            </a:r>
            <a:r>
              <a:rPr lang="en-US" dirty="0" smtClean="0"/>
              <a:t> presentation (5’) or word essays  </a:t>
            </a:r>
            <a:endParaRPr lang="en-US" dirty="0"/>
          </a:p>
          <a:p>
            <a:r>
              <a:rPr lang="en-US" dirty="0">
                <a:solidFill>
                  <a:srgbClr val="7030A0"/>
                </a:solidFill>
              </a:rPr>
              <a:t>2</a:t>
            </a:r>
            <a:r>
              <a:rPr lang="en-US" dirty="0" smtClean="0">
                <a:solidFill>
                  <a:srgbClr val="7030A0"/>
                </a:solidFill>
              </a:rPr>
              <a:t>0</a:t>
            </a:r>
            <a:r>
              <a:rPr lang="en-US" dirty="0">
                <a:solidFill>
                  <a:srgbClr val="7030A0"/>
                </a:solidFill>
              </a:rPr>
              <a:t>% Group </a:t>
            </a:r>
            <a:r>
              <a:rPr lang="en-US" dirty="0" smtClean="0">
                <a:solidFill>
                  <a:srgbClr val="7030A0"/>
                </a:solidFill>
              </a:rPr>
              <a:t>work assignment </a:t>
            </a:r>
            <a:r>
              <a:rPr lang="en-US" dirty="0"/>
              <a:t>(2 students)</a:t>
            </a:r>
          </a:p>
          <a:p>
            <a:pPr lvl="1"/>
            <a:r>
              <a:rPr lang="en-US" dirty="0"/>
              <a:t>Poster presentation- 10’ minutes presentation</a:t>
            </a:r>
            <a:endParaRPr lang="el-GR" dirty="0"/>
          </a:p>
          <a:p>
            <a:pPr lvl="1"/>
            <a:r>
              <a:rPr lang="en-US" dirty="0"/>
              <a:t>Word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3674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/>
          </a:bodyPr>
          <a:lstStyle/>
          <a:p>
            <a:pPr marL="400050" lvl="2" indent="0">
              <a:buNone/>
            </a:pPr>
            <a:r>
              <a:rPr lang="en-US" sz="2600" b="1" dirty="0" smtClean="0">
                <a:solidFill>
                  <a:srgbClr val="7030A0"/>
                </a:solidFill>
              </a:rPr>
              <a:t>Design </a:t>
            </a:r>
            <a:r>
              <a:rPr lang="en-US" sz="2600" b="1" dirty="0">
                <a:solidFill>
                  <a:srgbClr val="7030A0"/>
                </a:solidFill>
              </a:rPr>
              <a:t>a task </a:t>
            </a:r>
            <a:r>
              <a:rPr lang="en-US" sz="2600" b="1" dirty="0" smtClean="0">
                <a:solidFill>
                  <a:srgbClr val="7030A0"/>
                </a:solidFill>
              </a:rPr>
              <a:t>(a problem) on </a:t>
            </a:r>
            <a:r>
              <a:rPr lang="en-US" sz="2600" b="1" dirty="0">
                <a:solidFill>
                  <a:srgbClr val="7030A0"/>
                </a:solidFill>
              </a:rPr>
              <a:t>an environmental socio-scientific </a:t>
            </a:r>
            <a:r>
              <a:rPr lang="en-US" sz="2600" b="1" dirty="0" smtClean="0">
                <a:solidFill>
                  <a:srgbClr val="7030A0"/>
                </a:solidFill>
              </a:rPr>
              <a:t>issue. This problem could be used in your teaching in a math or a science classroom. </a:t>
            </a:r>
          </a:p>
          <a:p>
            <a:pPr marL="400050" lvl="2" indent="0">
              <a:buNone/>
            </a:pPr>
            <a:r>
              <a:rPr lang="en-US" sz="2600" b="1" dirty="0">
                <a:solidFill>
                  <a:srgbClr val="7030A0"/>
                </a:solidFill>
              </a:rPr>
              <a:t>	</a:t>
            </a:r>
            <a:r>
              <a:rPr lang="en-US" sz="2600" b="1" i="1" dirty="0" smtClean="0">
                <a:solidFill>
                  <a:srgbClr val="0070C0"/>
                </a:solidFill>
              </a:rPr>
              <a:t>You could choose an environmental issue related to your country or a global issue</a:t>
            </a:r>
            <a:r>
              <a:rPr lang="en-US" sz="2600" b="1" dirty="0" smtClean="0">
                <a:solidFill>
                  <a:srgbClr val="7030A0"/>
                </a:solidFill>
              </a:rPr>
              <a:t>.</a:t>
            </a:r>
            <a:endParaRPr lang="el-GR" sz="2600" b="1" dirty="0">
              <a:solidFill>
                <a:srgbClr val="7030A0"/>
              </a:solidFill>
            </a:endParaRPr>
          </a:p>
          <a:p>
            <a:pPr marL="400050" lvl="2" indent="0">
              <a:buNone/>
            </a:pPr>
            <a:r>
              <a:rPr lang="en-US" sz="2600" b="1" dirty="0" smtClean="0">
                <a:solidFill>
                  <a:srgbClr val="00B050"/>
                </a:solidFill>
              </a:rPr>
              <a:t>Deliverables</a:t>
            </a:r>
            <a:endParaRPr lang="el-GR" sz="2600" b="1" dirty="0">
              <a:solidFill>
                <a:srgbClr val="00B050"/>
              </a:solidFill>
            </a:endParaRPr>
          </a:p>
          <a:p>
            <a:pPr marL="742950" lvl="2" indent="-342900"/>
            <a:r>
              <a:rPr lang="en-US" sz="2600" b="1" dirty="0">
                <a:solidFill>
                  <a:srgbClr val="00B050"/>
                </a:solidFill>
              </a:rPr>
              <a:t>A poster presentation </a:t>
            </a:r>
            <a:endParaRPr lang="el-GR" sz="2600" i="1" dirty="0"/>
          </a:p>
          <a:p>
            <a:pPr marL="742950" lvl="2" indent="-342900"/>
            <a:r>
              <a:rPr lang="en-US" sz="2600" b="1" dirty="0" smtClean="0">
                <a:solidFill>
                  <a:srgbClr val="00B050"/>
                </a:solidFill>
              </a:rPr>
              <a:t>A Word</a:t>
            </a:r>
            <a:r>
              <a:rPr lang="el-GR" sz="2600" dirty="0"/>
              <a:t>: </a:t>
            </a:r>
            <a:r>
              <a:rPr lang="en-US" sz="2600" dirty="0"/>
              <a:t>the main </a:t>
            </a:r>
            <a:r>
              <a:rPr lang="en-US" sz="2600" dirty="0" err="1"/>
              <a:t>Env</a:t>
            </a:r>
            <a:r>
              <a:rPr lang="en-US" sz="2600" dirty="0"/>
              <a:t> Socio-scientific issue (description and its importance; is it a controversial issue</a:t>
            </a:r>
            <a:r>
              <a:rPr lang="en-US" sz="2600" dirty="0" smtClean="0"/>
              <a:t>?) info </a:t>
            </a:r>
            <a:r>
              <a:rPr lang="en-US" sz="2600" dirty="0"/>
              <a:t>about the </a:t>
            </a:r>
            <a:r>
              <a:rPr lang="en-US" sz="2600" dirty="0" smtClean="0"/>
              <a:t>problem &amp; </a:t>
            </a:r>
            <a:r>
              <a:rPr lang="en-US" sz="2600" dirty="0"/>
              <a:t>some possible solutions; </a:t>
            </a:r>
            <a:r>
              <a:rPr lang="en-US" sz="2600" dirty="0" smtClean="0"/>
              <a:t>the </a:t>
            </a:r>
            <a:r>
              <a:rPr lang="en-US" sz="2600" dirty="0"/>
              <a:t>teaching context </a:t>
            </a:r>
            <a:r>
              <a:rPr lang="en-US" sz="2600" i="1" dirty="0"/>
              <a:t>(Grade, main mathematical/scientific ideas</a:t>
            </a:r>
            <a:r>
              <a:rPr lang="en-US" sz="2600" dirty="0"/>
              <a:t>; the used resources</a:t>
            </a:r>
            <a:endParaRPr lang="el-GR" sz="2600" dirty="0"/>
          </a:p>
          <a:p>
            <a:pPr marL="0" indent="0">
              <a:buNone/>
            </a:pPr>
            <a:endParaRPr lang="el-GR" sz="2600" dirty="0"/>
          </a:p>
          <a:p>
            <a:pPr marL="0" indent="0">
              <a:buNone/>
            </a:pPr>
            <a:endParaRPr lang="el-GR" sz="2600" dirty="0"/>
          </a:p>
          <a:p>
            <a:pPr marL="857250" lvl="2" indent="-457200">
              <a:buFont typeface="+mj-lt"/>
              <a:buAutoNum type="arabicPeriod"/>
            </a:pPr>
            <a:endParaRPr lang="el-GR" dirty="0"/>
          </a:p>
          <a:p>
            <a:pPr marL="857250" lvl="2" indent="-457200">
              <a:buFont typeface="+mj-lt"/>
              <a:buAutoNum type="arabicPeriod"/>
            </a:pPr>
            <a:endParaRPr lang="el-GR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45817173-17BB-3004-FC6B-ADB48C1E6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dirty="0"/>
              <a:t>Group </a:t>
            </a:r>
            <a:r>
              <a:rPr lang="en-US" dirty="0" smtClean="0"/>
              <a:t>–work assignment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554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of meetings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meeting: 09/03/2023 Info about the course. Presenting the assignments on Units 1, 2.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meeting </a:t>
            </a:r>
            <a:r>
              <a:rPr lang="en-US" dirty="0" smtClean="0"/>
              <a:t>28/03/2023</a:t>
            </a:r>
            <a:endParaRPr lang="en-US" dirty="0" smtClean="0"/>
          </a:p>
          <a:p>
            <a:pPr lvl="1"/>
            <a:r>
              <a:rPr lang="en-US" dirty="0" smtClean="0"/>
              <a:t>Presentation of assignments on Units 1 &amp; 2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meeting: 27/04/2023</a:t>
            </a:r>
          </a:p>
          <a:p>
            <a:pPr lvl="1"/>
            <a:r>
              <a:rPr lang="en-US" dirty="0" smtClean="0"/>
              <a:t>Presentation of assignments on units 3 &amp; 4</a:t>
            </a:r>
          </a:p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meeting 18/05/2023</a:t>
            </a:r>
          </a:p>
          <a:p>
            <a:pPr lvl="1"/>
            <a:r>
              <a:rPr lang="en-US" dirty="0" smtClean="0"/>
              <a:t>Presentation of the group assignment</a:t>
            </a:r>
          </a:p>
          <a:p>
            <a:endParaRPr lang="en-US" dirty="0"/>
          </a:p>
          <a:p>
            <a:r>
              <a:rPr lang="en-US" dirty="0" smtClean="0"/>
              <a:t>Exams end of May or beginning of June, 2023</a:t>
            </a:r>
          </a:p>
          <a:p>
            <a:pPr lvl="1"/>
            <a:endParaRPr lang="en-US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9357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</TotalTime>
  <Words>244</Words>
  <Application>Microsoft Office PowerPoint</Application>
  <PresentationFormat>Προβολή στην οθόνη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9" baseType="lpstr">
      <vt:lpstr>Arial</vt:lpstr>
      <vt:lpstr>Calibri</vt:lpstr>
      <vt:lpstr>Θέμα του Office</vt:lpstr>
      <vt:lpstr>Teaching through problem solving – Mathematization</vt:lpstr>
      <vt:lpstr>Παρουσίαση του PowerPoint</vt:lpstr>
      <vt:lpstr>Παρουσίαση του PowerPoint</vt:lpstr>
      <vt:lpstr>Course evaluation</vt:lpstr>
      <vt:lpstr>Group –work assignment</vt:lpstr>
      <vt:lpstr>Schedule of meetings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‘Υλη &amp; αξιολόγηση μαθήματος</dc:title>
  <dc:creator>A.Kallioras</dc:creator>
  <cp:lastModifiedBy>Chr. Triantafillou</cp:lastModifiedBy>
  <cp:revision>128</cp:revision>
  <dcterms:created xsi:type="dcterms:W3CDTF">2017-09-16T09:41:01Z</dcterms:created>
  <dcterms:modified xsi:type="dcterms:W3CDTF">2023-03-09T08:54:40Z</dcterms:modified>
</cp:coreProperties>
</file>