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8" r:id="rId5"/>
    <p:sldId id="270" r:id="rId6"/>
    <p:sldId id="269" r:id="rId7"/>
    <p:sldId id="271" r:id="rId8"/>
    <p:sldId id="275" r:id="rId9"/>
    <p:sldId id="274" r:id="rId10"/>
    <p:sldId id="276" r:id="rId11"/>
    <p:sldId id="277" r:id="rId12"/>
    <p:sldId id="279" r:id="rId13"/>
    <p:sldId id="280" r:id="rId14"/>
    <p:sldId id="281" r:id="rId15"/>
    <p:sldId id="306" r:id="rId16"/>
    <p:sldId id="293" r:id="rId17"/>
    <p:sldId id="294" r:id="rId18"/>
    <p:sldId id="309" r:id="rId19"/>
    <p:sldId id="308" r:id="rId20"/>
    <p:sldId id="307" r:id="rId21"/>
    <p:sldId id="299" r:id="rId22"/>
    <p:sldId id="300" r:id="rId23"/>
    <p:sldId id="303" r:id="rId24"/>
    <p:sldId id="304" r:id="rId25"/>
    <p:sldId id="30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F01B2-064F-4BC2-8F33-1D99E13A61F2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ED2E7-9CD0-46D5-BE9B-B3CA9EBCE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1. Κυρίως</a:t>
            </a:r>
            <a:r>
              <a:rPr lang="el-GR" baseline="0" dirty="0" smtClean="0"/>
              <a:t> ως προς τον χρόνο εκτέλεσης, αλλά και ως προς την απαιτούμενη μνήμη και την υπολογιστική πολυπλοκότητα.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Ελαφρώς πιο άβολη</a:t>
            </a:r>
            <a:r>
              <a:rPr lang="el-GR" baseline="0" dirty="0" smtClean="0"/>
              <a:t> η σύνταξη για τον ανάστροφο, αλλά πιο άβολη είναι η δημιουργία ενός πίνακα στην </a:t>
            </a:r>
            <a:r>
              <a:rPr lang="en-US" baseline="0" dirty="0" smtClean="0"/>
              <a:t>Python, </a:t>
            </a:r>
            <a:r>
              <a:rPr lang="el-GR" baseline="0" dirty="0" smtClean="0"/>
              <a:t>αφού πρέπει να χρησιμοποιηθούν εντολές της βιβλιοθήκης </a:t>
            </a:r>
            <a:r>
              <a:rPr lang="en-US" baseline="0" dirty="0" err="1" smtClean="0"/>
              <a:t>numpy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Ελαφρώς πιο άβολη</a:t>
            </a:r>
            <a:r>
              <a:rPr lang="el-GR" baseline="0" dirty="0" smtClean="0"/>
              <a:t> η σύνταξη για τον ανάστροφο, αλλά πιο άβολη είναι η δημιουργία ενός πίνακα στην </a:t>
            </a:r>
            <a:r>
              <a:rPr lang="en-US" baseline="0" dirty="0" smtClean="0"/>
              <a:t>Python, </a:t>
            </a:r>
            <a:r>
              <a:rPr lang="el-GR" baseline="0" dirty="0" smtClean="0"/>
              <a:t>αφού πρέπει να χρησιμοποιηθούν εντολές της βιβλιοθήκης </a:t>
            </a:r>
            <a:r>
              <a:rPr lang="en-US" baseline="0" dirty="0" err="1" smtClean="0"/>
              <a:t>numpy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Ελαφρώς πιο άβολη</a:t>
            </a:r>
            <a:r>
              <a:rPr lang="el-GR" baseline="0" dirty="0" smtClean="0"/>
              <a:t> η σύνταξη για τον ανάστροφο, αλλά πιο άβολη είναι η δημιουργία ενός πίνακα στην </a:t>
            </a:r>
            <a:r>
              <a:rPr lang="en-US" baseline="0" dirty="0" smtClean="0"/>
              <a:t>Python, </a:t>
            </a:r>
            <a:r>
              <a:rPr lang="el-GR" baseline="0" dirty="0" smtClean="0"/>
              <a:t>αφού πρέπει να χρησιμοποιηθούν εντολές της βιβλιοθήκης </a:t>
            </a:r>
            <a:r>
              <a:rPr lang="en-US" baseline="0" dirty="0" err="1" smtClean="0"/>
              <a:t>numpy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Θα μπορούσε να μαρτυρά καλύτερη διαχείριση της μνήμης από την </a:t>
            </a:r>
            <a:r>
              <a:rPr lang="en-US" dirty="0" smtClean="0"/>
              <a:t>Julia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Απλή</a:t>
            </a:r>
            <a:r>
              <a:rPr lang="el-GR" baseline="0" dirty="0" smtClean="0"/>
              <a:t> σύνταξη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Δυο λόγια για την </a:t>
            </a:r>
            <a:r>
              <a:rPr lang="en-US" dirty="0" smtClean="0"/>
              <a:t>@</a:t>
            </a:r>
            <a:r>
              <a:rPr lang="en-US" dirty="0" err="1" smtClean="0"/>
              <a:t>btime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Δυο λόγια για την </a:t>
            </a:r>
            <a:r>
              <a:rPr lang="en-US" dirty="0" smtClean="0"/>
              <a:t>@</a:t>
            </a:r>
            <a:r>
              <a:rPr lang="en-US" dirty="0" err="1" smtClean="0"/>
              <a:t>btime</a:t>
            </a:r>
            <a:r>
              <a:rPr lang="en-US" dirty="0" smtClean="0"/>
              <a:t> (</a:t>
            </a:r>
            <a:r>
              <a:rPr lang="el-GR" dirty="0" smtClean="0"/>
              <a:t>και τις άλλες</a:t>
            </a:r>
            <a:r>
              <a:rPr lang="el-GR" baseline="0" dirty="0" smtClean="0"/>
              <a:t> συναρτήσεις μέτρησης χρόνου της </a:t>
            </a:r>
            <a:r>
              <a:rPr lang="en-US" baseline="0" dirty="0" smtClean="0"/>
              <a:t>Julia)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Δυο λόγια για την </a:t>
            </a:r>
            <a:r>
              <a:rPr lang="en-US" dirty="0" smtClean="0"/>
              <a:t>@</a:t>
            </a:r>
            <a:r>
              <a:rPr lang="en-US" dirty="0" err="1" smtClean="0"/>
              <a:t>btime</a:t>
            </a:r>
            <a:r>
              <a:rPr lang="en-US" dirty="0" smtClean="0"/>
              <a:t> (</a:t>
            </a:r>
            <a:r>
              <a:rPr lang="el-GR" dirty="0" smtClean="0"/>
              <a:t>και τις άλλες</a:t>
            </a:r>
            <a:r>
              <a:rPr lang="el-GR" baseline="0" dirty="0" smtClean="0"/>
              <a:t> συναρτήσεις μέτρησης χρόνου της </a:t>
            </a:r>
            <a:r>
              <a:rPr lang="en-US" baseline="0" dirty="0" smtClean="0"/>
              <a:t>Julia)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Προεπιλεγμένη τιμή παραμέτρου, Υποστήριξη</a:t>
            </a:r>
            <a:r>
              <a:rPr lang="el-GR" baseline="0" dirty="0" smtClean="0"/>
              <a:t> συναρτήσεων υψηλότερης τάξης.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Ακριβής</a:t>
            </a:r>
            <a:r>
              <a:rPr lang="el-GR" baseline="0" dirty="0" smtClean="0"/>
              <a:t> προσδιορισμός του τύπου των δεδομένων (η </a:t>
            </a:r>
            <a:r>
              <a:rPr lang="en-US" baseline="0" dirty="0" smtClean="0"/>
              <a:t>Julia </a:t>
            </a:r>
            <a:r>
              <a:rPr lang="el-GR" baseline="0" dirty="0" smtClean="0"/>
              <a:t>είναι προσανατολισμένη στους επιστημονικούς υπολογισμούς)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Πραγματοποιούνται σε εύλογο χρόνο πολλαπλασιασμοί</a:t>
            </a:r>
            <a:r>
              <a:rPr lang="el-GR" baseline="0" dirty="0" smtClean="0"/>
              <a:t> διανυσμάτων με έως και 10^8 στοιχεία (από τους οποίους συνίστανται οι πολλαπλασιασμοί πινάκων που εκτελούμε)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ED2E7-9CD0-46D5-BE9B-B3CA9EBCEA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8B62-51FB-42DF-A840-210CA23E432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4280F-6A27-4950-AC38-75F4524CFD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Υπολογισμός του γινομένου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</a:t>
            </a:r>
            <a:r>
              <a:rPr lang="en-US" sz="4000" baseline="30000" dirty="0" smtClean="0"/>
              <a:t>T</a:t>
            </a:r>
            <a:r>
              <a:rPr lang="en-US" sz="4000" dirty="0" smtClean="0"/>
              <a:t>∙A∙A</a:t>
            </a:r>
            <a:r>
              <a:rPr lang="en-US" sz="4000" baseline="30000" dirty="0" smtClean="0"/>
              <a:t>T</a:t>
            </a:r>
            <a:r>
              <a:rPr lang="en-US" sz="4000" dirty="0" smtClean="0"/>
              <a:t> </a:t>
            </a:r>
            <a:r>
              <a:rPr lang="el-GR" sz="4000" dirty="0" smtClean="0"/>
              <a:t>με τη γλώσσα </a:t>
            </a:r>
            <a:r>
              <a:rPr lang="en-US" sz="4000" dirty="0" smtClean="0"/>
              <a:t>Julia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Και σύγκριση με την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Python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290" name="Picture 2" descr="File:Julia Programming Language Log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609600"/>
            <a:ext cx="1300480" cy="838200"/>
          </a:xfrm>
          <a:prstGeom prst="rect">
            <a:avLst/>
          </a:prstGeom>
          <a:noFill/>
        </p:spPr>
      </p:pic>
      <p:pic>
        <p:nvPicPr>
          <p:cNvPr id="12292" name="Picture 4" descr="Combined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257800"/>
            <a:ext cx="2009775" cy="676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4000" dirty="0" smtClean="0"/>
              <a:t>Διαφορετικά σχήματα του πίνακα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53340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function P_1(n, m)</a:t>
            </a:r>
          </a:p>
          <a:p>
            <a:pPr>
              <a:buNone/>
            </a:pPr>
            <a:r>
              <a:rPr lang="en-US" sz="1800" dirty="0" smtClean="0"/>
              <a:t>s = n*10^m</a:t>
            </a:r>
          </a:p>
          <a:p>
            <a:pPr>
              <a:buNone/>
            </a:pPr>
            <a:r>
              <a:rPr lang="en-US" sz="1800" dirty="0" smtClean="0"/>
              <a:t>A = [Float64(</a:t>
            </a:r>
            <a:r>
              <a:rPr lang="en-US" sz="1800" dirty="0" err="1" smtClean="0"/>
              <a:t>i</a:t>
            </a:r>
            <a:r>
              <a:rPr lang="en-US" sz="1800" dirty="0" smtClean="0"/>
              <a:t>) for </a:t>
            </a:r>
            <a:r>
              <a:rPr lang="en-US" sz="1800" dirty="0" err="1" smtClean="0"/>
              <a:t>i</a:t>
            </a:r>
            <a:r>
              <a:rPr lang="en-US" sz="1800" dirty="0" smtClean="0"/>
              <a:t> in range(-s/2+1, s/2)]</a:t>
            </a:r>
          </a:p>
          <a:p>
            <a:pPr>
              <a:buNone/>
            </a:pPr>
            <a:r>
              <a:rPr lang="en-US" sz="1800" dirty="0" smtClean="0"/>
              <a:t>for </a:t>
            </a:r>
            <a:r>
              <a:rPr lang="en-US" sz="1800" dirty="0" err="1" smtClean="0"/>
              <a:t>i</a:t>
            </a:r>
            <a:r>
              <a:rPr lang="en-US" sz="1800" dirty="0" smtClean="0"/>
              <a:t> = 0:m-1</a:t>
            </a:r>
          </a:p>
          <a:p>
            <a:pPr lvl="1">
              <a:buNone/>
            </a:pPr>
            <a:r>
              <a:rPr lang="en-US" sz="1800" dirty="0" smtClean="0"/>
              <a:t>A = reshape(A, n*10^i, 10^(m-</a:t>
            </a:r>
            <a:r>
              <a:rPr lang="en-US" sz="1800" dirty="0" err="1" smtClean="0"/>
              <a:t>i</a:t>
            </a:r>
            <a:r>
              <a:rPr lang="en-US" sz="1800" dirty="0" smtClean="0"/>
              <a:t>))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(n*10^i, 'x', 10^(m-</a:t>
            </a:r>
            <a:r>
              <a:rPr lang="en-US" sz="1800" dirty="0" err="1" smtClean="0"/>
              <a:t>i</a:t>
            </a:r>
            <a:r>
              <a:rPr lang="en-US" sz="1800" dirty="0" smtClean="0"/>
              <a:t>))</a:t>
            </a:r>
          </a:p>
          <a:p>
            <a:pPr lvl="1">
              <a:buNone/>
            </a:pPr>
            <a:r>
              <a:rPr lang="en-US" sz="1800" dirty="0" smtClean="0"/>
              <a:t>time_M1(A)</a:t>
            </a:r>
          </a:p>
          <a:p>
            <a:pPr lvl="1">
              <a:buNone/>
            </a:pPr>
            <a:r>
              <a:rPr lang="en-US" sz="1800" dirty="0" smtClean="0"/>
              <a:t>time_M2(A)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("----------")</a:t>
            </a:r>
          </a:p>
          <a:p>
            <a:pPr lvl="1">
              <a:buNone/>
            </a:pPr>
            <a:r>
              <a:rPr lang="en-US" sz="1800" dirty="0" smtClean="0"/>
              <a:t>A = reshape(A, 10^(i+1), n*10^(m-i-1))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(10^(i+1), 'x', n*10^(m-i-1))</a:t>
            </a:r>
          </a:p>
          <a:p>
            <a:pPr lvl="1">
              <a:buNone/>
            </a:pPr>
            <a:r>
              <a:rPr lang="en-US" sz="1800" dirty="0" smtClean="0"/>
              <a:t>time_M1(A)</a:t>
            </a:r>
          </a:p>
          <a:p>
            <a:pPr lvl="1">
              <a:buNone/>
            </a:pPr>
            <a:r>
              <a:rPr lang="en-US" sz="1800" dirty="0" smtClean="0"/>
              <a:t>time_M2(A)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("----------")</a:t>
            </a:r>
          </a:p>
          <a:p>
            <a:pPr lvl="1">
              <a:buNone/>
            </a:pPr>
            <a:r>
              <a:rPr lang="en-US" sz="1800" dirty="0" smtClean="0"/>
              <a:t>end</a:t>
            </a:r>
          </a:p>
          <a:p>
            <a:pPr>
              <a:buNone/>
            </a:pPr>
            <a:r>
              <a:rPr lang="en-US" sz="1800" dirty="0" smtClean="0"/>
              <a:t>end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10668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895600"/>
            <a:ext cx="27432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53340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function P_1(n, m)</a:t>
            </a:r>
          </a:p>
          <a:p>
            <a:pPr>
              <a:buNone/>
            </a:pPr>
            <a:r>
              <a:rPr lang="en-US" sz="1800" dirty="0" smtClean="0"/>
              <a:t>s = n*10^m</a:t>
            </a:r>
          </a:p>
          <a:p>
            <a:pPr>
              <a:buNone/>
            </a:pPr>
            <a:r>
              <a:rPr lang="en-US" sz="1800" dirty="0" smtClean="0"/>
              <a:t>A = [Float64(</a:t>
            </a:r>
            <a:r>
              <a:rPr lang="en-US" sz="1800" dirty="0" err="1" smtClean="0"/>
              <a:t>i</a:t>
            </a:r>
            <a:r>
              <a:rPr lang="en-US" sz="1800" dirty="0" smtClean="0"/>
              <a:t>) for </a:t>
            </a:r>
            <a:r>
              <a:rPr lang="en-US" sz="1800" dirty="0" err="1" smtClean="0"/>
              <a:t>i</a:t>
            </a:r>
            <a:r>
              <a:rPr lang="en-US" sz="1800" dirty="0" smtClean="0"/>
              <a:t> in range(-s/2+1, s/2)]</a:t>
            </a:r>
          </a:p>
          <a:p>
            <a:pPr>
              <a:buNone/>
            </a:pPr>
            <a:r>
              <a:rPr lang="en-US" sz="1800" dirty="0" smtClean="0"/>
              <a:t>for </a:t>
            </a:r>
            <a:r>
              <a:rPr lang="en-US" sz="1800" dirty="0" err="1" smtClean="0"/>
              <a:t>i</a:t>
            </a:r>
            <a:r>
              <a:rPr lang="en-US" sz="1800" dirty="0" smtClean="0"/>
              <a:t> = 0:m-1</a:t>
            </a:r>
          </a:p>
          <a:p>
            <a:pPr lvl="1">
              <a:buNone/>
            </a:pPr>
            <a:r>
              <a:rPr lang="en-US" sz="1800" dirty="0" smtClean="0"/>
              <a:t>A = reshape(A, n*10^i, 10^(m-</a:t>
            </a:r>
            <a:r>
              <a:rPr lang="en-US" sz="1800" dirty="0" err="1" smtClean="0"/>
              <a:t>i</a:t>
            </a:r>
            <a:r>
              <a:rPr lang="en-US" sz="1800" dirty="0" smtClean="0"/>
              <a:t>))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(n*10^i, 'x', 10^(m-</a:t>
            </a:r>
            <a:r>
              <a:rPr lang="en-US" sz="1800" dirty="0" err="1" smtClean="0"/>
              <a:t>i</a:t>
            </a:r>
            <a:r>
              <a:rPr lang="en-US" sz="1800" dirty="0" smtClean="0"/>
              <a:t>))</a:t>
            </a:r>
          </a:p>
          <a:p>
            <a:pPr lvl="1">
              <a:buNone/>
            </a:pPr>
            <a:r>
              <a:rPr lang="en-US" sz="1800" dirty="0" smtClean="0"/>
              <a:t>time_M1(A)</a:t>
            </a:r>
          </a:p>
          <a:p>
            <a:pPr lvl="1">
              <a:buNone/>
            </a:pPr>
            <a:r>
              <a:rPr lang="en-US" sz="1800" dirty="0" smtClean="0"/>
              <a:t>time_M2(A)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("----------")</a:t>
            </a:r>
          </a:p>
          <a:p>
            <a:pPr lvl="1">
              <a:buNone/>
            </a:pPr>
            <a:r>
              <a:rPr lang="en-US" sz="1800" dirty="0" smtClean="0"/>
              <a:t>A = reshape(A, 10^(i+1), n*10^(m-i-1))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(10^(i+1), 'x', n*10^(m-i-1))</a:t>
            </a:r>
          </a:p>
          <a:p>
            <a:pPr lvl="1">
              <a:buNone/>
            </a:pPr>
            <a:r>
              <a:rPr lang="en-US" sz="1800" dirty="0" smtClean="0"/>
              <a:t>time_M1(A)</a:t>
            </a:r>
          </a:p>
          <a:p>
            <a:pPr lvl="1">
              <a:buNone/>
            </a:pPr>
            <a:r>
              <a:rPr lang="en-US" sz="1800" dirty="0" smtClean="0"/>
              <a:t>time_M2(A)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("----------")</a:t>
            </a:r>
          </a:p>
          <a:p>
            <a:pPr lvl="1">
              <a:buNone/>
            </a:pPr>
            <a:r>
              <a:rPr lang="en-US" sz="1800" dirty="0" smtClean="0"/>
              <a:t>end</a:t>
            </a:r>
          </a:p>
          <a:p>
            <a:pPr>
              <a:buNone/>
            </a:pPr>
            <a:r>
              <a:rPr lang="en-US" sz="1800" dirty="0" smtClean="0"/>
              <a:t>end</a:t>
            </a:r>
            <a:endParaRPr lang="en-US" sz="180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1524000"/>
            <a:ext cx="3962400" cy="53340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3×10000</a:t>
            </a:r>
          </a:p>
          <a:p>
            <a:pPr>
              <a:buNone/>
            </a:pPr>
            <a:r>
              <a:rPr lang="en-US" sz="1600" dirty="0" smtClean="0"/>
              <a:t>496.231 ms (6 allocations: 763.40 </a:t>
            </a:r>
            <a:r>
              <a:rPr lang="en-US" sz="1600" dirty="0" err="1" smtClean="0"/>
              <a:t>MiB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115.500 </a:t>
            </a:r>
            <a:r>
              <a:rPr lang="el-GR" sz="1600" dirty="0" smtClean="0"/>
              <a:t>μ</a:t>
            </a:r>
            <a:r>
              <a:rPr lang="en-US" sz="1600" dirty="0" smtClean="0"/>
              <a:t>s (5 allocations: 468.97 </a:t>
            </a:r>
            <a:r>
              <a:rPr lang="en-US" sz="1600" dirty="0" err="1" smtClean="0"/>
              <a:t>KiB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———-</a:t>
            </a:r>
          </a:p>
          <a:p>
            <a:pPr>
              <a:buNone/>
            </a:pPr>
            <a:r>
              <a:rPr lang="en-US" sz="1600" dirty="0" smtClean="0"/>
              <a:t>10×3000</a:t>
            </a:r>
          </a:p>
          <a:p>
            <a:pPr>
              <a:buNone/>
            </a:pPr>
            <a:r>
              <a:rPr lang="en-US" sz="1600" dirty="0" smtClean="0"/>
              <a:t>31.927 ms (6 allocations: 69.12 </a:t>
            </a:r>
            <a:r>
              <a:rPr lang="en-US" sz="1600" dirty="0" err="1" smtClean="0"/>
              <a:t>MiB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104.500 </a:t>
            </a:r>
            <a:r>
              <a:rPr lang="el-GR" sz="1600" dirty="0" smtClean="0"/>
              <a:t>μ</a:t>
            </a:r>
            <a:r>
              <a:rPr lang="en-US" sz="1600" dirty="0" smtClean="0"/>
              <a:t>s (5 allocations: 469.72 </a:t>
            </a:r>
            <a:r>
              <a:rPr lang="en-US" sz="1600" dirty="0" err="1" smtClean="0"/>
              <a:t>KiB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———-</a:t>
            </a:r>
          </a:p>
          <a:p>
            <a:pPr>
              <a:buNone/>
            </a:pPr>
            <a:r>
              <a:rPr lang="en-US" sz="1600" dirty="0" smtClean="0"/>
              <a:t>30×1000</a:t>
            </a:r>
          </a:p>
          <a:p>
            <a:pPr>
              <a:buNone/>
            </a:pPr>
            <a:r>
              <a:rPr lang="en-US" sz="1600" dirty="0" smtClean="0"/>
              <a:t>2.847 ms (6 allocations: 8.09 </a:t>
            </a:r>
            <a:r>
              <a:rPr lang="en-US" sz="1600" dirty="0" err="1" smtClean="0"/>
              <a:t>MiB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133.600 </a:t>
            </a:r>
            <a:r>
              <a:rPr lang="el-GR" sz="1600" dirty="0" smtClean="0"/>
              <a:t>μ</a:t>
            </a:r>
            <a:r>
              <a:rPr lang="en-US" sz="1600" dirty="0" smtClean="0"/>
              <a:t>s (5 allocations: 476.03 </a:t>
            </a:r>
            <a:r>
              <a:rPr lang="en-US" sz="1600" dirty="0" err="1" smtClean="0"/>
              <a:t>KiB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———-</a:t>
            </a:r>
          </a:p>
          <a:p>
            <a:pPr>
              <a:buNone/>
            </a:pPr>
            <a:r>
              <a:rPr lang="en-US" sz="1600" smtClean="0"/>
              <a:t>100×300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389.100 </a:t>
            </a:r>
            <a:r>
              <a:rPr lang="el-GR" sz="1600" dirty="0" smtClean="0"/>
              <a:t>μ</a:t>
            </a:r>
            <a:r>
              <a:rPr lang="en-US" sz="1600" dirty="0" smtClean="0"/>
              <a:t>s (6 allocations: 1.14 </a:t>
            </a:r>
            <a:r>
              <a:rPr lang="en-US" sz="1600" dirty="0" err="1" smtClean="0"/>
              <a:t>MiB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200.900 </a:t>
            </a:r>
            <a:r>
              <a:rPr lang="el-GR" sz="1600" dirty="0" smtClean="0"/>
              <a:t>μ</a:t>
            </a:r>
            <a:r>
              <a:rPr lang="en-US" sz="1600" dirty="0" smtClean="0"/>
              <a:t>s (6 allocations: 547.02 </a:t>
            </a:r>
            <a:r>
              <a:rPr lang="en-US" sz="1600" dirty="0" err="1" smtClean="0"/>
              <a:t>KiB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———-</a:t>
            </a:r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r>
              <a:rPr lang="el-GR" sz="1600" dirty="0" smtClean="0"/>
              <a:t>κλπ.</a:t>
            </a:r>
            <a:endParaRPr lang="en-US" sz="1600" dirty="0" smtClean="0"/>
          </a:p>
        </p:txBody>
      </p:sp>
      <p:sp>
        <p:nvSpPr>
          <p:cNvPr id="8" name="TextBox 7"/>
          <p:cNvSpPr txBox="1"/>
          <p:nvPr/>
        </p:nvSpPr>
        <p:spPr>
          <a:xfrm rot="21226708">
            <a:off x="7010400" y="6324600"/>
            <a:ext cx="1066318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n=3, m=4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4000" dirty="0" smtClean="0"/>
              <a:t>Διαφορετικά σχήματα του πίνακα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4000" dirty="0" smtClean="0"/>
              <a:t>Εκτέλεση για </a:t>
            </a:r>
            <a:r>
              <a:rPr lang="en-US" sz="4000" dirty="0" smtClean="0"/>
              <a:t>n = 5</a:t>
            </a:r>
            <a:r>
              <a:rPr lang="el-GR" sz="4000" dirty="0" smtClean="0"/>
              <a:t> και</a:t>
            </a:r>
            <a:r>
              <a:rPr lang="en-US" sz="4000" dirty="0" smtClean="0"/>
              <a:t> m = 4</a:t>
            </a:r>
            <a:endParaRPr lang="en-US" sz="40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 r="43690"/>
          <a:stretch>
            <a:fillRect/>
          </a:stretch>
        </p:blipFill>
        <p:spPr bwMode="auto">
          <a:xfrm>
            <a:off x="0" y="2133600"/>
            <a:ext cx="805612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 l="56121"/>
          <a:stretch>
            <a:fillRect/>
          </a:stretch>
        </p:blipFill>
        <p:spPr bwMode="auto">
          <a:xfrm>
            <a:off x="1904999" y="3581400"/>
            <a:ext cx="62776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dirty="0" smtClean="0"/>
              <a:t>Τύπος των εγγραφών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53340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function P_1(n, m, f=Float64)</a:t>
            </a:r>
          </a:p>
          <a:p>
            <a:pPr>
              <a:buNone/>
            </a:pPr>
            <a:r>
              <a:rPr lang="en-US" sz="1800" dirty="0" smtClean="0"/>
              <a:t>s = n*10^m</a:t>
            </a:r>
          </a:p>
          <a:p>
            <a:pPr>
              <a:buNone/>
            </a:pPr>
            <a:r>
              <a:rPr lang="en-US" sz="1800" dirty="0" smtClean="0"/>
              <a:t>A = [f(</a:t>
            </a:r>
            <a:r>
              <a:rPr lang="en-US" sz="1800" dirty="0" err="1" smtClean="0"/>
              <a:t>i</a:t>
            </a:r>
            <a:r>
              <a:rPr lang="en-US" sz="1800" dirty="0" smtClean="0"/>
              <a:t>) for </a:t>
            </a:r>
            <a:r>
              <a:rPr lang="en-US" sz="1800" dirty="0" err="1" smtClean="0"/>
              <a:t>i</a:t>
            </a:r>
            <a:r>
              <a:rPr lang="en-US" sz="1800" dirty="0" smtClean="0"/>
              <a:t> in range(-s/2+1, s/2)]</a:t>
            </a:r>
          </a:p>
          <a:p>
            <a:pPr>
              <a:buNone/>
            </a:pPr>
            <a:r>
              <a:rPr lang="en-US" sz="1800" dirty="0" smtClean="0"/>
              <a:t>for </a:t>
            </a:r>
            <a:r>
              <a:rPr lang="en-US" sz="1800" dirty="0" err="1" smtClean="0"/>
              <a:t>i</a:t>
            </a:r>
            <a:r>
              <a:rPr lang="en-US" sz="1800" dirty="0" smtClean="0"/>
              <a:t> = 0:m-1</a:t>
            </a:r>
          </a:p>
          <a:p>
            <a:pPr lvl="1">
              <a:buNone/>
            </a:pPr>
            <a:r>
              <a:rPr lang="en-US" sz="1800" dirty="0" smtClean="0"/>
              <a:t>A = reshape(A, n*10^i, 10^(m-</a:t>
            </a:r>
            <a:r>
              <a:rPr lang="en-US" sz="1800" dirty="0" err="1" smtClean="0"/>
              <a:t>i</a:t>
            </a:r>
            <a:r>
              <a:rPr lang="en-US" sz="1800" dirty="0" smtClean="0"/>
              <a:t>))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(n*10^i, 'x', 10^(m-</a:t>
            </a:r>
            <a:r>
              <a:rPr lang="en-US" sz="1800" dirty="0" err="1" smtClean="0"/>
              <a:t>i</a:t>
            </a:r>
            <a:r>
              <a:rPr lang="en-US" sz="1800" dirty="0" smtClean="0"/>
              <a:t>))</a:t>
            </a:r>
          </a:p>
          <a:p>
            <a:pPr lvl="1">
              <a:buNone/>
            </a:pPr>
            <a:r>
              <a:rPr lang="en-US" sz="1800" dirty="0" smtClean="0"/>
              <a:t>time_M1(A)</a:t>
            </a:r>
          </a:p>
          <a:p>
            <a:pPr lvl="1">
              <a:buNone/>
            </a:pPr>
            <a:r>
              <a:rPr lang="en-US" sz="1800" dirty="0" smtClean="0"/>
              <a:t>time_M2(A)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("----------")</a:t>
            </a:r>
          </a:p>
          <a:p>
            <a:pPr lvl="1">
              <a:buNone/>
            </a:pPr>
            <a:r>
              <a:rPr lang="en-US" sz="1800" dirty="0" smtClean="0"/>
              <a:t>A = reshape(A, 10^(i+1), n*10^(m-i-1))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(10^(i+1), 'x', n*10^(m-i-1))</a:t>
            </a:r>
          </a:p>
          <a:p>
            <a:pPr lvl="1">
              <a:buNone/>
            </a:pPr>
            <a:r>
              <a:rPr lang="en-US" sz="1800" dirty="0" smtClean="0"/>
              <a:t>time_M1(A)</a:t>
            </a:r>
          </a:p>
          <a:p>
            <a:pPr lvl="1">
              <a:buNone/>
            </a:pPr>
            <a:r>
              <a:rPr lang="en-US" sz="1800" dirty="0" smtClean="0"/>
              <a:t>time_M2(A)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("----------")</a:t>
            </a:r>
          </a:p>
          <a:p>
            <a:pPr lvl="1">
              <a:buNone/>
            </a:pPr>
            <a:r>
              <a:rPr lang="en-US" sz="1800" dirty="0" smtClean="0"/>
              <a:t>end</a:t>
            </a:r>
          </a:p>
          <a:p>
            <a:pPr>
              <a:buNone/>
            </a:pPr>
            <a:r>
              <a:rPr lang="en-US" sz="1800" dirty="0" smtClean="0"/>
              <a:t>end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2286000" y="1600200"/>
            <a:ext cx="9144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209800"/>
            <a:ext cx="4572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53340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function P_1(n, m, f=Float64)</a:t>
            </a:r>
          </a:p>
          <a:p>
            <a:pPr>
              <a:buNone/>
            </a:pPr>
            <a:r>
              <a:rPr lang="en-US" sz="1800" dirty="0" smtClean="0"/>
              <a:t>s = n*10^m</a:t>
            </a:r>
          </a:p>
          <a:p>
            <a:pPr>
              <a:buNone/>
            </a:pPr>
            <a:r>
              <a:rPr lang="en-US" sz="1800" dirty="0" smtClean="0"/>
              <a:t>A = [f(</a:t>
            </a:r>
            <a:r>
              <a:rPr lang="en-US" sz="1800" dirty="0" err="1" smtClean="0"/>
              <a:t>i</a:t>
            </a:r>
            <a:r>
              <a:rPr lang="en-US" sz="1800" dirty="0" smtClean="0"/>
              <a:t>) for </a:t>
            </a:r>
            <a:r>
              <a:rPr lang="en-US" sz="1800" dirty="0" err="1" smtClean="0"/>
              <a:t>i</a:t>
            </a:r>
            <a:r>
              <a:rPr lang="en-US" sz="1800" dirty="0" smtClean="0"/>
              <a:t> in range(-s/2+1, s/2)]</a:t>
            </a:r>
          </a:p>
          <a:p>
            <a:pPr>
              <a:buNone/>
            </a:pPr>
            <a:r>
              <a:rPr lang="en-US" sz="1800" dirty="0" smtClean="0"/>
              <a:t>for </a:t>
            </a:r>
            <a:r>
              <a:rPr lang="en-US" sz="1800" dirty="0" err="1" smtClean="0"/>
              <a:t>i</a:t>
            </a:r>
            <a:r>
              <a:rPr lang="en-US" sz="1800" dirty="0" smtClean="0"/>
              <a:t> = 0:m-1</a:t>
            </a:r>
          </a:p>
          <a:p>
            <a:pPr lvl="1">
              <a:buNone/>
            </a:pPr>
            <a:r>
              <a:rPr lang="en-US" sz="1800" dirty="0" smtClean="0"/>
              <a:t>A = reshape(A, n*10^i, 10^(m-</a:t>
            </a:r>
            <a:r>
              <a:rPr lang="en-US" sz="1800" dirty="0" err="1" smtClean="0"/>
              <a:t>i</a:t>
            </a:r>
            <a:r>
              <a:rPr lang="en-US" sz="1800" dirty="0" smtClean="0"/>
              <a:t>))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(n*10^i, 'x', 10^(m-</a:t>
            </a:r>
            <a:r>
              <a:rPr lang="en-US" sz="1800" dirty="0" err="1" smtClean="0"/>
              <a:t>i</a:t>
            </a:r>
            <a:r>
              <a:rPr lang="en-US" sz="1800" dirty="0" smtClean="0"/>
              <a:t>))</a:t>
            </a:r>
          </a:p>
          <a:p>
            <a:pPr lvl="1">
              <a:buNone/>
            </a:pPr>
            <a:r>
              <a:rPr lang="en-US" sz="1800" dirty="0" smtClean="0"/>
              <a:t>time_M1(A)</a:t>
            </a:r>
          </a:p>
          <a:p>
            <a:pPr lvl="1">
              <a:buNone/>
            </a:pPr>
            <a:r>
              <a:rPr lang="en-US" sz="1800" dirty="0" smtClean="0"/>
              <a:t>time_M2(A)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("----------")</a:t>
            </a:r>
          </a:p>
          <a:p>
            <a:pPr lvl="1">
              <a:buNone/>
            </a:pPr>
            <a:r>
              <a:rPr lang="en-US" sz="1800" dirty="0" smtClean="0"/>
              <a:t>A = reshape(A, 10^(i+1), n*10^(m-i-1))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(10^(i+1), 'x', n*10^(m-i-1))</a:t>
            </a:r>
          </a:p>
          <a:p>
            <a:pPr lvl="1">
              <a:buNone/>
            </a:pPr>
            <a:r>
              <a:rPr lang="en-US" sz="1800" dirty="0" smtClean="0"/>
              <a:t>time_M1(A)</a:t>
            </a:r>
          </a:p>
          <a:p>
            <a:pPr lvl="1">
              <a:buNone/>
            </a:pPr>
            <a:r>
              <a:rPr lang="en-US" sz="1800" dirty="0" smtClean="0"/>
              <a:t>time_M2(A)</a:t>
            </a:r>
          </a:p>
          <a:p>
            <a:pPr lvl="1">
              <a:buNone/>
            </a:pPr>
            <a:r>
              <a:rPr lang="en-US" sz="1800" dirty="0" err="1" smtClean="0"/>
              <a:t>println</a:t>
            </a:r>
            <a:r>
              <a:rPr lang="en-US" sz="1800" dirty="0" smtClean="0"/>
              <a:t>("----------")</a:t>
            </a:r>
          </a:p>
          <a:p>
            <a:pPr lvl="1">
              <a:buNone/>
            </a:pPr>
            <a:r>
              <a:rPr lang="en-US" sz="1800" dirty="0" smtClean="0"/>
              <a:t>end</a:t>
            </a:r>
          </a:p>
          <a:p>
            <a:pPr>
              <a:buNone/>
            </a:pPr>
            <a:r>
              <a:rPr lang="en-US" sz="1800" dirty="0" smtClean="0"/>
              <a:t>end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dirty="0" smtClean="0"/>
              <a:t>Τύπος των εγγραφών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 = </a:t>
            </a:r>
          </a:p>
          <a:p>
            <a:pPr>
              <a:buNone/>
            </a:pPr>
            <a:r>
              <a:rPr lang="en-US" sz="2400" dirty="0" smtClean="0"/>
              <a:t>	Float16</a:t>
            </a:r>
          </a:p>
          <a:p>
            <a:pPr>
              <a:buNone/>
            </a:pPr>
            <a:r>
              <a:rPr lang="en-US" sz="2400" dirty="0" smtClean="0"/>
              <a:t>	Float32</a:t>
            </a:r>
          </a:p>
          <a:p>
            <a:pPr>
              <a:buNone/>
            </a:pPr>
            <a:r>
              <a:rPr lang="en-US" sz="2400" dirty="0" smtClean="0"/>
              <a:t>	Float64</a:t>
            </a:r>
          </a:p>
          <a:p>
            <a:pPr>
              <a:buNone/>
            </a:pPr>
            <a:r>
              <a:rPr lang="en-US" sz="2400" dirty="0" smtClean="0"/>
              <a:t>	Int16</a:t>
            </a:r>
          </a:p>
          <a:p>
            <a:pPr>
              <a:buNone/>
            </a:pPr>
            <a:r>
              <a:rPr lang="en-US" sz="2400" dirty="0" smtClean="0"/>
              <a:t>	Int32</a:t>
            </a:r>
          </a:p>
          <a:p>
            <a:pPr>
              <a:buNone/>
            </a:pPr>
            <a:r>
              <a:rPr lang="en-US" sz="2400" dirty="0" smtClean="0"/>
              <a:t>	Int64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600200"/>
            <a:ext cx="9144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209800"/>
            <a:ext cx="4572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4000" dirty="0" smtClean="0"/>
              <a:t>Πίνακες με πολλές γραμμές ή πολλές στήλες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1981200" cy="445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257800" y="1905000"/>
            <a:ext cx="1981200" cy="445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4000" dirty="0" smtClean="0"/>
              <a:t>Εκτέλεση για πίνακες με πολλές γραμμές ή πολλές στήλες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8229600" cy="9144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Πίνακες τύπου </a:t>
            </a:r>
            <a:r>
              <a:rPr lang="en-US" sz="2400" dirty="0" smtClean="0"/>
              <a:t>Big Data</a:t>
            </a:r>
            <a:r>
              <a:rPr lang="el-GR" sz="2400" dirty="0" smtClean="0"/>
              <a:t>: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(</a:t>
            </a:r>
            <a:r>
              <a:rPr lang="el-GR" sz="2400" dirty="0" smtClean="0"/>
              <a:t>παρουσιάζονται </a:t>
            </a:r>
            <a:r>
              <a:rPr lang="el-GR" sz="2200" dirty="0" smtClean="0"/>
              <a:t>οι χρόνοι της Μεθόδου </a:t>
            </a:r>
            <a:r>
              <a:rPr lang="en-US" sz="2200" dirty="0" smtClean="0"/>
              <a:t>1</a:t>
            </a:r>
            <a:r>
              <a:rPr lang="el-GR" sz="2200" dirty="0" smtClean="0"/>
              <a:t> μόνο)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4343400"/>
            <a:ext cx="8686800" cy="914400"/>
          </a:xfrm>
        </p:spPr>
        <p:txBody>
          <a:bodyPr/>
          <a:lstStyle/>
          <a:p>
            <a:pPr lvl="0"/>
            <a:r>
              <a:rPr lang="el-GR" sz="2400" dirty="0" smtClean="0">
                <a:solidFill>
                  <a:prstClr val="black"/>
                </a:solidFill>
              </a:rPr>
              <a:t>Πίνακες τύπου </a:t>
            </a:r>
            <a:r>
              <a:rPr lang="en-US" sz="2400" dirty="0" smtClean="0">
                <a:solidFill>
                  <a:prstClr val="black"/>
                </a:solidFill>
              </a:rPr>
              <a:t>High Dimensional Data</a:t>
            </a:r>
            <a:r>
              <a:rPr lang="el-GR" sz="2400" dirty="0" smtClean="0">
                <a:solidFill>
                  <a:prstClr val="black"/>
                </a:solidFill>
              </a:rPr>
              <a:t>: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	</a:t>
            </a:r>
            <a:r>
              <a:rPr lang="el-GR" sz="2200" dirty="0" smtClean="0">
                <a:solidFill>
                  <a:prstClr val="black"/>
                </a:solidFill>
              </a:rPr>
              <a:t>(παρουσιάζονται οι χρόνοι της Μεθόδου </a:t>
            </a:r>
            <a:r>
              <a:rPr lang="en-US" sz="2200" dirty="0" smtClean="0">
                <a:solidFill>
                  <a:prstClr val="black"/>
                </a:solidFill>
              </a:rPr>
              <a:t>2</a:t>
            </a:r>
            <a:r>
              <a:rPr lang="el-GR" sz="2200" dirty="0" smtClean="0">
                <a:solidFill>
                  <a:prstClr val="black"/>
                </a:solidFill>
              </a:rPr>
              <a:t> μόνο)</a:t>
            </a:r>
            <a:endParaRPr lang="en-US" sz="24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729662"/>
            <a:ext cx="8991600" cy="100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5274368"/>
            <a:ext cx="8959578" cy="97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371725"/>
            <a:ext cx="7772400" cy="752475"/>
          </a:xfrm>
        </p:spPr>
        <p:txBody>
          <a:bodyPr/>
          <a:lstStyle/>
          <a:p>
            <a:pPr algn="ctr"/>
            <a:r>
              <a:rPr lang="el-GR" b="0" dirty="0" smtClean="0"/>
              <a:t>Μεροσ 2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135313"/>
            <a:ext cx="7772400" cy="598487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της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Julia </a:t>
            </a:r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 την </a:t>
            </a:r>
            <a:r>
              <a:rPr lang="es-P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Python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3600" dirty="0" smtClean="0"/>
              <a:t>Υλοποίηση των μεθόδων σε </a:t>
            </a:r>
            <a:r>
              <a:rPr lang="en-US" sz="3600" dirty="0" smtClean="0"/>
              <a:t>Python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1371599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def Method1(A):</a:t>
            </a:r>
          </a:p>
          <a:p>
            <a:pPr>
              <a:buNone/>
            </a:pPr>
            <a:r>
              <a:rPr lang="en-US" sz="2400" dirty="0" smtClean="0"/>
              <a:t>    B = (A.T*A)*A.T</a:t>
            </a:r>
          </a:p>
          <a:p>
            <a:pPr>
              <a:buNone/>
            </a:pPr>
            <a:r>
              <a:rPr lang="en-US" sz="2400" dirty="0" smtClean="0"/>
              <a:t>    return B</a:t>
            </a:r>
            <a:endParaRPr lang="en-US" sz="240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1371600"/>
            <a:ext cx="40386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def Method</a:t>
            </a:r>
            <a:r>
              <a:rPr lang="el-GR" sz="2400" dirty="0" smtClean="0"/>
              <a:t>2</a:t>
            </a:r>
            <a:r>
              <a:rPr lang="en-US" sz="2400" dirty="0" smtClean="0"/>
              <a:t>(A):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    B = A.T*</a:t>
            </a:r>
            <a:r>
              <a:rPr lang="el-GR" sz="2400" dirty="0" smtClean="0"/>
              <a:t>(</a:t>
            </a:r>
            <a:r>
              <a:rPr lang="en-US" sz="2400" dirty="0" smtClean="0"/>
              <a:t>A*A.T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    return 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3600" dirty="0" smtClean="0"/>
              <a:t>Υλοποίηση των μεθόδων σε </a:t>
            </a:r>
            <a:r>
              <a:rPr lang="en-US" sz="3600" dirty="0" smtClean="0"/>
              <a:t>Python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1371599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def Method1(A):</a:t>
            </a:r>
          </a:p>
          <a:p>
            <a:pPr>
              <a:buNone/>
            </a:pPr>
            <a:r>
              <a:rPr lang="en-US" sz="2400" dirty="0" smtClean="0"/>
              <a:t>    B = (A.T*A)*A.T</a:t>
            </a:r>
          </a:p>
          <a:p>
            <a:pPr>
              <a:buNone/>
            </a:pPr>
            <a:r>
              <a:rPr lang="en-US" sz="2400" dirty="0" smtClean="0"/>
              <a:t>    return B</a:t>
            </a:r>
            <a:endParaRPr lang="en-US" sz="240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1371600"/>
            <a:ext cx="40386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def Method</a:t>
            </a:r>
            <a:r>
              <a:rPr lang="el-GR" sz="2400" dirty="0" smtClean="0"/>
              <a:t>2</a:t>
            </a:r>
            <a:r>
              <a:rPr lang="en-US" sz="2400" dirty="0" smtClean="0"/>
              <a:t>(A):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    B = A.T*</a:t>
            </a:r>
            <a:r>
              <a:rPr lang="el-GR" sz="2400" dirty="0" smtClean="0"/>
              <a:t>(</a:t>
            </a:r>
            <a:r>
              <a:rPr lang="en-US" sz="2400" dirty="0" smtClean="0"/>
              <a:t>A*A.T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    return 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"/>
          </p:nvPr>
        </p:nvSpPr>
        <p:spPr>
          <a:xfrm>
            <a:off x="2438400" y="4267200"/>
            <a:ext cx="4191000" cy="1371599"/>
          </a:xfrm>
          <a:noFill/>
          <a:ln w="19050" cmpd="sng"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numpy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numpy.mat</a:t>
            </a:r>
            <a:r>
              <a:rPr lang="el-GR" sz="2400" dirty="0" smtClean="0"/>
              <a:t>(</a:t>
            </a:r>
            <a:r>
              <a:rPr lang="el-GR" sz="2400" i="1" dirty="0" smtClean="0"/>
              <a:t>διδιάστατη_λίστα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err="1" smtClean="0"/>
              <a:t>numpy.array</a:t>
            </a:r>
            <a:r>
              <a:rPr lang="en-US" sz="2400" dirty="0" smtClean="0"/>
              <a:t>(</a:t>
            </a:r>
            <a:r>
              <a:rPr lang="el-GR" sz="2400" i="1" dirty="0" smtClean="0"/>
              <a:t>διδιάστατη_λίστα</a:t>
            </a:r>
            <a:r>
              <a:rPr lang="en-US" sz="2400" i="1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Μέρη της παρουσίασης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3000" dirty="0" smtClean="0"/>
              <a:t>Σύγκριση των δύο μεθόδων υπολογισμού:</a:t>
            </a:r>
          </a:p>
          <a:p>
            <a:pPr marL="514350" indent="-514350">
              <a:buNone/>
            </a:pPr>
            <a:r>
              <a:rPr lang="el-GR" sz="3000" dirty="0"/>
              <a:t>	</a:t>
            </a:r>
            <a:r>
              <a:rPr lang="en-US" sz="3000" dirty="0" smtClean="0"/>
              <a:t> </a:t>
            </a:r>
            <a:r>
              <a:rPr lang="el-GR" sz="3000" dirty="0" smtClean="0"/>
              <a:t>(</a:t>
            </a:r>
            <a:r>
              <a:rPr lang="en-US" sz="3000" dirty="0" smtClean="0"/>
              <a:t>A</a:t>
            </a:r>
            <a:r>
              <a:rPr lang="en-US" sz="3000" baseline="30000" dirty="0" smtClean="0"/>
              <a:t>T</a:t>
            </a:r>
            <a:r>
              <a:rPr lang="en-US" sz="3000" dirty="0" smtClean="0"/>
              <a:t>∙A</a:t>
            </a:r>
            <a:r>
              <a:rPr lang="el-GR" sz="3000" dirty="0" smtClean="0"/>
              <a:t>)</a:t>
            </a:r>
            <a:r>
              <a:rPr lang="en-US" sz="3000" dirty="0" smtClean="0"/>
              <a:t>∙A</a:t>
            </a:r>
            <a:r>
              <a:rPr lang="en-US" sz="3000" baseline="30000" dirty="0" smtClean="0"/>
              <a:t>T</a:t>
            </a:r>
            <a:r>
              <a:rPr lang="el-GR" sz="3000" dirty="0" smtClean="0"/>
              <a:t>  και  </a:t>
            </a:r>
            <a:r>
              <a:rPr lang="en-US" sz="3000" dirty="0" smtClean="0"/>
              <a:t>A</a:t>
            </a:r>
            <a:r>
              <a:rPr lang="en-US" sz="3000" baseline="30000" dirty="0" smtClean="0"/>
              <a:t>T</a:t>
            </a:r>
            <a:r>
              <a:rPr lang="en-US" sz="3000" dirty="0" smtClean="0"/>
              <a:t>∙</a:t>
            </a:r>
            <a:r>
              <a:rPr lang="el-GR" sz="3000" dirty="0" smtClean="0"/>
              <a:t>(</a:t>
            </a:r>
            <a:r>
              <a:rPr lang="en-US" sz="3000" dirty="0" smtClean="0"/>
              <a:t>A∙A</a:t>
            </a:r>
            <a:r>
              <a:rPr lang="en-US" sz="3000" baseline="30000" dirty="0" smtClean="0"/>
              <a:t>T</a:t>
            </a:r>
            <a:r>
              <a:rPr lang="el-GR" sz="3000" dirty="0" smtClean="0"/>
              <a:t>)</a:t>
            </a:r>
          </a:p>
          <a:p>
            <a:pPr marL="514350" indent="-514350">
              <a:buNone/>
            </a:pPr>
            <a:r>
              <a:rPr lang="el-GR" sz="3000" dirty="0"/>
              <a:t>	</a:t>
            </a:r>
            <a:r>
              <a:rPr lang="el-GR" sz="2400" dirty="0"/>
              <a:t>	</a:t>
            </a:r>
            <a:r>
              <a:rPr lang="el-GR" sz="2400" dirty="0" smtClean="0"/>
              <a:t>(</a:t>
            </a:r>
            <a:r>
              <a:rPr lang="el-GR" sz="2400" i="1" dirty="0" smtClean="0"/>
              <a:t>αξιοποιώντας κατάλληλα εργαλεία που προσφέρει η </a:t>
            </a:r>
            <a:r>
              <a:rPr lang="en-US" sz="2400" i="1" dirty="0" smtClean="0"/>
              <a:t>Julia)</a:t>
            </a:r>
          </a:p>
          <a:p>
            <a:pPr marL="514350" indent="-514350">
              <a:buNone/>
            </a:pPr>
            <a:endParaRPr lang="en-US" sz="2400" i="1" dirty="0"/>
          </a:p>
          <a:p>
            <a:pPr marL="514350" indent="-514350">
              <a:buFont typeface="+mj-lt"/>
              <a:buAutoNum type="arabicPeriod" startAt="2"/>
            </a:pPr>
            <a:r>
              <a:rPr lang="el-GR" sz="3000" dirty="0" smtClean="0"/>
              <a:t>Υλοποίηση των δύο μεθόδων υπολογισμού και στην </a:t>
            </a:r>
            <a:r>
              <a:rPr lang="en-US" sz="3000" dirty="0" smtClean="0"/>
              <a:t>Python, </a:t>
            </a:r>
            <a:r>
              <a:rPr lang="el-GR" sz="3000" dirty="0" smtClean="0"/>
              <a:t>ώστε να συγκριθούν οι χρόνοι εκτέλεσης των δύο γλωσσών.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3600" dirty="0" smtClean="0"/>
              <a:t>Υλοποίηση των μεθόδων σε </a:t>
            </a:r>
            <a:r>
              <a:rPr lang="en-US" sz="3600" dirty="0" smtClean="0"/>
              <a:t>Python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1371599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def Method1(A):</a:t>
            </a:r>
          </a:p>
          <a:p>
            <a:pPr>
              <a:buNone/>
            </a:pPr>
            <a:r>
              <a:rPr lang="en-US" sz="2400" dirty="0" smtClean="0"/>
              <a:t>    B = (A.T*A)*A.T</a:t>
            </a:r>
          </a:p>
          <a:p>
            <a:pPr>
              <a:buNone/>
            </a:pPr>
            <a:r>
              <a:rPr lang="en-US" sz="2400" dirty="0" smtClean="0"/>
              <a:t>    return B</a:t>
            </a:r>
            <a:endParaRPr lang="en-US" sz="240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1371600"/>
            <a:ext cx="40386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def Method</a:t>
            </a:r>
            <a:r>
              <a:rPr lang="el-GR" sz="2400" dirty="0" smtClean="0"/>
              <a:t>2</a:t>
            </a:r>
            <a:r>
              <a:rPr lang="en-US" sz="2400" dirty="0" smtClean="0"/>
              <a:t>(A):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    B = A.T*</a:t>
            </a:r>
            <a:r>
              <a:rPr lang="el-GR" sz="2400" dirty="0" smtClean="0"/>
              <a:t>(</a:t>
            </a:r>
            <a:r>
              <a:rPr lang="en-US" sz="2400" dirty="0" smtClean="0"/>
              <a:t>A*A.T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    return 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40386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import time</a:t>
            </a:r>
          </a:p>
          <a:p>
            <a:pPr>
              <a:buNone/>
            </a:pPr>
            <a:r>
              <a:rPr lang="en-US" sz="2400" dirty="0" smtClean="0"/>
              <a:t>def time_M1(A):</a:t>
            </a:r>
          </a:p>
          <a:p>
            <a:pPr>
              <a:buNone/>
            </a:pPr>
            <a:r>
              <a:rPr lang="en-US" sz="2400" dirty="0" smtClean="0"/>
              <a:t>    times = [0.0]*100</a:t>
            </a:r>
          </a:p>
          <a:p>
            <a:pPr>
              <a:buNone/>
            </a:pPr>
            <a:r>
              <a:rPr lang="en-US" sz="2400" dirty="0" smtClean="0"/>
              <a:t>    for </a:t>
            </a:r>
            <a:r>
              <a:rPr lang="en-US" sz="2400" dirty="0" err="1" smtClean="0"/>
              <a:t>i</a:t>
            </a:r>
            <a:r>
              <a:rPr lang="en-US" sz="2400" dirty="0" smtClean="0"/>
              <a:t> in range(100):</a:t>
            </a:r>
          </a:p>
          <a:p>
            <a:pPr>
              <a:buNone/>
            </a:pPr>
            <a:r>
              <a:rPr lang="en-US" sz="2400" dirty="0" smtClean="0"/>
              <a:t>        tic = </a:t>
            </a:r>
            <a:r>
              <a:rPr lang="en-US" sz="2400" dirty="0" err="1" smtClean="0"/>
              <a:t>time.perf_counter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        Method1(A)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toc</a:t>
            </a:r>
            <a:r>
              <a:rPr lang="en-US" sz="2400" dirty="0" smtClean="0"/>
              <a:t> = </a:t>
            </a:r>
            <a:r>
              <a:rPr lang="en-US" sz="2400" dirty="0" err="1" smtClean="0"/>
              <a:t>time.perf_counter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        times[</a:t>
            </a:r>
            <a:r>
              <a:rPr lang="en-US" sz="2400" dirty="0" err="1" smtClean="0"/>
              <a:t>i</a:t>
            </a:r>
            <a:r>
              <a:rPr lang="en-US" sz="2400" dirty="0" smtClean="0"/>
              <a:t>] = </a:t>
            </a:r>
            <a:r>
              <a:rPr lang="en-US" sz="2400" dirty="0" err="1" smtClean="0"/>
              <a:t>toc</a:t>
            </a:r>
            <a:r>
              <a:rPr lang="en-US" sz="2400" dirty="0" smtClean="0"/>
              <a:t> - tic</a:t>
            </a:r>
          </a:p>
          <a:p>
            <a:pPr>
              <a:buNone/>
            </a:pPr>
            <a:r>
              <a:rPr lang="en-US" sz="2400" dirty="0" smtClean="0"/>
              <a:t>    return min(times)</a:t>
            </a:r>
            <a:endParaRPr lang="en-US" sz="24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648200" y="2819400"/>
            <a:ext cx="4038600" cy="40386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import time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def time_M2 (A):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    times = [0.0]*100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    for </a:t>
            </a:r>
            <a:r>
              <a:rPr lang="en-US" sz="2400" dirty="0" err="1" smtClean="0">
                <a:solidFill>
                  <a:prstClr val="black"/>
                </a:solidFill>
              </a:rPr>
              <a:t>i</a:t>
            </a:r>
            <a:r>
              <a:rPr lang="en-US" sz="2400" dirty="0" smtClean="0">
                <a:solidFill>
                  <a:prstClr val="black"/>
                </a:solidFill>
              </a:rPr>
              <a:t> in range(100):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        tic = </a:t>
            </a:r>
            <a:r>
              <a:rPr lang="en-US" sz="2400" dirty="0" err="1" smtClean="0">
                <a:solidFill>
                  <a:prstClr val="black"/>
                </a:solidFill>
              </a:rPr>
              <a:t>time.perf_counter</a:t>
            </a:r>
            <a:r>
              <a:rPr lang="en-US" sz="2400" dirty="0" smtClean="0">
                <a:solidFill>
                  <a:prstClr val="black"/>
                </a:solidFill>
              </a:rPr>
              <a:t>()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        Method2(A)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        </a:t>
            </a:r>
            <a:r>
              <a:rPr lang="en-US" sz="2400" dirty="0" err="1" smtClean="0">
                <a:solidFill>
                  <a:prstClr val="black"/>
                </a:solidFill>
              </a:rPr>
              <a:t>toc</a:t>
            </a:r>
            <a:r>
              <a:rPr lang="en-US" sz="2400" dirty="0" smtClean="0">
                <a:solidFill>
                  <a:prstClr val="black"/>
                </a:solidFill>
              </a:rPr>
              <a:t> = </a:t>
            </a:r>
            <a:r>
              <a:rPr lang="en-US" sz="2400" dirty="0" err="1" smtClean="0">
                <a:solidFill>
                  <a:prstClr val="black"/>
                </a:solidFill>
              </a:rPr>
              <a:t>time.perf_counter</a:t>
            </a:r>
            <a:r>
              <a:rPr lang="en-US" sz="2400" dirty="0" smtClean="0">
                <a:solidFill>
                  <a:prstClr val="black"/>
                </a:solidFill>
              </a:rPr>
              <a:t>()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        times[</a:t>
            </a:r>
            <a:r>
              <a:rPr lang="en-US" sz="2400" dirty="0" err="1" smtClean="0">
                <a:solidFill>
                  <a:prstClr val="black"/>
                </a:solidFill>
              </a:rPr>
              <a:t>i</a:t>
            </a:r>
            <a:r>
              <a:rPr lang="en-US" sz="2400" dirty="0" smtClean="0">
                <a:solidFill>
                  <a:prstClr val="black"/>
                </a:solidFill>
              </a:rPr>
              <a:t>] = </a:t>
            </a:r>
            <a:r>
              <a:rPr lang="en-US" sz="2400" dirty="0" err="1" smtClean="0">
                <a:solidFill>
                  <a:prstClr val="black"/>
                </a:solidFill>
              </a:rPr>
              <a:t>toc</a:t>
            </a:r>
            <a:r>
              <a:rPr lang="en-US" sz="2400" dirty="0" smtClean="0">
                <a:solidFill>
                  <a:prstClr val="black"/>
                </a:solidFill>
              </a:rPr>
              <a:t> - tic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    return min(times)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5943600"/>
            <a:ext cx="2209800" cy="381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76400" y="4648200"/>
            <a:ext cx="2438400" cy="381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5486400"/>
            <a:ext cx="2438400" cy="381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4000" dirty="0" smtClean="0"/>
              <a:t>Σύγκριση για διάφορα σχήματα του πίνακα Α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533400"/>
          </a:xfrm>
        </p:spPr>
        <p:txBody>
          <a:bodyPr/>
          <a:lstStyle/>
          <a:p>
            <a:r>
              <a:rPr lang="el-GR" sz="2400" dirty="0" smtClean="0"/>
              <a:t>Χρόνοι </a:t>
            </a:r>
            <a:r>
              <a:rPr lang="en-US" sz="2400" dirty="0" smtClean="0"/>
              <a:t>Python: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191000"/>
            <a:ext cx="4038600" cy="533400"/>
          </a:xfrm>
        </p:spPr>
        <p:txBody>
          <a:bodyPr/>
          <a:lstStyle/>
          <a:p>
            <a:r>
              <a:rPr lang="el-GR" sz="2400" dirty="0" smtClean="0"/>
              <a:t>Λόγοι </a:t>
            </a:r>
            <a:r>
              <a:rPr lang="en-US" sz="2400" dirty="0" smtClean="0"/>
              <a:t>Python</a:t>
            </a:r>
            <a:r>
              <a:rPr lang="el-GR" sz="2400" dirty="0" smtClean="0"/>
              <a:t>/</a:t>
            </a:r>
            <a:r>
              <a:rPr lang="en-US" sz="2400" dirty="0" smtClean="0"/>
              <a:t>Julia:</a:t>
            </a:r>
            <a:endParaRPr lang="en-US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8915400" cy="79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8915400" cy="88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4114800" y="5257800"/>
            <a:ext cx="9144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4953000"/>
            <a:ext cx="9144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80930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4000" dirty="0" smtClean="0"/>
              <a:t>Σύγκριση για τετραγωνικούς πίνακες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533400"/>
          </a:xfrm>
        </p:spPr>
        <p:txBody>
          <a:bodyPr/>
          <a:lstStyle/>
          <a:p>
            <a:r>
              <a:rPr lang="el-GR" sz="2400" dirty="0" smtClean="0"/>
              <a:t>Χρόνοι </a:t>
            </a:r>
            <a:r>
              <a:rPr lang="en-US" sz="2400" dirty="0" smtClean="0"/>
              <a:t>Python: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191000"/>
            <a:ext cx="4038600" cy="533400"/>
          </a:xfrm>
        </p:spPr>
        <p:txBody>
          <a:bodyPr/>
          <a:lstStyle/>
          <a:p>
            <a:r>
              <a:rPr lang="el-GR" sz="2400" dirty="0" smtClean="0"/>
              <a:t>Λόγοι </a:t>
            </a:r>
            <a:r>
              <a:rPr lang="en-US" sz="2400" dirty="0" smtClean="0"/>
              <a:t>Python</a:t>
            </a:r>
            <a:r>
              <a:rPr lang="el-GR" sz="2400" dirty="0" smtClean="0"/>
              <a:t>/</a:t>
            </a:r>
            <a:r>
              <a:rPr lang="en-US" sz="2400" dirty="0" smtClean="0"/>
              <a:t>Julia:</a:t>
            </a:r>
            <a:endParaRPr lang="en-US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819400"/>
            <a:ext cx="8077200" cy="8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ectangle 21"/>
          <p:cNvSpPr/>
          <p:nvPr/>
        </p:nvSpPr>
        <p:spPr>
          <a:xfrm>
            <a:off x="6781800" y="3352800"/>
            <a:ext cx="12192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3124200"/>
            <a:ext cx="1219200" cy="2286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4000" dirty="0" smtClean="0"/>
              <a:t>Σύγκριση για πίνακες τύπου </a:t>
            </a:r>
            <a:r>
              <a:rPr lang="en-US" sz="4000" dirty="0" smtClean="0"/>
              <a:t>Big Data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5105400" cy="5334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Χρόνοι Μεθόδου 1 στην </a:t>
            </a:r>
            <a:r>
              <a:rPr lang="en-US" sz="2400" dirty="0" smtClean="0"/>
              <a:t>Python: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038600"/>
            <a:ext cx="4038600" cy="5334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Λόγοι </a:t>
            </a:r>
            <a:r>
              <a:rPr lang="en-US" sz="2400" dirty="0" smtClean="0"/>
              <a:t>Python</a:t>
            </a:r>
            <a:r>
              <a:rPr lang="el-GR" sz="2400" dirty="0" smtClean="0"/>
              <a:t>/</a:t>
            </a:r>
            <a:r>
              <a:rPr lang="en-US" sz="2400" dirty="0" smtClean="0"/>
              <a:t>Julia (v</a:t>
            </a:r>
            <a:r>
              <a:rPr lang="el-GR" sz="2400" dirty="0" smtClean="0"/>
              <a:t>2</a:t>
            </a:r>
            <a:r>
              <a:rPr lang="en-US" sz="2400" dirty="0" smtClean="0"/>
              <a:t>):</a:t>
            </a:r>
            <a:endParaRPr lang="en-US" dirty="0"/>
          </a:p>
        </p:txBody>
      </p:sp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8709"/>
            <a:ext cx="8077200" cy="62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23396"/>
            <a:ext cx="8077200" cy="58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/>
        </p:nvSpPr>
        <p:spPr>
          <a:xfrm>
            <a:off x="6781800" y="4800600"/>
            <a:ext cx="12954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4000" dirty="0" smtClean="0"/>
              <a:t>Σύγκριση για πίνακες τύπου </a:t>
            </a:r>
            <a:r>
              <a:rPr lang="en-US" sz="4000" dirty="0" smtClean="0"/>
              <a:t>High Dimensional Data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5105400" cy="5334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Χρόνοι Μεθόδου </a:t>
            </a:r>
            <a:r>
              <a:rPr lang="en-US" sz="2400" dirty="0" smtClean="0"/>
              <a:t>2</a:t>
            </a:r>
            <a:r>
              <a:rPr lang="el-GR" sz="2400" dirty="0" smtClean="0"/>
              <a:t> στην </a:t>
            </a:r>
            <a:r>
              <a:rPr lang="en-US" sz="2400" dirty="0" smtClean="0"/>
              <a:t>Python: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038600"/>
            <a:ext cx="4038600" cy="5334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Λόγοι </a:t>
            </a:r>
            <a:r>
              <a:rPr lang="en-US" sz="2400" dirty="0" smtClean="0"/>
              <a:t>Python</a:t>
            </a:r>
            <a:r>
              <a:rPr lang="el-GR" sz="2400" dirty="0" smtClean="0"/>
              <a:t>/</a:t>
            </a:r>
            <a:r>
              <a:rPr lang="en-US" sz="2400" dirty="0" smtClean="0"/>
              <a:t>Julia: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9560"/>
            <a:ext cx="8077200" cy="60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12201"/>
            <a:ext cx="8077200" cy="59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l-GR" dirty="0" smtClean="0"/>
              <a:t>Συμπέρασμα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r>
              <a:rPr lang="en-US" u="sng" dirty="0" smtClean="0"/>
              <a:t>Julia: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4800" y="1828800"/>
            <a:ext cx="4192588" cy="5029200"/>
          </a:xfrm>
        </p:spPr>
        <p:txBody>
          <a:bodyPr>
            <a:noAutofit/>
          </a:bodyPr>
          <a:lstStyle/>
          <a:p>
            <a:pPr>
              <a:buFont typeface="Calibri" pitchFamily="34" charset="0"/>
              <a:buChar char="+"/>
            </a:pPr>
            <a:r>
              <a:rPr lang="el-GR" sz="2000" dirty="0" smtClean="0"/>
              <a:t>Πιο γρήγορη</a:t>
            </a:r>
          </a:p>
          <a:p>
            <a:pPr>
              <a:buFont typeface="Calibri" pitchFamily="34" charset="0"/>
              <a:buChar char="+"/>
            </a:pPr>
            <a:r>
              <a:rPr lang="el-GR" sz="2000" dirty="0" smtClean="0"/>
              <a:t>Απλή σύνταξη για τη δημιουργία πινάκων</a:t>
            </a:r>
          </a:p>
          <a:p>
            <a:pPr>
              <a:buFont typeface="Calibri" pitchFamily="34" charset="0"/>
              <a:buChar char="+"/>
            </a:pPr>
            <a:endParaRPr lang="el-GR" sz="2000" dirty="0" smtClean="0"/>
          </a:p>
          <a:p>
            <a:pPr>
              <a:buFont typeface="Calibri" pitchFamily="34" charset="0"/>
              <a:buChar char="+"/>
            </a:pPr>
            <a:r>
              <a:rPr lang="el-GR" sz="2000" dirty="0" smtClean="0"/>
              <a:t>Απλή σύνταξη για τη δημιουργία λίστας (με </a:t>
            </a:r>
            <a:r>
              <a:rPr lang="en-US" sz="2000" dirty="0" smtClean="0"/>
              <a:t>for)</a:t>
            </a:r>
          </a:p>
          <a:p>
            <a:pPr>
              <a:buFont typeface="Calibri" pitchFamily="34" charset="0"/>
              <a:buChar char="−"/>
            </a:pPr>
            <a:r>
              <a:rPr lang="el-GR" sz="2000" dirty="0" smtClean="0"/>
              <a:t>Χρήση </a:t>
            </a:r>
            <a:r>
              <a:rPr lang="en-US" sz="2000" dirty="0" smtClean="0"/>
              <a:t>end </a:t>
            </a:r>
            <a:r>
              <a:rPr lang="el-GR" sz="2000" dirty="0" smtClean="0"/>
              <a:t>στο τέλος βρόχων και συναρτήσεων</a:t>
            </a:r>
          </a:p>
          <a:p>
            <a:pPr>
              <a:buFont typeface="Calibri" pitchFamily="34" charset="0"/>
              <a:buChar char="+"/>
            </a:pPr>
            <a:r>
              <a:rPr lang="el-GR" sz="2000" dirty="0" smtClean="0"/>
              <a:t>Άμεση πρόσβαση σε απλά εργαλεία για τη βελτιστοποίηση του κώδικα</a:t>
            </a:r>
            <a:endParaRPr lang="en-US" sz="200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/>
          <a:lstStyle/>
          <a:p>
            <a:r>
              <a:rPr lang="en-US" u="sng" dirty="0" smtClean="0"/>
              <a:t>Python:</a:t>
            </a:r>
            <a:endParaRPr lang="en-US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194175" cy="5029200"/>
          </a:xfrm>
        </p:spPr>
        <p:txBody>
          <a:bodyPr>
            <a:noAutofit/>
          </a:bodyPr>
          <a:lstStyle/>
          <a:p>
            <a:pPr>
              <a:buFont typeface="Calibri" pitchFamily="34" charset="0"/>
              <a:buChar char="−"/>
            </a:pPr>
            <a:r>
              <a:rPr lang="el-GR" sz="2000" dirty="0" smtClean="0"/>
              <a:t>Πιο αργή</a:t>
            </a:r>
          </a:p>
          <a:p>
            <a:pPr>
              <a:buFont typeface="Calibri" pitchFamily="34" charset="0"/>
              <a:buChar char="−"/>
            </a:pPr>
            <a:r>
              <a:rPr lang="el-GR" sz="2000" dirty="0" smtClean="0"/>
              <a:t>Κλήση συνάρτησης της βιβλιοθήκης </a:t>
            </a:r>
            <a:r>
              <a:rPr lang="en-US" sz="2000" dirty="0" err="1" smtClean="0"/>
              <a:t>numpy</a:t>
            </a:r>
            <a:r>
              <a:rPr lang="en-US" sz="2000" dirty="0" smtClean="0"/>
              <a:t> </a:t>
            </a:r>
            <a:r>
              <a:rPr lang="el-GR" sz="2000" dirty="0" smtClean="0"/>
              <a:t>για τη δημιουργία πίνακα</a:t>
            </a:r>
            <a:endParaRPr lang="en-US" sz="2000" dirty="0" smtClean="0"/>
          </a:p>
          <a:p>
            <a:pPr>
              <a:buFont typeface="Calibri" pitchFamily="34" charset="0"/>
              <a:buChar char="+"/>
            </a:pPr>
            <a:r>
              <a:rPr lang="el-GR" sz="2000" dirty="0" smtClean="0"/>
              <a:t>Απλή σύνταξη για τη δημιουργία λίστας (με </a:t>
            </a:r>
            <a:r>
              <a:rPr lang="en-US" sz="2000" dirty="0" smtClean="0"/>
              <a:t>for)</a:t>
            </a:r>
            <a:endParaRPr lang="el-GR" sz="2000" dirty="0" smtClean="0"/>
          </a:p>
          <a:p>
            <a:pPr>
              <a:buFont typeface="Calibri" pitchFamily="34" charset="0"/>
              <a:buChar char="+"/>
            </a:pPr>
            <a:r>
              <a:rPr lang="el-GR" sz="2000" dirty="0" smtClean="0"/>
              <a:t>Χρήση εσοχών για βρόχους και συναρτήσεις</a:t>
            </a:r>
          </a:p>
          <a:p>
            <a:pPr>
              <a:buFont typeface="Calibri" pitchFamily="34" charset="0"/>
              <a:buChar char="−"/>
            </a:pPr>
            <a:r>
              <a:rPr lang="el-GR" sz="2000" dirty="0" smtClean="0"/>
              <a:t>Τα εργαλεία μέτρησης του απαιτούμενου χρόνου και της μνήμης είναι διασκορπισμένα σε διάφορες βιβλιοθήκες</a:t>
            </a:r>
          </a:p>
          <a:p>
            <a:pPr>
              <a:buFont typeface="Calibri" pitchFamily="34" charset="0"/>
              <a:buChar char="−"/>
            </a:pPr>
            <a:r>
              <a:rPr lang="el-GR" sz="2000" dirty="0" smtClean="0"/>
              <a:t>Χρήση πιο ασαφών τύπων δεδομένων  (π.χ. </a:t>
            </a:r>
            <a:r>
              <a:rPr lang="en-US" sz="2000" dirty="0" smtClean="0"/>
              <a:t>float)</a:t>
            </a:r>
            <a:endParaRPr lang="en-US" sz="2000" dirty="0"/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303212" y="5867400"/>
            <a:ext cx="4192588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+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Διευκόλυνση ακριβούς προσδιορισμού του τύπου των δεδομένων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Float32, Float64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κλπ.)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371725"/>
            <a:ext cx="7772400" cy="752475"/>
          </a:xfrm>
        </p:spPr>
        <p:txBody>
          <a:bodyPr/>
          <a:lstStyle/>
          <a:p>
            <a:pPr algn="ctr"/>
            <a:r>
              <a:rPr lang="el-GR" b="0" dirty="0" smtClean="0"/>
              <a:t>Μεροσ 1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135313"/>
            <a:ext cx="7772400" cy="598487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των Μεθόδων Υπολογισμού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Λόγος υπολογιστικής πολυπλοκότητας (Μ1/Μ2):</a:t>
            </a:r>
          </a:p>
          <a:p>
            <a:pPr>
              <a:buNone/>
            </a:pPr>
            <a:r>
              <a:rPr lang="el-GR" sz="2800" dirty="0"/>
              <a:t>	</a:t>
            </a:r>
            <a:endParaRPr lang="el-GR" sz="24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/>
              <a:t>Σύγκριση σε θεωρητικό επίπεδο:</a:t>
            </a:r>
            <a:br>
              <a:rPr lang="el-GR" dirty="0" smtClean="0"/>
            </a:br>
            <a:r>
              <a:rPr lang="el-GR" sz="4000" dirty="0" smtClean="0"/>
              <a:t>Λόγοι</a:t>
            </a:r>
            <a:endParaRPr lang="en-US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383848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551237"/>
            <a:ext cx="8229600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Λόγος απαιτούμενων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θέσεων μνήμης (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Μ1/Μ2):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91000"/>
            <a:ext cx="3105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302771"/>
            <a:ext cx="2255837" cy="255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Λόγος υπολογιστικής πολυπλοκότητας (Μ1/Μ2):</a:t>
            </a:r>
          </a:p>
          <a:p>
            <a:pPr>
              <a:buNone/>
            </a:pPr>
            <a:r>
              <a:rPr lang="el-GR" sz="2800" dirty="0"/>
              <a:t>	</a:t>
            </a:r>
            <a:endParaRPr lang="el-GR" sz="24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dirty="0" smtClean="0"/>
              <a:t>Σύγκριση σε θεωρητικό επίπεδο:</a:t>
            </a:r>
            <a:br>
              <a:rPr lang="el-GR" dirty="0" smtClean="0"/>
            </a:br>
            <a:r>
              <a:rPr lang="el-GR" sz="4000" dirty="0" smtClean="0"/>
              <a:t>Λόγοι</a:t>
            </a:r>
            <a:endParaRPr lang="en-US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383848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551237"/>
            <a:ext cx="8229600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Λόγος απαιτούμενων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θέσεων μνήμης (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Μ1/Μ2):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91000"/>
            <a:ext cx="3105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787" y="6248400"/>
            <a:ext cx="8914813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/>
              <a:t>Συμπέρασμα</a:t>
            </a:r>
            <a:r>
              <a:rPr lang="el-GR" dirty="0" smtClean="0"/>
              <a:t>: Περιμένουμε και ο χρόνος εκτέλεσης να εξαρτάται από το </a:t>
            </a:r>
            <a:r>
              <a:rPr lang="el-GR" i="1" dirty="0" smtClean="0"/>
              <a:t>σχήμα</a:t>
            </a:r>
            <a:r>
              <a:rPr lang="el-GR" dirty="0" smtClean="0"/>
              <a:t> του πίνακα 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3600" dirty="0" smtClean="0"/>
              <a:t>Υλοποίηση σε </a:t>
            </a:r>
            <a:r>
              <a:rPr lang="en-US" sz="3600" dirty="0" smtClean="0"/>
              <a:t>Julia </a:t>
            </a:r>
            <a:r>
              <a:rPr lang="el-GR" sz="3600" dirty="0" smtClean="0"/>
              <a:t>για μέτρηση του χρόνου εκτέλεσης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8288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function M1(A)</a:t>
            </a:r>
          </a:p>
          <a:p>
            <a:pPr>
              <a:buNone/>
            </a:pPr>
            <a:r>
              <a:rPr lang="en-US" sz="2400" dirty="0" smtClean="0"/>
              <a:t>B = (A'*A)*A'</a:t>
            </a:r>
          </a:p>
          <a:p>
            <a:pPr>
              <a:buNone/>
            </a:pPr>
            <a:r>
              <a:rPr lang="en-US" sz="2400" dirty="0" smtClean="0"/>
              <a:t>return</a:t>
            </a:r>
          </a:p>
          <a:p>
            <a:pPr>
              <a:buNone/>
            </a:pPr>
            <a:r>
              <a:rPr lang="en-US" sz="2400" dirty="0" smtClean="0"/>
              <a:t>end</a:t>
            </a:r>
            <a:endParaRPr lang="en-US" sz="24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886200"/>
            <a:ext cx="40386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M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= A'*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A*A'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8288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function M1(A)</a:t>
            </a:r>
          </a:p>
          <a:p>
            <a:pPr>
              <a:buNone/>
            </a:pPr>
            <a:r>
              <a:rPr lang="en-US" sz="2400" dirty="0" smtClean="0"/>
              <a:t>B = (A'*A)*A'</a:t>
            </a:r>
          </a:p>
          <a:p>
            <a:pPr>
              <a:buNone/>
            </a:pPr>
            <a:r>
              <a:rPr lang="en-US" sz="2400" dirty="0" smtClean="0"/>
              <a:t>return</a:t>
            </a:r>
          </a:p>
          <a:p>
            <a:pPr>
              <a:buNone/>
            </a:pPr>
            <a:r>
              <a:rPr lang="en-US" sz="2400" dirty="0" smtClean="0"/>
              <a:t>end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82880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function time_M1(A)</a:t>
            </a:r>
          </a:p>
          <a:p>
            <a:pPr>
              <a:buNone/>
            </a:pPr>
            <a:r>
              <a:rPr lang="en-US" sz="2400" dirty="0" smtClean="0"/>
              <a:t>@</a:t>
            </a:r>
            <a:r>
              <a:rPr lang="en-US" sz="2400" dirty="0" err="1" smtClean="0"/>
              <a:t>btime</a:t>
            </a:r>
            <a:r>
              <a:rPr lang="en-US" sz="2400" dirty="0" smtClean="0"/>
              <a:t> M1($A)</a:t>
            </a:r>
          </a:p>
          <a:p>
            <a:pPr>
              <a:buNone/>
            </a:pPr>
            <a:r>
              <a:rPr lang="en-US" sz="2400" dirty="0" smtClean="0"/>
              <a:t>end</a:t>
            </a:r>
            <a:endParaRPr lang="el-GR" sz="24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886200"/>
            <a:ext cx="40386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M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= A'*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A*A'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648200" y="3886200"/>
            <a:ext cx="40386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time_M2(A)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M2($A)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3600" dirty="0" smtClean="0"/>
              <a:t>Υλοποίηση σε </a:t>
            </a:r>
            <a:r>
              <a:rPr lang="en-US" sz="3600" dirty="0" smtClean="0"/>
              <a:t>Julia </a:t>
            </a:r>
            <a:r>
              <a:rPr lang="el-GR" sz="3600" dirty="0" smtClean="0"/>
              <a:t>για μέτρηση του χρόνου εκτέλεσης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8288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function M1(A)</a:t>
            </a:r>
          </a:p>
          <a:p>
            <a:pPr>
              <a:buNone/>
            </a:pPr>
            <a:r>
              <a:rPr lang="en-US" sz="2400" dirty="0" smtClean="0"/>
              <a:t>B = (A'*A)*A'</a:t>
            </a:r>
          </a:p>
          <a:p>
            <a:pPr>
              <a:buNone/>
            </a:pPr>
            <a:r>
              <a:rPr lang="en-US" sz="2400" dirty="0" smtClean="0"/>
              <a:t>return</a:t>
            </a:r>
          </a:p>
          <a:p>
            <a:pPr>
              <a:buNone/>
            </a:pPr>
            <a:r>
              <a:rPr lang="en-US" sz="2400" dirty="0" smtClean="0"/>
              <a:t>end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82880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using </a:t>
            </a:r>
            <a:r>
              <a:rPr lang="en-US" sz="2400" dirty="0" err="1" smtClean="0"/>
              <a:t>BenchmarkTools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function time_M1(A)</a:t>
            </a:r>
          </a:p>
          <a:p>
            <a:pPr>
              <a:buNone/>
            </a:pPr>
            <a:r>
              <a:rPr lang="en-US" sz="2400" dirty="0" smtClean="0"/>
              <a:t>@</a:t>
            </a:r>
            <a:r>
              <a:rPr lang="en-US" sz="2400" dirty="0" err="1" smtClean="0"/>
              <a:t>btime</a:t>
            </a:r>
            <a:r>
              <a:rPr lang="en-US" sz="2400" dirty="0" smtClean="0"/>
              <a:t> M1($A)</a:t>
            </a:r>
          </a:p>
          <a:p>
            <a:pPr>
              <a:buNone/>
            </a:pPr>
            <a:r>
              <a:rPr lang="en-US" sz="2400" dirty="0" smtClean="0"/>
              <a:t>end</a:t>
            </a:r>
            <a:endParaRPr lang="el-GR" sz="24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886200"/>
            <a:ext cx="40386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M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= A'*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A*A'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648200" y="3886200"/>
            <a:ext cx="40386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/>
              <a:t>using </a:t>
            </a:r>
            <a:r>
              <a:rPr lang="en-US" sz="2400" dirty="0" err="1"/>
              <a:t>BenchmarkTools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time_M2(A)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M2($A)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2590800"/>
            <a:ext cx="10668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4876800"/>
            <a:ext cx="10668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3600" dirty="0" smtClean="0"/>
              <a:t>Υλοποίηση σε </a:t>
            </a:r>
            <a:r>
              <a:rPr lang="en-US" sz="3600" dirty="0" smtClean="0"/>
              <a:t>Julia </a:t>
            </a:r>
            <a:r>
              <a:rPr lang="el-GR" sz="3600" dirty="0" smtClean="0"/>
              <a:t>για μέτρηση του χρόνου εκτέλεσης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828800"/>
          </a:xfr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function M1(A)</a:t>
            </a:r>
          </a:p>
          <a:p>
            <a:pPr>
              <a:buNone/>
            </a:pPr>
            <a:r>
              <a:rPr lang="en-US" sz="2400" dirty="0" smtClean="0"/>
              <a:t>B = (A'*A)*A'</a:t>
            </a:r>
          </a:p>
          <a:p>
            <a:pPr>
              <a:buNone/>
            </a:pPr>
            <a:r>
              <a:rPr lang="en-US" sz="2400" dirty="0" smtClean="0"/>
              <a:t>return</a:t>
            </a:r>
          </a:p>
          <a:p>
            <a:pPr>
              <a:buNone/>
            </a:pPr>
            <a:r>
              <a:rPr lang="en-US" sz="2400" dirty="0" smtClean="0"/>
              <a:t>end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82880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using </a:t>
            </a:r>
            <a:r>
              <a:rPr lang="en-US" sz="2400" dirty="0" err="1" smtClean="0"/>
              <a:t>BenchmarkTools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function time_M1(A)</a:t>
            </a:r>
          </a:p>
          <a:p>
            <a:pPr>
              <a:buNone/>
            </a:pPr>
            <a:r>
              <a:rPr lang="en-US" sz="2400" dirty="0" smtClean="0"/>
              <a:t>@</a:t>
            </a:r>
            <a:r>
              <a:rPr lang="en-US" sz="2400" dirty="0" err="1" smtClean="0"/>
              <a:t>btime</a:t>
            </a:r>
            <a:r>
              <a:rPr lang="en-US" sz="2400" dirty="0" smtClean="0"/>
              <a:t> M1($A)</a:t>
            </a:r>
          </a:p>
          <a:p>
            <a:pPr>
              <a:buNone/>
            </a:pPr>
            <a:r>
              <a:rPr lang="en-US" sz="2400" dirty="0" smtClean="0"/>
              <a:t>end</a:t>
            </a:r>
            <a:endParaRPr lang="el-GR" sz="24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886200"/>
            <a:ext cx="40386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M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= A'*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A*A'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648200" y="3886200"/>
            <a:ext cx="40386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/>
              <a:t>using </a:t>
            </a:r>
            <a:r>
              <a:rPr lang="en-US" sz="2400" dirty="0" err="1"/>
              <a:t>BenchmarkTools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time_M2(A)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M2($A)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2590800"/>
            <a:ext cx="1066800" cy="3048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4876800"/>
            <a:ext cx="1066800" cy="3048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38400" y="6172200"/>
            <a:ext cx="3827458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496.231 ms (6 allocations: 763.40 </a:t>
            </a:r>
            <a:r>
              <a:rPr lang="en-US" dirty="0" err="1" smtClean="0"/>
              <a:t>MiB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3600" dirty="0" smtClean="0"/>
              <a:t>Υλοποίηση σε </a:t>
            </a:r>
            <a:r>
              <a:rPr lang="en-US" sz="3600" dirty="0" smtClean="0"/>
              <a:t>Julia </a:t>
            </a:r>
            <a:r>
              <a:rPr lang="el-GR" sz="3600" dirty="0" smtClean="0"/>
              <a:t>για μέτρηση του χρόνου εκτέλεσης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1356</Words>
  <Application>Microsoft Office PowerPoint</Application>
  <PresentationFormat>On-screen Show (4:3)</PresentationFormat>
  <Paragraphs>280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Υπολογισμός του γινομένου  AT∙A∙AT με τη γλώσσα Julia</vt:lpstr>
      <vt:lpstr>Μέρη της παρουσίασης</vt:lpstr>
      <vt:lpstr>Μεροσ 1</vt:lpstr>
      <vt:lpstr>Σύγκριση σε θεωρητικό επίπεδο: Λόγοι</vt:lpstr>
      <vt:lpstr>Σύγκριση σε θεωρητικό επίπεδο: Λόγοι</vt:lpstr>
      <vt:lpstr>Υλοποίηση σε Julia για μέτρηση του χρόνου εκτέλεσης</vt:lpstr>
      <vt:lpstr>Υλοποίηση σε Julia για μέτρηση του χρόνου εκτέλεσης</vt:lpstr>
      <vt:lpstr>Υλοποίηση σε Julia για μέτρηση του χρόνου εκτέλεσης</vt:lpstr>
      <vt:lpstr>Υλοποίηση σε Julia για μέτρηση του χρόνου εκτέλεσης</vt:lpstr>
      <vt:lpstr>Διαφορετικά σχήματα του πίνακα</vt:lpstr>
      <vt:lpstr>Διαφορετικά σχήματα του πίνακα</vt:lpstr>
      <vt:lpstr>Εκτέλεση για n = 5 και m = 4</vt:lpstr>
      <vt:lpstr>Τύπος των εγγραφών</vt:lpstr>
      <vt:lpstr>Τύπος των εγγραφών</vt:lpstr>
      <vt:lpstr>Πίνακες με πολλές γραμμές ή πολλές στήλες</vt:lpstr>
      <vt:lpstr>Εκτέλεση για πίνακες με πολλές γραμμές ή πολλές στήλες</vt:lpstr>
      <vt:lpstr>Μεροσ 2</vt:lpstr>
      <vt:lpstr>Υλοποίηση των μεθόδων σε Python</vt:lpstr>
      <vt:lpstr>Υλοποίηση των μεθόδων σε Python</vt:lpstr>
      <vt:lpstr>Υλοποίηση των μεθόδων σε Python</vt:lpstr>
      <vt:lpstr>Σύγκριση για διάφορα σχήματα του πίνακα Α</vt:lpstr>
      <vt:lpstr>Σύγκριση για τετραγωνικούς πίνακες</vt:lpstr>
      <vt:lpstr>Σύγκριση για πίνακες τύπου Big Data</vt:lpstr>
      <vt:lpstr>Σύγκριση για πίνακες τύπου High Dimensional Data</vt:lpstr>
      <vt:lpstr>Συμπέρασμα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Υπολογισμός του γινομένου  AT∙A∙AT με τη γλώσσα Julia</dc:title>
  <dc:creator>MarkOS</dc:creator>
  <cp:lastModifiedBy>MarkOS</cp:lastModifiedBy>
  <cp:revision>135</cp:revision>
  <dcterms:created xsi:type="dcterms:W3CDTF">2022-09-13T12:01:22Z</dcterms:created>
  <dcterms:modified xsi:type="dcterms:W3CDTF">2022-09-16T06:56:48Z</dcterms:modified>
</cp:coreProperties>
</file>