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36" r:id="rId2"/>
    <p:sldId id="510" r:id="rId3"/>
    <p:sldId id="479" r:id="rId4"/>
    <p:sldId id="476" r:id="rId5"/>
    <p:sldId id="483" r:id="rId6"/>
    <p:sldId id="482" r:id="rId7"/>
    <p:sldId id="495" r:id="rId8"/>
    <p:sldId id="489" r:id="rId9"/>
    <p:sldId id="491" r:id="rId10"/>
    <p:sldId id="496" r:id="rId11"/>
    <p:sldId id="494" r:id="rId12"/>
    <p:sldId id="498" r:id="rId13"/>
    <p:sldId id="499" r:id="rId14"/>
    <p:sldId id="512" r:id="rId15"/>
    <p:sldId id="500" r:id="rId16"/>
    <p:sldId id="511" r:id="rId17"/>
    <p:sldId id="507" r:id="rId18"/>
    <p:sldId id="513" r:id="rId19"/>
    <p:sldId id="517" r:id="rId20"/>
    <p:sldId id="516" r:id="rId21"/>
    <p:sldId id="514" r:id="rId22"/>
    <p:sldId id="504" r:id="rId23"/>
    <p:sldId id="505" r:id="rId24"/>
    <p:sldId id="519" r:id="rId25"/>
    <p:sldId id="490" r:id="rId26"/>
    <p:sldId id="51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02" autoAdjust="0"/>
    <p:restoredTop sz="90920" autoAdjust="0"/>
  </p:normalViewPr>
  <p:slideViewPr>
    <p:cSldViewPr>
      <p:cViewPr varScale="1">
        <p:scale>
          <a:sx n="63" d="100"/>
          <a:sy n="63" d="100"/>
        </p:scale>
        <p:origin x="1037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CBA823-0736-44FA-85F1-72D214A4ECDE}" type="slidenum">
              <a:rPr lang="el-GR" altLang="en-US"/>
              <a:pPr>
                <a:spcBef>
                  <a:spcPct val="0"/>
                </a:spcBef>
              </a:pPr>
              <a:t>21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0214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458200" cy="2457451"/>
          </a:xfrm>
        </p:spPr>
        <p:txBody>
          <a:bodyPr>
            <a:normAutofit/>
          </a:bodyPr>
          <a:lstStyle/>
          <a:p>
            <a:r>
              <a:rPr lang="el-GR" dirty="0" smtClean="0"/>
              <a:t> </a:t>
            </a:r>
            <a:r>
              <a:rPr lang="el-GR" dirty="0" smtClean="0">
                <a:solidFill>
                  <a:srgbClr val="00B050"/>
                </a:solidFill>
              </a:rPr>
              <a:t>ΜΑΘΗΜΑΤΙΚΑ ΕΡΓΑ (</a:t>
            </a:r>
            <a:r>
              <a:rPr lang="en-US" dirty="0" smtClean="0">
                <a:solidFill>
                  <a:srgbClr val="00B050"/>
                </a:solidFill>
              </a:rPr>
              <a:t>TASKS) </a:t>
            </a:r>
            <a:r>
              <a:rPr lang="el-GR" dirty="0" smtClean="0">
                <a:solidFill>
                  <a:srgbClr val="00B050"/>
                </a:solidFill>
              </a:rPr>
              <a:t/>
            </a:r>
            <a:br>
              <a:rPr lang="el-GR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&amp; </a:t>
            </a:r>
            <a:r>
              <a:rPr lang="el-GR" dirty="0" smtClean="0">
                <a:solidFill>
                  <a:srgbClr val="00B050"/>
                </a:solidFill>
              </a:rPr>
              <a:t/>
            </a:r>
            <a:br>
              <a:rPr lang="el-GR" dirty="0" smtClean="0">
                <a:solidFill>
                  <a:srgbClr val="00B050"/>
                </a:solidFill>
              </a:rPr>
            </a:br>
            <a:r>
              <a:rPr lang="el-GR" dirty="0" smtClean="0">
                <a:solidFill>
                  <a:srgbClr val="00B050"/>
                </a:solidFill>
              </a:rPr>
              <a:t>ΜΑΘΗΜΑΤΙΚΗ ΔΡΑΣΤΗΡΙΟΤΗΤΑ</a:t>
            </a:r>
            <a:endParaRPr lang="el-GR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Σχεδιασμός μαθηματικού έργου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71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Βασικά ερωτήματα που μπορεί να </a:t>
            </a:r>
            <a:r>
              <a:rPr lang="el-GR" dirty="0" smtClean="0"/>
              <a:t>απασχολούν τον εκπαιδευτικό κατά τη σχεδίαση ενός μαθηματικού έργου: </a:t>
            </a:r>
            <a:endParaRPr lang="el-GR" dirty="0"/>
          </a:p>
          <a:p>
            <a:pPr lvl="1"/>
            <a:r>
              <a:rPr lang="el-GR" dirty="0" smtClean="0"/>
              <a:t>‘τι είδους μαθηματικό έργο να δώσω στους μαθητές ώστε να αναπτύξουν μια πλούσια μαθηματική δραστηριότητα’; </a:t>
            </a:r>
          </a:p>
          <a:p>
            <a:pPr lvl="1"/>
            <a:r>
              <a:rPr lang="el-GR" dirty="0" smtClean="0"/>
              <a:t>‘με ποιο τρόπο μπορώ να διαφοροποιήσω το μαθηματικό έργο ώστε να ανταποκρίνεται στις ανάγκες όλων των μαθητών της τάξης;’ </a:t>
            </a:r>
          </a:p>
          <a:p>
            <a:pPr lvl="1"/>
            <a:r>
              <a:rPr lang="el-GR" dirty="0" smtClean="0"/>
              <a:t>‘</a:t>
            </a:r>
            <a:r>
              <a:rPr lang="el-GR" dirty="0"/>
              <a:t>τι είδους εργαλεία θα δώσω στους μαθητές ώστε να τους υποστηρίξω στην ανάπτυξη μαθηματικών δράσεων;’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12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Τα 5 κριτήρια της </a:t>
            </a:r>
            <a:r>
              <a:rPr lang="en-US" sz="3600" dirty="0" err="1"/>
              <a:t>Boaler</a:t>
            </a:r>
            <a:r>
              <a:rPr lang="en-US" sz="3600" dirty="0"/>
              <a:t> </a:t>
            </a:r>
            <a:r>
              <a:rPr lang="el-GR" sz="3600" dirty="0"/>
              <a:t>για μαθηματικά έργα με υψηλή μαθηματική πρόκληση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5257800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Πέντε κριτήρια/προτάσεις επιλογής μαθηματικών έργων (προβλήματα/ ερωτήσεις/ασκήσεις) που είναι σε θέση να υποστηρίξουν μια πλούσια μαθηματική δραστηριότητα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Δώστε </a:t>
            </a:r>
            <a:r>
              <a:rPr lang="el-GR" b="1" dirty="0"/>
              <a:t>ανοικτού τύπου μαθηματικά έργα </a:t>
            </a:r>
            <a:r>
              <a:rPr lang="el-GR" dirty="0"/>
              <a:t>ώστε ο μαθητής να μπορεί να χρησιμοποιήσει διαφορετικές μεθόδους,  να αναζητήσει διαφορετικά μονοπάτια και να χρησιμοποιήσει διαφορετικές αναπαραστάσεις.  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Συμπεριλάβετε στο κάθε μαθηματικό έργο </a:t>
            </a:r>
            <a:r>
              <a:rPr lang="el-GR" b="1" dirty="0"/>
              <a:t>ευκαιρίες διερεύνησης</a:t>
            </a:r>
            <a:r>
              <a:rPr lang="el-GR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Δώστε μια </a:t>
            </a:r>
            <a:r>
              <a:rPr lang="el-GR" b="1" dirty="0"/>
              <a:t>οπτική και δυναμική διάσταση.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Διαμορφώστε τα μαθηματικά έργα </a:t>
            </a:r>
            <a:r>
              <a:rPr lang="el-GR" dirty="0"/>
              <a:t>ώστε να έχουν χαμηλότερο δάπεδο και ψηλότερο ταβάνι.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Ζητήστε από τους μαθητές </a:t>
            </a:r>
            <a:r>
              <a:rPr lang="el-GR" b="1" dirty="0"/>
              <a:t>να αιτιολογήσουν τους συλλογισμούς τους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561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sz="3600" b="1" dirty="0">
                <a:solidFill>
                  <a:srgbClr val="00B0F0"/>
                </a:solidFill>
              </a:rPr>
              <a:t>Η μαθηματική δραστηριότητα </a:t>
            </a:r>
          </a:p>
        </p:txBody>
      </p:sp>
    </p:spTree>
    <p:extLst>
      <p:ext uri="{BB962C8B-B14F-4D97-AF65-F5344CB8AC3E}">
        <p14:creationId xmlns:p14="http://schemas.microsoft.com/office/powerpoint/2010/main" val="133525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Μαθηματικό έργο και μαθηματική δραστηριότητα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Σε αυτό το σημείο θα θέλαμε να αποσαφηνίσουμε και να διαχωρίσουμε το μαθηματικό έργο από τη μαθηματική δραστηριότητα. 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/>
              <a:t>μαθηματικό έργο είναι </a:t>
            </a:r>
            <a:r>
              <a:rPr lang="el-GR" dirty="0">
                <a:solidFill>
                  <a:srgbClr val="7030A0"/>
                </a:solidFill>
              </a:rPr>
              <a:t>το έργο ή η εργασία που αναθέτει ο εκπαιδευτικός στους μαθητές </a:t>
            </a:r>
            <a:r>
              <a:rPr lang="el-GR" dirty="0"/>
              <a:t>ενώ η </a:t>
            </a:r>
            <a:r>
              <a:rPr lang="el-GR" dirty="0">
                <a:solidFill>
                  <a:srgbClr val="00B050"/>
                </a:solidFill>
              </a:rPr>
              <a:t>μαθηματική δραστηριότητα αφορά τη δράση που προκύπτει στην πορεία εκπόνησης του μαθηματικού έργου που έχει ανατεθεί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998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μαθηματική δραστηριότητα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Η δραστηριότητα χαρακτηρίζεται από </a:t>
            </a:r>
            <a:r>
              <a:rPr lang="el-GR" b="1" dirty="0">
                <a:solidFill>
                  <a:srgbClr val="00B050"/>
                </a:solidFill>
              </a:rPr>
              <a:t>ενεργή δράση των ατόμων </a:t>
            </a:r>
            <a:r>
              <a:rPr lang="el-GR" dirty="0"/>
              <a:t>που</a:t>
            </a:r>
            <a:r>
              <a:rPr lang="el-GR" b="1" dirty="0"/>
              <a:t> </a:t>
            </a:r>
            <a:r>
              <a:rPr lang="el-GR" dirty="0"/>
              <a:t>εμπλέκονται σε αυτή,</a:t>
            </a:r>
          </a:p>
          <a:p>
            <a:pPr lvl="1"/>
            <a:r>
              <a:rPr lang="el-GR" dirty="0"/>
              <a:t> τα άτομα αυτά έχουν ένα </a:t>
            </a:r>
            <a:r>
              <a:rPr lang="el-GR" b="1" dirty="0">
                <a:solidFill>
                  <a:srgbClr val="00B050"/>
                </a:solidFill>
              </a:rPr>
              <a:t>κίνητρο και ένα στόχο</a:t>
            </a:r>
            <a:endParaRPr lang="el-GR" dirty="0"/>
          </a:p>
          <a:p>
            <a:pPr lvl="1"/>
            <a:r>
              <a:rPr lang="el-GR" dirty="0"/>
              <a:t>είναι </a:t>
            </a:r>
            <a:r>
              <a:rPr lang="el-GR" b="1" dirty="0">
                <a:solidFill>
                  <a:srgbClr val="00B050"/>
                </a:solidFill>
              </a:rPr>
              <a:t>συλλογική</a:t>
            </a:r>
            <a:r>
              <a:rPr lang="el-GR" dirty="0">
                <a:solidFill>
                  <a:srgbClr val="00B050"/>
                </a:solidFill>
              </a:rPr>
              <a:t> </a:t>
            </a:r>
            <a:r>
              <a:rPr lang="el-GR" dirty="0"/>
              <a:t>και </a:t>
            </a:r>
            <a:r>
              <a:rPr lang="el-GR" b="1" dirty="0" err="1">
                <a:solidFill>
                  <a:srgbClr val="00B050"/>
                </a:solidFill>
              </a:rPr>
              <a:t>συστημική</a:t>
            </a:r>
            <a:r>
              <a:rPr lang="el-GR" dirty="0"/>
              <a:t> και χαρακτηρίζεται από </a:t>
            </a:r>
            <a:r>
              <a:rPr lang="el-GR" b="1" dirty="0">
                <a:solidFill>
                  <a:srgbClr val="00B050"/>
                </a:solidFill>
              </a:rPr>
              <a:t>συνεχή μετασχηματισμό και αλλαγή</a:t>
            </a:r>
            <a:r>
              <a:rPr lang="el-GR" b="1" dirty="0"/>
              <a:t>. </a:t>
            </a:r>
          </a:p>
          <a:p>
            <a:r>
              <a:rPr lang="el-GR" dirty="0"/>
              <a:t>Η δράση αυτή μπορεί να έχει </a:t>
            </a:r>
            <a:r>
              <a:rPr lang="el-GR" b="1" dirty="0">
                <a:solidFill>
                  <a:srgbClr val="7030A0"/>
                </a:solidFill>
              </a:rPr>
              <a:t>μαθηματικά χαρακτηριστικά </a:t>
            </a:r>
            <a:r>
              <a:rPr lang="el-GR" dirty="0"/>
              <a:t>όπως</a:t>
            </a:r>
          </a:p>
          <a:p>
            <a:pPr lvl="1"/>
            <a:r>
              <a:rPr lang="el-GR" dirty="0"/>
              <a:t>η </a:t>
            </a:r>
            <a:r>
              <a:rPr lang="el-GR" b="1" dirty="0"/>
              <a:t>μοντελοποίηση μιας πραγματικής κατάστασης</a:t>
            </a:r>
            <a:r>
              <a:rPr lang="el-GR" dirty="0"/>
              <a:t>,</a:t>
            </a:r>
          </a:p>
          <a:p>
            <a:pPr lvl="1"/>
            <a:r>
              <a:rPr lang="el-GR" dirty="0"/>
              <a:t> η διερεύνηση μέσα από τη </a:t>
            </a:r>
            <a:r>
              <a:rPr lang="el-GR" b="1" dirty="0"/>
              <a:t>χρήση εργαλείων και πηγών</a:t>
            </a:r>
            <a:r>
              <a:rPr lang="el-GR" dirty="0"/>
              <a:t>, </a:t>
            </a:r>
          </a:p>
          <a:p>
            <a:pPr lvl="1"/>
            <a:r>
              <a:rPr lang="el-GR" dirty="0"/>
              <a:t>η ανάπτυξη </a:t>
            </a:r>
            <a:r>
              <a:rPr lang="el-GR" b="1" dirty="0"/>
              <a:t>στρατηγικών επίλυσης προβλήματος</a:t>
            </a:r>
            <a:r>
              <a:rPr lang="el-GR" dirty="0"/>
              <a:t>, </a:t>
            </a:r>
          </a:p>
          <a:p>
            <a:pPr lvl="1"/>
            <a:r>
              <a:rPr lang="el-GR" dirty="0"/>
              <a:t>η </a:t>
            </a:r>
            <a:r>
              <a:rPr lang="el-GR" b="1" dirty="0"/>
              <a:t>ανάπτυξη και χρήση τεχνικών</a:t>
            </a:r>
            <a:r>
              <a:rPr lang="el-GR" dirty="0"/>
              <a:t>,</a:t>
            </a:r>
          </a:p>
          <a:p>
            <a:pPr lvl="1"/>
            <a:r>
              <a:rPr lang="el-GR" dirty="0"/>
              <a:t>η </a:t>
            </a:r>
            <a:r>
              <a:rPr lang="el-GR" b="1" dirty="0"/>
              <a:t>δημιουργία εννοιολογικών συνδέσεων</a:t>
            </a:r>
            <a:r>
              <a:rPr lang="el-GR" dirty="0"/>
              <a:t>, </a:t>
            </a:r>
          </a:p>
          <a:p>
            <a:pPr lvl="1"/>
            <a:r>
              <a:rPr lang="el-GR" dirty="0"/>
              <a:t>η </a:t>
            </a:r>
            <a:r>
              <a:rPr lang="el-GR" b="1" dirty="0"/>
              <a:t>σύνδεση αναπαραστάσεων</a:t>
            </a:r>
            <a:r>
              <a:rPr lang="el-GR" dirty="0"/>
              <a:t>,</a:t>
            </a:r>
          </a:p>
          <a:p>
            <a:pPr lvl="1"/>
            <a:r>
              <a:rPr lang="el-GR" dirty="0"/>
              <a:t>η </a:t>
            </a:r>
            <a:r>
              <a:rPr lang="el-GR" b="1" dirty="0"/>
              <a:t>ανάπτυξη μαθηματικού συλλογισμού.</a:t>
            </a:r>
          </a:p>
        </p:txBody>
      </p:sp>
    </p:spTree>
    <p:extLst>
      <p:ext uri="{BB962C8B-B14F-4D97-AF65-F5344CB8AC3E}">
        <p14:creationId xmlns:p14="http://schemas.microsoft.com/office/powerpoint/2010/main" val="309820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7451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sz="3400" dirty="0" smtClean="0"/>
              <a:t>Ως </a:t>
            </a:r>
            <a:r>
              <a:rPr lang="el-GR" sz="3400" dirty="0"/>
              <a:t>μαθηματική δραστηριότητα </a:t>
            </a:r>
            <a:r>
              <a:rPr lang="el-GR" sz="3400" dirty="0">
                <a:solidFill>
                  <a:srgbClr val="00B050"/>
                </a:solidFill>
              </a:rPr>
              <a:t>εννοούμε τις μαθηματικές δράσεις τις οποίες αναπτύσσει  ο μαθητής </a:t>
            </a:r>
            <a:r>
              <a:rPr lang="el-GR" sz="3400" dirty="0"/>
              <a:t>(</a:t>
            </a:r>
            <a:r>
              <a:rPr lang="el-GR" sz="3400" i="1" dirty="0"/>
              <a:t>π.χ. αναζήτηση ιδιοτήτων και σχέσεων, αναγνώριση και αναζήτηση κανονικοτήτων και μαθηματικής δομής, αναζήτηση παραδειγμάτων και αντιπαραδειγμάτων</a:t>
            </a:r>
            <a:r>
              <a:rPr lang="el-GR" sz="3400" dirty="0"/>
              <a:t>), αξιοποιώντας μια ποικιλία εργαλείων (</a:t>
            </a:r>
            <a:r>
              <a:rPr lang="el-GR" sz="3400" i="1" dirty="0"/>
              <a:t>φυσικών, όπως ένα μοιρογνωμόνιο ή νοητικών, όπως μια γραφική παράσταση</a:t>
            </a:r>
            <a:r>
              <a:rPr lang="el-GR" sz="3400" dirty="0"/>
              <a:t>) με σκοπό να διαχειριστεί και να απαντήσει στο μαθηματικό έργο που του έθεσε ο εκπαιδευτικός. </a:t>
            </a:r>
            <a:endParaRPr lang="el-GR" sz="3400" dirty="0" smtClean="0"/>
          </a:p>
          <a:p>
            <a:pPr algn="just"/>
            <a:r>
              <a:rPr lang="el-GR" sz="3400" dirty="0" smtClean="0"/>
              <a:t>Η  </a:t>
            </a:r>
            <a:r>
              <a:rPr lang="el-GR" sz="3400" dirty="0">
                <a:solidFill>
                  <a:srgbClr val="00B050"/>
                </a:solidFill>
              </a:rPr>
              <a:t>απλή εμπλοκή των μαθητών με ένα μαθηματικό έργο </a:t>
            </a:r>
            <a:r>
              <a:rPr lang="el-GR" sz="3400" dirty="0"/>
              <a:t>(π.χ. επίλυση εξίσωσης), </a:t>
            </a:r>
            <a:r>
              <a:rPr lang="el-GR" sz="3400" dirty="0">
                <a:solidFill>
                  <a:srgbClr val="00B050"/>
                </a:solidFill>
              </a:rPr>
              <a:t>δεν είναι αρκετό για να θεωρηθεί ότι ο μαθητής αναπτύσσει μια πλούσια μαθηματική δραστηριότητα. </a:t>
            </a:r>
            <a:endParaRPr lang="el-GR" sz="3400" dirty="0" smtClean="0">
              <a:solidFill>
                <a:srgbClr val="00B050"/>
              </a:solidFill>
            </a:endParaRPr>
          </a:p>
          <a:p>
            <a:pPr lvl="1"/>
            <a:r>
              <a:rPr lang="el-GR" dirty="0" smtClean="0"/>
              <a:t>Μια </a:t>
            </a:r>
            <a:r>
              <a:rPr lang="el-GR" dirty="0"/>
              <a:t>πλούσια μαθηματική δραστηριότητα προσφέρει στους μαθητές την ευκαιρία να  αναπτύξουν μια ποικιλία μαθηματικών πρακτικών που θα τους οδηγήσουν στις  μεγάλες ιδέες των Μαθηματικών (όπως απόδειξη και γενίκευση ή ισοδυναμία και μετασχηματισμοί) και τα αντίστοιχα μαθηματικά νοήματα (</a:t>
            </a:r>
            <a:r>
              <a:rPr lang="el-GR" dirty="0" err="1"/>
              <a:t>Τζεκάκη</a:t>
            </a:r>
            <a:r>
              <a:rPr lang="el-GR" dirty="0"/>
              <a:t>, 2014). </a:t>
            </a:r>
          </a:p>
        </p:txBody>
      </p:sp>
    </p:spTree>
    <p:extLst>
      <p:ext uri="{BB962C8B-B14F-4D97-AF65-F5344CB8AC3E}">
        <p14:creationId xmlns:p14="http://schemas.microsoft.com/office/powerpoint/2010/main" val="424055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l-GR" dirty="0"/>
              <a:t>Σ</a:t>
            </a:r>
            <a:r>
              <a:rPr lang="el-GR" dirty="0" smtClean="0"/>
              <a:t>τη </a:t>
            </a:r>
            <a:r>
              <a:rPr lang="el-GR" dirty="0"/>
              <a:t>μαθηματική δραστηριότητα ο εκπαιδευτικός εστιάζει στο ‘πως </a:t>
            </a:r>
            <a:r>
              <a:rPr lang="el-GR" dirty="0" err="1"/>
              <a:t>δρά</a:t>
            </a:r>
            <a:r>
              <a:rPr lang="el-GR" dirty="0"/>
              <a:t>’ ο μαθητής </a:t>
            </a:r>
            <a:endParaRPr lang="el-GR" dirty="0" smtClean="0"/>
          </a:p>
          <a:p>
            <a:r>
              <a:rPr lang="el-GR" dirty="0" smtClean="0"/>
              <a:t>Πιθανά ερωτήματα που θέτει</a:t>
            </a:r>
          </a:p>
          <a:p>
            <a:pPr lvl="1"/>
            <a:r>
              <a:rPr lang="el-GR" dirty="0"/>
              <a:t>‘πώς θα μπορέσω να διαχειριστώ διδακτικά το μαθηματικό έργο (</a:t>
            </a:r>
            <a:r>
              <a:rPr lang="el-GR" i="1" dirty="0"/>
              <a:t>π.χ. τι είδους ερωτήσεις να θέσω; τι είδους επεκτάσεις να κάνω</a:t>
            </a:r>
            <a:r>
              <a:rPr lang="el-GR" dirty="0"/>
              <a:t>;) ώστε να μην καταλήξουν οι μαθητές σε μια τετριμμένη μαθηματική δραστηριότητα;’.</a:t>
            </a:r>
          </a:p>
          <a:p>
            <a:pPr lvl="1"/>
            <a:r>
              <a:rPr lang="el-GR" dirty="0" smtClean="0"/>
              <a:t>‘</a:t>
            </a:r>
            <a:r>
              <a:rPr lang="el-GR" dirty="0"/>
              <a:t>πώς θα αξιολογήσω αν μια δράση που ανέπτυξαν οι μαθητές είναι μαθηματική δράση;’ 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25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8A4793F-CFBC-4230-8092-36BECD30B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47" y="152401"/>
            <a:ext cx="7561115" cy="1295399"/>
          </a:xfrm>
        </p:spPr>
        <p:txBody>
          <a:bodyPr/>
          <a:lstStyle/>
          <a:p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Από την επιλογή και εισαγωγή του μαθηματικού έργου στην ανάπτυξη μα</a:t>
            </a:r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θηματική δραστηριότητας</a:t>
            </a:r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650" b="1" dirty="0">
                <a:latin typeface="Calibri" panose="020F0502020204030204" pitchFamily="34" charset="0"/>
                <a:cs typeface="Calibri" panose="020F0502020204030204" pitchFamily="34" charset="0"/>
              </a:rPr>
              <a:t>Stein et al,1996</a:t>
            </a:r>
            <a:r>
              <a:rPr lang="el-GR" sz="165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65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CF26B81-6563-4891-AC99-FCE0E1757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48" y="1775167"/>
            <a:ext cx="8826211" cy="414207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l-GR" sz="2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</a:p>
        </p:txBody>
      </p:sp>
      <p:sp>
        <p:nvSpPr>
          <p:cNvPr id="5" name="Επεξήγηση: Δεξιό βέλος 4">
            <a:extLst>
              <a:ext uri="{FF2B5EF4-FFF2-40B4-BE49-F238E27FC236}">
                <a16:creationId xmlns:a16="http://schemas.microsoft.com/office/drawing/2014/main" xmlns="" id="{CF8ACC2B-46C0-413B-B480-E6676859A8EC}"/>
              </a:ext>
            </a:extLst>
          </p:cNvPr>
          <p:cNvSpPr/>
          <p:nvPr/>
        </p:nvSpPr>
        <p:spPr>
          <a:xfrm>
            <a:off x="176842" y="1775168"/>
            <a:ext cx="2175880" cy="2339631"/>
          </a:xfrm>
          <a:prstGeom prst="rightArrowCallout">
            <a:avLst>
              <a:gd name="adj1" fmla="val 19945"/>
              <a:gd name="adj2" fmla="val 17097"/>
              <a:gd name="adj3" fmla="val 18332"/>
              <a:gd name="adj4" fmla="val 75955"/>
            </a:avLst>
          </a:prstGeom>
          <a:solidFill>
            <a:schemeClr val="tx1">
              <a:lumMod val="8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1600" b="1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φάση</a:t>
            </a:r>
          </a:p>
          <a:p>
            <a:pPr algn="ctr"/>
            <a:r>
              <a:rPr lang="el-G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μαθηματικό έργο όπως εμφανίζεται στα εκπαιδευτικά υλικά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Επεξήγηση: Δεξιό βέλος 10">
            <a:extLst>
              <a:ext uri="{FF2B5EF4-FFF2-40B4-BE49-F238E27FC236}">
                <a16:creationId xmlns:a16="http://schemas.microsoft.com/office/drawing/2014/main" xmlns="" id="{E21F0A83-DFBA-44A0-9089-FCF698687D2C}"/>
              </a:ext>
            </a:extLst>
          </p:cNvPr>
          <p:cNvSpPr/>
          <p:nvPr/>
        </p:nvSpPr>
        <p:spPr>
          <a:xfrm>
            <a:off x="2624161" y="1775166"/>
            <a:ext cx="2362200" cy="2263433"/>
          </a:xfrm>
          <a:prstGeom prst="rightArrowCallout">
            <a:avLst>
              <a:gd name="adj1" fmla="val 19945"/>
              <a:gd name="adj2" fmla="val 16378"/>
              <a:gd name="adj3" fmla="val 21210"/>
              <a:gd name="adj4" fmla="val 77435"/>
            </a:avLst>
          </a:prstGeom>
          <a:solidFill>
            <a:schemeClr val="tx1">
              <a:lumMod val="8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2η φάση: Η εισαγωγή στην τάξη</a:t>
            </a:r>
            <a:endParaRPr lang="en-US" sz="16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μαθηματικό έργο όπως τίθεται από τον εκπαιδευτικό στην τάξη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Επεξήγηση: Δεξιό βέλος 11">
            <a:extLst>
              <a:ext uri="{FF2B5EF4-FFF2-40B4-BE49-F238E27FC236}">
                <a16:creationId xmlns:a16="http://schemas.microsoft.com/office/drawing/2014/main" xmlns="" id="{39A82C8B-C38D-4A95-BB4B-0AF7E9FB0CAA}"/>
              </a:ext>
            </a:extLst>
          </p:cNvPr>
          <p:cNvSpPr/>
          <p:nvPr/>
        </p:nvSpPr>
        <p:spPr>
          <a:xfrm>
            <a:off x="5257800" y="1993214"/>
            <a:ext cx="2857882" cy="2045385"/>
          </a:xfrm>
          <a:prstGeom prst="rightArrowCallout">
            <a:avLst>
              <a:gd name="adj1" fmla="val 18505"/>
              <a:gd name="adj2" fmla="val 16379"/>
              <a:gd name="adj3" fmla="val 21210"/>
              <a:gd name="adj4" fmla="val 80710"/>
            </a:avLst>
          </a:prstGeom>
          <a:solidFill>
            <a:schemeClr val="tx1">
              <a:lumMod val="8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sz="1600" b="1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φάση: </a:t>
            </a:r>
            <a:r>
              <a:rPr lang="el-GR" sz="1600" b="1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εμπλοκή </a:t>
            </a:r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των </a:t>
            </a:r>
            <a:r>
              <a:rPr lang="el-GR" sz="1600" b="1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μαθητών- Μαθηματι</a:t>
            </a:r>
            <a:r>
              <a:rPr lang="el-GR" sz="1600" b="1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κή Δραστηριότητα</a:t>
            </a:r>
            <a:endParaRPr lang="en-US" sz="16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είδος μαθηματικής δραστηριότητας αναπτύσσεται </a:t>
            </a:r>
            <a:r>
              <a:rPr lang="el-GR" sz="1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στην τάξη;</a:t>
            </a:r>
            <a:endParaRPr lang="en-US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890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Στάδια αξιοποίησης ενός μαθηματικού έργου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Στο </a:t>
            </a:r>
            <a:r>
              <a:rPr lang="el-GR" dirty="0"/>
              <a:t>πρώτο στάδιο </a:t>
            </a:r>
            <a:r>
              <a:rPr lang="el-GR" b="1" i="1" dirty="0">
                <a:solidFill>
                  <a:srgbClr val="00B050"/>
                </a:solidFill>
              </a:rPr>
              <a:t>της εισαγωγής του μαθηματικού έργου στην τάξη</a:t>
            </a:r>
            <a:r>
              <a:rPr lang="el-GR" dirty="0"/>
              <a:t>,  ο εκπαιδευτικός βοηθά τους μαθητές να κατανοήσουν το πλαίσιο του έργου και αν κρίνει απαραίτητο και το μαθηματικό του περιεχόμενο. Παράλληλα, ενθαρρύνει τους μαθητές στη χρήση κατάλληλων εργαλείων (π.χ. </a:t>
            </a:r>
            <a:r>
              <a:rPr lang="el-GR" dirty="0" err="1"/>
              <a:t>χειραπτικών</a:t>
            </a:r>
            <a:r>
              <a:rPr lang="el-GR" dirty="0"/>
              <a:t>, ψηφιακών, οπτικών αναπαραστάσεων) για την υποστήριξη της εμπλοκής όλων των </a:t>
            </a:r>
            <a:r>
              <a:rPr lang="el-GR" dirty="0" smtClean="0"/>
              <a:t>μαθητών. </a:t>
            </a:r>
          </a:p>
          <a:p>
            <a:r>
              <a:rPr lang="el-GR" dirty="0" smtClean="0"/>
              <a:t>Στο </a:t>
            </a:r>
            <a:r>
              <a:rPr lang="el-GR" dirty="0"/>
              <a:t>δεύτερο στάδιο </a:t>
            </a:r>
            <a:r>
              <a:rPr lang="el-GR" b="1" i="1" dirty="0">
                <a:solidFill>
                  <a:srgbClr val="00B050"/>
                </a:solidFill>
              </a:rPr>
              <a:t>της αυτόνομης εργασίας</a:t>
            </a:r>
            <a:r>
              <a:rPr lang="el-GR" dirty="0"/>
              <a:t>, οι μαθητές εργάζονται ατομικά ή σε ομάδες, ο εκπαιδευτικός </a:t>
            </a:r>
            <a:r>
              <a:rPr lang="el-GR" dirty="0" err="1"/>
              <a:t>αλληλεπιδρά</a:t>
            </a:r>
            <a:r>
              <a:rPr lang="el-GR" dirty="0"/>
              <a:t> μαζί τους για να διαγνώσει τις ανάγκες τους και λαμβάνει αποφάσεις για τον τρόπο δράσης του που μπορεί να διαφοροποιείται ανάλογα με την ομάδα/μαθητή που εκτελεί την αυτόνομη εργασία. </a:t>
            </a:r>
            <a:endParaRPr lang="el-GR" dirty="0" smtClean="0"/>
          </a:p>
          <a:p>
            <a:r>
              <a:rPr lang="el-GR" dirty="0" smtClean="0"/>
              <a:t>Στο </a:t>
            </a:r>
            <a:r>
              <a:rPr lang="el-GR" dirty="0"/>
              <a:t>τρίτο στάδιο </a:t>
            </a:r>
            <a:r>
              <a:rPr lang="el-GR" b="1" i="1" dirty="0">
                <a:solidFill>
                  <a:srgbClr val="00B050"/>
                </a:solidFill>
              </a:rPr>
              <a:t>της συζήτησης στην ολομέλεια της τάξης</a:t>
            </a:r>
            <a:r>
              <a:rPr lang="el-GR" dirty="0"/>
              <a:t>, οι μαθητές παρουσιάζουν τους τρόπους και τις στρατηγικές που ανέπτυξαν και έτσι  ο εκπαιδευτικός έχει τη δυνατότητα να υποστηρίξει τους μαθητές να προχωρήσουν σε συνδέσεις και επεκτάσεις των μαθηματικών ιδεών που παρουσιάστηκαν (</a:t>
            </a:r>
            <a:r>
              <a:rPr lang="el-GR" dirty="0" err="1"/>
              <a:t>Dooley</a:t>
            </a:r>
            <a:r>
              <a:rPr lang="el-GR" dirty="0"/>
              <a:t>, 2009; </a:t>
            </a:r>
            <a:r>
              <a:rPr lang="el-GR" dirty="0" err="1"/>
              <a:t>Stein</a:t>
            </a:r>
            <a:r>
              <a:rPr lang="el-GR" dirty="0"/>
              <a:t> </a:t>
            </a:r>
            <a:r>
              <a:rPr lang="el-GR" dirty="0" err="1"/>
              <a:t>et</a:t>
            </a:r>
            <a:r>
              <a:rPr lang="el-GR" dirty="0"/>
              <a:t> </a:t>
            </a:r>
            <a:r>
              <a:rPr lang="el-GR" dirty="0" err="1"/>
              <a:t>al</a:t>
            </a:r>
            <a:r>
              <a:rPr lang="el-GR" dirty="0"/>
              <a:t>., 2008).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32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sz="3600" b="1" dirty="0" smtClean="0">
                <a:solidFill>
                  <a:srgbClr val="00B0F0"/>
                </a:solidFill>
              </a:rPr>
              <a:t>Μαθηματικά έργα </a:t>
            </a:r>
            <a:endParaRPr lang="el-GR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53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8A4793F-CFBC-4230-8092-36BECD30B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47" y="152401"/>
            <a:ext cx="7561115" cy="1295399"/>
          </a:xfrm>
        </p:spPr>
        <p:txBody>
          <a:bodyPr/>
          <a:lstStyle/>
          <a:p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σύνδεση μαθηματικών έργων και μαθηματικής δραστηριότητας</a:t>
            </a:r>
            <a:b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Οι φάσεις σύνδεσης (</a:t>
            </a:r>
            <a:r>
              <a:rPr lang="en-US" sz="1650" b="1" dirty="0">
                <a:latin typeface="Calibri" panose="020F0502020204030204" pitchFamily="34" charset="0"/>
                <a:cs typeface="Calibri" panose="020F0502020204030204" pitchFamily="34" charset="0"/>
              </a:rPr>
              <a:t>Stein et al,1996</a:t>
            </a:r>
            <a:r>
              <a:rPr lang="el-GR" sz="165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65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CF26B81-6563-4891-AC99-FCE0E1757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48" y="1775167"/>
            <a:ext cx="8826211" cy="414207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l-GR" sz="2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</a:p>
        </p:txBody>
      </p:sp>
      <p:sp>
        <p:nvSpPr>
          <p:cNvPr id="5" name="Επεξήγηση: Δεξιό βέλος 4">
            <a:extLst>
              <a:ext uri="{FF2B5EF4-FFF2-40B4-BE49-F238E27FC236}">
                <a16:creationId xmlns:a16="http://schemas.microsoft.com/office/drawing/2014/main" xmlns="" id="{CF8ACC2B-46C0-413B-B480-E6676859A8EC}"/>
              </a:ext>
            </a:extLst>
          </p:cNvPr>
          <p:cNvSpPr/>
          <p:nvPr/>
        </p:nvSpPr>
        <p:spPr>
          <a:xfrm>
            <a:off x="176842" y="1775168"/>
            <a:ext cx="2175880" cy="2339631"/>
          </a:xfrm>
          <a:prstGeom prst="rightArrowCallout">
            <a:avLst>
              <a:gd name="adj1" fmla="val 19945"/>
              <a:gd name="adj2" fmla="val 17097"/>
              <a:gd name="adj3" fmla="val 18332"/>
              <a:gd name="adj4" fmla="val 75955"/>
            </a:avLst>
          </a:prstGeom>
          <a:solidFill>
            <a:schemeClr val="tx1">
              <a:lumMod val="8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1600" b="1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φάση</a:t>
            </a:r>
          </a:p>
          <a:p>
            <a:pPr algn="ctr"/>
            <a:r>
              <a:rPr lang="el-G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μαθηματικό έργο όπως εμφανίζεται στα εκπαιδευτικά υλικά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Επεξήγηση: Δεξιό βέλος 10">
            <a:extLst>
              <a:ext uri="{FF2B5EF4-FFF2-40B4-BE49-F238E27FC236}">
                <a16:creationId xmlns:a16="http://schemas.microsoft.com/office/drawing/2014/main" xmlns="" id="{E21F0A83-DFBA-44A0-9089-FCF698687D2C}"/>
              </a:ext>
            </a:extLst>
          </p:cNvPr>
          <p:cNvSpPr/>
          <p:nvPr/>
        </p:nvSpPr>
        <p:spPr>
          <a:xfrm>
            <a:off x="2417351" y="1775166"/>
            <a:ext cx="2362200" cy="2263433"/>
          </a:xfrm>
          <a:prstGeom prst="rightArrowCallout">
            <a:avLst>
              <a:gd name="adj1" fmla="val 19945"/>
              <a:gd name="adj2" fmla="val 16378"/>
              <a:gd name="adj3" fmla="val 21210"/>
              <a:gd name="adj4" fmla="val 77435"/>
            </a:avLst>
          </a:prstGeom>
          <a:solidFill>
            <a:schemeClr val="tx1">
              <a:lumMod val="8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2η φάση: Η εισαγωγή στην τάξη</a:t>
            </a:r>
            <a:endParaRPr lang="en-US" sz="16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μαθηματικό έργο όπως τίθεται από τον εκπαιδευτικό στην τάξη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Επεξήγηση: Δεξιό βέλος 11">
            <a:extLst>
              <a:ext uri="{FF2B5EF4-FFF2-40B4-BE49-F238E27FC236}">
                <a16:creationId xmlns:a16="http://schemas.microsoft.com/office/drawing/2014/main" xmlns="" id="{39A82C8B-C38D-4A95-BB4B-0AF7E9FB0CAA}"/>
              </a:ext>
            </a:extLst>
          </p:cNvPr>
          <p:cNvSpPr/>
          <p:nvPr/>
        </p:nvSpPr>
        <p:spPr>
          <a:xfrm>
            <a:off x="4844180" y="1840815"/>
            <a:ext cx="2857882" cy="2045385"/>
          </a:xfrm>
          <a:prstGeom prst="rightArrowCallout">
            <a:avLst>
              <a:gd name="adj1" fmla="val 18505"/>
              <a:gd name="adj2" fmla="val 16379"/>
              <a:gd name="adj3" fmla="val 21210"/>
              <a:gd name="adj4" fmla="val 80710"/>
            </a:avLst>
          </a:prstGeom>
          <a:solidFill>
            <a:schemeClr val="tx1">
              <a:lumMod val="8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sz="1600" b="1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φάση: </a:t>
            </a:r>
            <a:r>
              <a:rPr lang="el-GR" sz="1600" b="1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εμπλοκή </a:t>
            </a:r>
            <a:r>
              <a:rPr lang="el-G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των μαθητών</a:t>
            </a:r>
            <a:endParaRPr lang="en-US" sz="16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 ποιο τρόπο ο </a:t>
            </a:r>
            <a:r>
              <a:rPr lang="el-G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εκπ</a:t>
            </a:r>
            <a:r>
              <a:rPr lang="el-G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εμπλέκει τους  μαθητές σε μαθηματικές δράσεις</a:t>
            </a:r>
            <a:endParaRPr lang="en-US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Ισοσκελές τρίγωνο 5">
            <a:extLst>
              <a:ext uri="{FF2B5EF4-FFF2-40B4-BE49-F238E27FC236}">
                <a16:creationId xmlns:a16="http://schemas.microsoft.com/office/drawing/2014/main" xmlns="" id="{2B0DF69F-62A2-4236-B221-914922542ED5}"/>
              </a:ext>
            </a:extLst>
          </p:cNvPr>
          <p:cNvSpPr/>
          <p:nvPr/>
        </p:nvSpPr>
        <p:spPr>
          <a:xfrm>
            <a:off x="6215780" y="3429986"/>
            <a:ext cx="2816008" cy="3015663"/>
          </a:xfrm>
          <a:prstGeom prst="triangle">
            <a:avLst/>
          </a:prstGeom>
          <a:solidFill>
            <a:schemeClr val="tx1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25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είδος της μαθηματικής </a:t>
            </a:r>
            <a:r>
              <a:rPr lang="el-GR" sz="1425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δραστηριότητας που αναπ</a:t>
            </a:r>
            <a:r>
              <a:rPr lang="el-GR" sz="1425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τύσσουν οι μαθητές</a:t>
            </a:r>
            <a:endParaRPr lang="en-US" sz="1425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51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620713"/>
            <a:ext cx="525463" cy="431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31" y="152400"/>
            <a:ext cx="8229600" cy="15986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b="1" dirty="0">
                <a:solidFill>
                  <a:schemeClr val="accent2">
                    <a:lumMod val="75000"/>
                  </a:schemeClr>
                </a:solidFill>
              </a:rPr>
              <a:t>Φάσεις υλοποίησης ενός μαθηματικού έργου στην τάξη ως προς τη </a:t>
            </a:r>
            <a:br>
              <a:rPr lang="el-GR" sz="36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sz="3600" b="1" dirty="0">
                <a:solidFill>
                  <a:schemeClr val="accent2">
                    <a:lumMod val="75000"/>
                  </a:schemeClr>
                </a:solidFill>
              </a:rPr>
              <a:t>διατήρηση ή όχι της μαθηματικής πρόκλησης</a:t>
            </a:r>
            <a:endParaRPr lang="en-GB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7413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7150" y="1751013"/>
            <a:ext cx="6686550" cy="4724400"/>
          </a:xfrm>
        </p:spPr>
      </p:pic>
    </p:spTree>
    <p:extLst>
      <p:ext uri="{BB962C8B-B14F-4D97-AF65-F5344CB8AC3E}">
        <p14:creationId xmlns:p14="http://schemas.microsoft.com/office/powerpoint/2010/main" val="3136511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Είναι δυνατόν ένα μαθηματικά απαιτητικό έργο </a:t>
            </a: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challenging task) </a:t>
            </a: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«υποβιβαστεί» στη διάρκεια μιας διδασκαλίας;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85000" lnSpcReduction="20000"/>
          </a:bodyPr>
          <a:lstStyle/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Ναι, όπως: </a:t>
            </a:r>
          </a:p>
          <a:p>
            <a:pPr lvl="1"/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Η άρση των προκλητικών πτυχών του μαθηματικού έργου (π.χ. υποδεικνύοντας τρόπους αντιμετώπισης)</a:t>
            </a:r>
          </a:p>
          <a:p>
            <a:pPr lvl="1"/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Η μεταφορά της εστίασης από την απλή κατανόηση, στην ορθότητα και την πληρότητα των απαντήσεων </a:t>
            </a:r>
          </a:p>
          <a:p>
            <a:pPr lvl="1"/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Η επιτάχυνση της μαθηματικής δραστηριότητας (λόγω έλλειψης χρόνου)</a:t>
            </a:r>
          </a:p>
          <a:p>
            <a:pPr lvl="1"/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Όταν οι μαθητές αδυνατούν να εμπλακούν (π.χ. ένα μαθηματικό έργο δυσανάλογο με τις γνώσεις τους) οπότε ο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εκπ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. προχωρά στο να τους καθοδηγεί προς τη λύση</a:t>
            </a:r>
          </a:p>
          <a:p>
            <a:pPr marL="857250" lvl="1" indent="-457200">
              <a:lnSpc>
                <a:spcPct val="120000"/>
              </a:lnSpc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Άλλοι…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018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ρόλος του εκπαιδευτικού ώστε να διατηρήσει τη μαθηματική πρόκληση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Θέτει </a:t>
            </a:r>
            <a:r>
              <a:rPr lang="el-GR" dirty="0"/>
              <a:t>κρίσιμες και μη καθοδηγητικές ερωτήσεις</a:t>
            </a:r>
          </a:p>
          <a:p>
            <a:r>
              <a:rPr lang="el-GR" dirty="0"/>
              <a:t>Αποφεύγει να δίνει ο ίδιος απαντήσεις αλλά εμπλέκει όλους τους μαθητές</a:t>
            </a:r>
          </a:p>
          <a:p>
            <a:r>
              <a:rPr lang="el-GR" dirty="0"/>
              <a:t>Υποστηρίζει διερευνητικού τύπου δραστηριότητες των μαθητών </a:t>
            </a:r>
          </a:p>
        </p:txBody>
      </p:sp>
    </p:spTree>
    <p:extLst>
      <p:ext uri="{BB962C8B-B14F-4D97-AF65-F5344CB8AC3E}">
        <p14:creationId xmlns:p14="http://schemas.microsoft.com/office/powerpoint/2010/main" val="3047116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Εργασία στην τάξη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Μελετήστε το αρχείο: Μαθηματικό έργο &amp; μαθηματική δραστηριότητα</a:t>
            </a:r>
          </a:p>
          <a:p>
            <a:pPr lvl="1"/>
            <a:r>
              <a:rPr lang="el-GR" smtClean="0"/>
              <a:t>Σε </a:t>
            </a:r>
            <a:r>
              <a:rPr lang="el-GR" dirty="0" smtClean="0"/>
              <a:t>ποια κατηγορία μαθηματικού έργου θα το κατατάσσατε;</a:t>
            </a:r>
          </a:p>
          <a:p>
            <a:pPr lvl="1"/>
            <a:r>
              <a:rPr lang="el-GR" dirty="0" smtClean="0"/>
              <a:t>Τι είδος μαθηματικών δράσεων ανέπτυξαν οι μαθητές;</a:t>
            </a:r>
          </a:p>
          <a:p>
            <a:pPr lvl="1"/>
            <a:r>
              <a:rPr lang="el-GR" dirty="0" smtClean="0"/>
              <a:t>Διατηρήθηκε ή όχι η μαθηματική πρόκληση;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2132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Επέκταση μελέτης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μελετήσετε την εργασία της </a:t>
            </a:r>
            <a:r>
              <a:rPr lang="el-GR" dirty="0" err="1" smtClean="0"/>
              <a:t>Τζεκάκη</a:t>
            </a:r>
            <a:r>
              <a:rPr lang="el-GR" dirty="0" smtClean="0"/>
              <a:t> με θέμα: </a:t>
            </a:r>
            <a:r>
              <a:rPr lang="el-GR" dirty="0" smtClean="0">
                <a:solidFill>
                  <a:srgbClr val="7030A0"/>
                </a:solidFill>
              </a:rPr>
              <a:t>Μαθηματικά έργα και Μαθηματική δραστηριότητα.</a:t>
            </a:r>
          </a:p>
          <a:p>
            <a:r>
              <a:rPr lang="el-GR" dirty="0" smtClean="0"/>
              <a:t>Πώς θα μπορούσατε να απαντήσετε στην ερώτηση: </a:t>
            </a:r>
            <a:r>
              <a:rPr lang="el-GR" i="1" dirty="0" smtClean="0">
                <a:solidFill>
                  <a:srgbClr val="FF0000"/>
                </a:solidFill>
              </a:rPr>
              <a:t>Που διαφοροποιούνται τα μαθηματικά έργα από τη μαθηματική δραστηριότητα;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xmlns="" id="{4379A1FA-DD9B-4C01-A940-884EB7D03AE7}"/>
              </a:ext>
            </a:extLst>
          </p:cNvPr>
          <p:cNvSpPr/>
          <p:nvPr/>
        </p:nvSpPr>
        <p:spPr>
          <a:xfrm>
            <a:off x="493295" y="5618331"/>
            <a:ext cx="74266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l-G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l-GR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Τζεκάκη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, Μ. (2011). Μαθηματικές δραστηριότητες και μαθηματικά έργα. Πρακτικά 4</a:t>
            </a:r>
            <a:r>
              <a:rPr lang="el-GR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ου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 Συνεδρίου ΕΝΕΔΙΜ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(σελ. 51-66).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4(5</a:t>
            </a:r>
            <a:endParaRPr lang="el-G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267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xmlns="" id="{35880C56-7E37-478E-A12D-6F8C5A20A1DD}"/>
              </a:ext>
            </a:extLst>
          </p:cNvPr>
          <p:cNvSpPr/>
          <p:nvPr/>
        </p:nvSpPr>
        <p:spPr>
          <a:xfrm>
            <a:off x="58579" y="1006381"/>
            <a:ext cx="9026843" cy="43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l-GR" sz="21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Βιβλιογραφία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xmlns="" id="{4379A1FA-DD9B-4C01-A940-884EB7D03AE7}"/>
              </a:ext>
            </a:extLst>
          </p:cNvPr>
          <p:cNvSpPr/>
          <p:nvPr/>
        </p:nvSpPr>
        <p:spPr>
          <a:xfrm>
            <a:off x="117158" y="1981200"/>
            <a:ext cx="902684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Henningsen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M. and Stein, M. K. (1997). Mathematical Tasks and Student Cognition: Classroom-Based Factors that support and Inhibit High-Level Mathematical Thinking and Reasoning,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Journal for Research in Mathematics Education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28(5), 524-549</a:t>
            </a:r>
          </a:p>
          <a:p>
            <a:pPr lvl="0"/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Stein, M. K., Barbara W., Grover, B. W. &amp;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Henningsen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M. (1996).</a:t>
            </a:r>
            <a:r>
              <a:rPr lang="en-US" sz="2000" dirty="0"/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Building Student Capacity for Mathematical Thinking and Reasoning: An Analysis of Mathematical Tasks Used in Reform Classrooms, 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American Educational Research Journal,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33(2), 455-488 </a:t>
            </a:r>
          </a:p>
          <a:p>
            <a:pPr lvl="0"/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l-G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Τζεκάκη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, Μ. (2011). Μαθηματικές δραστηριότητες και μαθηματικά έργα. Πρακτικά 4</a:t>
            </a:r>
            <a:r>
              <a:rPr lang="el-GR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ου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 Συνεδρίου ΕΝΕΔΙΜ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(σελ. 51-66).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4(5</a:t>
            </a:r>
            <a:endParaRPr lang="el-G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62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Τι είναι τα μαθηματικά έργα</a:t>
            </a:r>
            <a:r>
              <a:rPr lang="el-GR" dirty="0" smtClean="0"/>
              <a:t>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Ασκήσεις ρουτίνας ή ασκήσεις στις οποίες οι μαθητές υποχρεώνονται σε συνδέσεις με μαθηματικές έννοιες. </a:t>
            </a:r>
            <a:endParaRPr lang="el-GR" dirty="0"/>
          </a:p>
          <a:p>
            <a:r>
              <a:rPr lang="el-GR" dirty="0"/>
              <a:t>Ανοικτού ή κλειστού τύπου προβλήματα που αναφέρονται σε συγκεκριμένες καταστάσεις και που ο μαθητής αντιμετωπίζει για πρώτη φορά και δεν γνωρίζει από πριν με ποιο τρόπο θα πρέπει να τα διαχειριστεί.</a:t>
            </a:r>
          </a:p>
          <a:p>
            <a:r>
              <a:rPr lang="el-GR" dirty="0" smtClean="0"/>
              <a:t>Οποιαδήποτε εργασία (π.χ. η ερμηνεία μιας γραφικής παράστασης, μια κατασκευή) που δίνεται από τον εκπαιδευτικό στην τάξη με σκοπό την κατανόηση μιας μαθηματικής έννοιας ή/και την εμπλοκή του μαθητή σε μαθηματικές δραστηριότητες.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871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σημασία επιλογής του μαθηματικού έργου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Τα µ</a:t>
            </a:r>
            <a:r>
              <a:rPr lang="el-GR" dirty="0" err="1"/>
              <a:t>αθηµατικά</a:t>
            </a:r>
            <a:r>
              <a:rPr lang="el-GR" dirty="0"/>
              <a:t> έργα που προτείνονται στην σχολική τάξη έχουν ιδιαίτερη </a:t>
            </a:r>
            <a:r>
              <a:rPr lang="el-GR" dirty="0" err="1"/>
              <a:t>σηµασία</a:t>
            </a:r>
            <a:r>
              <a:rPr lang="el-GR" dirty="0"/>
              <a:t> γιατί αποτελούν το </a:t>
            </a:r>
            <a:r>
              <a:rPr lang="el-GR" dirty="0" smtClean="0"/>
              <a:t>συγκεκριμένο </a:t>
            </a:r>
            <a:r>
              <a:rPr lang="el-GR" dirty="0"/>
              <a:t>πλαίσιο πάνω στο οποίο καλείται </a:t>
            </a:r>
            <a:r>
              <a:rPr lang="el-GR" dirty="0" smtClean="0"/>
              <a:t>ο μαθητής να αναπτύξει τη µ</a:t>
            </a:r>
            <a:r>
              <a:rPr lang="el-GR" dirty="0" err="1" smtClean="0"/>
              <a:t>αθηµατική</a:t>
            </a:r>
            <a:r>
              <a:rPr lang="el-GR" dirty="0" smtClean="0"/>
              <a:t> του </a:t>
            </a:r>
            <a:r>
              <a:rPr lang="el-GR" dirty="0"/>
              <a:t>δραστηριότητα, να </a:t>
            </a:r>
            <a:r>
              <a:rPr lang="el-GR" dirty="0" smtClean="0"/>
              <a:t>προσεγγίσει ένα µ</a:t>
            </a:r>
            <a:r>
              <a:rPr lang="el-GR" dirty="0" err="1" smtClean="0"/>
              <a:t>αθηµατικό</a:t>
            </a:r>
            <a:r>
              <a:rPr lang="el-GR" dirty="0" smtClean="0"/>
              <a:t> </a:t>
            </a:r>
            <a:r>
              <a:rPr lang="el-GR" dirty="0" err="1"/>
              <a:t>νόηµα</a:t>
            </a:r>
            <a:r>
              <a:rPr lang="el-GR" dirty="0"/>
              <a:t> </a:t>
            </a:r>
            <a:r>
              <a:rPr lang="el-GR" dirty="0" smtClean="0"/>
              <a:t>ή </a:t>
            </a:r>
            <a:r>
              <a:rPr lang="el-GR" dirty="0"/>
              <a:t>να </a:t>
            </a:r>
            <a:r>
              <a:rPr lang="el-GR" dirty="0" smtClean="0"/>
              <a:t>ασκηθεί σε μια μαθηματική δράση. </a:t>
            </a:r>
          </a:p>
          <a:p>
            <a:r>
              <a:rPr lang="el-GR" dirty="0" smtClean="0"/>
              <a:t>Η επιλογή του μαθηματικού έργου είναι </a:t>
            </a:r>
            <a:r>
              <a:rPr lang="el-GR" b="1" dirty="0"/>
              <a:t>μια από τις πιο σημαντικές αποφάσει</a:t>
            </a:r>
            <a:r>
              <a:rPr lang="el-GR" dirty="0"/>
              <a:t>ς που κάνει </a:t>
            </a:r>
            <a:r>
              <a:rPr lang="el-GR" dirty="0" smtClean="0"/>
              <a:t>ένας εκπαιδευτικός στο σχεδιασμό της διδασκαλίας του.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613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l-GR" dirty="0" smtClean="0"/>
              <a:t>Κατηγορίες έργων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l-GR" sz="3400" dirty="0" smtClean="0"/>
              <a:t>Τα </a:t>
            </a:r>
            <a:r>
              <a:rPr lang="el-GR" sz="3400" dirty="0"/>
              <a:t>έργα µ</a:t>
            </a:r>
            <a:r>
              <a:rPr lang="el-GR" sz="3400" dirty="0" err="1"/>
              <a:t>πορούν</a:t>
            </a:r>
            <a:r>
              <a:rPr lang="el-GR" sz="3400" dirty="0"/>
              <a:t> να </a:t>
            </a:r>
            <a:r>
              <a:rPr lang="el-GR" sz="3400" dirty="0" smtClean="0"/>
              <a:t>κατηγοριοποιηθούν ως προς </a:t>
            </a:r>
          </a:p>
          <a:p>
            <a:pPr lvl="1"/>
            <a:r>
              <a:rPr lang="el-GR" sz="3100" dirty="0" smtClean="0"/>
              <a:t>το </a:t>
            </a:r>
            <a:r>
              <a:rPr lang="el-GR" sz="3100" dirty="0"/>
              <a:t>µ</a:t>
            </a:r>
            <a:r>
              <a:rPr lang="el-GR" sz="3100" dirty="0" err="1"/>
              <a:t>αθηµατικό</a:t>
            </a:r>
            <a:r>
              <a:rPr lang="el-GR" sz="3100" dirty="0"/>
              <a:t> </a:t>
            </a:r>
            <a:r>
              <a:rPr lang="el-GR" sz="3100" dirty="0" err="1"/>
              <a:t>περιεχόµενο</a:t>
            </a:r>
            <a:r>
              <a:rPr lang="el-GR" sz="3100" dirty="0"/>
              <a:t> και τις µ</a:t>
            </a:r>
            <a:r>
              <a:rPr lang="el-GR" sz="3100" dirty="0" err="1"/>
              <a:t>αθηµατικές</a:t>
            </a:r>
            <a:r>
              <a:rPr lang="el-GR" sz="3100" dirty="0"/>
              <a:t> δράσεις που </a:t>
            </a:r>
            <a:r>
              <a:rPr lang="el-GR" sz="3100" dirty="0" smtClean="0"/>
              <a:t>ενθαρρύνουν (π.χ. αλγεβρικός ή στατιστικός συλλογισμός), </a:t>
            </a:r>
          </a:p>
          <a:p>
            <a:pPr lvl="1"/>
            <a:r>
              <a:rPr lang="el-GR" sz="3100" dirty="0" smtClean="0"/>
              <a:t>ως </a:t>
            </a:r>
            <a:r>
              <a:rPr lang="el-GR" sz="3100" dirty="0"/>
              <a:t>προς την οργάνωση που απαιτούν (</a:t>
            </a:r>
            <a:r>
              <a:rPr lang="el-GR" sz="3100" dirty="0" err="1"/>
              <a:t>ατοµικά</a:t>
            </a:r>
            <a:r>
              <a:rPr lang="el-GR" sz="3100" dirty="0"/>
              <a:t>, </a:t>
            </a:r>
            <a:r>
              <a:rPr lang="el-GR" sz="3100" dirty="0" err="1" smtClean="0"/>
              <a:t>οµαδικά</a:t>
            </a:r>
            <a:r>
              <a:rPr lang="el-GR" sz="3100" dirty="0" smtClean="0"/>
              <a:t>), </a:t>
            </a:r>
          </a:p>
          <a:p>
            <a:pPr lvl="1"/>
            <a:r>
              <a:rPr lang="el-GR" sz="3100" dirty="0" smtClean="0"/>
              <a:t>τη </a:t>
            </a:r>
            <a:r>
              <a:rPr lang="el-GR" sz="3100" dirty="0"/>
              <a:t>χρήση εργαλείων  που προτείνουν (</a:t>
            </a:r>
            <a:r>
              <a:rPr lang="el-GR" sz="3100" dirty="0" err="1"/>
              <a:t>χειραπτικό</a:t>
            </a:r>
            <a:r>
              <a:rPr lang="el-GR" sz="3100" dirty="0"/>
              <a:t> υλικό, </a:t>
            </a:r>
            <a:r>
              <a:rPr lang="el-GR" sz="3100" dirty="0" smtClean="0"/>
              <a:t>ψηφιακό υλικό). </a:t>
            </a:r>
          </a:p>
          <a:p>
            <a:pPr lvl="1"/>
            <a:r>
              <a:rPr lang="el-GR" sz="3100" dirty="0" smtClean="0"/>
              <a:t>το πλαίσιο στο οποίο εντάσσονται (π.χ. </a:t>
            </a:r>
            <a:r>
              <a:rPr lang="el-GR" sz="3100" dirty="0" err="1" smtClean="0"/>
              <a:t>πραγµατικές</a:t>
            </a:r>
            <a:r>
              <a:rPr lang="el-GR" sz="3100" dirty="0" smtClean="0"/>
              <a:t> </a:t>
            </a:r>
            <a:r>
              <a:rPr lang="el-GR" sz="3100" dirty="0"/>
              <a:t>καταστάσεις ή</a:t>
            </a:r>
            <a:r>
              <a:rPr lang="el-GR" sz="3100" dirty="0" smtClean="0"/>
              <a:t> </a:t>
            </a:r>
            <a:r>
              <a:rPr lang="el-GR" sz="3100" dirty="0" err="1" smtClean="0"/>
              <a:t>καθηµερινότητα</a:t>
            </a:r>
            <a:r>
              <a:rPr lang="el-GR" sz="3100" dirty="0" smtClean="0"/>
              <a:t>) </a:t>
            </a:r>
          </a:p>
          <a:p>
            <a:pPr lvl="1"/>
            <a:r>
              <a:rPr lang="el-GR" sz="3100" dirty="0" smtClean="0"/>
              <a:t>το είδος των μαθηματικών τους απαιτήσεων </a:t>
            </a:r>
            <a:r>
              <a:rPr lang="el-GR" sz="3100" i="1" dirty="0" smtClean="0"/>
              <a:t>(π.χ. το είδος του συλλογισμού ή της μαθηματικής δραστηριότητας </a:t>
            </a:r>
            <a:r>
              <a:rPr lang="el-GR" sz="3100" i="1" dirty="0"/>
              <a:t>που </a:t>
            </a:r>
            <a:r>
              <a:rPr lang="el-GR" sz="3100" i="1" dirty="0" smtClean="0"/>
              <a:t>απαιτείται να αναπτύξει ο μαθητής στην αντιμετώπισή τους)</a:t>
            </a:r>
            <a:endParaRPr lang="el-GR" sz="3100" i="1" dirty="0"/>
          </a:p>
        </p:txBody>
      </p:sp>
    </p:spTree>
    <p:extLst>
      <p:ext uri="{BB962C8B-B14F-4D97-AF65-F5344CB8AC3E}">
        <p14:creationId xmlns:p14="http://schemas.microsoft.com/office/powerpoint/2010/main" val="218146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Είδη έργων ως προς τις μαθηματικές τους απαιτήσεις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l-GR" sz="3100" b="1" dirty="0"/>
              <a:t>Έργα με χαμηλές μαθηματικές απαιτήσεις </a:t>
            </a:r>
            <a:r>
              <a:rPr lang="el-GR" sz="3100" b="1" dirty="0" smtClean="0"/>
              <a:t>(</a:t>
            </a:r>
            <a:r>
              <a:rPr lang="en-US" sz="3100" b="1" dirty="0" smtClean="0"/>
              <a:t>low </a:t>
            </a:r>
            <a:r>
              <a:rPr lang="en-US" sz="3100" b="1" dirty="0" smtClean="0"/>
              <a:t>level tasks) </a:t>
            </a:r>
            <a:r>
              <a:rPr lang="el-GR" sz="3100" dirty="0" smtClean="0"/>
              <a:t>όπου απαιτείται από τον μαθητή να εμπλακεί </a:t>
            </a:r>
            <a:r>
              <a:rPr lang="el-GR" sz="3100" dirty="0"/>
              <a:t>σε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l-GR" sz="3100" dirty="0"/>
              <a:t>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l-GR" sz="3100" b="1" dirty="0" smtClean="0"/>
              <a:t>	</a:t>
            </a:r>
            <a:r>
              <a:rPr lang="el-GR" sz="3100" b="1" dirty="0" smtClean="0">
                <a:solidFill>
                  <a:srgbClr val="7030A0"/>
                </a:solidFill>
              </a:rPr>
              <a:t>δράσεις απομνημόνευσης </a:t>
            </a:r>
            <a:r>
              <a:rPr lang="el-GR" sz="3100" dirty="0"/>
              <a:t>(αναπαραγωγή προηγουμένως απομνημονευμένων γεγονότων) </a:t>
            </a:r>
            <a:endParaRPr lang="el-GR" sz="3100" dirty="0" smtClean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l-GR" sz="3100" dirty="0"/>
              <a:t>	</a:t>
            </a:r>
            <a:r>
              <a:rPr lang="el-GR" sz="3100" b="1" dirty="0" smtClean="0">
                <a:solidFill>
                  <a:srgbClr val="7030A0"/>
                </a:solidFill>
              </a:rPr>
              <a:t>διαδικασίες </a:t>
            </a:r>
            <a:r>
              <a:rPr lang="el-GR" sz="3100" b="1" dirty="0">
                <a:solidFill>
                  <a:srgbClr val="7030A0"/>
                </a:solidFill>
              </a:rPr>
              <a:t>χωρίς συνδέσεις </a:t>
            </a:r>
            <a:r>
              <a:rPr lang="el-GR" sz="3100" dirty="0"/>
              <a:t>(</a:t>
            </a:r>
            <a:r>
              <a:rPr lang="el-GR" sz="3100" dirty="0" smtClean="0"/>
              <a:t>χρήση/εφαρμογή τύπων </a:t>
            </a:r>
            <a:r>
              <a:rPr lang="el-GR" sz="3100" dirty="0"/>
              <a:t>ή αλγορίθμων με τρόπους που δεν </a:t>
            </a:r>
            <a:r>
              <a:rPr lang="el-GR" sz="3100" dirty="0" smtClean="0"/>
              <a:t>απαιτούν εννοιολογικές συνδέσεις)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el-GR" sz="2400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l-GR" sz="3100" b="1" dirty="0" smtClean="0"/>
              <a:t>Έργα </a:t>
            </a:r>
            <a:r>
              <a:rPr lang="el-GR" sz="3100" b="1" dirty="0"/>
              <a:t>με </a:t>
            </a:r>
            <a:r>
              <a:rPr lang="el-GR" sz="3100" b="1" dirty="0" smtClean="0"/>
              <a:t>υψηλές μαθηματικές απαιτήσεις</a:t>
            </a:r>
            <a:r>
              <a:rPr lang="en-US" sz="3100" b="1" dirty="0" smtClean="0"/>
              <a:t> </a:t>
            </a:r>
            <a:r>
              <a:rPr lang="en-US" sz="3100" b="1" dirty="0" smtClean="0"/>
              <a:t>(</a:t>
            </a:r>
            <a:r>
              <a:rPr lang="en-US" sz="3100" b="1" dirty="0" smtClean="0"/>
              <a:t>high</a:t>
            </a:r>
            <a:r>
              <a:rPr lang="en-US" sz="3100" b="1" dirty="0" smtClean="0"/>
              <a:t> </a:t>
            </a:r>
            <a:r>
              <a:rPr lang="en-US" sz="3100" b="1" dirty="0" smtClean="0"/>
              <a:t>level tasks)</a:t>
            </a:r>
            <a:r>
              <a:rPr lang="el-GR" sz="3100" dirty="0" smtClean="0"/>
              <a:t> όπου </a:t>
            </a:r>
            <a:r>
              <a:rPr lang="el-GR" sz="3100" dirty="0"/>
              <a:t>απαιτείται από τον μαθητή να εμπλακεί σε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l-GR" sz="3100" dirty="0" smtClean="0"/>
              <a:t>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l-GR" sz="3100" dirty="0" smtClean="0"/>
              <a:t>	μαθηματικές δράσεις που </a:t>
            </a:r>
            <a:r>
              <a:rPr lang="el-GR" sz="3100" dirty="0"/>
              <a:t>απαιτούν </a:t>
            </a:r>
            <a:r>
              <a:rPr lang="el-GR" sz="3100" b="1" dirty="0"/>
              <a:t>εννοιολογικές συνδέσεις </a:t>
            </a:r>
            <a:r>
              <a:rPr lang="el-GR" sz="3100" dirty="0"/>
              <a:t>(</a:t>
            </a:r>
            <a:r>
              <a:rPr lang="en-US" sz="3100" dirty="0"/>
              <a:t>procedures with connections</a:t>
            </a:r>
            <a:r>
              <a:rPr lang="el-GR" sz="3100" dirty="0"/>
              <a:t>) </a:t>
            </a:r>
            <a:endParaRPr lang="el-GR" sz="3100" dirty="0" smtClean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l-GR" sz="3100" dirty="0" smtClean="0"/>
              <a:t>	ή </a:t>
            </a:r>
            <a:r>
              <a:rPr lang="el-GR" sz="3100" dirty="0"/>
              <a:t>δραστηριότητες που ονομάζονται «</a:t>
            </a:r>
            <a:r>
              <a:rPr lang="el-GR" sz="3100" b="1" dirty="0"/>
              <a:t>κάνω μαθηματικά» </a:t>
            </a:r>
            <a:r>
              <a:rPr lang="el-GR" sz="3100" dirty="0"/>
              <a:t>όπως </a:t>
            </a:r>
            <a:r>
              <a:rPr lang="el-GR" sz="3100" dirty="0" smtClean="0"/>
              <a:t>είναι </a:t>
            </a:r>
            <a:r>
              <a:rPr lang="el-GR" sz="3100" b="1" dirty="0" smtClean="0">
                <a:solidFill>
                  <a:srgbClr val="00B050"/>
                </a:solidFill>
              </a:rPr>
              <a:t>η διερεύνηση, η μαθηματική τεκμηρίωση, η επίλυση προβλήματος</a:t>
            </a:r>
            <a:r>
              <a:rPr lang="el-GR" sz="3100" b="1" dirty="0" smtClean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04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Συγκρίνοντας δύο μαθηματικά έργα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118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l-GR" dirty="0" smtClean="0"/>
              <a:t>Εργασία στην τάξη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300" y="1371600"/>
            <a:ext cx="8763000" cy="5486400"/>
          </a:xfrm>
        </p:spPr>
        <p:txBody>
          <a:bodyPr>
            <a:normAutofit/>
          </a:bodyPr>
          <a:lstStyle/>
          <a:p>
            <a:r>
              <a:rPr lang="el-GR" dirty="0" smtClean="0"/>
              <a:t>Μελετήστε τα δύο μαθηματικά έργα (προβλήματα) της κινητής τηλεφωνίας (</a:t>
            </a:r>
            <a:r>
              <a:rPr lang="el-GR" dirty="0" smtClean="0">
                <a:solidFill>
                  <a:srgbClr val="7030A0"/>
                </a:solidFill>
              </a:rPr>
              <a:t>από το σχολικό βιβλίο</a:t>
            </a:r>
            <a:r>
              <a:rPr lang="el-GR" dirty="0" smtClean="0"/>
              <a:t> &amp; τη σελ. 1 από το </a:t>
            </a:r>
            <a:r>
              <a:rPr lang="en-US" dirty="0" smtClean="0"/>
              <a:t>pdf: </a:t>
            </a:r>
            <a:r>
              <a:rPr lang="el-GR" dirty="0" smtClean="0">
                <a:solidFill>
                  <a:srgbClr val="7030A0"/>
                </a:solidFill>
              </a:rPr>
              <a:t>Το δίλλημα επιλογής της κινητής τηλεφωνίας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Περιέγραψε με λίγα λόγια τη λύση του 2</a:t>
            </a:r>
            <a:r>
              <a:rPr lang="el-GR" baseline="30000" dirty="0" smtClean="0"/>
              <a:t>ου</a:t>
            </a:r>
            <a:r>
              <a:rPr lang="el-GR" dirty="0" smtClean="0"/>
              <a:t> προβλήματος.</a:t>
            </a:r>
          </a:p>
          <a:p>
            <a:pPr lvl="1"/>
            <a:r>
              <a:rPr lang="el-GR" dirty="0" smtClean="0"/>
              <a:t>Ποιες διαφορές αναγνωρίζετε στα δύο μαθηματικά έργα (προβλήματα);</a:t>
            </a:r>
          </a:p>
          <a:p>
            <a:pPr lvl="1"/>
            <a:r>
              <a:rPr lang="el-GR" dirty="0" smtClean="0"/>
              <a:t>Ποιο από τα δύο θα επιλέγατε να το χρησιμοποιήσετε στην τάξη σας; Τεκμηριώστε την άποψή σας.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211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- Τίτλος"/>
          <p:cNvSpPr>
            <a:spLocks noGrp="1"/>
          </p:cNvSpPr>
          <p:nvPr>
            <p:ph type="title"/>
          </p:nvPr>
        </p:nvSpPr>
        <p:spPr>
          <a:xfrm>
            <a:off x="381000" y="34006"/>
            <a:ext cx="8686800" cy="1554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dirty="0" smtClean="0"/>
              <a:t>Κάποιες παρατηρήσεις από την εφαρμογή στην τάξη του προβλήματος: </a:t>
            </a:r>
            <a:r>
              <a:rPr lang="el-GR" sz="3600" dirty="0" smtClean="0">
                <a:solidFill>
                  <a:srgbClr val="7030A0"/>
                </a:solidFill>
              </a:rPr>
              <a:t>το δίλλημα επιλογής της κινητής τηλεφωνίας </a:t>
            </a:r>
          </a:p>
        </p:txBody>
      </p:sp>
      <p:sp>
        <p:nvSpPr>
          <p:cNvPr id="44035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Οι μαθητές περιέγραψαν λεκτικά τις αλγεβρικές σχέσεις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Εμφανίστηκαν τυπικές και άτυπες στρατηγικές των μαθητών (δοκιμή και πλάνη – διαισθητικές αιτιολογήσεις, τυπική έκφραση – εξίσωση)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Όλοι οι μαθητές αντιμετώπισαν το πρόβλημα και οδηγήθηκαν στην αλγεβρική σχέση χωρίς στενή παρέμβαση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13446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4697</TotalTime>
  <Words>1544</Words>
  <Application>Microsoft Office PowerPoint</Application>
  <PresentationFormat>Προβολή στην οθόνη (4:3)</PresentationFormat>
  <Paragraphs>129</Paragraphs>
  <Slides>26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Office Theme</vt:lpstr>
      <vt:lpstr> ΜΑΘΗΜΑΤΙΚΑ ΕΡΓΑ (TASKS)  &amp;  ΜΑΘΗΜΑΤΙΚΗ ΔΡΑΣΤΗΡΙΟΤΗΤΑ</vt:lpstr>
      <vt:lpstr>Παρουσίαση του PowerPoint</vt:lpstr>
      <vt:lpstr>Τι είναι τα μαθηματικά έργα;</vt:lpstr>
      <vt:lpstr>Η σημασία επιλογής του μαθηματικού έργου</vt:lpstr>
      <vt:lpstr>Κατηγορίες έργων</vt:lpstr>
      <vt:lpstr>Είδη έργων ως προς τις μαθηματικές τους απαιτήσεις </vt:lpstr>
      <vt:lpstr>Παρουσίαση του PowerPoint</vt:lpstr>
      <vt:lpstr>Εργασία στην τάξη</vt:lpstr>
      <vt:lpstr>Κάποιες παρατηρήσεις από την εφαρμογή στην τάξη του προβλήματος: το δίλλημα επιλογής της κινητής τηλεφωνίας </vt:lpstr>
      <vt:lpstr>Παρουσίαση του PowerPoint</vt:lpstr>
      <vt:lpstr>Παρουσίαση του PowerPoint</vt:lpstr>
      <vt:lpstr>Τα 5 κριτήρια της Boaler για μαθηματικά έργα με υψηλή μαθηματική πρόκληση </vt:lpstr>
      <vt:lpstr>Παρουσίαση του PowerPoint</vt:lpstr>
      <vt:lpstr>Μαθηματικό έργο και μαθηματική δραστηριότητα</vt:lpstr>
      <vt:lpstr>Η μαθηματική δραστηριότητα</vt:lpstr>
      <vt:lpstr>Παρουσίαση του PowerPoint</vt:lpstr>
      <vt:lpstr>Παρουσίαση του PowerPoint</vt:lpstr>
      <vt:lpstr>Από την επιλογή και εισαγωγή του μαθηματικού έργου στην ανάπτυξη μαθηματική δραστηριότητας (Stein et al,1996)</vt:lpstr>
      <vt:lpstr>Στάδια αξιοποίησης ενός μαθηματικού έργου</vt:lpstr>
      <vt:lpstr>H σύνδεση μαθηματικών έργων και μαθηματικής δραστηριότητας Οι φάσεις σύνδεσης (Stein et al,1996)</vt:lpstr>
      <vt:lpstr>Φάσεις υλοποίησης ενός μαθηματικού έργου στην τάξη ως προς τη  διατήρηση ή όχι της μαθηματικής πρόκλησης</vt:lpstr>
      <vt:lpstr>Είναι δυνατόν ένα μαθηματικά απαιτητικό έργο (challenging task) να «υποβιβαστεί» στη διάρκεια μιας διδασκαλίας;</vt:lpstr>
      <vt:lpstr>Ο ρόλος του εκπαιδευτικού ώστε να διατηρήσει τη μαθηματική πρόκληση</vt:lpstr>
      <vt:lpstr>Εργασία στην τάξη</vt:lpstr>
      <vt:lpstr>Επέκταση μελέτης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Chr. Triantafillou</cp:lastModifiedBy>
  <cp:revision>628</cp:revision>
  <dcterms:created xsi:type="dcterms:W3CDTF">2016-12-02T10:45:38Z</dcterms:created>
  <dcterms:modified xsi:type="dcterms:W3CDTF">2021-10-11T10:08:51Z</dcterms:modified>
</cp:coreProperties>
</file>