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99" r:id="rId3"/>
    <p:sldId id="273" r:id="rId4"/>
    <p:sldId id="298" r:id="rId5"/>
    <p:sldId id="291" r:id="rId6"/>
    <p:sldId id="294" r:id="rId7"/>
    <p:sldId id="292" r:id="rId8"/>
    <p:sldId id="293" r:id="rId9"/>
    <p:sldId id="290" r:id="rId10"/>
    <p:sldId id="300" r:id="rId11"/>
    <p:sldId id="301" r:id="rId12"/>
    <p:sldId id="297" r:id="rId13"/>
    <p:sldId id="295" r:id="rId14"/>
    <p:sldId id="29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2439"/>
    <p:restoredTop sz="90909" autoAdjust="0"/>
  </p:normalViewPr>
  <p:slideViewPr>
    <p:cSldViewPr>
      <p:cViewPr varScale="1">
        <p:scale>
          <a:sx n="69" d="100"/>
          <a:sy n="69" d="100"/>
        </p:scale>
        <p:origin x="1603"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15DE98-67C1-4B26-A280-ABDB793E853A}" type="datetimeFigureOut">
              <a:rPr lang="el-GR" smtClean="0"/>
              <a:pPr/>
              <a:t>1/11/2021</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98DB8E-8E88-4153-900B-AAC8CBE9319E}" type="slidenum">
              <a:rPr lang="el-GR" smtClean="0"/>
              <a:pPr/>
              <a:t>‹#›</a:t>
            </a:fld>
            <a:endParaRPr lang="el-GR"/>
          </a:p>
        </p:txBody>
      </p:sp>
    </p:spTree>
    <p:extLst>
      <p:ext uri="{BB962C8B-B14F-4D97-AF65-F5344CB8AC3E}">
        <p14:creationId xmlns:p14="http://schemas.microsoft.com/office/powerpoint/2010/main" val="1768786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11/1/2021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11/1/2021</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11/1/2021</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11/1/2021</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11/1/2021</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11/1/2021</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11/1/2021</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11/1/2021</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11/1/2021</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11/1/2021</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11/1/2021</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11/1/2021</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11/1/2021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11560" y="2667000"/>
            <a:ext cx="7772400" cy="1676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200" dirty="0" smtClean="0"/>
              <a:t> </a:t>
            </a:r>
            <a:endParaRPr lang="en-US" sz="3200" dirty="0"/>
          </a:p>
        </p:txBody>
      </p:sp>
      <p:sp>
        <p:nvSpPr>
          <p:cNvPr id="2" name="Υπότιτλος 1"/>
          <p:cNvSpPr>
            <a:spLocks noGrp="1"/>
          </p:cNvSpPr>
          <p:nvPr>
            <p:ph type="subTitle" idx="1"/>
          </p:nvPr>
        </p:nvSpPr>
        <p:spPr>
          <a:xfrm>
            <a:off x="1297360" y="2209800"/>
            <a:ext cx="6627440" cy="3733800"/>
          </a:xfrm>
        </p:spPr>
        <p:txBody>
          <a:bodyPr>
            <a:normAutofit/>
          </a:bodyPr>
          <a:lstStyle/>
          <a:p>
            <a:endParaRPr lang="el-GR" b="1" dirty="0">
              <a:solidFill>
                <a:srgbClr val="7030A0"/>
              </a:solidFill>
            </a:endParaRPr>
          </a:p>
          <a:p>
            <a:r>
              <a:rPr lang="el-GR" sz="5800" b="1" dirty="0" smtClean="0">
                <a:solidFill>
                  <a:srgbClr val="00B050"/>
                </a:solidFill>
              </a:rPr>
              <a:t>ΓΕΩΜΕΤΡΙΚΟΙ ΜΕΤΑΣΧΗΜΑΤΙΣΜΟΙ </a:t>
            </a:r>
            <a:endParaRPr lang="el-GR" sz="5800" b="1" dirty="0">
              <a:solidFill>
                <a:srgbClr val="00B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endParaRPr lang="el-GR"/>
          </a:p>
        </p:txBody>
      </p:sp>
    </p:spTree>
    <p:extLst>
      <p:ext uri="{BB962C8B-B14F-4D97-AF65-F5344CB8AC3E}">
        <p14:creationId xmlns:p14="http://schemas.microsoft.com/office/powerpoint/2010/main" val="967550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descr="https://www.emathematics.net/imagenes/rotation2.gif"/>
          <p:cNvPicPr/>
          <p:nvPr/>
        </p:nvPicPr>
        <p:blipFill>
          <a:blip r:embed="rId2">
            <a:extLst>
              <a:ext uri="{28A0092B-C50C-407E-A947-70E740481C1C}">
                <a14:useLocalDpi xmlns:a14="http://schemas.microsoft.com/office/drawing/2010/main" val="0"/>
              </a:ext>
            </a:extLst>
          </a:blip>
          <a:srcRect/>
          <a:stretch>
            <a:fillRect/>
          </a:stretch>
        </p:blipFill>
        <p:spPr bwMode="auto">
          <a:xfrm>
            <a:off x="579304" y="1104900"/>
            <a:ext cx="3200400" cy="2514600"/>
          </a:xfrm>
          <a:prstGeom prst="rect">
            <a:avLst/>
          </a:prstGeom>
          <a:noFill/>
          <a:ln>
            <a:noFill/>
          </a:ln>
        </p:spPr>
      </p:pic>
      <p:pic>
        <p:nvPicPr>
          <p:cNvPr id="6" name="Εικόνα 5" descr="Transformations"/>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219200"/>
            <a:ext cx="3581400" cy="2286000"/>
          </a:xfrm>
          <a:prstGeom prst="rect">
            <a:avLst/>
          </a:prstGeom>
          <a:noFill/>
          <a:ln>
            <a:noFill/>
          </a:ln>
        </p:spPr>
      </p:pic>
      <p:pic>
        <p:nvPicPr>
          <p:cNvPr id="7" name="Θέση περιεχομένου 6" descr="Transformation Geometry: Translations, Reflections, and Rotations"/>
          <p:cNvPicPr>
            <a:picLocks noGrp="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79304" y="4191000"/>
            <a:ext cx="2667000" cy="2438400"/>
          </a:xfrm>
          <a:prstGeom prst="rect">
            <a:avLst/>
          </a:prstGeom>
          <a:noFill/>
          <a:ln>
            <a:noFill/>
          </a:ln>
        </p:spPr>
      </p:pic>
      <p:pic>
        <p:nvPicPr>
          <p:cNvPr id="8" name="Εικόνα 7" descr="Rigid Motions of the Plane"/>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343400"/>
            <a:ext cx="3242754" cy="2362200"/>
          </a:xfrm>
          <a:prstGeom prst="rect">
            <a:avLst/>
          </a:prstGeom>
          <a:noFill/>
          <a:ln>
            <a:noFill/>
          </a:ln>
        </p:spPr>
      </p:pic>
      <p:sp>
        <p:nvSpPr>
          <p:cNvPr id="9" name="Τίτλος 1"/>
          <p:cNvSpPr>
            <a:spLocks noGrp="1"/>
          </p:cNvSpPr>
          <p:nvPr>
            <p:ph type="title"/>
          </p:nvPr>
        </p:nvSpPr>
        <p:spPr>
          <a:xfrm>
            <a:off x="579304" y="151941"/>
            <a:ext cx="8229600" cy="1143000"/>
          </a:xfrm>
        </p:spPr>
        <p:txBody>
          <a:bodyPr>
            <a:noAutofit/>
          </a:bodyPr>
          <a:lstStyle/>
          <a:p>
            <a:r>
              <a:rPr lang="el-GR" sz="3600" dirty="0" smtClean="0"/>
              <a:t>Παραδείγματα του γ. Μετασχηματισμού </a:t>
            </a:r>
            <a:r>
              <a:rPr lang="el-GR" sz="3600" dirty="0" smtClean="0">
                <a:solidFill>
                  <a:srgbClr val="7030A0"/>
                </a:solidFill>
              </a:rPr>
              <a:t>‘στροφής ως προ σημείο’</a:t>
            </a:r>
            <a:endParaRPr lang="el-GR" sz="3600" dirty="0">
              <a:solidFill>
                <a:srgbClr val="7030A0"/>
              </a:solidFill>
            </a:endParaRPr>
          </a:p>
        </p:txBody>
      </p:sp>
    </p:spTree>
    <p:extLst>
      <p:ext uri="{BB962C8B-B14F-4D97-AF65-F5344CB8AC3E}">
        <p14:creationId xmlns:p14="http://schemas.microsoft.com/office/powerpoint/2010/main" val="4093071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smtClean="0"/>
          </a:p>
          <a:p>
            <a:endParaRPr lang="el-GR" dirty="0"/>
          </a:p>
          <a:p>
            <a:endParaRPr lang="el-GR" dirty="0" smtClean="0"/>
          </a:p>
          <a:p>
            <a:r>
              <a:rPr lang="el-GR" dirty="0" smtClean="0">
                <a:solidFill>
                  <a:srgbClr val="7030A0"/>
                </a:solidFill>
              </a:rPr>
              <a:t>Ομοιότητα &amp; </a:t>
            </a:r>
            <a:r>
              <a:rPr lang="el-GR" dirty="0" err="1" smtClean="0">
                <a:solidFill>
                  <a:srgbClr val="7030A0"/>
                </a:solidFill>
              </a:rPr>
              <a:t>ομοιοθεσία</a:t>
            </a:r>
            <a:endParaRPr lang="el-GR" dirty="0">
              <a:solidFill>
                <a:srgbClr val="7030A0"/>
              </a:solidFill>
            </a:endParaRPr>
          </a:p>
        </p:txBody>
      </p:sp>
    </p:spTree>
    <p:extLst>
      <p:ext uri="{BB962C8B-B14F-4D97-AF65-F5344CB8AC3E}">
        <p14:creationId xmlns:p14="http://schemas.microsoft.com/office/powerpoint/2010/main" val="1325593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92162"/>
          </a:xfrm>
        </p:spPr>
        <p:txBody>
          <a:bodyPr/>
          <a:lstStyle/>
          <a:p>
            <a:r>
              <a:rPr lang="el-GR" dirty="0" err="1" smtClean="0"/>
              <a:t>Ομοιοθεσία</a:t>
            </a:r>
            <a:r>
              <a:rPr lang="el-GR" dirty="0" smtClean="0"/>
              <a:t> (κέντρο Ο, λόγος λ)</a:t>
            </a:r>
            <a:endParaRPr lang="el-GR" dirty="0"/>
          </a:p>
        </p:txBody>
      </p:sp>
      <p:sp>
        <p:nvSpPr>
          <p:cNvPr id="3" name="Θέση περιεχομένου 2"/>
          <p:cNvSpPr>
            <a:spLocks noGrp="1"/>
          </p:cNvSpPr>
          <p:nvPr>
            <p:ph idx="1"/>
          </p:nvPr>
        </p:nvSpPr>
        <p:spPr>
          <a:xfrm>
            <a:off x="152400" y="1143001"/>
            <a:ext cx="8763000" cy="3581400"/>
          </a:xfrm>
        </p:spPr>
        <p:txBody>
          <a:bodyPr>
            <a:normAutofit fontScale="92500" lnSpcReduction="20000"/>
          </a:bodyPr>
          <a:lstStyle/>
          <a:p>
            <a:r>
              <a:rPr lang="el-GR" dirty="0" err="1" smtClean="0">
                <a:solidFill>
                  <a:srgbClr val="00B050"/>
                </a:solidFill>
              </a:rPr>
              <a:t>Ομοιόθετο</a:t>
            </a:r>
            <a:r>
              <a:rPr lang="el-GR" dirty="0" smtClean="0">
                <a:solidFill>
                  <a:srgbClr val="00B050"/>
                </a:solidFill>
              </a:rPr>
              <a:t> σημείου</a:t>
            </a:r>
          </a:p>
          <a:p>
            <a:r>
              <a:rPr lang="el-GR" dirty="0" smtClean="0"/>
              <a:t>Η </a:t>
            </a:r>
            <a:r>
              <a:rPr lang="el-GR" dirty="0"/>
              <a:t>διαδικασία με την οποία βρίσκουμε το </a:t>
            </a:r>
            <a:r>
              <a:rPr lang="el-GR" dirty="0" err="1"/>
              <a:t>ομοιόθετο</a:t>
            </a:r>
            <a:r>
              <a:rPr lang="el-GR" dirty="0"/>
              <a:t> ενός σημείου με κέντρο Ο και λόγο λ ονομάζεται </a:t>
            </a:r>
            <a:r>
              <a:rPr lang="el-GR" b="1" dirty="0" err="1">
                <a:solidFill>
                  <a:srgbClr val="00B050"/>
                </a:solidFill>
              </a:rPr>
              <a:t>ομοιοθεσία</a:t>
            </a:r>
            <a:r>
              <a:rPr lang="el-GR" dirty="0">
                <a:solidFill>
                  <a:srgbClr val="00B050"/>
                </a:solidFill>
              </a:rPr>
              <a:t>.</a:t>
            </a:r>
            <a:r>
              <a:rPr lang="el-GR" dirty="0"/>
              <a:t> </a:t>
            </a:r>
            <a:endParaRPr lang="el-GR" dirty="0" smtClean="0"/>
          </a:p>
          <a:p>
            <a:r>
              <a:rPr lang="el-GR" dirty="0" smtClean="0"/>
              <a:t>Το </a:t>
            </a:r>
            <a:r>
              <a:rPr lang="el-GR" dirty="0"/>
              <a:t>σημείο </a:t>
            </a:r>
            <a:r>
              <a:rPr lang="el-GR" dirty="0">
                <a:solidFill>
                  <a:srgbClr val="7030A0"/>
                </a:solidFill>
              </a:rPr>
              <a:t>Ο λέγεται </a:t>
            </a:r>
            <a:r>
              <a:rPr lang="el-GR" b="1" dirty="0">
                <a:solidFill>
                  <a:srgbClr val="7030A0"/>
                </a:solidFill>
              </a:rPr>
              <a:t>κέντρο</a:t>
            </a:r>
            <a:r>
              <a:rPr lang="el-GR" dirty="0">
                <a:solidFill>
                  <a:srgbClr val="7030A0"/>
                </a:solidFill>
              </a:rPr>
              <a:t> </a:t>
            </a:r>
            <a:r>
              <a:rPr lang="el-GR" dirty="0" err="1">
                <a:solidFill>
                  <a:srgbClr val="7030A0"/>
                </a:solidFill>
              </a:rPr>
              <a:t>ομοιοθεσίας</a:t>
            </a:r>
            <a:r>
              <a:rPr lang="el-GR" dirty="0"/>
              <a:t>, ενώ ο αριθμός </a:t>
            </a:r>
            <a:r>
              <a:rPr lang="el-GR" dirty="0">
                <a:solidFill>
                  <a:srgbClr val="7030A0"/>
                </a:solidFill>
              </a:rPr>
              <a:t>λ ονομάζεται </a:t>
            </a:r>
            <a:r>
              <a:rPr lang="el-GR" b="1" dirty="0">
                <a:solidFill>
                  <a:srgbClr val="7030A0"/>
                </a:solidFill>
              </a:rPr>
              <a:t>λόγος</a:t>
            </a:r>
            <a:r>
              <a:rPr lang="el-GR" dirty="0">
                <a:solidFill>
                  <a:srgbClr val="7030A0"/>
                </a:solidFill>
              </a:rPr>
              <a:t> </a:t>
            </a:r>
            <a:r>
              <a:rPr lang="el-GR" dirty="0" err="1">
                <a:solidFill>
                  <a:srgbClr val="7030A0"/>
                </a:solidFill>
              </a:rPr>
              <a:t>ομοιοθεσίας</a:t>
            </a:r>
            <a:r>
              <a:rPr lang="el-GR" dirty="0"/>
              <a:t>. </a:t>
            </a:r>
            <a:endParaRPr lang="el-GR" dirty="0" smtClean="0"/>
          </a:p>
          <a:p>
            <a:endParaRPr lang="el-GR" dirty="0"/>
          </a:p>
          <a:p>
            <a:r>
              <a:rPr lang="el-GR" i="1" dirty="0"/>
              <a:t>π</a:t>
            </a:r>
            <a:r>
              <a:rPr lang="el-GR" i="1" dirty="0" smtClean="0"/>
              <a:t>.χ. ΟΑ΄ = 2ΟΑ</a:t>
            </a:r>
            <a:endParaRPr lang="el-GR" i="1" dirty="0"/>
          </a:p>
        </p:txBody>
      </p:sp>
      <p:pic>
        <p:nvPicPr>
          <p:cNvPr id="6" name="Εικόνα 5"/>
          <p:cNvPicPr>
            <a:picLocks noChangeAspect="1"/>
          </p:cNvPicPr>
          <p:nvPr/>
        </p:nvPicPr>
        <p:blipFill>
          <a:blip r:embed="rId2"/>
          <a:stretch>
            <a:fillRect/>
          </a:stretch>
        </p:blipFill>
        <p:spPr>
          <a:xfrm>
            <a:off x="3276600" y="4105277"/>
            <a:ext cx="3208254" cy="695325"/>
          </a:xfrm>
          <a:prstGeom prst="rect">
            <a:avLst/>
          </a:prstGeom>
        </p:spPr>
      </p:pic>
    </p:spTree>
    <p:extLst>
      <p:ext uri="{BB962C8B-B14F-4D97-AF65-F5344CB8AC3E}">
        <p14:creationId xmlns:p14="http://schemas.microsoft.com/office/powerpoint/2010/main" val="3859057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9762"/>
          </a:xfrm>
        </p:spPr>
        <p:txBody>
          <a:bodyPr>
            <a:normAutofit fontScale="90000"/>
          </a:bodyPr>
          <a:lstStyle/>
          <a:p>
            <a:r>
              <a:rPr lang="el-GR" dirty="0" err="1" smtClean="0"/>
              <a:t>Ομοιόθετο</a:t>
            </a:r>
            <a:r>
              <a:rPr lang="el-GR" dirty="0" smtClean="0"/>
              <a:t> σχήματος</a:t>
            </a:r>
            <a:endParaRPr lang="el-GR" dirty="0"/>
          </a:p>
        </p:txBody>
      </p:sp>
      <p:pic>
        <p:nvPicPr>
          <p:cNvPr id="5" name="Θέση περιεχομένου 4"/>
          <p:cNvPicPr>
            <a:picLocks noGrp="1" noChangeAspect="1"/>
          </p:cNvPicPr>
          <p:nvPr>
            <p:ph idx="1"/>
          </p:nvPr>
        </p:nvPicPr>
        <p:blipFill>
          <a:blip r:embed="rId2"/>
          <a:stretch>
            <a:fillRect/>
          </a:stretch>
        </p:blipFill>
        <p:spPr>
          <a:xfrm>
            <a:off x="432412" y="990600"/>
            <a:ext cx="8229600" cy="3160475"/>
          </a:xfrm>
          <a:prstGeom prst="rect">
            <a:avLst/>
          </a:prstGeom>
        </p:spPr>
      </p:pic>
      <p:sp>
        <p:nvSpPr>
          <p:cNvPr id="6" name="Θέση περιεχομένου 2"/>
          <p:cNvSpPr txBox="1">
            <a:spLocks/>
          </p:cNvSpPr>
          <p:nvPr/>
        </p:nvSpPr>
        <p:spPr>
          <a:xfrm>
            <a:off x="304800" y="4343400"/>
            <a:ext cx="8229600" cy="2285999"/>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400" dirty="0" smtClean="0">
                <a:solidFill>
                  <a:srgbClr val="FF0000"/>
                </a:solidFill>
              </a:rPr>
              <a:t>Ποια </a:t>
            </a:r>
            <a:r>
              <a:rPr lang="el-GR" sz="2400" dirty="0" err="1" smtClean="0">
                <a:solidFill>
                  <a:srgbClr val="FF0000"/>
                </a:solidFill>
              </a:rPr>
              <a:t>ομοιόθετα</a:t>
            </a:r>
            <a:r>
              <a:rPr lang="el-GR" sz="2400" dirty="0" smtClean="0">
                <a:solidFill>
                  <a:srgbClr val="FF0000"/>
                </a:solidFill>
              </a:rPr>
              <a:t> πολύγωνα αναγνωρίζουμε στο παραπάνω σχήμα;</a:t>
            </a:r>
          </a:p>
          <a:p>
            <a:pPr marL="457200" lvl="1" indent="0">
              <a:buFont typeface="Arial" pitchFamily="34" charset="0"/>
              <a:buNone/>
            </a:pPr>
            <a:r>
              <a:rPr lang="el-GR" sz="2400" i="1" dirty="0" smtClean="0">
                <a:solidFill>
                  <a:srgbClr val="FF0000"/>
                </a:solidFill>
              </a:rPr>
              <a:t>(αναφέρατε το κέντρο και τον λόγο </a:t>
            </a:r>
            <a:r>
              <a:rPr lang="el-GR" sz="2400" i="1" dirty="0" err="1" smtClean="0">
                <a:solidFill>
                  <a:srgbClr val="FF0000"/>
                </a:solidFill>
              </a:rPr>
              <a:t>ομοιοθεσίας</a:t>
            </a:r>
            <a:r>
              <a:rPr lang="el-GR" sz="2400" i="1" dirty="0" smtClean="0">
                <a:solidFill>
                  <a:srgbClr val="FF0000"/>
                </a:solidFill>
              </a:rPr>
              <a:t>)</a:t>
            </a:r>
          </a:p>
          <a:p>
            <a:r>
              <a:rPr lang="el-GR" sz="2400" dirty="0" smtClean="0">
                <a:solidFill>
                  <a:srgbClr val="FF0000"/>
                </a:solidFill>
              </a:rPr>
              <a:t>Γενικά, τι παρατηρούμε</a:t>
            </a:r>
          </a:p>
          <a:p>
            <a:pPr lvl="1"/>
            <a:r>
              <a:rPr lang="el-GR" sz="2400" dirty="0" smtClean="0">
                <a:solidFill>
                  <a:srgbClr val="FF0000"/>
                </a:solidFill>
              </a:rPr>
              <a:t> για τα </a:t>
            </a:r>
            <a:r>
              <a:rPr lang="el-GR" sz="2400" dirty="0" err="1" smtClean="0">
                <a:solidFill>
                  <a:srgbClr val="FF0000"/>
                </a:solidFill>
              </a:rPr>
              <a:t>ομοιόθετα</a:t>
            </a:r>
            <a:r>
              <a:rPr lang="el-GR" sz="2400" dirty="0" smtClean="0">
                <a:solidFill>
                  <a:srgbClr val="FF0000"/>
                </a:solidFill>
              </a:rPr>
              <a:t> ευθύγραμμα τμήματα;</a:t>
            </a:r>
          </a:p>
          <a:p>
            <a:pPr lvl="1"/>
            <a:r>
              <a:rPr lang="el-GR" sz="2400" dirty="0" smtClean="0">
                <a:solidFill>
                  <a:srgbClr val="FF0000"/>
                </a:solidFill>
              </a:rPr>
              <a:t>Για τις </a:t>
            </a:r>
            <a:r>
              <a:rPr lang="el-GR" sz="2400" dirty="0" err="1" smtClean="0">
                <a:solidFill>
                  <a:srgbClr val="FF0000"/>
                </a:solidFill>
              </a:rPr>
              <a:t>ομοιόθετες</a:t>
            </a:r>
            <a:r>
              <a:rPr lang="el-GR" sz="2400" dirty="0" smtClean="0">
                <a:solidFill>
                  <a:srgbClr val="FF0000"/>
                </a:solidFill>
              </a:rPr>
              <a:t> γωνίες;</a:t>
            </a:r>
          </a:p>
          <a:p>
            <a:endParaRPr lang="el-GR" dirty="0"/>
          </a:p>
        </p:txBody>
      </p:sp>
    </p:spTree>
    <p:extLst>
      <p:ext uri="{BB962C8B-B14F-4D97-AF65-F5344CB8AC3E}">
        <p14:creationId xmlns:p14="http://schemas.microsoft.com/office/powerpoint/2010/main" val="4169201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Γεωμετρικοί Μετασχηματισμοί</a:t>
            </a:r>
            <a:endParaRPr lang="el-GR" dirty="0"/>
          </a:p>
        </p:txBody>
      </p:sp>
      <p:sp>
        <p:nvSpPr>
          <p:cNvPr id="3" name="Θέση περιεχομένου 2"/>
          <p:cNvSpPr>
            <a:spLocks noGrp="1"/>
          </p:cNvSpPr>
          <p:nvPr>
            <p:ph idx="1"/>
          </p:nvPr>
        </p:nvSpPr>
        <p:spPr>
          <a:xfrm>
            <a:off x="304800" y="1417638"/>
            <a:ext cx="8610600" cy="5059362"/>
          </a:xfrm>
        </p:spPr>
        <p:txBody>
          <a:bodyPr>
            <a:normAutofit fontScale="92500" lnSpcReduction="20000"/>
          </a:bodyPr>
          <a:lstStyle/>
          <a:p>
            <a:r>
              <a:rPr lang="el-GR" dirty="0"/>
              <a:t>Οι γεωμετρικοί </a:t>
            </a:r>
            <a:r>
              <a:rPr lang="el-GR" b="1" dirty="0"/>
              <a:t>Μετασχηματισμοί </a:t>
            </a:r>
            <a:r>
              <a:rPr lang="el-GR" dirty="0"/>
              <a:t>αποτελούν ένα νέο στοιχείο στο </a:t>
            </a:r>
            <a:r>
              <a:rPr lang="el-GR" dirty="0" smtClean="0"/>
              <a:t>ΠΣ που </a:t>
            </a:r>
            <a:r>
              <a:rPr lang="el-GR" dirty="0"/>
              <a:t>αποσκοπεί να αποκτήσουν οι μαθητές μια ευελιξία στον τρόπο της γεωμετρικής τους σκέψης και να τους χρησιμοποιούν ως εργαλείο για την μελέτη και αιτιολόγηση ιδιοτήτων των γεωμετρικών σχημάτων. </a:t>
            </a:r>
            <a:endParaRPr lang="el-GR" dirty="0" smtClean="0"/>
          </a:p>
          <a:p>
            <a:r>
              <a:rPr lang="el-GR" dirty="0" smtClean="0"/>
              <a:t>Με </a:t>
            </a:r>
            <a:r>
              <a:rPr lang="el-GR" dirty="0"/>
              <a:t>τους γεωμετρικούς μετασχηματισμούς βασικές έννοιες της γεωμετρίας όπως η</a:t>
            </a:r>
            <a:r>
              <a:rPr lang="el-GR" b="1" dirty="0"/>
              <a:t> ισότητα </a:t>
            </a:r>
            <a:r>
              <a:rPr lang="el-GR" dirty="0"/>
              <a:t>και </a:t>
            </a:r>
            <a:r>
              <a:rPr lang="el-GR" b="1" dirty="0"/>
              <a:t>η ομοιότητα </a:t>
            </a:r>
            <a:r>
              <a:rPr lang="el-GR" dirty="0"/>
              <a:t>των γεωμετρικών σχημάτων, εντάσσονται σε ένα ευρύτερο εννοιολογικό πλαίσιο. </a:t>
            </a:r>
            <a:endParaRPr lang="el-GR" dirty="0" smtClean="0"/>
          </a:p>
          <a:p>
            <a:pPr marL="0" indent="0">
              <a:buNone/>
            </a:pPr>
            <a:endParaRPr lang="el-GR" dirty="0"/>
          </a:p>
        </p:txBody>
      </p:sp>
    </p:spTree>
    <p:extLst>
      <p:ext uri="{BB962C8B-B14F-4D97-AF65-F5344CB8AC3E}">
        <p14:creationId xmlns:p14="http://schemas.microsoft.com/office/powerpoint/2010/main" val="278689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Μετασχηματισμο</a:t>
            </a:r>
            <a:r>
              <a:rPr lang="el-GR" dirty="0"/>
              <a:t>ί</a:t>
            </a:r>
          </a:p>
        </p:txBody>
      </p:sp>
      <p:sp>
        <p:nvSpPr>
          <p:cNvPr id="3" name="Θέση περιεχομένου 2"/>
          <p:cNvSpPr>
            <a:spLocks noGrp="1"/>
          </p:cNvSpPr>
          <p:nvPr>
            <p:ph idx="1"/>
          </p:nvPr>
        </p:nvSpPr>
        <p:spPr/>
        <p:txBody>
          <a:bodyPr/>
          <a:lstStyle/>
          <a:p>
            <a:r>
              <a:rPr lang="en-US" b="1" dirty="0" err="1"/>
              <a:t>Οι</a:t>
            </a:r>
            <a:r>
              <a:rPr lang="en-US" b="1" dirty="0"/>
              <a:t> </a:t>
            </a:r>
            <a:r>
              <a:rPr lang="en-US" b="1" dirty="0" err="1"/>
              <a:t>Μετ</a:t>
            </a:r>
            <a:r>
              <a:rPr lang="en-US" b="1" dirty="0"/>
              <a:t>ασχηματισμοί </a:t>
            </a:r>
            <a:r>
              <a:rPr lang="en-US" dirty="0"/>
              <a:t>αφορούν</a:t>
            </a:r>
            <a:r>
              <a:rPr lang="en-US" b="1" dirty="0"/>
              <a:t> </a:t>
            </a:r>
            <a:r>
              <a:rPr lang="en-US" dirty="0"/>
              <a:t>τη διαδικασία με την οποία μαθηματικά αντικείμενα, όπως  αριθμοί ή συναρτησιακές σχέσεις ή γεωμετρικά σχήματα, μπορούν να μετατραπούν σε μία διαφορετική μορφή μέσω μαθηματικής επεξεργασίας. </a:t>
            </a:r>
            <a:endParaRPr lang="el-GR" dirty="0" smtClean="0"/>
          </a:p>
          <a:p>
            <a:r>
              <a:rPr lang="en-US" dirty="0" err="1" smtClean="0"/>
              <a:t>Οι</a:t>
            </a:r>
            <a:r>
              <a:rPr lang="en-US" dirty="0" smtClean="0"/>
              <a:t> </a:t>
            </a:r>
            <a:r>
              <a:rPr lang="en-US" b="1" dirty="0" err="1"/>
              <a:t>Μετ</a:t>
            </a:r>
            <a:r>
              <a:rPr lang="en-US" b="1" dirty="0"/>
              <a:t>ασχηματισμοί</a:t>
            </a:r>
            <a:r>
              <a:rPr lang="en-US" dirty="0"/>
              <a:t> συναντώνται στην Άλγεβρα και στη Γεωμετρία. </a:t>
            </a:r>
            <a:endParaRPr lang="el-GR" dirty="0"/>
          </a:p>
        </p:txBody>
      </p:sp>
    </p:spTree>
    <p:extLst>
      <p:ext uri="{BB962C8B-B14F-4D97-AF65-F5344CB8AC3E}">
        <p14:creationId xmlns:p14="http://schemas.microsoft.com/office/powerpoint/2010/main" val="3015520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smtClean="0"/>
          </a:p>
          <a:p>
            <a:endParaRPr lang="el-GR" dirty="0"/>
          </a:p>
          <a:p>
            <a:r>
              <a:rPr lang="el-GR" sz="3600" dirty="0" smtClean="0">
                <a:solidFill>
                  <a:srgbClr val="00B050"/>
                </a:solidFill>
              </a:rPr>
              <a:t>Γεωμετρικοί Μετασχηματισμοί</a:t>
            </a:r>
            <a:endParaRPr lang="el-GR" sz="3600" dirty="0">
              <a:solidFill>
                <a:srgbClr val="00B050"/>
              </a:solidFill>
            </a:endParaRPr>
          </a:p>
        </p:txBody>
      </p:sp>
    </p:spTree>
    <p:extLst>
      <p:ext uri="{BB962C8B-B14F-4D97-AF65-F5344CB8AC3E}">
        <p14:creationId xmlns:p14="http://schemas.microsoft.com/office/powerpoint/2010/main" val="1530843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Οι Γεωμετρικοί Μετασχηματισμοί στη φύση και στα μαθηματικά</a:t>
            </a:r>
            <a:endParaRPr lang="el-GR" dirty="0"/>
          </a:p>
        </p:txBody>
      </p:sp>
      <p:pic>
        <p:nvPicPr>
          <p:cNvPr id="5" name="Θέση περιεχομένου 4"/>
          <p:cNvPicPr>
            <a:picLocks noGrp="1" noChangeAspect="1"/>
          </p:cNvPicPr>
          <p:nvPr>
            <p:ph idx="1"/>
          </p:nvPr>
        </p:nvPicPr>
        <p:blipFill>
          <a:blip r:embed="rId2"/>
          <a:stretch>
            <a:fillRect/>
          </a:stretch>
        </p:blipFill>
        <p:spPr>
          <a:xfrm>
            <a:off x="1219200" y="1752600"/>
            <a:ext cx="3015574" cy="2286000"/>
          </a:xfrm>
          <a:prstGeom prst="rect">
            <a:avLst/>
          </a:prstGeom>
        </p:spPr>
      </p:pic>
      <p:pic>
        <p:nvPicPr>
          <p:cNvPr id="6" name="Εικόνα 5"/>
          <p:cNvPicPr>
            <a:picLocks noChangeAspect="1"/>
          </p:cNvPicPr>
          <p:nvPr/>
        </p:nvPicPr>
        <p:blipFill>
          <a:blip r:embed="rId3"/>
          <a:stretch>
            <a:fillRect/>
          </a:stretch>
        </p:blipFill>
        <p:spPr>
          <a:xfrm>
            <a:off x="4835028" y="1857777"/>
            <a:ext cx="3886200" cy="2197348"/>
          </a:xfrm>
          <a:prstGeom prst="rect">
            <a:avLst/>
          </a:prstGeom>
        </p:spPr>
      </p:pic>
      <p:pic>
        <p:nvPicPr>
          <p:cNvPr id="10" name="Εικόνα 9"/>
          <p:cNvPicPr>
            <a:picLocks noChangeAspect="1"/>
          </p:cNvPicPr>
          <p:nvPr/>
        </p:nvPicPr>
        <p:blipFill>
          <a:blip r:embed="rId4"/>
          <a:stretch>
            <a:fillRect/>
          </a:stretch>
        </p:blipFill>
        <p:spPr>
          <a:xfrm>
            <a:off x="6400800" y="4343400"/>
            <a:ext cx="1914525" cy="1781175"/>
          </a:xfrm>
          <a:prstGeom prst="rect">
            <a:avLst/>
          </a:prstGeom>
        </p:spPr>
      </p:pic>
      <p:pic>
        <p:nvPicPr>
          <p:cNvPr id="11" name="Εικόνα 10"/>
          <p:cNvPicPr>
            <a:picLocks noChangeAspect="1"/>
          </p:cNvPicPr>
          <p:nvPr/>
        </p:nvPicPr>
        <p:blipFill>
          <a:blip r:embed="rId5"/>
          <a:stretch>
            <a:fillRect/>
          </a:stretch>
        </p:blipFill>
        <p:spPr>
          <a:xfrm>
            <a:off x="559874" y="4478739"/>
            <a:ext cx="5135274" cy="1769661"/>
          </a:xfrm>
          <a:prstGeom prst="rect">
            <a:avLst/>
          </a:prstGeom>
        </p:spPr>
      </p:pic>
    </p:spTree>
    <p:extLst>
      <p:ext uri="{BB962C8B-B14F-4D97-AF65-F5344CB8AC3E}">
        <p14:creationId xmlns:p14="http://schemas.microsoft.com/office/powerpoint/2010/main" val="2744949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a:bodyPr>
          <a:lstStyle/>
          <a:p>
            <a:r>
              <a:rPr lang="el-GR" dirty="0"/>
              <a:t>Οι μαθητές έχουν καθημερινές άτυπες εμπειρίες σε σχέση με την </a:t>
            </a:r>
            <a:r>
              <a:rPr lang="el-GR" b="1" i="1" dirty="0">
                <a:solidFill>
                  <a:srgbClr val="00B050"/>
                </a:solidFill>
              </a:rPr>
              <a:t>ανάκλαση</a:t>
            </a:r>
            <a:r>
              <a:rPr lang="el-GR" dirty="0"/>
              <a:t> </a:t>
            </a:r>
            <a:r>
              <a:rPr lang="el-GR" i="1" dirty="0"/>
              <a:t>(είδωλα στον καθρέφτη, συμμετρικές ως προς άξονα εικόνες), </a:t>
            </a:r>
            <a:endParaRPr lang="el-GR" i="1" dirty="0" smtClean="0"/>
          </a:p>
          <a:p>
            <a:r>
              <a:rPr lang="el-GR" dirty="0" smtClean="0"/>
              <a:t>τη </a:t>
            </a:r>
            <a:r>
              <a:rPr lang="el-GR" b="1" dirty="0">
                <a:solidFill>
                  <a:srgbClr val="00B050"/>
                </a:solidFill>
              </a:rPr>
              <a:t>μ</a:t>
            </a:r>
            <a:r>
              <a:rPr lang="el-GR" b="1" i="1" dirty="0">
                <a:solidFill>
                  <a:srgbClr val="00B050"/>
                </a:solidFill>
              </a:rPr>
              <a:t>εταφορά </a:t>
            </a:r>
            <a:r>
              <a:rPr lang="el-GR" i="1" dirty="0">
                <a:solidFill>
                  <a:srgbClr val="7030A0"/>
                </a:solidFill>
              </a:rPr>
              <a:t>(επαναλαμβανόμενα διακοσμητικά - γεωμετρικά μοτίβα), </a:t>
            </a:r>
            <a:endParaRPr lang="el-GR" i="1" dirty="0" smtClean="0">
              <a:solidFill>
                <a:srgbClr val="7030A0"/>
              </a:solidFill>
            </a:endParaRPr>
          </a:p>
          <a:p>
            <a:r>
              <a:rPr lang="el-GR" dirty="0" smtClean="0"/>
              <a:t>τη </a:t>
            </a:r>
            <a:r>
              <a:rPr lang="el-GR" dirty="0"/>
              <a:t>στροφή (</a:t>
            </a:r>
            <a:r>
              <a:rPr lang="el-GR" i="1" dirty="0"/>
              <a:t>καλειδοσκόπια, ζάντες </a:t>
            </a:r>
            <a:r>
              <a:rPr lang="el-GR" i="1" dirty="0" smtClean="0"/>
              <a:t>αυτοκινήτων</a:t>
            </a:r>
            <a:r>
              <a:rPr lang="el-GR" dirty="0" smtClean="0"/>
              <a:t>)</a:t>
            </a:r>
          </a:p>
          <a:p>
            <a:r>
              <a:rPr lang="el-GR" dirty="0" smtClean="0"/>
              <a:t>και την </a:t>
            </a:r>
            <a:r>
              <a:rPr lang="el-GR" b="1" dirty="0" err="1">
                <a:solidFill>
                  <a:srgbClr val="00B050"/>
                </a:solidFill>
              </a:rPr>
              <a:t>ομοιοθεσία</a:t>
            </a:r>
            <a:r>
              <a:rPr lang="el-GR" b="1" dirty="0">
                <a:solidFill>
                  <a:srgbClr val="00B050"/>
                </a:solidFill>
              </a:rPr>
              <a:t> </a:t>
            </a:r>
            <a:r>
              <a:rPr lang="el-GR" b="1" dirty="0"/>
              <a:t>(</a:t>
            </a:r>
            <a:r>
              <a:rPr lang="el-GR" i="1" dirty="0">
                <a:solidFill>
                  <a:srgbClr val="7030A0"/>
                </a:solidFill>
              </a:rPr>
              <a:t>μεγεθύνσεις – σμικρύνσεις σχημάτων και φωτογραφιών</a:t>
            </a:r>
            <a:r>
              <a:rPr lang="el-GR" dirty="0"/>
              <a:t>).</a:t>
            </a:r>
          </a:p>
          <a:p>
            <a:endParaRPr lang="el-GR" dirty="0"/>
          </a:p>
        </p:txBody>
      </p:sp>
    </p:spTree>
    <p:extLst>
      <p:ext uri="{BB962C8B-B14F-4D97-AF65-F5344CB8AC3E}">
        <p14:creationId xmlns:p14="http://schemas.microsoft.com/office/powerpoint/2010/main" val="1957498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381000"/>
            <a:ext cx="8229600" cy="5745163"/>
          </a:xfrm>
        </p:spPr>
        <p:txBody>
          <a:bodyPr>
            <a:normAutofit fontScale="92500" lnSpcReduction="10000"/>
          </a:bodyPr>
          <a:lstStyle/>
          <a:p>
            <a:r>
              <a:rPr lang="el-GR" dirty="0"/>
              <a:t>Τα είδη των γεωμετρικών Μετασχηματισμών είναι</a:t>
            </a:r>
          </a:p>
          <a:p>
            <a:pPr lvl="1"/>
            <a:r>
              <a:rPr lang="el-GR" dirty="0"/>
              <a:t>Οι</a:t>
            </a:r>
            <a:r>
              <a:rPr lang="el-GR" b="1" dirty="0"/>
              <a:t> </a:t>
            </a:r>
            <a:r>
              <a:rPr lang="el-GR" b="1" i="1" dirty="0">
                <a:solidFill>
                  <a:srgbClr val="00B050"/>
                </a:solidFill>
              </a:rPr>
              <a:t>ισομετρίες </a:t>
            </a:r>
            <a:r>
              <a:rPr lang="el-GR" i="1" dirty="0">
                <a:solidFill>
                  <a:srgbClr val="00B050"/>
                </a:solidFill>
              </a:rPr>
              <a:t>(μεταφορά, στροφή, ανάκλαση</a:t>
            </a:r>
            <a:r>
              <a:rPr lang="el-GR" dirty="0"/>
              <a:t>) και η </a:t>
            </a:r>
            <a:r>
              <a:rPr lang="el-GR" b="1" i="1" dirty="0" err="1">
                <a:solidFill>
                  <a:srgbClr val="7030A0"/>
                </a:solidFill>
              </a:rPr>
              <a:t>ομοιοθεσία</a:t>
            </a:r>
            <a:r>
              <a:rPr lang="el-GR" b="1" i="1" dirty="0">
                <a:solidFill>
                  <a:srgbClr val="7030A0"/>
                </a:solidFill>
              </a:rPr>
              <a:t> </a:t>
            </a:r>
            <a:r>
              <a:rPr lang="el-GR" b="1" i="1" dirty="0" smtClean="0">
                <a:solidFill>
                  <a:srgbClr val="7030A0"/>
                </a:solidFill>
              </a:rPr>
              <a:t>(</a:t>
            </a:r>
            <a:r>
              <a:rPr lang="el-GR" i="1" dirty="0" smtClean="0">
                <a:solidFill>
                  <a:srgbClr val="7030A0"/>
                </a:solidFill>
              </a:rPr>
              <a:t>ομοιότητα)</a:t>
            </a:r>
            <a:endParaRPr lang="el-GR" i="1" dirty="0">
              <a:solidFill>
                <a:srgbClr val="7030A0"/>
              </a:solidFill>
            </a:endParaRPr>
          </a:p>
          <a:p>
            <a:r>
              <a:rPr lang="el-GR" dirty="0" smtClean="0"/>
              <a:t>Οι Γεωμετρικοί Μετασχηματισμοί ενός μαθηματικού αντικειμένου διατηρούν  </a:t>
            </a:r>
            <a:r>
              <a:rPr lang="el-GR" dirty="0">
                <a:solidFill>
                  <a:srgbClr val="00B0F0"/>
                </a:solidFill>
              </a:rPr>
              <a:t>αμετάβλητα</a:t>
            </a:r>
            <a:r>
              <a:rPr lang="el-GR" dirty="0"/>
              <a:t> και </a:t>
            </a:r>
            <a:r>
              <a:rPr lang="el-GR" dirty="0">
                <a:solidFill>
                  <a:srgbClr val="00B0F0"/>
                </a:solidFill>
              </a:rPr>
              <a:t>μεταβλητά σ</a:t>
            </a:r>
            <a:r>
              <a:rPr lang="el-GR" dirty="0"/>
              <a:t>τοιχεία του μαθηματικού αντικειμένου </a:t>
            </a:r>
            <a:r>
              <a:rPr lang="el-GR" dirty="0" smtClean="0"/>
              <a:t>(π.χ. τριγώνου</a:t>
            </a:r>
            <a:r>
              <a:rPr lang="el-GR" dirty="0"/>
              <a:t>) που υπόκειται στον μετασχηματισμό. </a:t>
            </a:r>
            <a:endParaRPr lang="el-GR" dirty="0" smtClean="0"/>
          </a:p>
          <a:p>
            <a:pPr lvl="1"/>
            <a:r>
              <a:rPr lang="el-GR" dirty="0" smtClean="0"/>
              <a:t>Π.χ. ο </a:t>
            </a:r>
            <a:r>
              <a:rPr lang="el-GR" dirty="0"/>
              <a:t>μετασχηματισμός της ομοιότητας διατηρεί αναλλοίωτες τις γωνίες των τριγώνων ενώ μεταβάλλονται με βάση το λόγο ομοιότητας τα μήκη των πλευρών και τα εμβαδά των τριγώνων.   </a:t>
            </a:r>
          </a:p>
          <a:p>
            <a:endParaRPr lang="el-GR" dirty="0"/>
          </a:p>
        </p:txBody>
      </p:sp>
    </p:spTree>
    <p:extLst>
      <p:ext uri="{BB962C8B-B14F-4D97-AF65-F5344CB8AC3E}">
        <p14:creationId xmlns:p14="http://schemas.microsoft.com/office/powerpoint/2010/main" val="159092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81000" y="1600200"/>
            <a:ext cx="8610600" cy="4525963"/>
          </a:xfrm>
        </p:spPr>
        <p:txBody>
          <a:bodyPr/>
          <a:lstStyle/>
          <a:p>
            <a:r>
              <a:rPr lang="el-GR" dirty="0" smtClean="0"/>
              <a:t>Οι </a:t>
            </a:r>
            <a:r>
              <a:rPr lang="el-GR" b="1" dirty="0" smtClean="0">
                <a:solidFill>
                  <a:srgbClr val="00B050"/>
                </a:solidFill>
              </a:rPr>
              <a:t>ισομετρίες</a:t>
            </a:r>
            <a:r>
              <a:rPr lang="el-GR" dirty="0" smtClean="0"/>
              <a:t> αφορούν τη διατήρηση </a:t>
            </a:r>
          </a:p>
          <a:p>
            <a:pPr lvl="1"/>
            <a:r>
              <a:rPr lang="el-GR" dirty="0" smtClean="0"/>
              <a:t>γωνιών </a:t>
            </a:r>
            <a:r>
              <a:rPr lang="el-GR" dirty="0"/>
              <a:t>και </a:t>
            </a:r>
            <a:r>
              <a:rPr lang="el-GR" dirty="0" smtClean="0"/>
              <a:t>αποστάσεων</a:t>
            </a:r>
          </a:p>
          <a:p>
            <a:r>
              <a:rPr lang="el-GR" dirty="0" smtClean="0"/>
              <a:t>και </a:t>
            </a:r>
            <a:r>
              <a:rPr lang="el-GR" dirty="0"/>
              <a:t>η </a:t>
            </a:r>
            <a:r>
              <a:rPr lang="el-GR" b="1" dirty="0" err="1" smtClean="0">
                <a:solidFill>
                  <a:srgbClr val="7030A0"/>
                </a:solidFill>
              </a:rPr>
              <a:t>ομοιοθεσία</a:t>
            </a:r>
            <a:r>
              <a:rPr lang="el-GR" b="1" dirty="0" smtClean="0">
                <a:solidFill>
                  <a:srgbClr val="7030A0"/>
                </a:solidFill>
              </a:rPr>
              <a:t>/ομοιότητα </a:t>
            </a:r>
            <a:r>
              <a:rPr lang="el-GR" dirty="0" smtClean="0"/>
              <a:t>τη διατήρηση </a:t>
            </a:r>
          </a:p>
          <a:p>
            <a:pPr lvl="1"/>
            <a:r>
              <a:rPr lang="el-GR" dirty="0" smtClean="0"/>
              <a:t>γωνιών </a:t>
            </a:r>
            <a:r>
              <a:rPr lang="el-GR" dirty="0"/>
              <a:t>και λόγων αποστάσεων </a:t>
            </a:r>
            <a:endParaRPr lang="el-GR" dirty="0" smtClean="0"/>
          </a:p>
          <a:p>
            <a:r>
              <a:rPr lang="el-GR" dirty="0"/>
              <a:t>Και οι δύο μετασχηματισμοί </a:t>
            </a:r>
            <a:r>
              <a:rPr lang="el-GR" b="1" u="sng" dirty="0"/>
              <a:t>δεν</a:t>
            </a:r>
            <a:r>
              <a:rPr lang="el-GR" dirty="0"/>
              <a:t> εξαρτώνται από την θέση ή τον προσανατολισμό των </a:t>
            </a:r>
            <a:r>
              <a:rPr lang="el-GR" dirty="0" smtClean="0"/>
              <a:t>γεωμετρικών αντικειμένων</a:t>
            </a:r>
            <a:endParaRPr lang="el-GR" dirty="0"/>
          </a:p>
        </p:txBody>
      </p:sp>
    </p:spTree>
    <p:extLst>
      <p:ext uri="{BB962C8B-B14F-4D97-AF65-F5344CB8AC3E}">
        <p14:creationId xmlns:p14="http://schemas.microsoft.com/office/powerpoint/2010/main" val="2633910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44562"/>
          </a:xfrm>
        </p:spPr>
        <p:txBody>
          <a:bodyPr>
            <a:noAutofit/>
          </a:bodyPr>
          <a:lstStyle/>
          <a:p>
            <a:r>
              <a:rPr lang="el-GR" sz="3200" dirty="0" smtClean="0"/>
              <a:t>Οι Γεωμετρικοί Μετασχηματισμοί στο Δημοτικό και στο Γυμνάσιο</a:t>
            </a:r>
            <a:endParaRPr lang="el-GR" sz="3200" dirty="0"/>
          </a:p>
        </p:txBody>
      </p:sp>
      <p:sp>
        <p:nvSpPr>
          <p:cNvPr id="3" name="Θέση περιεχομένου 2"/>
          <p:cNvSpPr>
            <a:spLocks noGrp="1"/>
          </p:cNvSpPr>
          <p:nvPr>
            <p:ph idx="1"/>
          </p:nvPr>
        </p:nvSpPr>
        <p:spPr>
          <a:xfrm>
            <a:off x="304800" y="1447800"/>
            <a:ext cx="8610600" cy="5105400"/>
          </a:xfrm>
        </p:spPr>
        <p:txBody>
          <a:bodyPr>
            <a:noAutofit/>
          </a:bodyPr>
          <a:lstStyle/>
          <a:p>
            <a:pPr marL="342900" lvl="1" indent="-342900">
              <a:buFont typeface="Arial" pitchFamily="34" charset="0"/>
              <a:buChar char="•"/>
            </a:pPr>
            <a:r>
              <a:rPr lang="el-GR" sz="1800" dirty="0" smtClean="0"/>
              <a:t>Στο </a:t>
            </a:r>
            <a:r>
              <a:rPr lang="el-GR" sz="1800" dirty="0">
                <a:solidFill>
                  <a:srgbClr val="7030A0"/>
                </a:solidFill>
              </a:rPr>
              <a:t>Δημοτικό</a:t>
            </a:r>
            <a:r>
              <a:rPr lang="el-GR" sz="1800" dirty="0"/>
              <a:t> έχουν γνωρίσει πτυχές από τα διάφορα είδη μετασχηματισμών. </a:t>
            </a:r>
            <a:endParaRPr lang="el-GR" sz="1800" dirty="0" smtClean="0"/>
          </a:p>
          <a:p>
            <a:pPr lvl="1"/>
            <a:r>
              <a:rPr lang="el-GR" sz="1800" dirty="0" smtClean="0">
                <a:solidFill>
                  <a:srgbClr val="00B050"/>
                </a:solidFill>
              </a:rPr>
              <a:t>Παρατηρούν </a:t>
            </a:r>
            <a:r>
              <a:rPr lang="el-GR" sz="1800" dirty="0">
                <a:solidFill>
                  <a:srgbClr val="00B050"/>
                </a:solidFill>
              </a:rPr>
              <a:t>μετατοπίσεις και στροφές </a:t>
            </a:r>
            <a:r>
              <a:rPr lang="el-GR" sz="1800" dirty="0"/>
              <a:t>(90</a:t>
            </a:r>
            <a:r>
              <a:rPr lang="el-GR" sz="1800" baseline="30000" dirty="0"/>
              <a:t>0</a:t>
            </a:r>
            <a:r>
              <a:rPr lang="el-GR" sz="1800" dirty="0"/>
              <a:t>, 180</a:t>
            </a:r>
            <a:r>
              <a:rPr lang="el-GR" sz="1800" baseline="30000" dirty="0"/>
              <a:t>0</a:t>
            </a:r>
            <a:r>
              <a:rPr lang="el-GR" sz="1800" dirty="0"/>
              <a:t>, 360</a:t>
            </a:r>
            <a:r>
              <a:rPr lang="el-GR" sz="1800" baseline="30000" dirty="0"/>
              <a:t>0</a:t>
            </a:r>
            <a:r>
              <a:rPr lang="el-GR" sz="1800" dirty="0"/>
              <a:t>), αναγνωρίζουν συμμετρικά σχήματα και εντοπίσουν άξονες και συμμετρίας και κάνουν κατασκευές συμμετρικών καταστάσεων και σχημάτων σε πραγματικά περιβάλλοντα και προσεγγίζουν ιδιότητες της συμμετρίας. </a:t>
            </a:r>
            <a:endParaRPr lang="el-GR" sz="1800" dirty="0" smtClean="0"/>
          </a:p>
          <a:p>
            <a:pPr lvl="2"/>
            <a:r>
              <a:rPr lang="el-GR" sz="1400" dirty="0" smtClean="0"/>
              <a:t>Χρησιμοποιούν </a:t>
            </a:r>
            <a:r>
              <a:rPr lang="el-GR" sz="1400" dirty="0"/>
              <a:t>τους μετασχηματισμούς για να συγκρίνουν σχήματα και κάνουν κατασκευές με χρήση μετατοπίσεων και στροφών, και κατασκευάζουν συμμετρικά σχήματα ως προς οριζόντιους και κατακόρυφους άξονες και περιγράφουν τις ιδιότητες της αξονικής συμμετρίας.</a:t>
            </a:r>
          </a:p>
          <a:p>
            <a:r>
              <a:rPr lang="el-GR" sz="1800" dirty="0" smtClean="0"/>
              <a:t>Στη </a:t>
            </a:r>
            <a:r>
              <a:rPr lang="el-GR" sz="1800" dirty="0">
                <a:solidFill>
                  <a:srgbClr val="7030A0"/>
                </a:solidFill>
              </a:rPr>
              <a:t>Β΄ Γυμνασίου </a:t>
            </a:r>
            <a:r>
              <a:rPr lang="el-GR" sz="1800" dirty="0"/>
              <a:t>θα εμπλακούν με </a:t>
            </a:r>
            <a:r>
              <a:rPr lang="el-GR" sz="1800" b="1" dirty="0">
                <a:solidFill>
                  <a:srgbClr val="00B050"/>
                </a:solidFill>
              </a:rPr>
              <a:t>τη μεταφορά σχημάτων</a:t>
            </a:r>
            <a:r>
              <a:rPr lang="el-GR" sz="1800" dirty="0"/>
              <a:t>, τη </a:t>
            </a:r>
            <a:r>
              <a:rPr lang="el-GR" sz="1800" b="1" dirty="0">
                <a:solidFill>
                  <a:srgbClr val="00B050"/>
                </a:solidFill>
              </a:rPr>
              <a:t>στροφή τους ως προς σημείο </a:t>
            </a:r>
            <a:r>
              <a:rPr lang="el-GR" sz="1800" dirty="0">
                <a:solidFill>
                  <a:srgbClr val="00B050"/>
                </a:solidFill>
              </a:rPr>
              <a:t>υπό συγκεκριμένη γωνία </a:t>
            </a:r>
            <a:r>
              <a:rPr lang="el-GR" sz="1800" dirty="0"/>
              <a:t>(</a:t>
            </a:r>
            <a:r>
              <a:rPr lang="el-GR" sz="1800" i="1" dirty="0"/>
              <a:t>και ως ειδική περίπτωση την κεντρική συμμετρία</a:t>
            </a:r>
            <a:r>
              <a:rPr lang="el-GR" sz="1800" dirty="0"/>
              <a:t>) και την </a:t>
            </a:r>
            <a:r>
              <a:rPr lang="el-GR" sz="1800" b="1" dirty="0">
                <a:solidFill>
                  <a:srgbClr val="00B050"/>
                </a:solidFill>
              </a:rPr>
              <a:t>ανάκλαση τους ως προς ευθεία</a:t>
            </a:r>
            <a:r>
              <a:rPr lang="el-GR" sz="1800" dirty="0"/>
              <a:t>, (</a:t>
            </a:r>
            <a:r>
              <a:rPr lang="el-GR" sz="1800" i="1" dirty="0"/>
              <a:t>αξονική συμμετρία</a:t>
            </a:r>
            <a:r>
              <a:rPr lang="el-GR" sz="1800" dirty="0"/>
              <a:t>). </a:t>
            </a:r>
            <a:endParaRPr lang="el-GR" sz="1800" dirty="0" smtClean="0"/>
          </a:p>
          <a:p>
            <a:pPr lvl="1"/>
            <a:r>
              <a:rPr lang="el-GR" sz="1800" dirty="0" smtClean="0"/>
              <a:t>Μέσω </a:t>
            </a:r>
            <a:r>
              <a:rPr lang="el-GR" sz="1800" dirty="0"/>
              <a:t>των συμμετριών (αξονικής και κεντρικής) θα μελετήσουν και θα αιτιολογήσουν ιδιότητες των σχημάτων</a:t>
            </a:r>
            <a:r>
              <a:rPr lang="el-GR" sz="1800" dirty="0" smtClean="0"/>
              <a:t>.</a:t>
            </a:r>
          </a:p>
          <a:p>
            <a:r>
              <a:rPr lang="el-GR" sz="1800" dirty="0" smtClean="0"/>
              <a:t>Στη </a:t>
            </a:r>
            <a:r>
              <a:rPr lang="el-GR" sz="1800" dirty="0">
                <a:solidFill>
                  <a:srgbClr val="7030A0"/>
                </a:solidFill>
              </a:rPr>
              <a:t>Γ΄ τάξη </a:t>
            </a:r>
            <a:r>
              <a:rPr lang="el-GR" sz="1800" dirty="0"/>
              <a:t>οι μαθητές θα εμπλακούν με την </a:t>
            </a:r>
            <a:r>
              <a:rPr lang="el-GR" sz="1800" dirty="0" err="1"/>
              <a:t>ομοιοθεσία</a:t>
            </a:r>
            <a:r>
              <a:rPr lang="el-GR" sz="1800" dirty="0"/>
              <a:t> και θα την συνδέσουν με την ομοιότητα των σχημάτων. </a:t>
            </a:r>
            <a:endParaRPr lang="el-GR" sz="1800" dirty="0" smtClean="0"/>
          </a:p>
          <a:p>
            <a:r>
              <a:rPr lang="el-GR" sz="1800" dirty="0" smtClean="0"/>
              <a:t>Θα </a:t>
            </a:r>
            <a:r>
              <a:rPr lang="el-GR" sz="1800" dirty="0"/>
              <a:t>εξετάσουν χαρακτηριστικά του συνόλου των μετασχηματισμών καθώς και συνθέσεις μετασχηματισμών.</a:t>
            </a:r>
          </a:p>
          <a:p>
            <a:endParaRPr lang="el-GR" sz="1800" dirty="0"/>
          </a:p>
        </p:txBody>
      </p:sp>
    </p:spTree>
    <p:extLst>
      <p:ext uri="{BB962C8B-B14F-4D97-AF65-F5344CB8AC3E}">
        <p14:creationId xmlns:p14="http://schemas.microsoft.com/office/powerpoint/2010/main" val="2113577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4479</TotalTime>
  <Words>556</Words>
  <Application>Microsoft Office PowerPoint</Application>
  <PresentationFormat>Προβολή στην οθόνη (4:3)</PresentationFormat>
  <Paragraphs>51</Paragraphs>
  <Slides>14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14</vt:i4>
      </vt:variant>
    </vt:vector>
  </HeadingPairs>
  <TitlesOfParts>
    <vt:vector size="17" baseType="lpstr">
      <vt:lpstr>Arial</vt:lpstr>
      <vt:lpstr>Calibri</vt:lpstr>
      <vt:lpstr>Office Theme</vt:lpstr>
      <vt:lpstr>Παρουσίαση του PowerPoint</vt:lpstr>
      <vt:lpstr>Οι Γεωμετρικοί Μετασχηματισμοί</vt:lpstr>
      <vt:lpstr>Οι Μετασχηματισμοί</vt:lpstr>
      <vt:lpstr>Παρουσίαση του PowerPoint</vt:lpstr>
      <vt:lpstr>Οι Γεωμετρικοί Μετασχηματισμοί στη φύση και στα μαθηματικά</vt:lpstr>
      <vt:lpstr>Παρουσίαση του PowerPoint</vt:lpstr>
      <vt:lpstr>Παρουσίαση του PowerPoint</vt:lpstr>
      <vt:lpstr>Παρουσίαση του PowerPoint</vt:lpstr>
      <vt:lpstr>Οι Γεωμετρικοί Μετασχηματισμοί στο Δημοτικό και στο Γυμνάσιο</vt:lpstr>
      <vt:lpstr>Παρουσίαση του PowerPoint</vt:lpstr>
      <vt:lpstr>Παραδείγματα του γ. Μετασχηματισμού ‘στροφής ως προ σημείο’</vt:lpstr>
      <vt:lpstr>Παρουσίαση του PowerPoint</vt:lpstr>
      <vt:lpstr>Ομοιοθεσία (κέντρο Ο, λόγος λ)</vt:lpstr>
      <vt:lpstr>Ομοιόθετο σχήματος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Chr. Triantafillou</cp:lastModifiedBy>
  <cp:revision>564</cp:revision>
  <dcterms:created xsi:type="dcterms:W3CDTF">2016-12-02T10:45:38Z</dcterms:created>
  <dcterms:modified xsi:type="dcterms:W3CDTF">2021-11-01T07:28:05Z</dcterms:modified>
</cp:coreProperties>
</file>