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58" r:id="rId4"/>
    <p:sldId id="259" r:id="rId5"/>
    <p:sldId id="260" r:id="rId6"/>
    <p:sldId id="261" r:id="rId7"/>
    <p:sldId id="262" r:id="rId8"/>
    <p:sldId id="263" r:id="rId9"/>
    <p:sldId id="265" r:id="rId10"/>
    <p:sldId id="276" r:id="rId11"/>
    <p:sldId id="279" r:id="rId12"/>
    <p:sldId id="277" r:id="rId13"/>
    <p:sldId id="278" r:id="rId14"/>
    <p:sldId id="264" r:id="rId15"/>
    <p:sldId id="269" r:id="rId16"/>
    <p:sldId id="266" r:id="rId17"/>
    <p:sldId id="267" r:id="rId18"/>
    <p:sldId id="270" r:id="rId19"/>
    <p:sldId id="271" r:id="rId20"/>
    <p:sldId id="275" r:id="rId21"/>
    <p:sldId id="273" r:id="rId22"/>
    <p:sldId id="291" r:id="rId23"/>
    <p:sldId id="294" r:id="rId24"/>
    <p:sldId id="289" r:id="rId25"/>
    <p:sldId id="292" r:id="rId26"/>
    <p:sldId id="293" r:id="rId27"/>
    <p:sldId id="290" r:id="rId28"/>
    <p:sldId id="283" r:id="rId29"/>
    <p:sldId id="27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2439"/>
    <p:restoredTop sz="90909" autoAdjust="0"/>
  </p:normalViewPr>
  <p:slideViewPr>
    <p:cSldViewPr>
      <p:cViewPr varScale="1">
        <p:scale>
          <a:sx n="69" d="100"/>
          <a:sy n="69" d="100"/>
        </p:scale>
        <p:origin x="1555"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15DE98-67C1-4B26-A280-ABDB793E853A}" type="datetimeFigureOut">
              <a:rPr lang="el-GR" smtClean="0"/>
              <a:pPr/>
              <a:t>3/11/2021</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98DB8E-8E88-4153-900B-AAC8CBE9319E}" type="slidenum">
              <a:rPr lang="el-GR" smtClean="0"/>
              <a:pPr/>
              <a:t>‹#›</a:t>
            </a:fld>
            <a:endParaRPr lang="el-GR"/>
          </a:p>
        </p:txBody>
      </p:sp>
    </p:spTree>
    <p:extLst>
      <p:ext uri="{BB962C8B-B14F-4D97-AF65-F5344CB8AC3E}">
        <p14:creationId xmlns:p14="http://schemas.microsoft.com/office/powerpoint/2010/main" val="1768786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82DF4-CAD2-7A4D-8A5D-9E2862810594}" type="datetimeFigureOut">
              <a:rPr lang="en-US" smtClean="0"/>
              <a:pPr/>
              <a:t>11/3/2021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71B65-F0CE-094F-A75B-68E5B9CE89DD}" type="slidenum">
              <a:rPr lang="en-US" smtClean="0"/>
              <a:pPr/>
              <a:t>‹#›</a:t>
            </a:fld>
            <a:endParaRPr lang="en-US"/>
          </a:p>
        </p:txBody>
      </p:sp>
    </p:spTree>
    <p:extLst>
      <p:ext uri="{BB962C8B-B14F-4D97-AF65-F5344CB8AC3E}">
        <p14:creationId xmlns:p14="http://schemas.microsoft.com/office/powerpoint/2010/main" val="150777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90582F-FFD4-4210-803F-2A205DB0647B}" type="datetime1">
              <a:rPr lang="en-US" smtClean="0"/>
              <a:pPr/>
              <a:t>11/3/2021</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7E7AA-34A4-4C56-B845-9D69A9C4B5FC}" type="datetime1">
              <a:rPr lang="en-US" smtClean="0"/>
              <a:pPr/>
              <a:t>11/3/2021</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648D0-85E1-4474-9528-EEB59C983D21}" type="datetime1">
              <a:rPr lang="en-US" smtClean="0"/>
              <a:pPr/>
              <a:t>11/3/2021</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BA794-3172-4C7F-9C3F-C151699B86B4}" type="datetime1">
              <a:rPr lang="en-US" smtClean="0"/>
              <a:pPr/>
              <a:t>11/3/2021</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27F7AC-98EF-436F-A371-BB94B54F3B8B}" type="datetime1">
              <a:rPr lang="en-US" smtClean="0"/>
              <a:pPr/>
              <a:t>11/3/2021</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025178-47C0-4155-8220-78AF8FFE9132}" type="datetime1">
              <a:rPr lang="en-US" smtClean="0"/>
              <a:pPr/>
              <a:t>11/3/2021</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D12A45-3E0A-4320-8ECF-E94FAB6FF302}" type="datetime1">
              <a:rPr lang="en-US" smtClean="0"/>
              <a:pPr/>
              <a:t>11/3/2021</a:t>
            </a:fld>
            <a:endParaRPr lang="en-US"/>
          </a:p>
        </p:txBody>
      </p:sp>
      <p:sp>
        <p:nvSpPr>
          <p:cNvPr id="8" name="Footer Placeholder 7"/>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9" name="Slide Number Placeholder 8"/>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BB6521-5878-4C18-92B6-C97F1724825C}" type="datetime1">
              <a:rPr lang="en-US" smtClean="0"/>
              <a:pPr/>
              <a:t>11/3/2021</a:t>
            </a:fld>
            <a:endParaRPr lang="en-US"/>
          </a:p>
        </p:txBody>
      </p:sp>
      <p:sp>
        <p:nvSpPr>
          <p:cNvPr id="4" name="Footer Placeholder 3"/>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5" name="Slide Number Placeholder 4"/>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CA819-0868-4CC4-A201-DFDA61085492}" type="datetime1">
              <a:rPr lang="en-US" smtClean="0"/>
              <a:pPr/>
              <a:t>11/3/2021</a:t>
            </a:fld>
            <a:endParaRPr lang="en-US"/>
          </a:p>
        </p:txBody>
      </p:sp>
      <p:sp>
        <p:nvSpPr>
          <p:cNvPr id="3" name="Footer Placeholder 2"/>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4" name="Slide Number Placeholder 3"/>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B71E24-9124-428E-A4FC-E453CEA8C7F1}" type="datetime1">
              <a:rPr lang="en-US" smtClean="0"/>
              <a:pPr/>
              <a:t>11/3/2021</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88B246-470E-4BB7-ADBC-6ABB37FDE6A4}" type="datetime1">
              <a:rPr lang="en-US" smtClean="0"/>
              <a:pPr/>
              <a:t>11/3/2021</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EF294-C517-4B0F-92A2-2EB268C8B824}" type="datetime1">
              <a:rPr lang="en-US" smtClean="0"/>
              <a:pPr/>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5C3B7-AD1E-415F-AF40-D0D78AF052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11560" y="2667000"/>
            <a:ext cx="77724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dirty="0" smtClean="0"/>
              <a:t> </a:t>
            </a:r>
            <a:endParaRPr lang="en-US" sz="3200" dirty="0"/>
          </a:p>
        </p:txBody>
      </p:sp>
      <p:sp>
        <p:nvSpPr>
          <p:cNvPr id="2" name="Υπότιτλος 1"/>
          <p:cNvSpPr>
            <a:spLocks noGrp="1"/>
          </p:cNvSpPr>
          <p:nvPr>
            <p:ph type="subTitle" idx="1"/>
          </p:nvPr>
        </p:nvSpPr>
        <p:spPr>
          <a:xfrm>
            <a:off x="1297360" y="2209800"/>
            <a:ext cx="6400800" cy="1752600"/>
          </a:xfrm>
        </p:spPr>
        <p:txBody>
          <a:bodyPr>
            <a:normAutofit fontScale="85000" lnSpcReduction="20000"/>
          </a:bodyPr>
          <a:lstStyle/>
          <a:p>
            <a:r>
              <a:rPr lang="el-GR" b="1" dirty="0" smtClean="0">
                <a:solidFill>
                  <a:srgbClr val="7030A0"/>
                </a:solidFill>
              </a:rPr>
              <a:t>ΟΙ ΜΕΓΑΛΕΣ ΙΔΕΕΣ </a:t>
            </a:r>
          </a:p>
          <a:p>
            <a:r>
              <a:rPr lang="el-GR" b="1" dirty="0" smtClean="0">
                <a:solidFill>
                  <a:srgbClr val="7030A0"/>
                </a:solidFill>
              </a:rPr>
              <a:t>ΤΩΝ ΜΑΘΗΜΑΤΙΚΩΝ</a:t>
            </a:r>
          </a:p>
          <a:p>
            <a:r>
              <a:rPr lang="el-GR" b="1" dirty="0" smtClean="0">
                <a:solidFill>
                  <a:srgbClr val="7030A0"/>
                </a:solidFill>
              </a:rPr>
              <a:t>στα </a:t>
            </a:r>
            <a:r>
              <a:rPr lang="el-GR" b="1" smtClean="0">
                <a:solidFill>
                  <a:srgbClr val="7030A0"/>
                </a:solidFill>
              </a:rPr>
              <a:t>Νέα </a:t>
            </a:r>
          </a:p>
          <a:p>
            <a:r>
              <a:rPr lang="el-GR" b="1" smtClean="0">
                <a:solidFill>
                  <a:srgbClr val="7030A0"/>
                </a:solidFill>
              </a:rPr>
              <a:t>ΑΝΑΛΥΤΙΚΑ ΠΡΟΓΡΑΜΜΑΤΑ ΣΠΟΥΔΩΝ </a:t>
            </a:r>
            <a:endParaRPr lang="el-GR" b="1"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C47DB5-337E-48C7-830F-E6C000F43890}"/>
              </a:ext>
            </a:extLst>
          </p:cNvPr>
          <p:cNvSpPr>
            <a:spLocks noGrp="1"/>
          </p:cNvSpPr>
          <p:nvPr>
            <p:ph type="title"/>
          </p:nvPr>
        </p:nvSpPr>
        <p:spPr>
          <a:xfrm>
            <a:off x="43149" y="152400"/>
            <a:ext cx="9067800" cy="1524000"/>
          </a:xfrm>
        </p:spPr>
        <p:txBody>
          <a:bodyPr>
            <a:normAutofit fontScale="90000"/>
          </a:bodyPr>
          <a:lstStyle/>
          <a:p>
            <a:r>
              <a:rPr lang="el-GR" dirty="0" smtClean="0"/>
              <a:t>Παράδειγμα γενίκευσης:</a:t>
            </a:r>
            <a:r>
              <a:rPr lang="el-GR" dirty="0"/>
              <a:t/>
            </a:r>
            <a:br>
              <a:rPr lang="el-GR" dirty="0"/>
            </a:br>
            <a:r>
              <a:rPr lang="el-GR" sz="3100" dirty="0" smtClean="0">
                <a:solidFill>
                  <a:srgbClr val="00B050"/>
                </a:solidFill>
              </a:rPr>
              <a:t>Με πόσο ισούται τ</a:t>
            </a:r>
            <a:r>
              <a:rPr lang="en-US" sz="3100" dirty="0" smtClean="0">
                <a:solidFill>
                  <a:srgbClr val="00B050"/>
                </a:solidFill>
              </a:rPr>
              <a:t>o </a:t>
            </a:r>
            <a:r>
              <a:rPr lang="el-GR" sz="3100" dirty="0" smtClean="0">
                <a:solidFill>
                  <a:srgbClr val="00B050"/>
                </a:solidFill>
              </a:rPr>
              <a:t>άθροισμα των ν πρώτων περιττών φυσικών αριθμών;</a:t>
            </a:r>
            <a:endParaRPr lang="el-GR" sz="3100" dirty="0">
              <a:solidFill>
                <a:srgbClr val="00B050"/>
              </a:solidFill>
            </a:endParaRPr>
          </a:p>
        </p:txBody>
      </p:sp>
      <p:sp>
        <p:nvSpPr>
          <p:cNvPr id="3" name="Θέση περιεχομένου 2">
            <a:extLst>
              <a:ext uri="{FF2B5EF4-FFF2-40B4-BE49-F238E27FC236}">
                <a16:creationId xmlns:a16="http://schemas.microsoft.com/office/drawing/2014/main" xmlns="" id="{4E6565FE-651B-450A-AF24-0BFF975C8436}"/>
              </a:ext>
            </a:extLst>
          </p:cNvPr>
          <p:cNvSpPr>
            <a:spLocks noGrp="1"/>
          </p:cNvSpPr>
          <p:nvPr>
            <p:ph idx="1"/>
          </p:nvPr>
        </p:nvSpPr>
        <p:spPr>
          <a:xfrm>
            <a:off x="353616" y="1828800"/>
            <a:ext cx="5361384" cy="4572000"/>
          </a:xfrm>
        </p:spPr>
        <p:txBody>
          <a:bodyPr>
            <a:normAutofit fontScale="62500" lnSpcReduction="20000"/>
          </a:bodyPr>
          <a:lstStyle/>
          <a:p>
            <a:r>
              <a:rPr lang="el-GR" dirty="0"/>
              <a:t>1+3</a:t>
            </a:r>
            <a:r>
              <a:rPr lang="el-GR" dirty="0" smtClean="0"/>
              <a:t>=	...					(πλήθος περιττών = 2)</a:t>
            </a:r>
            <a:endParaRPr lang="el-GR" dirty="0"/>
          </a:p>
          <a:p>
            <a:r>
              <a:rPr lang="el-GR" dirty="0"/>
              <a:t>1+3+5</a:t>
            </a:r>
            <a:r>
              <a:rPr lang="el-GR" dirty="0" smtClean="0"/>
              <a:t>= ...</a:t>
            </a:r>
            <a:r>
              <a:rPr lang="el-GR" dirty="0"/>
              <a:t>					(πλήθος περιττών = </a:t>
            </a:r>
            <a:r>
              <a:rPr lang="el-GR" dirty="0" smtClean="0"/>
              <a:t>3)</a:t>
            </a:r>
            <a:endParaRPr lang="el-GR" dirty="0"/>
          </a:p>
          <a:p>
            <a:r>
              <a:rPr lang="el-GR" dirty="0"/>
              <a:t>	</a:t>
            </a:r>
            <a:r>
              <a:rPr lang="el-GR" dirty="0" smtClean="0"/>
              <a:t>1+3+5+7= ...</a:t>
            </a:r>
            <a:endParaRPr lang="el-GR" dirty="0"/>
          </a:p>
          <a:p>
            <a:r>
              <a:rPr lang="el-GR" dirty="0"/>
              <a:t>1+3+5+7+9+11</a:t>
            </a:r>
            <a:r>
              <a:rPr lang="el-GR" dirty="0" smtClean="0"/>
              <a:t>= ...</a:t>
            </a:r>
            <a:r>
              <a:rPr lang="el-GR" dirty="0"/>
              <a:t>				</a:t>
            </a:r>
            <a:r>
              <a:rPr lang="el-GR" dirty="0" smtClean="0"/>
              <a:t>(</a:t>
            </a:r>
            <a:r>
              <a:rPr lang="el-GR" dirty="0"/>
              <a:t>πλήθος περιττών = </a:t>
            </a:r>
            <a:r>
              <a:rPr lang="el-GR" dirty="0" smtClean="0"/>
              <a:t>6)</a:t>
            </a:r>
          </a:p>
          <a:p>
            <a:r>
              <a:rPr lang="el-GR" b="1" dirty="0" smtClean="0">
                <a:solidFill>
                  <a:srgbClr val="FF0000"/>
                </a:solidFill>
              </a:rPr>
              <a:t>Πώς θα μπορούμε να γενικεύσουμε για ν περιττούς φυσικούς αριθμούς;</a:t>
            </a:r>
          </a:p>
          <a:p>
            <a:r>
              <a:rPr lang="el-GR" dirty="0" smtClean="0"/>
              <a:t>1+3+5+7+9+11+…+ (2ν-1)= ?	(πλήθος περιττών = ν)</a:t>
            </a:r>
          </a:p>
          <a:p>
            <a:r>
              <a:rPr lang="el-GR" dirty="0" smtClean="0"/>
              <a:t>1+3+5+7+9+11+…+ (2ν-1)=  ν^2</a:t>
            </a:r>
          </a:p>
          <a:p>
            <a:pPr marL="0" indent="0">
              <a:buNone/>
            </a:pPr>
            <a:r>
              <a:rPr lang="el-GR" b="1" dirty="0" smtClean="0">
                <a:solidFill>
                  <a:srgbClr val="FF0000"/>
                </a:solidFill>
              </a:rPr>
              <a:t>Είμαστε σίγουροι ότι ισχύει για οποιαδήποτε άθροισμα ν περιττών αριθμών;</a:t>
            </a:r>
          </a:p>
          <a:p>
            <a:pPr marL="0" indent="0">
              <a:buNone/>
            </a:pPr>
            <a:endParaRPr lang="el-GR" b="1" dirty="0" smtClean="0">
              <a:solidFill>
                <a:srgbClr val="FF0000"/>
              </a:solidFill>
            </a:endParaRPr>
          </a:p>
          <a:p>
            <a:pPr marL="0" indent="0">
              <a:buNone/>
            </a:pPr>
            <a:r>
              <a:rPr lang="el-GR" b="1" dirty="0" smtClean="0">
                <a:solidFill>
                  <a:srgbClr val="FF0000"/>
                </a:solidFill>
              </a:rPr>
              <a:t>Δώστε μια εμπειρική και μια τυπική απόδειξη</a:t>
            </a:r>
            <a:endParaRPr lang="el-GR" b="1" dirty="0">
              <a:solidFill>
                <a:srgbClr val="FF0000"/>
              </a:solidFill>
            </a:endParaRPr>
          </a:p>
        </p:txBody>
      </p:sp>
    </p:spTree>
    <p:extLst>
      <p:ext uri="{BB962C8B-B14F-4D97-AF65-F5344CB8AC3E}">
        <p14:creationId xmlns:p14="http://schemas.microsoft.com/office/powerpoint/2010/main" val="137532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Εμπειρική απόδειξη</a:t>
            </a:r>
            <a:endParaRPr lang="el-GR" dirty="0"/>
          </a:p>
        </p:txBody>
      </p:sp>
      <p:pic>
        <p:nvPicPr>
          <p:cNvPr id="5" name="Picture 4" descr="https://cdn-attachments.timesofmalta.com/life-features_01_0_temp-1506244729-59c77879-620x348.jpg">
            <a:extLst>
              <a:ext uri="{FF2B5EF4-FFF2-40B4-BE49-F238E27FC236}">
                <a16:creationId xmlns:a16="http://schemas.microsoft.com/office/drawing/2014/main" xmlns="" id="{6205AD31-5842-4E4C-867A-60778F4C5D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250" y="2205831"/>
            <a:ext cx="59055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90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C47DB5-337E-48C7-830F-E6C000F43890}"/>
              </a:ext>
            </a:extLst>
          </p:cNvPr>
          <p:cNvSpPr>
            <a:spLocks noGrp="1"/>
          </p:cNvSpPr>
          <p:nvPr>
            <p:ph type="title"/>
          </p:nvPr>
        </p:nvSpPr>
        <p:spPr>
          <a:xfrm>
            <a:off x="1087077" y="762000"/>
            <a:ext cx="6571060" cy="844946"/>
          </a:xfrm>
        </p:spPr>
        <p:txBody>
          <a:bodyPr>
            <a:normAutofit fontScale="90000"/>
          </a:bodyPr>
          <a:lstStyle/>
          <a:p>
            <a:r>
              <a:rPr lang="el-GR" dirty="0" smtClean="0"/>
              <a:t>Απόδειξη με τη χρήση της  μαθηματικής επαγωγής</a:t>
            </a:r>
            <a:endParaRPr lang="el-GR" dirty="0"/>
          </a:p>
        </p:txBody>
      </p:sp>
      <p:sp>
        <p:nvSpPr>
          <p:cNvPr id="3" name="Θέση περιεχομένου 2">
            <a:extLst>
              <a:ext uri="{FF2B5EF4-FFF2-40B4-BE49-F238E27FC236}">
                <a16:creationId xmlns:a16="http://schemas.microsoft.com/office/drawing/2014/main" xmlns="" id="{4E6565FE-651B-450A-AF24-0BFF975C8436}"/>
              </a:ext>
            </a:extLst>
          </p:cNvPr>
          <p:cNvSpPr>
            <a:spLocks noGrp="1"/>
          </p:cNvSpPr>
          <p:nvPr>
            <p:ph idx="1"/>
          </p:nvPr>
        </p:nvSpPr>
        <p:spPr>
          <a:xfrm>
            <a:off x="739086" y="2362200"/>
            <a:ext cx="7534475" cy="833680"/>
          </a:xfrm>
        </p:spPr>
        <p:txBody>
          <a:bodyPr>
            <a:normAutofit fontScale="92500" lnSpcReduction="20000"/>
          </a:bodyPr>
          <a:lstStyle/>
          <a:p>
            <a:pPr marL="0" indent="0">
              <a:buNone/>
            </a:pPr>
            <a:r>
              <a:rPr lang="el-GR" dirty="0"/>
              <a:t>	</a:t>
            </a:r>
            <a:r>
              <a:rPr lang="el-GR" sz="2800" dirty="0"/>
              <a:t>ΑΠΟΔΕΙΞΗ ΤΗΣ ΣΧΕΣΗΣ ΜΕ ΜΑΘΗΜΑΤΙΚΗ ΕΠΑΓΩΓΗ: 1+3+5+7+9+11+…+ (2ν-1)= ν^2</a:t>
            </a:r>
          </a:p>
        </p:txBody>
      </p:sp>
      <p:pic>
        <p:nvPicPr>
          <p:cNvPr id="5" name="Εικόνα 4">
            <a:extLst>
              <a:ext uri="{FF2B5EF4-FFF2-40B4-BE49-F238E27FC236}">
                <a16:creationId xmlns:a16="http://schemas.microsoft.com/office/drawing/2014/main" xmlns="" id="{6064208B-427E-42EB-953F-A6FA7179C4C1}"/>
              </a:ext>
            </a:extLst>
          </p:cNvPr>
          <p:cNvPicPr>
            <a:picLocks noChangeAspect="1"/>
          </p:cNvPicPr>
          <p:nvPr/>
        </p:nvPicPr>
        <p:blipFill>
          <a:blip r:embed="rId2"/>
          <a:stretch>
            <a:fillRect/>
          </a:stretch>
        </p:blipFill>
        <p:spPr>
          <a:xfrm>
            <a:off x="1086159" y="3728451"/>
            <a:ext cx="6456723" cy="2748549"/>
          </a:xfrm>
          <a:prstGeom prst="rect">
            <a:avLst/>
          </a:prstGeom>
        </p:spPr>
      </p:pic>
      <p:sp>
        <p:nvSpPr>
          <p:cNvPr id="6" name="Θέση περιεχομένου 2">
            <a:extLst>
              <a:ext uri="{FF2B5EF4-FFF2-40B4-BE49-F238E27FC236}">
                <a16:creationId xmlns:a16="http://schemas.microsoft.com/office/drawing/2014/main" xmlns="" id="{907FD486-0C7D-4DA9-926C-3F2C4F299F92}"/>
              </a:ext>
            </a:extLst>
          </p:cNvPr>
          <p:cNvSpPr txBox="1">
            <a:spLocks/>
          </p:cNvSpPr>
          <p:nvPr/>
        </p:nvSpPr>
        <p:spPr>
          <a:xfrm>
            <a:off x="914401" y="3257550"/>
            <a:ext cx="3047999" cy="400050"/>
          </a:xfrm>
          <a:prstGeom prst="rect">
            <a:avLst/>
          </a:prstGeom>
        </p:spPr>
        <p:txBody>
          <a:bodyPr vert="horz" lIns="68580" tIns="34290" rIns="68580" bIns="3429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l-GR" sz="1350" dirty="0"/>
              <a:t>	</a:t>
            </a:r>
            <a:r>
              <a:rPr lang="el-GR" sz="1900" b="1" dirty="0">
                <a:solidFill>
                  <a:srgbClr val="00B050"/>
                </a:solidFill>
              </a:rPr>
              <a:t>1ο ΒΗΜΑ: ΒΑΣΙΚΟ ΒΗΜΑ</a:t>
            </a:r>
          </a:p>
        </p:txBody>
      </p:sp>
    </p:spTree>
    <p:extLst>
      <p:ext uri="{BB962C8B-B14F-4D97-AF65-F5344CB8AC3E}">
        <p14:creationId xmlns:p14="http://schemas.microsoft.com/office/powerpoint/2010/main" val="263112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a:extLst>
              <a:ext uri="{FF2B5EF4-FFF2-40B4-BE49-F238E27FC236}">
                <a16:creationId xmlns:a16="http://schemas.microsoft.com/office/drawing/2014/main" xmlns="" id="{05C2185B-F61C-4EFA-AEA5-B716B153C251}"/>
              </a:ext>
            </a:extLst>
          </p:cNvPr>
          <p:cNvSpPr txBox="1">
            <a:spLocks/>
          </p:cNvSpPr>
          <p:nvPr/>
        </p:nvSpPr>
        <p:spPr>
          <a:xfrm>
            <a:off x="2133600" y="2520980"/>
            <a:ext cx="4267200" cy="578178"/>
          </a:xfrm>
          <a:prstGeom prst="rect">
            <a:avLst/>
          </a:prstGeom>
        </p:spPr>
        <p:txBody>
          <a:bodyPr vert="horz" lIns="68580" tIns="34290" rIns="68580" bIns="3429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l-GR" sz="1350" dirty="0"/>
              <a:t>	</a:t>
            </a:r>
            <a:r>
              <a:rPr lang="el-GR" sz="2100" dirty="0"/>
              <a:t>ή για ν=κ: 1+3+5+7+... + (2κ-1)=κ^2</a:t>
            </a:r>
            <a:endParaRPr lang="el-GR" sz="2100" b="1" dirty="0">
              <a:solidFill>
                <a:srgbClr val="00B050"/>
              </a:solidFill>
            </a:endParaRPr>
          </a:p>
        </p:txBody>
      </p:sp>
      <p:pic>
        <p:nvPicPr>
          <p:cNvPr id="2" name="Εικόνα 1"/>
          <p:cNvPicPr>
            <a:picLocks noChangeAspect="1"/>
          </p:cNvPicPr>
          <p:nvPr/>
        </p:nvPicPr>
        <p:blipFill>
          <a:blip r:embed="rId2"/>
          <a:stretch>
            <a:fillRect/>
          </a:stretch>
        </p:blipFill>
        <p:spPr>
          <a:xfrm>
            <a:off x="1176487" y="1389893"/>
            <a:ext cx="5114925" cy="1011506"/>
          </a:xfrm>
          <a:prstGeom prst="rect">
            <a:avLst/>
          </a:prstGeom>
        </p:spPr>
      </p:pic>
      <p:pic>
        <p:nvPicPr>
          <p:cNvPr id="4" name="Εικόνα 3"/>
          <p:cNvPicPr>
            <a:picLocks noChangeAspect="1"/>
          </p:cNvPicPr>
          <p:nvPr/>
        </p:nvPicPr>
        <p:blipFill>
          <a:blip r:embed="rId3"/>
          <a:stretch>
            <a:fillRect/>
          </a:stretch>
        </p:blipFill>
        <p:spPr>
          <a:xfrm>
            <a:off x="982077" y="4524957"/>
            <a:ext cx="7622381" cy="2112169"/>
          </a:xfrm>
          <a:prstGeom prst="rect">
            <a:avLst/>
          </a:prstGeom>
        </p:spPr>
      </p:pic>
      <p:sp>
        <p:nvSpPr>
          <p:cNvPr id="8" name="Θέση περιεχομένου 2">
            <a:extLst>
              <a:ext uri="{FF2B5EF4-FFF2-40B4-BE49-F238E27FC236}">
                <a16:creationId xmlns:a16="http://schemas.microsoft.com/office/drawing/2014/main" xmlns="" id="{05C2185B-F61C-4EFA-AEA5-B716B153C251}"/>
              </a:ext>
            </a:extLst>
          </p:cNvPr>
          <p:cNvSpPr txBox="1">
            <a:spLocks/>
          </p:cNvSpPr>
          <p:nvPr/>
        </p:nvSpPr>
        <p:spPr>
          <a:xfrm>
            <a:off x="1028700" y="874620"/>
            <a:ext cx="4000500" cy="634854"/>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l-GR" sz="1350" dirty="0"/>
              <a:t>	</a:t>
            </a:r>
            <a:r>
              <a:rPr lang="el-GR" b="1" dirty="0">
                <a:solidFill>
                  <a:srgbClr val="00B050"/>
                </a:solidFill>
              </a:rPr>
              <a:t>2</a:t>
            </a:r>
            <a:r>
              <a:rPr lang="el-GR" b="1" baseline="30000" dirty="0">
                <a:solidFill>
                  <a:srgbClr val="00B050"/>
                </a:solidFill>
              </a:rPr>
              <a:t>ο</a:t>
            </a:r>
            <a:r>
              <a:rPr lang="el-GR" b="1" dirty="0">
                <a:solidFill>
                  <a:srgbClr val="00B050"/>
                </a:solidFill>
              </a:rPr>
              <a:t> ΒΗΜΑ: επαγωγική υπόθεση, ν=κ</a:t>
            </a:r>
          </a:p>
        </p:txBody>
      </p:sp>
      <p:sp>
        <p:nvSpPr>
          <p:cNvPr id="9" name="Θέση περιεχομένου 2">
            <a:extLst>
              <a:ext uri="{FF2B5EF4-FFF2-40B4-BE49-F238E27FC236}">
                <a16:creationId xmlns:a16="http://schemas.microsoft.com/office/drawing/2014/main" xmlns="" id="{05C2185B-F61C-4EFA-AEA5-B716B153C251}"/>
              </a:ext>
            </a:extLst>
          </p:cNvPr>
          <p:cNvSpPr txBox="1">
            <a:spLocks/>
          </p:cNvSpPr>
          <p:nvPr/>
        </p:nvSpPr>
        <p:spPr>
          <a:xfrm>
            <a:off x="1061148" y="3293325"/>
            <a:ext cx="6382116" cy="424201"/>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l-GR" sz="1350" dirty="0"/>
              <a:t>	</a:t>
            </a:r>
            <a:r>
              <a:rPr lang="el-GR" b="1" dirty="0">
                <a:solidFill>
                  <a:srgbClr val="00B050"/>
                </a:solidFill>
              </a:rPr>
              <a:t>3ο ΒΗΜΑ: επαγωγικό βήμα, ν=κ+1, </a:t>
            </a:r>
          </a:p>
          <a:p>
            <a:pPr marL="0" indent="0">
              <a:buNone/>
            </a:pPr>
            <a:endParaRPr lang="el-GR" b="1" dirty="0">
              <a:solidFill>
                <a:srgbClr val="00B050"/>
              </a:solidFill>
            </a:endParaRPr>
          </a:p>
        </p:txBody>
      </p:sp>
      <p:sp>
        <p:nvSpPr>
          <p:cNvPr id="7" name="Θέση περιεχομένου 2">
            <a:extLst>
              <a:ext uri="{FF2B5EF4-FFF2-40B4-BE49-F238E27FC236}">
                <a16:creationId xmlns:a16="http://schemas.microsoft.com/office/drawing/2014/main" xmlns="" id="{05C2185B-F61C-4EFA-AEA5-B716B153C251}"/>
              </a:ext>
            </a:extLst>
          </p:cNvPr>
          <p:cNvSpPr txBox="1">
            <a:spLocks/>
          </p:cNvSpPr>
          <p:nvPr/>
        </p:nvSpPr>
        <p:spPr>
          <a:xfrm>
            <a:off x="1166629" y="3723313"/>
            <a:ext cx="6382116" cy="607477"/>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l-GR" sz="1350" dirty="0"/>
              <a:t>	</a:t>
            </a:r>
            <a:r>
              <a:rPr lang="el-GR" sz="1350" b="1" dirty="0">
                <a:solidFill>
                  <a:srgbClr val="FF0000"/>
                </a:solidFill>
              </a:rPr>
              <a:t>Ποιος είναι </a:t>
            </a:r>
            <a:r>
              <a:rPr lang="el-GR" sz="1350" b="1" i="1" dirty="0">
                <a:solidFill>
                  <a:srgbClr val="FF0000"/>
                </a:solidFill>
              </a:rPr>
              <a:t>ο επόμενος περιττός μετά τον 2ν-1?</a:t>
            </a:r>
            <a:endParaRPr lang="el-GR" sz="1350" b="1" dirty="0">
              <a:solidFill>
                <a:srgbClr val="FF0000"/>
              </a:solidFill>
            </a:endParaRPr>
          </a:p>
        </p:txBody>
      </p:sp>
    </p:spTree>
    <p:extLst>
      <p:ext uri="{BB962C8B-B14F-4D97-AF65-F5344CB8AC3E}">
        <p14:creationId xmlns:p14="http://schemas.microsoft.com/office/powerpoint/2010/main" val="184166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Η Μεταβολή</a:t>
            </a:r>
            <a:endParaRPr lang="el-GR" dirty="0"/>
          </a:p>
        </p:txBody>
      </p:sp>
      <p:sp>
        <p:nvSpPr>
          <p:cNvPr id="11" name="Θέση περιεχομένου 10"/>
          <p:cNvSpPr>
            <a:spLocks noGrp="1"/>
          </p:cNvSpPr>
          <p:nvPr>
            <p:ph idx="1"/>
          </p:nvPr>
        </p:nvSpPr>
        <p:spPr/>
        <p:txBody>
          <a:bodyPr>
            <a:normAutofit/>
          </a:bodyPr>
          <a:lstStyle/>
          <a:p>
            <a:r>
              <a:rPr lang="el-GR" b="1" dirty="0"/>
              <a:t>Η Μεταβολή </a:t>
            </a:r>
            <a:r>
              <a:rPr lang="el-GR" dirty="0"/>
              <a:t>συνδέεται με την αλλαγή ενός μεγέθους σε σχέση με ένα άλλο. Οι μεταβολές αποτελούν ένα από τα σημαντικότερα φαινόμενα του περιβάλλοντος και της ζωής μας γενικότερα. Η διερεύνηση και η </a:t>
            </a:r>
            <a:r>
              <a:rPr lang="el-GR" dirty="0" err="1"/>
              <a:t>μοντελοποίηση</a:t>
            </a:r>
            <a:r>
              <a:rPr lang="el-GR" dirty="0"/>
              <a:t> αυτών των αλλαγών αποτελεί κεντρική δραστηριότητα στο πεδίο της Άλγεβρας και των Στοχαστικών Μαθηματικών. </a:t>
            </a:r>
            <a:endParaRPr lang="el-GR" dirty="0" smtClean="0"/>
          </a:p>
          <a:p>
            <a:endParaRPr lang="el-GR" dirty="0"/>
          </a:p>
        </p:txBody>
      </p:sp>
    </p:spTree>
    <p:extLst>
      <p:ext uri="{BB962C8B-B14F-4D97-AF65-F5344CB8AC3E}">
        <p14:creationId xmlns:p14="http://schemas.microsoft.com/office/powerpoint/2010/main" val="1959556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a:t>
            </a:r>
            <a:r>
              <a:rPr lang="en-US" dirty="0" smtClean="0"/>
              <a:t>M</a:t>
            </a:r>
            <a:r>
              <a:rPr lang="el-GR" dirty="0" err="1" smtClean="0"/>
              <a:t>εταβολή</a:t>
            </a:r>
            <a:r>
              <a:rPr lang="el-GR" dirty="0" smtClean="0"/>
              <a:t> σε όλες τις βαθμίδες εκπαίδευσης</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Η Μ</a:t>
            </a:r>
            <a:r>
              <a:rPr lang="el-GR" dirty="0" smtClean="0"/>
              <a:t>εταβολή </a:t>
            </a:r>
            <a:r>
              <a:rPr lang="el-GR" dirty="0"/>
              <a:t>εμφανίζεται στο Πρόγραμμα Σπουδών από </a:t>
            </a:r>
            <a:endParaRPr lang="el-GR" dirty="0" smtClean="0"/>
          </a:p>
          <a:p>
            <a:r>
              <a:rPr lang="el-GR" dirty="0" smtClean="0"/>
              <a:t>τις </a:t>
            </a:r>
            <a:r>
              <a:rPr lang="el-GR" dirty="0"/>
              <a:t>πρώτες τάξεις του Δημοτικού με την αναγνώριση και </a:t>
            </a:r>
            <a:r>
              <a:rPr lang="el-GR" i="1" dirty="0">
                <a:solidFill>
                  <a:srgbClr val="00B0F0"/>
                </a:solidFill>
              </a:rPr>
              <a:t>διερεύνηση σχέσεων μεταξύ </a:t>
            </a:r>
            <a:r>
              <a:rPr lang="el-GR" i="1" dirty="0" err="1">
                <a:solidFill>
                  <a:srgbClr val="00B0F0"/>
                </a:solidFill>
              </a:rPr>
              <a:t>συμμεταβαλόμενων</a:t>
            </a:r>
            <a:r>
              <a:rPr lang="el-GR" i="1" dirty="0">
                <a:solidFill>
                  <a:srgbClr val="00B0F0"/>
                </a:solidFill>
              </a:rPr>
              <a:t> μεγεθών </a:t>
            </a:r>
            <a:r>
              <a:rPr lang="el-GR" dirty="0"/>
              <a:t>και αναπτύσσεται στις τελευταίες τάξεις με τη μελέτη </a:t>
            </a:r>
            <a:r>
              <a:rPr lang="el-GR" i="1" dirty="0">
                <a:solidFill>
                  <a:srgbClr val="00B0F0"/>
                </a:solidFill>
              </a:rPr>
              <a:t>ειδικών περιπτώσεων </a:t>
            </a:r>
            <a:r>
              <a:rPr lang="el-GR" i="1" dirty="0" err="1">
                <a:solidFill>
                  <a:srgbClr val="00B0F0"/>
                </a:solidFill>
              </a:rPr>
              <a:t>συμμεταβολής</a:t>
            </a:r>
            <a:r>
              <a:rPr lang="el-GR" i="1" dirty="0">
                <a:solidFill>
                  <a:srgbClr val="00B0F0"/>
                </a:solidFill>
              </a:rPr>
              <a:t> όπως είναι τα ανάλογα και αντιστρόφως ανάλογα ποσά</a:t>
            </a:r>
            <a:r>
              <a:rPr lang="el-GR" dirty="0"/>
              <a:t>. </a:t>
            </a:r>
          </a:p>
          <a:p>
            <a:r>
              <a:rPr lang="el-GR" dirty="0"/>
              <a:t>Στο Γυμνάσιο και στο Λύκειο η έννοια της μεταβολής μορφοποιείται στην Άλγεβρα </a:t>
            </a:r>
            <a:r>
              <a:rPr lang="el-GR" dirty="0">
                <a:solidFill>
                  <a:srgbClr val="7030A0"/>
                </a:solidFill>
              </a:rPr>
              <a:t>με γραμμικές ή μη-γραμμικές συναρτήσεις</a:t>
            </a:r>
            <a:r>
              <a:rPr lang="el-GR" dirty="0"/>
              <a:t> καθώς και </a:t>
            </a:r>
            <a:r>
              <a:rPr lang="el-GR" dirty="0">
                <a:solidFill>
                  <a:srgbClr val="7030A0"/>
                </a:solidFill>
              </a:rPr>
              <a:t>με την έννοια του ρυθμού μεταβολής </a:t>
            </a:r>
            <a:r>
              <a:rPr lang="el-GR" dirty="0"/>
              <a:t>στα μαθηματικά των τελευταίων τάξεων.</a:t>
            </a:r>
          </a:p>
          <a:p>
            <a:endParaRPr lang="el-GR" dirty="0"/>
          </a:p>
        </p:txBody>
      </p:sp>
    </p:spTree>
    <p:extLst>
      <p:ext uri="{BB962C8B-B14F-4D97-AF65-F5344CB8AC3E}">
        <p14:creationId xmlns:p14="http://schemas.microsoft.com/office/powerpoint/2010/main" val="2950000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381000"/>
            <a:ext cx="8229600" cy="6172200"/>
          </a:xfrm>
        </p:spPr>
        <p:txBody>
          <a:bodyPr>
            <a:normAutofit lnSpcReduction="10000"/>
          </a:bodyPr>
          <a:lstStyle/>
          <a:p>
            <a:r>
              <a:rPr lang="el-GR" dirty="0" smtClean="0"/>
              <a:t>Στα </a:t>
            </a:r>
            <a:r>
              <a:rPr lang="el-GR" dirty="0"/>
              <a:t>Στοχαστικά Μαθηματικά, η μεταβολή αποκτά μια πιο γενική μορφή καθώς δεν μπορεί κανείς να υπολογίσει πώς ακριβώς μεταβάλλεται ένα μέγεθος όταν μεταβάλλεται κάποιο άλλο. </a:t>
            </a:r>
            <a:endParaRPr lang="el-GR" dirty="0" smtClean="0"/>
          </a:p>
          <a:p>
            <a:pPr lvl="1"/>
            <a:r>
              <a:rPr lang="el-GR" dirty="0"/>
              <a:t>Μ</a:t>
            </a:r>
            <a:r>
              <a:rPr lang="el-GR" dirty="0" smtClean="0"/>
              <a:t>πορούμε </a:t>
            </a:r>
            <a:r>
              <a:rPr lang="el-GR" dirty="0"/>
              <a:t>όμως να </a:t>
            </a:r>
            <a:r>
              <a:rPr lang="el-GR" dirty="0" err="1"/>
              <a:t>ποσοτικοποιήσουμε</a:t>
            </a:r>
            <a:r>
              <a:rPr lang="el-GR" dirty="0"/>
              <a:t> </a:t>
            </a:r>
            <a:r>
              <a:rPr lang="el-GR" dirty="0">
                <a:solidFill>
                  <a:schemeClr val="accent6">
                    <a:lumMod val="75000"/>
                  </a:schemeClr>
                </a:solidFill>
              </a:rPr>
              <a:t>χαρακτηριστικά της </a:t>
            </a:r>
            <a:r>
              <a:rPr lang="el-GR" dirty="0" err="1">
                <a:solidFill>
                  <a:schemeClr val="accent6">
                    <a:lumMod val="75000"/>
                  </a:schemeClr>
                </a:solidFill>
              </a:rPr>
              <a:t>συμμεταβολής</a:t>
            </a:r>
            <a:r>
              <a:rPr lang="el-GR" dirty="0">
                <a:solidFill>
                  <a:schemeClr val="accent6">
                    <a:lumMod val="75000"/>
                  </a:schemeClr>
                </a:solidFill>
              </a:rPr>
              <a:t> με τις έννοιες της </a:t>
            </a:r>
            <a:r>
              <a:rPr lang="el-GR" dirty="0" err="1">
                <a:solidFill>
                  <a:schemeClr val="accent6">
                    <a:lumMod val="75000"/>
                  </a:schemeClr>
                </a:solidFill>
              </a:rPr>
              <a:t>συνδιακύμανσης</a:t>
            </a:r>
            <a:r>
              <a:rPr lang="el-GR" dirty="0">
                <a:solidFill>
                  <a:schemeClr val="accent6">
                    <a:lumMod val="75000"/>
                  </a:schemeClr>
                </a:solidFill>
              </a:rPr>
              <a:t> και του συντελεστή γραμμικής συσχέτισης</a:t>
            </a:r>
            <a:r>
              <a:rPr lang="el-GR" dirty="0"/>
              <a:t>. </a:t>
            </a:r>
            <a:endParaRPr lang="el-GR" dirty="0" smtClean="0"/>
          </a:p>
          <a:p>
            <a:pPr lvl="2"/>
            <a:r>
              <a:rPr lang="el-GR" dirty="0" smtClean="0"/>
              <a:t>Με </a:t>
            </a:r>
            <a:r>
              <a:rPr lang="el-GR" dirty="0"/>
              <a:t>βάση τις τιμές αυτών των δεικτών διερευνάται η προσαρμογή ενός στατιστικού μοντέλου </a:t>
            </a:r>
            <a:r>
              <a:rPr lang="el-GR" i="1" dirty="0"/>
              <a:t>(π.χ. ευθεία παλινδρόμησης)</a:t>
            </a:r>
            <a:r>
              <a:rPr lang="el-GR" dirty="0"/>
              <a:t> στα δεδομένα ώστε να μπορούμε να διατυπώσουμε πώς αναμένουμε να ανταποκριθεί μια μεταβλητή στις μεταβολές μιας άλλης.</a:t>
            </a:r>
          </a:p>
          <a:p>
            <a:endParaRPr lang="el-GR" dirty="0"/>
          </a:p>
        </p:txBody>
      </p:sp>
    </p:spTree>
    <p:extLst>
      <p:ext uri="{BB962C8B-B14F-4D97-AF65-F5344CB8AC3E}">
        <p14:creationId xmlns:p14="http://schemas.microsoft.com/office/powerpoint/2010/main" val="3888458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lnSpcReduction="10000"/>
          </a:bodyPr>
          <a:lstStyle/>
          <a:p>
            <a:r>
              <a:rPr lang="el-GR" dirty="0"/>
              <a:t>Προτείνεται, η αξιοποίηση της έννοιας της μεταβολής στην τάξη να συνδέεται με πραγματικές καταστάσεις και προβλήματα που να ενδιαφέρουν τους μαθητές, προερχόμενα από άλλες επιστήμες </a:t>
            </a:r>
            <a:r>
              <a:rPr lang="el-GR" dirty="0" smtClean="0"/>
              <a:t>όπως</a:t>
            </a:r>
          </a:p>
          <a:p>
            <a:pPr lvl="1"/>
            <a:r>
              <a:rPr lang="el-GR" dirty="0" smtClean="0"/>
              <a:t> </a:t>
            </a:r>
            <a:r>
              <a:rPr lang="el-GR" dirty="0"/>
              <a:t>είναι η Φυσική (π.χ. ταχύτητα) </a:t>
            </a:r>
            <a:endParaRPr lang="el-GR" dirty="0" smtClean="0"/>
          </a:p>
          <a:p>
            <a:pPr lvl="1"/>
            <a:r>
              <a:rPr lang="el-GR" dirty="0" smtClean="0"/>
              <a:t>ή </a:t>
            </a:r>
            <a:r>
              <a:rPr lang="el-GR" dirty="0"/>
              <a:t>από το </a:t>
            </a:r>
            <a:r>
              <a:rPr lang="el-GR" dirty="0" err="1"/>
              <a:t>κοινωνικο</a:t>
            </a:r>
            <a:r>
              <a:rPr lang="el-GR" dirty="0"/>
              <a:t>-πολιτισμικό περιβάλλον των μαθητών όπως είναι η Οικονομία (</a:t>
            </a:r>
            <a:r>
              <a:rPr lang="el-GR" i="1" dirty="0"/>
              <a:t>π.χ. ρυθμός μεταβολής των κερδών μιας επιχείρησης) </a:t>
            </a:r>
            <a:endParaRPr lang="el-GR" i="1" dirty="0" smtClean="0"/>
          </a:p>
          <a:p>
            <a:pPr lvl="1"/>
            <a:r>
              <a:rPr lang="el-GR" dirty="0" smtClean="0"/>
              <a:t>και </a:t>
            </a:r>
            <a:r>
              <a:rPr lang="el-GR" dirty="0"/>
              <a:t>το </a:t>
            </a:r>
            <a:r>
              <a:rPr lang="el-GR" dirty="0" smtClean="0"/>
              <a:t>φυσικό περιβάλλον</a:t>
            </a:r>
            <a:r>
              <a:rPr lang="el-GR" dirty="0"/>
              <a:t>.</a:t>
            </a:r>
          </a:p>
        </p:txBody>
      </p:sp>
    </p:spTree>
    <p:extLst>
      <p:ext uri="{BB962C8B-B14F-4D97-AF65-F5344CB8AC3E}">
        <p14:creationId xmlns:p14="http://schemas.microsoft.com/office/powerpoint/2010/main" val="1379612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406226"/>
            <a:ext cx="8229600" cy="1803573"/>
          </a:xfrm>
        </p:spPr>
        <p:txBody>
          <a:bodyPr>
            <a:normAutofit/>
          </a:bodyPr>
          <a:lstStyle/>
          <a:p>
            <a:r>
              <a:rPr lang="el-GR" sz="2800" dirty="0" smtClean="0"/>
              <a:t>Η εύρεση της </a:t>
            </a:r>
            <a:r>
              <a:rPr lang="el-GR" sz="2800" dirty="0" err="1" smtClean="0"/>
              <a:t>συμμεταβολής</a:t>
            </a:r>
            <a:r>
              <a:rPr lang="el-GR" sz="2800" dirty="0" smtClean="0"/>
              <a:t> δύο μεγεθών  -Ο χορός των μελισσών- που έδωσε στον  </a:t>
            </a:r>
            <a:r>
              <a:rPr lang="en-US" sz="2800" dirty="0" smtClean="0"/>
              <a:t>Karl von Frisch, </a:t>
            </a:r>
            <a:r>
              <a:rPr lang="el-GR" sz="2800" dirty="0" smtClean="0"/>
              <a:t>βραβείο Νόμπελ το 1973 </a:t>
            </a:r>
            <a:endParaRPr lang="el-GR" sz="2800" dirty="0"/>
          </a:p>
        </p:txBody>
      </p:sp>
      <p:pic>
        <p:nvPicPr>
          <p:cNvPr id="4" name="Θέση περιεχομένου 3"/>
          <p:cNvPicPr>
            <a:picLocks noGrp="1" noChangeAspect="1"/>
          </p:cNvPicPr>
          <p:nvPr>
            <p:ph idx="1"/>
          </p:nvPr>
        </p:nvPicPr>
        <p:blipFill>
          <a:blip r:embed="rId2"/>
          <a:stretch>
            <a:fillRect/>
          </a:stretch>
        </p:blipFill>
        <p:spPr>
          <a:xfrm>
            <a:off x="0" y="1988368"/>
            <a:ext cx="2094147" cy="1509666"/>
          </a:xfrm>
          <a:prstGeom prst="rect">
            <a:avLst/>
          </a:prstGeom>
        </p:spPr>
      </p:pic>
      <p:sp>
        <p:nvSpPr>
          <p:cNvPr id="5" name="Θέση περιεχομένου 2"/>
          <p:cNvSpPr txBox="1">
            <a:spLocks/>
          </p:cNvSpPr>
          <p:nvPr/>
        </p:nvSpPr>
        <p:spPr>
          <a:xfrm>
            <a:off x="1905000" y="3481687"/>
            <a:ext cx="3875184" cy="2640605"/>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100" dirty="0"/>
              <a:t>Με τον χορό της η μέλισσα μέσα στην κυψέλη επικοινωνεί στο υπόλοιπες μέλισσες  </a:t>
            </a:r>
          </a:p>
          <a:p>
            <a:pPr marL="342900" lvl="1" indent="0">
              <a:buNone/>
            </a:pPr>
            <a:r>
              <a:rPr lang="el-GR" sz="1800" dirty="0"/>
              <a:t>Α) Την κατεύθυνση που είναι η τροφή</a:t>
            </a:r>
          </a:p>
          <a:p>
            <a:pPr marL="342900" lvl="1" indent="0">
              <a:buNone/>
            </a:pPr>
            <a:r>
              <a:rPr lang="el-GR" sz="1800" dirty="0"/>
              <a:t>Β) Την απόσταση που βρίσκεται η τροφή.</a:t>
            </a:r>
          </a:p>
          <a:p>
            <a:pPr marL="342900" lvl="1" indent="0">
              <a:buNone/>
            </a:pPr>
            <a:r>
              <a:rPr lang="el-GR" sz="1800" dirty="0"/>
              <a:t>	</a:t>
            </a:r>
            <a:r>
              <a:rPr lang="el-GR" sz="1800" i="1" dirty="0"/>
              <a:t>Όσο πιο πολλές και πιο έντονες 	είναι οι διαδρομές</a:t>
            </a:r>
            <a:r>
              <a:rPr lang="en-US" sz="1800" i="1" dirty="0"/>
              <a:t> </a:t>
            </a:r>
            <a:r>
              <a:rPr lang="el-GR" sz="1800" i="1" dirty="0"/>
              <a:t>που κάνει η 	μέλισσα στο χρονικό διάστημα</a:t>
            </a:r>
            <a:r>
              <a:rPr lang="en-US" sz="1800" i="1" dirty="0"/>
              <a:t> </a:t>
            </a:r>
            <a:r>
              <a:rPr lang="el-GR" sz="1800" i="1" dirty="0"/>
              <a:t>	των </a:t>
            </a:r>
            <a:r>
              <a:rPr lang="en-US" sz="1800" i="1" dirty="0"/>
              <a:t>15sec</a:t>
            </a:r>
            <a:r>
              <a:rPr lang="el-GR" sz="1800" i="1" dirty="0"/>
              <a:t>, τόσο πιο κοντά 	βρίσκεται η πηγή τροφής.</a:t>
            </a:r>
          </a:p>
        </p:txBody>
      </p:sp>
      <p:pic>
        <p:nvPicPr>
          <p:cNvPr id="6" name="Εικόνα 5"/>
          <p:cNvPicPr>
            <a:picLocks noChangeAspect="1"/>
          </p:cNvPicPr>
          <p:nvPr/>
        </p:nvPicPr>
        <p:blipFill>
          <a:blip r:embed="rId3"/>
          <a:stretch>
            <a:fillRect/>
          </a:stretch>
        </p:blipFill>
        <p:spPr>
          <a:xfrm>
            <a:off x="6017355" y="2057400"/>
            <a:ext cx="2974245" cy="3657600"/>
          </a:xfrm>
          <a:prstGeom prst="rect">
            <a:avLst/>
          </a:prstGeom>
        </p:spPr>
      </p:pic>
    </p:spTree>
    <p:extLst>
      <p:ext uri="{BB962C8B-B14F-4D97-AF65-F5344CB8AC3E}">
        <p14:creationId xmlns:p14="http://schemas.microsoft.com/office/powerpoint/2010/main" val="386433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ισοδυναμία </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b="1" dirty="0"/>
              <a:t>Η ισοδυναμία </a:t>
            </a:r>
            <a:r>
              <a:rPr lang="el-GR" dirty="0"/>
              <a:t>αφορά την αμφίδρομη συσχέτιση δύο μαθηματικών αντικειμένων</a:t>
            </a:r>
            <a:r>
              <a:rPr lang="el-GR" b="1" dirty="0"/>
              <a:t>. </a:t>
            </a:r>
            <a:r>
              <a:rPr lang="el-GR" dirty="0"/>
              <a:t>Η</a:t>
            </a:r>
            <a:r>
              <a:rPr lang="el-GR" b="1" dirty="0"/>
              <a:t> </a:t>
            </a:r>
            <a:r>
              <a:rPr lang="el-GR" dirty="0"/>
              <a:t> ισοδυναμία</a:t>
            </a:r>
            <a:r>
              <a:rPr lang="el-GR" b="1" dirty="0"/>
              <a:t> </a:t>
            </a:r>
            <a:r>
              <a:rPr lang="el-GR" dirty="0"/>
              <a:t>διατρέχει όλους τους κύκλους σπουδών</a:t>
            </a:r>
            <a:r>
              <a:rPr lang="el-GR" b="1" dirty="0"/>
              <a:t> </a:t>
            </a:r>
            <a:r>
              <a:rPr lang="el-GR" dirty="0"/>
              <a:t>στην Αριθμητική/Άλγεβρα</a:t>
            </a:r>
            <a:r>
              <a:rPr lang="el-GR" b="1" dirty="0"/>
              <a:t> </a:t>
            </a:r>
            <a:r>
              <a:rPr lang="el-GR" dirty="0"/>
              <a:t>και τη Γεωμετρία. </a:t>
            </a:r>
          </a:p>
          <a:p>
            <a:pPr lvl="1"/>
            <a:r>
              <a:rPr lang="el-GR" dirty="0" smtClean="0"/>
              <a:t>Στην Α</a:t>
            </a:r>
            <a:r>
              <a:rPr lang="el-GR" dirty="0" smtClean="0">
                <a:solidFill>
                  <a:srgbClr val="7030A0"/>
                </a:solidFill>
              </a:rPr>
              <a:t>ριθμητική/Άλγεβρ</a:t>
            </a:r>
            <a:r>
              <a:rPr lang="el-GR" dirty="0" smtClean="0"/>
              <a:t>α, </a:t>
            </a:r>
            <a:r>
              <a:rPr lang="el-GR" dirty="0"/>
              <a:t>έχουμε την έννοια των </a:t>
            </a:r>
            <a:r>
              <a:rPr lang="el-GR" dirty="0">
                <a:solidFill>
                  <a:srgbClr val="7030A0"/>
                </a:solidFill>
              </a:rPr>
              <a:t>ισοδύναμων κλασμάτων και των ισοδύναμων αλγεβρικών παραστάσεων </a:t>
            </a:r>
            <a:r>
              <a:rPr lang="el-GR" dirty="0"/>
              <a:t>όπως είναι οι εξισώσεις και οι ανισώσεις. </a:t>
            </a:r>
            <a:endParaRPr lang="el-GR" dirty="0" smtClean="0"/>
          </a:p>
          <a:p>
            <a:pPr lvl="1"/>
            <a:r>
              <a:rPr lang="el-GR" dirty="0" smtClean="0"/>
              <a:t>Στη Γεωμετρία, η </a:t>
            </a:r>
            <a:r>
              <a:rPr lang="el-GR" dirty="0"/>
              <a:t>ισοδυναμία εμφανίζεται </a:t>
            </a:r>
            <a:r>
              <a:rPr lang="el-GR" dirty="0">
                <a:solidFill>
                  <a:srgbClr val="00B0F0"/>
                </a:solidFill>
              </a:rPr>
              <a:t>στα </a:t>
            </a:r>
            <a:r>
              <a:rPr lang="el-GR" dirty="0" err="1">
                <a:solidFill>
                  <a:srgbClr val="00B0F0"/>
                </a:solidFill>
              </a:rPr>
              <a:t>ισεμβαδικά</a:t>
            </a:r>
            <a:r>
              <a:rPr lang="el-GR" dirty="0">
                <a:solidFill>
                  <a:srgbClr val="00B0F0"/>
                </a:solidFill>
              </a:rPr>
              <a:t> σχήματα, </a:t>
            </a:r>
            <a:r>
              <a:rPr lang="el-GR" dirty="0"/>
              <a:t>όπως για παράδειγμα τα τρίγωνα που έχουν ίδια βάση και η τρίτη κορυφή κινείται σε μια παράλληλη προς τη βάση ευθεία (Σχήμα 1).</a:t>
            </a:r>
          </a:p>
          <a:p>
            <a:endParaRPr lang="el-GR" dirty="0"/>
          </a:p>
        </p:txBody>
      </p:sp>
    </p:spTree>
    <p:extLst>
      <p:ext uri="{BB962C8B-B14F-4D97-AF65-F5344CB8AC3E}">
        <p14:creationId xmlns:p14="http://schemas.microsoft.com/office/powerpoint/2010/main" val="1319976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i="1" dirty="0"/>
              <a:t>Γνώσεις και Μεγάλες Ιδέες των </a:t>
            </a:r>
            <a:r>
              <a:rPr lang="el-GR" b="1" i="1" dirty="0" smtClean="0"/>
              <a:t>Μαθηματικών</a:t>
            </a:r>
            <a:endParaRPr lang="el-GR" dirty="0"/>
          </a:p>
        </p:txBody>
      </p:sp>
      <p:sp>
        <p:nvSpPr>
          <p:cNvPr id="3" name="Θέση περιεχομένου 2"/>
          <p:cNvSpPr>
            <a:spLocks noGrp="1"/>
          </p:cNvSpPr>
          <p:nvPr>
            <p:ph idx="1"/>
          </p:nvPr>
        </p:nvSpPr>
        <p:spPr>
          <a:xfrm>
            <a:off x="304800" y="1600200"/>
            <a:ext cx="8382000" cy="4525963"/>
          </a:xfrm>
        </p:spPr>
        <p:txBody>
          <a:bodyPr>
            <a:normAutofit/>
          </a:bodyPr>
          <a:lstStyle/>
          <a:p>
            <a:r>
              <a:rPr lang="el-GR" dirty="0" smtClean="0"/>
              <a:t>Η </a:t>
            </a:r>
            <a:r>
              <a:rPr lang="el-GR" dirty="0"/>
              <a:t>γνώση των μαθηματικών δομείται πάνω σε γνωστικά σχήματα που οργανώνονται γύρω από </a:t>
            </a:r>
            <a:r>
              <a:rPr lang="el-GR" dirty="0">
                <a:solidFill>
                  <a:srgbClr val="00B050"/>
                </a:solidFill>
              </a:rPr>
              <a:t>κεντρικές ιδέες ή αρχές</a:t>
            </a:r>
            <a:r>
              <a:rPr lang="el-GR" dirty="0"/>
              <a:t> που ονομάζονται </a:t>
            </a:r>
            <a:r>
              <a:rPr lang="el-GR" b="1" i="1" dirty="0">
                <a:solidFill>
                  <a:srgbClr val="7030A0"/>
                </a:solidFill>
              </a:rPr>
              <a:t>Μεγάλες Ιδέες</a:t>
            </a:r>
            <a:r>
              <a:rPr lang="el-GR" b="1" dirty="0">
                <a:solidFill>
                  <a:srgbClr val="7030A0"/>
                </a:solidFill>
              </a:rPr>
              <a:t> των Μαθηματικών</a:t>
            </a:r>
            <a:r>
              <a:rPr lang="el-GR" dirty="0" smtClean="0"/>
              <a:t>.</a:t>
            </a:r>
            <a:endParaRPr lang="el-GR" dirty="0"/>
          </a:p>
          <a:p>
            <a:pPr lvl="1"/>
            <a:r>
              <a:rPr lang="el-GR" dirty="0"/>
              <a:t>Ως </a:t>
            </a:r>
            <a:r>
              <a:rPr lang="el-GR" dirty="0" smtClean="0"/>
              <a:t>Μεγάλη </a:t>
            </a:r>
            <a:r>
              <a:rPr lang="el-GR" dirty="0"/>
              <a:t>Ι</a:t>
            </a:r>
            <a:r>
              <a:rPr lang="el-GR" dirty="0" smtClean="0"/>
              <a:t>δέα </a:t>
            </a:r>
            <a:r>
              <a:rPr lang="el-GR" dirty="0"/>
              <a:t>ορίζεται μια πρόταση ή ιδέα η οποία είναι </a:t>
            </a:r>
            <a:r>
              <a:rPr lang="el-GR" dirty="0">
                <a:solidFill>
                  <a:srgbClr val="92D050"/>
                </a:solidFill>
              </a:rPr>
              <a:t>κεντρική στη μάθηση και διδασκαλία των μαθηματικών</a:t>
            </a:r>
            <a:r>
              <a:rPr lang="el-GR" dirty="0"/>
              <a:t>  και η </a:t>
            </a:r>
            <a:r>
              <a:rPr lang="el-GR" dirty="0">
                <a:solidFill>
                  <a:srgbClr val="92D050"/>
                </a:solidFill>
              </a:rPr>
              <a:t>οποία συνδέει διαφορετικές μαθηματικές έννοιες ή οπτικές </a:t>
            </a:r>
            <a:r>
              <a:rPr lang="el-GR" dirty="0"/>
              <a:t>σε ένα συνεκτικό σύνολο. </a:t>
            </a:r>
          </a:p>
          <a:p>
            <a:endParaRPr lang="el-GR" dirty="0"/>
          </a:p>
        </p:txBody>
      </p:sp>
    </p:spTree>
    <p:extLst>
      <p:ext uri="{BB962C8B-B14F-4D97-AF65-F5344CB8AC3E}">
        <p14:creationId xmlns:p14="http://schemas.microsoft.com/office/powerpoint/2010/main" val="1122024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Παράδειγμα ισοδύναμων τριγώνων </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752475" y="2029619"/>
            <a:ext cx="7639050" cy="3667125"/>
          </a:xfrm>
          <a:prstGeom prst="rect">
            <a:avLst/>
          </a:prstGeom>
        </p:spPr>
      </p:pic>
    </p:spTree>
    <p:extLst>
      <p:ext uri="{BB962C8B-B14F-4D97-AF65-F5344CB8AC3E}">
        <p14:creationId xmlns:p14="http://schemas.microsoft.com/office/powerpoint/2010/main" val="1161229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Μετασχηματισμο</a:t>
            </a:r>
            <a:r>
              <a:rPr lang="el-GR" dirty="0"/>
              <a:t>ί</a:t>
            </a:r>
          </a:p>
        </p:txBody>
      </p:sp>
      <p:sp>
        <p:nvSpPr>
          <p:cNvPr id="3" name="Θέση περιεχομένου 2"/>
          <p:cNvSpPr>
            <a:spLocks noGrp="1"/>
          </p:cNvSpPr>
          <p:nvPr>
            <p:ph idx="1"/>
          </p:nvPr>
        </p:nvSpPr>
        <p:spPr/>
        <p:txBody>
          <a:bodyPr/>
          <a:lstStyle/>
          <a:p>
            <a:r>
              <a:rPr lang="en-US" b="1" dirty="0" err="1"/>
              <a:t>Οι</a:t>
            </a:r>
            <a:r>
              <a:rPr lang="en-US" b="1" dirty="0"/>
              <a:t> </a:t>
            </a:r>
            <a:r>
              <a:rPr lang="en-US" b="1" dirty="0" err="1"/>
              <a:t>Μετ</a:t>
            </a:r>
            <a:r>
              <a:rPr lang="en-US" b="1" dirty="0"/>
              <a:t>ασχηματισμοί </a:t>
            </a:r>
            <a:r>
              <a:rPr lang="en-US" dirty="0"/>
              <a:t>αφορούν</a:t>
            </a:r>
            <a:r>
              <a:rPr lang="en-US" b="1" dirty="0"/>
              <a:t> </a:t>
            </a:r>
            <a:r>
              <a:rPr lang="en-US" dirty="0"/>
              <a:t>τη διαδικασία με την οποία μαθηματικά αντικείμενα, όπως  αριθμοί ή συναρτησιακές σχέσεις ή γεωμετρικά σχήματα, μπορούν να μετατραπούν σε μία διαφορετική μορφή μέσω μαθηματικής επεξεργασίας. </a:t>
            </a:r>
            <a:endParaRPr lang="el-GR" dirty="0" smtClean="0"/>
          </a:p>
          <a:p>
            <a:r>
              <a:rPr lang="en-US" dirty="0" err="1" smtClean="0"/>
              <a:t>Οι</a:t>
            </a:r>
            <a:r>
              <a:rPr lang="en-US" dirty="0" smtClean="0"/>
              <a:t> </a:t>
            </a:r>
            <a:r>
              <a:rPr lang="en-US" b="1" dirty="0" err="1"/>
              <a:t>Μετ</a:t>
            </a:r>
            <a:r>
              <a:rPr lang="en-US" b="1" dirty="0"/>
              <a:t>ασχηματισμοί</a:t>
            </a:r>
            <a:r>
              <a:rPr lang="en-US" dirty="0"/>
              <a:t> συναντώνται στην Άλγεβρα και στη Γεωμετρία. </a:t>
            </a:r>
            <a:endParaRPr lang="el-GR" dirty="0"/>
          </a:p>
        </p:txBody>
      </p:sp>
    </p:spTree>
    <p:extLst>
      <p:ext uri="{BB962C8B-B14F-4D97-AF65-F5344CB8AC3E}">
        <p14:creationId xmlns:p14="http://schemas.microsoft.com/office/powerpoint/2010/main" val="3015520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Μετασχηματισμοί στη φύση και στα μαθηματικά</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1219200" y="1752600"/>
            <a:ext cx="3015574" cy="2286000"/>
          </a:xfrm>
          <a:prstGeom prst="rect">
            <a:avLst/>
          </a:prstGeom>
        </p:spPr>
      </p:pic>
      <p:pic>
        <p:nvPicPr>
          <p:cNvPr id="6" name="Εικόνα 5"/>
          <p:cNvPicPr>
            <a:picLocks noChangeAspect="1"/>
          </p:cNvPicPr>
          <p:nvPr/>
        </p:nvPicPr>
        <p:blipFill>
          <a:blip r:embed="rId3"/>
          <a:stretch>
            <a:fillRect/>
          </a:stretch>
        </p:blipFill>
        <p:spPr>
          <a:xfrm>
            <a:off x="4835028" y="1857777"/>
            <a:ext cx="3886200" cy="2197348"/>
          </a:xfrm>
          <a:prstGeom prst="rect">
            <a:avLst/>
          </a:prstGeom>
        </p:spPr>
      </p:pic>
      <p:pic>
        <p:nvPicPr>
          <p:cNvPr id="10" name="Εικόνα 9"/>
          <p:cNvPicPr>
            <a:picLocks noChangeAspect="1"/>
          </p:cNvPicPr>
          <p:nvPr/>
        </p:nvPicPr>
        <p:blipFill>
          <a:blip r:embed="rId4"/>
          <a:stretch>
            <a:fillRect/>
          </a:stretch>
        </p:blipFill>
        <p:spPr>
          <a:xfrm>
            <a:off x="6400800" y="4343400"/>
            <a:ext cx="1914525" cy="1781175"/>
          </a:xfrm>
          <a:prstGeom prst="rect">
            <a:avLst/>
          </a:prstGeom>
        </p:spPr>
      </p:pic>
      <p:pic>
        <p:nvPicPr>
          <p:cNvPr id="11" name="Εικόνα 10"/>
          <p:cNvPicPr>
            <a:picLocks noChangeAspect="1"/>
          </p:cNvPicPr>
          <p:nvPr/>
        </p:nvPicPr>
        <p:blipFill>
          <a:blip r:embed="rId5"/>
          <a:stretch>
            <a:fillRect/>
          </a:stretch>
        </p:blipFill>
        <p:spPr>
          <a:xfrm>
            <a:off x="559874" y="4478739"/>
            <a:ext cx="5135274" cy="1769661"/>
          </a:xfrm>
          <a:prstGeom prst="rect">
            <a:avLst/>
          </a:prstGeom>
        </p:spPr>
      </p:pic>
    </p:spTree>
    <p:extLst>
      <p:ext uri="{BB962C8B-B14F-4D97-AF65-F5344CB8AC3E}">
        <p14:creationId xmlns:p14="http://schemas.microsoft.com/office/powerpoint/2010/main" val="2744949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normAutofit fontScale="92500"/>
          </a:bodyPr>
          <a:lstStyle/>
          <a:p>
            <a:r>
              <a:rPr lang="el-GR" dirty="0"/>
              <a:t>Οι μαθητές έχουν καθημερινές άτυπες εμπειρίες σε σχέση με την </a:t>
            </a:r>
            <a:r>
              <a:rPr lang="el-GR" b="1" i="1" dirty="0">
                <a:solidFill>
                  <a:srgbClr val="00B050"/>
                </a:solidFill>
              </a:rPr>
              <a:t>ανάκλαση</a:t>
            </a:r>
            <a:r>
              <a:rPr lang="el-GR" dirty="0"/>
              <a:t> </a:t>
            </a:r>
            <a:r>
              <a:rPr lang="el-GR" i="1" dirty="0"/>
              <a:t>(είδωλα στον καθρέφτη, συμμετρικές ως προς άξονα εικόνες), </a:t>
            </a:r>
            <a:endParaRPr lang="el-GR" i="1" dirty="0" smtClean="0"/>
          </a:p>
          <a:p>
            <a:r>
              <a:rPr lang="el-GR" dirty="0" smtClean="0"/>
              <a:t>τη </a:t>
            </a:r>
            <a:r>
              <a:rPr lang="el-GR" b="1" dirty="0">
                <a:solidFill>
                  <a:srgbClr val="00B050"/>
                </a:solidFill>
              </a:rPr>
              <a:t>μ</a:t>
            </a:r>
            <a:r>
              <a:rPr lang="el-GR" b="1" i="1" dirty="0">
                <a:solidFill>
                  <a:srgbClr val="00B050"/>
                </a:solidFill>
              </a:rPr>
              <a:t>εταφορά </a:t>
            </a:r>
            <a:r>
              <a:rPr lang="el-GR" i="1" dirty="0">
                <a:solidFill>
                  <a:srgbClr val="7030A0"/>
                </a:solidFill>
              </a:rPr>
              <a:t>(επαναλαμβανόμενα διακοσμητικά - γεωμετρικά μοτίβα), </a:t>
            </a:r>
            <a:endParaRPr lang="el-GR" i="1" dirty="0" smtClean="0">
              <a:solidFill>
                <a:srgbClr val="7030A0"/>
              </a:solidFill>
            </a:endParaRPr>
          </a:p>
          <a:p>
            <a:r>
              <a:rPr lang="el-GR" dirty="0" smtClean="0"/>
              <a:t>τη </a:t>
            </a:r>
            <a:r>
              <a:rPr lang="el-GR" dirty="0"/>
              <a:t>στροφή (</a:t>
            </a:r>
            <a:r>
              <a:rPr lang="el-GR" i="1" dirty="0"/>
              <a:t>καλειδοσκόπια, ζάντες </a:t>
            </a:r>
            <a:r>
              <a:rPr lang="el-GR" i="1" dirty="0" smtClean="0"/>
              <a:t>αυτοκινήτων</a:t>
            </a:r>
            <a:r>
              <a:rPr lang="el-GR" dirty="0" smtClean="0"/>
              <a:t>)</a:t>
            </a:r>
          </a:p>
          <a:p>
            <a:r>
              <a:rPr lang="el-GR" dirty="0" smtClean="0"/>
              <a:t>και την </a:t>
            </a:r>
            <a:r>
              <a:rPr lang="el-GR" b="1" dirty="0" err="1">
                <a:solidFill>
                  <a:srgbClr val="00B050"/>
                </a:solidFill>
              </a:rPr>
              <a:t>ομοιοθεσία</a:t>
            </a:r>
            <a:r>
              <a:rPr lang="el-GR" b="1" dirty="0">
                <a:solidFill>
                  <a:srgbClr val="00B050"/>
                </a:solidFill>
              </a:rPr>
              <a:t> </a:t>
            </a:r>
            <a:r>
              <a:rPr lang="el-GR" b="1" dirty="0"/>
              <a:t>(</a:t>
            </a:r>
            <a:r>
              <a:rPr lang="el-GR" i="1" dirty="0">
                <a:solidFill>
                  <a:srgbClr val="7030A0"/>
                </a:solidFill>
              </a:rPr>
              <a:t>μεγεθύνσεις – σμικρύνσεις σχημάτων και φωτογραφιών</a:t>
            </a:r>
            <a:r>
              <a:rPr lang="el-GR" dirty="0"/>
              <a:t>).</a:t>
            </a:r>
          </a:p>
          <a:p>
            <a:endParaRPr lang="el-GR" dirty="0"/>
          </a:p>
        </p:txBody>
      </p:sp>
    </p:spTree>
    <p:extLst>
      <p:ext uri="{BB962C8B-B14F-4D97-AF65-F5344CB8AC3E}">
        <p14:creationId xmlns:p14="http://schemas.microsoft.com/office/powerpoint/2010/main" val="1957498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Γεωμετρικοί Μετασχηματισμοί</a:t>
            </a:r>
            <a:endParaRPr lang="el-GR" dirty="0"/>
          </a:p>
        </p:txBody>
      </p:sp>
      <p:sp>
        <p:nvSpPr>
          <p:cNvPr id="3" name="Θέση περιεχομένου 2"/>
          <p:cNvSpPr>
            <a:spLocks noGrp="1"/>
          </p:cNvSpPr>
          <p:nvPr>
            <p:ph idx="1"/>
          </p:nvPr>
        </p:nvSpPr>
        <p:spPr>
          <a:xfrm>
            <a:off x="304800" y="1417638"/>
            <a:ext cx="8610600" cy="5059362"/>
          </a:xfrm>
        </p:spPr>
        <p:txBody>
          <a:bodyPr>
            <a:normAutofit fontScale="92500" lnSpcReduction="20000"/>
          </a:bodyPr>
          <a:lstStyle/>
          <a:p>
            <a:r>
              <a:rPr lang="el-GR" dirty="0"/>
              <a:t>Οι γεωμετρικοί </a:t>
            </a:r>
            <a:r>
              <a:rPr lang="el-GR" b="1" dirty="0"/>
              <a:t>Μετασχηματισμοί </a:t>
            </a:r>
            <a:r>
              <a:rPr lang="el-GR" dirty="0"/>
              <a:t>αποτελούν ένα νέο στοιχείο στο </a:t>
            </a:r>
            <a:r>
              <a:rPr lang="el-GR" dirty="0" smtClean="0"/>
              <a:t>ΠΣ που </a:t>
            </a:r>
            <a:r>
              <a:rPr lang="el-GR" dirty="0"/>
              <a:t>αποσκοπεί να αποκτήσουν οι μαθητές μια ευελιξία στον τρόπο της γεωμετρικής τους σκέψης και να τους χρησιμοποιούν ως εργαλείο για την μελέτη και αιτιολόγηση ιδιοτήτων των γεωμετρικών σχημάτων. </a:t>
            </a:r>
            <a:endParaRPr lang="el-GR" dirty="0" smtClean="0"/>
          </a:p>
          <a:p>
            <a:r>
              <a:rPr lang="el-GR" dirty="0" smtClean="0"/>
              <a:t>Με </a:t>
            </a:r>
            <a:r>
              <a:rPr lang="el-GR" dirty="0"/>
              <a:t>τους γεωμετρικούς μετασχηματισμούς βασικές έννοιες της γεωμετρίας όπως η</a:t>
            </a:r>
            <a:r>
              <a:rPr lang="el-GR" b="1" dirty="0"/>
              <a:t> ισότητα </a:t>
            </a:r>
            <a:r>
              <a:rPr lang="el-GR" dirty="0"/>
              <a:t>και </a:t>
            </a:r>
            <a:r>
              <a:rPr lang="el-GR" b="1" dirty="0"/>
              <a:t>η ομοιότητα </a:t>
            </a:r>
            <a:r>
              <a:rPr lang="el-GR" dirty="0"/>
              <a:t>των γεωμετρικών σχημάτων, εντάσσονται σε ένα ευρύτερο εννοιολογικό πλαίσιο. </a:t>
            </a:r>
            <a:endParaRPr lang="el-GR" dirty="0" smtClean="0"/>
          </a:p>
          <a:p>
            <a:pPr marL="0" indent="0">
              <a:buNone/>
            </a:pPr>
            <a:endParaRPr lang="el-GR" dirty="0"/>
          </a:p>
        </p:txBody>
      </p:sp>
    </p:spTree>
    <p:extLst>
      <p:ext uri="{BB962C8B-B14F-4D97-AF65-F5344CB8AC3E}">
        <p14:creationId xmlns:p14="http://schemas.microsoft.com/office/powerpoint/2010/main" val="217675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381000"/>
            <a:ext cx="8229600" cy="5745163"/>
          </a:xfrm>
        </p:spPr>
        <p:txBody>
          <a:bodyPr>
            <a:normAutofit fontScale="92500" lnSpcReduction="10000"/>
          </a:bodyPr>
          <a:lstStyle/>
          <a:p>
            <a:r>
              <a:rPr lang="el-GR" dirty="0"/>
              <a:t>Τα είδη των γεωμετρικών Μετασχηματισμών είναι</a:t>
            </a:r>
          </a:p>
          <a:p>
            <a:pPr lvl="1"/>
            <a:r>
              <a:rPr lang="el-GR" dirty="0"/>
              <a:t>Οι</a:t>
            </a:r>
            <a:r>
              <a:rPr lang="el-GR" b="1" dirty="0"/>
              <a:t> </a:t>
            </a:r>
            <a:r>
              <a:rPr lang="el-GR" b="1" i="1" dirty="0">
                <a:solidFill>
                  <a:srgbClr val="00B050"/>
                </a:solidFill>
              </a:rPr>
              <a:t>ισομετρίες </a:t>
            </a:r>
            <a:r>
              <a:rPr lang="el-GR" i="1" dirty="0">
                <a:solidFill>
                  <a:srgbClr val="00B050"/>
                </a:solidFill>
              </a:rPr>
              <a:t>(μεταφορά, στροφή, ανάκλαση</a:t>
            </a:r>
            <a:r>
              <a:rPr lang="el-GR" dirty="0"/>
              <a:t>) και η </a:t>
            </a:r>
            <a:r>
              <a:rPr lang="el-GR" b="1" i="1" dirty="0" err="1">
                <a:solidFill>
                  <a:srgbClr val="7030A0"/>
                </a:solidFill>
              </a:rPr>
              <a:t>ομοιοθεσία</a:t>
            </a:r>
            <a:r>
              <a:rPr lang="el-GR" b="1" i="1" dirty="0">
                <a:solidFill>
                  <a:srgbClr val="7030A0"/>
                </a:solidFill>
              </a:rPr>
              <a:t> </a:t>
            </a:r>
            <a:r>
              <a:rPr lang="el-GR" b="1" i="1" dirty="0" smtClean="0">
                <a:solidFill>
                  <a:srgbClr val="7030A0"/>
                </a:solidFill>
              </a:rPr>
              <a:t>(</a:t>
            </a:r>
            <a:r>
              <a:rPr lang="el-GR" i="1" dirty="0" smtClean="0">
                <a:solidFill>
                  <a:srgbClr val="7030A0"/>
                </a:solidFill>
              </a:rPr>
              <a:t>ομοιότητα)</a:t>
            </a:r>
            <a:endParaRPr lang="el-GR" i="1" dirty="0">
              <a:solidFill>
                <a:srgbClr val="7030A0"/>
              </a:solidFill>
            </a:endParaRPr>
          </a:p>
          <a:p>
            <a:r>
              <a:rPr lang="el-GR" dirty="0" smtClean="0"/>
              <a:t>Οι Γεωμετρικοί Μετασχηματισμοί ενός μαθηματικού αντικειμένου διατηρούν  </a:t>
            </a:r>
            <a:r>
              <a:rPr lang="el-GR" dirty="0">
                <a:solidFill>
                  <a:srgbClr val="00B0F0"/>
                </a:solidFill>
              </a:rPr>
              <a:t>αμετάβλητα</a:t>
            </a:r>
            <a:r>
              <a:rPr lang="el-GR" dirty="0"/>
              <a:t> και </a:t>
            </a:r>
            <a:r>
              <a:rPr lang="el-GR" dirty="0">
                <a:solidFill>
                  <a:srgbClr val="00B0F0"/>
                </a:solidFill>
              </a:rPr>
              <a:t>μεταβλητά σ</a:t>
            </a:r>
            <a:r>
              <a:rPr lang="el-GR" dirty="0"/>
              <a:t>τοιχεία του μαθηματικού αντικειμένου </a:t>
            </a:r>
            <a:r>
              <a:rPr lang="el-GR" dirty="0" smtClean="0"/>
              <a:t>(π.χ. τριγώνου</a:t>
            </a:r>
            <a:r>
              <a:rPr lang="el-GR" dirty="0"/>
              <a:t>) που υπόκειται στον μετασχηματισμό. </a:t>
            </a:r>
            <a:endParaRPr lang="el-GR" dirty="0" smtClean="0"/>
          </a:p>
          <a:p>
            <a:pPr lvl="1"/>
            <a:r>
              <a:rPr lang="el-GR" dirty="0" smtClean="0"/>
              <a:t>Π.χ. ο </a:t>
            </a:r>
            <a:r>
              <a:rPr lang="el-GR" dirty="0"/>
              <a:t>μετασχηματισμός της ομοιότητας διατηρεί αναλλοίωτες τις γωνίες των τριγώνων ενώ μεταβάλλονται με βάση το λόγο ομοιότητας τα μήκη των πλευρών και τα εμβαδά των τριγώνων.   </a:t>
            </a:r>
          </a:p>
          <a:p>
            <a:endParaRPr lang="el-GR" dirty="0"/>
          </a:p>
        </p:txBody>
      </p:sp>
    </p:spTree>
    <p:extLst>
      <p:ext uri="{BB962C8B-B14F-4D97-AF65-F5344CB8AC3E}">
        <p14:creationId xmlns:p14="http://schemas.microsoft.com/office/powerpoint/2010/main" val="1590925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81000" y="1600200"/>
            <a:ext cx="8610600" cy="4525963"/>
          </a:xfrm>
        </p:spPr>
        <p:txBody>
          <a:bodyPr/>
          <a:lstStyle/>
          <a:p>
            <a:r>
              <a:rPr lang="el-GR" dirty="0" smtClean="0"/>
              <a:t>Οι </a:t>
            </a:r>
            <a:r>
              <a:rPr lang="el-GR" b="1" dirty="0" smtClean="0">
                <a:solidFill>
                  <a:srgbClr val="00B050"/>
                </a:solidFill>
              </a:rPr>
              <a:t>ισομετρίες</a:t>
            </a:r>
            <a:r>
              <a:rPr lang="el-GR" dirty="0" smtClean="0"/>
              <a:t> αφορούν τη διατήρηση </a:t>
            </a:r>
          </a:p>
          <a:p>
            <a:pPr lvl="1"/>
            <a:r>
              <a:rPr lang="el-GR" dirty="0" smtClean="0"/>
              <a:t>γωνιών </a:t>
            </a:r>
            <a:r>
              <a:rPr lang="el-GR" dirty="0"/>
              <a:t>και </a:t>
            </a:r>
            <a:r>
              <a:rPr lang="el-GR" dirty="0" smtClean="0"/>
              <a:t>αποστάσεων</a:t>
            </a:r>
          </a:p>
          <a:p>
            <a:r>
              <a:rPr lang="el-GR" dirty="0" smtClean="0"/>
              <a:t>και </a:t>
            </a:r>
            <a:r>
              <a:rPr lang="el-GR" dirty="0"/>
              <a:t>η </a:t>
            </a:r>
            <a:r>
              <a:rPr lang="el-GR" b="1" dirty="0" err="1" smtClean="0">
                <a:solidFill>
                  <a:srgbClr val="7030A0"/>
                </a:solidFill>
              </a:rPr>
              <a:t>ομοιοθεσία</a:t>
            </a:r>
            <a:r>
              <a:rPr lang="el-GR" b="1" dirty="0" smtClean="0">
                <a:solidFill>
                  <a:srgbClr val="7030A0"/>
                </a:solidFill>
              </a:rPr>
              <a:t>/ομοιότητα </a:t>
            </a:r>
            <a:r>
              <a:rPr lang="el-GR" dirty="0" smtClean="0"/>
              <a:t>τη διατήρηση </a:t>
            </a:r>
          </a:p>
          <a:p>
            <a:pPr lvl="1"/>
            <a:r>
              <a:rPr lang="el-GR" dirty="0" smtClean="0"/>
              <a:t>γωνιών </a:t>
            </a:r>
            <a:r>
              <a:rPr lang="el-GR" dirty="0"/>
              <a:t>και λόγων αποστάσεων </a:t>
            </a:r>
            <a:endParaRPr lang="el-GR" dirty="0" smtClean="0"/>
          </a:p>
          <a:p>
            <a:r>
              <a:rPr lang="el-GR" dirty="0"/>
              <a:t>Και οι δύο μετασχηματισμοί </a:t>
            </a:r>
            <a:r>
              <a:rPr lang="el-GR" b="1" u="sng" dirty="0"/>
              <a:t>δεν</a:t>
            </a:r>
            <a:r>
              <a:rPr lang="el-GR" dirty="0"/>
              <a:t> εξαρτώνται από την θέση ή τον προσανατολισμό των </a:t>
            </a:r>
            <a:r>
              <a:rPr lang="el-GR" dirty="0" smtClean="0"/>
              <a:t>γεωμετρικών αντικειμένων</a:t>
            </a:r>
            <a:endParaRPr lang="el-GR" dirty="0"/>
          </a:p>
        </p:txBody>
      </p:sp>
    </p:spTree>
    <p:extLst>
      <p:ext uri="{BB962C8B-B14F-4D97-AF65-F5344CB8AC3E}">
        <p14:creationId xmlns:p14="http://schemas.microsoft.com/office/powerpoint/2010/main" val="2633910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44562"/>
          </a:xfrm>
        </p:spPr>
        <p:txBody>
          <a:bodyPr>
            <a:noAutofit/>
          </a:bodyPr>
          <a:lstStyle/>
          <a:p>
            <a:r>
              <a:rPr lang="el-GR" sz="3200" dirty="0" smtClean="0"/>
              <a:t>Οι Μετασχηματισμοί στο Δημοτικό και στο Γυμνάσιο</a:t>
            </a:r>
            <a:endParaRPr lang="el-GR" sz="3200" dirty="0"/>
          </a:p>
        </p:txBody>
      </p:sp>
      <p:sp>
        <p:nvSpPr>
          <p:cNvPr id="3" name="Θέση περιεχομένου 2"/>
          <p:cNvSpPr>
            <a:spLocks noGrp="1"/>
          </p:cNvSpPr>
          <p:nvPr>
            <p:ph idx="1"/>
          </p:nvPr>
        </p:nvSpPr>
        <p:spPr>
          <a:xfrm>
            <a:off x="304800" y="1447800"/>
            <a:ext cx="8610600" cy="5105400"/>
          </a:xfrm>
        </p:spPr>
        <p:txBody>
          <a:bodyPr>
            <a:noAutofit/>
          </a:bodyPr>
          <a:lstStyle/>
          <a:p>
            <a:pPr marL="342900" lvl="1" indent="-342900">
              <a:buFont typeface="Arial" pitchFamily="34" charset="0"/>
              <a:buChar char="•"/>
            </a:pPr>
            <a:r>
              <a:rPr lang="el-GR" sz="1800" dirty="0" smtClean="0"/>
              <a:t>Στο </a:t>
            </a:r>
            <a:r>
              <a:rPr lang="el-GR" sz="1800" dirty="0">
                <a:solidFill>
                  <a:srgbClr val="7030A0"/>
                </a:solidFill>
              </a:rPr>
              <a:t>Δημοτικό</a:t>
            </a:r>
            <a:r>
              <a:rPr lang="el-GR" sz="1800" dirty="0"/>
              <a:t> έχουν γνωρίσει πτυχές από τα διάφορα είδη μετασχηματισμών. </a:t>
            </a:r>
            <a:endParaRPr lang="el-GR" sz="1800" dirty="0" smtClean="0"/>
          </a:p>
          <a:p>
            <a:pPr lvl="1"/>
            <a:r>
              <a:rPr lang="el-GR" sz="1800" dirty="0" smtClean="0">
                <a:solidFill>
                  <a:srgbClr val="00B050"/>
                </a:solidFill>
              </a:rPr>
              <a:t>Παρατηρούν </a:t>
            </a:r>
            <a:r>
              <a:rPr lang="el-GR" sz="1800" dirty="0">
                <a:solidFill>
                  <a:srgbClr val="00B050"/>
                </a:solidFill>
              </a:rPr>
              <a:t>μετατοπίσεις και στροφές </a:t>
            </a:r>
            <a:r>
              <a:rPr lang="el-GR" sz="1800" dirty="0"/>
              <a:t>(90</a:t>
            </a:r>
            <a:r>
              <a:rPr lang="el-GR" sz="1800" baseline="30000" dirty="0"/>
              <a:t>0</a:t>
            </a:r>
            <a:r>
              <a:rPr lang="el-GR" sz="1800" dirty="0"/>
              <a:t>, 180</a:t>
            </a:r>
            <a:r>
              <a:rPr lang="el-GR" sz="1800" baseline="30000" dirty="0"/>
              <a:t>0</a:t>
            </a:r>
            <a:r>
              <a:rPr lang="el-GR" sz="1800" dirty="0"/>
              <a:t>, 360</a:t>
            </a:r>
            <a:r>
              <a:rPr lang="el-GR" sz="1800" baseline="30000" dirty="0"/>
              <a:t>0</a:t>
            </a:r>
            <a:r>
              <a:rPr lang="el-GR" sz="1800" dirty="0"/>
              <a:t>), αναγνωρίζουν συμμετρικά σχήματα και εντοπίσουν άξονες και συμμετρίας και κάνουν κατασκευές συμμετρικών καταστάσεων και σχημάτων σε πραγματικά περιβάλλοντα και προσεγγίζουν ιδιότητες της συμμετρίας. </a:t>
            </a:r>
            <a:endParaRPr lang="el-GR" sz="1800" dirty="0" smtClean="0"/>
          </a:p>
          <a:p>
            <a:pPr lvl="2"/>
            <a:r>
              <a:rPr lang="el-GR" sz="1400" dirty="0" smtClean="0"/>
              <a:t>Χρησιμοποιούν </a:t>
            </a:r>
            <a:r>
              <a:rPr lang="el-GR" sz="1400" dirty="0"/>
              <a:t>τους μετασχηματισμούς για να συγκρίνουν σχήματα και κάνουν κατασκευές με χρήση μετατοπίσεων και στροφών, και κατασκευάζουν συμμετρικά σχήματα ως προς οριζόντιους και κατακόρυφους άξονες και περιγράφουν τις ιδιότητες της αξονικής συμμετρίας.</a:t>
            </a:r>
          </a:p>
          <a:p>
            <a:r>
              <a:rPr lang="el-GR" sz="1800" dirty="0" smtClean="0"/>
              <a:t>Στη </a:t>
            </a:r>
            <a:r>
              <a:rPr lang="el-GR" sz="1800" dirty="0">
                <a:solidFill>
                  <a:srgbClr val="7030A0"/>
                </a:solidFill>
              </a:rPr>
              <a:t>Β΄ Γυμνασίου </a:t>
            </a:r>
            <a:r>
              <a:rPr lang="el-GR" sz="1800" dirty="0"/>
              <a:t>θα εμπλακούν με </a:t>
            </a:r>
            <a:r>
              <a:rPr lang="el-GR" sz="1800" b="1" dirty="0">
                <a:solidFill>
                  <a:srgbClr val="00B050"/>
                </a:solidFill>
              </a:rPr>
              <a:t>τη μεταφορά σχημάτων</a:t>
            </a:r>
            <a:r>
              <a:rPr lang="el-GR" sz="1800" dirty="0"/>
              <a:t>, τη </a:t>
            </a:r>
            <a:r>
              <a:rPr lang="el-GR" sz="1800" b="1" dirty="0">
                <a:solidFill>
                  <a:srgbClr val="00B050"/>
                </a:solidFill>
              </a:rPr>
              <a:t>στροφή τους ως προς σημείο </a:t>
            </a:r>
            <a:r>
              <a:rPr lang="el-GR" sz="1800" dirty="0">
                <a:solidFill>
                  <a:srgbClr val="00B050"/>
                </a:solidFill>
              </a:rPr>
              <a:t>υπό συγκεκριμένη γωνία </a:t>
            </a:r>
            <a:r>
              <a:rPr lang="el-GR" sz="1800" dirty="0"/>
              <a:t>(</a:t>
            </a:r>
            <a:r>
              <a:rPr lang="el-GR" sz="1800" i="1" dirty="0"/>
              <a:t>και ως ειδική περίπτωση την κεντρική συμμετρία</a:t>
            </a:r>
            <a:r>
              <a:rPr lang="el-GR" sz="1800" dirty="0"/>
              <a:t>) και την </a:t>
            </a:r>
            <a:r>
              <a:rPr lang="el-GR" sz="1800" b="1" dirty="0">
                <a:solidFill>
                  <a:srgbClr val="00B050"/>
                </a:solidFill>
              </a:rPr>
              <a:t>ανάκλαση τους ως προς ευθεία</a:t>
            </a:r>
            <a:r>
              <a:rPr lang="el-GR" sz="1800" dirty="0"/>
              <a:t>, (</a:t>
            </a:r>
            <a:r>
              <a:rPr lang="el-GR" sz="1800" i="1" dirty="0"/>
              <a:t>αξονική συμμετρία</a:t>
            </a:r>
            <a:r>
              <a:rPr lang="el-GR" sz="1800" dirty="0"/>
              <a:t>). </a:t>
            </a:r>
            <a:endParaRPr lang="el-GR" sz="1800" dirty="0" smtClean="0"/>
          </a:p>
          <a:p>
            <a:pPr lvl="1"/>
            <a:r>
              <a:rPr lang="el-GR" sz="1800" dirty="0" smtClean="0"/>
              <a:t>Μέσω </a:t>
            </a:r>
            <a:r>
              <a:rPr lang="el-GR" sz="1800" dirty="0"/>
              <a:t>των συμμετριών (αξονικής και κεντρικής) θα μελετήσουν και θα αιτιολογήσουν ιδιότητες των σχημάτων</a:t>
            </a:r>
            <a:r>
              <a:rPr lang="el-GR" sz="1800" dirty="0" smtClean="0"/>
              <a:t>.</a:t>
            </a:r>
          </a:p>
          <a:p>
            <a:r>
              <a:rPr lang="el-GR" sz="1800" dirty="0" smtClean="0"/>
              <a:t>Στη </a:t>
            </a:r>
            <a:r>
              <a:rPr lang="el-GR" sz="1800" dirty="0">
                <a:solidFill>
                  <a:srgbClr val="7030A0"/>
                </a:solidFill>
              </a:rPr>
              <a:t>Γ΄ τάξη </a:t>
            </a:r>
            <a:r>
              <a:rPr lang="el-GR" sz="1800" dirty="0"/>
              <a:t>οι μαθητές θα εμπλακούν με την </a:t>
            </a:r>
            <a:r>
              <a:rPr lang="el-GR" sz="1800" dirty="0" err="1"/>
              <a:t>ομοιοθεσία</a:t>
            </a:r>
            <a:r>
              <a:rPr lang="el-GR" sz="1800" dirty="0"/>
              <a:t> και θα την συνδέσουν με την ομοιότητα των σχημάτων. </a:t>
            </a:r>
            <a:endParaRPr lang="el-GR" sz="1800" dirty="0" smtClean="0"/>
          </a:p>
          <a:p>
            <a:r>
              <a:rPr lang="el-GR" sz="1800" dirty="0" smtClean="0"/>
              <a:t>Θα </a:t>
            </a:r>
            <a:r>
              <a:rPr lang="el-GR" sz="1800" dirty="0"/>
              <a:t>εξετάσουν χαρακτηριστικά του συνόλου των μετασχηματισμών καθώς και συνθέσεις μετασχηματισμών.</a:t>
            </a:r>
          </a:p>
          <a:p>
            <a:endParaRPr lang="el-GR" sz="1800" dirty="0"/>
          </a:p>
        </p:txBody>
      </p:sp>
    </p:spTree>
    <p:extLst>
      <p:ext uri="{BB962C8B-B14F-4D97-AF65-F5344CB8AC3E}">
        <p14:creationId xmlns:p14="http://schemas.microsoft.com/office/powerpoint/2010/main" val="2113577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Μετασχηματισμοί  και</a:t>
            </a:r>
            <a:r>
              <a:rPr lang="en-US" dirty="0" smtClean="0"/>
              <a:t> </a:t>
            </a:r>
            <a:r>
              <a:rPr lang="el-GR" dirty="0" smtClean="0"/>
              <a:t>Πίνακες</a:t>
            </a:r>
            <a:r>
              <a:rPr lang="en-US" dirty="0" smtClean="0"/>
              <a:t> </a:t>
            </a:r>
            <a:r>
              <a:rPr lang="el-GR" dirty="0" smtClean="0"/>
              <a:t>στην Τέχνη και στα Μαθηματικά</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533400" y="1556170"/>
            <a:ext cx="8222770" cy="2529308"/>
          </a:xfrm>
          <a:prstGeom prst="rect">
            <a:avLst/>
          </a:prstGeom>
        </p:spPr>
      </p:pic>
      <p:pic>
        <p:nvPicPr>
          <p:cNvPr id="6" name="Εικόνα 5"/>
          <p:cNvPicPr>
            <a:picLocks noChangeAspect="1"/>
          </p:cNvPicPr>
          <p:nvPr/>
        </p:nvPicPr>
        <p:blipFill>
          <a:blip r:embed="rId3"/>
          <a:stretch>
            <a:fillRect/>
          </a:stretch>
        </p:blipFill>
        <p:spPr>
          <a:xfrm>
            <a:off x="2438400" y="4085478"/>
            <a:ext cx="4930164" cy="2703638"/>
          </a:xfrm>
          <a:prstGeom prst="rect">
            <a:avLst/>
          </a:prstGeom>
        </p:spPr>
      </p:pic>
    </p:spTree>
    <p:extLst>
      <p:ext uri="{BB962C8B-B14F-4D97-AF65-F5344CB8AC3E}">
        <p14:creationId xmlns:p14="http://schemas.microsoft.com/office/powerpoint/2010/main" val="1296717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προσέγγιση/σύγκλιση</a:t>
            </a:r>
            <a:endParaRPr lang="el-GR" dirty="0"/>
          </a:p>
        </p:txBody>
      </p:sp>
      <p:sp>
        <p:nvSpPr>
          <p:cNvPr id="3" name="Θέση περιεχομένου 2"/>
          <p:cNvSpPr>
            <a:spLocks noGrp="1"/>
          </p:cNvSpPr>
          <p:nvPr>
            <p:ph idx="1"/>
          </p:nvPr>
        </p:nvSpPr>
        <p:spPr>
          <a:xfrm>
            <a:off x="152400" y="1905000"/>
            <a:ext cx="8839200" cy="3429000"/>
          </a:xfrm>
        </p:spPr>
        <p:txBody>
          <a:bodyPr>
            <a:normAutofit/>
          </a:bodyPr>
          <a:lstStyle/>
          <a:p>
            <a:r>
              <a:rPr lang="el-GR" b="1" dirty="0"/>
              <a:t>Η προσέγγιση-σύγκλιση </a:t>
            </a:r>
            <a:r>
              <a:rPr lang="el-GR" dirty="0"/>
              <a:t>συνδέεται με </a:t>
            </a:r>
            <a:r>
              <a:rPr lang="el-GR" b="1" dirty="0">
                <a:solidFill>
                  <a:srgbClr val="002060"/>
                </a:solidFill>
              </a:rPr>
              <a:t>άπειρες διαδικασίες </a:t>
            </a:r>
            <a:r>
              <a:rPr lang="el-GR" dirty="0"/>
              <a:t>και την </a:t>
            </a:r>
            <a:r>
              <a:rPr lang="el-GR" b="1" dirty="0">
                <a:solidFill>
                  <a:srgbClr val="00B050"/>
                </a:solidFill>
              </a:rPr>
              <a:t>έννοια του ορίου </a:t>
            </a:r>
            <a:r>
              <a:rPr lang="el-GR" dirty="0"/>
              <a:t>στην Ανάλυση αλλά και στη Γεωμετρία. </a:t>
            </a:r>
            <a:endParaRPr lang="el-GR" dirty="0" smtClean="0"/>
          </a:p>
          <a:p>
            <a:r>
              <a:rPr lang="el-GR" dirty="0" smtClean="0"/>
              <a:t>Η λέξη </a:t>
            </a:r>
            <a:r>
              <a:rPr lang="el-GR" dirty="0"/>
              <a:t>άπειρο ετυμολογικά προκύπτει από το στερητικό πρόθεμα "α-" και τη </a:t>
            </a:r>
            <a:r>
              <a:rPr lang="el-GR" dirty="0" smtClean="0"/>
              <a:t>λέξη "πέρας</a:t>
            </a:r>
            <a:r>
              <a:rPr lang="el-GR" dirty="0"/>
              <a:t>" που σημαίνει τέλος. </a:t>
            </a:r>
            <a:endParaRPr lang="el-GR" dirty="0" smtClean="0"/>
          </a:p>
          <a:p>
            <a:endParaRPr lang="el-GR" i="1" dirty="0"/>
          </a:p>
          <a:p>
            <a:pPr marL="0" indent="0">
              <a:buNone/>
            </a:pPr>
            <a:endParaRPr lang="el-GR" dirty="0"/>
          </a:p>
        </p:txBody>
      </p:sp>
    </p:spTree>
    <p:extLst>
      <p:ext uri="{BB962C8B-B14F-4D97-AF65-F5344CB8AC3E}">
        <p14:creationId xmlns:p14="http://schemas.microsoft.com/office/powerpoint/2010/main" val="2577770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dirty="0"/>
              <a:t>Οι μεγάλες ιδέες </a:t>
            </a:r>
            <a:r>
              <a:rPr lang="el-GR" dirty="0">
                <a:solidFill>
                  <a:srgbClr val="92D050"/>
                </a:solidFill>
              </a:rPr>
              <a:t>διατρέχουν διαφορετικές μαθηματικές περιοχές </a:t>
            </a:r>
            <a:r>
              <a:rPr lang="el-GR" i="1" dirty="0">
                <a:solidFill>
                  <a:srgbClr val="92D050"/>
                </a:solidFill>
              </a:rPr>
              <a:t>(Άλγεβρα, Γεωμετρία και Στοχαστικά Μαθηματικά</a:t>
            </a:r>
            <a:r>
              <a:rPr lang="el-GR" i="1" dirty="0"/>
              <a:t>) </a:t>
            </a:r>
            <a:r>
              <a:rPr lang="el-GR" dirty="0"/>
              <a:t>και κάποιες από αυτές μπορεί </a:t>
            </a:r>
            <a:r>
              <a:rPr lang="el-GR" dirty="0">
                <a:solidFill>
                  <a:srgbClr val="92D050"/>
                </a:solidFill>
              </a:rPr>
              <a:t>να τις συναντήσει ο μαθητής σε όλες τις εκπαιδευτικές βαθμίδες</a:t>
            </a:r>
            <a:r>
              <a:rPr lang="el-GR" dirty="0"/>
              <a:t>. </a:t>
            </a:r>
            <a:endParaRPr lang="el-GR" dirty="0" smtClean="0"/>
          </a:p>
          <a:p>
            <a:pPr marL="0" indent="0">
              <a:buNone/>
            </a:pPr>
            <a:endParaRPr lang="el-GR" dirty="0"/>
          </a:p>
        </p:txBody>
      </p:sp>
    </p:spTree>
    <p:extLst>
      <p:ext uri="{BB962C8B-B14F-4D97-AF65-F5344CB8AC3E}">
        <p14:creationId xmlns:p14="http://schemas.microsoft.com/office/powerpoint/2010/main" val="326682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Μεγάλες ιδέες των </a:t>
            </a:r>
            <a:r>
              <a:rPr lang="el-GR" dirty="0" smtClean="0"/>
              <a:t>Μαθηματικών</a:t>
            </a:r>
            <a:endParaRPr lang="el-GR" dirty="0"/>
          </a:p>
        </p:txBody>
      </p:sp>
      <p:sp>
        <p:nvSpPr>
          <p:cNvPr id="3" name="Θέση περιεχομένου 2"/>
          <p:cNvSpPr>
            <a:spLocks noGrp="1"/>
          </p:cNvSpPr>
          <p:nvPr>
            <p:ph idx="1"/>
          </p:nvPr>
        </p:nvSpPr>
        <p:spPr/>
        <p:txBody>
          <a:bodyPr>
            <a:normAutofit/>
          </a:bodyPr>
          <a:lstStyle/>
          <a:p>
            <a:r>
              <a:rPr lang="el-GR" dirty="0" smtClean="0"/>
              <a:t>η </a:t>
            </a:r>
            <a:r>
              <a:rPr lang="el-GR" b="1" dirty="0"/>
              <a:t>Μαθηματική δομή, </a:t>
            </a:r>
            <a:endParaRPr lang="en-US" b="1" dirty="0" smtClean="0"/>
          </a:p>
          <a:p>
            <a:r>
              <a:rPr lang="el-GR" dirty="0" smtClean="0"/>
              <a:t>η</a:t>
            </a:r>
            <a:r>
              <a:rPr lang="el-GR" b="1" dirty="0" smtClean="0"/>
              <a:t> </a:t>
            </a:r>
            <a:r>
              <a:rPr lang="el-GR" b="1" dirty="0"/>
              <a:t>Απόδειξη, </a:t>
            </a:r>
            <a:endParaRPr lang="en-US" b="1" dirty="0" smtClean="0"/>
          </a:p>
          <a:p>
            <a:r>
              <a:rPr lang="el-GR" dirty="0" smtClean="0"/>
              <a:t>η</a:t>
            </a:r>
            <a:r>
              <a:rPr lang="el-GR" b="1" dirty="0" smtClean="0"/>
              <a:t> </a:t>
            </a:r>
            <a:r>
              <a:rPr lang="el-GR" b="1" dirty="0"/>
              <a:t>Γενίκευση, </a:t>
            </a:r>
            <a:endParaRPr lang="en-US" b="1" dirty="0" smtClean="0"/>
          </a:p>
          <a:p>
            <a:r>
              <a:rPr lang="el-GR" dirty="0" smtClean="0"/>
              <a:t>η</a:t>
            </a:r>
            <a:r>
              <a:rPr lang="el-GR" b="1" dirty="0" smtClean="0"/>
              <a:t> </a:t>
            </a:r>
            <a:r>
              <a:rPr lang="el-GR" b="1" dirty="0"/>
              <a:t>Μεταβολή, </a:t>
            </a:r>
            <a:endParaRPr lang="en-US" b="1" dirty="0" smtClean="0"/>
          </a:p>
          <a:p>
            <a:r>
              <a:rPr lang="el-GR" dirty="0" smtClean="0"/>
              <a:t>η</a:t>
            </a:r>
            <a:r>
              <a:rPr lang="el-GR" b="1" dirty="0" smtClean="0"/>
              <a:t> </a:t>
            </a:r>
            <a:r>
              <a:rPr lang="el-GR" b="1" dirty="0"/>
              <a:t>Ισοδυναμία, </a:t>
            </a:r>
            <a:endParaRPr lang="en-US" b="1" dirty="0" smtClean="0"/>
          </a:p>
          <a:p>
            <a:r>
              <a:rPr lang="el-GR" dirty="0" smtClean="0"/>
              <a:t>οι</a:t>
            </a:r>
            <a:r>
              <a:rPr lang="el-GR" b="1" dirty="0" smtClean="0"/>
              <a:t> </a:t>
            </a:r>
            <a:r>
              <a:rPr lang="el-GR" b="1" dirty="0"/>
              <a:t>Μετασχηματισμοί </a:t>
            </a:r>
            <a:endParaRPr lang="en-US" b="1" dirty="0" smtClean="0"/>
          </a:p>
          <a:p>
            <a:r>
              <a:rPr lang="el-GR" dirty="0" smtClean="0"/>
              <a:t>και </a:t>
            </a:r>
            <a:r>
              <a:rPr lang="el-GR" dirty="0"/>
              <a:t>η</a:t>
            </a:r>
            <a:r>
              <a:rPr lang="el-GR" b="1" dirty="0"/>
              <a:t> Προσέγγιση-σύγκλιση</a:t>
            </a:r>
            <a:r>
              <a:rPr lang="el-GR" dirty="0"/>
              <a:t>.  </a:t>
            </a:r>
          </a:p>
          <a:p>
            <a:endParaRPr lang="el-GR" dirty="0"/>
          </a:p>
        </p:txBody>
      </p:sp>
    </p:spTree>
    <p:extLst>
      <p:ext uri="{BB962C8B-B14F-4D97-AF65-F5344CB8AC3E}">
        <p14:creationId xmlns:p14="http://schemas.microsoft.com/office/powerpoint/2010/main" val="273606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Μαθηματική δομή</a:t>
            </a:r>
            <a:endParaRPr lang="el-GR" dirty="0"/>
          </a:p>
        </p:txBody>
      </p:sp>
      <p:sp>
        <p:nvSpPr>
          <p:cNvPr id="3" name="Θέση περιεχομένου 2"/>
          <p:cNvSpPr>
            <a:spLocks noGrp="1"/>
          </p:cNvSpPr>
          <p:nvPr>
            <p:ph idx="1"/>
          </p:nvPr>
        </p:nvSpPr>
        <p:spPr/>
        <p:txBody>
          <a:bodyPr/>
          <a:lstStyle/>
          <a:p>
            <a:r>
              <a:rPr lang="el-GR" dirty="0"/>
              <a:t>Η αναγνώριση της μαθηματικής δομής από τους μαθητές εκφράζει την κατανόηση του ειδικού ως μια έκφραση του γενικού </a:t>
            </a:r>
            <a:endParaRPr lang="el-GR" dirty="0" smtClean="0"/>
          </a:p>
          <a:p>
            <a:pPr lvl="1"/>
            <a:r>
              <a:rPr lang="el-GR" dirty="0" smtClean="0"/>
              <a:t>Π.χ. η </a:t>
            </a:r>
            <a:r>
              <a:rPr lang="el-GR" dirty="0"/>
              <a:t>εύρεση του κανόνα μιας </a:t>
            </a:r>
            <a:r>
              <a:rPr lang="el-GR" dirty="0" smtClean="0"/>
              <a:t>κανονικότητας/ μοτίβου μέσα </a:t>
            </a:r>
            <a:r>
              <a:rPr lang="el-GR" dirty="0"/>
              <a:t>από την αναγνώριση της δομικής μονάδας που την παράγει. </a:t>
            </a:r>
          </a:p>
          <a:p>
            <a:endParaRPr lang="el-GR" dirty="0"/>
          </a:p>
        </p:txBody>
      </p:sp>
    </p:spTree>
    <p:extLst>
      <p:ext uri="{BB962C8B-B14F-4D97-AF65-F5344CB8AC3E}">
        <p14:creationId xmlns:p14="http://schemas.microsoft.com/office/powerpoint/2010/main" val="3961327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200" y="274638"/>
            <a:ext cx="7236292" cy="1173162"/>
          </a:xfrm>
        </p:spPr>
        <p:txBody>
          <a:bodyPr>
            <a:noAutofit/>
          </a:bodyPr>
          <a:lstStyle/>
          <a:p>
            <a:r>
              <a:rPr lang="el-GR" sz="3600" dirty="0" smtClean="0"/>
              <a:t>Μαθηματικό έργο που συνδέεται με την ιδέα της </a:t>
            </a:r>
            <a:r>
              <a:rPr lang="el-GR" sz="3600" i="1" dirty="0" smtClean="0">
                <a:solidFill>
                  <a:srgbClr val="92D050"/>
                </a:solidFill>
              </a:rPr>
              <a:t>μαθηματικής δομής</a:t>
            </a:r>
            <a:endParaRPr lang="el-GR" sz="3600" i="1" dirty="0">
              <a:solidFill>
                <a:srgbClr val="92D050"/>
              </a:solidFill>
            </a:endParaRPr>
          </a:p>
        </p:txBody>
      </p:sp>
      <p:sp>
        <p:nvSpPr>
          <p:cNvPr id="3" name="Θέση περιεχομένου 2"/>
          <p:cNvSpPr>
            <a:spLocks noGrp="1"/>
          </p:cNvSpPr>
          <p:nvPr>
            <p:ph idx="1"/>
          </p:nvPr>
        </p:nvSpPr>
        <p:spPr>
          <a:xfrm>
            <a:off x="181824" y="1694896"/>
            <a:ext cx="7010400" cy="4934504"/>
          </a:xfrm>
        </p:spPr>
        <p:txBody>
          <a:bodyPr>
            <a:normAutofit fontScale="92500" lnSpcReduction="20000"/>
          </a:bodyPr>
          <a:lstStyle/>
          <a:p>
            <a:r>
              <a:rPr lang="el-GR" sz="2800" dirty="0" smtClean="0"/>
              <a:t>Αναζητώντας τη μαθηματική δομή της ακολουθίας σημείων σε σχηματισμό </a:t>
            </a:r>
            <a:r>
              <a:rPr lang="en-US" sz="2800" dirty="0" smtClean="0"/>
              <a:t>V</a:t>
            </a:r>
            <a:r>
              <a:rPr lang="el-GR" sz="2800" dirty="0" smtClean="0"/>
              <a:t> </a:t>
            </a:r>
          </a:p>
          <a:p>
            <a:r>
              <a:rPr lang="el-GR" sz="2800" dirty="0" smtClean="0"/>
              <a:t>Αν παρακάτω βλέπετε τους 4 πρώτους όρους της </a:t>
            </a:r>
            <a:r>
              <a:rPr lang="en-US" sz="2800" dirty="0" smtClean="0"/>
              <a:t>V</a:t>
            </a:r>
            <a:r>
              <a:rPr lang="el-GR" sz="2800" dirty="0" smtClean="0"/>
              <a:t>- ακολουθίας</a:t>
            </a:r>
            <a:endParaRPr lang="el-GR" sz="2800" dirty="0"/>
          </a:p>
          <a:p>
            <a:endParaRPr lang="el-GR" dirty="0" smtClean="0"/>
          </a:p>
          <a:p>
            <a:endParaRPr lang="el-GR" dirty="0" smtClean="0"/>
          </a:p>
          <a:p>
            <a:pPr lvl="2"/>
            <a:r>
              <a:rPr lang="el-GR" dirty="0" smtClean="0"/>
              <a:t>Ποιος όρος της </a:t>
            </a:r>
          </a:p>
          <a:p>
            <a:pPr marL="914400" lvl="2" indent="0">
              <a:buNone/>
            </a:pPr>
            <a:r>
              <a:rPr lang="el-GR" dirty="0" smtClean="0"/>
              <a:t>είναι αυτής της μορφής;</a:t>
            </a:r>
          </a:p>
          <a:p>
            <a:endParaRPr lang="el-GR" dirty="0"/>
          </a:p>
          <a:p>
            <a:pPr lvl="2"/>
            <a:r>
              <a:rPr lang="el-GR" dirty="0" smtClean="0"/>
              <a:t>Ποια είναι η δομική μονάδα (ή ο γενικός τύπος)  που παράγει κάθε όρο της </a:t>
            </a:r>
            <a:r>
              <a:rPr lang="en-US" dirty="0" smtClean="0"/>
              <a:t>V</a:t>
            </a:r>
            <a:r>
              <a:rPr lang="el-GR" dirty="0" smtClean="0"/>
              <a:t>-ακολουθίας;   </a:t>
            </a:r>
          </a:p>
          <a:p>
            <a:pPr lvl="3"/>
            <a:r>
              <a:rPr lang="el-GR" dirty="0" smtClean="0"/>
              <a:t>Δώστε μια απλή περιγραφή που να εξηγεί πώς προκύπτει αυτή η δομική μονάδα</a:t>
            </a:r>
          </a:p>
          <a:p>
            <a:endParaRPr lang="el-GR" dirty="0"/>
          </a:p>
          <a:p>
            <a:endParaRPr lang="el-GR" dirty="0" smtClean="0"/>
          </a:p>
          <a:p>
            <a:endParaRPr lang="el-GR" dirty="0"/>
          </a:p>
          <a:p>
            <a:endParaRPr lang="el-GR" dirty="0"/>
          </a:p>
        </p:txBody>
      </p:sp>
      <p:pic>
        <p:nvPicPr>
          <p:cNvPr id="5" name="Picture 14" descr="A group of birds flying in the sky&#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7160092" y="27542"/>
            <a:ext cx="1895475" cy="2029858"/>
          </a:xfrm>
          <a:prstGeom prst="rect">
            <a:avLst/>
          </a:prstGeom>
        </p:spPr>
      </p:pic>
      <p:pic>
        <p:nvPicPr>
          <p:cNvPr id="6" name="Picture 15" descr="Chart, scatter chart&#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4949328" y="2801664"/>
            <a:ext cx="4191000" cy="1318419"/>
          </a:xfrm>
          <a:prstGeom prst="rect">
            <a:avLst/>
          </a:prstGeom>
        </p:spPr>
      </p:pic>
      <p:pic>
        <p:nvPicPr>
          <p:cNvPr id="7" name="Picture 16" descr="Chart, icon&#10;&#10;Description automatically generated"/>
          <p:cNvPicPr/>
          <p:nvPr/>
        </p:nvPicPr>
        <p:blipFill>
          <a:blip r:embed="rId4">
            <a:extLst>
              <a:ext uri="{28A0092B-C50C-407E-A947-70E740481C1C}">
                <a14:useLocalDpi xmlns:a14="http://schemas.microsoft.com/office/drawing/2010/main" val="0"/>
              </a:ext>
            </a:extLst>
          </a:blip>
          <a:stretch>
            <a:fillRect/>
          </a:stretch>
        </p:blipFill>
        <p:spPr>
          <a:xfrm>
            <a:off x="6629400" y="4243631"/>
            <a:ext cx="1931670" cy="1295400"/>
          </a:xfrm>
          <a:prstGeom prst="rect">
            <a:avLst/>
          </a:prstGeom>
        </p:spPr>
      </p:pic>
    </p:spTree>
    <p:extLst>
      <p:ext uri="{BB962C8B-B14F-4D97-AF65-F5344CB8AC3E}">
        <p14:creationId xmlns:p14="http://schemas.microsoft.com/office/powerpoint/2010/main" val="3594001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απόδειξη</a:t>
            </a:r>
            <a:endParaRPr lang="el-GR" dirty="0"/>
          </a:p>
        </p:txBody>
      </p:sp>
      <p:sp>
        <p:nvSpPr>
          <p:cNvPr id="3" name="Θέση περιεχομένου 2"/>
          <p:cNvSpPr>
            <a:spLocks noGrp="1"/>
          </p:cNvSpPr>
          <p:nvPr>
            <p:ph idx="1"/>
          </p:nvPr>
        </p:nvSpPr>
        <p:spPr/>
        <p:txBody>
          <a:bodyPr>
            <a:normAutofit fontScale="92500"/>
          </a:bodyPr>
          <a:lstStyle/>
          <a:p>
            <a:r>
              <a:rPr lang="el-GR" b="1" dirty="0" smtClean="0"/>
              <a:t>Είναι </a:t>
            </a:r>
            <a:r>
              <a:rPr lang="el-GR" dirty="0" smtClean="0"/>
              <a:t>η </a:t>
            </a:r>
            <a:r>
              <a:rPr lang="el-GR" dirty="0"/>
              <a:t>συλλογιστική διαδικασία η οποία ξεκινά από ένα σύνολο υποθέσεων και μέσα από μια σειρά διαδοχικών επιχειρημάτων/συλλογισμών καταλήγει σε ένα συμπέρασμα. </a:t>
            </a:r>
            <a:endParaRPr lang="el-GR" dirty="0" smtClean="0"/>
          </a:p>
          <a:p>
            <a:pPr lvl="1"/>
            <a:r>
              <a:rPr lang="el-GR" dirty="0" smtClean="0"/>
              <a:t>Η </a:t>
            </a:r>
            <a:r>
              <a:rPr lang="el-GR" dirty="0"/>
              <a:t>απόδειξη στο Δημοτικό είναι περισσότερο εμπειρική και διαισθητική, </a:t>
            </a:r>
            <a:endParaRPr lang="el-GR" dirty="0" smtClean="0"/>
          </a:p>
          <a:p>
            <a:pPr lvl="1"/>
            <a:r>
              <a:rPr lang="el-GR" dirty="0" smtClean="0"/>
              <a:t>στο </a:t>
            </a:r>
            <a:r>
              <a:rPr lang="el-GR" dirty="0"/>
              <a:t>Γυμνάσιο και πολύ περισσότερο στο Λύκειο οι μαθητές εμβαθύνουν στη </a:t>
            </a:r>
            <a:r>
              <a:rPr lang="el-GR" i="1" dirty="0"/>
              <a:t>χρήση εικασιών και στην επαλήθευση μέσω της τυπικής απόδειξης μιας μαθηματικής πρότασης</a:t>
            </a:r>
            <a:r>
              <a:rPr lang="el-GR" dirty="0"/>
              <a:t>. </a:t>
            </a:r>
            <a:endParaRPr lang="el-GR" dirty="0" smtClean="0"/>
          </a:p>
          <a:p>
            <a:endParaRPr lang="el-GR" dirty="0"/>
          </a:p>
        </p:txBody>
      </p:sp>
    </p:spTree>
    <p:extLst>
      <p:ext uri="{BB962C8B-B14F-4D97-AF65-F5344CB8AC3E}">
        <p14:creationId xmlns:p14="http://schemas.microsoft.com/office/powerpoint/2010/main" val="2747406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Τροχιά </a:t>
            </a:r>
            <a:r>
              <a:rPr lang="el-GR" b="1" dirty="0" smtClean="0"/>
              <a:t>μαθηματικών συλλογισμών και επιχειρηματολογίας</a:t>
            </a:r>
            <a:endParaRPr lang="el-GR" dirty="0"/>
          </a:p>
        </p:txBody>
      </p:sp>
      <p:pic>
        <p:nvPicPr>
          <p:cNvPr id="15" name="Θέση περιεχομένου 14"/>
          <p:cNvPicPr>
            <a:picLocks noGrp="1" noChangeAspect="1"/>
          </p:cNvPicPr>
          <p:nvPr>
            <p:ph idx="1"/>
          </p:nvPr>
        </p:nvPicPr>
        <p:blipFill>
          <a:blip r:embed="rId2"/>
          <a:stretch>
            <a:fillRect/>
          </a:stretch>
        </p:blipFill>
        <p:spPr>
          <a:xfrm>
            <a:off x="914400" y="1524000"/>
            <a:ext cx="7376773" cy="1929025"/>
          </a:xfrm>
          <a:prstGeom prst="rect">
            <a:avLst/>
          </a:prstGeom>
        </p:spPr>
      </p:pic>
      <p:pic>
        <p:nvPicPr>
          <p:cNvPr id="21" name="Εικόνα 20"/>
          <p:cNvPicPr>
            <a:picLocks noChangeAspect="1"/>
          </p:cNvPicPr>
          <p:nvPr/>
        </p:nvPicPr>
        <p:blipFill>
          <a:blip r:embed="rId3"/>
          <a:stretch>
            <a:fillRect/>
          </a:stretch>
        </p:blipFill>
        <p:spPr>
          <a:xfrm>
            <a:off x="2133600" y="3401458"/>
            <a:ext cx="5748337" cy="2249709"/>
          </a:xfrm>
          <a:prstGeom prst="rect">
            <a:avLst/>
          </a:prstGeom>
        </p:spPr>
      </p:pic>
      <p:sp>
        <p:nvSpPr>
          <p:cNvPr id="5" name="Θέση περιεχομένου 2"/>
          <p:cNvSpPr txBox="1">
            <a:spLocks/>
          </p:cNvSpPr>
          <p:nvPr/>
        </p:nvSpPr>
        <p:spPr>
          <a:xfrm>
            <a:off x="533400" y="6019800"/>
            <a:ext cx="6477000" cy="685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1800" dirty="0" smtClean="0"/>
              <a:t>Η </a:t>
            </a:r>
            <a:r>
              <a:rPr lang="el-GR" sz="1800" i="1" dirty="0" smtClean="0">
                <a:solidFill>
                  <a:srgbClr val="7030A0"/>
                </a:solidFill>
              </a:rPr>
              <a:t>μαθηματική επαγωγή </a:t>
            </a:r>
            <a:r>
              <a:rPr lang="el-GR" sz="1800" dirty="0" smtClean="0"/>
              <a:t>και η </a:t>
            </a:r>
            <a:r>
              <a:rPr lang="el-GR" sz="1800" i="1" dirty="0" smtClean="0"/>
              <a:t>εις </a:t>
            </a:r>
            <a:r>
              <a:rPr lang="el-GR" sz="1800" i="1" dirty="0" err="1" smtClean="0">
                <a:solidFill>
                  <a:srgbClr val="7030A0"/>
                </a:solidFill>
              </a:rPr>
              <a:t>άτοπον</a:t>
            </a:r>
            <a:r>
              <a:rPr lang="el-GR" sz="1800" i="1" dirty="0" smtClean="0">
                <a:solidFill>
                  <a:srgbClr val="7030A0"/>
                </a:solidFill>
              </a:rPr>
              <a:t> απαγωγή</a:t>
            </a:r>
            <a:r>
              <a:rPr lang="el-GR" sz="1800" dirty="0" smtClean="0">
                <a:solidFill>
                  <a:srgbClr val="7030A0"/>
                </a:solidFill>
              </a:rPr>
              <a:t> </a:t>
            </a:r>
            <a:r>
              <a:rPr lang="el-GR" sz="1800" dirty="0" smtClean="0"/>
              <a:t>αποτελούν περιπτώσεις </a:t>
            </a:r>
            <a:r>
              <a:rPr lang="el-GR" sz="1800" dirty="0" smtClean="0">
                <a:solidFill>
                  <a:srgbClr val="7030A0"/>
                </a:solidFill>
              </a:rPr>
              <a:t>τυπικής απόδειξης </a:t>
            </a:r>
            <a:endParaRPr lang="el-GR" sz="1800" dirty="0">
              <a:solidFill>
                <a:srgbClr val="7030A0"/>
              </a:solidFill>
            </a:endParaRPr>
          </a:p>
        </p:txBody>
      </p:sp>
    </p:spTree>
    <p:extLst>
      <p:ext uri="{BB962C8B-B14F-4D97-AF65-F5344CB8AC3E}">
        <p14:creationId xmlns:p14="http://schemas.microsoft.com/office/powerpoint/2010/main" val="1796623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γενίκευση</a:t>
            </a:r>
            <a:endParaRPr lang="el-GR" dirty="0"/>
          </a:p>
        </p:txBody>
      </p:sp>
      <p:sp>
        <p:nvSpPr>
          <p:cNvPr id="3" name="Θέση περιεχομένου 2"/>
          <p:cNvSpPr>
            <a:spLocks noGrp="1"/>
          </p:cNvSpPr>
          <p:nvPr>
            <p:ph idx="1"/>
          </p:nvPr>
        </p:nvSpPr>
        <p:spPr/>
        <p:txBody>
          <a:bodyPr>
            <a:normAutofit/>
          </a:bodyPr>
          <a:lstStyle/>
          <a:p>
            <a:r>
              <a:rPr lang="el-GR" dirty="0" smtClean="0"/>
              <a:t>Η </a:t>
            </a:r>
            <a:r>
              <a:rPr lang="el-GR" dirty="0"/>
              <a:t>γενίκευση επιτρέπει στους μαθητές την επέκταση εννοιών </a:t>
            </a:r>
            <a:r>
              <a:rPr lang="el-GR" dirty="0" smtClean="0"/>
              <a:t>τις </a:t>
            </a:r>
            <a:r>
              <a:rPr lang="el-GR" dirty="0"/>
              <a:t>οποίες ήδη έχουν κατανοήσει </a:t>
            </a:r>
            <a:endParaRPr lang="en-US" dirty="0" smtClean="0"/>
          </a:p>
          <a:p>
            <a:pPr marL="0" indent="0">
              <a:buNone/>
            </a:pPr>
            <a:r>
              <a:rPr lang="el-GR" dirty="0"/>
              <a:t>ή</a:t>
            </a:r>
            <a:endParaRPr lang="en-US" dirty="0" smtClean="0"/>
          </a:p>
          <a:p>
            <a:pPr marL="0" indent="0">
              <a:buNone/>
            </a:pPr>
            <a:r>
              <a:rPr lang="el-GR" dirty="0" smtClean="0"/>
              <a:t>την </a:t>
            </a:r>
            <a:r>
              <a:rPr lang="el-GR" dirty="0"/>
              <a:t>διατύπωση εικασιών που ενίοτε αποτελούν </a:t>
            </a:r>
            <a:r>
              <a:rPr lang="el-GR" dirty="0" smtClean="0"/>
              <a:t>προ</a:t>
            </a:r>
            <a:r>
              <a:rPr lang="en-US" dirty="0" smtClean="0"/>
              <a:t>-</a:t>
            </a:r>
            <a:r>
              <a:rPr lang="el-GR" dirty="0" smtClean="0"/>
              <a:t>στάδιο </a:t>
            </a:r>
            <a:r>
              <a:rPr lang="el-GR" dirty="0"/>
              <a:t>της αποδεικτικής διαδικασίας. </a:t>
            </a:r>
          </a:p>
          <a:p>
            <a:endParaRPr lang="el-GR" dirty="0"/>
          </a:p>
        </p:txBody>
      </p:sp>
    </p:spTree>
    <p:extLst>
      <p:ext uri="{BB962C8B-B14F-4D97-AF65-F5344CB8AC3E}">
        <p14:creationId xmlns:p14="http://schemas.microsoft.com/office/powerpoint/2010/main" val="2292314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4532</TotalTime>
  <Words>1275</Words>
  <Application>Microsoft Office PowerPoint</Application>
  <PresentationFormat>Προβολή στην οθόνη (4:3)</PresentationFormat>
  <Paragraphs>116</Paragraphs>
  <Slides>29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29</vt:i4>
      </vt:variant>
    </vt:vector>
  </HeadingPairs>
  <TitlesOfParts>
    <vt:vector size="33" baseType="lpstr">
      <vt:lpstr>Arial</vt:lpstr>
      <vt:lpstr>Calibri</vt:lpstr>
      <vt:lpstr>Wingdings 3</vt:lpstr>
      <vt:lpstr>Office Theme</vt:lpstr>
      <vt:lpstr>Παρουσίαση του PowerPoint</vt:lpstr>
      <vt:lpstr>Γνώσεις και Μεγάλες Ιδέες των Μαθηματικών</vt:lpstr>
      <vt:lpstr>Παρουσίαση του PowerPoint</vt:lpstr>
      <vt:lpstr>Μεγάλες ιδέες των Μαθηματικών</vt:lpstr>
      <vt:lpstr>Μαθηματική δομή</vt:lpstr>
      <vt:lpstr>Μαθηματικό έργο που συνδέεται με την ιδέα της μαθηματικής δομής</vt:lpstr>
      <vt:lpstr>Η απόδειξη</vt:lpstr>
      <vt:lpstr>Τροχιά μαθηματικών συλλογισμών και επιχειρηματολογίας</vt:lpstr>
      <vt:lpstr>Η γενίκευση</vt:lpstr>
      <vt:lpstr>Παράδειγμα γενίκευσης: Με πόσο ισούται τo άθροισμα των ν πρώτων περιττών φυσικών αριθμών;</vt:lpstr>
      <vt:lpstr>Εμπειρική απόδειξη</vt:lpstr>
      <vt:lpstr>Απόδειξη με τη χρήση της  μαθηματικής επαγωγής</vt:lpstr>
      <vt:lpstr>Παρουσίαση του PowerPoint</vt:lpstr>
      <vt:lpstr>Η Μεταβολή</vt:lpstr>
      <vt:lpstr>Η Mεταβολή σε όλες τις βαθμίδες εκπαίδευσης</vt:lpstr>
      <vt:lpstr>Παρουσίαση του PowerPoint</vt:lpstr>
      <vt:lpstr>Παρουσίαση του PowerPoint</vt:lpstr>
      <vt:lpstr>Η εύρεση της συμμεταβολής δύο μεγεθών  -Ο χορός των μελισσών- που έδωσε στον  Karl von Frisch, βραβείο Νόμπελ το 1973 </vt:lpstr>
      <vt:lpstr>Η ισοδυναμία </vt:lpstr>
      <vt:lpstr>Παράδειγμα ισοδύναμων τριγώνων </vt:lpstr>
      <vt:lpstr>Οι Μετασχηματισμοί</vt:lpstr>
      <vt:lpstr>Οι Μετασχηματισμοί στη φύση και στα μαθηματικά</vt:lpstr>
      <vt:lpstr>Παρουσίαση του PowerPoint</vt:lpstr>
      <vt:lpstr>Οι Γεωμετρικοί Μετασχηματισμοί</vt:lpstr>
      <vt:lpstr>Παρουσίαση του PowerPoint</vt:lpstr>
      <vt:lpstr>Παρουσίαση του PowerPoint</vt:lpstr>
      <vt:lpstr>Οι Μετασχηματισμοί στο Δημοτικό και στο Γυμνάσιο</vt:lpstr>
      <vt:lpstr>Μετασχηματισμοί  και Πίνακες στην Τέχνη και στα Μαθηματικά</vt:lpstr>
      <vt:lpstr>Η προσέγγιση/σύγκλιση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 6: Pedagogical approaches to mathematics and science teaching in multicultural classrooms</dc:title>
  <dc:creator>Despoina</dc:creator>
  <cp:lastModifiedBy>Chr. Triantafillou</cp:lastModifiedBy>
  <cp:revision>572</cp:revision>
  <dcterms:created xsi:type="dcterms:W3CDTF">2016-12-02T10:45:38Z</dcterms:created>
  <dcterms:modified xsi:type="dcterms:W3CDTF">2021-11-03T07:56:54Z</dcterms:modified>
</cp:coreProperties>
</file>