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2" r:id="rId2"/>
    <p:sldId id="323" r:id="rId3"/>
    <p:sldId id="324" r:id="rId4"/>
    <p:sldId id="326" r:id="rId5"/>
    <p:sldId id="327" r:id="rId6"/>
    <p:sldId id="329" r:id="rId7"/>
    <p:sldId id="307" r:id="rId8"/>
    <p:sldId id="314" r:id="rId9"/>
    <p:sldId id="262" r:id="rId10"/>
    <p:sldId id="265" r:id="rId11"/>
    <p:sldId id="308" r:id="rId12"/>
    <p:sldId id="267" r:id="rId13"/>
    <p:sldId id="285" r:id="rId14"/>
    <p:sldId id="271" r:id="rId15"/>
    <p:sldId id="284" r:id="rId16"/>
    <p:sldId id="287" r:id="rId17"/>
    <p:sldId id="290" r:id="rId18"/>
    <p:sldId id="291" r:id="rId19"/>
    <p:sldId id="274" r:id="rId20"/>
    <p:sldId id="264" r:id="rId21"/>
    <p:sldId id="315" r:id="rId22"/>
    <p:sldId id="316" r:id="rId23"/>
    <p:sldId id="318" r:id="rId24"/>
    <p:sldId id="320" r:id="rId25"/>
    <p:sldId id="321" r:id="rId26"/>
    <p:sldId id="328" r:id="rId27"/>
    <p:sldId id="305" r:id="rId28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660"/>
  </p:normalViewPr>
  <p:slideViewPr>
    <p:cSldViewPr snapToGrid="0">
      <p:cViewPr varScale="1">
        <p:scale>
          <a:sx n="69" d="100"/>
          <a:sy n="69" d="100"/>
        </p:scale>
        <p:origin x="610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138F87-07A5-413C-83F6-AA8DC2DAC9AE}" type="datetimeFigureOut">
              <a:rPr lang="en-US" smtClean="0"/>
              <a:pPr/>
              <a:t>11/3/2021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0C1BE-15C3-46B5-AA87-1F95DD53B80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7381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841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94520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27044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73191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962202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54304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2413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4092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65435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82143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0446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80738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9A29E1-E97F-4EC3-8701-3DE999E6F227}" type="datetimeFigureOut">
              <a:rPr lang="el-GR" smtClean="0"/>
              <a:pPr/>
              <a:t>3/11/2021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BA1C19-6C5C-4DB7-94AC-937D7695BE68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836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ebooks.edu.gr/modules/ebook/show.php/DSEPAL-B107/302/2098,7504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Τίτλος 1"/>
          <p:cNvSpPr>
            <a:spLocks noGrp="1"/>
          </p:cNvSpPr>
          <p:nvPr>
            <p:ph idx="1"/>
          </p:nvPr>
        </p:nvSpPr>
        <p:spPr>
          <a:xfrm>
            <a:off x="2798284" y="3394113"/>
            <a:ext cx="5181600" cy="13716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l-GR" sz="4000" b="1" dirty="0" smtClean="0">
                <a:solidFill>
                  <a:srgbClr val="00B050"/>
                </a:solidFill>
              </a:rPr>
              <a:t>Το όριο και οι άπειρες </a:t>
            </a:r>
            <a:r>
              <a:rPr lang="el-GR" sz="4000" b="1" dirty="0">
                <a:solidFill>
                  <a:srgbClr val="00B050"/>
                </a:solidFill>
              </a:rPr>
              <a:t>διαδικασίες </a:t>
            </a:r>
          </a:p>
          <a:p>
            <a:pPr marL="0" indent="0" algn="ctr">
              <a:buNone/>
            </a:pPr>
            <a:r>
              <a:rPr lang="el-GR" sz="4000" b="1" dirty="0">
                <a:solidFill>
                  <a:srgbClr val="00B050"/>
                </a:solidFill>
              </a:rPr>
              <a:t>στα σχολικά ΑΠΣ </a:t>
            </a:r>
          </a:p>
        </p:txBody>
      </p:sp>
    </p:spTree>
    <p:extLst>
      <p:ext uri="{BB962C8B-B14F-4D97-AF65-F5344CB8AC3E}">
        <p14:creationId xmlns:p14="http://schemas.microsoft.com/office/powerpoint/2010/main" val="422206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ctr"/>
            <a:r>
              <a:rPr lang="el-GR" altLang="en-US" sz="4000" dirty="0">
                <a:latin typeface="+mn-lt"/>
                <a:cs typeface="Times New Roman" panose="02020603050405020304" pitchFamily="18" charset="0"/>
              </a:rPr>
              <a:t>Μερικές εφαρμογές της έννοιας του ορίου </a:t>
            </a:r>
            <a:r>
              <a:rPr lang="el-GR" altLang="en-US" sz="4000" dirty="0" smtClean="0">
                <a:latin typeface="+mn-lt"/>
                <a:cs typeface="Times New Roman" panose="02020603050405020304" pitchFamily="18" charset="0"/>
              </a:rPr>
              <a:t>στον Απειροστικό λογισμό</a:t>
            </a:r>
            <a:endParaRPr lang="el-GR" altLang="en-US" sz="4000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83045" y="1690688"/>
            <a:ext cx="8207567" cy="504061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/>
          <a:p>
            <a:pPr algn="just">
              <a:lnSpc>
                <a:spcPct val="90000"/>
              </a:lnSpc>
            </a:pP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εφαπτομένης καμπύλης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Δεδομένης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της καμπύλης f(x) και σημείο αυτής P(x) χρησιμοποιώντας τον διαφορικό λογισμό βρίσκουμε την εξίσωση εφαπτομένης της </a:t>
            </a:r>
            <a:r>
              <a:rPr lang="el-GR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στο 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(x, P(x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)).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Εφαρμογή αυτού είναι ο υπολογισμός της στιγμιαίας ταχύτητας.</a:t>
            </a:r>
          </a:p>
          <a:p>
            <a:pPr algn="just">
              <a:lnSpc>
                <a:spcPct val="90000"/>
              </a:lnSpc>
            </a:pP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ορίου σειράς με άπειρους 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όρους </a:t>
            </a:r>
            <a:r>
              <a:rPr lang="el-GR" altLang="en-US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(π.χ. άθροισμα απείρων όρων γεωμετρικής προόδου).</a:t>
            </a:r>
            <a:endParaRPr lang="el-GR" altLang="en-US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Εύρεση μεγίστης και ελαχίστης τιμής 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συνάρτησης </a:t>
            </a:r>
            <a:r>
              <a:rPr lang="el-GR" altLang="en-US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(π.χ. πότε μια ποσότητα αποκτά μεγίστη ή ελαχίστη τιμή.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7477" y="1524947"/>
            <a:ext cx="2419350" cy="268605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5683" y="4563564"/>
            <a:ext cx="2476500" cy="2600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931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>
                <a:cs typeface="Times New Roman" panose="02020603050405020304" pitchFamily="18" charset="0"/>
              </a:rPr>
              <a:t>Μερικές εφαρμογές της έννοιας του </a:t>
            </a:r>
            <a:r>
              <a:rPr lang="el-GR" altLang="en-US" dirty="0" smtClean="0">
                <a:cs typeface="Times New Roman" panose="02020603050405020304" pitchFamily="18" charset="0"/>
              </a:rPr>
              <a:t>ορίου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6774455" cy="2437903"/>
          </a:xfrm>
        </p:spPr>
        <p:txBody>
          <a:bodyPr/>
          <a:lstStyle/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εμβαδού επιπέδου χωρίου: </a:t>
            </a:r>
            <a:r>
              <a:rPr lang="el-GR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το εμβαδόν οποιουδήποτε επιπέδου χωρίου το οποίο περιγράφεται από γνωστή καμπύλη.</a:t>
            </a: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Υπολογισμός όγκου στερεών </a:t>
            </a:r>
            <a:endParaRPr lang="en-US" altLang="en-US" b="1" i="1" u="sng" dirty="0" smtClean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</a:t>
            </a:r>
            <a:r>
              <a:rPr lang="el-GR" altLang="en-US" b="1" i="1" u="sng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πολογισμός μήκος </a:t>
            </a:r>
            <a:r>
              <a:rPr lang="el-GR" altLang="en-US" b="1" i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τόξου καμπύλης κ.α.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4878" y="1239110"/>
            <a:ext cx="2743200" cy="23526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2528" y="3368867"/>
            <a:ext cx="2495550" cy="373380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563" y="4263528"/>
            <a:ext cx="3968721" cy="23345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0978" y="4465770"/>
            <a:ext cx="4195734" cy="221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6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sz="4000" dirty="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4000" dirty="0" smtClean="0">
                <a:solidFill>
                  <a:srgbClr val="00B0F0"/>
                </a:solidFill>
              </a:rPr>
              <a:t>Όριο ακολουθίας α</a:t>
            </a:r>
            <a:r>
              <a:rPr lang="en-US" sz="4000" dirty="0" smtClean="0">
                <a:solidFill>
                  <a:srgbClr val="00B0F0"/>
                </a:solidFill>
              </a:rPr>
              <a:t>n </a:t>
            </a:r>
            <a:endParaRPr lang="el-GR" sz="4000" smtClean="0">
              <a:solidFill>
                <a:srgbClr val="00B0F0"/>
              </a:solidFill>
            </a:endParaRPr>
          </a:p>
          <a:p>
            <a:pPr marL="0" indent="0">
              <a:buNone/>
            </a:pPr>
            <a:r>
              <a:rPr lang="el-GR" sz="4000" smtClean="0">
                <a:solidFill>
                  <a:srgbClr val="00B0F0"/>
                </a:solidFill>
              </a:rPr>
              <a:t>όταν </a:t>
            </a:r>
            <a:r>
              <a:rPr lang="el-GR" sz="4000" dirty="0" smtClean="0">
                <a:solidFill>
                  <a:srgbClr val="00B0F0"/>
                </a:solidFill>
              </a:rPr>
              <a:t>το </a:t>
            </a:r>
            <a:r>
              <a:rPr lang="en-US" sz="4000" dirty="0" smtClean="0">
                <a:solidFill>
                  <a:srgbClr val="00B0F0"/>
                </a:solidFill>
              </a:rPr>
              <a:t>n </a:t>
            </a:r>
            <a:r>
              <a:rPr lang="el-GR" sz="4000" dirty="0" smtClean="0">
                <a:solidFill>
                  <a:srgbClr val="00B0F0"/>
                </a:solidFill>
              </a:rPr>
              <a:t>τείνει στο άπειρο</a:t>
            </a:r>
            <a:endParaRPr lang="el-GR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929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Τι είναι διαισθητικά το όριο ακολουθίας;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έννοια του </a:t>
            </a:r>
            <a:r>
              <a:rPr lang="el-GR" i="1" dirty="0"/>
              <a:t>ορίου ακολουθίας</a:t>
            </a:r>
            <a:r>
              <a:rPr lang="el-GR" dirty="0"/>
              <a:t> </a:t>
            </a:r>
            <a:r>
              <a:rPr lang="el-GR" dirty="0">
                <a:solidFill>
                  <a:srgbClr val="00B050"/>
                </a:solidFill>
              </a:rPr>
              <a:t>α</a:t>
            </a:r>
            <a:r>
              <a:rPr lang="en-US" baseline="-25000" dirty="0">
                <a:solidFill>
                  <a:srgbClr val="00B050"/>
                </a:solidFill>
              </a:rPr>
              <a:t>n </a:t>
            </a:r>
            <a:r>
              <a:rPr lang="el-GR" dirty="0" smtClean="0"/>
              <a:t>είναι </a:t>
            </a:r>
            <a:r>
              <a:rPr lang="el-GR" dirty="0"/>
              <a:t>από τις πιο σημαντικές έννοιες της μαθηματικής ανάλυσης. </a:t>
            </a:r>
            <a:endParaRPr lang="el-GR" dirty="0" smtClean="0"/>
          </a:p>
          <a:p>
            <a:r>
              <a:rPr lang="el-GR" dirty="0" smtClean="0"/>
              <a:t>Διαισθητικά</a:t>
            </a:r>
            <a:r>
              <a:rPr lang="el-GR" dirty="0"/>
              <a:t>, μια ακολουθία λέμε ότι έχει </a:t>
            </a:r>
            <a:r>
              <a:rPr lang="el-GR" b="1" i="1" dirty="0">
                <a:solidFill>
                  <a:srgbClr val="7030A0"/>
                </a:solidFill>
              </a:rPr>
              <a:t>όριο</a:t>
            </a:r>
            <a:r>
              <a:rPr lang="el-GR" dirty="0"/>
              <a:t> ή ότι </a:t>
            </a:r>
            <a:r>
              <a:rPr lang="el-GR" b="1" i="1" dirty="0">
                <a:solidFill>
                  <a:srgbClr val="7030A0"/>
                </a:solidFill>
              </a:rPr>
              <a:t>συγκλίνει σε ένα αριθμό L,</a:t>
            </a:r>
            <a:r>
              <a:rPr lang="el-GR" i="1" dirty="0"/>
              <a:t> όταν οι όροι της πλησιάζουν όλο και περισσότερο τον αριθμό αυτό καθώς ο δείκτης </a:t>
            </a:r>
            <a:r>
              <a:rPr lang="en-US" i="1" dirty="0" smtClean="0"/>
              <a:t>n </a:t>
            </a:r>
            <a:r>
              <a:rPr lang="el-GR" b="1" i="1" dirty="0" smtClean="0">
                <a:solidFill>
                  <a:srgbClr val="00B050"/>
                </a:solidFill>
              </a:rPr>
              <a:t>αυξάνεται απεριόριστα</a:t>
            </a:r>
            <a:r>
              <a:rPr lang="en-US" b="1" i="1" dirty="0" smtClean="0">
                <a:solidFill>
                  <a:srgbClr val="00B050"/>
                </a:solidFill>
              </a:rPr>
              <a:t> </a:t>
            </a:r>
            <a:r>
              <a:rPr lang="el-GR" i="1" dirty="0" smtClean="0"/>
              <a:t>ή όπως λέμε </a:t>
            </a:r>
            <a:r>
              <a:rPr lang="el-GR" b="1" i="1" dirty="0" smtClean="0">
                <a:solidFill>
                  <a:srgbClr val="00B050"/>
                </a:solidFill>
              </a:rPr>
              <a:t>τείνει στο άπειρο</a:t>
            </a:r>
            <a:r>
              <a:rPr lang="el-GR" i="1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94538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70901" y="323519"/>
            <a:ext cx="10982899" cy="1325563"/>
          </a:xfrm>
        </p:spPr>
        <p:txBody>
          <a:bodyPr>
            <a:normAutofit/>
          </a:bodyPr>
          <a:lstStyle/>
          <a:p>
            <a:pPr lvl="3" algn="l" rtl="0">
              <a:lnSpc>
                <a:spcPct val="90000"/>
              </a:lnSpc>
              <a:spcBef>
                <a:spcPct val="0"/>
              </a:spcBef>
            </a:pPr>
            <a:r>
              <a:rPr lang="el-GR" sz="3200" dirty="0" smtClean="0">
                <a:latin typeface="+mn-lt"/>
              </a:rPr>
              <a:t>Αναζητώντας </a:t>
            </a:r>
            <a:r>
              <a:rPr lang="el-GR" sz="3200" dirty="0" smtClean="0">
                <a:solidFill>
                  <a:srgbClr val="00B0F0"/>
                </a:solidFill>
                <a:latin typeface="+mn-lt"/>
              </a:rPr>
              <a:t>το όριο της ακολουθίας </a:t>
            </a:r>
            <a:r>
              <a:rPr lang="el-GR" sz="3200" b="1" i="1" dirty="0" smtClean="0">
                <a:solidFill>
                  <a:srgbClr val="00B0F0"/>
                </a:solidFill>
                <a:latin typeface="+mn-lt"/>
              </a:rPr>
              <a:t>α</a:t>
            </a:r>
            <a:r>
              <a:rPr lang="en-US" sz="3200" b="1" i="1" baseline="-25000" dirty="0" smtClean="0">
                <a:solidFill>
                  <a:srgbClr val="00B0F0"/>
                </a:solidFill>
                <a:latin typeface="+mn-lt"/>
              </a:rPr>
              <a:t>n</a:t>
            </a:r>
            <a:r>
              <a:rPr lang="el-GR" sz="3200" b="1" i="1" dirty="0" smtClean="0">
                <a:solidFill>
                  <a:srgbClr val="00B0F0"/>
                </a:solidFill>
                <a:latin typeface="+mn-lt"/>
              </a:rPr>
              <a:t> </a:t>
            </a:r>
            <a:r>
              <a:rPr lang="el-GR" sz="3200" dirty="0" smtClean="0">
                <a:solidFill>
                  <a:srgbClr val="00B0F0"/>
                </a:solidFill>
                <a:latin typeface="+mn-lt"/>
              </a:rPr>
              <a:t> = 1/</a:t>
            </a:r>
            <a:r>
              <a:rPr lang="en-US" sz="3200" dirty="0" smtClean="0">
                <a:solidFill>
                  <a:srgbClr val="00B0F0"/>
                </a:solidFill>
                <a:latin typeface="+mn-lt"/>
              </a:rPr>
              <a:t>n</a:t>
            </a:r>
            <a:r>
              <a:rPr lang="el-GR" sz="3200" dirty="0" smtClean="0">
                <a:solidFill>
                  <a:srgbClr val="00B0F0"/>
                </a:solidFill>
                <a:latin typeface="+mn-lt"/>
              </a:rPr>
              <a:t> </a:t>
            </a:r>
            <a:endParaRPr lang="el-GR" sz="3200" dirty="0">
              <a:solidFill>
                <a:srgbClr val="00B0F0"/>
              </a:solidFill>
              <a:latin typeface="+mn-lt"/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lvl="3">
              <a:spcBef>
                <a:spcPts val="1000"/>
              </a:spcBef>
            </a:pPr>
            <a:r>
              <a:rPr lang="el-GR" sz="2400" b="1" dirty="0" smtClean="0">
                <a:solidFill>
                  <a:srgbClr val="00B050"/>
                </a:solidFill>
              </a:rPr>
              <a:t>Έστω η ακολουθία </a:t>
            </a:r>
            <a:r>
              <a:rPr lang="el-GR" sz="2400" b="1" i="1" dirty="0">
                <a:solidFill>
                  <a:srgbClr val="00B050"/>
                </a:solidFill>
              </a:rPr>
              <a:t>α</a:t>
            </a:r>
            <a:r>
              <a:rPr lang="en-US" sz="2400" b="1" i="1" baseline="-25000" dirty="0">
                <a:solidFill>
                  <a:srgbClr val="00B050"/>
                </a:solidFill>
              </a:rPr>
              <a:t>n</a:t>
            </a:r>
            <a:r>
              <a:rPr lang="el-GR" sz="2400" b="1" i="1" dirty="0">
                <a:solidFill>
                  <a:srgbClr val="00B050"/>
                </a:solidFill>
              </a:rPr>
              <a:t> </a:t>
            </a:r>
            <a:r>
              <a:rPr lang="el-GR" sz="2400" b="1" dirty="0">
                <a:solidFill>
                  <a:srgbClr val="00B050"/>
                </a:solidFill>
              </a:rPr>
              <a:t> = 1/</a:t>
            </a:r>
            <a:r>
              <a:rPr lang="en-US" sz="2400" b="1" dirty="0">
                <a:solidFill>
                  <a:srgbClr val="00B050"/>
                </a:solidFill>
              </a:rPr>
              <a:t>n</a:t>
            </a:r>
            <a:r>
              <a:rPr lang="el-GR" sz="2400" b="1" dirty="0">
                <a:solidFill>
                  <a:srgbClr val="00B050"/>
                </a:solidFill>
              </a:rPr>
              <a:t> </a:t>
            </a:r>
            <a:endParaRPr lang="el-GR" sz="2400" b="1" dirty="0" smtClean="0">
              <a:solidFill>
                <a:srgbClr val="00B050"/>
              </a:solidFill>
            </a:endParaRPr>
          </a:p>
          <a:p>
            <a:pPr marL="0" indent="0">
              <a:buNone/>
            </a:pPr>
            <a:endParaRPr lang="el-GR" sz="2400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3DC84689-7E72-4361-B630-128597A37C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91" y="2575613"/>
            <a:ext cx="6720289" cy="3912427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3101" y="2019662"/>
            <a:ext cx="4362450" cy="1552575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7558489" y="4759287"/>
            <a:ext cx="4497062" cy="141767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3" indent="0">
              <a:spcBef>
                <a:spcPts val="1000"/>
              </a:spcBef>
              <a:buNone/>
            </a:pPr>
            <a:r>
              <a:rPr lang="el-GR" sz="2400" b="1" dirty="0" smtClean="0">
                <a:solidFill>
                  <a:srgbClr val="00B050"/>
                </a:solidFill>
              </a:rPr>
              <a:t>Με τη βοήθεια </a:t>
            </a:r>
            <a:r>
              <a:rPr lang="en-US" sz="2400" b="1" dirty="0" smtClean="0">
                <a:solidFill>
                  <a:srgbClr val="00B050"/>
                </a:solidFill>
              </a:rPr>
              <a:t>scientific calculator: </a:t>
            </a:r>
            <a:r>
              <a:rPr lang="el-GR" sz="2400" b="1" dirty="0" smtClean="0">
                <a:solidFill>
                  <a:srgbClr val="00B050"/>
                </a:solidFill>
              </a:rPr>
              <a:t>Θέστε </a:t>
            </a:r>
            <a:r>
              <a:rPr lang="el-GR" sz="2400" b="1" dirty="0">
                <a:solidFill>
                  <a:srgbClr val="00B050"/>
                </a:solidFill>
              </a:rPr>
              <a:t>στη θέση του </a:t>
            </a:r>
            <a:r>
              <a:rPr lang="en-US" sz="2400" b="1" dirty="0">
                <a:solidFill>
                  <a:srgbClr val="00B050"/>
                </a:solidFill>
              </a:rPr>
              <a:t>n </a:t>
            </a:r>
            <a:r>
              <a:rPr lang="el-GR" sz="2400" b="1" dirty="0">
                <a:solidFill>
                  <a:srgbClr val="00B050"/>
                </a:solidFill>
              </a:rPr>
              <a:t>μεγάλους αριθμούς και υπολογίστε την </a:t>
            </a:r>
            <a:r>
              <a:rPr lang="el-GR" sz="2400" b="1" dirty="0" smtClean="0">
                <a:solidFill>
                  <a:srgbClr val="00B050"/>
                </a:solidFill>
              </a:rPr>
              <a:t>τιμή </a:t>
            </a:r>
            <a:r>
              <a:rPr lang="el-GR" sz="2400" b="1" dirty="0">
                <a:solidFill>
                  <a:srgbClr val="00B050"/>
                </a:solidFill>
              </a:rPr>
              <a:t>της </a:t>
            </a:r>
            <a:r>
              <a:rPr lang="el-GR" sz="2400" b="1" dirty="0" smtClean="0">
                <a:solidFill>
                  <a:srgbClr val="00B050"/>
                </a:solidFill>
              </a:rPr>
              <a:t>ακολουθίας</a:t>
            </a:r>
            <a:endParaRPr lang="el-GR" sz="2400" b="1" dirty="0">
              <a:solidFill>
                <a:srgbClr val="00B050"/>
              </a:solidFill>
            </a:endParaRPr>
          </a:p>
          <a:p>
            <a:r>
              <a:rPr lang="el-GR" sz="2600" dirty="0" smtClean="0">
                <a:solidFill>
                  <a:srgbClr val="FF0000"/>
                </a:solidFill>
              </a:rPr>
              <a:t>Τι παρατηρείτε; </a:t>
            </a:r>
          </a:p>
          <a:p>
            <a:r>
              <a:rPr lang="el-GR" sz="2600" dirty="0" smtClean="0">
                <a:solidFill>
                  <a:srgbClr val="FF0000"/>
                </a:solidFill>
              </a:rPr>
              <a:t>Που καταλήγετε;</a:t>
            </a:r>
            <a:endParaRPr lang="el-GR" sz="2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9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76271"/>
            <a:ext cx="10515600" cy="1024568"/>
          </a:xfrm>
        </p:spPr>
        <p:txBody>
          <a:bodyPr/>
          <a:lstStyle/>
          <a:p>
            <a:r>
              <a:rPr lang="el-GR" dirty="0"/>
              <a:t>Τι παρατηρούμε; Που καταλήγουμε; 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28880" y="1473085"/>
            <a:ext cx="10515600" cy="3308235"/>
          </a:xfrm>
        </p:spPr>
        <p:txBody>
          <a:bodyPr/>
          <a:lstStyle/>
          <a:p>
            <a:r>
              <a:rPr lang="el-GR" dirty="0" smtClean="0">
                <a:solidFill>
                  <a:srgbClr val="00B050"/>
                </a:solidFill>
              </a:rPr>
              <a:t>Παρατηρούμε:</a:t>
            </a:r>
            <a:r>
              <a:rPr lang="el-GR" dirty="0" smtClean="0"/>
              <a:t> οι </a:t>
            </a:r>
            <a:r>
              <a:rPr lang="el-GR" dirty="0"/>
              <a:t>όροι της ακολουθίας </a:t>
            </a:r>
            <a:r>
              <a:rPr lang="el-GR" i="1" dirty="0"/>
              <a:t>πλησιάζουν</a:t>
            </a:r>
            <a:r>
              <a:rPr lang="el-GR" dirty="0"/>
              <a:t> ολοένα και περισσότερο το 0 καθώς ο δείκτης n αυξάνεται. </a:t>
            </a:r>
            <a:endParaRPr lang="el-GR" dirty="0" smtClean="0"/>
          </a:p>
          <a:p>
            <a:pPr lvl="1"/>
            <a:r>
              <a:rPr lang="el-GR" dirty="0" smtClean="0"/>
              <a:t>Για </a:t>
            </a:r>
            <a:r>
              <a:rPr lang="el-GR" dirty="0"/>
              <a:t>τη συγκεκριμένη ακολουθία μπορούμε επίσης να παρατηρήσουμε ότι για καμιά τιμή του n δεν θα υπάρξει όρος (ίσος ή) μικρότερος του μηδενός. </a:t>
            </a:r>
            <a:endParaRPr lang="el-GR" dirty="0" smtClean="0"/>
          </a:p>
          <a:p>
            <a:r>
              <a:rPr lang="el-GR" b="1" dirty="0" smtClean="0">
                <a:solidFill>
                  <a:srgbClr val="7030A0"/>
                </a:solidFill>
              </a:rPr>
              <a:t>Καταλήγουμε:</a:t>
            </a:r>
            <a:r>
              <a:rPr lang="el-GR" dirty="0" smtClean="0"/>
              <a:t> Θα </a:t>
            </a:r>
            <a:r>
              <a:rPr lang="el-GR" dirty="0"/>
              <a:t>μπορούσαμε λοιπόν να πούμε ότι η ακολουθία μας δεν μπορεί να </a:t>
            </a:r>
            <a:r>
              <a:rPr lang="el-GR" i="1" dirty="0"/>
              <a:t>ξεπεράσει</a:t>
            </a:r>
            <a:r>
              <a:rPr lang="el-GR" dirty="0"/>
              <a:t> το μηδέν, με άλλα λόγια ότι έχει </a:t>
            </a:r>
            <a:r>
              <a:rPr lang="el-GR" i="1" dirty="0"/>
              <a:t>όριο</a:t>
            </a:r>
            <a:r>
              <a:rPr lang="el-GR" dirty="0"/>
              <a:t> τον αριθμό </a:t>
            </a:r>
            <a:r>
              <a:rPr lang="el-GR" dirty="0" smtClean="0"/>
              <a:t>0</a:t>
            </a:r>
            <a:r>
              <a:rPr lang="en-US" dirty="0" smtClean="0"/>
              <a:t> (</a:t>
            </a:r>
            <a:r>
              <a:rPr lang="el-GR" dirty="0" smtClean="0"/>
              <a:t>αν και ποτέ δεν θα γίνει ίση με το 0!).</a:t>
            </a:r>
            <a:endParaRPr lang="el-GR" dirty="0"/>
          </a:p>
        </p:txBody>
      </p:sp>
      <p:sp>
        <p:nvSpPr>
          <p:cNvPr id="4" name="Θέση περιεχομένου 2"/>
          <p:cNvSpPr txBox="1">
            <a:spLocks/>
          </p:cNvSpPr>
          <p:nvPr/>
        </p:nvSpPr>
        <p:spPr>
          <a:xfrm>
            <a:off x="1113621" y="5475312"/>
            <a:ext cx="4350745" cy="11599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>
                <a:solidFill>
                  <a:srgbClr val="0070C0"/>
                </a:solidFill>
              </a:rPr>
              <a:t>Σε ποια συμβολική μορφή το γράφουμε;</a:t>
            </a:r>
            <a:endParaRPr lang="el-GR" dirty="0">
              <a:solidFill>
                <a:srgbClr val="0070C0"/>
              </a:solidFill>
            </a:endParaRP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B9F69B2D-DB54-42F7-9E00-7D6D3A5D07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184" y="5086618"/>
            <a:ext cx="3462788" cy="1199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37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50914" y="133770"/>
            <a:ext cx="11159168" cy="945883"/>
          </a:xfrm>
        </p:spPr>
        <p:txBody>
          <a:bodyPr>
            <a:normAutofit fontScale="90000"/>
          </a:bodyPr>
          <a:lstStyle/>
          <a:p>
            <a:r>
              <a:rPr lang="el-GR" b="1" dirty="0" smtClean="0">
                <a:solidFill>
                  <a:srgbClr val="7030A0"/>
                </a:solidFill>
              </a:rPr>
              <a:t>Άθροισμα </a:t>
            </a:r>
            <a:r>
              <a:rPr lang="en-US" b="1" dirty="0" smtClean="0">
                <a:solidFill>
                  <a:srgbClr val="7030A0"/>
                </a:solidFill>
              </a:rPr>
              <a:t>S</a:t>
            </a:r>
            <a:r>
              <a:rPr lang="el-GR" b="1" dirty="0" smtClean="0">
                <a:solidFill>
                  <a:srgbClr val="7030A0"/>
                </a:solidFill>
              </a:rPr>
              <a:t>ν(</a:t>
            </a:r>
            <a:r>
              <a:rPr lang="en-US" b="1" dirty="0" smtClean="0">
                <a:solidFill>
                  <a:srgbClr val="7030A0"/>
                </a:solidFill>
              </a:rPr>
              <a:t>S=sum) </a:t>
            </a:r>
            <a:r>
              <a:rPr lang="el-GR" dirty="0" smtClean="0"/>
              <a:t> </a:t>
            </a:r>
            <a:r>
              <a:rPr lang="el-GR" dirty="0" smtClean="0">
                <a:solidFill>
                  <a:srgbClr val="00B0F0"/>
                </a:solidFill>
              </a:rPr>
              <a:t>απείρων όρων </a:t>
            </a:r>
            <a:r>
              <a:rPr lang="el-GR" b="1" dirty="0" smtClean="0">
                <a:solidFill>
                  <a:srgbClr val="00B050"/>
                </a:solidFill>
              </a:rPr>
              <a:t>γεωμετρικής προόδου</a:t>
            </a:r>
            <a:r>
              <a:rPr lang="el-GR" dirty="0" smtClean="0"/>
              <a:t>.  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167788"/>
            <a:ext cx="10515600" cy="5009175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Παράδειγμα </a:t>
            </a:r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>
                <a:solidFill>
                  <a:srgbClr val="FF0000"/>
                </a:solidFill>
              </a:rPr>
              <a:t>Εξηγήστε γιατί το άθροισμα </a:t>
            </a:r>
            <a:r>
              <a:rPr lang="en-US" dirty="0" smtClean="0">
                <a:solidFill>
                  <a:srgbClr val="FF0000"/>
                </a:solidFill>
              </a:rPr>
              <a:t>S</a:t>
            </a:r>
            <a:r>
              <a:rPr lang="el-GR" dirty="0" smtClean="0">
                <a:solidFill>
                  <a:srgbClr val="FF0000"/>
                </a:solidFill>
              </a:rPr>
              <a:t>ν είναι άθροισμα όρων γεωμετρικής προόδου. Ποιος είναι ο λόγος;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Με τι θεωρείτε ότι ισούται αυτό το άθροισμα; </a:t>
            </a:r>
            <a:endParaRPr lang="el-GR" dirty="0">
              <a:solidFill>
                <a:srgbClr val="FF0000"/>
              </a:solidFill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5320" y="1591421"/>
            <a:ext cx="8419118" cy="3024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468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dirty="0">
                <a:solidFill>
                  <a:srgbClr val="7030A0"/>
                </a:solidFill>
              </a:rPr>
              <a:t>Άθροισμα</a:t>
            </a:r>
            <a:r>
              <a:rPr lang="el-GR" dirty="0"/>
              <a:t> </a:t>
            </a:r>
            <a:r>
              <a:rPr lang="el-GR" dirty="0">
                <a:solidFill>
                  <a:srgbClr val="00B0F0"/>
                </a:solidFill>
              </a:rPr>
              <a:t>απείρων όρων </a:t>
            </a:r>
            <a:r>
              <a:rPr lang="el-GR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/>
              <a:t>. 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6800" y="2707415"/>
            <a:ext cx="10058400" cy="2886075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1190739" y="1690688"/>
            <a:ext cx="5298195" cy="10167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dirty="0" smtClean="0"/>
              <a:t>Παράδειγμα (συνέχεια)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65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b="1" dirty="0">
                <a:solidFill>
                  <a:srgbClr val="7030A0"/>
                </a:solidFill>
              </a:rPr>
              <a:t>Άθροισμα</a:t>
            </a:r>
            <a:r>
              <a:rPr lang="el-GR" dirty="0"/>
              <a:t> </a:t>
            </a:r>
            <a:r>
              <a:rPr lang="en-US" dirty="0" smtClean="0"/>
              <a:t>S</a:t>
            </a:r>
            <a:r>
              <a:rPr lang="el-GR" dirty="0" smtClean="0"/>
              <a:t>ν </a:t>
            </a:r>
            <a:r>
              <a:rPr lang="el-GR" dirty="0" smtClean="0">
                <a:solidFill>
                  <a:srgbClr val="00B0F0"/>
                </a:solidFill>
              </a:rPr>
              <a:t>απείρων </a:t>
            </a:r>
            <a:r>
              <a:rPr lang="el-GR" dirty="0">
                <a:solidFill>
                  <a:srgbClr val="00B0F0"/>
                </a:solidFill>
              </a:rPr>
              <a:t>όρων </a:t>
            </a:r>
            <a:r>
              <a:rPr lang="el-GR" dirty="0">
                <a:solidFill>
                  <a:srgbClr val="00B050"/>
                </a:solidFill>
              </a:rPr>
              <a:t>γεωμετρικής προόδου</a:t>
            </a:r>
            <a:r>
              <a:rPr lang="el-GR" dirty="0" smtClean="0"/>
              <a:t>. 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75" y="4385793"/>
            <a:ext cx="10067925" cy="619125"/>
          </a:xfrm>
          <a:prstGeom prst="rect">
            <a:avLst/>
          </a:prstGeom>
        </p:spPr>
      </p:pic>
      <p:pic>
        <p:nvPicPr>
          <p:cNvPr id="5" name="Θέση περιεχομένου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4524" y="2135198"/>
            <a:ext cx="10882951" cy="1500368"/>
          </a:xfrm>
          <a:prstGeom prst="rect">
            <a:avLst/>
          </a:prstGeom>
        </p:spPr>
      </p:pic>
      <p:sp>
        <p:nvSpPr>
          <p:cNvPr id="6" name="Θέση περιεχομένου 2"/>
          <p:cNvSpPr txBox="1">
            <a:spLocks/>
          </p:cNvSpPr>
          <p:nvPr/>
        </p:nvSpPr>
        <p:spPr>
          <a:xfrm>
            <a:off x="440675" y="5431315"/>
            <a:ext cx="11468559" cy="11567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dirty="0" smtClean="0"/>
              <a:t>Ερώτηση: Πότε </a:t>
            </a:r>
            <a:r>
              <a:rPr lang="el-GR" sz="2400" dirty="0"/>
              <a:t>μπορούμε να </a:t>
            </a:r>
            <a:r>
              <a:rPr lang="el-GR" sz="2400" dirty="0" smtClean="0"/>
              <a:t>υπολογίσουμε το άθροισμα όρων γεωμετρικής προόδου με αυτόν τον τρόπο;</a:t>
            </a:r>
            <a:endParaRPr lang="el-GR" sz="2400" dirty="0"/>
          </a:p>
          <a:p>
            <a:r>
              <a:rPr lang="el-GR" sz="2400" dirty="0" smtClean="0"/>
              <a:t>Απάντηση:  Όταν το λ παίρνει τιμές ανάμεσα στο </a:t>
            </a:r>
            <a:r>
              <a:rPr lang="en-US" sz="2400" dirty="0" smtClean="0"/>
              <a:t>-1 </a:t>
            </a:r>
            <a:r>
              <a:rPr lang="el-GR" sz="2400" dirty="0" smtClean="0"/>
              <a:t>και 1 ή -1&lt;λ&lt;1.</a:t>
            </a:r>
            <a:endParaRPr lang="el-GR" sz="2400" dirty="0"/>
          </a:p>
        </p:txBody>
      </p:sp>
    </p:spTree>
    <p:extLst>
      <p:ext uri="{BB962C8B-B14F-4D97-AF65-F5344CB8AC3E}">
        <p14:creationId xmlns:p14="http://schemas.microsoft.com/office/powerpoint/2010/main" val="1907927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825625"/>
            <a:ext cx="7115978" cy="4351338"/>
          </a:xfrm>
        </p:spPr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3600" b="1" dirty="0" smtClean="0">
                <a:solidFill>
                  <a:srgbClr val="0070C0"/>
                </a:solidFill>
              </a:rPr>
              <a:t>όριο συνάρτησης</a:t>
            </a:r>
            <a:r>
              <a:rPr lang="en-US" sz="3600" b="1" dirty="0" smtClean="0">
                <a:solidFill>
                  <a:srgbClr val="0070C0"/>
                </a:solidFill>
              </a:rPr>
              <a:t> </a:t>
            </a:r>
            <a:r>
              <a:rPr lang="el-GR" sz="3600" dirty="0" smtClean="0">
                <a:solidFill>
                  <a:srgbClr val="0070C0"/>
                </a:solidFill>
              </a:rPr>
              <a:t>σε σημείο </a:t>
            </a:r>
            <a:r>
              <a:rPr lang="en-US" sz="3600" dirty="0" smtClean="0">
                <a:solidFill>
                  <a:srgbClr val="0070C0"/>
                </a:solidFill>
              </a:rPr>
              <a:t>xo</a:t>
            </a:r>
            <a:endParaRPr lang="el-GR" sz="3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5132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3276600"/>
            <a:ext cx="7191375" cy="3124200"/>
          </a:xfrm>
          <a:prstGeom prst="rect">
            <a:avLst/>
          </a:prstGeom>
        </p:spPr>
      </p:pic>
      <p:pic>
        <p:nvPicPr>
          <p:cNvPr id="7" name="Θέση περιεχομένου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228601"/>
            <a:ext cx="6053654" cy="320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0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C0688C-4309-4801-A4EA-BE6A7F18B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757" y="242371"/>
            <a:ext cx="6439909" cy="1325563"/>
          </a:xfrm>
        </p:spPr>
        <p:txBody>
          <a:bodyPr>
            <a:normAutofit/>
          </a:bodyPr>
          <a:lstStyle/>
          <a:p>
            <a:r>
              <a:rPr lang="el-GR" b="1" dirty="0" smtClean="0"/>
              <a:t>Ορισμός  ορίου συνάρτησης</a:t>
            </a:r>
            <a:endParaRPr lang="en-US" b="1" dirty="0">
              <a:solidFill>
                <a:srgbClr val="00B050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C7A64572-CFA5-4353-9250-CC26841EBD4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7525" y="1856563"/>
            <a:ext cx="6219572" cy="288068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D5F1142-B50A-4C9A-ADD1-6EB913DA6E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0666" y="242371"/>
            <a:ext cx="5127382" cy="36405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9B671205-EC0F-437D-867E-8F0FCB2F75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0666" y="4472219"/>
            <a:ext cx="5429869" cy="2385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069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marL="0" indent="0">
              <a:buNone/>
            </a:pPr>
            <a:r>
              <a:rPr lang="el-GR" sz="4000" b="1" dirty="0" smtClean="0">
                <a:solidFill>
                  <a:srgbClr val="0070C0"/>
                </a:solidFill>
              </a:rPr>
              <a:t>Εφαπτόμενη καμπύλης</a:t>
            </a:r>
            <a:endParaRPr lang="el-GR" sz="40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6305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91480" y="89703"/>
            <a:ext cx="5563518" cy="6630586"/>
          </a:xfrm>
          <a:prstGeom prst="rect">
            <a:avLst/>
          </a:prstGeom>
        </p:spPr>
      </p:pic>
      <p:sp>
        <p:nvSpPr>
          <p:cNvPr id="5" name="Θέση περιεχομένου 2"/>
          <p:cNvSpPr txBox="1">
            <a:spLocks/>
          </p:cNvSpPr>
          <p:nvPr/>
        </p:nvSpPr>
        <p:spPr>
          <a:xfrm>
            <a:off x="683964" y="437500"/>
            <a:ext cx="2224489" cy="4718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900" dirty="0" smtClean="0"/>
              <a:t>Απόσπασμα από το βιβλίο </a:t>
            </a:r>
            <a:r>
              <a:rPr lang="el-GR" sz="1900" b="1" dirty="0" smtClean="0"/>
              <a:t>Απειροστικός λογισμός των </a:t>
            </a:r>
            <a:r>
              <a:rPr lang="el-GR" sz="1900" dirty="0" err="1" smtClean="0"/>
              <a:t>Finney</a:t>
            </a:r>
            <a:r>
              <a:rPr lang="el-GR" sz="1900" dirty="0" smtClean="0"/>
              <a:t>, R. L., </a:t>
            </a:r>
            <a:r>
              <a:rPr lang="el-GR" sz="1900" dirty="0" err="1" smtClean="0"/>
              <a:t>Weir</a:t>
            </a:r>
            <a:r>
              <a:rPr lang="el-GR" sz="1900" dirty="0" smtClean="0"/>
              <a:t>, M. D., &amp; </a:t>
            </a:r>
            <a:r>
              <a:rPr lang="el-GR" sz="1900" dirty="0" err="1" smtClean="0"/>
              <a:t>Giordano</a:t>
            </a:r>
            <a:r>
              <a:rPr lang="el-GR" sz="1900" dirty="0" smtClean="0"/>
              <a:t>, F. R. (2012).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l-GR" sz="1900" dirty="0" smtClean="0"/>
              <a:t>Απόδοση στα ελληνικά Μανώλης </a:t>
            </a:r>
            <a:r>
              <a:rPr lang="el-GR" sz="1900" dirty="0" err="1" smtClean="0"/>
              <a:t>Αντωνογιαννάκης</a:t>
            </a:r>
            <a:r>
              <a:rPr lang="el-GR" sz="1900" dirty="0" smtClean="0"/>
              <a:t>, Πανεπιστημιακές Εκδόσεις Κρήτης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1088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Εφαπτόμενη καμπύλης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5240" y="1690688"/>
            <a:ext cx="8416886" cy="473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408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BF28878-286B-47EC-A49C-9F9E6085F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Η εφαπτομένη καμπύλης</a:t>
            </a:r>
            <a:endParaRPr lang="en-US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xmlns="" id="{D9573A17-C814-499F-A1C3-DFB81C94B2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9996" y="2008896"/>
            <a:ext cx="9751420" cy="4628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5450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Εφαπτομένη γραφικής παράστασης συνάρτησης</a:t>
            </a:r>
            <a:endParaRPr lang="el-GR" dirty="0"/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8973" y="1934049"/>
            <a:ext cx="8909318" cy="43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00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52763" y="3886200"/>
            <a:ext cx="5781675" cy="2628900"/>
          </a:xfrm>
          <a:prstGeom prst="rect">
            <a:avLst/>
          </a:prstGeom>
        </p:spPr>
      </p:pic>
      <p:sp>
        <p:nvSpPr>
          <p:cNvPr id="6" name="Ορθογώνιο 5"/>
          <p:cNvSpPr/>
          <p:nvPr/>
        </p:nvSpPr>
        <p:spPr>
          <a:xfrm>
            <a:off x="738130" y="294702"/>
            <a:ext cx="1113805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7030A0"/>
                </a:solidFill>
              </a:rPr>
              <a:t>Η μέθοδος των </a:t>
            </a:r>
            <a:r>
              <a:rPr lang="el-GR" sz="2800" b="1" dirty="0" err="1">
                <a:solidFill>
                  <a:srgbClr val="7030A0"/>
                </a:solidFill>
              </a:rPr>
              <a:t>Newton-Raphson</a:t>
            </a:r>
            <a:r>
              <a:rPr lang="el-GR" sz="2800" b="1" dirty="0">
                <a:solidFill>
                  <a:srgbClr val="7030A0"/>
                </a:solidFill>
              </a:rPr>
              <a:t> </a:t>
            </a:r>
            <a:r>
              <a:rPr lang="el-GR" sz="2800" dirty="0"/>
              <a:t>για τον προσεγγιστικό υπολογισμό ριζών εξισώσεων </a:t>
            </a:r>
            <a:endParaRPr lang="el-GR" sz="2800" dirty="0" smtClean="0"/>
          </a:p>
          <a:p>
            <a:r>
              <a:rPr lang="el-GR" sz="2800" dirty="0"/>
              <a:t>	</a:t>
            </a:r>
            <a:r>
              <a:rPr lang="el-GR" sz="2800" i="1" dirty="0" smtClean="0"/>
              <a:t>με </a:t>
            </a:r>
            <a:r>
              <a:rPr lang="el-GR" sz="2800" i="1" dirty="0"/>
              <a:t>τη συνδρομή ψηφιακών </a:t>
            </a:r>
            <a:r>
              <a:rPr lang="el-GR" sz="2800" i="1" dirty="0" smtClean="0"/>
              <a:t>εργαλείων. </a:t>
            </a:r>
            <a:endParaRPr lang="el-GR" sz="2800" i="1" dirty="0"/>
          </a:p>
          <a:p>
            <a:endParaRPr lang="el-GR" sz="2800" dirty="0"/>
          </a:p>
          <a:p>
            <a:r>
              <a:rPr lang="el-GR" sz="2800" dirty="0" smtClean="0"/>
              <a:t>Παράδειγμα</a:t>
            </a:r>
          </a:p>
          <a:p>
            <a:r>
              <a:rPr lang="el-GR" sz="2800" dirty="0"/>
              <a:t>Ζ</a:t>
            </a:r>
            <a:r>
              <a:rPr lang="el-GR" sz="2800" dirty="0" smtClean="0"/>
              <a:t>ητείται </a:t>
            </a:r>
            <a:r>
              <a:rPr lang="el-GR" sz="2800" dirty="0"/>
              <a:t>η αριθμητική προσέγγιση των ριζών της εξίσωσης x = 2ημx. Θέτουμε </a:t>
            </a:r>
            <a:r>
              <a:rPr lang="en-US" sz="2800" dirty="0"/>
              <a:t>f</a:t>
            </a:r>
            <a:r>
              <a:rPr lang="el-GR" sz="2800" dirty="0"/>
              <a:t>(</a:t>
            </a:r>
            <a:r>
              <a:rPr lang="en-US" sz="2800" dirty="0"/>
              <a:t>x</a:t>
            </a:r>
            <a:r>
              <a:rPr lang="el-GR" sz="2800" dirty="0"/>
              <a:t>) = </a:t>
            </a:r>
            <a:r>
              <a:rPr lang="en-US" sz="2800" dirty="0"/>
              <a:t>x</a:t>
            </a:r>
            <a:r>
              <a:rPr lang="el-GR" sz="2800" dirty="0"/>
              <a:t> – 2ημ </a:t>
            </a:r>
            <a:r>
              <a:rPr lang="en-US" sz="2800" dirty="0"/>
              <a:t>x</a:t>
            </a:r>
            <a:r>
              <a:rPr lang="el-GR" sz="2800" dirty="0"/>
              <a:t>,  χρησιμοποιούμε τον τύπο </a:t>
            </a:r>
          </a:p>
        </p:txBody>
      </p:sp>
    </p:spTree>
    <p:extLst>
      <p:ext uri="{BB962C8B-B14F-4D97-AF65-F5344CB8AC3E}">
        <p14:creationId xmlns:p14="http://schemas.microsoft.com/office/powerpoint/2010/main" val="99173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85590" y="1410160"/>
            <a:ext cx="11221598" cy="5014282"/>
          </a:xfrm>
        </p:spPr>
        <p:txBody>
          <a:bodyPr>
            <a:normAutofit fontScale="92500" lnSpcReduction="10000"/>
          </a:bodyPr>
          <a:lstStyle/>
          <a:p>
            <a:r>
              <a:rPr lang="el-GR" dirty="0" smtClean="0"/>
              <a:t>Β’ ΛΥΚΕΙΟΥ </a:t>
            </a:r>
          </a:p>
          <a:p>
            <a:pPr marL="0" indent="0">
              <a:buNone/>
            </a:pPr>
            <a:r>
              <a:rPr lang="el-GR" dirty="0" smtClean="0"/>
              <a:t>3.5 Άθροισμα άπειρων όρων γεωμετρικής προόδου.</a:t>
            </a:r>
          </a:p>
          <a:p>
            <a:pPr marL="0" indent="0">
              <a:buNone/>
            </a:pPr>
            <a:r>
              <a:rPr lang="el-GR" dirty="0" smtClean="0"/>
              <a:t> </a:t>
            </a:r>
            <a:r>
              <a:rPr lang="en-US" dirty="0">
                <a:hlinkClick r:id="rId2"/>
              </a:rPr>
              <a:t>http://ebooks.edu.gr/modules/ebook/show.php/DSEPAL-B107/302/2098,7504</a:t>
            </a:r>
            <a:r>
              <a:rPr lang="en-US" dirty="0" smtClean="0">
                <a:hlinkClick r:id="rId2"/>
              </a:rPr>
              <a:t>/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r>
              <a:rPr lang="el-GR" dirty="0" smtClean="0"/>
              <a:t>Γ’ Λυκείου. ΜΑΘΗΜΑΤΙΚΑ ΚΑΙ ΣΤΟΙΧΕΙΑ ΣΤΑΤΙΣΤΙΚΗΣ</a:t>
            </a:r>
          </a:p>
          <a:p>
            <a:pPr marL="0" indent="0">
              <a:buNone/>
            </a:pPr>
            <a:r>
              <a:rPr lang="el-GR" dirty="0" smtClean="0"/>
              <a:t>ΚΕΦ. 1: Διαφορικός λογισμός</a:t>
            </a:r>
          </a:p>
          <a:p>
            <a:pPr marL="0" indent="0">
              <a:buNone/>
            </a:pPr>
            <a:r>
              <a:rPr lang="el-GR" dirty="0" smtClean="0"/>
              <a:t>1.1. όριο </a:t>
            </a:r>
            <a:r>
              <a:rPr lang="el-GR" dirty="0" smtClean="0"/>
              <a:t>συνάρτησης</a:t>
            </a:r>
          </a:p>
          <a:p>
            <a:pPr marL="0" indent="0">
              <a:buNone/>
            </a:pPr>
            <a:endParaRPr lang="el-GR" dirty="0"/>
          </a:p>
          <a:p>
            <a:r>
              <a:rPr lang="en-US" dirty="0" smtClean="0"/>
              <a:t>Finley et al.(2012). A</a:t>
            </a:r>
            <a:r>
              <a:rPr lang="el-GR" dirty="0" err="1" smtClean="0"/>
              <a:t>πειροστικός</a:t>
            </a:r>
            <a:r>
              <a:rPr lang="el-GR" dirty="0" smtClean="0"/>
              <a:t> Λογισμός. </a:t>
            </a:r>
            <a:r>
              <a:rPr lang="el-GR" i="1" dirty="0"/>
              <a:t>Απόδοση στα ελληνικά – επιστημονική </a:t>
            </a:r>
            <a:r>
              <a:rPr lang="el-GR" i="1" dirty="0" smtClean="0"/>
              <a:t>επιμέλεια </a:t>
            </a:r>
            <a:r>
              <a:rPr lang="el-GR" dirty="0" smtClean="0"/>
              <a:t>Μανώλης </a:t>
            </a:r>
            <a:r>
              <a:rPr lang="el-GR" dirty="0" err="1" smtClean="0"/>
              <a:t>Αντωνογιαννάκης</a:t>
            </a:r>
            <a:r>
              <a:rPr lang="el-GR" dirty="0" smtClean="0"/>
              <a:t>. Πανεπιστημιακές Εκδόσεις Κρήτης.</a:t>
            </a:r>
            <a:endParaRPr lang="el-GR" dirty="0" smtClean="0"/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0478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Παράδοξα του Ζήνωνα</a:t>
            </a:r>
            <a:br>
              <a:rPr lang="el-GR" dirty="0" smtClean="0"/>
            </a:br>
            <a:r>
              <a:rPr lang="el-GR" dirty="0" smtClean="0"/>
              <a:t>Ο </a:t>
            </a:r>
            <a:r>
              <a:rPr lang="el-GR" b="1" dirty="0" smtClean="0"/>
              <a:t>Αχιλλέας </a:t>
            </a:r>
            <a:r>
              <a:rPr lang="el-GR" b="1" dirty="0"/>
              <a:t>και η χελώνα</a:t>
            </a:r>
            <a:br>
              <a:rPr lang="el-GR" b="1" dirty="0"/>
            </a:b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1200" y="1600201"/>
            <a:ext cx="5257800" cy="45259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Στο </a:t>
            </a:r>
            <a:r>
              <a:rPr lang="el-GR" dirty="0"/>
              <a:t>παράδοξο του Αχιλλέα και της χελώνας ο Αχιλλέας </a:t>
            </a:r>
            <a:r>
              <a:rPr lang="el-GR" dirty="0" smtClean="0"/>
              <a:t>δεν μπορεί ποτέ να ξεπεράσει τη χελώνα που της έχει δώσει ένα μικρό προβάδισμα (π.χ. 100μ). </a:t>
            </a:r>
          </a:p>
          <a:p>
            <a:r>
              <a:rPr lang="el-GR" dirty="0" smtClean="0"/>
              <a:t>Κάθε </a:t>
            </a:r>
            <a:r>
              <a:rPr lang="el-GR" dirty="0"/>
              <a:t>φορά που ο Αχιλλέας φτάνει κάπου η χελώνα έχει πάει ακόμα πιο μακριά. Ως εκ τούτου, επειδή υπάρχει ένας </a:t>
            </a:r>
            <a:r>
              <a:rPr lang="el-GR" dirty="0">
                <a:solidFill>
                  <a:srgbClr val="00B0F0"/>
                </a:solidFill>
              </a:rPr>
              <a:t>άπειρος αριθμός των σημείων που ο Αχιλλέας πρέπει να φθάσει </a:t>
            </a:r>
            <a:r>
              <a:rPr lang="el-GR" dirty="0"/>
              <a:t>και η χελώνα έχει ήδη </a:t>
            </a:r>
            <a:r>
              <a:rPr lang="el-GR" dirty="0" smtClean="0"/>
              <a:t>πάει. 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3800" y="2133600"/>
            <a:ext cx="2971800" cy="2054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54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981200" y="152400"/>
            <a:ext cx="8229600" cy="2057400"/>
          </a:xfrm>
        </p:spPr>
        <p:txBody>
          <a:bodyPr>
            <a:normAutofit/>
          </a:bodyPr>
          <a:lstStyle/>
          <a:p>
            <a:r>
              <a:rPr lang="el-GR" dirty="0" smtClean="0"/>
              <a:t>Η προσέγγιση </a:t>
            </a:r>
            <a:r>
              <a:rPr lang="el-GR" dirty="0"/>
              <a:t>του </a:t>
            </a:r>
            <a:r>
              <a:rPr lang="el-GR" dirty="0" smtClean="0"/>
              <a:t>εμβαδού του κύκλου υπολογίζοντας το </a:t>
            </a:r>
            <a:r>
              <a:rPr lang="el-GR" dirty="0" smtClean="0">
                <a:solidFill>
                  <a:srgbClr val="00B0F0"/>
                </a:solidFill>
              </a:rPr>
              <a:t>εμβαδό κανονικών πολυγώνων καθώς </a:t>
            </a:r>
            <a:r>
              <a:rPr lang="el-GR" dirty="0">
                <a:solidFill>
                  <a:srgbClr val="00B0F0"/>
                </a:solidFill>
              </a:rPr>
              <a:t>αυξάνεται απεριόριστα ο αριθμός των πλευρών του. </a:t>
            </a:r>
            <a:endParaRPr lang="en-US" dirty="0">
              <a:solidFill>
                <a:srgbClr val="00B0F0"/>
              </a:solidFill>
            </a:endParaRPr>
          </a:p>
          <a:p>
            <a:r>
              <a:rPr lang="el-GR" sz="2200" dirty="0">
                <a:solidFill>
                  <a:srgbClr val="FFC000"/>
                </a:solidFill>
              </a:rPr>
              <a:t>Παράδειγμα κύκλος ακτίνας 1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601" y="2286001"/>
            <a:ext cx="3588751" cy="2707463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600201"/>
            <a:ext cx="3200400" cy="2303983"/>
          </a:xfrm>
          <a:prstGeom prst="rect">
            <a:avLst/>
          </a:prstGeom>
        </p:spPr>
      </p:pic>
      <p:pic>
        <p:nvPicPr>
          <p:cNvPr id="6" name="Θέση περιεχομένου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05600" y="4142842"/>
            <a:ext cx="3205152" cy="2418283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8441" y="5181601"/>
            <a:ext cx="3505200" cy="150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593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09801" y="381001"/>
            <a:ext cx="4191000" cy="3497614"/>
          </a:xfrm>
          <a:prstGeom prst="rect">
            <a:avLst/>
          </a:prstGeom>
        </p:spPr>
      </p:pic>
      <p:sp>
        <p:nvSpPr>
          <p:cNvPr id="7" name="Ορθογώνιο 6"/>
          <p:cNvSpPr/>
          <p:nvPr/>
        </p:nvSpPr>
        <p:spPr>
          <a:xfrm>
            <a:off x="2667000" y="4343400"/>
            <a:ext cx="2209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Για προσέγγιση</a:t>
            </a:r>
          </a:p>
          <a:p>
            <a:r>
              <a:rPr lang="el-GR" dirty="0">
                <a:latin typeface="Calibri" panose="020F0502020204030204" pitchFamily="34" charset="0"/>
              </a:rPr>
              <a:t>δεκάκις χιλιοστού</a:t>
            </a:r>
          </a:p>
          <a:p>
            <a:r>
              <a:rPr lang="el-GR" dirty="0">
                <a:latin typeface="Calibri" panose="020F0502020204030204" pitchFamily="34" charset="0"/>
              </a:rPr>
              <a:t>χρειάζεται ένα</a:t>
            </a:r>
          </a:p>
          <a:p>
            <a:r>
              <a:rPr lang="el-GR" dirty="0">
                <a:latin typeface="Calibri" panose="020F0502020204030204" pitchFamily="34" charset="0"/>
              </a:rPr>
              <a:t>πολύγωνο 1876</a:t>
            </a:r>
          </a:p>
          <a:p>
            <a:r>
              <a:rPr lang="el-GR" dirty="0">
                <a:latin typeface="Calibri" panose="020F0502020204030204" pitchFamily="34" charset="0"/>
              </a:rPr>
              <a:t>πλευρών</a:t>
            </a:r>
            <a:endParaRPr lang="el-GR" dirty="0"/>
          </a:p>
        </p:txBody>
      </p:sp>
      <p:sp>
        <p:nvSpPr>
          <p:cNvPr id="8" name="Ορθογώνιο 7"/>
          <p:cNvSpPr/>
          <p:nvPr/>
        </p:nvSpPr>
        <p:spPr>
          <a:xfrm>
            <a:off x="7010400" y="1600200"/>
            <a:ext cx="297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>
                <a:latin typeface="Calibri" panose="020F0502020204030204" pitchFamily="34" charset="0"/>
              </a:rPr>
              <a:t>Προκειμένου να έχουμε το</a:t>
            </a:r>
          </a:p>
          <a:p>
            <a:r>
              <a:rPr lang="el-GR" dirty="0">
                <a:latin typeface="Calibri" panose="020F0502020204030204" pitchFamily="34" charset="0"/>
              </a:rPr>
              <a:t>τρίτο δεκαδικό ψηφίο του</a:t>
            </a:r>
          </a:p>
          <a:p>
            <a:r>
              <a:rPr lang="el-GR" dirty="0">
                <a:latin typeface="Calibri" panose="020F0502020204030204" pitchFamily="34" charset="0"/>
              </a:rPr>
              <a:t>ζητούμενου εμβαδού</a:t>
            </a:r>
          </a:p>
          <a:p>
            <a:r>
              <a:rPr lang="el-GR" dirty="0">
                <a:latin typeface="Calibri" panose="020F0502020204030204" pitchFamily="34" charset="0"/>
              </a:rPr>
              <a:t>πρέπει να προσεγγίσουμε</a:t>
            </a:r>
          </a:p>
          <a:p>
            <a:r>
              <a:rPr lang="el-GR" dirty="0">
                <a:latin typeface="Calibri" panose="020F0502020204030204" pitchFamily="34" charset="0"/>
              </a:rPr>
              <a:t>τον κύκλο</a:t>
            </a:r>
          </a:p>
          <a:p>
            <a:r>
              <a:rPr lang="el-GR" dirty="0">
                <a:latin typeface="Calibri" panose="020F0502020204030204" pitchFamily="34" charset="0"/>
              </a:rPr>
              <a:t>από 252-γωνα!</a:t>
            </a:r>
            <a:endParaRPr lang="el-GR" dirty="0"/>
          </a:p>
        </p:txBody>
      </p:sp>
      <p:sp>
        <p:nvSpPr>
          <p:cNvPr id="9" name="Ορθογώνιο 8"/>
          <p:cNvSpPr/>
          <p:nvPr/>
        </p:nvSpPr>
        <p:spPr>
          <a:xfrm>
            <a:off x="6598185" y="485293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Μέχρι πότε μπορώ να επαναλαμβάνω αυτή τη διαδικασία;</a:t>
            </a:r>
            <a:endParaRPr lang="el-GR" dirty="0">
              <a:solidFill>
                <a:srgbClr val="FF0000"/>
              </a:solidFill>
            </a:endParaRPr>
          </a:p>
          <a:p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Θα πετύχουμε σε κάποιο βήμα ένα πολύγωνο να </a:t>
            </a:r>
            <a:r>
              <a:rPr lang="el-GR" dirty="0" err="1">
                <a:solidFill>
                  <a:srgbClr val="FF0000"/>
                </a:solidFill>
                <a:latin typeface="Calibri" panose="020F0502020204030204" pitchFamily="34" charset="0"/>
              </a:rPr>
              <a:t>συμπέσει</a:t>
            </a:r>
            <a:r>
              <a:rPr lang="el-GR" dirty="0">
                <a:solidFill>
                  <a:srgbClr val="FF0000"/>
                </a:solidFill>
                <a:latin typeface="Calibri" panose="020F0502020204030204" pitchFamily="34" charset="0"/>
              </a:rPr>
              <a:t> με τον </a:t>
            </a:r>
            <a:r>
              <a:rPr lang="el-GR" dirty="0" smtClean="0">
                <a:solidFill>
                  <a:srgbClr val="FF0000"/>
                </a:solidFill>
                <a:latin typeface="Calibri" panose="020F0502020204030204" pitchFamily="34" charset="0"/>
              </a:rPr>
              <a:t>κύκλο;</a:t>
            </a:r>
            <a:endParaRPr lang="el-G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089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sz="4400" dirty="0" smtClean="0">
                <a:solidFill>
                  <a:srgbClr val="7030A0"/>
                </a:solidFill>
              </a:rPr>
              <a:t>Απειροστικός λογισμός</a:t>
            </a:r>
            <a:endParaRPr lang="el-GR" sz="44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264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Η έκφραση </a:t>
            </a:r>
            <a:r>
              <a:rPr lang="el-GR" dirty="0" smtClean="0">
                <a:solidFill>
                  <a:srgbClr val="00B0F0"/>
                </a:solidFill>
              </a:rPr>
              <a:t>«Απειροστικός λογισμός» </a:t>
            </a:r>
            <a:r>
              <a:rPr lang="el-GR" dirty="0" smtClean="0"/>
              <a:t>στα αγγλικά λέγεται «</a:t>
            </a:r>
            <a:r>
              <a:rPr lang="en-US" b="1" dirty="0" smtClean="0">
                <a:solidFill>
                  <a:srgbClr val="7030A0"/>
                </a:solidFill>
              </a:rPr>
              <a:t>Calculus</a:t>
            </a:r>
            <a:r>
              <a:rPr lang="el-GR" b="1" dirty="0" smtClean="0">
                <a:solidFill>
                  <a:srgbClr val="7030A0"/>
                </a:solidFill>
              </a:rPr>
              <a:t>».</a:t>
            </a:r>
            <a:endParaRPr lang="en-US" b="1" dirty="0" smtClean="0">
              <a:solidFill>
                <a:srgbClr val="7030A0"/>
              </a:solidFill>
            </a:endParaRPr>
          </a:p>
          <a:p>
            <a:r>
              <a:rPr lang="el-GR" dirty="0" smtClean="0"/>
              <a:t>Η </a:t>
            </a:r>
            <a:r>
              <a:rPr lang="el-GR" dirty="0"/>
              <a:t>λέξη </a:t>
            </a:r>
            <a:r>
              <a:rPr lang="en-US" dirty="0" smtClean="0"/>
              <a:t>calculus </a:t>
            </a:r>
            <a:r>
              <a:rPr lang="el-GR" dirty="0" smtClean="0"/>
              <a:t>προέρχεται από τη λατινική λέξη </a:t>
            </a:r>
            <a:r>
              <a:rPr lang="en-US" i="1" dirty="0" err="1" smtClean="0"/>
              <a:t>calx</a:t>
            </a:r>
            <a:r>
              <a:rPr lang="el-GR" i="1" dirty="0" smtClean="0"/>
              <a:t> δηλ. μικρή πέτρα</a:t>
            </a:r>
            <a:r>
              <a:rPr lang="en-US" dirty="0" smtClean="0"/>
              <a:t>. </a:t>
            </a:r>
            <a:r>
              <a:rPr lang="el-GR" dirty="0" smtClean="0"/>
              <a:t>Ο πληθυντικός είναι </a:t>
            </a:r>
            <a:r>
              <a:rPr lang="en-US" i="1" dirty="0" smtClean="0"/>
              <a:t>calculi</a:t>
            </a:r>
            <a:r>
              <a:rPr lang="en-US" dirty="0" smtClean="0"/>
              <a:t> </a:t>
            </a:r>
            <a:r>
              <a:rPr lang="el-GR" dirty="0" smtClean="0"/>
              <a:t>και μας δίνει την αγγλική λέξη </a:t>
            </a:r>
            <a:r>
              <a:rPr lang="en-US" i="1" dirty="0" smtClean="0"/>
              <a:t>calculation</a:t>
            </a:r>
            <a:r>
              <a:rPr lang="en-US" dirty="0" smtClean="0"/>
              <a:t> </a:t>
            </a:r>
            <a:r>
              <a:rPr lang="el-GR" dirty="0" smtClean="0"/>
              <a:t>δηλαδή υπολογισμός</a:t>
            </a:r>
            <a:r>
              <a:rPr lang="en-US" dirty="0" smtClean="0"/>
              <a:t>. </a:t>
            </a:r>
            <a:endParaRPr lang="en-US" dirty="0"/>
          </a:p>
          <a:p>
            <a:pPr lvl="1"/>
            <a:r>
              <a:rPr lang="el-GR" dirty="0" smtClean="0"/>
              <a:t>Δηλαδή απλά μιλώντας, η έκφραση Απειροστικός λογισμός (</a:t>
            </a:r>
            <a:r>
              <a:rPr lang="en-US" dirty="0" smtClean="0"/>
              <a:t>calculus) </a:t>
            </a:r>
            <a:r>
              <a:rPr lang="el-GR" dirty="0" smtClean="0"/>
              <a:t>είναι η </a:t>
            </a:r>
            <a:r>
              <a:rPr lang="el-GR" b="1" dirty="0" smtClean="0">
                <a:solidFill>
                  <a:srgbClr val="00B0F0"/>
                </a:solidFill>
              </a:rPr>
              <a:t>μέτρηση μικρών κομματιών ή ο υπολογισμός κάτι με τη βοήθειά τους</a:t>
            </a:r>
            <a:r>
              <a:rPr lang="el-GR" dirty="0" smtClean="0"/>
              <a:t>.</a:t>
            </a:r>
            <a:endParaRPr lang="el-GR" dirty="0"/>
          </a:p>
          <a:p>
            <a:r>
              <a:rPr lang="el-GR" dirty="0"/>
              <a:t> </a:t>
            </a:r>
            <a:r>
              <a:rPr lang="el-GR" dirty="0">
                <a:solidFill>
                  <a:srgbClr val="00B0F0"/>
                </a:solidFill>
              </a:rPr>
              <a:t>Ο Απειροστικός Λογισμός </a:t>
            </a:r>
            <a:r>
              <a:rPr lang="el-GR" dirty="0" smtClean="0"/>
              <a:t>αποτελείται από δύο μέρη</a:t>
            </a:r>
            <a:r>
              <a:rPr lang="el-GR" b="1" dirty="0" smtClean="0">
                <a:solidFill>
                  <a:srgbClr val="7030A0"/>
                </a:solidFill>
              </a:rPr>
              <a:t>: </a:t>
            </a:r>
            <a:r>
              <a:rPr lang="el-GR" b="1" dirty="0" smtClean="0">
                <a:solidFill>
                  <a:srgbClr val="92D050"/>
                </a:solidFill>
              </a:rPr>
              <a:t>τον διαφορικό λογισμό και τον ολοκληρωτικό λογισμό</a:t>
            </a:r>
            <a:r>
              <a:rPr lang="el-GR" dirty="0" smtClean="0">
                <a:solidFill>
                  <a:srgbClr val="92D050"/>
                </a:solidFill>
              </a:rPr>
              <a:t>.</a:t>
            </a:r>
          </a:p>
          <a:p>
            <a:pPr lvl="1"/>
            <a:r>
              <a:rPr lang="el-GR" dirty="0" smtClean="0"/>
              <a:t>Απλά μιλώντας, στον διαφορικό λογισμό κόβεις </a:t>
            </a:r>
            <a:r>
              <a:rPr lang="el-GR" dirty="0"/>
              <a:t>κάτι σε μικρά κομμάτια για να </a:t>
            </a:r>
            <a:r>
              <a:rPr lang="el-GR" dirty="0" smtClean="0"/>
              <a:t>βρεις πώς αυτό αλλάζει/μεταβάλλεται και στον ολοκληρωτικό λογισμό, ενώνεις </a:t>
            </a:r>
            <a:r>
              <a:rPr lang="el-GR" dirty="0"/>
              <a:t>τα μικρά κομμάτια μαζί για να </a:t>
            </a:r>
            <a:r>
              <a:rPr lang="el-GR" dirty="0" smtClean="0"/>
              <a:t>βρεις το συνολικό μέγεθος που μπορεί να είναι το μήκος μια καμπύλης, το εμβαδόν ενός χωρίου ή ο όγκος ενός στερεού.</a:t>
            </a:r>
            <a:endParaRPr lang="el-GR" dirty="0"/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5012" y="116653"/>
            <a:ext cx="2098713" cy="1574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8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2172" y="165253"/>
            <a:ext cx="7318987" cy="5783580"/>
          </a:xfrm>
          <a:prstGeom prst="rect">
            <a:avLst/>
          </a:prstGeom>
        </p:spPr>
      </p:pic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683964" y="437500"/>
            <a:ext cx="2224489" cy="2867560"/>
          </a:xfrm>
        </p:spPr>
        <p:txBody>
          <a:bodyPr>
            <a:normAutofit fontScale="92500" lnSpcReduction="20000"/>
          </a:bodyPr>
          <a:lstStyle/>
          <a:p>
            <a:r>
              <a:rPr lang="el-GR" sz="1900" dirty="0"/>
              <a:t>Εισαγωγικό κείμενο </a:t>
            </a:r>
            <a:r>
              <a:rPr lang="el-GR" sz="1900" dirty="0" smtClean="0"/>
              <a:t>του βιβλίου των </a:t>
            </a:r>
            <a:r>
              <a:rPr lang="el-GR" sz="1900" dirty="0" err="1" smtClean="0"/>
              <a:t>Finney</a:t>
            </a:r>
            <a:r>
              <a:rPr lang="el-GR" sz="1900" dirty="0"/>
              <a:t>, R. L., </a:t>
            </a:r>
            <a:r>
              <a:rPr lang="el-GR" sz="1900" dirty="0" err="1"/>
              <a:t>Weir</a:t>
            </a:r>
            <a:r>
              <a:rPr lang="el-GR" sz="1900" dirty="0"/>
              <a:t>, M. D., &amp; </a:t>
            </a:r>
            <a:r>
              <a:rPr lang="el-GR" sz="1900" dirty="0" err="1"/>
              <a:t>Giordano</a:t>
            </a:r>
            <a:r>
              <a:rPr lang="el-GR" sz="1900" dirty="0"/>
              <a:t>, F. R. (2012). </a:t>
            </a:r>
            <a:r>
              <a:rPr lang="el-GR" sz="1900" b="1" dirty="0"/>
              <a:t>Απειροστικός λογισμός</a:t>
            </a:r>
            <a:r>
              <a:rPr lang="el-GR" sz="1900" dirty="0" smtClean="0"/>
              <a:t>.</a:t>
            </a:r>
          </a:p>
          <a:p>
            <a:pPr marL="0" indent="0">
              <a:buNone/>
            </a:pPr>
            <a:r>
              <a:rPr lang="el-GR" sz="1900" dirty="0" smtClean="0"/>
              <a:t>Απόδοση στα ελληνικά Μανώλης </a:t>
            </a:r>
            <a:r>
              <a:rPr lang="el-GR" sz="1900" dirty="0" err="1" smtClean="0"/>
              <a:t>Αντωνογιαννάκης</a:t>
            </a:r>
            <a:r>
              <a:rPr lang="el-GR" sz="1900" dirty="0" smtClean="0"/>
              <a:t>, Πανεπιστημιακές Εκδόσεις Κρήτης</a:t>
            </a:r>
            <a:r>
              <a:rPr lang="el-GR" dirty="0" smtClean="0"/>
              <a:t>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5657033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854D71-BD88-4C23-B7A5-93934F8E1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47579"/>
          </a:xfrm>
        </p:spPr>
        <p:txBody>
          <a:bodyPr>
            <a:normAutofit fontScale="90000"/>
          </a:bodyPr>
          <a:lstStyle/>
          <a:p>
            <a:r>
              <a:rPr lang="el-GR" dirty="0"/>
              <a:t>Η σημασία της έννοιας του </a:t>
            </a:r>
            <a:r>
              <a:rPr lang="el-GR" dirty="0" smtClean="0"/>
              <a:t>ορίου στον Απειροστικό λογισμό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817E62F-CDFB-4116-821E-9534F13B7D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659" y="1762699"/>
            <a:ext cx="11292288" cy="4414264"/>
          </a:xfrm>
        </p:spPr>
        <p:txBody>
          <a:bodyPr>
            <a:normAutofit/>
          </a:bodyPr>
          <a:lstStyle/>
          <a:p>
            <a:r>
              <a:rPr lang="el-GR" dirty="0"/>
              <a:t>Η έννοια του ορίου κατέχει καίρια θέση </a:t>
            </a:r>
            <a:r>
              <a:rPr lang="el-GR" dirty="0" smtClean="0"/>
              <a:t>στον </a:t>
            </a:r>
            <a:r>
              <a:rPr lang="el-GR" b="1" dirty="0">
                <a:solidFill>
                  <a:srgbClr val="0070C0"/>
                </a:solidFill>
              </a:rPr>
              <a:t>Απειροστικό λογισμό </a:t>
            </a:r>
            <a:r>
              <a:rPr lang="el-GR" dirty="0" smtClean="0"/>
              <a:t>και </a:t>
            </a:r>
            <a:r>
              <a:rPr lang="el-GR" dirty="0"/>
              <a:t>είναι μια από τις πιο θεμελιώδεις έννοιες στα σύγχρονα Μαθηματικά με εφαρμογές σε όλες τις θετικές επιστήμες. </a:t>
            </a:r>
          </a:p>
          <a:p>
            <a:r>
              <a:rPr lang="el-GR" dirty="0"/>
              <a:t>Το όριο γεννήθηκε στην προσπάθεια των Μαθηματικών να απαντήσουν ερωτήματα, όπως: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το μήκος ενός καμπυλόγραμμου τμήματος;</a:t>
            </a:r>
          </a:p>
          <a:p>
            <a:pPr marL="0" indent="0">
              <a:buNone/>
            </a:pPr>
            <a:r>
              <a:rPr lang="el-GR" sz="2400" i="1" dirty="0"/>
              <a:t>Πώς υπολογίζουμε το εμβαδόν που περικλείεται μεταξύ μίας παραβολής και μίας ευθείας;</a:t>
            </a:r>
          </a:p>
          <a:p>
            <a:pPr marL="0" indent="0">
              <a:buNone/>
            </a:pPr>
            <a:r>
              <a:rPr lang="el-GR" sz="2400" i="1" dirty="0" smtClean="0"/>
              <a:t>Πώς </a:t>
            </a:r>
            <a:r>
              <a:rPr lang="el-GR" sz="2400" i="1" dirty="0"/>
              <a:t>υπολογίζουμε την στιγμιαία ταχύτητα ενός κινητού;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51692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2927</TotalTime>
  <Words>877</Words>
  <Application>Microsoft Office PowerPoint</Application>
  <PresentationFormat>Ευρεία οθόνη</PresentationFormat>
  <Paragraphs>106</Paragraphs>
  <Slides>27</Slides>
  <Notes>1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Times New Roman</vt:lpstr>
      <vt:lpstr>Θέμα του Office</vt:lpstr>
      <vt:lpstr>Παρουσίαση του PowerPoint</vt:lpstr>
      <vt:lpstr>Παρουσίαση του PowerPoint</vt:lpstr>
      <vt:lpstr>Παράδοξα του Ζήνωνα Ο Αχιλλέας και η χελώνα 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Η σημασία της έννοιας του ορίου στον Απειροστικό λογισμό</vt:lpstr>
      <vt:lpstr>Μερικές εφαρμογές της έννοιας του ορίου στον Απειροστικό λογισμό</vt:lpstr>
      <vt:lpstr>Μερικές εφαρμογές της έννοιας του ορίου</vt:lpstr>
      <vt:lpstr>Παρουσίαση του PowerPoint</vt:lpstr>
      <vt:lpstr>Τι είναι διαισθητικά το όριο ακολουθίας;</vt:lpstr>
      <vt:lpstr>Αναζητώντας το όριο της ακολουθίας αn  = 1/n </vt:lpstr>
      <vt:lpstr>Τι παρατηρούμε; Που καταλήγουμε; </vt:lpstr>
      <vt:lpstr>Άθροισμα Sν(S=sum)  απείρων όρων γεωμετρικής προόδου.  </vt:lpstr>
      <vt:lpstr>Άθροισμα απείρων όρων γεωμετρικής προόδου. </vt:lpstr>
      <vt:lpstr>Άθροισμα Sν απείρων όρων γεωμετρικής προόδου. </vt:lpstr>
      <vt:lpstr>Παρουσίαση του PowerPoint</vt:lpstr>
      <vt:lpstr>Ορισμός  ορίου συνάρτησης</vt:lpstr>
      <vt:lpstr>Παρουσίαση του PowerPoint</vt:lpstr>
      <vt:lpstr>Παρουσίαση του PowerPoint</vt:lpstr>
      <vt:lpstr>Εφαπτόμενη καμπύλης</vt:lpstr>
      <vt:lpstr>Η εφαπτομένη καμπύλης</vt:lpstr>
      <vt:lpstr>Εφαπτομένη γραφικής παράστασης συνάρτησης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Μαθηματικά</dc:title>
  <dc:creator>Chr. Triantafillou</dc:creator>
  <cp:lastModifiedBy>Chr. Triantafillou</cp:lastModifiedBy>
  <cp:revision>381</cp:revision>
  <dcterms:created xsi:type="dcterms:W3CDTF">2019-09-22T10:39:30Z</dcterms:created>
  <dcterms:modified xsi:type="dcterms:W3CDTF">2021-11-03T14:18:02Z</dcterms:modified>
</cp:coreProperties>
</file>