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1" r:id="rId4"/>
    <p:sldId id="272" r:id="rId5"/>
    <p:sldId id="273" r:id="rId6"/>
    <p:sldId id="274" r:id="rId7"/>
    <p:sldId id="257" r:id="rId8"/>
    <p:sldId id="258" r:id="rId9"/>
    <p:sldId id="261" r:id="rId10"/>
    <p:sldId id="263" r:id="rId11"/>
    <p:sldId id="262" r:id="rId12"/>
    <p:sldId id="266"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45A3A-DB1A-4BBE-A0CB-874F36449C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9A696FC-E6DB-4CC6-ACDB-7E8817E29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9A7A504-2E4A-4CD9-8507-D6E9BDFEE0ED}"/>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EF5C92AD-9882-479E-AD3D-45F47769A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2CEF44B-0423-4116-A5DB-82BC49EB472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95561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78F2CB-A3AC-4103-BCA5-43AD098C80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944BE7-352C-4D3E-A35F-0B6F9AFE0F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046BA4-6C43-409C-8913-3A770D0D200C}"/>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6C560B1C-14CB-4FD7-9850-6FEB7A5983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29FE7A1-A150-4CBD-AFDD-6A2FD097089A}"/>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03314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7BD2700-F08E-4525-BC87-A6E2945B83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11CC51C-C9D9-4AEB-AF56-3D6BCEF6DA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9BF6EC-E09A-4A5A-8B6D-D52C074804A8}"/>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D0167692-93FA-4DD4-8FA9-CD3C557FD6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015C951-3978-40FF-9A3A-39678899B73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5149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02915-49CC-4E35-891C-61EAC51F08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81FC57E-CDB5-444C-AA75-4BFDF61D3F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0BEE8A-505E-4D88-B686-6359704C3DC3}"/>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2EA94E69-DB41-4F84-A141-A17CD9835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591B71-C70B-4FDB-BEB7-E1F56C56CBEB}"/>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80457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F31A9-CE8E-4635-A0C4-B0DE4BB61F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51F5064-74DF-4BAB-A19A-10A236575C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D5F91B8-2BF6-4B7B-9EA0-2D081DF2A609}"/>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3FAA36EB-BC28-42D3-AE03-D0A80F67B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94A0539-FD06-4285-9A6A-1CB54427C6F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1846023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4F3338-A29A-4426-AEDF-89D5236AD6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83838C7-3C75-4011-B7F9-4C12ED6659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2D0B282-A47A-4C31-8097-A6BD0E0FDB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8EC6645-36AE-4E73-9CD2-81C36AB6D17B}"/>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6" name="Footer Placeholder 5">
            <a:extLst>
              <a:ext uri="{FF2B5EF4-FFF2-40B4-BE49-F238E27FC236}">
                <a16:creationId xmlns:a16="http://schemas.microsoft.com/office/drawing/2014/main" xmlns="" id="{AD10A6EE-B9FE-4EF1-8E01-63DBDDDE5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04F720F-626A-476A-B6F3-8DEBA0C0FE3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45183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9667A3-DF93-43C0-AA18-D87436E952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E735BD0-D624-4615-98FA-5ECC10135B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3E821B8-058E-4AAC-8AD5-50B8C8CC61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A1F82C7-2AA4-467A-BBF4-9152FDAA6B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07C63E4-2706-4411-B6A0-4C82C20A87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88F4459-E88B-42DD-BF00-792BBD631633}"/>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8" name="Footer Placeholder 7">
            <a:extLst>
              <a:ext uri="{FF2B5EF4-FFF2-40B4-BE49-F238E27FC236}">
                <a16:creationId xmlns:a16="http://schemas.microsoft.com/office/drawing/2014/main" xmlns="" id="{7834A3D1-231A-48EA-969D-EE27143883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A713E1E-F436-439E-8FD2-ABCF87A812ED}"/>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99850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11BAA-54F9-451F-8FC3-0672E968D9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AA9EAFE-91E2-4349-9827-67ECC368E3AB}"/>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4" name="Footer Placeholder 3">
            <a:extLst>
              <a:ext uri="{FF2B5EF4-FFF2-40B4-BE49-F238E27FC236}">
                <a16:creationId xmlns:a16="http://schemas.microsoft.com/office/drawing/2014/main" xmlns="" id="{0D8CF77F-BD8B-4EC2-872E-1B24270208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A31C0EC-C154-4A7D-8809-9C1A69C3EF52}"/>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7988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D93180-3EC1-4E84-820D-04C7D443564F}"/>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3" name="Footer Placeholder 2">
            <a:extLst>
              <a:ext uri="{FF2B5EF4-FFF2-40B4-BE49-F238E27FC236}">
                <a16:creationId xmlns:a16="http://schemas.microsoft.com/office/drawing/2014/main" xmlns="" id="{12267E6E-34A2-4CC2-90C9-883E365E8B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202905D-5130-46E7-A35B-89527C7B396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16639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99A571-4EB8-492E-88DE-BA2FA55CB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1C88F58-A24F-40A0-A48C-CF553C9C0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AFC9A95-695E-4184-BF52-7B2C1EF41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E53F318-5FF9-407A-A765-8F2FE5AC5F4F}"/>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6" name="Footer Placeholder 5">
            <a:extLst>
              <a:ext uri="{FF2B5EF4-FFF2-40B4-BE49-F238E27FC236}">
                <a16:creationId xmlns:a16="http://schemas.microsoft.com/office/drawing/2014/main" xmlns="" id="{3A7AFB73-4A2B-4F62-A404-3F5C8BD2E7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BF59D6A-D4CE-47DF-89BD-D229D50B669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27461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107096-1CB6-4CB8-8F22-C7CAD0B0F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F8A4A52-966E-47F9-A683-89AF445BF7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5BE8959-F9AF-4569-AE7F-FE44170D0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33A0F73-E13C-4FC9-9CA3-88A5DC581A1C}"/>
              </a:ext>
            </a:extLst>
          </p:cNvPr>
          <p:cNvSpPr>
            <a:spLocks noGrp="1"/>
          </p:cNvSpPr>
          <p:nvPr>
            <p:ph type="dt" sz="half" idx="10"/>
          </p:nvPr>
        </p:nvSpPr>
        <p:spPr/>
        <p:txBody>
          <a:bodyPr/>
          <a:lstStyle/>
          <a:p>
            <a:fld id="{57DFDBC4-3823-4990-9A42-6A0E0241EF06}" type="datetimeFigureOut">
              <a:rPr lang="en-US" smtClean="0"/>
              <a:t>9/29/2021</a:t>
            </a:fld>
            <a:endParaRPr lang="en-US"/>
          </a:p>
        </p:txBody>
      </p:sp>
      <p:sp>
        <p:nvSpPr>
          <p:cNvPr id="6" name="Footer Placeholder 5">
            <a:extLst>
              <a:ext uri="{FF2B5EF4-FFF2-40B4-BE49-F238E27FC236}">
                <a16:creationId xmlns:a16="http://schemas.microsoft.com/office/drawing/2014/main" xmlns="" id="{837BAA0A-EDC3-42DE-AB88-B723D8DB97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230230-C8FC-49F6-A8C5-7043E6FE056B}"/>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024372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61DC716-F59D-4211-AD7D-2E68A006BF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91E188A-8EBE-472E-B97F-E5B9AA5B1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A5D7ECD-E795-4C15-9786-1301583BD3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FDBC4-3823-4990-9A42-6A0E0241EF06}" type="datetimeFigureOut">
              <a:rPr lang="en-US" smtClean="0"/>
              <a:t>9/29/2021</a:t>
            </a:fld>
            <a:endParaRPr lang="en-US"/>
          </a:p>
        </p:txBody>
      </p:sp>
      <p:sp>
        <p:nvSpPr>
          <p:cNvPr id="5" name="Footer Placeholder 4">
            <a:extLst>
              <a:ext uri="{FF2B5EF4-FFF2-40B4-BE49-F238E27FC236}">
                <a16:creationId xmlns:a16="http://schemas.microsoft.com/office/drawing/2014/main" xmlns="" id="{22572117-4269-435F-8A69-84A86B7A6B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DAD6B93-5FF3-462B-B825-134C592AF6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40686-2479-440C-9303-08869589B759}" type="slidenum">
              <a:rPr lang="en-US" smtClean="0"/>
              <a:t>‹#›</a:t>
            </a:fld>
            <a:endParaRPr lang="en-US"/>
          </a:p>
        </p:txBody>
      </p:sp>
    </p:spTree>
    <p:extLst>
      <p:ext uri="{BB962C8B-B14F-4D97-AF65-F5344CB8AC3E}">
        <p14:creationId xmlns:p14="http://schemas.microsoft.com/office/powerpoint/2010/main" val="1850663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DA35EF-585D-40EF-B368-4FF3B86588D7}"/>
              </a:ext>
            </a:extLst>
          </p:cNvPr>
          <p:cNvSpPr>
            <a:spLocks noGrp="1"/>
          </p:cNvSpPr>
          <p:nvPr>
            <p:ph type="ctrTitle"/>
          </p:nvPr>
        </p:nvSpPr>
        <p:spPr/>
        <p:txBody>
          <a:bodyPr>
            <a:normAutofit/>
          </a:bodyPr>
          <a:lstStyle/>
          <a:p>
            <a:r>
              <a:rPr lang="el-GR" dirty="0">
                <a:solidFill>
                  <a:srgbClr val="00B050"/>
                </a:solidFill>
              </a:rPr>
              <a:t>Η σχολική τάξη ως πεδίο παρατήρησης</a:t>
            </a:r>
            <a:endParaRPr lang="en-US" dirty="0">
              <a:solidFill>
                <a:srgbClr val="00B050"/>
              </a:solidFill>
            </a:endParaRPr>
          </a:p>
        </p:txBody>
      </p:sp>
    </p:spTree>
    <p:extLst>
      <p:ext uri="{BB962C8B-B14F-4D97-AF65-F5344CB8AC3E}">
        <p14:creationId xmlns:p14="http://schemas.microsoft.com/office/powerpoint/2010/main" val="301431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6081BA-2866-42BD-8BD7-AEB2E98F2E5A}"/>
              </a:ext>
            </a:extLst>
          </p:cNvPr>
          <p:cNvSpPr>
            <a:spLocks noGrp="1"/>
          </p:cNvSpPr>
          <p:nvPr>
            <p:ph type="title"/>
          </p:nvPr>
        </p:nvSpPr>
        <p:spPr/>
        <p:txBody>
          <a:bodyPr/>
          <a:lstStyle/>
          <a:p>
            <a:r>
              <a:rPr lang="el-GR" dirty="0">
                <a:effectLst/>
                <a:latin typeface="+mn-lt"/>
              </a:rPr>
              <a:t>Είδη παρατήρησης (2)</a:t>
            </a:r>
            <a:br>
              <a:rPr lang="el-GR" dirty="0">
                <a:effectLst/>
                <a:latin typeface="+mn-lt"/>
              </a:rPr>
            </a:br>
            <a:endParaRPr lang="en-US" dirty="0">
              <a:latin typeface="+mn-lt"/>
            </a:endParaRPr>
          </a:p>
        </p:txBody>
      </p:sp>
      <p:sp>
        <p:nvSpPr>
          <p:cNvPr id="3" name="Content Placeholder 2">
            <a:extLst>
              <a:ext uri="{FF2B5EF4-FFF2-40B4-BE49-F238E27FC236}">
                <a16:creationId xmlns:a16="http://schemas.microsoft.com/office/drawing/2014/main" xmlns="" id="{1A5647DB-95B7-4888-88DD-C5CE2CAC1329}"/>
              </a:ext>
            </a:extLst>
          </p:cNvPr>
          <p:cNvSpPr>
            <a:spLocks noGrp="1"/>
          </p:cNvSpPr>
          <p:nvPr>
            <p:ph idx="1"/>
          </p:nvPr>
        </p:nvSpPr>
        <p:spPr>
          <a:xfrm>
            <a:off x="838200" y="1997903"/>
            <a:ext cx="10515600" cy="4351338"/>
          </a:xfrm>
        </p:spPr>
        <p:txBody>
          <a:bodyPr>
            <a:normAutofit/>
          </a:bodyPr>
          <a:lstStyle/>
          <a:p>
            <a:r>
              <a:rPr lang="el-GR" dirty="0">
                <a:solidFill>
                  <a:srgbClr val="0070C0"/>
                </a:solidFill>
                <a:effectLst/>
              </a:rPr>
              <a:t>Συμμετοχική παρατήρηση</a:t>
            </a:r>
          </a:p>
          <a:p>
            <a:pPr lvl="1"/>
            <a:r>
              <a:rPr lang="el-GR" dirty="0">
                <a:effectLst/>
              </a:rPr>
              <a:t>Ο παρατηρητής εμπλέκεται και ο ίδιος (σε μικρότερο ή μεγαλύτερο βαθμό) στη διαδικασία που παρατηρεί</a:t>
            </a:r>
          </a:p>
          <a:p>
            <a:r>
              <a:rPr lang="el-GR" dirty="0">
                <a:solidFill>
                  <a:srgbClr val="0070C0"/>
                </a:solidFill>
                <a:effectLst/>
              </a:rPr>
              <a:t>Μη συμμετοχική παρατήρηση</a:t>
            </a:r>
          </a:p>
          <a:p>
            <a:pPr lvl="1"/>
            <a:r>
              <a:rPr lang="el-GR" dirty="0">
                <a:effectLst/>
              </a:rPr>
              <a:t>Ο παρατηρητής δεν εμπλέκεται στη διαδικασία που παρατηρεί</a:t>
            </a:r>
          </a:p>
          <a:p>
            <a:endParaRPr lang="en-US" dirty="0"/>
          </a:p>
        </p:txBody>
      </p:sp>
    </p:spTree>
    <p:extLst>
      <p:ext uri="{BB962C8B-B14F-4D97-AF65-F5344CB8AC3E}">
        <p14:creationId xmlns:p14="http://schemas.microsoft.com/office/powerpoint/2010/main" val="350388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024BED-A3D2-48DD-BEAE-87B3F3DD35E9}"/>
              </a:ext>
            </a:extLst>
          </p:cNvPr>
          <p:cNvSpPr>
            <a:spLocks noGrp="1"/>
          </p:cNvSpPr>
          <p:nvPr>
            <p:ph type="title"/>
          </p:nvPr>
        </p:nvSpPr>
        <p:spPr/>
        <p:txBody>
          <a:bodyPr/>
          <a:lstStyle/>
          <a:p>
            <a:r>
              <a:rPr lang="el-GR" dirty="0">
                <a:effectLst/>
                <a:latin typeface="+mn-lt"/>
              </a:rPr>
              <a:t>Ρόλος του παρατηρητή</a:t>
            </a:r>
            <a:endParaRPr lang="en-US" dirty="0">
              <a:latin typeface="+mn-lt"/>
            </a:endParaRPr>
          </a:p>
        </p:txBody>
      </p:sp>
      <p:sp>
        <p:nvSpPr>
          <p:cNvPr id="3" name="Content Placeholder 2">
            <a:extLst>
              <a:ext uri="{FF2B5EF4-FFF2-40B4-BE49-F238E27FC236}">
                <a16:creationId xmlns:a16="http://schemas.microsoft.com/office/drawing/2014/main" xmlns="" id="{22E68924-3F08-45D1-9868-3203DAB9D80F}"/>
              </a:ext>
            </a:extLst>
          </p:cNvPr>
          <p:cNvSpPr>
            <a:spLocks noGrp="1"/>
          </p:cNvSpPr>
          <p:nvPr>
            <p:ph idx="1"/>
          </p:nvPr>
        </p:nvSpPr>
        <p:spPr/>
        <p:txBody>
          <a:bodyPr>
            <a:normAutofit/>
          </a:bodyPr>
          <a:lstStyle/>
          <a:p>
            <a:r>
              <a:rPr lang="el-GR" dirty="0">
                <a:effectLst/>
                <a:latin typeface="Arial" panose="020B0604020202020204" pitchFamily="34" charset="0"/>
              </a:rPr>
              <a:t>Ο παρατηρητής καταγράφει τις παρατηρήσεις του και στη συνέχεια τις αναλύει και τις ερμηνεύει </a:t>
            </a:r>
          </a:p>
          <a:p>
            <a:r>
              <a:rPr lang="el-GR" dirty="0">
                <a:effectLst/>
                <a:latin typeface="Arial" panose="020B0604020202020204" pitchFamily="34" charset="0"/>
              </a:rPr>
              <a:t>Τρόποι καταγραφής</a:t>
            </a:r>
          </a:p>
          <a:p>
            <a:pPr lvl="1"/>
            <a:r>
              <a:rPr lang="el-GR" dirty="0">
                <a:solidFill>
                  <a:srgbClr val="0070C0"/>
                </a:solidFill>
                <a:effectLst/>
                <a:latin typeface="Arial" panose="020B0604020202020204" pitchFamily="34" charset="0"/>
              </a:rPr>
              <a:t>Σημειώσεις του παρατηρητή (σημειώσεις πεδίου)</a:t>
            </a:r>
          </a:p>
          <a:p>
            <a:pPr lvl="1"/>
            <a:r>
              <a:rPr lang="el-GR" dirty="0">
                <a:solidFill>
                  <a:srgbClr val="0070C0"/>
                </a:solidFill>
                <a:effectLst/>
                <a:latin typeface="Arial" panose="020B0604020202020204" pitchFamily="34" charset="0"/>
              </a:rPr>
              <a:t>Μαγνητοφώνηση</a:t>
            </a:r>
          </a:p>
          <a:p>
            <a:pPr lvl="1"/>
            <a:r>
              <a:rPr lang="el-GR" dirty="0">
                <a:solidFill>
                  <a:srgbClr val="0070C0"/>
                </a:solidFill>
                <a:effectLst/>
                <a:latin typeface="Arial" panose="020B0604020202020204" pitchFamily="34" charset="0"/>
              </a:rPr>
              <a:t>Βιντεοσκόπηση</a:t>
            </a:r>
          </a:p>
          <a:p>
            <a:endParaRPr lang="en-US" dirty="0"/>
          </a:p>
        </p:txBody>
      </p:sp>
    </p:spTree>
    <p:extLst>
      <p:ext uri="{BB962C8B-B14F-4D97-AF65-F5344CB8AC3E}">
        <p14:creationId xmlns:p14="http://schemas.microsoft.com/office/powerpoint/2010/main" val="456120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5F261-EEA8-4247-873E-38EFE1F2FF98}"/>
              </a:ext>
            </a:extLst>
          </p:cNvPr>
          <p:cNvSpPr>
            <a:spLocks noGrp="1"/>
          </p:cNvSpPr>
          <p:nvPr>
            <p:ph type="title"/>
          </p:nvPr>
        </p:nvSpPr>
        <p:spPr/>
        <p:txBody>
          <a:bodyPr/>
          <a:lstStyle/>
          <a:p>
            <a:r>
              <a:rPr lang="el-GR" b="1" dirty="0"/>
              <a:t>Εργαλεία παρατήρησης</a:t>
            </a:r>
            <a:endParaRPr lang="en-US" b="1" dirty="0"/>
          </a:p>
        </p:txBody>
      </p:sp>
      <p:sp>
        <p:nvSpPr>
          <p:cNvPr id="3" name="Content Placeholder 2">
            <a:extLst>
              <a:ext uri="{FF2B5EF4-FFF2-40B4-BE49-F238E27FC236}">
                <a16:creationId xmlns:a16="http://schemas.microsoft.com/office/drawing/2014/main" xmlns="" id="{5E4D99A0-37D6-4ACE-A399-0D77D0EE0408}"/>
              </a:ext>
            </a:extLst>
          </p:cNvPr>
          <p:cNvSpPr>
            <a:spLocks noGrp="1"/>
          </p:cNvSpPr>
          <p:nvPr>
            <p:ph idx="1"/>
          </p:nvPr>
        </p:nvSpPr>
        <p:spPr/>
        <p:txBody>
          <a:bodyPr/>
          <a:lstStyle/>
          <a:p>
            <a:r>
              <a:rPr lang="el-GR" dirty="0">
                <a:solidFill>
                  <a:srgbClr val="00B050"/>
                </a:solidFill>
              </a:rPr>
              <a:t>Κρίσιμα συμβάντα ή κρίσιμα επεισόδια</a:t>
            </a:r>
            <a:r>
              <a:rPr lang="en-US" dirty="0">
                <a:solidFill>
                  <a:srgbClr val="00B050"/>
                </a:solidFill>
              </a:rPr>
              <a:t>*</a:t>
            </a:r>
            <a:endParaRPr lang="el-GR" dirty="0">
              <a:solidFill>
                <a:srgbClr val="00B050"/>
              </a:solidFill>
            </a:endParaRPr>
          </a:p>
          <a:p>
            <a:endParaRPr lang="el-GR" dirty="0"/>
          </a:p>
          <a:p>
            <a:pPr marL="0" indent="0">
              <a:buNone/>
            </a:pPr>
            <a:r>
              <a:rPr lang="en-US" i="1" dirty="0"/>
              <a:t>*</a:t>
            </a:r>
            <a:r>
              <a:rPr lang="el-GR" i="1" dirty="0"/>
              <a:t>Θα αναλυθούν σε άλλο </a:t>
            </a:r>
            <a:r>
              <a:rPr lang="en-US" i="1" dirty="0"/>
              <a:t>ppt</a:t>
            </a:r>
          </a:p>
        </p:txBody>
      </p:sp>
    </p:spTree>
    <p:extLst>
      <p:ext uri="{BB962C8B-B14F-4D97-AF65-F5344CB8AC3E}">
        <p14:creationId xmlns:p14="http://schemas.microsoft.com/office/powerpoint/2010/main" val="424764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Στάδια παρατήρησης στην τάξη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 </a:t>
            </a:r>
            <a:r>
              <a:rPr lang="el-GR" dirty="0">
                <a:solidFill>
                  <a:srgbClr val="00B0F0"/>
                </a:solidFill>
              </a:rPr>
              <a:t>Προετοιμασία </a:t>
            </a:r>
          </a:p>
          <a:p>
            <a:pPr lvl="1"/>
            <a:r>
              <a:rPr lang="el-GR" dirty="0" smtClean="0"/>
              <a:t>Πριν μπω στην </a:t>
            </a:r>
            <a:r>
              <a:rPr lang="el-GR" dirty="0" smtClean="0"/>
              <a:t>τάξη</a:t>
            </a:r>
            <a:r>
              <a:rPr lang="en-US" dirty="0" smtClean="0"/>
              <a:t>, </a:t>
            </a:r>
            <a:r>
              <a:rPr lang="el-GR" dirty="0" smtClean="0"/>
              <a:t>ενημερώνομαι για το μάθημα που θα παρακολουθήσω (τάξη, ενότητα κλπ.), είδος μαθήματος (π.χ. εισαγωγή νέας έννοιας, επαναληπτικό) συζητώ με τον εκπαιδευτικό (αν είναι δυνατόν) για τους στόχους της διδασκαλίας του και τις ιδιαιτερότητες της τάξης. </a:t>
            </a:r>
          </a:p>
          <a:p>
            <a:pPr lvl="1"/>
            <a:r>
              <a:rPr lang="el-GR" dirty="0" smtClean="0"/>
              <a:t>Προετοιμάζομαι για το θέμα που θα εστιάσω/διερευνήσω (π.χ. εστίαση στις ερωτήσεις του </a:t>
            </a:r>
            <a:r>
              <a:rPr lang="el-GR" dirty="0" err="1" smtClean="0"/>
              <a:t>εκπ</a:t>
            </a:r>
            <a:r>
              <a:rPr lang="el-GR" dirty="0" smtClean="0"/>
              <a:t>., εστίαση στις δυσκολίες του μαθητή, εστίαση στην αλληλεπίδραση μαθητή-εκπαιδευτικού κλπ.)</a:t>
            </a:r>
            <a:endParaRPr lang="el-GR" dirty="0"/>
          </a:p>
          <a:p>
            <a:r>
              <a:rPr lang="el-GR" dirty="0" smtClean="0"/>
              <a:t>• </a:t>
            </a:r>
            <a:r>
              <a:rPr lang="el-GR" dirty="0">
                <a:solidFill>
                  <a:srgbClr val="00B0F0"/>
                </a:solidFill>
              </a:rPr>
              <a:t>Μέσα στην τάξη</a:t>
            </a:r>
          </a:p>
          <a:p>
            <a:pPr lvl="1"/>
            <a:r>
              <a:rPr lang="el-GR" dirty="0" smtClean="0"/>
              <a:t>Χρησιμοποιώ τα εργαλεία </a:t>
            </a:r>
            <a:r>
              <a:rPr lang="el-GR" dirty="0" smtClean="0"/>
              <a:t>παρατήρησης </a:t>
            </a:r>
            <a:endParaRPr lang="el-GR" dirty="0"/>
          </a:p>
          <a:p>
            <a:r>
              <a:rPr lang="el-GR" dirty="0"/>
              <a:t>• </a:t>
            </a:r>
            <a:r>
              <a:rPr lang="el-GR" dirty="0">
                <a:solidFill>
                  <a:srgbClr val="00B0F0"/>
                </a:solidFill>
              </a:rPr>
              <a:t>Μετά την τάξη</a:t>
            </a:r>
          </a:p>
          <a:p>
            <a:pPr lvl="1"/>
            <a:r>
              <a:rPr lang="el-GR" dirty="0" smtClean="0"/>
              <a:t>Καταγράφω αναλυτικά τις παρατηρήσεις μου, </a:t>
            </a:r>
            <a:r>
              <a:rPr lang="el-GR" dirty="0" err="1" smtClean="0"/>
              <a:t>αναστοχάζομαι</a:t>
            </a:r>
            <a:r>
              <a:rPr lang="el-GR" dirty="0" smtClean="0"/>
              <a:t> σε αυτές </a:t>
            </a:r>
            <a:r>
              <a:rPr lang="el-GR" dirty="0" smtClean="0"/>
              <a:t>και τις καταγράφω στην αντίστοιχη εργασία του μαθήματος</a:t>
            </a:r>
            <a:endParaRPr lang="el-GR" dirty="0"/>
          </a:p>
        </p:txBody>
      </p:sp>
    </p:spTree>
    <p:extLst>
      <p:ext uri="{BB962C8B-B14F-4D97-AF65-F5344CB8AC3E}">
        <p14:creationId xmlns:p14="http://schemas.microsoft.com/office/powerpoint/2010/main" val="208937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H </a:t>
            </a:r>
            <a:r>
              <a:rPr lang="el-GR" dirty="0" smtClean="0"/>
              <a:t>παρατήρηση στη σχολική τάξη</a:t>
            </a:r>
            <a:endParaRPr lang="el-GR" dirty="0"/>
          </a:p>
        </p:txBody>
      </p:sp>
      <p:sp>
        <p:nvSpPr>
          <p:cNvPr id="3" name="Θέση περιεχομένου 2"/>
          <p:cNvSpPr>
            <a:spLocks noGrp="1"/>
          </p:cNvSpPr>
          <p:nvPr>
            <p:ph idx="1"/>
          </p:nvPr>
        </p:nvSpPr>
        <p:spPr/>
        <p:txBody>
          <a:bodyPr>
            <a:noAutofit/>
          </a:bodyPr>
          <a:lstStyle/>
          <a:p>
            <a:r>
              <a:rPr lang="el-GR" dirty="0"/>
              <a:t>Παρατήρηση είναι η ικανότητα να αναγνωρίζει/αντιλαμβάνεται ο εκπαιδευτικός αξιοσημείωτα χαρακτηριστικά της διδασκαλίας, να τα αιτιολογεί σύμφωνα με ουσιαστικούς τρόπους και να αποφασίζει πως θα ανταποκριθεί. </a:t>
            </a:r>
            <a:endParaRPr lang="el-GR" dirty="0" smtClean="0"/>
          </a:p>
          <a:p>
            <a:r>
              <a:rPr lang="el-GR" dirty="0" smtClean="0"/>
              <a:t>Αυτό </a:t>
            </a:r>
            <a:r>
              <a:rPr lang="el-GR" dirty="0"/>
              <a:t>υποδηλώνει ότι η ερμηνεία και η μάθηση των αλληλεπιδράσεων στην τάξη περιλαμβάνουν την απόκτηση εργαλείων και πλαισίων που θα οδηγούν στο τι ψάχνει ο εκπαιδευτικός και πως χαρακτηρίζεται το έργο της διδασκαλίας που παρακολουθεί</a:t>
            </a:r>
            <a:r>
              <a:rPr lang="el-GR" dirty="0" smtClean="0"/>
              <a:t>.. </a:t>
            </a:r>
            <a:endParaRPr lang="el-GR" dirty="0"/>
          </a:p>
        </p:txBody>
      </p:sp>
    </p:spTree>
    <p:extLst>
      <p:ext uri="{BB962C8B-B14F-4D97-AF65-F5344CB8AC3E}">
        <p14:creationId xmlns:p14="http://schemas.microsoft.com/office/powerpoint/2010/main" val="47952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Επίσης η παρατήρηση περιλαμβάνει και τις λεπτομέρειες των γεγονότων που παρατηρεί ο </a:t>
            </a:r>
            <a:r>
              <a:rPr lang="el-GR" dirty="0" smtClean="0"/>
              <a:t>εκπαιδευτικός.</a:t>
            </a:r>
          </a:p>
          <a:p>
            <a:r>
              <a:rPr lang="el-GR" dirty="0" smtClean="0"/>
              <a:t>Η </a:t>
            </a:r>
            <a:r>
              <a:rPr lang="el-GR" dirty="0"/>
              <a:t>παρατήρηση συνεπάγεται τη δημιουργία συνδέσεων ανάμεσα στα γεγονότα που παρατηρεί ο εκπαιδευτικός για να περιγράψει με μεγαλύτερο εύρος την διδασκαλία και ακριβής καταστάσεις που έχουν διαδραματιστεί εντός της σχολικής τάξης με πρωταγωνιστές τον εκπαιδευτικό ή τους </a:t>
            </a:r>
            <a:r>
              <a:rPr lang="el-GR" dirty="0" smtClean="0"/>
              <a:t>μαθητές.</a:t>
            </a:r>
          </a:p>
          <a:p>
            <a:pPr lvl="1"/>
            <a:r>
              <a:rPr lang="el-GR" dirty="0"/>
              <a:t>Για παράδειγμα, σε μια τάξη, πολλά πράγματα συμβαίνουν ταυτόχρονα και ο εκπαιδευτικός πρέπει να αποφασίσει τι χρίζει άμεσης </a:t>
            </a:r>
            <a:r>
              <a:rPr lang="el-GR" dirty="0" smtClean="0"/>
              <a:t>διαχείρισης</a:t>
            </a:r>
            <a:r>
              <a:rPr lang="el-GR" dirty="0"/>
              <a:t>.</a:t>
            </a:r>
          </a:p>
          <a:p>
            <a:endParaRPr lang="el-GR" dirty="0"/>
          </a:p>
        </p:txBody>
      </p:sp>
    </p:spTree>
    <p:extLst>
      <p:ext uri="{BB962C8B-B14F-4D97-AF65-F5344CB8AC3E}">
        <p14:creationId xmlns:p14="http://schemas.microsoft.com/office/powerpoint/2010/main" val="233631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παρατήρηση στην τάξη ως ‘ερευνητική διαδικασία’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παρατήρηση</a:t>
            </a:r>
            <a:r>
              <a:rPr lang="el-GR" dirty="0"/>
              <a:t>, ως ερευνητική μέθοδος συλλογής δεδομένων </a:t>
            </a:r>
            <a:r>
              <a:rPr lang="el-GR" dirty="0" smtClean="0"/>
              <a:t>δεν είναι </a:t>
            </a:r>
            <a:r>
              <a:rPr lang="el-GR" dirty="0"/>
              <a:t>απλά το να κοιτάει και να ακούει κανείς κατά τη διάρκεια </a:t>
            </a:r>
            <a:r>
              <a:rPr lang="el-GR" dirty="0" smtClean="0"/>
              <a:t>μιας </a:t>
            </a:r>
            <a:r>
              <a:rPr lang="el-GR" dirty="0"/>
              <a:t>διαδικασίας. </a:t>
            </a:r>
          </a:p>
          <a:p>
            <a:endParaRPr lang="el-GR" dirty="0"/>
          </a:p>
          <a:p>
            <a:r>
              <a:rPr lang="el-GR" dirty="0"/>
              <a:t>Ο </a:t>
            </a:r>
            <a:r>
              <a:rPr lang="el-GR" dirty="0" smtClean="0"/>
              <a:t>παρατηρητής/ερευνητής </a:t>
            </a:r>
            <a:r>
              <a:rPr lang="el-GR" dirty="0"/>
              <a:t>έχει σχεδιάσει προσεκτικά την </a:t>
            </a:r>
          </a:p>
          <a:p>
            <a:pPr marL="0" indent="0">
              <a:buNone/>
            </a:pPr>
            <a:r>
              <a:rPr lang="el-GR" dirty="0"/>
              <a:t>παρατήρηση του</a:t>
            </a:r>
            <a:r>
              <a:rPr lang="el-GR" dirty="0" smtClean="0"/>
              <a:t>.</a:t>
            </a:r>
          </a:p>
          <a:p>
            <a:pPr marL="0" indent="0">
              <a:buNone/>
            </a:pPr>
            <a:r>
              <a:rPr lang="el-GR" dirty="0" smtClean="0"/>
              <a:t> </a:t>
            </a:r>
            <a:r>
              <a:rPr lang="el-GR" dirty="0"/>
              <a:t>Έχοντας αποφασίσει τι θέλει να </a:t>
            </a:r>
            <a:r>
              <a:rPr lang="el-GR" dirty="0" smtClean="0"/>
              <a:t>ερευνήσει/παρατηρήσει και κάποιες </a:t>
            </a:r>
            <a:r>
              <a:rPr lang="el-GR" dirty="0"/>
              <a:t>βασικές μεθοδολογικές επιλογές που </a:t>
            </a:r>
            <a:r>
              <a:rPr lang="el-GR" dirty="0" smtClean="0"/>
              <a:t>αφορούν το </a:t>
            </a:r>
            <a:r>
              <a:rPr lang="el-GR" dirty="0"/>
              <a:t>είδος της παρατήρησης που θα </a:t>
            </a:r>
            <a:r>
              <a:rPr lang="el-GR" dirty="0" smtClean="0"/>
              <a:t>εφαρμόσει και τον </a:t>
            </a:r>
            <a:r>
              <a:rPr lang="el-GR" dirty="0"/>
              <a:t>τρόπο καταγραφής των δεδομένων το</a:t>
            </a:r>
          </a:p>
          <a:p>
            <a:endParaRPr lang="el-GR" dirty="0">
              <a:solidFill>
                <a:srgbClr val="FF0000"/>
              </a:solidFill>
            </a:endParaRPr>
          </a:p>
        </p:txBody>
      </p:sp>
    </p:spTree>
    <p:extLst>
      <p:ext uri="{BB962C8B-B14F-4D97-AF65-F5344CB8AC3E}">
        <p14:creationId xmlns:p14="http://schemas.microsoft.com/office/powerpoint/2010/main" val="51346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407C4F-2354-4D93-97F6-E3A541CD8C23}"/>
              </a:ext>
            </a:extLst>
          </p:cNvPr>
          <p:cNvSpPr>
            <a:spLocks noGrp="1"/>
          </p:cNvSpPr>
          <p:nvPr>
            <p:ph type="title"/>
          </p:nvPr>
        </p:nvSpPr>
        <p:spPr/>
        <p:txBody>
          <a:bodyPr/>
          <a:lstStyle/>
          <a:p>
            <a:r>
              <a:rPr lang="el-GR" dirty="0"/>
              <a:t>Η παρατήρηση ως εργαλείο </a:t>
            </a:r>
            <a:r>
              <a:rPr lang="el-GR" dirty="0" err="1"/>
              <a:t>αναστοχασμού</a:t>
            </a:r>
            <a:r>
              <a:rPr lang="el-GR" dirty="0"/>
              <a:t> για τον εκπαιδευτικό (1)</a:t>
            </a:r>
            <a:endParaRPr lang="en-US" dirty="0"/>
          </a:p>
        </p:txBody>
      </p:sp>
      <p:sp>
        <p:nvSpPr>
          <p:cNvPr id="3" name="Content Placeholder 2">
            <a:extLst>
              <a:ext uri="{FF2B5EF4-FFF2-40B4-BE49-F238E27FC236}">
                <a16:creationId xmlns:a16="http://schemas.microsoft.com/office/drawing/2014/main" xmlns="" id="{A6A9E82C-2E64-481E-B090-3D3511A093E7}"/>
              </a:ext>
            </a:extLst>
          </p:cNvPr>
          <p:cNvSpPr>
            <a:spLocks noGrp="1"/>
          </p:cNvSpPr>
          <p:nvPr>
            <p:ph idx="1"/>
          </p:nvPr>
        </p:nvSpPr>
        <p:spPr>
          <a:xfrm>
            <a:off x="242371" y="1825625"/>
            <a:ext cx="11737594" cy="4787210"/>
          </a:xfrm>
        </p:spPr>
        <p:txBody>
          <a:bodyPr>
            <a:noAutofit/>
          </a:bodyPr>
          <a:lstStyle/>
          <a:p>
            <a:pPr lvl="1"/>
            <a:r>
              <a:rPr lang="el-GR" b="0" i="0" u="none" strike="noStrike" baseline="0" dirty="0" smtClean="0">
                <a:solidFill>
                  <a:srgbClr val="000000"/>
                </a:solidFill>
                <a:latin typeface="Calibri" panose="020F0502020204030204" pitchFamily="34" charset="0"/>
              </a:rPr>
              <a:t>Σύμφωνα </a:t>
            </a:r>
            <a:r>
              <a:rPr lang="el-GR" b="0" i="0" u="none" strike="noStrike" baseline="0" dirty="0">
                <a:solidFill>
                  <a:srgbClr val="000000"/>
                </a:solidFill>
                <a:latin typeface="Calibri" panose="020F0502020204030204" pitchFamily="34" charset="0"/>
              </a:rPr>
              <a:t>με τους ερευνητές </a:t>
            </a:r>
            <a:r>
              <a:rPr lang="el-GR" b="0" i="0" u="none" strike="noStrike" baseline="0" dirty="0">
                <a:solidFill>
                  <a:srgbClr val="0070C0"/>
                </a:solidFill>
                <a:latin typeface="Calibri" panose="020F0502020204030204" pitchFamily="34" charset="0"/>
              </a:rPr>
              <a:t>η ικανότητα της παρατήρησης </a:t>
            </a:r>
            <a:r>
              <a:rPr lang="el-GR" b="0" i="0" u="none" strike="noStrike" baseline="0" dirty="0">
                <a:solidFill>
                  <a:srgbClr val="000000"/>
                </a:solidFill>
                <a:latin typeface="Calibri" panose="020F0502020204030204" pitchFamily="34" charset="0"/>
              </a:rPr>
              <a:t>του εκπαιδευτικού αποτελείται από δύο κύρια χαρακτηριστικά:</a:t>
            </a:r>
          </a:p>
          <a:p>
            <a:pPr lvl="2"/>
            <a:r>
              <a:rPr lang="el-GR" sz="2400" b="0" i="0" u="none" strike="noStrike" baseline="0" dirty="0">
                <a:solidFill>
                  <a:srgbClr val="000000"/>
                </a:solidFill>
                <a:latin typeface="Calibri" panose="020F0502020204030204" pitchFamily="34" charset="0"/>
              </a:rPr>
              <a:t>(α) τον προσδιορισμό του τι είναι σημαντικό σε μια διδασκαλία του ώστε να μπορεί να πάρει τις κατάλληλες αποφάσεις σε </a:t>
            </a:r>
            <a:r>
              <a:rPr lang="el-GR" sz="2400" b="0" i="1" u="none" strike="noStrike" baseline="0" dirty="0">
                <a:solidFill>
                  <a:srgbClr val="000000"/>
                </a:solidFill>
                <a:latin typeface="Calibri" panose="020F0502020204030204" pitchFamily="34" charset="0"/>
              </a:rPr>
              <a:t>διδακτικά διλλήματα</a:t>
            </a:r>
            <a:r>
              <a:rPr lang="el-GR" sz="2400" b="0" i="0" u="none" strike="noStrike" baseline="0" dirty="0">
                <a:solidFill>
                  <a:srgbClr val="000000"/>
                </a:solidFill>
                <a:latin typeface="Calibri" panose="020F0502020204030204" pitchFamily="34" charset="0"/>
              </a:rPr>
              <a:t>* που συναντά</a:t>
            </a:r>
            <a:endParaRPr lang="en-US" sz="2400" b="0" i="0" u="none" strike="noStrike" baseline="0" dirty="0">
              <a:solidFill>
                <a:srgbClr val="000000"/>
              </a:solidFill>
              <a:latin typeface="Calibri" panose="020F0502020204030204" pitchFamily="34" charset="0"/>
            </a:endParaRPr>
          </a:p>
          <a:p>
            <a:pPr lvl="2"/>
            <a:r>
              <a:rPr lang="el-GR" sz="2400" b="0" i="0" u="none" strike="noStrike" baseline="0" dirty="0">
                <a:solidFill>
                  <a:srgbClr val="000000"/>
                </a:solidFill>
                <a:latin typeface="Calibri" panose="020F0502020204030204" pitchFamily="34" charset="0"/>
              </a:rPr>
              <a:t>(β) στο να αντιληφθεί και να ερμηνεύσει τις στρατηγικές των μαθητών του στην τάξη. </a:t>
            </a:r>
          </a:p>
          <a:p>
            <a:pPr marL="1371600" lvl="3" indent="0">
              <a:buNone/>
            </a:pPr>
            <a:endParaRPr lang="el-GR" sz="2400" b="0" i="0" u="none" strike="noStrike" baseline="0" dirty="0">
              <a:solidFill>
                <a:srgbClr val="000000"/>
              </a:solidFill>
              <a:latin typeface="Calibri" panose="020F0502020204030204" pitchFamily="34" charset="0"/>
            </a:endParaRPr>
          </a:p>
          <a:p>
            <a:pPr marL="1371600" lvl="3" indent="0">
              <a:buNone/>
            </a:pPr>
            <a:r>
              <a:rPr lang="el-GR" sz="2400" b="0" i="0" u="none" strike="noStrike" baseline="0" dirty="0" smtClean="0">
                <a:solidFill>
                  <a:srgbClr val="000000"/>
                </a:solidFill>
                <a:latin typeface="Calibri" panose="020F0502020204030204" pitchFamily="34" charset="0"/>
              </a:rPr>
              <a:t>*</a:t>
            </a:r>
            <a:r>
              <a:rPr lang="el-GR" sz="2400" b="0" i="1" u="none" strike="noStrike" baseline="0" dirty="0">
                <a:solidFill>
                  <a:srgbClr val="000000"/>
                </a:solidFill>
                <a:latin typeface="Calibri" panose="020F0502020204030204" pitchFamily="34" charset="0"/>
              </a:rPr>
              <a:t>διδακτικό δίλημμα ορίζεται μια κατάσταση για την οποία δεν υπάρχει εμφανής βέλτιστη πορεία δράσης και έτσι κάθε μία από τις επιλογές που διαθέτει ο εκπαιδευτικός μπορεί να συνεπάγεται κόστος και οφέλη που πρέπει να είναι συγκριθούν.</a:t>
            </a:r>
          </a:p>
          <a:p>
            <a:pPr lvl="3"/>
            <a:endParaRPr lang="el-GR" sz="20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00239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4A7F52-4E32-4FF6-B989-A41D0541B4C9}"/>
              </a:ext>
            </a:extLst>
          </p:cNvPr>
          <p:cNvSpPr>
            <a:spLocks noGrp="1"/>
          </p:cNvSpPr>
          <p:nvPr>
            <p:ph type="title"/>
          </p:nvPr>
        </p:nvSpPr>
        <p:spPr/>
        <p:txBody>
          <a:bodyPr>
            <a:normAutofit/>
          </a:bodyPr>
          <a:lstStyle/>
          <a:p>
            <a:r>
              <a:rPr lang="el-GR" dirty="0"/>
              <a:t>Η παρατήρηση ως εργαλείο </a:t>
            </a:r>
            <a:r>
              <a:rPr lang="el-GR" dirty="0" err="1"/>
              <a:t>αναστοχασμού</a:t>
            </a:r>
            <a:r>
              <a:rPr lang="el-GR" dirty="0"/>
              <a:t> για τον εκπαιδευτικό (2)</a:t>
            </a:r>
            <a:endParaRPr lang="en-US" dirty="0"/>
          </a:p>
        </p:txBody>
      </p:sp>
      <p:sp>
        <p:nvSpPr>
          <p:cNvPr id="3" name="Content Placeholder 2">
            <a:extLst>
              <a:ext uri="{FF2B5EF4-FFF2-40B4-BE49-F238E27FC236}">
                <a16:creationId xmlns:a16="http://schemas.microsoft.com/office/drawing/2014/main" xmlns="" id="{4CA3AF2A-9B6F-44BB-8691-FA34DE10FE1A}"/>
              </a:ext>
            </a:extLst>
          </p:cNvPr>
          <p:cNvSpPr>
            <a:spLocks noGrp="1"/>
          </p:cNvSpPr>
          <p:nvPr>
            <p:ph idx="1"/>
          </p:nvPr>
        </p:nvSpPr>
        <p:spPr/>
        <p:txBody>
          <a:bodyPr>
            <a:noAutofit/>
          </a:bodyPr>
          <a:lstStyle/>
          <a:p>
            <a:pPr algn="l"/>
            <a:r>
              <a:rPr lang="el-GR" sz="3000" b="0" i="0" u="none" strike="noStrike" baseline="0" dirty="0">
                <a:solidFill>
                  <a:srgbClr val="0070C1"/>
                </a:solidFill>
              </a:rPr>
              <a:t>κριτική διερεύνηση </a:t>
            </a:r>
            <a:r>
              <a:rPr lang="el-GR" sz="3000" b="0" i="0" u="none" strike="noStrike" baseline="0" dirty="0">
                <a:solidFill>
                  <a:srgbClr val="000000"/>
                </a:solidFill>
              </a:rPr>
              <a:t>( </a:t>
            </a:r>
            <a:r>
              <a:rPr lang="el-GR" sz="3000" b="0" i="0" u="none" strike="noStrike" baseline="0" dirty="0" err="1">
                <a:solidFill>
                  <a:srgbClr val="000000"/>
                </a:solidFill>
              </a:rPr>
              <a:t>critical</a:t>
            </a:r>
            <a:r>
              <a:rPr lang="el-GR" sz="3000" b="0" i="0" u="none" strike="noStrike" baseline="0" dirty="0">
                <a:solidFill>
                  <a:srgbClr val="000000"/>
                </a:solidFill>
              </a:rPr>
              <a:t> </a:t>
            </a:r>
            <a:r>
              <a:rPr lang="el-GR" sz="3000" b="0" i="0" u="none" strike="noStrike" baseline="0" dirty="0" err="1">
                <a:solidFill>
                  <a:srgbClr val="000000"/>
                </a:solidFill>
              </a:rPr>
              <a:t>inquiry</a:t>
            </a:r>
            <a:r>
              <a:rPr lang="el-GR" sz="3000" b="0" i="0" u="none" strike="noStrike" baseline="0" dirty="0">
                <a:solidFill>
                  <a:srgbClr val="000000"/>
                </a:solidFill>
              </a:rPr>
              <a:t>),</a:t>
            </a:r>
          </a:p>
          <a:p>
            <a:pPr algn="l"/>
            <a:r>
              <a:rPr lang="el-GR" sz="3000" b="0" i="0" u="none" strike="noStrike" baseline="0" dirty="0">
                <a:solidFill>
                  <a:srgbClr val="0070C1"/>
                </a:solidFill>
              </a:rPr>
              <a:t>κατανόηση </a:t>
            </a:r>
            <a:r>
              <a:rPr lang="el-GR" sz="3000" b="0" i="0" u="none" strike="noStrike" baseline="0" dirty="0">
                <a:solidFill>
                  <a:srgbClr val="000000"/>
                </a:solidFill>
              </a:rPr>
              <a:t>(</a:t>
            </a:r>
            <a:r>
              <a:rPr lang="en-US" sz="3000" b="0" i="0" u="none" strike="noStrike" baseline="0" dirty="0">
                <a:solidFill>
                  <a:srgbClr val="000000"/>
                </a:solidFill>
              </a:rPr>
              <a:t>understanding),</a:t>
            </a:r>
          </a:p>
          <a:p>
            <a:pPr lvl="1"/>
            <a:r>
              <a:rPr lang="el-GR" sz="3000" dirty="0">
                <a:solidFill>
                  <a:srgbClr val="0070C1"/>
                </a:solidFill>
              </a:rPr>
              <a:t>με </a:t>
            </a:r>
            <a:r>
              <a:rPr lang="el-GR" sz="3000" b="0" i="0" u="none" strike="noStrike" baseline="0" dirty="0">
                <a:solidFill>
                  <a:srgbClr val="0070C1"/>
                </a:solidFill>
              </a:rPr>
              <a:t>στόχους</a:t>
            </a:r>
          </a:p>
          <a:p>
            <a:pPr lvl="2"/>
            <a:r>
              <a:rPr lang="el-GR" sz="2600" b="0" i="0" u="none" strike="noStrike" baseline="0" dirty="0">
                <a:solidFill>
                  <a:srgbClr val="0070C1"/>
                </a:solidFill>
              </a:rPr>
              <a:t>την ερμηνεία </a:t>
            </a:r>
            <a:r>
              <a:rPr lang="el-GR" sz="2600" b="0" i="0" u="none" strike="noStrike" baseline="0" dirty="0">
                <a:solidFill>
                  <a:srgbClr val="000000"/>
                </a:solidFill>
              </a:rPr>
              <a:t>(</a:t>
            </a:r>
            <a:r>
              <a:rPr lang="el-GR" sz="2600" b="0" i="0" u="none" strike="noStrike" baseline="0" dirty="0" err="1">
                <a:solidFill>
                  <a:srgbClr val="000000"/>
                </a:solidFill>
              </a:rPr>
              <a:t>interpretation</a:t>
            </a:r>
            <a:r>
              <a:rPr lang="el-GR" sz="2600" b="0" i="0" u="none" strike="noStrike" baseline="0" dirty="0">
                <a:solidFill>
                  <a:srgbClr val="000000"/>
                </a:solidFill>
              </a:rPr>
              <a:t>) της διδακτικής πράξης</a:t>
            </a:r>
          </a:p>
          <a:p>
            <a:pPr lvl="2"/>
            <a:r>
              <a:rPr lang="el-GR" sz="2600" b="0" i="0" u="none" strike="noStrike" baseline="0" dirty="0">
                <a:solidFill>
                  <a:srgbClr val="000000"/>
                </a:solidFill>
              </a:rPr>
              <a:t>… τον </a:t>
            </a:r>
            <a:r>
              <a:rPr lang="el-GR" sz="2600" b="0" i="0" u="none" strike="noStrike" baseline="0" dirty="0">
                <a:solidFill>
                  <a:srgbClr val="0070C1"/>
                </a:solidFill>
              </a:rPr>
              <a:t>κριτικό αναστοχασμό (</a:t>
            </a:r>
            <a:r>
              <a:rPr lang="el-GR" sz="2600" b="0" i="0" u="none" strike="noStrike" baseline="0" dirty="0" err="1">
                <a:solidFill>
                  <a:srgbClr val="0070C1"/>
                </a:solidFill>
              </a:rPr>
              <a:t>critical</a:t>
            </a:r>
            <a:r>
              <a:rPr lang="el-GR" sz="2600" b="0" i="0" u="none" strike="noStrike" baseline="0" dirty="0">
                <a:solidFill>
                  <a:srgbClr val="0070C1"/>
                </a:solidFill>
              </a:rPr>
              <a:t> </a:t>
            </a:r>
            <a:r>
              <a:rPr lang="el-GR" sz="2600" b="0" i="0" u="none" strike="noStrike" baseline="0" dirty="0" err="1">
                <a:solidFill>
                  <a:srgbClr val="0070C1"/>
                </a:solidFill>
              </a:rPr>
              <a:t>reflection</a:t>
            </a:r>
            <a:r>
              <a:rPr lang="el-GR" sz="2600" b="0" i="0" u="none" strike="noStrike" baseline="0" dirty="0">
                <a:solidFill>
                  <a:srgbClr val="0070C1"/>
                </a:solidFill>
              </a:rPr>
              <a:t>) </a:t>
            </a:r>
            <a:r>
              <a:rPr lang="el-GR" sz="2600" b="0" i="0" u="none" strike="noStrike" baseline="0" dirty="0">
                <a:solidFill>
                  <a:srgbClr val="000000"/>
                </a:solidFill>
              </a:rPr>
              <a:t>των διδακτικών πρακτικών μάθησης και διδασκαλίας που ακολουθεί</a:t>
            </a:r>
          </a:p>
          <a:p>
            <a:pPr lvl="2"/>
            <a:r>
              <a:rPr lang="el-GR" sz="2600" dirty="0">
                <a:solidFill>
                  <a:srgbClr val="000000"/>
                </a:solidFill>
              </a:rPr>
              <a:t>… </a:t>
            </a:r>
            <a:r>
              <a:rPr lang="el-GR" sz="2600" b="0" i="0" u="none" strike="noStrike" baseline="0" dirty="0">
                <a:solidFill>
                  <a:srgbClr val="000000"/>
                </a:solidFill>
              </a:rPr>
              <a:t>την </a:t>
            </a:r>
            <a:r>
              <a:rPr lang="el-GR" sz="2600" b="0" i="0" u="none" strike="noStrike" baseline="0" dirty="0">
                <a:solidFill>
                  <a:srgbClr val="0070C1"/>
                </a:solidFill>
              </a:rPr>
              <a:t>αποτελεσματική διαχείριση των διδακτικών πρακτικών</a:t>
            </a:r>
          </a:p>
          <a:p>
            <a:pPr lvl="1"/>
            <a:r>
              <a:rPr lang="el-GR" sz="3000" b="0" i="0" u="none" strike="noStrike" baseline="0" dirty="0">
                <a:solidFill>
                  <a:srgbClr val="000000"/>
                </a:solidFill>
              </a:rPr>
              <a:t>… και εν τέλει την </a:t>
            </a:r>
            <a:r>
              <a:rPr lang="el-GR" sz="3000" b="0" i="0" u="none" strike="noStrike" baseline="0" dirty="0">
                <a:solidFill>
                  <a:srgbClr val="0070C1"/>
                </a:solidFill>
              </a:rPr>
              <a:t>επαγγελματική </a:t>
            </a:r>
            <a:r>
              <a:rPr lang="el-GR" sz="3000" dirty="0" err="1" smtClean="0">
                <a:solidFill>
                  <a:srgbClr val="0070C1"/>
                </a:solidFill>
              </a:rPr>
              <a:t>εξέλιξη</a:t>
            </a:r>
            <a:r>
              <a:rPr lang="el-GR" sz="3000" b="0" i="0" u="none" strike="noStrike" baseline="0" dirty="0" err="1" smtClean="0">
                <a:solidFill>
                  <a:srgbClr val="0070C1"/>
                </a:solidFill>
              </a:rPr>
              <a:t>του</a:t>
            </a:r>
            <a:r>
              <a:rPr lang="el-GR" sz="3000" b="0" i="0" u="none" strike="noStrike" baseline="0" dirty="0" smtClean="0">
                <a:solidFill>
                  <a:srgbClr val="0070C1"/>
                </a:solidFill>
              </a:rPr>
              <a:t> </a:t>
            </a:r>
            <a:r>
              <a:rPr lang="el-GR" sz="3000" b="0" i="0" u="none" strike="noStrike" baseline="0" dirty="0">
                <a:solidFill>
                  <a:srgbClr val="0070C1"/>
                </a:solidFill>
              </a:rPr>
              <a:t>εκπαιδευτικού</a:t>
            </a:r>
            <a:endParaRPr lang="en-US" sz="3000" dirty="0"/>
          </a:p>
        </p:txBody>
      </p:sp>
    </p:spTree>
    <p:extLst>
      <p:ext uri="{BB962C8B-B14F-4D97-AF65-F5344CB8AC3E}">
        <p14:creationId xmlns:p14="http://schemas.microsoft.com/office/powerpoint/2010/main" val="396466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9A07A1-333F-43D5-815A-620A5599A13C}"/>
              </a:ext>
            </a:extLst>
          </p:cNvPr>
          <p:cNvSpPr>
            <a:spLocks noGrp="1"/>
          </p:cNvSpPr>
          <p:nvPr>
            <p:ph type="title"/>
          </p:nvPr>
        </p:nvSpPr>
        <p:spPr/>
        <p:txBody>
          <a:bodyPr/>
          <a:lstStyle/>
          <a:p>
            <a:r>
              <a:rPr lang="el-GR" dirty="0"/>
              <a:t>Διαστάσεις παρατήρησης</a:t>
            </a:r>
            <a:endParaRPr lang="en-US" dirty="0"/>
          </a:p>
        </p:txBody>
      </p:sp>
      <p:sp>
        <p:nvSpPr>
          <p:cNvPr id="3" name="Content Placeholder 2">
            <a:extLst>
              <a:ext uri="{FF2B5EF4-FFF2-40B4-BE49-F238E27FC236}">
                <a16:creationId xmlns:a16="http://schemas.microsoft.com/office/drawing/2014/main" xmlns="" id="{3795E3DD-05D2-478A-B2DF-12F24DBFA2A2}"/>
              </a:ext>
            </a:extLst>
          </p:cNvPr>
          <p:cNvSpPr>
            <a:spLocks noGrp="1"/>
          </p:cNvSpPr>
          <p:nvPr>
            <p:ph idx="1"/>
          </p:nvPr>
        </p:nvSpPr>
        <p:spPr/>
        <p:txBody>
          <a:bodyPr>
            <a:normAutofit/>
          </a:bodyPr>
          <a:lstStyle/>
          <a:p>
            <a:r>
              <a:rPr lang="el-GR" sz="3600" dirty="0">
                <a:solidFill>
                  <a:srgbClr val="7030A0"/>
                </a:solidFill>
              </a:rPr>
              <a:t>Τι παρατηρούμε;</a:t>
            </a:r>
          </a:p>
          <a:p>
            <a:endParaRPr lang="el-GR" sz="3600" dirty="0"/>
          </a:p>
          <a:p>
            <a:r>
              <a:rPr lang="el-GR" sz="3600" dirty="0">
                <a:solidFill>
                  <a:srgbClr val="7030A0"/>
                </a:solidFill>
              </a:rPr>
              <a:t>Πώς παρατηρούμε;</a:t>
            </a:r>
            <a:endParaRPr lang="en-US" sz="3600" dirty="0">
              <a:solidFill>
                <a:srgbClr val="7030A0"/>
              </a:solidFill>
            </a:endParaRPr>
          </a:p>
          <a:p>
            <a:pPr lvl="1"/>
            <a:r>
              <a:rPr lang="el-GR" sz="3600" dirty="0"/>
              <a:t>Σημειώσεις παρατήρησης</a:t>
            </a:r>
            <a:endParaRPr lang="en-US" sz="3600" dirty="0"/>
          </a:p>
        </p:txBody>
      </p:sp>
    </p:spTree>
    <p:extLst>
      <p:ext uri="{BB962C8B-B14F-4D97-AF65-F5344CB8AC3E}">
        <p14:creationId xmlns:p14="http://schemas.microsoft.com/office/powerpoint/2010/main" val="101442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A5577D-206D-4C03-A5F8-A7BFE887485F}"/>
              </a:ext>
            </a:extLst>
          </p:cNvPr>
          <p:cNvSpPr>
            <a:spLocks noGrp="1"/>
          </p:cNvSpPr>
          <p:nvPr>
            <p:ph type="title"/>
          </p:nvPr>
        </p:nvSpPr>
        <p:spPr/>
        <p:txBody>
          <a:bodyPr/>
          <a:lstStyle/>
          <a:p>
            <a:r>
              <a:rPr lang="el-GR" dirty="0">
                <a:effectLst/>
                <a:latin typeface="Times New Roman" panose="02020603050405020304" pitchFamily="18" charset="0"/>
              </a:rPr>
              <a:t>	Τι παρατηρούμε;</a:t>
            </a:r>
            <a:endParaRPr lang="en-US" dirty="0"/>
          </a:p>
        </p:txBody>
      </p:sp>
      <p:sp>
        <p:nvSpPr>
          <p:cNvPr id="3" name="Content Placeholder 2">
            <a:extLst>
              <a:ext uri="{FF2B5EF4-FFF2-40B4-BE49-F238E27FC236}">
                <a16:creationId xmlns:a16="http://schemas.microsoft.com/office/drawing/2014/main" xmlns="" id="{0C4C952D-9F39-401D-966D-A540DA277C9A}"/>
              </a:ext>
            </a:extLst>
          </p:cNvPr>
          <p:cNvSpPr>
            <a:spLocks noGrp="1"/>
          </p:cNvSpPr>
          <p:nvPr>
            <p:ph idx="1"/>
          </p:nvPr>
        </p:nvSpPr>
        <p:spPr>
          <a:xfrm>
            <a:off x="264405" y="1410159"/>
            <a:ext cx="11089395" cy="5082716"/>
          </a:xfrm>
        </p:spPr>
        <p:txBody>
          <a:bodyPr>
            <a:normAutofit lnSpcReduction="10000"/>
          </a:bodyPr>
          <a:lstStyle/>
          <a:p>
            <a:r>
              <a:rPr lang="el-GR" sz="2400" dirty="0">
                <a:effectLst/>
                <a:latin typeface="Times New Roman" panose="02020603050405020304" pitchFamily="18" charset="0"/>
              </a:rPr>
              <a:t>Η τάξη ως πεδίο παρατήρησης </a:t>
            </a:r>
          </a:p>
          <a:p>
            <a:pPr lvl="1"/>
            <a:r>
              <a:rPr lang="el-GR" dirty="0">
                <a:effectLst/>
                <a:latin typeface="Times New Roman" panose="02020603050405020304" pitchFamily="18" charset="0"/>
              </a:rPr>
              <a:t>της </a:t>
            </a:r>
            <a:r>
              <a:rPr lang="el-GR" dirty="0">
                <a:solidFill>
                  <a:srgbClr val="00B050"/>
                </a:solidFill>
                <a:effectLst/>
                <a:latin typeface="Times New Roman" panose="02020603050405020304" pitchFamily="18" charset="0"/>
              </a:rPr>
              <a:t>ανάπτυξης του μαθηματικού νοήματος </a:t>
            </a:r>
            <a:r>
              <a:rPr lang="el-GR" dirty="0">
                <a:effectLst/>
                <a:latin typeface="Times New Roman" panose="02020603050405020304" pitchFamily="18" charset="0"/>
              </a:rPr>
              <a:t>από τους μαθητ</a:t>
            </a:r>
            <a:r>
              <a:rPr lang="el-GR" dirty="0">
                <a:latin typeface="Times New Roman" panose="02020603050405020304" pitchFamily="18" charset="0"/>
              </a:rPr>
              <a:t>ές</a:t>
            </a:r>
          </a:p>
          <a:p>
            <a:pPr lvl="1"/>
            <a:r>
              <a:rPr lang="el-GR" dirty="0">
                <a:latin typeface="Times New Roman" panose="02020603050405020304" pitchFamily="18" charset="0"/>
              </a:rPr>
              <a:t>Των </a:t>
            </a:r>
            <a:r>
              <a:rPr lang="el-GR" dirty="0">
                <a:solidFill>
                  <a:srgbClr val="00B050"/>
                </a:solidFill>
                <a:latin typeface="Times New Roman" panose="02020603050405020304" pitchFamily="18" charset="0"/>
              </a:rPr>
              <a:t>διδακτικών δράσεων </a:t>
            </a:r>
            <a:r>
              <a:rPr lang="el-GR" dirty="0">
                <a:latin typeface="Times New Roman" panose="02020603050405020304" pitchFamily="18" charset="0"/>
              </a:rPr>
              <a:t>του εκπαιδευτικού</a:t>
            </a:r>
            <a:endParaRPr lang="en-US" dirty="0">
              <a:latin typeface="Times New Roman" panose="02020603050405020304" pitchFamily="18" charset="0"/>
            </a:endParaRPr>
          </a:p>
          <a:p>
            <a:pPr lvl="2"/>
            <a:r>
              <a:rPr lang="el-GR" sz="2400" dirty="0">
                <a:latin typeface="Times New Roman" panose="02020603050405020304" pitchFamily="18" charset="0"/>
              </a:rPr>
              <a:t>Ποια/</a:t>
            </a:r>
            <a:r>
              <a:rPr lang="el-GR" sz="2400" dirty="0" err="1">
                <a:latin typeface="Times New Roman" panose="02020603050405020304" pitchFamily="18" charset="0"/>
              </a:rPr>
              <a:t>ες</a:t>
            </a:r>
            <a:r>
              <a:rPr lang="el-GR" sz="2400" dirty="0">
                <a:latin typeface="Times New Roman" panose="02020603050405020304" pitchFamily="18" charset="0"/>
              </a:rPr>
              <a:t> είναι οι βασικές μαθηματικές έννοιες που διαπραγματεύεται στο μάθημα;</a:t>
            </a:r>
          </a:p>
          <a:p>
            <a:pPr lvl="2"/>
            <a:r>
              <a:rPr lang="el-GR" sz="2400" dirty="0">
                <a:latin typeface="Times New Roman" panose="02020603050405020304" pitchFamily="18" charset="0"/>
              </a:rPr>
              <a:t>Τι είδος μάθησης ενθαρρύνεται;</a:t>
            </a:r>
          </a:p>
          <a:p>
            <a:pPr lvl="1"/>
            <a:r>
              <a:rPr lang="en-US" dirty="0">
                <a:effectLst/>
                <a:latin typeface="Times New Roman" panose="02020603050405020304" pitchFamily="18" charset="0"/>
              </a:rPr>
              <a:t>T</a:t>
            </a:r>
            <a:r>
              <a:rPr lang="el-GR" dirty="0" err="1">
                <a:effectLst/>
                <a:latin typeface="Times New Roman" panose="02020603050405020304" pitchFamily="18" charset="0"/>
              </a:rPr>
              <a:t>ους</a:t>
            </a:r>
            <a:r>
              <a:rPr lang="el-GR" dirty="0">
                <a:effectLst/>
                <a:latin typeface="Times New Roman" panose="02020603050405020304" pitchFamily="18" charset="0"/>
              </a:rPr>
              <a:t> </a:t>
            </a:r>
            <a:r>
              <a:rPr lang="el-GR" dirty="0">
                <a:solidFill>
                  <a:srgbClr val="00B050"/>
                </a:solidFill>
                <a:effectLst/>
                <a:latin typeface="Times New Roman" panose="02020603050405020304" pitchFamily="18" charset="0"/>
              </a:rPr>
              <a:t>τρόπους αλληλεπίδρασης </a:t>
            </a:r>
            <a:r>
              <a:rPr lang="el-GR" dirty="0">
                <a:effectLst/>
                <a:latin typeface="Times New Roman" panose="02020603050405020304" pitchFamily="18" charset="0"/>
              </a:rPr>
              <a:t>μαθητών – εκπαιδευτικού </a:t>
            </a:r>
          </a:p>
          <a:p>
            <a:pPr lvl="2"/>
            <a:r>
              <a:rPr lang="el-GR" sz="2400" dirty="0">
                <a:solidFill>
                  <a:srgbClr val="000000"/>
                </a:solidFill>
                <a:latin typeface="Calibri" panose="020F0502020204030204" pitchFamily="34" charset="0"/>
              </a:rPr>
              <a:t>Παραδείγματα αλληλεπίδρασης </a:t>
            </a:r>
          </a:p>
          <a:p>
            <a:pPr lvl="3"/>
            <a:r>
              <a:rPr lang="el-GR" sz="2400" b="0" i="0" u="none" strike="noStrike" baseline="0" dirty="0">
                <a:solidFill>
                  <a:srgbClr val="000000"/>
                </a:solidFill>
                <a:latin typeface="Calibri" panose="020F0502020204030204" pitchFamily="34" charset="0"/>
              </a:rPr>
              <a:t>θέτουν περαιτέρω ερωτήματα σε όσους συμμετέχουν στο μάθημα και τι είδους ερωτήματα (π.χ. ανοικτά ή κλειστά, διε</a:t>
            </a:r>
            <a:r>
              <a:rPr lang="el-GR" sz="2400" dirty="0">
                <a:solidFill>
                  <a:srgbClr val="000000"/>
                </a:solidFill>
                <a:latin typeface="Calibri" panose="020F0502020204030204" pitchFamily="34" charset="0"/>
              </a:rPr>
              <a:t>ρεύνησης ή υποστήριξης);</a:t>
            </a:r>
            <a:r>
              <a:rPr lang="el-GR" sz="2400" b="0" i="0" u="none" strike="noStrike" baseline="0" dirty="0">
                <a:solidFill>
                  <a:srgbClr val="000000"/>
                </a:solidFill>
                <a:latin typeface="Calibri" panose="020F0502020204030204" pitchFamily="34" charset="0"/>
              </a:rPr>
              <a:t> </a:t>
            </a:r>
          </a:p>
          <a:p>
            <a:pPr lvl="3"/>
            <a:r>
              <a:rPr lang="el-GR" sz="2400" b="0" i="0" u="none" strike="noStrike" baseline="0" dirty="0">
                <a:solidFill>
                  <a:srgbClr val="000000"/>
                </a:solidFill>
                <a:latin typeface="Calibri" panose="020F0502020204030204" pitchFamily="34" charset="0"/>
              </a:rPr>
              <a:t>ακούν (ή αγνοούν) ερωτήσεις, σχόλια ή δυσκολίες που έθεσαν οι μαθητές; </a:t>
            </a:r>
          </a:p>
          <a:p>
            <a:pPr lvl="3"/>
            <a:r>
              <a:rPr lang="el-GR" sz="2400" b="0" i="0" u="none" strike="noStrike" baseline="0" dirty="0">
                <a:solidFill>
                  <a:srgbClr val="000000"/>
                </a:solidFill>
                <a:latin typeface="Calibri" panose="020F0502020204030204" pitchFamily="34" charset="0"/>
              </a:rPr>
              <a:t> </a:t>
            </a:r>
            <a:r>
              <a:rPr lang="el-GR" sz="2400" b="0" i="0" u="none" strike="noStrike" baseline="0" dirty="0">
                <a:latin typeface="Calibri" panose="020F0502020204030204" pitchFamily="34" charset="0"/>
              </a:rPr>
              <a:t>προωθούν ή αποθαρρύνουν τη συζήτηση και με ποιο τρόπο;</a:t>
            </a:r>
          </a:p>
          <a:p>
            <a:pPr lvl="3"/>
            <a:r>
              <a:rPr lang="el-GR" sz="2400" dirty="0">
                <a:latin typeface="Calibri" panose="020F0502020204030204" pitchFamily="34" charset="0"/>
              </a:rPr>
              <a:t>Διατηρούν ή </a:t>
            </a:r>
            <a:r>
              <a:rPr lang="el-GR" sz="2400" b="0" i="0" u="none" strike="noStrike" baseline="0" dirty="0">
                <a:latin typeface="Calibri" panose="020F0502020204030204" pitchFamily="34" charset="0"/>
              </a:rPr>
              <a:t>μεταβιβάζουν ευθύνες τη διαδικασία της δημιουργίας γνώσης</a:t>
            </a:r>
            <a:r>
              <a:rPr lang="el-GR" sz="1400" b="0" i="0" u="none" strike="noStrike" baseline="0" dirty="0">
                <a:latin typeface="Calibri" panose="020F0502020204030204" pitchFamily="34" charset="0"/>
              </a:rPr>
              <a:t>. </a:t>
            </a:r>
            <a:endParaRPr lang="en-US" sz="1400" dirty="0"/>
          </a:p>
        </p:txBody>
      </p:sp>
    </p:spTree>
    <p:extLst>
      <p:ext uri="{BB962C8B-B14F-4D97-AF65-F5344CB8AC3E}">
        <p14:creationId xmlns:p14="http://schemas.microsoft.com/office/powerpoint/2010/main" val="3814413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F2017F-D96A-4997-9A46-D81D87CA7AAC}"/>
              </a:ext>
            </a:extLst>
          </p:cNvPr>
          <p:cNvSpPr>
            <a:spLocks noGrp="1"/>
          </p:cNvSpPr>
          <p:nvPr>
            <p:ph type="title"/>
          </p:nvPr>
        </p:nvSpPr>
        <p:spPr/>
        <p:txBody>
          <a:bodyPr>
            <a:normAutofit/>
          </a:bodyPr>
          <a:lstStyle/>
          <a:p>
            <a:r>
              <a:rPr lang="el-GR" dirty="0">
                <a:effectLst/>
                <a:latin typeface="+mn-lt"/>
              </a:rPr>
              <a:t>Είδη παρατήρησης (1)</a:t>
            </a:r>
            <a:br>
              <a:rPr lang="el-GR" dirty="0">
                <a:effectLst/>
                <a:latin typeface="+mn-lt"/>
              </a:rPr>
            </a:br>
            <a:endParaRPr lang="en-US" dirty="0">
              <a:latin typeface="+mn-lt"/>
            </a:endParaRPr>
          </a:p>
        </p:txBody>
      </p:sp>
      <p:sp>
        <p:nvSpPr>
          <p:cNvPr id="3" name="Content Placeholder 2">
            <a:extLst>
              <a:ext uri="{FF2B5EF4-FFF2-40B4-BE49-F238E27FC236}">
                <a16:creationId xmlns:a16="http://schemas.microsoft.com/office/drawing/2014/main" xmlns="" id="{D95FA1CB-60A4-456D-AF5B-CFB0088FD172}"/>
              </a:ext>
            </a:extLst>
          </p:cNvPr>
          <p:cNvSpPr>
            <a:spLocks noGrp="1"/>
          </p:cNvSpPr>
          <p:nvPr>
            <p:ph idx="1"/>
          </p:nvPr>
        </p:nvSpPr>
        <p:spPr/>
        <p:txBody>
          <a:bodyPr>
            <a:normAutofit/>
          </a:bodyPr>
          <a:lstStyle/>
          <a:p>
            <a:r>
              <a:rPr lang="el-GR" i="1" dirty="0">
                <a:solidFill>
                  <a:srgbClr val="7030A0"/>
                </a:solidFill>
                <a:effectLst/>
                <a:latin typeface="Arial" panose="020B0604020202020204" pitchFamily="34" charset="0"/>
              </a:rPr>
              <a:t>Ελεύθερη (μη δομημένη) παρατήρηση</a:t>
            </a:r>
          </a:p>
          <a:p>
            <a:pPr lvl="1"/>
            <a:r>
              <a:rPr lang="el-GR" dirty="0">
                <a:effectLst/>
                <a:latin typeface="Arial" panose="020B0604020202020204" pitchFamily="34" charset="0"/>
              </a:rPr>
              <a:t>Ο παρατηρητής προσπαθεί να κάνει λεπτομερή καταγραφή του φαινομένου που παρακολουθεί χωρίς να έχει από την αρχή στο μυαλό συγκεκριμένα σημεία παρατήρησης. </a:t>
            </a:r>
          </a:p>
          <a:p>
            <a:r>
              <a:rPr lang="el-GR" i="1" dirty="0">
                <a:solidFill>
                  <a:srgbClr val="7030A0"/>
                </a:solidFill>
                <a:effectLst/>
                <a:latin typeface="Arial" panose="020B0604020202020204" pitchFamily="34" charset="0"/>
              </a:rPr>
              <a:t>Δομημένη παρατήρηση</a:t>
            </a:r>
          </a:p>
          <a:p>
            <a:pPr lvl="1"/>
            <a:r>
              <a:rPr lang="el-GR" dirty="0">
                <a:effectLst/>
                <a:latin typeface="Arial" panose="020B0604020202020204" pitchFamily="34" charset="0"/>
              </a:rPr>
              <a:t>Ο παρατηρητής έχει αποφασίσει πριν από την παρατήρηση ποιες συνιστώσες του φαινομένου τον ενδιαφέρουν και επικεντρώνει την παρατήρηση του σε αυτές. </a:t>
            </a:r>
          </a:p>
          <a:p>
            <a:pPr lvl="1"/>
            <a:r>
              <a:rPr lang="el-GR" dirty="0">
                <a:effectLst/>
                <a:latin typeface="Arial" panose="020B0604020202020204" pitchFamily="34" charset="0"/>
              </a:rPr>
              <a:t>Συνήθως χρησιμοποιεί ως εργαλε</a:t>
            </a:r>
            <a:r>
              <a:rPr lang="el-GR" dirty="0">
                <a:latin typeface="Arial" panose="020B0604020202020204" pitchFamily="34" charset="0"/>
              </a:rPr>
              <a:t>ία παρατήρησης την αναζήτηση κρίσιμων επεισοδίων </a:t>
            </a:r>
            <a:endParaRPr lang="el-GR"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163884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759</Words>
  <Application>Microsoft Office PowerPoint</Application>
  <PresentationFormat>Ευρεία οθόνη</PresentationFormat>
  <Paragraphs>73</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Times New Roman</vt:lpstr>
      <vt:lpstr>Office Theme</vt:lpstr>
      <vt:lpstr>Η σχολική τάξη ως πεδίο παρατήρησης</vt:lpstr>
      <vt:lpstr>H παρατήρηση στη σχολική τάξη</vt:lpstr>
      <vt:lpstr>Παρουσίαση του PowerPoint</vt:lpstr>
      <vt:lpstr>Η παρατήρηση στην τάξη ως ‘ερευνητική διαδικασία’</vt:lpstr>
      <vt:lpstr>Η παρατήρηση ως εργαλείο αναστοχασμού για τον εκπαιδευτικό (1)</vt:lpstr>
      <vt:lpstr>Η παρατήρηση ως εργαλείο αναστοχασμού για τον εκπαιδευτικό (2)</vt:lpstr>
      <vt:lpstr>Διαστάσεις παρατήρησης</vt:lpstr>
      <vt:lpstr> Τι παρατηρούμε;</vt:lpstr>
      <vt:lpstr>Είδη παρατήρησης (1) </vt:lpstr>
      <vt:lpstr>Είδη παρατήρησης (2) </vt:lpstr>
      <vt:lpstr>Ρόλος του παρατηρητή</vt:lpstr>
      <vt:lpstr>Εργαλεία παρατήρησης</vt:lpstr>
      <vt:lpstr>Στάδια παρατήρησης στην τάξη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παρατήρηση στην τάξη των μαθηματικών</dc:title>
  <dc:creator>User</dc:creator>
  <cp:lastModifiedBy>Chr. Triantafillou</cp:lastModifiedBy>
  <cp:revision>29</cp:revision>
  <dcterms:created xsi:type="dcterms:W3CDTF">2020-10-06T12:16:08Z</dcterms:created>
  <dcterms:modified xsi:type="dcterms:W3CDTF">2021-09-29T14:03:48Z</dcterms:modified>
</cp:coreProperties>
</file>