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11" r:id="rId1"/>
  </p:sldMasterIdLst>
  <p:notesMasterIdLst>
    <p:notesMasterId r:id="rId10"/>
  </p:notesMasterIdLst>
  <p:sldIdLst>
    <p:sldId id="1104" r:id="rId2"/>
    <p:sldId id="1095" r:id="rId3"/>
    <p:sldId id="1096" r:id="rId4"/>
    <p:sldId id="1097" r:id="rId5"/>
    <p:sldId id="1098" r:id="rId6"/>
    <p:sldId id="1099" r:id="rId7"/>
    <p:sldId id="1100" r:id="rId8"/>
    <p:sldId id="110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 M" initials="NM" lastIdx="1" clrIdx="0">
    <p:extLst>
      <p:ext uri="{19B8F6BF-5375-455C-9EA6-DF929625EA0E}">
        <p15:presenceInfo xmlns:p15="http://schemas.microsoft.com/office/powerpoint/2012/main" userId="e007c91132c0289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D3CE1D-800D-4EDF-8B1E-CD3FDBA648CA}" type="datetimeFigureOut">
              <a:rPr lang="el-GR" smtClean="0"/>
              <a:t>3/12/2024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DDED0C-35AA-4373-A553-68C4FAA07C60}" type="slidenum">
              <a:rPr lang="el-GR" smtClean="0"/>
              <a:t>‹#›</a:t>
            </a:fld>
            <a:endParaRPr lang="el-GR"/>
          </a:p>
        </p:txBody>
      </p:sp>
    </p:spTree>
    <p:extLst>
      <p:ext uri="{BB962C8B-B14F-4D97-AF65-F5344CB8AC3E}">
        <p14:creationId xmlns:p14="http://schemas.microsoft.com/office/powerpoint/2010/main" val="3815005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D39818-C910-AC99-FC08-24719904C3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57A00D10-29A6-E1E9-57F8-13627760B9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3BD6BA29-110B-4E6D-F06E-9148D4F2B910}"/>
              </a:ext>
            </a:extLst>
          </p:cNvPr>
          <p:cNvSpPr>
            <a:spLocks noGrp="1"/>
          </p:cNvSpPr>
          <p:nvPr>
            <p:ph type="dt" sz="half" idx="10"/>
          </p:nvPr>
        </p:nvSpPr>
        <p:spPr/>
        <p:txBody>
          <a:bodyPr/>
          <a:lstStyle/>
          <a:p>
            <a:fld id="{5C8CA858-23FD-446F-A706-38FC78AC62EC}" type="datetime1">
              <a:rPr lang="en-US" smtClean="0"/>
              <a:t>12/3/2024</a:t>
            </a:fld>
            <a:endParaRPr lang="en-US" dirty="0"/>
          </a:p>
        </p:txBody>
      </p:sp>
      <p:sp>
        <p:nvSpPr>
          <p:cNvPr id="5" name="Θέση υποσέλιδου 4">
            <a:extLst>
              <a:ext uri="{FF2B5EF4-FFF2-40B4-BE49-F238E27FC236}">
                <a16:creationId xmlns:a16="http://schemas.microsoft.com/office/drawing/2014/main" id="{FCB44ED3-5E59-4C74-31AB-6ADF4BE6F25F}"/>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B44C4413-9D04-63C8-3FE5-6E87842FA2E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154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4A0983-97D2-6949-27C3-1D713FDA4C23}"/>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50E91D39-B5C3-5BB7-82AB-AF7C272F670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D4C2B82B-5C64-2829-74AF-79E5375DEA08}"/>
              </a:ext>
            </a:extLst>
          </p:cNvPr>
          <p:cNvSpPr>
            <a:spLocks noGrp="1"/>
          </p:cNvSpPr>
          <p:nvPr>
            <p:ph type="dt" sz="half" idx="10"/>
          </p:nvPr>
        </p:nvSpPr>
        <p:spPr/>
        <p:txBody>
          <a:bodyPr/>
          <a:lstStyle/>
          <a:p>
            <a:fld id="{8FA1E247-3A22-470C-9E41-39D0A7769C14}" type="datetime1">
              <a:rPr lang="en-US" smtClean="0"/>
              <a:t>12/3/2024</a:t>
            </a:fld>
            <a:endParaRPr lang="en-US" dirty="0"/>
          </a:p>
        </p:txBody>
      </p:sp>
      <p:sp>
        <p:nvSpPr>
          <p:cNvPr id="5" name="Θέση υποσέλιδου 4">
            <a:extLst>
              <a:ext uri="{FF2B5EF4-FFF2-40B4-BE49-F238E27FC236}">
                <a16:creationId xmlns:a16="http://schemas.microsoft.com/office/drawing/2014/main" id="{BA412A0C-29C8-A992-300B-4301B7168AA6}"/>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026992B9-B6D3-D1A9-6536-12F6B4FF700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348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29AD9FF-16EE-1D7E-0503-BD125BEF44A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044260EB-650F-FC69-1B83-7B200C130D1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3F2747A9-48C3-AFE1-E6C9-EEADEBB1120B}"/>
              </a:ext>
            </a:extLst>
          </p:cNvPr>
          <p:cNvSpPr>
            <a:spLocks noGrp="1"/>
          </p:cNvSpPr>
          <p:nvPr>
            <p:ph type="dt" sz="half" idx="10"/>
          </p:nvPr>
        </p:nvSpPr>
        <p:spPr/>
        <p:txBody>
          <a:bodyPr/>
          <a:lstStyle/>
          <a:p>
            <a:fld id="{0706E976-BCB1-4F55-91A0-E930A4C83C78}" type="datetime1">
              <a:rPr lang="en-US" smtClean="0"/>
              <a:t>12/3/2024</a:t>
            </a:fld>
            <a:endParaRPr lang="en-US" dirty="0"/>
          </a:p>
        </p:txBody>
      </p:sp>
      <p:sp>
        <p:nvSpPr>
          <p:cNvPr id="5" name="Θέση υποσέλιδου 4">
            <a:extLst>
              <a:ext uri="{FF2B5EF4-FFF2-40B4-BE49-F238E27FC236}">
                <a16:creationId xmlns:a16="http://schemas.microsoft.com/office/drawing/2014/main" id="{4A3B3AC9-E784-E6AE-7034-9388BE807613}"/>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5566069E-04CB-C5F5-32EB-D531B24FA70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930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4AAD9D-A8B7-9179-3DE1-33BC7179A090}"/>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95F3AC97-2812-54A5-1548-73A0F9B2A90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480ACE98-19A3-D46B-E742-097209FAE14F}"/>
              </a:ext>
            </a:extLst>
          </p:cNvPr>
          <p:cNvSpPr>
            <a:spLocks noGrp="1"/>
          </p:cNvSpPr>
          <p:nvPr>
            <p:ph type="dt" sz="half" idx="10"/>
          </p:nvPr>
        </p:nvSpPr>
        <p:spPr/>
        <p:txBody>
          <a:bodyPr/>
          <a:lstStyle/>
          <a:p>
            <a:fld id="{86CC3176-D65E-4B14-95C6-7A576AE3743E}" type="datetime1">
              <a:rPr lang="en-US" smtClean="0"/>
              <a:t>12/3/2024</a:t>
            </a:fld>
            <a:endParaRPr lang="en-US" dirty="0"/>
          </a:p>
        </p:txBody>
      </p:sp>
      <p:sp>
        <p:nvSpPr>
          <p:cNvPr id="5" name="Θέση υποσέλιδου 4">
            <a:extLst>
              <a:ext uri="{FF2B5EF4-FFF2-40B4-BE49-F238E27FC236}">
                <a16:creationId xmlns:a16="http://schemas.microsoft.com/office/drawing/2014/main" id="{0A23C2F7-B798-9D6D-F9C9-9AE7A83F4229}"/>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255B74CA-58EA-458C-C7A7-9BDA9EA7A07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7075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4DAAB4-5612-A64A-94BC-4EA6EAD7CABA}"/>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7E22F084-F2CB-F316-E38E-AD9F8A9488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C8889DE-6034-F767-C86D-D82FE342ABE2}"/>
              </a:ext>
            </a:extLst>
          </p:cNvPr>
          <p:cNvSpPr>
            <a:spLocks noGrp="1"/>
          </p:cNvSpPr>
          <p:nvPr>
            <p:ph type="dt" sz="half" idx="10"/>
          </p:nvPr>
        </p:nvSpPr>
        <p:spPr/>
        <p:txBody>
          <a:bodyPr/>
          <a:lstStyle/>
          <a:p>
            <a:fld id="{E3D6AAE6-E33D-4E52-BD8F-90593890AD96}" type="datetime1">
              <a:rPr lang="en-US" smtClean="0"/>
              <a:t>12/3/2024</a:t>
            </a:fld>
            <a:endParaRPr lang="en-US" dirty="0"/>
          </a:p>
        </p:txBody>
      </p:sp>
      <p:sp>
        <p:nvSpPr>
          <p:cNvPr id="5" name="Θέση υποσέλιδου 4">
            <a:extLst>
              <a:ext uri="{FF2B5EF4-FFF2-40B4-BE49-F238E27FC236}">
                <a16:creationId xmlns:a16="http://schemas.microsoft.com/office/drawing/2014/main" id="{90797CE7-A501-1841-E8B9-7AF795C38D36}"/>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1F869746-D198-C6E0-60F9-438C7C12483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4988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07A028-CAE6-1F5E-11E0-11705959562B}"/>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47371495-728B-ADE5-0968-1E1EB7DFB59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4F337476-B95C-FEB3-F394-9B5A2C4C822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644266B5-E023-C4E8-6546-79DF55FC4466}"/>
              </a:ext>
            </a:extLst>
          </p:cNvPr>
          <p:cNvSpPr>
            <a:spLocks noGrp="1"/>
          </p:cNvSpPr>
          <p:nvPr>
            <p:ph type="dt" sz="half" idx="10"/>
          </p:nvPr>
        </p:nvSpPr>
        <p:spPr/>
        <p:txBody>
          <a:bodyPr/>
          <a:lstStyle/>
          <a:p>
            <a:fld id="{CF8E9AE0-243F-4808-8C57-045B5A55BE1D}" type="datetime1">
              <a:rPr lang="en-US" smtClean="0"/>
              <a:t>12/3/2024</a:t>
            </a:fld>
            <a:endParaRPr lang="en-US" dirty="0"/>
          </a:p>
        </p:txBody>
      </p:sp>
      <p:sp>
        <p:nvSpPr>
          <p:cNvPr id="6" name="Θέση υποσέλιδου 5">
            <a:extLst>
              <a:ext uri="{FF2B5EF4-FFF2-40B4-BE49-F238E27FC236}">
                <a16:creationId xmlns:a16="http://schemas.microsoft.com/office/drawing/2014/main" id="{0C56E1CF-59B4-FCC5-EB61-D27C46FB071F}"/>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E625A03D-26A3-0337-0A84-0D1A7FCE4C8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79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5AAFE-F154-ABB2-5BD1-134B0F13018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16D485E0-27A1-EE00-01CE-B1BDC62EA2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2A9450F-256F-8EA1-3D94-E2CAF9CEB6B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5FC8E86A-940D-5C01-D570-974BD387A2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A41CD05-D1A2-6E0E-A052-5797A7F3D40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D77876B0-6838-39D0-9C43-87BB9DC64C77}"/>
              </a:ext>
            </a:extLst>
          </p:cNvPr>
          <p:cNvSpPr>
            <a:spLocks noGrp="1"/>
          </p:cNvSpPr>
          <p:nvPr>
            <p:ph type="dt" sz="half" idx="10"/>
          </p:nvPr>
        </p:nvSpPr>
        <p:spPr/>
        <p:txBody>
          <a:bodyPr/>
          <a:lstStyle/>
          <a:p>
            <a:fld id="{223B1CFD-E427-4CBF-9DB0-AB4BEA0E3C10}" type="datetime1">
              <a:rPr lang="en-US" smtClean="0"/>
              <a:t>12/3/2024</a:t>
            </a:fld>
            <a:endParaRPr lang="en-US" dirty="0"/>
          </a:p>
        </p:txBody>
      </p:sp>
      <p:sp>
        <p:nvSpPr>
          <p:cNvPr id="8" name="Θέση υποσέλιδου 7">
            <a:extLst>
              <a:ext uri="{FF2B5EF4-FFF2-40B4-BE49-F238E27FC236}">
                <a16:creationId xmlns:a16="http://schemas.microsoft.com/office/drawing/2014/main" id="{A1C5CB5F-57B6-AF73-1628-C3F37F675B48}"/>
              </a:ext>
            </a:extLst>
          </p:cNvPr>
          <p:cNvSpPr>
            <a:spLocks noGrp="1"/>
          </p:cNvSpPr>
          <p:nvPr>
            <p:ph type="ftr" sz="quarter" idx="11"/>
          </p:nvPr>
        </p:nvSpPr>
        <p:spPr/>
        <p:txBody>
          <a:bodyPr/>
          <a:lstStyle/>
          <a:p>
            <a:endParaRPr lang="en-US" dirty="0"/>
          </a:p>
        </p:txBody>
      </p:sp>
      <p:sp>
        <p:nvSpPr>
          <p:cNvPr id="9" name="Θέση αριθμού διαφάνειας 8">
            <a:extLst>
              <a:ext uri="{FF2B5EF4-FFF2-40B4-BE49-F238E27FC236}">
                <a16:creationId xmlns:a16="http://schemas.microsoft.com/office/drawing/2014/main" id="{7B9CAE89-1536-742F-0E47-D1226242BB6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001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F0332F-58DD-605B-9EFC-3C9CFC4A5C0C}"/>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315AC4B2-3A60-8B36-839A-452DC39AD902}"/>
              </a:ext>
            </a:extLst>
          </p:cNvPr>
          <p:cNvSpPr>
            <a:spLocks noGrp="1"/>
          </p:cNvSpPr>
          <p:nvPr>
            <p:ph type="dt" sz="half" idx="10"/>
          </p:nvPr>
        </p:nvSpPr>
        <p:spPr/>
        <p:txBody>
          <a:bodyPr/>
          <a:lstStyle/>
          <a:p>
            <a:fld id="{CCCB4526-7371-43B0-8DDC-B5E7ABF0B173}" type="datetime1">
              <a:rPr lang="en-US" smtClean="0"/>
              <a:t>12/3/2024</a:t>
            </a:fld>
            <a:endParaRPr lang="en-US" dirty="0"/>
          </a:p>
        </p:txBody>
      </p:sp>
      <p:sp>
        <p:nvSpPr>
          <p:cNvPr id="4" name="Θέση υποσέλιδου 3">
            <a:extLst>
              <a:ext uri="{FF2B5EF4-FFF2-40B4-BE49-F238E27FC236}">
                <a16:creationId xmlns:a16="http://schemas.microsoft.com/office/drawing/2014/main" id="{DA78346B-94FB-7579-A318-40172CFF66DC}"/>
              </a:ext>
            </a:extLst>
          </p:cNvPr>
          <p:cNvSpPr>
            <a:spLocks noGrp="1"/>
          </p:cNvSpPr>
          <p:nvPr>
            <p:ph type="ftr" sz="quarter" idx="11"/>
          </p:nvPr>
        </p:nvSpPr>
        <p:spPr/>
        <p:txBody>
          <a:bodyPr/>
          <a:lstStyle/>
          <a:p>
            <a:endParaRPr lang="en-US" dirty="0"/>
          </a:p>
        </p:txBody>
      </p:sp>
      <p:sp>
        <p:nvSpPr>
          <p:cNvPr id="5" name="Θέση αριθμού διαφάνειας 4">
            <a:extLst>
              <a:ext uri="{FF2B5EF4-FFF2-40B4-BE49-F238E27FC236}">
                <a16:creationId xmlns:a16="http://schemas.microsoft.com/office/drawing/2014/main" id="{C3BDFF20-8060-0082-2DEF-3CEFBC43C35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889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51B3C53-7A6F-882D-6BEE-286B4C3B51DF}"/>
              </a:ext>
            </a:extLst>
          </p:cNvPr>
          <p:cNvSpPr>
            <a:spLocks noGrp="1"/>
          </p:cNvSpPr>
          <p:nvPr>
            <p:ph type="dt" sz="half" idx="10"/>
          </p:nvPr>
        </p:nvSpPr>
        <p:spPr/>
        <p:txBody>
          <a:bodyPr/>
          <a:lstStyle/>
          <a:p>
            <a:fld id="{4EDAC069-685D-4A77-87C5-943929F05618}" type="datetime1">
              <a:rPr lang="en-US" smtClean="0"/>
              <a:t>12/3/2024</a:t>
            </a:fld>
            <a:endParaRPr lang="en-US" dirty="0"/>
          </a:p>
        </p:txBody>
      </p:sp>
      <p:sp>
        <p:nvSpPr>
          <p:cNvPr id="3" name="Θέση υποσέλιδου 2">
            <a:extLst>
              <a:ext uri="{FF2B5EF4-FFF2-40B4-BE49-F238E27FC236}">
                <a16:creationId xmlns:a16="http://schemas.microsoft.com/office/drawing/2014/main" id="{E7B9B27C-51A0-79EA-7FCA-3B63963C8372}"/>
              </a:ext>
            </a:extLst>
          </p:cNvPr>
          <p:cNvSpPr>
            <a:spLocks noGrp="1"/>
          </p:cNvSpPr>
          <p:nvPr>
            <p:ph type="ftr" sz="quarter" idx="11"/>
          </p:nvPr>
        </p:nvSpPr>
        <p:spPr/>
        <p:txBody>
          <a:bodyPr/>
          <a:lstStyle/>
          <a:p>
            <a:endParaRPr lang="en-US" dirty="0"/>
          </a:p>
        </p:txBody>
      </p:sp>
      <p:sp>
        <p:nvSpPr>
          <p:cNvPr id="4" name="Θέση αριθμού διαφάνειας 3">
            <a:extLst>
              <a:ext uri="{FF2B5EF4-FFF2-40B4-BE49-F238E27FC236}">
                <a16:creationId xmlns:a16="http://schemas.microsoft.com/office/drawing/2014/main" id="{3422805C-0F33-3E00-9E85-54E8114CEED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825373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3C1A8F-3295-3EA9-5516-78A583E20C2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946D3F2E-0AC0-4EFA-6C61-247AB9B6A0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568BE43E-1B62-E9EA-B2E1-4CE8F71A05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2D03FDF-EB41-4A0B-5C6E-B9B8A844407B}"/>
              </a:ext>
            </a:extLst>
          </p:cNvPr>
          <p:cNvSpPr>
            <a:spLocks noGrp="1"/>
          </p:cNvSpPr>
          <p:nvPr>
            <p:ph type="dt" sz="half" idx="10"/>
          </p:nvPr>
        </p:nvSpPr>
        <p:spPr/>
        <p:txBody>
          <a:bodyPr/>
          <a:lstStyle/>
          <a:p>
            <a:fld id="{C91688A7-ED0E-4DC2-865F-45D87EE81CA1}" type="datetime1">
              <a:rPr lang="en-US" smtClean="0"/>
              <a:t>12/3/2024</a:t>
            </a:fld>
            <a:endParaRPr lang="en-US" dirty="0"/>
          </a:p>
        </p:txBody>
      </p:sp>
      <p:sp>
        <p:nvSpPr>
          <p:cNvPr id="6" name="Θέση υποσέλιδου 5">
            <a:extLst>
              <a:ext uri="{FF2B5EF4-FFF2-40B4-BE49-F238E27FC236}">
                <a16:creationId xmlns:a16="http://schemas.microsoft.com/office/drawing/2014/main" id="{75777514-4C1C-0866-FCB3-6C931D0D734D}"/>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5A063756-8EAC-58D0-C253-5D42526A50F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9837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FAE1AD-58DA-AC8B-76F5-FD2C3F4A562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19C23130-72F3-E421-5D20-D99366623D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D70FEC35-0106-1EAE-D786-C847F796F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B3CC2C7-BC09-65BE-9385-2879D0596EBF}"/>
              </a:ext>
            </a:extLst>
          </p:cNvPr>
          <p:cNvSpPr>
            <a:spLocks noGrp="1"/>
          </p:cNvSpPr>
          <p:nvPr>
            <p:ph type="dt" sz="half" idx="10"/>
          </p:nvPr>
        </p:nvSpPr>
        <p:spPr/>
        <p:txBody>
          <a:bodyPr/>
          <a:lstStyle/>
          <a:p>
            <a:fld id="{1C909378-AEE3-4DAF-A6E2-42B26A45D2F5}" type="datetime1">
              <a:rPr lang="en-US" smtClean="0"/>
              <a:t>12/3/2024</a:t>
            </a:fld>
            <a:endParaRPr lang="en-US" dirty="0"/>
          </a:p>
        </p:txBody>
      </p:sp>
      <p:sp>
        <p:nvSpPr>
          <p:cNvPr id="6" name="Θέση υποσέλιδου 5">
            <a:extLst>
              <a:ext uri="{FF2B5EF4-FFF2-40B4-BE49-F238E27FC236}">
                <a16:creationId xmlns:a16="http://schemas.microsoft.com/office/drawing/2014/main" id="{23467FE9-23BF-A37D-F442-3F8F2D361277}"/>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C22EEE6C-CA41-5F2E-976D-F9DE118F4B9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307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E8B7D0-58F3-B507-BB3F-2E4392C16A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4E9AEF5A-9178-C4F4-34C7-59D8DAFD42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27F49E95-0AF8-3AD7-217E-5A98D148AB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AC069-685D-4A77-87C5-943929F05618}" type="datetime1">
              <a:rPr lang="en-US" smtClean="0"/>
              <a:t>12/3/2024</a:t>
            </a:fld>
            <a:endParaRPr lang="en-US" dirty="0"/>
          </a:p>
        </p:txBody>
      </p:sp>
      <p:sp>
        <p:nvSpPr>
          <p:cNvPr id="5" name="Θέση υποσέλιδου 4">
            <a:extLst>
              <a:ext uri="{FF2B5EF4-FFF2-40B4-BE49-F238E27FC236}">
                <a16:creationId xmlns:a16="http://schemas.microsoft.com/office/drawing/2014/main" id="{5803B92A-9141-9DE8-0B38-D60C7EA689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a:extLst>
              <a:ext uri="{FF2B5EF4-FFF2-40B4-BE49-F238E27FC236}">
                <a16:creationId xmlns:a16="http://schemas.microsoft.com/office/drawing/2014/main" id="{C3FD062A-3291-B312-4849-2501948720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689580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8F3AB4-9FA1-09A7-8D51-D9D0A168C368}"/>
              </a:ext>
            </a:extLst>
          </p:cNvPr>
          <p:cNvSpPr>
            <a:spLocks noGrp="1"/>
          </p:cNvSpPr>
          <p:nvPr>
            <p:ph type="title"/>
          </p:nvPr>
        </p:nvSpPr>
        <p:spPr>
          <a:xfrm>
            <a:off x="626326" y="2766218"/>
            <a:ext cx="10515600" cy="1325563"/>
          </a:xfrm>
        </p:spPr>
        <p:txBody>
          <a:bodyPr/>
          <a:lstStyle/>
          <a:p>
            <a:pPr algn="ctr"/>
            <a:r>
              <a:rPr lang="el-GR" dirty="0"/>
              <a:t>ΔΟΜΗ ΕΡΕΥΝΗΤΙΚΗΣ ΕΡΓΑΣΙΑΣ</a:t>
            </a:r>
            <a:endParaRPr lang="en-US" dirty="0"/>
          </a:p>
        </p:txBody>
      </p:sp>
      <p:sp>
        <p:nvSpPr>
          <p:cNvPr id="4" name="Θέση αριθμού διαφάνειας 3">
            <a:extLst>
              <a:ext uri="{FF2B5EF4-FFF2-40B4-BE49-F238E27FC236}">
                <a16:creationId xmlns:a16="http://schemas.microsoft.com/office/drawing/2014/main" id="{AB809A53-A4DF-7EA0-D0BB-04DFAA716D19}"/>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718683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8A64F-FCD1-A2DA-00FA-1016EE5596CA}"/>
              </a:ext>
            </a:extLst>
          </p:cNvPr>
          <p:cNvSpPr>
            <a:spLocks noGrp="1"/>
          </p:cNvSpPr>
          <p:nvPr>
            <p:ph type="title"/>
          </p:nvPr>
        </p:nvSpPr>
        <p:spPr/>
        <p:txBody>
          <a:bodyPr/>
          <a:lstStyle/>
          <a:p>
            <a:pPr algn="ctr"/>
            <a:r>
              <a:rPr lang="en-US" b="1" i="0" dirty="0">
                <a:effectLst/>
              </a:rPr>
              <a:t>Table of contents</a:t>
            </a:r>
            <a:r>
              <a:rPr lang="el-GR" b="1" i="0" dirty="0">
                <a:effectLst/>
              </a:rPr>
              <a:t> – Πίνακας περιεχομένων</a:t>
            </a:r>
            <a:br>
              <a:rPr lang="en-US" b="1" i="0" dirty="0">
                <a:effectLst/>
              </a:rPr>
            </a:br>
            <a:endParaRPr lang="en-US" dirty="0"/>
          </a:p>
        </p:txBody>
      </p:sp>
      <p:sp>
        <p:nvSpPr>
          <p:cNvPr id="3" name="Θέση περιεχομένου 2">
            <a:extLst>
              <a:ext uri="{FF2B5EF4-FFF2-40B4-BE49-F238E27FC236}">
                <a16:creationId xmlns:a16="http://schemas.microsoft.com/office/drawing/2014/main" id="{A691C0AC-EAEE-AED8-E9FC-4311EFB6CB61}"/>
              </a:ext>
            </a:extLst>
          </p:cNvPr>
          <p:cNvSpPr>
            <a:spLocks noGrp="1"/>
          </p:cNvSpPr>
          <p:nvPr>
            <p:ph idx="1"/>
          </p:nvPr>
        </p:nvSpPr>
        <p:spPr>
          <a:xfrm>
            <a:off x="438539" y="1147665"/>
            <a:ext cx="10915261" cy="5029298"/>
          </a:xfrm>
        </p:spPr>
        <p:txBody>
          <a:bodyPr>
            <a:normAutofit fontScale="55000" lnSpcReduction="20000"/>
          </a:bodyPr>
          <a:lstStyle/>
          <a:p>
            <a:pPr marL="0" indent="0" algn="l">
              <a:buNone/>
            </a:pPr>
            <a:r>
              <a:rPr lang="en-US" b="1" i="0" dirty="0">
                <a:effectLst/>
              </a:rPr>
              <a:t>Table of contents</a:t>
            </a:r>
            <a:r>
              <a:rPr lang="el-GR" b="1" i="0" dirty="0">
                <a:effectLst/>
              </a:rPr>
              <a:t> – Πίνακας περιεχομένων</a:t>
            </a:r>
            <a:endParaRPr lang="en-US" b="1" i="0" dirty="0">
              <a:effectLst/>
            </a:endParaRPr>
          </a:p>
          <a:p>
            <a:pPr>
              <a:buFont typeface="+mj-lt"/>
              <a:buAutoNum type="arabicPeriod"/>
            </a:pPr>
            <a:r>
              <a:rPr lang="en-US" b="0" i="0" strike="noStrike" dirty="0">
                <a:effectLst/>
              </a:rPr>
              <a:t>Title page</a:t>
            </a:r>
            <a:r>
              <a:rPr lang="el-GR" dirty="0"/>
              <a:t>- Τίτλος</a:t>
            </a:r>
            <a:endParaRPr lang="en-US" b="0" i="0" dirty="0">
              <a:effectLst/>
            </a:endParaRPr>
          </a:p>
          <a:p>
            <a:pPr algn="l">
              <a:buFont typeface="+mj-lt"/>
              <a:buAutoNum type="arabicPeriod"/>
            </a:pPr>
            <a:r>
              <a:rPr lang="en-US" b="0" i="0" strike="noStrike" dirty="0">
                <a:effectLst/>
              </a:rPr>
              <a:t>Acknowledgements</a:t>
            </a:r>
            <a:r>
              <a:rPr lang="el-GR" b="0" i="0" strike="noStrike" dirty="0">
                <a:effectLst/>
              </a:rPr>
              <a:t> –Πρόλογος/ Ευχαριστίες</a:t>
            </a:r>
            <a:endParaRPr lang="en-US" b="0" i="0" dirty="0">
              <a:effectLst/>
            </a:endParaRPr>
          </a:p>
          <a:p>
            <a:pPr algn="l">
              <a:buFont typeface="+mj-lt"/>
              <a:buAutoNum type="arabicPeriod"/>
            </a:pPr>
            <a:r>
              <a:rPr lang="en-US" b="0" i="0" strike="noStrike" dirty="0">
                <a:effectLst/>
              </a:rPr>
              <a:t>Abstract</a:t>
            </a:r>
            <a:r>
              <a:rPr lang="el-GR" b="0" i="0" strike="noStrike" dirty="0">
                <a:effectLst/>
              </a:rPr>
              <a:t> - Περίληψη</a:t>
            </a:r>
            <a:endParaRPr lang="en-US" b="0" i="0" dirty="0">
              <a:effectLst/>
            </a:endParaRPr>
          </a:p>
          <a:p>
            <a:pPr algn="l">
              <a:buFont typeface="+mj-lt"/>
              <a:buAutoNum type="arabicPeriod"/>
            </a:pPr>
            <a:r>
              <a:rPr lang="en-US" b="0" i="0" strike="noStrike" dirty="0">
                <a:effectLst/>
              </a:rPr>
              <a:t>Table of Contents</a:t>
            </a:r>
            <a:r>
              <a:rPr lang="el-GR" b="0" i="0" strike="noStrike" dirty="0">
                <a:effectLst/>
              </a:rPr>
              <a:t> – Πίνακας περιεχομένων</a:t>
            </a:r>
            <a:endParaRPr lang="en-US" b="0" i="0" dirty="0">
              <a:effectLst/>
            </a:endParaRPr>
          </a:p>
          <a:p>
            <a:pPr algn="l">
              <a:buFont typeface="+mj-lt"/>
              <a:buAutoNum type="arabicPeriod"/>
            </a:pPr>
            <a:r>
              <a:rPr lang="en-US" b="0" i="0" strike="noStrike" dirty="0">
                <a:effectLst/>
              </a:rPr>
              <a:t>List of Figures and Tables</a:t>
            </a:r>
            <a:r>
              <a:rPr lang="el-GR" b="0" i="0" strike="noStrike" dirty="0">
                <a:effectLst/>
              </a:rPr>
              <a:t> - Κατάλογος πινάκων και διαγραμμάτων</a:t>
            </a:r>
            <a:endParaRPr lang="en-US" b="0" i="0" dirty="0">
              <a:effectLst/>
            </a:endParaRPr>
          </a:p>
          <a:p>
            <a:pPr algn="l">
              <a:buFont typeface="+mj-lt"/>
              <a:buAutoNum type="arabicPeriod"/>
            </a:pPr>
            <a:r>
              <a:rPr lang="en-US" b="0" i="0" strike="noStrike" dirty="0">
                <a:effectLst/>
              </a:rPr>
              <a:t>List of Abbreviations</a:t>
            </a:r>
            <a:r>
              <a:rPr lang="el-GR" b="0" i="0" strike="noStrike" dirty="0">
                <a:effectLst/>
              </a:rPr>
              <a:t> – Κατάλογος συντμήσεων</a:t>
            </a:r>
            <a:endParaRPr lang="en-US" b="0" i="0" dirty="0">
              <a:effectLst/>
            </a:endParaRPr>
          </a:p>
          <a:p>
            <a:pPr algn="l">
              <a:buFont typeface="+mj-lt"/>
              <a:buAutoNum type="arabicPeriod"/>
            </a:pPr>
            <a:r>
              <a:rPr lang="en-US" b="0" i="0" strike="noStrike" dirty="0">
                <a:effectLst/>
              </a:rPr>
              <a:t>Glossary</a:t>
            </a:r>
            <a:r>
              <a:rPr lang="el-GR" b="0" i="0" strike="noStrike" dirty="0">
                <a:effectLst/>
              </a:rPr>
              <a:t> - Γλωσσάρι</a:t>
            </a:r>
            <a:endParaRPr lang="en-US" b="0" i="0" dirty="0">
              <a:effectLst/>
            </a:endParaRPr>
          </a:p>
          <a:p>
            <a:pPr algn="l">
              <a:buFont typeface="+mj-lt"/>
              <a:buAutoNum type="arabicPeriod"/>
            </a:pPr>
            <a:r>
              <a:rPr lang="en-US" b="1" i="0" strike="noStrike" dirty="0">
                <a:effectLst/>
              </a:rPr>
              <a:t>Introduction</a:t>
            </a:r>
            <a:r>
              <a:rPr lang="el-GR" b="1" i="0" strike="noStrike" dirty="0">
                <a:effectLst/>
              </a:rPr>
              <a:t> -Εισαγωγή</a:t>
            </a:r>
            <a:endParaRPr lang="en-US" b="1" i="0" dirty="0">
              <a:effectLst/>
            </a:endParaRPr>
          </a:p>
          <a:p>
            <a:pPr algn="l">
              <a:buFont typeface="+mj-lt"/>
              <a:buAutoNum type="arabicPeriod"/>
            </a:pPr>
            <a:r>
              <a:rPr lang="en-US" b="1" i="0" strike="noStrike" dirty="0">
                <a:effectLst/>
              </a:rPr>
              <a:t>Literature review / Theoretical framework</a:t>
            </a:r>
            <a:r>
              <a:rPr lang="el-GR" b="1" i="0" strike="noStrike" dirty="0">
                <a:effectLst/>
              </a:rPr>
              <a:t> Ανασκόπηση βιβλιογραφίας / θεωρητικό πλαίσιο</a:t>
            </a:r>
            <a:endParaRPr lang="en-US" b="1" i="0" dirty="0">
              <a:effectLst/>
            </a:endParaRPr>
          </a:p>
          <a:p>
            <a:pPr algn="l">
              <a:buFont typeface="+mj-lt"/>
              <a:buAutoNum type="arabicPeriod"/>
            </a:pPr>
            <a:r>
              <a:rPr lang="en-US" b="1" i="0" strike="noStrike" dirty="0">
                <a:effectLst/>
              </a:rPr>
              <a:t>Methodology</a:t>
            </a:r>
            <a:r>
              <a:rPr lang="el-GR" b="1" i="0" strike="noStrike" dirty="0">
                <a:effectLst/>
              </a:rPr>
              <a:t> - Μεθοδολογία</a:t>
            </a:r>
            <a:endParaRPr lang="en-US" b="1" i="0" dirty="0">
              <a:effectLst/>
            </a:endParaRPr>
          </a:p>
          <a:p>
            <a:pPr algn="l">
              <a:buFont typeface="+mj-lt"/>
              <a:buAutoNum type="arabicPeriod"/>
            </a:pPr>
            <a:r>
              <a:rPr lang="en-US" b="1" i="0" strike="noStrike" dirty="0">
                <a:effectLst/>
              </a:rPr>
              <a:t>Results</a:t>
            </a:r>
            <a:r>
              <a:rPr lang="el-GR" b="1" i="0" strike="noStrike" dirty="0">
                <a:effectLst/>
              </a:rPr>
              <a:t> - Αποτελέσματα</a:t>
            </a:r>
            <a:endParaRPr lang="en-US" b="1" i="0" dirty="0">
              <a:effectLst/>
            </a:endParaRPr>
          </a:p>
          <a:p>
            <a:pPr algn="l">
              <a:buFont typeface="+mj-lt"/>
              <a:buAutoNum type="arabicPeriod"/>
            </a:pPr>
            <a:r>
              <a:rPr lang="en-US" b="1" i="0" strike="noStrike" dirty="0">
                <a:effectLst/>
              </a:rPr>
              <a:t>Discussion</a:t>
            </a:r>
            <a:r>
              <a:rPr lang="el-GR" b="1" i="0" strike="noStrike" dirty="0">
                <a:effectLst/>
              </a:rPr>
              <a:t> - Συζήτηση</a:t>
            </a:r>
            <a:endParaRPr lang="en-US" b="1" i="0" dirty="0">
              <a:effectLst/>
            </a:endParaRPr>
          </a:p>
          <a:p>
            <a:pPr algn="l">
              <a:buFont typeface="+mj-lt"/>
              <a:buAutoNum type="arabicPeriod"/>
            </a:pPr>
            <a:r>
              <a:rPr lang="en-US" b="1" i="0" strike="noStrike" dirty="0">
                <a:effectLst/>
              </a:rPr>
              <a:t>Conclusion</a:t>
            </a:r>
            <a:r>
              <a:rPr lang="el-GR" b="1" i="0" strike="noStrike" dirty="0">
                <a:effectLst/>
              </a:rPr>
              <a:t> -Συμπέρασμα</a:t>
            </a:r>
            <a:endParaRPr lang="en-US" b="1" i="0" dirty="0">
              <a:effectLst/>
            </a:endParaRPr>
          </a:p>
          <a:p>
            <a:pPr algn="l">
              <a:buFont typeface="+mj-lt"/>
              <a:buAutoNum type="arabicPeriod"/>
            </a:pPr>
            <a:r>
              <a:rPr lang="en-US" b="0" i="0" strike="noStrike" dirty="0">
                <a:effectLst/>
              </a:rPr>
              <a:t>Reference list</a:t>
            </a:r>
            <a:r>
              <a:rPr lang="el-GR" b="0" i="0" strike="noStrike" dirty="0">
                <a:effectLst/>
              </a:rPr>
              <a:t> - Λίστα αναφορών</a:t>
            </a:r>
            <a:endParaRPr lang="en-US" b="0" i="0" dirty="0">
              <a:effectLst/>
            </a:endParaRPr>
          </a:p>
          <a:p>
            <a:pPr algn="l">
              <a:buFont typeface="+mj-lt"/>
              <a:buAutoNum type="arabicPeriod"/>
            </a:pPr>
            <a:r>
              <a:rPr lang="en-US" b="0" i="0" strike="noStrike" dirty="0">
                <a:effectLst/>
              </a:rPr>
              <a:t>Appendices</a:t>
            </a:r>
            <a:r>
              <a:rPr lang="el-GR" b="0" i="0" strike="noStrike" dirty="0">
                <a:effectLst/>
              </a:rPr>
              <a:t> - Παράρτημα</a:t>
            </a:r>
            <a:endParaRPr lang="en-US" b="0" i="0" dirty="0">
              <a:effectLst/>
            </a:endParaRPr>
          </a:p>
          <a:p>
            <a:endParaRPr lang="en-US" dirty="0"/>
          </a:p>
        </p:txBody>
      </p:sp>
      <p:sp>
        <p:nvSpPr>
          <p:cNvPr id="4" name="Θέση αριθμού διαφάνειας 3">
            <a:extLst>
              <a:ext uri="{FF2B5EF4-FFF2-40B4-BE49-F238E27FC236}">
                <a16:creationId xmlns:a16="http://schemas.microsoft.com/office/drawing/2014/main" id="{9ABBE840-DEB0-9AA2-B6E9-6A971FA35415}"/>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979963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8A64F-FCD1-A2DA-00FA-1016EE5596CA}"/>
              </a:ext>
            </a:extLst>
          </p:cNvPr>
          <p:cNvSpPr>
            <a:spLocks noGrp="1"/>
          </p:cNvSpPr>
          <p:nvPr>
            <p:ph type="title"/>
          </p:nvPr>
        </p:nvSpPr>
        <p:spPr>
          <a:xfrm>
            <a:off x="838200" y="365125"/>
            <a:ext cx="10515600" cy="1011239"/>
          </a:xfrm>
        </p:spPr>
        <p:txBody>
          <a:bodyPr>
            <a:normAutofit/>
          </a:bodyPr>
          <a:lstStyle/>
          <a:p>
            <a:pPr algn="ctr"/>
            <a:r>
              <a:rPr lang="el-GR" b="1" i="0" dirty="0">
                <a:effectLst/>
              </a:rPr>
              <a:t>ΕΙΣΑΓΩΓΗ – ΤΟ ΠΡΟΒΛΗΜΑ</a:t>
            </a:r>
            <a:endParaRPr lang="en-US" dirty="0"/>
          </a:p>
        </p:txBody>
      </p:sp>
      <p:sp>
        <p:nvSpPr>
          <p:cNvPr id="3" name="Θέση περιεχομένου 2">
            <a:extLst>
              <a:ext uri="{FF2B5EF4-FFF2-40B4-BE49-F238E27FC236}">
                <a16:creationId xmlns:a16="http://schemas.microsoft.com/office/drawing/2014/main" id="{A691C0AC-EAEE-AED8-E9FC-4311EFB6CB61}"/>
              </a:ext>
            </a:extLst>
          </p:cNvPr>
          <p:cNvSpPr>
            <a:spLocks noGrp="1"/>
          </p:cNvSpPr>
          <p:nvPr>
            <p:ph idx="1"/>
          </p:nvPr>
        </p:nvSpPr>
        <p:spPr>
          <a:xfrm>
            <a:off x="949712" y="1690688"/>
            <a:ext cx="10515600" cy="4351338"/>
          </a:xfrm>
        </p:spPr>
        <p:txBody>
          <a:bodyPr>
            <a:normAutofit/>
          </a:bodyPr>
          <a:lstStyle/>
          <a:p>
            <a:pPr marL="0" indent="0" algn="l">
              <a:buNone/>
            </a:pPr>
            <a:r>
              <a:rPr lang="el-GR" sz="2400" b="1" i="0" dirty="0">
                <a:effectLst/>
              </a:rPr>
              <a:t>ΕΙΣΑΓΩΓΗ – ΤΟ ΠΡΟΒΛΗΜΑ</a:t>
            </a:r>
          </a:p>
          <a:p>
            <a:r>
              <a:rPr lang="el-GR" sz="2400" i="0" dirty="0">
                <a:effectLst/>
              </a:rPr>
              <a:t>Διατύπωση προβλήματος</a:t>
            </a:r>
          </a:p>
          <a:p>
            <a:r>
              <a:rPr lang="el-GR" sz="2400" dirty="0"/>
              <a:t>Σκοπός της έρευνας</a:t>
            </a:r>
          </a:p>
          <a:p>
            <a:r>
              <a:rPr lang="el-GR" sz="2400" i="0" dirty="0">
                <a:effectLst/>
              </a:rPr>
              <a:t>Ερευνητικά ερωτήματα</a:t>
            </a:r>
          </a:p>
          <a:p>
            <a:r>
              <a:rPr lang="el-GR" sz="2400" dirty="0"/>
              <a:t>Υποθέσεις </a:t>
            </a:r>
          </a:p>
          <a:p>
            <a:r>
              <a:rPr lang="el-GR" sz="2400" i="0" dirty="0">
                <a:effectLst/>
              </a:rPr>
              <a:t>Αναγκαιότητα της έρευνας</a:t>
            </a:r>
          </a:p>
          <a:p>
            <a:r>
              <a:rPr lang="el-GR" sz="2400" dirty="0"/>
              <a:t>Σημαντικότητα της έρευνας</a:t>
            </a:r>
          </a:p>
          <a:p>
            <a:r>
              <a:rPr lang="el-GR" sz="2400" i="0" dirty="0">
                <a:effectLst/>
              </a:rPr>
              <a:t>Οριοθέτηση του προβλήματος</a:t>
            </a:r>
          </a:p>
          <a:p>
            <a:pPr algn="l"/>
            <a:endParaRPr lang="en-US" sz="2400" b="0" i="0" dirty="0">
              <a:effectLst/>
            </a:endParaRPr>
          </a:p>
          <a:p>
            <a:endParaRPr lang="en-US" dirty="0"/>
          </a:p>
        </p:txBody>
      </p:sp>
      <p:sp>
        <p:nvSpPr>
          <p:cNvPr id="4" name="Θέση αριθμού διαφάνειας 3">
            <a:extLst>
              <a:ext uri="{FF2B5EF4-FFF2-40B4-BE49-F238E27FC236}">
                <a16:creationId xmlns:a16="http://schemas.microsoft.com/office/drawing/2014/main" id="{9ABBE840-DEB0-9AA2-B6E9-6A971FA35415}"/>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65475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921C7F-A883-276A-05F3-892CAF781DAE}"/>
              </a:ext>
            </a:extLst>
          </p:cNvPr>
          <p:cNvSpPr>
            <a:spLocks noGrp="1"/>
          </p:cNvSpPr>
          <p:nvPr>
            <p:ph type="title"/>
          </p:nvPr>
        </p:nvSpPr>
        <p:spPr/>
        <p:txBody>
          <a:bodyPr/>
          <a:lstStyle/>
          <a:p>
            <a:pPr algn="ctr"/>
            <a:r>
              <a:rPr lang="el-GR" b="1" i="0" dirty="0">
                <a:effectLst/>
              </a:rPr>
              <a:t>ΕΙΣΑΓΩΓΗ – ΤΟ ΠΡΟΒΛΗΜΑ</a:t>
            </a:r>
            <a:endParaRPr lang="en-US" dirty="0"/>
          </a:p>
        </p:txBody>
      </p:sp>
      <p:sp>
        <p:nvSpPr>
          <p:cNvPr id="3" name="Θέση περιεχομένου 2">
            <a:extLst>
              <a:ext uri="{FF2B5EF4-FFF2-40B4-BE49-F238E27FC236}">
                <a16:creationId xmlns:a16="http://schemas.microsoft.com/office/drawing/2014/main" id="{1050AE16-9A24-921B-9E4B-3AF7C4CE15BF}"/>
              </a:ext>
            </a:extLst>
          </p:cNvPr>
          <p:cNvSpPr>
            <a:spLocks noGrp="1"/>
          </p:cNvSpPr>
          <p:nvPr>
            <p:ph idx="1"/>
          </p:nvPr>
        </p:nvSpPr>
        <p:spPr>
          <a:xfrm>
            <a:off x="838200" y="1825625"/>
            <a:ext cx="10515600" cy="4062219"/>
          </a:xfrm>
        </p:spPr>
        <p:txBody>
          <a:bodyPr>
            <a:normAutofit fontScale="77500" lnSpcReduction="20000"/>
          </a:bodyPr>
          <a:lstStyle/>
          <a:p>
            <a:pPr marL="0" indent="0" algn="just">
              <a:buNone/>
            </a:pPr>
            <a:r>
              <a:rPr lang="el-GR" dirty="0"/>
              <a:t>Στην εισαγωγή, ορίζεται το θέμα, τον σκοπό και τη συνάφεια της έρευνας και αναφέρεται στον αναγνώστη τι να περιμένει στο υπόλοιπο ΄της έρευνας. Η εισαγωγή θα πρέπει να:</a:t>
            </a:r>
          </a:p>
          <a:p>
            <a:pPr marL="514350" indent="-514350" algn="just">
              <a:buFont typeface="+mj-lt"/>
              <a:buAutoNum type="arabicPeriod"/>
            </a:pPr>
            <a:r>
              <a:rPr lang="el-GR" dirty="0"/>
              <a:t>αναλύει το θέμα της έρευνάς, παρέχοντας τις απαραίτητες βασικές πληροφορίες για τη διαμόρφωση της εργασίας</a:t>
            </a:r>
          </a:p>
          <a:p>
            <a:pPr marL="514350" indent="-514350" algn="just">
              <a:buFont typeface="+mj-lt"/>
              <a:buAutoNum type="arabicPeriod"/>
            </a:pPr>
            <a:r>
              <a:rPr lang="el-GR" dirty="0"/>
              <a:t>περιορίζει την εστίαση και καθορίζει το εύρος της έρευνας</a:t>
            </a:r>
          </a:p>
          <a:p>
            <a:pPr marL="514350" indent="-514350" algn="just">
              <a:buFont typeface="+mj-lt"/>
              <a:buAutoNum type="arabicPeriod"/>
            </a:pPr>
            <a:r>
              <a:rPr lang="el-GR" dirty="0"/>
              <a:t>συζητάει την κατάσταση της υπάρχουσας έρευνας για το θέμα, δείχνοντας τη συνάφεια της εργασίας με ένα ευρύτερο πρόβλημα ή συζήτηση</a:t>
            </a:r>
          </a:p>
          <a:p>
            <a:pPr marL="514350" indent="-514350" algn="just">
              <a:buFont typeface="+mj-lt"/>
              <a:buAutoNum type="arabicPeriod"/>
            </a:pPr>
            <a:r>
              <a:rPr lang="el-GR" dirty="0"/>
              <a:t>δηλώνει ξεκάθαρα τον σκοπό και τα </a:t>
            </a:r>
            <a:r>
              <a:rPr lang="el-GR"/>
              <a:t>ερευνητικά ερωτήματα και να υποδεικνύει </a:t>
            </a:r>
            <a:r>
              <a:rPr lang="el-GR" dirty="0"/>
              <a:t>πώς θα απαντηθούν </a:t>
            </a:r>
          </a:p>
          <a:p>
            <a:pPr marL="514350" indent="-514350" algn="just">
              <a:buFont typeface="+mj-lt"/>
              <a:buAutoNum type="arabicPeriod"/>
            </a:pPr>
            <a:r>
              <a:rPr lang="el-GR" dirty="0"/>
              <a:t>παρέχει μια επισκόπηση της δομής της έρευνας</a:t>
            </a:r>
          </a:p>
          <a:p>
            <a:pPr algn="just"/>
            <a:r>
              <a:rPr lang="el-GR" dirty="0"/>
              <a:t>Όλα στην εισαγωγή πρέπει να είναι ξεκάθαρα, ελκυστικά και να έχουν άμεση σχέση με την έρευνα. Στο τέλος, ο αναγνώστης θα πρέπει να έχει καταλάβει το τι, το γιατί και το πώς της έρευνάς. </a:t>
            </a:r>
            <a:endParaRPr lang="en-US" dirty="0"/>
          </a:p>
        </p:txBody>
      </p:sp>
      <p:sp>
        <p:nvSpPr>
          <p:cNvPr id="4" name="Θέση αριθμού διαφάνειας 3">
            <a:extLst>
              <a:ext uri="{FF2B5EF4-FFF2-40B4-BE49-F238E27FC236}">
                <a16:creationId xmlns:a16="http://schemas.microsoft.com/office/drawing/2014/main" id="{0E3A5BB9-0E14-A962-5E81-F8F486F8230A}"/>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808199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8A64F-FCD1-A2DA-00FA-1016EE5596CA}"/>
              </a:ext>
            </a:extLst>
          </p:cNvPr>
          <p:cNvSpPr>
            <a:spLocks noGrp="1"/>
          </p:cNvSpPr>
          <p:nvPr>
            <p:ph type="title"/>
          </p:nvPr>
        </p:nvSpPr>
        <p:spPr>
          <a:xfrm>
            <a:off x="535259" y="365126"/>
            <a:ext cx="10818541" cy="593880"/>
          </a:xfrm>
        </p:spPr>
        <p:txBody>
          <a:bodyPr>
            <a:normAutofit/>
          </a:bodyPr>
          <a:lstStyle/>
          <a:p>
            <a:pPr algn="ctr"/>
            <a:r>
              <a:rPr lang="el-GR" sz="3600" b="1" i="0" dirty="0">
                <a:effectLst/>
              </a:rPr>
              <a:t>ΑΝΑΣΚΟΠΗΣΗ ΒΙΒΛΙΟΓΡΑΦΙΑΣ / ΘΕΩΡΗΤΙΚΟ ΠΛΑΙΣΙΟ</a:t>
            </a:r>
            <a:endParaRPr lang="en-US" sz="3600" dirty="0"/>
          </a:p>
        </p:txBody>
      </p:sp>
      <p:sp>
        <p:nvSpPr>
          <p:cNvPr id="3" name="Θέση περιεχομένου 2">
            <a:extLst>
              <a:ext uri="{FF2B5EF4-FFF2-40B4-BE49-F238E27FC236}">
                <a16:creationId xmlns:a16="http://schemas.microsoft.com/office/drawing/2014/main" id="{A691C0AC-EAEE-AED8-E9FC-4311EFB6CB61}"/>
              </a:ext>
            </a:extLst>
          </p:cNvPr>
          <p:cNvSpPr>
            <a:spLocks noGrp="1"/>
          </p:cNvSpPr>
          <p:nvPr>
            <p:ph idx="1"/>
          </p:nvPr>
        </p:nvSpPr>
        <p:spPr>
          <a:xfrm>
            <a:off x="535259" y="1159727"/>
            <a:ext cx="10930053" cy="5333147"/>
          </a:xfrm>
        </p:spPr>
        <p:txBody>
          <a:bodyPr>
            <a:normAutofit lnSpcReduction="10000"/>
          </a:bodyPr>
          <a:lstStyle/>
          <a:p>
            <a:pPr marL="0" indent="0" algn="l">
              <a:buNone/>
            </a:pPr>
            <a:r>
              <a:rPr lang="el-GR" sz="2600" b="1" i="0" dirty="0">
                <a:effectLst/>
              </a:rPr>
              <a:t>Ανασκόπηση βιβλιογραφίας / θεωρητικό πλαίσιο</a:t>
            </a:r>
          </a:p>
          <a:p>
            <a:pPr marL="0" indent="0" algn="just">
              <a:buNone/>
            </a:pPr>
            <a:r>
              <a:rPr lang="el-GR" sz="2600" i="0" dirty="0">
                <a:effectLst/>
              </a:rPr>
              <a:t>Στο κεφάλαιο αυτό, δεν θα πρέπει απλώς να συνοψισθούν οι υπάρχουσες έρευνες, αλλά να αναπτυχθεί μια συνεκτική δομή και επιχειρήματα που να οδηγούν σε μια σαφή βάση ή αιτιολόγηση για την παρούσα έρευνα. Για παράδειγμα, μπορεί να έχει ως στόχο να δείξει πώς η έρευνά:</a:t>
            </a:r>
          </a:p>
          <a:p>
            <a:pPr marL="514350" indent="-514350" algn="just">
              <a:buFont typeface="+mj-lt"/>
              <a:buAutoNum type="arabicPeriod"/>
            </a:pPr>
            <a:r>
              <a:rPr lang="el-GR" sz="2600" i="0" dirty="0">
                <a:effectLst/>
              </a:rPr>
              <a:t>Αντιμετωπίζει ένα κενό στη βιβλιογραφία</a:t>
            </a:r>
          </a:p>
          <a:p>
            <a:pPr marL="514350" indent="-514350" algn="just">
              <a:buFont typeface="+mj-lt"/>
              <a:buAutoNum type="arabicPeriod"/>
            </a:pPr>
            <a:r>
              <a:rPr lang="el-GR" sz="2600" i="0" dirty="0">
                <a:effectLst/>
              </a:rPr>
              <a:t>Ακολουθεί μια νέα θεωρητική ή μεθοδολογική προσέγγιση του θέματος</a:t>
            </a:r>
          </a:p>
          <a:p>
            <a:pPr marL="514350" indent="-514350" algn="just">
              <a:buFont typeface="+mj-lt"/>
              <a:buAutoNum type="arabicPeriod"/>
            </a:pPr>
            <a:r>
              <a:rPr lang="el-GR" sz="2600" i="0" dirty="0">
                <a:effectLst/>
              </a:rPr>
              <a:t>Προτείνει λύση σε ένα άλυτο πρόβλημα</a:t>
            </a:r>
          </a:p>
          <a:p>
            <a:pPr marL="514350" indent="-514350" algn="just">
              <a:buFont typeface="+mj-lt"/>
              <a:buAutoNum type="arabicPeriod"/>
            </a:pPr>
            <a:r>
              <a:rPr lang="el-GR" sz="2600" i="0" dirty="0">
                <a:effectLst/>
              </a:rPr>
              <a:t>Προωθεί μια θεωρητική συζήτηση</a:t>
            </a:r>
          </a:p>
          <a:p>
            <a:pPr marL="514350" indent="-514350" algn="just">
              <a:buFont typeface="+mj-lt"/>
              <a:buAutoNum type="arabicPeriod"/>
            </a:pPr>
            <a:r>
              <a:rPr lang="el-GR" sz="2600" i="0" dirty="0" err="1">
                <a:effectLst/>
              </a:rPr>
              <a:t>Οικοδομεί</a:t>
            </a:r>
            <a:r>
              <a:rPr lang="el-GR" sz="2600" i="0" dirty="0">
                <a:effectLst/>
              </a:rPr>
              <a:t> και ενισχύει την υπάρχουσα γνώση με νέα δεδομένα</a:t>
            </a:r>
          </a:p>
          <a:p>
            <a:pPr algn="just"/>
            <a:r>
              <a:rPr lang="el-GR" sz="2600" i="0" dirty="0">
                <a:effectLst/>
              </a:rPr>
              <a:t>Η ανασκόπηση της βιβλιογραφίας γίνεται συχνά η βάση για ένα θεωρητικό πλαίσιο, στο οποίο αναλύονται οι βασικές θεωρίες, έννοιες και μοντέλα που πλαισιώνουν την έρευνά. </a:t>
            </a:r>
            <a:endParaRPr lang="en-US" sz="2600" b="0" i="0" dirty="0">
              <a:effectLst/>
            </a:endParaRPr>
          </a:p>
          <a:p>
            <a:endParaRPr lang="en-US" dirty="0"/>
          </a:p>
        </p:txBody>
      </p:sp>
      <p:sp>
        <p:nvSpPr>
          <p:cNvPr id="4" name="Θέση αριθμού διαφάνειας 3">
            <a:extLst>
              <a:ext uri="{FF2B5EF4-FFF2-40B4-BE49-F238E27FC236}">
                <a16:creationId xmlns:a16="http://schemas.microsoft.com/office/drawing/2014/main" id="{9ABBE840-DEB0-9AA2-B6E9-6A971FA35415}"/>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7222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8A64F-FCD1-A2DA-00FA-1016EE5596CA}"/>
              </a:ext>
            </a:extLst>
          </p:cNvPr>
          <p:cNvSpPr>
            <a:spLocks noGrp="1"/>
          </p:cNvSpPr>
          <p:nvPr>
            <p:ph type="title"/>
          </p:nvPr>
        </p:nvSpPr>
        <p:spPr>
          <a:xfrm>
            <a:off x="535259" y="365126"/>
            <a:ext cx="10818541" cy="593880"/>
          </a:xfrm>
        </p:spPr>
        <p:txBody>
          <a:bodyPr>
            <a:normAutofit/>
          </a:bodyPr>
          <a:lstStyle/>
          <a:p>
            <a:pPr algn="ctr"/>
            <a:r>
              <a:rPr lang="el-GR" sz="3600" b="1" i="0" dirty="0">
                <a:effectLst/>
              </a:rPr>
              <a:t> ΜΕΘΟΔΟΛΟΓΙΑ</a:t>
            </a:r>
            <a:endParaRPr lang="en-US" sz="3600" dirty="0"/>
          </a:p>
        </p:txBody>
      </p:sp>
      <p:sp>
        <p:nvSpPr>
          <p:cNvPr id="3" name="Θέση περιεχομένου 2">
            <a:extLst>
              <a:ext uri="{FF2B5EF4-FFF2-40B4-BE49-F238E27FC236}">
                <a16:creationId xmlns:a16="http://schemas.microsoft.com/office/drawing/2014/main" id="{A691C0AC-EAEE-AED8-E9FC-4311EFB6CB61}"/>
              </a:ext>
            </a:extLst>
          </p:cNvPr>
          <p:cNvSpPr>
            <a:spLocks noGrp="1"/>
          </p:cNvSpPr>
          <p:nvPr>
            <p:ph idx="1"/>
          </p:nvPr>
        </p:nvSpPr>
        <p:spPr>
          <a:xfrm>
            <a:off x="535259" y="1159727"/>
            <a:ext cx="10930053" cy="5333147"/>
          </a:xfrm>
        </p:spPr>
        <p:txBody>
          <a:bodyPr>
            <a:normAutofit fontScale="85000" lnSpcReduction="20000"/>
          </a:bodyPr>
          <a:lstStyle/>
          <a:p>
            <a:pPr marL="0" indent="0" algn="l">
              <a:buNone/>
            </a:pPr>
            <a:r>
              <a:rPr lang="el-GR" sz="2600" b="1" i="0" dirty="0">
                <a:effectLst/>
              </a:rPr>
              <a:t>Μεθοδολογία - Δεδομένα</a:t>
            </a:r>
          </a:p>
          <a:p>
            <a:pPr marL="0" indent="0" algn="just">
              <a:buNone/>
            </a:pPr>
            <a:r>
              <a:rPr lang="el-GR" sz="2600" i="0" dirty="0">
                <a:effectLst/>
              </a:rPr>
              <a:t>Το κεφάλαιο ή η ενότητα της μεθοδολογίας περιγράφει τον τρόπο με τον οποίο πραγματοποιήθηκε η  έρευνα, επιτρέποντας στον αναγνώστη να αξιολογήσει την εγκυρότητά της. Θα πρέπει γενικά να συμπεριλαμβάνονται:</a:t>
            </a:r>
          </a:p>
          <a:p>
            <a:pPr marL="514350" indent="-514350" algn="just">
              <a:buFont typeface="+mj-lt"/>
              <a:buAutoNum type="arabicPeriod"/>
            </a:pPr>
            <a:r>
              <a:rPr lang="el-GR" sz="2600" i="0" dirty="0">
                <a:effectLst/>
              </a:rPr>
              <a:t>Η συνολική προσέγγιση και το είδος της έρευνας (π.χ. ποιοτική, ποσοτική, πειραματική, εθνογραφική)</a:t>
            </a:r>
          </a:p>
          <a:p>
            <a:pPr marL="514350" indent="-514350" algn="just">
              <a:buFont typeface="+mj-lt"/>
              <a:buAutoNum type="arabicPeriod"/>
            </a:pPr>
            <a:r>
              <a:rPr lang="el-GR" sz="2600" i="0" dirty="0">
                <a:effectLst/>
              </a:rPr>
              <a:t>Οι μέθοδοι συλλογής δεδομένων (π.χ. συνεντεύξεις, έρευνες, αρχεία)</a:t>
            </a:r>
          </a:p>
          <a:p>
            <a:pPr marL="514350" indent="-514350" algn="just">
              <a:buFont typeface="+mj-lt"/>
              <a:buAutoNum type="arabicPeriod"/>
            </a:pPr>
            <a:r>
              <a:rPr lang="el-GR" sz="2600" i="0" dirty="0">
                <a:effectLst/>
              </a:rPr>
              <a:t>Λεπτομέρειες για το πού, πότε και με ποιον πραγματοποιήθηκε η έρευνα</a:t>
            </a:r>
          </a:p>
          <a:p>
            <a:pPr marL="514350" indent="-514350" algn="just">
              <a:buFont typeface="+mj-lt"/>
              <a:buAutoNum type="arabicPeriod"/>
            </a:pPr>
            <a:r>
              <a:rPr lang="el-GR" sz="2600" i="0" dirty="0">
                <a:effectLst/>
              </a:rPr>
              <a:t>Οι μέθοδοι ανάλυσης δεδομένων (π.χ. στατιστική ανάλυση, ανάλυση λόγου)</a:t>
            </a:r>
          </a:p>
          <a:p>
            <a:pPr marL="514350" indent="-514350" algn="just">
              <a:buFont typeface="+mj-lt"/>
              <a:buAutoNum type="arabicPeriod"/>
            </a:pPr>
            <a:r>
              <a:rPr lang="el-GR" sz="2600" i="0" dirty="0">
                <a:effectLst/>
              </a:rPr>
              <a:t>Εργαλεία και υλικά που χρησιμοποιήθηκαν (π.χ. προγράμματα ηλεκτρονικών υπολογιστών, εργαστηριακός εξοπλισμός)</a:t>
            </a:r>
          </a:p>
          <a:p>
            <a:pPr marL="514350" indent="-514350" algn="just">
              <a:buFont typeface="+mj-lt"/>
              <a:buAutoNum type="arabicPeriod"/>
            </a:pPr>
            <a:r>
              <a:rPr lang="el-GR" sz="2600" i="0" dirty="0">
                <a:effectLst/>
              </a:rPr>
              <a:t>Συζήτηση για τυχόν εμπόδια κατά τη διεξαγωγή της έρευνας και πώς ξεπεράσθηκαν</a:t>
            </a:r>
          </a:p>
          <a:p>
            <a:pPr marL="514350" indent="-514350" algn="just">
              <a:buFont typeface="+mj-lt"/>
              <a:buAutoNum type="arabicPeriod"/>
            </a:pPr>
            <a:r>
              <a:rPr lang="el-GR" sz="2600" i="0" dirty="0">
                <a:effectLst/>
              </a:rPr>
              <a:t>Μια αξιολόγηση ή αιτιολόγηση των χρησιμοποιούμενων μεθόδων</a:t>
            </a:r>
          </a:p>
          <a:p>
            <a:pPr algn="just"/>
            <a:r>
              <a:rPr lang="el-GR" sz="2600" i="0" dirty="0">
                <a:effectLst/>
              </a:rPr>
              <a:t>Ο στόχος στη μεθοδολογία είναι να αναφερθούν με ακρίβεια τα βήματα που έγιναν καθώς και να πεισθεί ο αναγνώστης ότι αυτή ήταν η καλύτερη προσέγγιση για να απαντηθούν οι ερωτήσεις ή οι στόχοι της έρευνας.</a:t>
            </a:r>
            <a:endParaRPr lang="en-US" dirty="0"/>
          </a:p>
        </p:txBody>
      </p:sp>
      <p:sp>
        <p:nvSpPr>
          <p:cNvPr id="4" name="Θέση αριθμού διαφάνειας 3">
            <a:extLst>
              <a:ext uri="{FF2B5EF4-FFF2-40B4-BE49-F238E27FC236}">
                <a16:creationId xmlns:a16="http://schemas.microsoft.com/office/drawing/2014/main" id="{9ABBE840-DEB0-9AA2-B6E9-6A971FA35415}"/>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596581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8A64F-FCD1-A2DA-00FA-1016EE5596CA}"/>
              </a:ext>
            </a:extLst>
          </p:cNvPr>
          <p:cNvSpPr>
            <a:spLocks noGrp="1"/>
          </p:cNvSpPr>
          <p:nvPr>
            <p:ph type="title"/>
          </p:nvPr>
        </p:nvSpPr>
        <p:spPr>
          <a:xfrm>
            <a:off x="535259" y="365126"/>
            <a:ext cx="10818541" cy="593880"/>
          </a:xfrm>
        </p:spPr>
        <p:txBody>
          <a:bodyPr>
            <a:normAutofit/>
          </a:bodyPr>
          <a:lstStyle/>
          <a:p>
            <a:pPr algn="ctr"/>
            <a:r>
              <a:rPr lang="el-GR" sz="3600" b="1" i="0" dirty="0">
                <a:effectLst/>
              </a:rPr>
              <a:t> ΑΠΟΤΕΛΕΣΜΑΤΑ</a:t>
            </a:r>
            <a:endParaRPr lang="en-US" sz="3600" dirty="0"/>
          </a:p>
        </p:txBody>
      </p:sp>
      <p:sp>
        <p:nvSpPr>
          <p:cNvPr id="3" name="Θέση περιεχομένου 2">
            <a:extLst>
              <a:ext uri="{FF2B5EF4-FFF2-40B4-BE49-F238E27FC236}">
                <a16:creationId xmlns:a16="http://schemas.microsoft.com/office/drawing/2014/main" id="{A691C0AC-EAEE-AED8-E9FC-4311EFB6CB61}"/>
              </a:ext>
            </a:extLst>
          </p:cNvPr>
          <p:cNvSpPr>
            <a:spLocks noGrp="1"/>
          </p:cNvSpPr>
          <p:nvPr>
            <p:ph idx="1"/>
          </p:nvPr>
        </p:nvSpPr>
        <p:spPr>
          <a:xfrm>
            <a:off x="535259" y="1159727"/>
            <a:ext cx="10930053" cy="5333147"/>
          </a:xfrm>
        </p:spPr>
        <p:txBody>
          <a:bodyPr>
            <a:normAutofit lnSpcReduction="10000"/>
          </a:bodyPr>
          <a:lstStyle/>
          <a:p>
            <a:pPr marL="0" indent="0" algn="l">
              <a:buNone/>
            </a:pPr>
            <a:r>
              <a:rPr lang="el-GR" sz="2600" b="1" i="0" dirty="0">
                <a:effectLst/>
              </a:rPr>
              <a:t>Αποτελέσματα</a:t>
            </a:r>
          </a:p>
          <a:p>
            <a:pPr marL="0" indent="0" algn="just">
              <a:buNone/>
            </a:pPr>
            <a:r>
              <a:rPr lang="el-GR" sz="2600" i="0" dirty="0">
                <a:effectLst/>
              </a:rPr>
              <a:t>Μπορεί να δομηθεί γύρω από δευτερεύουσες ερωτήσεις, υποθέσεις ή θέματα. Αναφέρονται μόνο αποτελέσματα που σχετίζονται με τους στόχους και τις ερευνητικές ερωτήσεις. Η ενότητα των αποτελεσμάτων διαχωρίζεται αυστηρά από τη συζήτηση.</a:t>
            </a:r>
          </a:p>
          <a:p>
            <a:pPr marL="0" indent="0" algn="just">
              <a:buNone/>
            </a:pPr>
            <a:r>
              <a:rPr lang="el-GR" sz="2600" i="0" dirty="0">
                <a:effectLst/>
              </a:rPr>
              <a:t>Ορισμένες φορές (σε ποιοτικές μεθόδους όπως οι εις βάθος συνεντεύξεις), η παρουσίαση των δεδομένων συχνά συνδυάζεται με συζήτηση και ανάλυση.</a:t>
            </a:r>
          </a:p>
          <a:p>
            <a:pPr marL="0" indent="0" algn="just">
              <a:buNone/>
            </a:pPr>
            <a:r>
              <a:rPr lang="el-GR" sz="2600" i="0" dirty="0">
                <a:effectLst/>
              </a:rPr>
              <a:t>Στην ενότητα των αποτελεσμάτων μπορεί να συμπεριλαμβάνονται πίνακες</a:t>
            </a:r>
            <a:r>
              <a:rPr lang="el-GR" sz="2600" dirty="0"/>
              <a:t>, και γραφήματα</a:t>
            </a:r>
            <a:r>
              <a:rPr lang="el-GR" sz="2600" i="0" dirty="0">
                <a:effectLst/>
              </a:rPr>
              <a:t>. Οι πίνακες και τα σχήματα δεν πρέπει απλώς επαναλαμβάνουν αυτά που έχουν γραφτεί – θα πρέπει να παρέχουν επιπλέον πληροφορίες ή να απεικονίζουν χρήσιμα τα αποτελέσματα με τρόπο που προσθέτει αξία στο κείμενό.</a:t>
            </a:r>
          </a:p>
          <a:p>
            <a:pPr marL="0" indent="0" algn="just">
              <a:buNone/>
            </a:pPr>
            <a:r>
              <a:rPr lang="el-GR" sz="2600" i="0" dirty="0">
                <a:effectLst/>
              </a:rPr>
              <a:t>Αναλυτικές εκδόσεις των δεδομένων (όπως μεταγραφές συνεντεύξεων) μπορούν να συμπεριληφθούν ως παράρτημα.</a:t>
            </a:r>
            <a:endParaRPr lang="en-US" dirty="0"/>
          </a:p>
        </p:txBody>
      </p:sp>
      <p:sp>
        <p:nvSpPr>
          <p:cNvPr id="4" name="Θέση αριθμού διαφάνειας 3">
            <a:extLst>
              <a:ext uri="{FF2B5EF4-FFF2-40B4-BE49-F238E27FC236}">
                <a16:creationId xmlns:a16="http://schemas.microsoft.com/office/drawing/2014/main" id="{9ABBE840-DEB0-9AA2-B6E9-6A971FA35415}"/>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79388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8A64F-FCD1-A2DA-00FA-1016EE5596CA}"/>
              </a:ext>
            </a:extLst>
          </p:cNvPr>
          <p:cNvSpPr>
            <a:spLocks noGrp="1"/>
          </p:cNvSpPr>
          <p:nvPr>
            <p:ph type="title"/>
          </p:nvPr>
        </p:nvSpPr>
        <p:spPr>
          <a:xfrm>
            <a:off x="535259" y="365126"/>
            <a:ext cx="10818541" cy="593880"/>
          </a:xfrm>
        </p:spPr>
        <p:txBody>
          <a:bodyPr>
            <a:normAutofit/>
          </a:bodyPr>
          <a:lstStyle/>
          <a:p>
            <a:pPr algn="ctr"/>
            <a:r>
              <a:rPr lang="el-GR" sz="3600" b="1" i="0" dirty="0">
                <a:effectLst/>
              </a:rPr>
              <a:t> ΣΥΖΗΤΗΣΗ - ΣΥΜΠΕΡΑΣΜΑΤΑ</a:t>
            </a:r>
            <a:endParaRPr lang="en-US" sz="3600" dirty="0"/>
          </a:p>
        </p:txBody>
      </p:sp>
      <p:sp>
        <p:nvSpPr>
          <p:cNvPr id="3" name="Θέση περιεχομένου 2">
            <a:extLst>
              <a:ext uri="{FF2B5EF4-FFF2-40B4-BE49-F238E27FC236}">
                <a16:creationId xmlns:a16="http://schemas.microsoft.com/office/drawing/2014/main" id="{A691C0AC-EAEE-AED8-E9FC-4311EFB6CB61}"/>
              </a:ext>
            </a:extLst>
          </p:cNvPr>
          <p:cNvSpPr>
            <a:spLocks noGrp="1"/>
          </p:cNvSpPr>
          <p:nvPr>
            <p:ph idx="1"/>
          </p:nvPr>
        </p:nvSpPr>
        <p:spPr>
          <a:xfrm>
            <a:off x="535259" y="1159727"/>
            <a:ext cx="10930053" cy="5333147"/>
          </a:xfrm>
        </p:spPr>
        <p:txBody>
          <a:bodyPr>
            <a:normAutofit fontScale="92500" lnSpcReduction="20000"/>
          </a:bodyPr>
          <a:lstStyle/>
          <a:p>
            <a:pPr marL="0" indent="0" algn="l">
              <a:buNone/>
            </a:pPr>
            <a:r>
              <a:rPr lang="el-GR" sz="2600" b="1" i="0" dirty="0">
                <a:effectLst/>
              </a:rPr>
              <a:t>Συζήτηση - συμπεράσματα</a:t>
            </a:r>
          </a:p>
          <a:p>
            <a:pPr algn="just"/>
            <a:r>
              <a:rPr lang="el-GR" sz="2600" i="0" dirty="0">
                <a:effectLst/>
              </a:rPr>
              <a:t>Στη συζήτηση διερευνώνται το νόημα και οι επιπτώσεις των αποτελεσμάτων σε σχέση με τα ερευνητικά ερωτήματα. Εδώ ερμηνεύονται τα αποτελέσματα λεπτομερώς, συζητώντας εάν ανταποκρίνονται στις ερωτήσεις και πόσο καλά ταιριάζουν με το πλαίσιο που δημιουργήθηκε σε προηγούμενα κεφάλαια. Εάν κάποιο από τα αποτελέσματα ήταν απροσδόκητο, δίνονται εξηγήσεις για το γιατί μπορεί να συμβαίνει αυτό. Συχνά εξετάζονται εναλλακτικές ερμηνείες των δεδομένων και γίνεται συζήτηση για τυχόν περιορισμούς που ενδέχεται να έχουν επηρεάσει τα αποτελέσματα.</a:t>
            </a:r>
          </a:p>
          <a:p>
            <a:pPr algn="just"/>
            <a:r>
              <a:rPr lang="el-GR" sz="2600" i="0" dirty="0">
                <a:effectLst/>
              </a:rPr>
              <a:t>Η συζήτηση θα πρέπει να αναφέρεται σε άλλες επιστημονικές εργασίες για να δείξει πώς τα αποτελέσματά ταιριάζουν με την υπάρχουσα γνώση. Γίνονται επίσης συστάσεις για μελλοντική έρευνα.</a:t>
            </a:r>
          </a:p>
          <a:p>
            <a:pPr algn="just"/>
            <a:r>
              <a:rPr lang="el-GR" sz="2600" i="0" dirty="0">
                <a:effectLst/>
              </a:rPr>
              <a:t>Το συμπέρασμα θα πρέπει να απαντά συνοπτικά στο κύριο ερευνητικό ερώτημα, αφήνοντας στον αναγνώστη μια σαφή κατανόηση του κεντρικού σας επιχειρήματος. </a:t>
            </a:r>
          </a:p>
          <a:p>
            <a:pPr algn="just"/>
            <a:r>
              <a:rPr lang="el-GR" sz="2600" i="0" dirty="0">
                <a:effectLst/>
              </a:rPr>
              <a:t>Σε αυτήν την ενότητα, είναι σημαντικό να δείξετε πώς τα ευρήματά σας συμβάλλουν στη γνώση στο πεδίο και γιατί η έρευνά είναι σημαντική. Τι καινούργιο έχει προστεθεί σε αυτό που ήταν ήδη γνωστό;</a:t>
            </a:r>
            <a:endParaRPr lang="en-US" dirty="0"/>
          </a:p>
        </p:txBody>
      </p:sp>
      <p:sp>
        <p:nvSpPr>
          <p:cNvPr id="4" name="Θέση αριθμού διαφάνειας 3">
            <a:extLst>
              <a:ext uri="{FF2B5EF4-FFF2-40B4-BE49-F238E27FC236}">
                <a16:creationId xmlns:a16="http://schemas.microsoft.com/office/drawing/2014/main" id="{9ABBE840-DEB0-9AA2-B6E9-6A971FA35415}"/>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71417159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24552</TotalTime>
  <Words>851</Words>
  <Application>Microsoft Office PowerPoint</Application>
  <PresentationFormat>Ευρεία οθόνη</PresentationFormat>
  <Paragraphs>75</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Calibri Light</vt:lpstr>
      <vt:lpstr>Θέμα του Office</vt:lpstr>
      <vt:lpstr>ΔΟΜΗ ΕΡΕΥΝΗΤΙΚΗΣ ΕΡΓΑΣΙΑΣ</vt:lpstr>
      <vt:lpstr>Table of contents – Πίνακας περιεχομένων </vt:lpstr>
      <vt:lpstr>ΕΙΣΑΓΩΓΗ – ΤΟ ΠΡΟΒΛΗΜΑ</vt:lpstr>
      <vt:lpstr>ΕΙΣΑΓΩΓΗ – ΤΟ ΠΡΟΒΛΗΜΑ</vt:lpstr>
      <vt:lpstr>ΑΝΑΣΚΟΠΗΣΗ ΒΙΒΛΙΟΓΡΑΦΙΑΣ / ΘΕΩΡΗΤΙΚΟ ΠΛΑΙΣΙΟ</vt:lpstr>
      <vt:lpstr> ΜΕΘΟΔΟΛΟΓΙΑ</vt:lpstr>
      <vt:lpstr> ΑΠΟΤΕΛΕΣΜΑΤΑ</vt:lpstr>
      <vt:lpstr> ΣΥΖΗΤΗΣΗ - ΣΥΜΠΕΡΑΣΜΑΤΑ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Αποδεικτικές διαδικασίες</dc:title>
  <dc:creator>ΝΙΚΟΣ ΓΚΛΟ</dc:creator>
  <cp:lastModifiedBy>Nikolaos Metaxas</cp:lastModifiedBy>
  <cp:revision>443</cp:revision>
  <dcterms:created xsi:type="dcterms:W3CDTF">2014-03-02T08:47:56Z</dcterms:created>
  <dcterms:modified xsi:type="dcterms:W3CDTF">2024-12-03T17:18:03Z</dcterms:modified>
</cp:coreProperties>
</file>