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92" r:id="rId2"/>
    <p:sldId id="270" r:id="rId3"/>
    <p:sldId id="257" r:id="rId4"/>
    <p:sldId id="258" r:id="rId5"/>
    <p:sldId id="259" r:id="rId6"/>
    <p:sldId id="276" r:id="rId7"/>
    <p:sldId id="260" r:id="rId8"/>
    <p:sldId id="290" r:id="rId9"/>
    <p:sldId id="291" r:id="rId10"/>
    <p:sldId id="264" r:id="rId11"/>
    <p:sldId id="292" r:id="rId12"/>
    <p:sldId id="293" r:id="rId13"/>
    <p:sldId id="294" r:id="rId14"/>
    <p:sldId id="295" r:id="rId15"/>
    <p:sldId id="326" r:id="rId16"/>
    <p:sldId id="275" r:id="rId17"/>
    <p:sldId id="296" r:id="rId18"/>
    <p:sldId id="277" r:id="rId19"/>
    <p:sldId id="297" r:id="rId20"/>
    <p:sldId id="281" r:id="rId21"/>
    <p:sldId id="329" r:id="rId22"/>
    <p:sldId id="262" r:id="rId23"/>
    <p:sldId id="303" r:id="rId24"/>
    <p:sldId id="266" r:id="rId25"/>
    <p:sldId id="267" r:id="rId26"/>
    <p:sldId id="261" r:id="rId27"/>
    <p:sldId id="271" r:id="rId28"/>
    <p:sldId id="265" r:id="rId29"/>
    <p:sldId id="268" r:id="rId30"/>
    <p:sldId id="263" r:id="rId31"/>
    <p:sldId id="333" r:id="rId32"/>
    <p:sldId id="334" r:id="rId33"/>
    <p:sldId id="336" r:id="rId34"/>
    <p:sldId id="335" r:id="rId35"/>
    <p:sldId id="337" r:id="rId36"/>
    <p:sldId id="338" r:id="rId37"/>
    <p:sldId id="348" r:id="rId38"/>
    <p:sldId id="350" r:id="rId39"/>
    <p:sldId id="351" r:id="rId40"/>
    <p:sldId id="352" r:id="rId41"/>
    <p:sldId id="349" r:id="rId42"/>
    <p:sldId id="353" r:id="rId43"/>
    <p:sldId id="354" r:id="rId44"/>
    <p:sldId id="355" r:id="rId45"/>
    <p:sldId id="342" r:id="rId46"/>
    <p:sldId id="341" r:id="rId47"/>
    <p:sldId id="343" r:id="rId48"/>
    <p:sldId id="391" r:id="rId49"/>
    <p:sldId id="284" r:id="rId50"/>
    <p:sldId id="344" r:id="rId51"/>
    <p:sldId id="285" r:id="rId52"/>
    <p:sldId id="345" r:id="rId53"/>
    <p:sldId id="346" r:id="rId54"/>
    <p:sldId id="347" r:id="rId55"/>
    <p:sldId id="340" r:id="rId56"/>
    <p:sldId id="301" r:id="rId57"/>
    <p:sldId id="356" r:id="rId58"/>
    <p:sldId id="357" r:id="rId59"/>
    <p:sldId id="359" r:id="rId60"/>
    <p:sldId id="360" r:id="rId61"/>
    <p:sldId id="358" r:id="rId62"/>
    <p:sldId id="361" r:id="rId63"/>
    <p:sldId id="365" r:id="rId64"/>
    <p:sldId id="367" r:id="rId65"/>
    <p:sldId id="369" r:id="rId66"/>
    <p:sldId id="371" r:id="rId67"/>
    <p:sldId id="274" r:id="rId68"/>
    <p:sldId id="377" r:id="rId69"/>
    <p:sldId id="279" r:id="rId70"/>
    <p:sldId id="378" r:id="rId71"/>
    <p:sldId id="362" r:id="rId72"/>
    <p:sldId id="363" r:id="rId73"/>
    <p:sldId id="364" r:id="rId74"/>
    <p:sldId id="380" r:id="rId75"/>
    <p:sldId id="383" r:id="rId76"/>
    <p:sldId id="386" r:id="rId77"/>
    <p:sldId id="384" r:id="rId78"/>
    <p:sldId id="385" r:id="rId79"/>
    <p:sldId id="389" r:id="rId80"/>
    <p:sldId id="39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7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32" autoAdjust="0"/>
    <p:restoredTop sz="81241" autoAdjust="0"/>
  </p:normalViewPr>
  <p:slideViewPr>
    <p:cSldViewPr snapToGrid="0">
      <p:cViewPr varScale="1">
        <p:scale>
          <a:sx n="95" d="100"/>
          <a:sy n="95" d="100"/>
        </p:scale>
        <p:origin x="1144" y="1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CF251-21AE-4A2E-8F79-7E6C182C4CB7}" type="datetimeFigureOut">
              <a:rPr lang="en-US" smtClean="0"/>
              <a:t>10/9/24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36C37-9D92-49B6-B5FD-B2847CCAF273}" type="slidenum">
              <a:rPr lang="en-US" smtClean="0"/>
              <a:t>‹#›</a:t>
            </a:fld>
            <a:endParaRPr lang="en-US"/>
          </a:p>
        </p:txBody>
      </p:sp>
    </p:spTree>
    <p:extLst>
      <p:ext uri="{BB962C8B-B14F-4D97-AF65-F5344CB8AC3E}">
        <p14:creationId xmlns:p14="http://schemas.microsoft.com/office/powerpoint/2010/main" val="110617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Monoclonal_antibody"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en.wikipedia.org/wiki/Belimumab#cite_note-pmid16914324-4" TargetMode="External"/><Relationship Id="rId4" Type="http://schemas.openxmlformats.org/officeDocument/2006/relationships/hyperlink" Target="https://en.wikipedia.org/wiki/B-cell_activating_facto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ptodate.com/contents/clinical-manifestations-of-dermatomyositis-and-polymyositis-in-adults/abstract/38" TargetMode="External"/><Relationship Id="rId7" Type="http://schemas.openxmlformats.org/officeDocument/2006/relationships/hyperlink" Target="https://www.uptodate.com/contents/overview-of-and-approach-to-the-idiopathic-inflammatory-myopathies?sectionName=Muscle%20enzymes&amp;search=dermatomyositis&amp;topicRef=5159&amp;anchor=H1393928584&amp;source=see_link#H1393928584"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uptodate.com/contents/troponin-testing-clinical-use?search=dermatomyositis&amp;topicRef=5159&amp;source=see_link" TargetMode="External"/><Relationship Id="rId5" Type="http://schemas.openxmlformats.org/officeDocument/2006/relationships/hyperlink" Target="https://www.uptodate.com/contents/clinical-manifestations-of-dermatomyositis-and-polymyositis-in-adults?search=dermatomyositis&amp;source=search_result&amp;selectedTitle=2~150&amp;usage_type=default&amp;display_rank=2#H17269445" TargetMode="External"/><Relationship Id="rId4" Type="http://schemas.openxmlformats.org/officeDocument/2006/relationships/hyperlink" Target="https://www.uptodate.com/contents/clinical-manifestations-of-dermatomyositis-and-polymyositis-in-adults/abstract/34,36,39-41"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designations "acute," "chronic," and "subacute" do not necessarily or strictly reflect the duration of activity of the skin disease. The "acute" in ACLE reflects the often transient and recurrent course of ACLE and the tendency for exacerbations of ACLE to occur during acute flares of SLE; in addition, the terminology was originally coined in reference to a lack of residual long-term skin damage, dyspigmentation, or scarring. The "chronic" in CCLE reflects both the often prolonged course of CCLE and the resulting chronic skin changes of dyspigmentation and scarring that occur in DLE. SCLE may lead to longstanding skin dyspigmentation but typically does not cause scarring.</a:t>
            </a:r>
          </a:p>
        </p:txBody>
      </p:sp>
      <p:sp>
        <p:nvSpPr>
          <p:cNvPr id="4" name="Slide Number Placeholder 3"/>
          <p:cNvSpPr>
            <a:spLocks noGrp="1"/>
          </p:cNvSpPr>
          <p:nvPr>
            <p:ph type="sldNum" sz="quarter" idx="5"/>
          </p:nvPr>
        </p:nvSpPr>
        <p:spPr/>
        <p:txBody>
          <a:bodyPr/>
          <a:lstStyle/>
          <a:p>
            <a:fld id="{39636C37-9D92-49B6-B5FD-B2847CCAF273}" type="slidenum">
              <a:rPr lang="en-US" smtClean="0"/>
              <a:t>3</a:t>
            </a:fld>
            <a:endParaRPr lang="en-US"/>
          </a:p>
        </p:txBody>
      </p:sp>
    </p:spTree>
    <p:extLst>
      <p:ext uri="{BB962C8B-B14F-4D97-AF65-F5344CB8AC3E}">
        <p14:creationId xmlns:p14="http://schemas.microsoft.com/office/powerpoint/2010/main" val="625215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
        <p:nvSpPr>
          <p:cNvPr id="500" name="Google Shape;500;p4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
        <p:nvSpPr>
          <p:cNvPr id="501" name="Google Shape;501;p40: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40: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Τα αντισώματα </a:t>
            </a:r>
            <a:r>
              <a:rPr lang="en-US" b="1" dirty="0"/>
              <a:t>SS-</a:t>
            </a:r>
            <a:r>
              <a:rPr lang="el-GR" b="1" dirty="0"/>
              <a:t>Α (</a:t>
            </a:r>
            <a:r>
              <a:rPr lang="en-US" b="1" dirty="0"/>
              <a:t>Ro)</a:t>
            </a:r>
            <a:r>
              <a:rPr lang="en-US" dirty="0"/>
              <a:t> </a:t>
            </a:r>
            <a:r>
              <a:rPr lang="el-GR" dirty="0"/>
              <a:t>και </a:t>
            </a:r>
            <a:r>
              <a:rPr lang="en-US" b="1" dirty="0"/>
              <a:t>SS-B (La)</a:t>
            </a:r>
            <a:r>
              <a:rPr lang="en-US" dirty="0"/>
              <a:t> </a:t>
            </a:r>
            <a:r>
              <a:rPr lang="el-GR" dirty="0"/>
              <a:t>είναι </a:t>
            </a:r>
            <a:r>
              <a:rPr lang="el-GR" dirty="0" err="1"/>
              <a:t>αυτοαντισώματα</a:t>
            </a:r>
            <a:r>
              <a:rPr lang="el-GR" dirty="0"/>
              <a:t> που σχηματίζονται εναντίον </a:t>
            </a:r>
            <a:r>
              <a:rPr lang="el-GR" dirty="0" err="1"/>
              <a:t>ριβονουκλεοπρωτεϊνικών</a:t>
            </a:r>
            <a:r>
              <a:rPr lang="el-GR" dirty="0"/>
              <a:t> </a:t>
            </a:r>
            <a:r>
              <a:rPr lang="el-GR" dirty="0" err="1"/>
              <a:t>μοριών</a:t>
            </a:r>
            <a:r>
              <a:rPr lang="el-GR" dirty="0"/>
              <a:t>. Ανήκουν στα </a:t>
            </a:r>
            <a:r>
              <a:rPr lang="el-GR" dirty="0" err="1"/>
              <a:t>εκχυλίσιμα</a:t>
            </a:r>
            <a:r>
              <a:rPr lang="el-GR" dirty="0"/>
              <a:t> πυρηνικά αντισώματα</a:t>
            </a:r>
            <a:endParaRPr lang="en-US" dirty="0"/>
          </a:p>
          <a:p>
            <a:pPr marL="0" lvl="0" indent="0" algn="l" rtl="0">
              <a:spcBef>
                <a:spcPts val="0"/>
              </a:spcBef>
              <a:spcAft>
                <a:spcPts val="0"/>
              </a:spcAft>
              <a:buNone/>
            </a:pPr>
            <a:endParaRPr dirty="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sz="1200" dirty="0" err="1">
                <a:solidFill>
                  <a:schemeClr val="tx2"/>
                </a:solidFill>
              </a:rPr>
              <a:t>Αιμ</a:t>
            </a:r>
            <a:r>
              <a:rPr lang="en-US" altLang="en-US" sz="1200" dirty="0">
                <a:solidFill>
                  <a:schemeClr val="tx2"/>
                </a:solidFill>
              </a:rPr>
              <a:t>α gia DLE</a:t>
            </a:r>
            <a:endParaRPr lang="en-US" altLang="en-US" sz="1200" dirty="0"/>
          </a:p>
          <a:p>
            <a:r>
              <a:rPr lang="en-US" altLang="en-US" sz="1200" dirty="0" err="1"/>
              <a:t>Δεν</a:t>
            </a:r>
            <a:r>
              <a:rPr lang="en-US" altLang="en-US" sz="1200" dirty="0"/>
              <a:t> υπ</a:t>
            </a:r>
            <a:r>
              <a:rPr lang="en-US" altLang="en-US" sz="1200" dirty="0" err="1"/>
              <a:t>άρχουν</a:t>
            </a:r>
            <a:r>
              <a:rPr lang="en-US" altLang="en-US" sz="1200" dirty="0"/>
              <a:t> </a:t>
            </a:r>
            <a:r>
              <a:rPr lang="en-US" altLang="en-US" sz="1200" dirty="0" err="1"/>
              <a:t>ευρήμ</a:t>
            </a:r>
            <a:r>
              <a:rPr lang="en-US" altLang="en-US" sz="1200" dirty="0"/>
              <a:t>ατα</a:t>
            </a:r>
          </a:p>
          <a:p>
            <a:r>
              <a:rPr lang="en-US" altLang="en-US" sz="1200" dirty="0"/>
              <a:t>40% πα</a:t>
            </a:r>
            <a:r>
              <a:rPr lang="en-US" altLang="en-US" sz="1200" dirty="0" err="1"/>
              <a:t>ρουσιάζει</a:t>
            </a:r>
            <a:r>
              <a:rPr lang="en-US" altLang="en-US" sz="1200" dirty="0"/>
              <a:t> </a:t>
            </a:r>
            <a:r>
              <a:rPr lang="en-US" altLang="en-US" sz="1200" dirty="0" err="1"/>
              <a:t>λιγο</a:t>
            </a:r>
            <a:r>
              <a:rPr lang="en-US" altLang="en-US" sz="1200" dirty="0"/>
              <a:t> </a:t>
            </a:r>
            <a:r>
              <a:rPr lang="en-US" altLang="en-US" sz="1200" dirty="0" err="1"/>
              <a:t>υψηλή</a:t>
            </a:r>
            <a:r>
              <a:rPr lang="en-US" altLang="en-US" sz="1200" dirty="0"/>
              <a:t> ΤΚΕ, </a:t>
            </a:r>
            <a:r>
              <a:rPr lang="en-US" altLang="en-US" sz="1200" dirty="0" err="1"/>
              <a:t>κύττ</a:t>
            </a:r>
            <a:r>
              <a:rPr lang="en-US" altLang="en-US" sz="1200" dirty="0"/>
              <a:t>αρα LE, ANA, RF, </a:t>
            </a:r>
            <a:r>
              <a:rPr lang="el-GR" altLang="en-US" sz="1200" dirty="0" err="1"/>
              <a:t>λευκοπενία</a:t>
            </a:r>
            <a:r>
              <a:rPr lang="el-GR" altLang="en-US" sz="1200" dirty="0"/>
              <a:t>, </a:t>
            </a:r>
            <a:r>
              <a:rPr lang="el-GR" altLang="en-US" sz="1200" dirty="0" err="1"/>
              <a:t>θρομβοκυττοπενία</a:t>
            </a:r>
            <a:r>
              <a:rPr lang="el-GR" altLang="en-US" sz="1200" dirty="0"/>
              <a:t>, </a:t>
            </a:r>
            <a:r>
              <a:rPr lang="el-GR" altLang="en-US" sz="1200" dirty="0" err="1"/>
              <a:t>υπεργαμμασφαιριναιμία</a:t>
            </a:r>
            <a:r>
              <a:rPr lang="el-GR" altLang="en-US" sz="1200" dirty="0"/>
              <a:t>, </a:t>
            </a:r>
            <a:endParaRPr lang="en-US" altLang="en-US" sz="1200" dirty="0"/>
          </a:p>
          <a:p>
            <a:endParaRPr lang="el-GR" dirty="0"/>
          </a:p>
          <a:p>
            <a:pPr marL="0" lvl="0" indent="0" algn="l" rtl="0">
              <a:spcBef>
                <a:spcPts val="1425"/>
              </a:spcBef>
              <a:spcAft>
                <a:spcPts val="0"/>
              </a:spcAft>
              <a:buClr>
                <a:schemeClr val="accent3"/>
              </a:buClr>
              <a:buSzPts val="2400"/>
              <a:buFont typeface="Noto Sans Symbols"/>
              <a:buNone/>
            </a:pPr>
            <a:r>
              <a:rPr lang="el-GR" sz="1200" dirty="0">
                <a:solidFill>
                  <a:schemeClr val="accent3"/>
                </a:solidFill>
                <a:latin typeface="Calibri"/>
                <a:ea typeface="Calibri"/>
                <a:cs typeface="Calibri"/>
                <a:sym typeface="Calibri"/>
              </a:rPr>
              <a:t>Τα αντιπυρηνικά αντισώματα </a:t>
            </a:r>
            <a:r>
              <a:rPr lang="el-GR" sz="1200" dirty="0" err="1">
                <a:solidFill>
                  <a:schemeClr val="accent3"/>
                </a:solidFill>
                <a:latin typeface="Calibri"/>
                <a:ea typeface="Calibri"/>
                <a:cs typeface="Calibri"/>
                <a:sym typeface="Calibri"/>
              </a:rPr>
              <a:t>ΑΝΑs</a:t>
            </a:r>
            <a:r>
              <a:rPr lang="el-GR" sz="1200" dirty="0">
                <a:solidFill>
                  <a:schemeClr val="accent3"/>
                </a:solidFill>
                <a:latin typeface="Calibri"/>
                <a:ea typeface="Calibri"/>
                <a:cs typeface="Calibri"/>
                <a:sym typeface="Calibri"/>
              </a:rPr>
              <a:t>, αποτελούν μία ετερογενή ομάδα </a:t>
            </a:r>
            <a:r>
              <a:rPr lang="el-GR" sz="1200" dirty="0" err="1">
                <a:solidFill>
                  <a:schemeClr val="accent3"/>
                </a:solidFill>
                <a:latin typeface="Calibri"/>
                <a:ea typeface="Calibri"/>
                <a:cs typeface="Calibri"/>
                <a:sym typeface="Calibri"/>
              </a:rPr>
              <a:t>αυτοαντισωμάτων</a:t>
            </a:r>
            <a:r>
              <a:rPr lang="el-GR" sz="1200" dirty="0">
                <a:solidFill>
                  <a:schemeClr val="accent3"/>
                </a:solidFill>
                <a:latin typeface="Calibri"/>
                <a:ea typeface="Calibri"/>
                <a:cs typeface="Calibri"/>
                <a:sym typeface="Calibri"/>
              </a:rPr>
              <a:t> </a:t>
            </a:r>
            <a:r>
              <a:rPr lang="el-GR" sz="1200" dirty="0" err="1">
                <a:solidFill>
                  <a:schemeClr val="accent3"/>
                </a:solidFill>
                <a:latin typeface="Calibri"/>
                <a:ea typeface="Calibri"/>
                <a:cs typeface="Calibri"/>
                <a:sym typeface="Calibri"/>
              </a:rPr>
              <a:t>IgG</a:t>
            </a:r>
            <a:r>
              <a:rPr lang="el-GR" sz="1200" dirty="0">
                <a:solidFill>
                  <a:schemeClr val="accent3"/>
                </a:solidFill>
                <a:latin typeface="Calibri"/>
                <a:ea typeface="Calibri"/>
                <a:cs typeface="Calibri"/>
                <a:sym typeface="Calibri"/>
              </a:rPr>
              <a:t> ή </a:t>
            </a:r>
            <a:r>
              <a:rPr lang="el-GR" sz="1200" dirty="0" err="1">
                <a:solidFill>
                  <a:schemeClr val="accent3"/>
                </a:solidFill>
                <a:latin typeface="Calibri"/>
                <a:ea typeface="Calibri"/>
                <a:cs typeface="Calibri"/>
                <a:sym typeface="Calibri"/>
              </a:rPr>
              <a:t>IgM</a:t>
            </a:r>
            <a:r>
              <a:rPr lang="el-GR" sz="1200" dirty="0">
                <a:solidFill>
                  <a:schemeClr val="accent3"/>
                </a:solidFill>
                <a:latin typeface="Calibri"/>
                <a:ea typeface="Calibri"/>
                <a:cs typeface="Calibri"/>
                <a:sym typeface="Calibri"/>
              </a:rPr>
              <a:t>, που στρέφονται κατά των δομικών συστατικών του πυρήνα, όπως το DNA, οι </a:t>
            </a:r>
            <a:r>
              <a:rPr lang="el-GR" sz="1200" dirty="0" err="1">
                <a:solidFill>
                  <a:schemeClr val="accent3"/>
                </a:solidFill>
                <a:latin typeface="Calibri"/>
                <a:ea typeface="Calibri"/>
                <a:cs typeface="Calibri"/>
                <a:sym typeface="Calibri"/>
              </a:rPr>
              <a:t>ιστόνες</a:t>
            </a:r>
            <a:r>
              <a:rPr lang="el-GR" sz="1200" dirty="0">
                <a:solidFill>
                  <a:schemeClr val="accent3"/>
                </a:solidFill>
                <a:latin typeface="Calibri"/>
                <a:ea typeface="Calibri"/>
                <a:cs typeface="Calibri"/>
                <a:sym typeface="Calibri"/>
              </a:rPr>
              <a:t>, το </a:t>
            </a:r>
            <a:r>
              <a:rPr lang="el-GR" sz="1200" dirty="0" err="1">
                <a:solidFill>
                  <a:schemeClr val="accent3"/>
                </a:solidFill>
                <a:latin typeface="Calibri"/>
                <a:ea typeface="Calibri"/>
                <a:cs typeface="Calibri"/>
                <a:sym typeface="Calibri"/>
              </a:rPr>
              <a:t>κεντρομερίδιο</a:t>
            </a:r>
            <a:r>
              <a:rPr lang="el-GR" sz="1200" dirty="0">
                <a:solidFill>
                  <a:schemeClr val="accent3"/>
                </a:solidFill>
                <a:latin typeface="Calibri"/>
                <a:ea typeface="Calibri"/>
                <a:cs typeface="Calibri"/>
                <a:sym typeface="Calibri"/>
              </a:rPr>
              <a:t>.</a:t>
            </a:r>
            <a:endParaRPr lang="el-GR" dirty="0"/>
          </a:p>
          <a:p>
            <a:pPr marL="0" lvl="0" indent="0" algn="l" rtl="0">
              <a:spcBef>
                <a:spcPts val="1425"/>
              </a:spcBef>
              <a:spcAft>
                <a:spcPts val="0"/>
              </a:spcAft>
              <a:buClr>
                <a:schemeClr val="accent3"/>
              </a:buClr>
              <a:buSzPts val="2400"/>
              <a:buFont typeface="Noto Sans Symbols"/>
              <a:buNone/>
            </a:pPr>
            <a:r>
              <a:rPr lang="el-GR" sz="1200" dirty="0">
                <a:solidFill>
                  <a:schemeClr val="accent3"/>
                </a:solidFill>
                <a:latin typeface="Calibri"/>
                <a:ea typeface="Calibri"/>
                <a:cs typeface="Calibri"/>
                <a:sym typeface="Calibri"/>
              </a:rPr>
              <a:t>Ανιχνεύονται στον ορό με τη μέθοδο του έμμεσου </a:t>
            </a:r>
            <a:r>
              <a:rPr lang="el-GR" sz="1200" dirty="0" err="1">
                <a:solidFill>
                  <a:schemeClr val="accent3"/>
                </a:solidFill>
                <a:latin typeface="Calibri"/>
                <a:ea typeface="Calibri"/>
                <a:cs typeface="Calibri"/>
                <a:sym typeface="Calibri"/>
              </a:rPr>
              <a:t>ανοσοφθορισμού</a:t>
            </a:r>
            <a:r>
              <a:rPr lang="el-GR" sz="1200" dirty="0">
                <a:solidFill>
                  <a:schemeClr val="accent3"/>
                </a:solidFill>
                <a:latin typeface="Calibri"/>
                <a:ea typeface="Calibri"/>
                <a:cs typeface="Calibri"/>
                <a:sym typeface="Calibri"/>
              </a:rPr>
              <a:t> σε υπόστρωμα </a:t>
            </a:r>
            <a:r>
              <a:rPr lang="el-GR" sz="1200" dirty="0" err="1">
                <a:solidFill>
                  <a:schemeClr val="accent3"/>
                </a:solidFill>
                <a:latin typeface="Calibri"/>
                <a:ea typeface="Calibri"/>
                <a:cs typeface="Calibri"/>
                <a:sym typeface="Calibri"/>
              </a:rPr>
              <a:t>Hep</a:t>
            </a:r>
            <a:r>
              <a:rPr lang="el-GR" sz="1200" dirty="0">
                <a:solidFill>
                  <a:schemeClr val="accent3"/>
                </a:solidFill>
                <a:latin typeface="Calibri"/>
                <a:ea typeface="Calibri"/>
                <a:cs typeface="Calibri"/>
                <a:sym typeface="Calibri"/>
              </a:rPr>
              <a:t>- 2.</a:t>
            </a:r>
          </a:p>
          <a:p>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22</a:t>
            </a:fld>
            <a:endParaRPr lang="en-US"/>
          </a:p>
        </p:txBody>
      </p:sp>
    </p:spTree>
    <p:extLst>
      <p:ext uri="{BB962C8B-B14F-4D97-AF65-F5344CB8AC3E}">
        <p14:creationId xmlns:p14="http://schemas.microsoft.com/office/powerpoint/2010/main" val="39905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B4C8F841-9A73-8F98-E1F3-35EF23AA36F1}"/>
              </a:ext>
            </a:extLst>
          </p:cNvPr>
          <p:cNvSpPr>
            <a:spLocks noGrp="1" noChangeArrowheads="1"/>
          </p:cNvSpPr>
          <p:nvPr>
            <p:ph type="sldNum"/>
          </p:nvPr>
        </p:nvSpPr>
        <p:spPr>
          <a:ln/>
        </p:spPr>
        <p:txBody>
          <a:bodyPr/>
          <a:lstStyle/>
          <a:p>
            <a:fld id="{307483F9-211E-4F7E-8424-893CE3DE464D}" type="slidenum">
              <a:rPr lang="el-GR" altLang="en-US"/>
              <a:pPr/>
              <a:t>23</a:t>
            </a:fld>
            <a:endParaRPr lang="el-GR" altLang="en-US"/>
          </a:p>
        </p:txBody>
      </p:sp>
      <p:sp>
        <p:nvSpPr>
          <p:cNvPr id="55297" name="Rectangle 1">
            <a:extLst>
              <a:ext uri="{FF2B5EF4-FFF2-40B4-BE49-F238E27FC236}">
                <a16:creationId xmlns:a16="http://schemas.microsoft.com/office/drawing/2014/main" id="{6517B6A0-87D9-74E2-5992-BDA600475021}"/>
              </a:ext>
            </a:extLst>
          </p:cNvPr>
          <p:cNvSpPr txBox="1">
            <a:spLocks noGrp="1" noChangeArrowheads="1"/>
          </p:cNvSpPr>
          <p:nvPr>
            <p:ph type="body"/>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5298" name="Rectangle 2">
            <a:extLst>
              <a:ext uri="{FF2B5EF4-FFF2-40B4-BE49-F238E27FC236}">
                <a16:creationId xmlns:a16="http://schemas.microsoft.com/office/drawing/2014/main" id="{C16EFA9C-888F-6FBD-976B-3CE0A3E49A93}"/>
              </a:ext>
            </a:extLst>
          </p:cNvPr>
          <p:cNvSpPr txBox="1">
            <a:spLocks noGrp="1" noRot="1" noChangeAspect="1" noChangeArrowheads="1"/>
          </p:cNvSpPr>
          <p:nvPr>
            <p:ph type="sldImg" idx="1"/>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FDE1781D-B972-D1B2-E4AA-19B060E6F10B}"/>
              </a:ext>
            </a:extLst>
          </p:cNvPr>
          <p:cNvSpPr>
            <a:spLocks noGrp="1" noChangeArrowheads="1"/>
          </p:cNvSpPr>
          <p:nvPr>
            <p:ph type="sldNum"/>
          </p:nvPr>
        </p:nvSpPr>
        <p:spPr>
          <a:ln/>
        </p:spPr>
        <p:txBody>
          <a:bodyPr/>
          <a:lstStyle/>
          <a:p>
            <a:fld id="{BE3127A9-88C8-4D87-AFF8-742B6B6A23DB}" type="slidenum">
              <a:rPr lang="el-GR" altLang="en-US"/>
              <a:pPr/>
              <a:t>24</a:t>
            </a:fld>
            <a:endParaRPr lang="el-GR" altLang="en-US"/>
          </a:p>
        </p:txBody>
      </p:sp>
      <p:sp>
        <p:nvSpPr>
          <p:cNvPr id="62465" name="Rectangle 1">
            <a:extLst>
              <a:ext uri="{FF2B5EF4-FFF2-40B4-BE49-F238E27FC236}">
                <a16:creationId xmlns:a16="http://schemas.microsoft.com/office/drawing/2014/main" id="{9074B705-8DA3-F212-135E-E6DEB9B29083}"/>
              </a:ext>
            </a:extLst>
          </p:cNvPr>
          <p:cNvSpPr txBox="1">
            <a:spLocks noGrp="1" noChangeArrowheads="1"/>
          </p:cNvSpPr>
          <p:nvPr>
            <p:ph type="body"/>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lvl="0" indent="-342900" algn="l" rtl="0">
              <a:spcBef>
                <a:spcPts val="0"/>
              </a:spcBef>
              <a:spcAft>
                <a:spcPts val="0"/>
              </a:spcAft>
              <a:buClr>
                <a:schemeClr val="accent3"/>
              </a:buClr>
              <a:buSzPts val="2400"/>
              <a:buFont typeface="Noto Sans Symbols"/>
              <a:buChar char="⮚"/>
            </a:pPr>
            <a:r>
              <a:rPr lang="el-GR" sz="1200" dirty="0">
                <a:latin typeface="Calibri"/>
                <a:ea typeface="Calibri"/>
                <a:cs typeface="Calibri"/>
                <a:sym typeface="Calibri"/>
              </a:rPr>
              <a:t>Το </a:t>
            </a:r>
            <a:r>
              <a:rPr lang="el-GR" sz="1200" dirty="0" err="1">
                <a:latin typeface="Calibri"/>
                <a:ea typeface="Calibri"/>
                <a:cs typeface="Calibri"/>
                <a:sym typeface="Calibri"/>
              </a:rPr>
              <a:t>Lupus</a:t>
            </a:r>
            <a:r>
              <a:rPr lang="el-GR" sz="1200" dirty="0">
                <a:latin typeface="Calibri"/>
                <a:ea typeface="Calibri"/>
                <a:cs typeface="Calibri"/>
                <a:sym typeface="Calibri"/>
              </a:rPr>
              <a:t> </a:t>
            </a:r>
            <a:r>
              <a:rPr lang="el-GR" sz="1200" dirty="0" err="1">
                <a:latin typeface="Calibri"/>
                <a:ea typeface="Calibri"/>
                <a:cs typeface="Calibri"/>
                <a:sym typeface="Calibri"/>
              </a:rPr>
              <a:t>band</a:t>
            </a:r>
            <a:r>
              <a:rPr lang="el-GR" sz="1200" dirty="0">
                <a:latin typeface="Calibri"/>
                <a:ea typeface="Calibri"/>
                <a:cs typeface="Calibri"/>
                <a:sym typeface="Calibri"/>
              </a:rPr>
              <a:t> </a:t>
            </a:r>
            <a:r>
              <a:rPr lang="el-GR" sz="1200" dirty="0" err="1">
                <a:latin typeface="Calibri"/>
                <a:ea typeface="Calibri"/>
                <a:cs typeface="Calibri"/>
                <a:sym typeface="Calibri"/>
              </a:rPr>
              <a:t>test</a:t>
            </a:r>
            <a:r>
              <a:rPr lang="el-GR" sz="1200" dirty="0">
                <a:latin typeface="Calibri"/>
                <a:ea typeface="Calibri"/>
                <a:cs typeface="Calibri"/>
                <a:sym typeface="Calibri"/>
              </a:rPr>
              <a:t> είναι θετικό στο 50-60% του SLE, στο 60-80% του DLE,  60% του SCLE  και στο 50% του </a:t>
            </a:r>
            <a:r>
              <a:rPr lang="el-GR" sz="1200" dirty="0" err="1">
                <a:latin typeface="Calibri"/>
                <a:ea typeface="Calibri"/>
                <a:cs typeface="Calibri"/>
                <a:sym typeface="Calibri"/>
              </a:rPr>
              <a:t>nLE</a:t>
            </a:r>
            <a:r>
              <a:rPr lang="el-GR" sz="1200" dirty="0">
                <a:latin typeface="Calibri"/>
                <a:ea typeface="Calibri"/>
                <a:cs typeface="Calibri"/>
                <a:sym typeface="Calibri"/>
              </a:rPr>
              <a:t>.</a:t>
            </a:r>
            <a:endParaRPr lang="el-GR" dirty="0"/>
          </a:p>
          <a:p>
            <a:pPr marL="342900" lvl="0" indent="-342900" algn="l" rtl="0">
              <a:spcBef>
                <a:spcPts val="1425"/>
              </a:spcBef>
              <a:spcAft>
                <a:spcPts val="0"/>
              </a:spcAft>
              <a:buClr>
                <a:schemeClr val="accent3"/>
              </a:buClr>
              <a:buSzPts val="2400"/>
              <a:buFont typeface="Noto Sans Symbols"/>
              <a:buChar char="⮚"/>
            </a:pPr>
            <a:r>
              <a:rPr lang="el-GR" sz="1200" dirty="0">
                <a:latin typeface="Calibri"/>
                <a:ea typeface="Calibri"/>
                <a:cs typeface="Calibri"/>
                <a:sym typeface="Calibri"/>
              </a:rPr>
              <a:t>Στο ΣΕΛ, φθορισμός μπορεί να παρατηρηθεί και σε κλινικά υγιές δέρμα εκτεθειμένο στον ήλιο </a:t>
            </a:r>
            <a:r>
              <a:rPr lang="el-GR" sz="1200" b="1" dirty="0" err="1">
                <a:latin typeface="Calibri"/>
                <a:ea typeface="Calibri"/>
                <a:cs typeface="Calibri"/>
                <a:sym typeface="Calibri"/>
              </a:rPr>
              <a:t>Lupus</a:t>
            </a:r>
            <a:r>
              <a:rPr lang="el-GR" sz="1200" b="1" dirty="0">
                <a:latin typeface="Calibri"/>
                <a:ea typeface="Calibri"/>
                <a:cs typeface="Calibri"/>
                <a:sym typeface="Calibri"/>
              </a:rPr>
              <a:t> </a:t>
            </a:r>
            <a:r>
              <a:rPr lang="el-GR" sz="1200" b="1" dirty="0" err="1">
                <a:latin typeface="Calibri"/>
                <a:ea typeface="Calibri"/>
                <a:cs typeface="Calibri"/>
                <a:sym typeface="Calibri"/>
              </a:rPr>
              <a:t>Band</a:t>
            </a:r>
            <a:r>
              <a:rPr lang="el-GR" sz="1200" b="1" dirty="0">
                <a:latin typeface="Calibri"/>
                <a:ea typeface="Calibri"/>
                <a:cs typeface="Calibri"/>
                <a:sym typeface="Calibri"/>
              </a:rPr>
              <a:t> </a:t>
            </a:r>
            <a:r>
              <a:rPr lang="el-GR" sz="1200" b="1" dirty="0" err="1">
                <a:latin typeface="Calibri"/>
                <a:ea typeface="Calibri"/>
                <a:cs typeface="Calibri"/>
                <a:sym typeface="Calibri"/>
              </a:rPr>
              <a:t>test</a:t>
            </a:r>
            <a:r>
              <a:rPr lang="el-GR" sz="1200" b="1" dirty="0">
                <a:latin typeface="Calibri"/>
                <a:ea typeface="Calibri"/>
                <a:cs typeface="Calibri"/>
                <a:sym typeface="Calibri"/>
              </a:rPr>
              <a:t> </a:t>
            </a:r>
            <a:r>
              <a:rPr lang="el-GR" sz="1200" dirty="0">
                <a:latin typeface="Calibri"/>
                <a:ea typeface="Calibri"/>
                <a:cs typeface="Calibri"/>
                <a:sym typeface="Calibri"/>
              </a:rPr>
              <a:t>.</a:t>
            </a:r>
            <a:endParaRPr lang="el-GR" dirty="0"/>
          </a:p>
          <a:p>
            <a:pPr marL="342900" lvl="0" indent="-190500" algn="l" rtl="0">
              <a:spcBef>
                <a:spcPts val="1425"/>
              </a:spcBef>
              <a:spcAft>
                <a:spcPts val="0"/>
              </a:spcAft>
              <a:buClr>
                <a:schemeClr val="accent3"/>
              </a:buClr>
              <a:buSzPts val="2400"/>
              <a:buFont typeface="Noto Sans Symbols"/>
              <a:buNone/>
            </a:pPr>
            <a:endParaRPr lang="el-GR" sz="1200" dirty="0">
              <a:latin typeface="Calibri"/>
              <a:ea typeface="Calibri"/>
              <a:cs typeface="Calibri"/>
              <a:sym typeface="Calibri"/>
            </a:endParaRPr>
          </a:p>
          <a:p>
            <a:pPr marL="342900" lvl="0" indent="-342900" algn="l" rtl="0">
              <a:spcBef>
                <a:spcPts val="1425"/>
              </a:spcBef>
              <a:spcAft>
                <a:spcPts val="0"/>
              </a:spcAft>
              <a:buClr>
                <a:schemeClr val="accent3"/>
              </a:buClr>
              <a:buSzPts val="2400"/>
              <a:buFont typeface="Noto Sans Symbols"/>
              <a:buChar char="⮚"/>
            </a:pPr>
            <a:r>
              <a:rPr lang="el-GR" sz="1200" dirty="0">
                <a:latin typeface="Calibri"/>
                <a:ea typeface="Calibri"/>
                <a:cs typeface="Calibri"/>
                <a:sym typeface="Calibri"/>
              </a:rPr>
              <a:t>Στο ΧΔΕΛ παρατηρείται φθορισμός ΜΟΝΟ σε προσβεβλημένο δέρμα.</a:t>
            </a:r>
            <a:endParaRPr lang="el-GR" dirty="0"/>
          </a:p>
          <a:p>
            <a:pPr marL="342900" lvl="0" indent="-190500" algn="l" rtl="0">
              <a:spcBef>
                <a:spcPts val="1425"/>
              </a:spcBef>
              <a:spcAft>
                <a:spcPts val="0"/>
              </a:spcAft>
              <a:buClr>
                <a:schemeClr val="accent3"/>
              </a:buClr>
              <a:buSzPts val="2400"/>
              <a:buFont typeface="Noto Sans Symbols"/>
              <a:buNone/>
            </a:pPr>
            <a:endParaRPr lang="el-GR" sz="1200" b="1" dirty="0">
              <a:latin typeface="Calibri"/>
              <a:ea typeface="Calibri"/>
              <a:cs typeface="Calibri"/>
              <a:sym typeface="Calibri"/>
            </a:endParaRPr>
          </a:p>
          <a:p>
            <a:pPr marL="342900" lvl="0" indent="-342900" algn="l" rtl="0">
              <a:spcBef>
                <a:spcPts val="1425"/>
              </a:spcBef>
              <a:spcAft>
                <a:spcPts val="0"/>
              </a:spcAft>
              <a:buClr>
                <a:schemeClr val="accent3"/>
              </a:buClr>
              <a:buSzPts val="2400"/>
              <a:buFont typeface="Noto Sans Symbols"/>
              <a:buChar char="⮚"/>
            </a:pPr>
            <a:r>
              <a:rPr lang="el-GR" sz="1200" b="1" dirty="0">
                <a:latin typeface="Calibri"/>
                <a:ea typeface="Calibri"/>
                <a:cs typeface="Calibri"/>
                <a:sym typeface="Calibri"/>
              </a:rPr>
              <a:t>Η παρουσία </a:t>
            </a:r>
            <a:r>
              <a:rPr lang="el-GR" sz="1200" b="1" dirty="0" err="1">
                <a:latin typeface="Calibri"/>
                <a:ea typeface="Calibri"/>
                <a:cs typeface="Calibri"/>
                <a:sym typeface="Calibri"/>
              </a:rPr>
              <a:t>ανοσοφθορισμού</a:t>
            </a:r>
            <a:r>
              <a:rPr lang="el-GR" sz="1200" b="1" dirty="0">
                <a:latin typeface="Calibri"/>
                <a:ea typeface="Calibri"/>
                <a:cs typeface="Calibri"/>
                <a:sym typeface="Calibri"/>
              </a:rPr>
              <a:t> (θετικό </a:t>
            </a:r>
            <a:r>
              <a:rPr lang="el-GR" sz="1200" b="1" dirty="0" err="1">
                <a:latin typeface="Calibri"/>
                <a:ea typeface="Calibri"/>
                <a:cs typeface="Calibri"/>
                <a:sym typeface="Calibri"/>
              </a:rPr>
              <a:t>Band</a:t>
            </a:r>
            <a:r>
              <a:rPr lang="el-GR" sz="1200" b="1" dirty="0">
                <a:latin typeface="Calibri"/>
                <a:ea typeface="Calibri"/>
                <a:cs typeface="Calibri"/>
                <a:sym typeface="Calibri"/>
              </a:rPr>
              <a:t> </a:t>
            </a:r>
            <a:r>
              <a:rPr lang="el-GR" sz="1200" b="1" dirty="0" err="1">
                <a:latin typeface="Calibri"/>
                <a:ea typeface="Calibri"/>
                <a:cs typeface="Calibri"/>
                <a:sym typeface="Calibri"/>
              </a:rPr>
              <a:t>test</a:t>
            </a:r>
            <a:r>
              <a:rPr lang="el-GR" sz="1200" b="1" dirty="0">
                <a:latin typeface="Calibri"/>
                <a:ea typeface="Calibri"/>
                <a:cs typeface="Calibri"/>
                <a:sym typeface="Calibri"/>
              </a:rPr>
              <a:t> ) σε κλινικά υγιές δέρμα και σε δέρμα που δεν εκτίθεται στον ήλιο, έχει υψηλή διαγνωστική αξία (ΣΕΛ ) και δείχνει μια αυξημένη δραστηριότητα της νόσου.</a:t>
            </a:r>
            <a:endParaRPr lang="el-GR" dirty="0"/>
          </a:p>
          <a:p>
            <a:endParaRPr lang="el-GR" altLang="en-US" dirty="0"/>
          </a:p>
          <a:p>
            <a:endParaRPr lang="en-US" altLang="en-US" dirty="0"/>
          </a:p>
        </p:txBody>
      </p:sp>
      <p:sp>
        <p:nvSpPr>
          <p:cNvPr id="62466" name="Rectangle 2">
            <a:extLst>
              <a:ext uri="{FF2B5EF4-FFF2-40B4-BE49-F238E27FC236}">
                <a16:creationId xmlns:a16="http://schemas.microsoft.com/office/drawing/2014/main" id="{5432A52D-3F57-4365-DE61-956594966E3C}"/>
              </a:ext>
            </a:extLst>
          </p:cNvPr>
          <p:cNvSpPr txBox="1">
            <a:spLocks noGrp="1" noRot="1" noChangeAspect="1" noChangeArrowheads="1"/>
          </p:cNvSpPr>
          <p:nvPr>
            <p:ph type="sldImg" idx="1"/>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26</a:t>
            </a:fld>
            <a:endParaRPr lang="en-US"/>
          </a:p>
        </p:txBody>
      </p:sp>
    </p:spTree>
    <p:extLst>
      <p:ext uri="{BB962C8B-B14F-4D97-AF65-F5344CB8AC3E}">
        <p14:creationId xmlns:p14="http://schemas.microsoft.com/office/powerpoint/2010/main" val="2263920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In order to evaluate cancer incidence a statistic known as a standardized incidence ratio (SIR) was calculated for each cancer type. An SIR is an estimate of the occurrence</a:t>
            </a:r>
            <a:br>
              <a:rPr lang="en-US" dirty="0"/>
            </a:br>
            <a:r>
              <a:rPr lang="en-US" dirty="0">
                <a:effectLst/>
                <a:latin typeface="Times New Roman" panose="02020603050405020304" pitchFamily="18" charset="0"/>
              </a:rPr>
              <a:t>of cancer in a population </a:t>
            </a:r>
            <a:r>
              <a:rPr lang="en-US" dirty="0" err="1">
                <a:effectLst/>
                <a:latin typeface="Times New Roman" panose="02020603050405020304" pitchFamily="18" charset="0"/>
              </a:rPr>
              <a:t>relati</a:t>
            </a:r>
            <a:r>
              <a:rPr lang="en-US" dirty="0">
                <a:effectLst/>
                <a:latin typeface="Times New Roman" panose="02020603050405020304" pitchFamily="18" charset="0"/>
              </a:rPr>
              <a:t> </a:t>
            </a:r>
            <a:r>
              <a:rPr lang="en-US" dirty="0" err="1">
                <a:effectLst/>
                <a:latin typeface="Times New Roman" panose="02020603050405020304" pitchFamily="18" charset="0"/>
              </a:rPr>
              <a:t>ve</a:t>
            </a:r>
            <a:r>
              <a:rPr lang="en-US" dirty="0">
                <a:effectLst/>
                <a:latin typeface="Times New Roman" panose="02020603050405020304" pitchFamily="18" charset="0"/>
              </a:rPr>
              <a:t> to what might be expect ed if the population had the same cancer experience as some larger comparison population designated as “normal” or</a:t>
            </a:r>
            <a:br>
              <a:rPr lang="en-US" dirty="0"/>
            </a:br>
            <a:r>
              <a:rPr lang="en-US" dirty="0">
                <a:effectLst/>
                <a:latin typeface="Times New Roman" panose="02020603050405020304" pitchFamily="18" charset="0"/>
              </a:rPr>
              <a:t>average. </a:t>
            </a:r>
            <a:r>
              <a:rPr lang="en-US" dirty="0" err="1">
                <a:effectLst/>
                <a:latin typeface="Times New Roman" panose="02020603050405020304" pitchFamily="18" charset="0"/>
              </a:rPr>
              <a:t>pecifically</a:t>
            </a:r>
            <a:r>
              <a:rPr lang="en-US" dirty="0">
                <a:effectLst/>
                <a:latin typeface="Times New Roman" panose="02020603050405020304" pitchFamily="18" charset="0"/>
              </a:rPr>
              <a:t>, an SIR is the ratio of the observed number of cancer cases to the expected number of cases multiplied by 100. An SIR of 100 indicates that the number of</a:t>
            </a:r>
            <a:br>
              <a:rPr lang="en-US" dirty="0"/>
            </a:br>
            <a:r>
              <a:rPr lang="en-US" dirty="0">
                <a:effectLst/>
                <a:latin typeface="Times New Roman" panose="02020603050405020304" pitchFamily="18" charset="0"/>
              </a:rPr>
              <a:t>cancer cases observed in the </a:t>
            </a:r>
            <a:r>
              <a:rPr lang="en-US" dirty="0" err="1">
                <a:effectLst/>
                <a:latin typeface="Times New Roman" panose="02020603050405020304" pitchFamily="18" charset="0"/>
              </a:rPr>
              <a:t>popul</a:t>
            </a:r>
            <a:r>
              <a:rPr lang="en-US" dirty="0">
                <a:effectLst/>
                <a:latin typeface="Times New Roman" panose="02020603050405020304" pitchFamily="18" charset="0"/>
              </a:rPr>
              <a:t> </a:t>
            </a:r>
            <a:r>
              <a:rPr lang="en-US" dirty="0" err="1">
                <a:effectLst/>
                <a:latin typeface="Times New Roman" panose="02020603050405020304" pitchFamily="18" charset="0"/>
              </a:rPr>
              <a:t>ation</a:t>
            </a:r>
            <a:r>
              <a:rPr lang="en-US" dirty="0">
                <a:effectLst/>
                <a:latin typeface="Times New Roman" panose="02020603050405020304" pitchFamily="18" charset="0"/>
              </a:rPr>
              <a:t> evaluated is equal to the number of cancer cases expected in the comparison or “normal” population. An SIR greater than 100 indicates</a:t>
            </a:r>
            <a:br>
              <a:rPr lang="en-US" dirty="0"/>
            </a:br>
            <a:r>
              <a:rPr lang="en-US" dirty="0">
                <a:effectLst/>
                <a:latin typeface="Times New Roman" panose="02020603050405020304" pitchFamily="18" charset="0"/>
              </a:rPr>
              <a:t>that more cancer cases occurred than expect ed and an SIR less than 100 indicates that fewer cancer cases occurred than expected. Accordingly, an SIR of 150 is interpreted as</a:t>
            </a:r>
            <a:br>
              <a:rPr lang="en-US" dirty="0"/>
            </a:br>
            <a:r>
              <a:rPr lang="en-US" dirty="0">
                <a:effectLst/>
                <a:latin typeface="Times New Roman" panose="02020603050405020304" pitchFamily="18" charset="0"/>
              </a:rPr>
              <a:t>50% more cases than the expected number; an SIR of 90 indicates 10% fewer cases than expected.</a:t>
            </a:r>
            <a:endParaRPr lang="el-GR" dirty="0">
              <a:effectLst/>
              <a:latin typeface="Times New Roman" panose="02020603050405020304" pitchFamily="18" charset="0"/>
            </a:endParaRPr>
          </a:p>
          <a:p>
            <a:endParaRPr lang="el-GR" dirty="0">
              <a:effectLst/>
              <a:latin typeface="Times New Roman" panose="02020603050405020304" pitchFamily="18" charset="0"/>
            </a:endParaRPr>
          </a:p>
          <a:p>
            <a:r>
              <a:rPr lang="en-US" dirty="0"/>
              <a:t>Many elements that are part of the plaque growing process like monocyte-recruiting, neointimal formation, </a:t>
            </a:r>
            <a:r>
              <a:rPr lang="en-US" dirty="0" err="1"/>
              <a:t>andextracellular</a:t>
            </a:r>
            <a:r>
              <a:rPr lang="en-US" dirty="0"/>
              <a:t> matrix production are linked with pathogenic changes observed in CLE lesions and the atheromatousprocess.51In CLE biopsies, a CXCL10 overexpression has been found, which leads to T cell recruitment and </a:t>
            </a:r>
            <a:r>
              <a:rPr lang="en-US" dirty="0" err="1"/>
              <a:t>higherlevels</a:t>
            </a:r>
            <a:r>
              <a:rPr lang="en-US" dirty="0"/>
              <a:t> of Interferon-α (IFN-α) and Tumor Necrosis Factor α (TNF-α).63Some of the effects of these local and </a:t>
            </a:r>
            <a:r>
              <a:rPr lang="en-US" dirty="0" err="1"/>
              <a:t>systemiccytokines</a:t>
            </a:r>
            <a:r>
              <a:rPr lang="en-US" dirty="0"/>
              <a:t> are endothelial permeability and prothrombotic changes, characteristic and necessary features ofatheromatosis.51Since monocytes are important in the expansion and microenvironment of the atheromatous </a:t>
            </a:r>
            <a:r>
              <a:rPr lang="en-US" dirty="0" err="1"/>
              <a:t>plaque,changes</a:t>
            </a:r>
            <a:r>
              <a:rPr lang="en-US" dirty="0"/>
              <a:t> in phenotype and recruiting could be an essential link between CLE and CVR.64</a:t>
            </a:r>
          </a:p>
        </p:txBody>
      </p:sp>
      <p:sp>
        <p:nvSpPr>
          <p:cNvPr id="4" name="Slide Number Placeholder 3"/>
          <p:cNvSpPr>
            <a:spLocks noGrp="1"/>
          </p:cNvSpPr>
          <p:nvPr>
            <p:ph type="sldNum" sz="quarter" idx="5"/>
          </p:nvPr>
        </p:nvSpPr>
        <p:spPr/>
        <p:txBody>
          <a:bodyPr/>
          <a:lstStyle/>
          <a:p>
            <a:fld id="{39636C37-9D92-49B6-B5FD-B2847CCAF273}" type="slidenum">
              <a:rPr lang="en-US" smtClean="0"/>
              <a:t>28</a:t>
            </a:fld>
            <a:endParaRPr lang="en-US"/>
          </a:p>
        </p:txBody>
      </p:sp>
    </p:spTree>
    <p:extLst>
      <p:ext uri="{BB962C8B-B14F-4D97-AF65-F5344CB8AC3E}">
        <p14:creationId xmlns:p14="http://schemas.microsoft.com/office/powerpoint/2010/main" val="4223280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Δείκτη</a:t>
            </a:r>
            <a:r>
              <a:rPr lang="en-US" dirty="0" err="1"/>
              <a:t>ς</a:t>
            </a:r>
            <a:r>
              <a:rPr lang="el-GR" dirty="0"/>
              <a:t> </a:t>
            </a:r>
            <a:r>
              <a:rPr lang="el-GR" dirty="0" err="1"/>
              <a:t>ενεργ</a:t>
            </a:r>
            <a:r>
              <a:rPr lang="en-US" dirty="0" err="1"/>
              <a:t>ό</a:t>
            </a:r>
            <a:r>
              <a:rPr lang="el-GR" dirty="0" err="1"/>
              <a:t>τητας</a:t>
            </a:r>
            <a:r>
              <a:rPr lang="el-GR" dirty="0"/>
              <a:t> και αξιολόγησης των μονίμων βλαβών της νόσου, δέρμα – βλεννογόνους και τριχωτό κεφαλής (χρήση κυρίως σε κλινικές μελέτες)</a:t>
            </a:r>
          </a:p>
          <a:p>
            <a:endParaRPr lang="el-GR" dirty="0"/>
          </a:p>
          <a:p>
            <a:endParaRPr lang="el-GR" dirty="0"/>
          </a:p>
          <a:p>
            <a:r>
              <a:rPr lang="de-DE" dirty="0" err="1"/>
              <a:t>Mexri</a:t>
            </a:r>
            <a:r>
              <a:rPr lang="de-DE" dirty="0"/>
              <a:t> </a:t>
            </a:r>
            <a:r>
              <a:rPr lang="de-DE" dirty="0" err="1"/>
              <a:t>to</a:t>
            </a:r>
            <a:r>
              <a:rPr lang="de-DE" dirty="0"/>
              <a:t> 70 </a:t>
            </a:r>
            <a:r>
              <a:rPr lang="de-DE" dirty="0" err="1"/>
              <a:t>to</a:t>
            </a:r>
            <a:r>
              <a:rPr lang="de-DE" dirty="0"/>
              <a:t> </a:t>
            </a:r>
            <a:r>
              <a:rPr lang="de-DE" dirty="0" err="1"/>
              <a:t>activity</a:t>
            </a:r>
            <a:r>
              <a:rPr lang="de-DE" dirty="0"/>
              <a:t>, 0-9 mild, 10-20 moderate, 21-70 </a:t>
            </a:r>
            <a:r>
              <a:rPr lang="de-DE" dirty="0" err="1"/>
              <a:t>severe</a:t>
            </a:r>
            <a:r>
              <a:rPr lang="de-DE" dirty="0"/>
              <a:t>, </a:t>
            </a:r>
            <a:r>
              <a:rPr lang="de-DE" dirty="0" err="1"/>
              <a:t>reduction</a:t>
            </a:r>
            <a:r>
              <a:rPr lang="de-DE" dirty="0"/>
              <a:t> 4 </a:t>
            </a:r>
            <a:r>
              <a:rPr lang="de-DE" dirty="0" err="1"/>
              <a:t>points</a:t>
            </a:r>
            <a:r>
              <a:rPr lang="de-DE" dirty="0"/>
              <a:t> </a:t>
            </a:r>
            <a:r>
              <a:rPr lang="de-DE" dirty="0" err="1"/>
              <a:t>or</a:t>
            </a:r>
            <a:r>
              <a:rPr lang="de-DE" dirty="0"/>
              <a:t> 20% </a:t>
            </a:r>
            <a:r>
              <a:rPr lang="de-DE" dirty="0" err="1"/>
              <a:t>disease</a:t>
            </a:r>
            <a:r>
              <a:rPr lang="de-DE" dirty="0"/>
              <a:t> </a:t>
            </a:r>
            <a:r>
              <a:rPr lang="de-DE" dirty="0" err="1"/>
              <a:t>response</a:t>
            </a:r>
            <a:endParaRPr lang="de-DE" dirty="0"/>
          </a:p>
          <a:p>
            <a:r>
              <a:rPr lang="de-DE" dirty="0" err="1"/>
              <a:t>Mexri</a:t>
            </a:r>
            <a:r>
              <a:rPr lang="de-DE" dirty="0"/>
              <a:t> </a:t>
            </a:r>
            <a:r>
              <a:rPr lang="de-DE" dirty="0" err="1"/>
              <a:t>to</a:t>
            </a:r>
            <a:r>
              <a:rPr lang="de-DE" dirty="0"/>
              <a:t> 80 </a:t>
            </a:r>
            <a:r>
              <a:rPr lang="de-DE" dirty="0" err="1"/>
              <a:t>to</a:t>
            </a:r>
            <a:r>
              <a:rPr lang="de-DE" dirty="0"/>
              <a:t> </a:t>
            </a:r>
            <a:r>
              <a:rPr lang="de-DE" dirty="0" err="1"/>
              <a:t>damage</a:t>
            </a:r>
            <a:endParaRPr lang="de-DE" dirty="0"/>
          </a:p>
          <a:p>
            <a:r>
              <a:rPr lang="en-US" sz="1200" b="0" i="0" dirty="0">
                <a:solidFill>
                  <a:srgbClr val="000000"/>
                </a:solidFill>
                <a:effectLst/>
                <a:latin typeface="CharisSIL"/>
              </a:rPr>
              <a:t>Cutaneous Lupus Erythematosus Disease Area and Severity Index (CLASI)</a:t>
            </a:r>
            <a:r>
              <a:rPr lang="en-US" sz="1000" dirty="0"/>
              <a:t> </a:t>
            </a:r>
          </a:p>
          <a:p>
            <a:r>
              <a:rPr lang="en-US" dirty="0">
                <a:effectLst/>
                <a:latin typeface="Arial" panose="020B0604020202020204" pitchFamily="34" charset="0"/>
              </a:rPr>
              <a:t>Die </a:t>
            </a:r>
            <a:r>
              <a:rPr lang="en-US" dirty="0" err="1">
                <a:effectLst/>
                <a:latin typeface="Arial" panose="020B0604020202020204" pitchFamily="34" charset="0"/>
              </a:rPr>
              <a:t>überarbeitete</a:t>
            </a:r>
            <a:r>
              <a:rPr lang="en-US" dirty="0">
                <a:effectLst/>
                <a:latin typeface="Arial" panose="020B0604020202020204" pitchFamily="34" charset="0"/>
              </a:rPr>
              <a:t> Form des CLASI (der RCLASI, “revised” CLASI) </a:t>
            </a:r>
            <a:r>
              <a:rPr lang="en-US" dirty="0" err="1">
                <a:effectLst/>
                <a:latin typeface="Arial" panose="020B0604020202020204" pitchFamily="34" charset="0"/>
              </a:rPr>
              <a:t>berücksichtigt</a:t>
            </a:r>
            <a:r>
              <a:rPr lang="en-US" dirty="0">
                <a:effectLst/>
                <a:latin typeface="Arial" panose="020B0604020202020204" pitchFamily="34" charset="0"/>
              </a:rPr>
              <a:t> </a:t>
            </a:r>
            <a:r>
              <a:rPr lang="en-US" dirty="0" err="1">
                <a:effectLst/>
                <a:latin typeface="Arial" panose="020B0604020202020204" pitchFamily="34" charset="0"/>
              </a:rPr>
              <a:t>zusätzliche</a:t>
            </a:r>
            <a:r>
              <a:rPr lang="en-US" dirty="0">
                <a:effectLst/>
                <a:latin typeface="Arial" panose="020B0604020202020204" pitchFamily="34" charset="0"/>
              </a:rPr>
              <a:t> </a:t>
            </a:r>
            <a:r>
              <a:rPr lang="en-US" dirty="0" err="1">
                <a:effectLst/>
                <a:latin typeface="Arial" panose="020B0604020202020204" pitchFamily="34" charset="0"/>
              </a:rPr>
              <a:t>klinische</a:t>
            </a:r>
            <a:r>
              <a:rPr lang="en-US" dirty="0">
                <a:effectLst/>
                <a:latin typeface="Arial" panose="020B0604020202020204" pitchFamily="34" charset="0"/>
              </a:rPr>
              <a:t> </a:t>
            </a:r>
            <a:r>
              <a:rPr lang="en-US" dirty="0" err="1">
                <a:effectLst/>
                <a:latin typeface="Arial" panose="020B0604020202020204" pitchFamily="34" charset="0"/>
              </a:rPr>
              <a:t>Kriterien</a:t>
            </a:r>
            <a:r>
              <a:rPr lang="en-US" dirty="0">
                <a:effectLst/>
                <a:latin typeface="Arial" panose="020B0604020202020204" pitchFamily="34" charset="0"/>
              </a:rPr>
              <a:t> (z. B. </a:t>
            </a:r>
            <a:r>
              <a:rPr lang="en-US" dirty="0" err="1">
                <a:effectLst/>
                <a:latin typeface="Arial" panose="020B0604020202020204" pitchFamily="34" charset="0"/>
              </a:rPr>
              <a:t>Ödem</a:t>
            </a:r>
            <a:r>
              <a:rPr lang="en-US" dirty="0">
                <a:effectLst/>
                <a:latin typeface="Arial" panose="020B0604020202020204" pitchFamily="34" charset="0"/>
              </a:rPr>
              <a:t>/Infiltration </a:t>
            </a:r>
            <a:r>
              <a:rPr lang="en-US" dirty="0" err="1">
                <a:effectLst/>
                <a:latin typeface="Arial" panose="020B0604020202020204" pitchFamily="34" charset="0"/>
              </a:rPr>
              <a:t>oder</a:t>
            </a:r>
            <a:r>
              <a:rPr lang="en-US" dirty="0">
                <a:effectLst/>
                <a:latin typeface="Arial" panose="020B0604020202020204" pitchFamily="34" charset="0"/>
              </a:rPr>
              <a:t> </a:t>
            </a:r>
            <a:r>
              <a:rPr lang="en-US" dirty="0" err="1">
                <a:effectLst/>
                <a:latin typeface="Arial" panose="020B0604020202020204" pitchFamily="34" charset="0"/>
              </a:rPr>
              <a:t>subkutane</a:t>
            </a:r>
            <a:r>
              <a:rPr lang="en-US" dirty="0">
                <a:effectLst/>
                <a:latin typeface="Arial" panose="020B0604020202020204" pitchFamily="34" charset="0"/>
              </a:rPr>
              <a:t> </a:t>
            </a:r>
            <a:r>
              <a:rPr lang="en-US" dirty="0" err="1">
                <a:effectLst/>
                <a:latin typeface="Arial" panose="020B0604020202020204" pitchFamily="34" charset="0"/>
              </a:rPr>
              <a:t>Knoten</a:t>
            </a:r>
            <a:r>
              <a:rPr lang="en-US" dirty="0">
                <a:effectLst/>
                <a:latin typeface="Arial" panose="020B0604020202020204" pitchFamily="34" charset="0"/>
              </a:rPr>
              <a:t>/Plaques)</a:t>
            </a:r>
            <a:br>
              <a:rPr lang="en-US" dirty="0">
                <a:effectLst/>
                <a:latin typeface="Arial" panose="020B0604020202020204" pitchFamily="34" charset="0"/>
              </a:rPr>
            </a:br>
            <a:r>
              <a:rPr lang="en-US" dirty="0">
                <a:effectLst/>
                <a:latin typeface="Arial" panose="020B0604020202020204" pitchFamily="34" charset="0"/>
              </a:rPr>
              <a:t>der </a:t>
            </a:r>
            <a:r>
              <a:rPr lang="en-US" dirty="0" err="1">
                <a:effectLst/>
                <a:latin typeface="Arial" panose="020B0604020202020204" pitchFamily="34" charset="0"/>
              </a:rPr>
              <a:t>unterschiedlichen</a:t>
            </a:r>
            <a:r>
              <a:rPr lang="en-US" dirty="0">
                <a:effectLst/>
                <a:latin typeface="Arial" panose="020B0604020202020204" pitchFamily="34" charset="0"/>
              </a:rPr>
              <a:t> CLE-</a:t>
            </a:r>
            <a:r>
              <a:rPr lang="en-US" dirty="0" err="1">
                <a:effectLst/>
                <a:latin typeface="Arial" panose="020B0604020202020204" pitchFamily="34" charset="0"/>
              </a:rPr>
              <a:t>Typen</a:t>
            </a:r>
            <a:br>
              <a:rPr lang="en-US" dirty="0"/>
            </a:br>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29</a:t>
            </a:fld>
            <a:endParaRPr lang="en-US"/>
          </a:p>
        </p:txBody>
      </p:sp>
    </p:spTree>
    <p:extLst>
      <p:ext uri="{BB962C8B-B14F-4D97-AF65-F5344CB8AC3E}">
        <p14:creationId xmlns:p14="http://schemas.microsoft.com/office/powerpoint/2010/main" val="3942896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 New Roman" panose="02020603050405020304" pitchFamily="18" charset="0"/>
              </a:rPr>
              <a:t>Algorithm of treatment for cutaneous lupus erythematosus (CLE). Due to the </a:t>
            </a:r>
            <a:r>
              <a:rPr lang="en-US" sz="1800" b="0" i="0" dirty="0" err="1">
                <a:solidFill>
                  <a:srgbClr val="000000"/>
                </a:solidFill>
                <a:effectLst/>
                <a:latin typeface="Times New Roman" panose="02020603050405020304" pitchFamily="18" charset="0"/>
              </a:rPr>
              <a:t>wellknown</a:t>
            </a:r>
            <a:r>
              <a:rPr lang="en-US" sz="1800" b="0" i="0" dirty="0">
                <a:solidFill>
                  <a:srgbClr val="000000"/>
                </a:solidFill>
                <a:effectLst/>
                <a:latin typeface="Times New Roman" panose="02020603050405020304" pitchFamily="18" charset="0"/>
              </a:rPr>
              <a:t> side-effects (e.g., atrophy, telangiectasia, steroid-induced rosacea-like dermatitis),</a:t>
            </a:r>
            <a:br>
              <a:rPr lang="en-US" sz="1800" b="0" i="0" dirty="0">
                <a:solidFill>
                  <a:srgbClr val="000000"/>
                </a:solidFill>
                <a:effectLst/>
                <a:latin typeface="Times New Roman" panose="02020603050405020304" pitchFamily="18" charset="0"/>
              </a:rPr>
            </a:br>
            <a:r>
              <a:rPr lang="en-US" sz="1800" b="0" i="0" dirty="0">
                <a:solidFill>
                  <a:srgbClr val="000000"/>
                </a:solidFill>
                <a:effectLst/>
                <a:latin typeface="Times New Roman" panose="02020603050405020304" pitchFamily="18" charset="0"/>
              </a:rPr>
              <a:t>topical steroids should be applied time-limited (2-4 weeks) and preferably intermittent.</a:t>
            </a:r>
            <a:br>
              <a:rPr lang="en-US" sz="1800" b="0" i="0" dirty="0">
                <a:solidFill>
                  <a:srgbClr val="000000"/>
                </a:solidFill>
                <a:effectLst/>
                <a:latin typeface="Times New Roman" panose="02020603050405020304" pitchFamily="18" charset="0"/>
              </a:rPr>
            </a:br>
            <a:r>
              <a:rPr lang="en-US" sz="1800" b="0" i="0" dirty="0">
                <a:solidFill>
                  <a:srgbClr val="000000"/>
                </a:solidFill>
                <a:effectLst/>
                <a:latin typeface="Times New Roman" panose="02020603050405020304" pitchFamily="18" charset="0"/>
              </a:rPr>
              <a:t>Systemic Steroids should only be applied intermittently, in the lowest possible dosage with</a:t>
            </a:r>
            <a:br>
              <a:rPr lang="en-US" sz="1800" b="0" i="0" dirty="0">
                <a:solidFill>
                  <a:srgbClr val="000000"/>
                </a:solidFill>
                <a:effectLst/>
                <a:latin typeface="Times New Roman" panose="02020603050405020304" pitchFamily="18" charset="0"/>
              </a:rPr>
            </a:br>
            <a:r>
              <a:rPr lang="en-US" sz="1800" b="0" i="0" dirty="0">
                <a:solidFill>
                  <a:srgbClr val="000000"/>
                </a:solidFill>
                <a:effectLst/>
                <a:latin typeface="Times New Roman" panose="02020603050405020304" pitchFamily="18" charset="0"/>
              </a:rPr>
              <a:t>the aim to discontinue the application as soon as possible. After 3-6 months of treatment</a:t>
            </a:r>
            <a:br>
              <a:rPr lang="en-US" sz="1800" b="0" i="0" dirty="0">
                <a:solidFill>
                  <a:srgbClr val="000000"/>
                </a:solidFill>
                <a:effectLst/>
                <a:latin typeface="Times New Roman" panose="02020603050405020304" pitchFamily="18" charset="0"/>
              </a:rPr>
            </a:br>
            <a:r>
              <a:rPr lang="en-US" sz="1800" b="0" i="0" dirty="0">
                <a:solidFill>
                  <a:srgbClr val="000000"/>
                </a:solidFill>
                <a:effectLst/>
                <a:latin typeface="Times New Roman" panose="02020603050405020304" pitchFamily="18" charset="0"/>
              </a:rPr>
              <a:t>with other systemic agents it should be considered to either continue or to change</a:t>
            </a:r>
            <a:br>
              <a:rPr lang="en-US" sz="1800" b="0" i="0" dirty="0">
                <a:solidFill>
                  <a:srgbClr val="000000"/>
                </a:solidFill>
                <a:effectLst/>
                <a:latin typeface="Times New Roman" panose="02020603050405020304" pitchFamily="18" charset="0"/>
              </a:rPr>
            </a:br>
            <a:r>
              <a:rPr lang="en-US" sz="1800" b="0" i="0" dirty="0">
                <a:solidFill>
                  <a:srgbClr val="000000"/>
                </a:solidFill>
                <a:effectLst/>
                <a:latin typeface="Times New Roman" panose="02020603050405020304" pitchFamily="18" charset="0"/>
              </a:rPr>
              <a:t>medication, depending on the efficacy of the treatment and possible side effects</a:t>
            </a:r>
            <a:r>
              <a:rPr lang="en-US" dirty="0"/>
              <a:t> </a:t>
            </a:r>
          </a:p>
          <a:p>
            <a:endParaRPr lang="en-US" dirty="0"/>
          </a:p>
          <a:p>
            <a:r>
              <a:rPr lang="en-US" b="1" dirty="0"/>
              <a:t>Belimumab</a:t>
            </a:r>
            <a:r>
              <a:rPr lang="en-US" dirty="0"/>
              <a:t>, sold under the brand name </a:t>
            </a:r>
            <a:r>
              <a:rPr lang="en-US" b="1" dirty="0"/>
              <a:t>Benlysta</a:t>
            </a:r>
            <a:r>
              <a:rPr lang="en-US" dirty="0"/>
              <a:t>, is a human </a:t>
            </a:r>
            <a:r>
              <a:rPr lang="en-US" dirty="0">
                <a:hlinkClick r:id="rId3" tooltip="Monoclonal antibody"/>
              </a:rPr>
              <a:t>monoclonal antibody</a:t>
            </a:r>
            <a:r>
              <a:rPr lang="en-US" dirty="0"/>
              <a:t> that inhibits </a:t>
            </a:r>
            <a:r>
              <a:rPr lang="en-US" dirty="0">
                <a:hlinkClick r:id="rId4" tooltip="B-cell activating factor"/>
              </a:rPr>
              <a:t>B-cell activating factor</a:t>
            </a:r>
            <a:r>
              <a:rPr lang="en-US" dirty="0"/>
              <a:t> (BAFF),</a:t>
            </a:r>
            <a:r>
              <a:rPr lang="en-US" baseline="30000" dirty="0">
                <a:hlinkClick r:id="rId5"/>
              </a:rPr>
              <a:t>[4]</a:t>
            </a:r>
            <a:r>
              <a:rPr lang="en-US" dirty="0"/>
              <a:t> also known as B-lymphocyte stimulator (</a:t>
            </a:r>
            <a:r>
              <a:rPr lang="en-US" dirty="0" err="1"/>
              <a:t>BLyS</a:t>
            </a:r>
            <a:r>
              <a:rPr lang="en-US" dirty="0"/>
              <a:t>).</a:t>
            </a:r>
            <a:br>
              <a:rPr lang="en-US" dirty="0"/>
            </a:br>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30</a:t>
            </a:fld>
            <a:endParaRPr lang="en-US"/>
          </a:p>
        </p:txBody>
      </p:sp>
    </p:spTree>
    <p:extLst>
      <p:ext uri="{BB962C8B-B14F-4D97-AF65-F5344CB8AC3E}">
        <p14:creationId xmlns:p14="http://schemas.microsoft.com/office/powerpoint/2010/main" val="1823912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Ευρύ φάσμα ανάλογα με την επικράτηση του πάσχοντος ιστού</a:t>
            </a:r>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33</a:t>
            </a:fld>
            <a:endParaRPr lang="en-US"/>
          </a:p>
        </p:txBody>
      </p:sp>
    </p:spTree>
    <p:extLst>
      <p:ext uri="{BB962C8B-B14F-4D97-AF65-F5344CB8AC3E}">
        <p14:creationId xmlns:p14="http://schemas.microsoft.com/office/powerpoint/2010/main" val="2589630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36</a:t>
            </a:fld>
            <a:endParaRPr lang="en-US"/>
          </a:p>
        </p:txBody>
      </p:sp>
    </p:spTree>
    <p:extLst>
      <p:ext uri="{BB962C8B-B14F-4D97-AF65-F5344CB8AC3E}">
        <p14:creationId xmlns:p14="http://schemas.microsoft.com/office/powerpoint/2010/main" val="1364544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STING</a:t>
            </a:r>
            <a:r>
              <a:rPr lang="en-US" dirty="0"/>
              <a:t>, a </a:t>
            </a:r>
            <a:r>
              <a:rPr lang="en-US" dirty="0" err="1"/>
              <a:t>signalling</a:t>
            </a:r>
            <a:r>
              <a:rPr lang="en-US" dirty="0"/>
              <a:t> molecule in the cytosolic DNA sensing pathway</a:t>
            </a:r>
            <a:endParaRPr lang="el-GR" dirty="0"/>
          </a:p>
          <a:p>
            <a:r>
              <a:rPr lang="en-US" sz="1200" b="0" i="0" dirty="0">
                <a:solidFill>
                  <a:srgbClr val="000000"/>
                </a:solidFill>
                <a:effectLst/>
                <a:latin typeface="+mn-lt"/>
              </a:rPr>
              <a:t>The UVB-damaged DNA</a:t>
            </a:r>
            <a:r>
              <a:rPr lang="el-GR" sz="1200" b="0" i="0" dirty="0">
                <a:solidFill>
                  <a:srgbClr val="000000"/>
                </a:solidFill>
                <a:effectLst/>
                <a:latin typeface="+mn-lt"/>
              </a:rPr>
              <a:t> </a:t>
            </a:r>
            <a:r>
              <a:rPr lang="en-US" sz="1200" b="0" i="0" dirty="0">
                <a:solidFill>
                  <a:srgbClr val="000000"/>
                </a:solidFill>
                <a:effectLst/>
                <a:latin typeface="+mn-lt"/>
              </a:rPr>
              <a:t>activates the intracellular nucleic acid-sensing</a:t>
            </a:r>
            <a:r>
              <a:rPr lang="el-GR" sz="1200" b="0" i="0" dirty="0">
                <a:solidFill>
                  <a:srgbClr val="000000"/>
                </a:solidFill>
                <a:effectLst/>
                <a:latin typeface="+mn-lt"/>
              </a:rPr>
              <a:t> </a:t>
            </a:r>
            <a:r>
              <a:rPr lang="en-US" sz="1200" b="0" i="0" dirty="0">
                <a:solidFill>
                  <a:srgbClr val="000000"/>
                </a:solidFill>
                <a:effectLst/>
                <a:latin typeface="+mn-lt"/>
              </a:rPr>
              <a:t>elements and pattern recognition receptors</a:t>
            </a:r>
            <a:r>
              <a:rPr lang="el-GR" sz="1200" b="0" i="0" dirty="0">
                <a:solidFill>
                  <a:srgbClr val="000000"/>
                </a:solidFill>
                <a:effectLst/>
                <a:latin typeface="+mn-lt"/>
              </a:rPr>
              <a:t> </a:t>
            </a:r>
            <a:r>
              <a:rPr lang="en-US" sz="1200" b="0" i="0" dirty="0">
                <a:solidFill>
                  <a:srgbClr val="000000"/>
                </a:solidFill>
                <a:effectLst/>
                <a:latin typeface="+mn-lt"/>
              </a:rPr>
              <a:t>(PRRs) such as stimulator of interferon genes</a:t>
            </a:r>
            <a:br>
              <a:rPr lang="en-US" sz="1200" b="0" i="0" dirty="0">
                <a:solidFill>
                  <a:srgbClr val="000000"/>
                </a:solidFill>
                <a:effectLst/>
                <a:latin typeface="+mn-lt"/>
              </a:rPr>
            </a:br>
            <a:r>
              <a:rPr lang="en-US" sz="1200" b="0" i="0" dirty="0">
                <a:solidFill>
                  <a:srgbClr val="000000"/>
                </a:solidFill>
                <a:effectLst/>
                <a:latin typeface="+mn-lt"/>
              </a:rPr>
              <a:t>(STINGs) that results in the promotion of type-1</a:t>
            </a:r>
            <a:r>
              <a:rPr lang="el-GR" sz="1200" b="0" i="0" dirty="0">
                <a:solidFill>
                  <a:srgbClr val="000000"/>
                </a:solidFill>
                <a:effectLst/>
                <a:latin typeface="+mn-lt"/>
              </a:rPr>
              <a:t> </a:t>
            </a:r>
            <a:r>
              <a:rPr lang="en-US" sz="1200" b="0" i="0" dirty="0">
                <a:solidFill>
                  <a:srgbClr val="000000"/>
                </a:solidFill>
                <a:effectLst/>
                <a:latin typeface="+mn-lt"/>
              </a:rPr>
              <a:t>interferon (IFN) secretion </a:t>
            </a:r>
            <a:br>
              <a:rPr lang="en-US" dirty="0"/>
            </a:br>
            <a:r>
              <a:rPr lang="en-US" dirty="0"/>
              <a:t>Familial chilblain lupus is a monogenic form of cutaneous lupus erythematosus caused by loss-of-function mutations in the nucleases </a:t>
            </a:r>
            <a:r>
              <a:rPr lang="en-US" i="1" dirty="0"/>
              <a:t>TREX1</a:t>
            </a:r>
            <a:r>
              <a:rPr lang="en-US" dirty="0"/>
              <a:t> or </a:t>
            </a:r>
            <a:r>
              <a:rPr lang="en-US" i="1" dirty="0"/>
              <a:t>SAMHD1</a:t>
            </a:r>
            <a:endParaRPr lang="el-GR" i="1" dirty="0"/>
          </a:p>
          <a:p>
            <a:endParaRPr lang="el-GR" i="1" dirty="0"/>
          </a:p>
          <a:p>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5</a:t>
            </a:fld>
            <a:endParaRPr lang="en-US"/>
          </a:p>
        </p:txBody>
      </p:sp>
    </p:spTree>
    <p:extLst>
      <p:ext uri="{BB962C8B-B14F-4D97-AF65-F5344CB8AC3E}">
        <p14:creationId xmlns:p14="http://schemas.microsoft.com/office/powerpoint/2010/main" val="3193833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Ερύθημα και </a:t>
            </a:r>
            <a:r>
              <a:rPr lang="el-GR" dirty="0" err="1"/>
              <a:t>Τηλαγγειεκτασίες</a:t>
            </a:r>
            <a:r>
              <a:rPr lang="el-GR" dirty="0"/>
              <a:t> </a:t>
            </a:r>
            <a:r>
              <a:rPr lang="el-GR" dirty="0" err="1"/>
              <a:t>περιονύχιο</a:t>
            </a:r>
            <a:r>
              <a:rPr lang="el-GR" dirty="0"/>
              <a:t> και κοίτη, οι οποίες είναι πολλές φορές επώδυνες</a:t>
            </a:r>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41</a:t>
            </a:fld>
            <a:endParaRPr lang="en-US"/>
          </a:p>
        </p:txBody>
      </p:sp>
    </p:spTree>
    <p:extLst>
      <p:ext uri="{BB962C8B-B14F-4D97-AF65-F5344CB8AC3E}">
        <p14:creationId xmlns:p14="http://schemas.microsoft.com/office/powerpoint/2010/main" val="2520648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Υπερκερατωση</a:t>
            </a:r>
            <a:r>
              <a:rPr lang="el-GR" dirty="0"/>
              <a:t> </a:t>
            </a:r>
            <a:r>
              <a:rPr lang="el-GR" dirty="0" err="1"/>
              <a:t>υπερμελαγχρωση</a:t>
            </a:r>
            <a:r>
              <a:rPr lang="el-GR" dirty="0"/>
              <a:t> </a:t>
            </a:r>
            <a:r>
              <a:rPr lang="el-GR" dirty="0" err="1"/>
              <a:t>ραγαδες</a:t>
            </a:r>
            <a:r>
              <a:rPr lang="en-US" dirty="0"/>
              <a:t> </a:t>
            </a:r>
            <a:r>
              <a:rPr lang="el-GR" dirty="0"/>
              <a:t>παλάμες και δάκτυλα</a:t>
            </a:r>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42</a:t>
            </a:fld>
            <a:endParaRPr lang="en-US"/>
          </a:p>
        </p:txBody>
      </p:sp>
    </p:spTree>
    <p:extLst>
      <p:ext uri="{BB962C8B-B14F-4D97-AF65-F5344CB8AC3E}">
        <p14:creationId xmlns:p14="http://schemas.microsoft.com/office/powerpoint/2010/main" val="1867815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Creatine kinase</a:t>
            </a:r>
            <a:r>
              <a:rPr lang="en-US" dirty="0"/>
              <a:t> – The level of serum CK can vary widely. In untreated patients with active muscle disease, it can be more than 10-fold the upper limit of normal (</a:t>
            </a:r>
            <a:r>
              <a:rPr lang="en-US" dirty="0" err="1"/>
              <a:t>ie</a:t>
            </a:r>
            <a:r>
              <a:rPr lang="en-US" dirty="0"/>
              <a:t>, at least 2000 to 3000 international units/L), although some patients, particularly those with DM, may present with normal muscle enzymes despite significant muscle involvement. In severe cases, the serum CK concentration may be elevated more than 50-fold or even 100-fold (</a:t>
            </a:r>
            <a:r>
              <a:rPr lang="en-US" dirty="0" err="1"/>
              <a:t>ie</a:t>
            </a:r>
            <a:r>
              <a:rPr lang="en-US" dirty="0"/>
              <a:t>, up to 10,000 to 20,000 international units/L), and higher levels are sometimes seen. This is most often the case when there is a prominent degree of muscle necrosis present.</a:t>
            </a:r>
          </a:p>
          <a:p>
            <a:r>
              <a:rPr lang="en-US" dirty="0"/>
              <a:t>There is no clear correlation with CK and severity of weakness, though the level is useful to follow during treatment. In some cases, there may be elevations in serum muscle enzymes without discernible muscle weakness. This is particularly observed in patients with early disease.</a:t>
            </a:r>
          </a:p>
          <a:p>
            <a:r>
              <a:rPr lang="en-US" dirty="0"/>
              <a:t>The occurrence of muscle weakness with relatively normal enzyme levels is much more likely to occur in DM than PM. Persistently low serum muscle enzyme levels in the setting of obvious muscle weakness may also occur in patients with advanced disease and significant loss of muscle mass. In these groups of patients, assessments other than enzyme levels can be beneficial, including a non-contrast muscle MRI with T1 and short tau inversion recovery (STIR) sequences, typically performed on the bilateral thighs. Other patients with no clinical muscle involvement, as in CADM, will also have normal or near-normal muscle enzyme levels.</a:t>
            </a:r>
          </a:p>
          <a:p>
            <a:r>
              <a:rPr lang="en-US" dirty="0"/>
              <a:t>●</a:t>
            </a:r>
            <a:r>
              <a:rPr lang="en-US" b="1" dirty="0"/>
              <a:t>Aldolase</a:t>
            </a:r>
            <a:r>
              <a:rPr lang="en-US" dirty="0"/>
              <a:t> – Aldolase is another glycolytic pathway enzyme that is found in all tissues but predominantly in skeletal muscle, liver, and brain. While increased aldolase levels are not as specific or sensitive for muscle disease as CK levels, aldolase concentrations are occasionally elevated in patients with myositis, particularly with prominent </a:t>
            </a:r>
            <a:r>
              <a:rPr lang="en-US" dirty="0" err="1"/>
              <a:t>perimysial</a:t>
            </a:r>
            <a:r>
              <a:rPr lang="en-US" dirty="0"/>
              <a:t> pathology, who have normal CK levels [</a:t>
            </a:r>
            <a:r>
              <a:rPr lang="en-US" dirty="0">
                <a:hlinkClick r:id="rId3"/>
              </a:rPr>
              <a:t>38</a:t>
            </a:r>
            <a:r>
              <a:rPr lang="en-US" dirty="0"/>
              <a:t>]. Aldolase levels are often also elevated when there is significant fasciitis present, which can be observed in DM.</a:t>
            </a:r>
          </a:p>
          <a:p>
            <a:r>
              <a:rPr lang="en-US" dirty="0"/>
              <a:t>●</a:t>
            </a:r>
            <a:r>
              <a:rPr lang="en-US" b="1" dirty="0"/>
              <a:t>CK-MB</a:t>
            </a:r>
            <a:r>
              <a:rPr lang="en-US" dirty="0"/>
              <a:t> – Patients with myositis may also have an elevated serum creatine kinase-myocardial band (CK-MB) fraction. This may occur in the absence of myocarditis, which is usually attributed to increased expression in regenerating skeletal muscle affected by the inflammatory disease or, less often, to involvement of the myocardium by the myositis. MI may be suspected in these patients, who may require additional testing. Measurement of cardiac troponin I may be helpful in patients in whom it may be difficult clinically to determine whether elevations in CK or other muscle enzymes are due to cardiac rather than skeletal muscle disease. Increased levels of cardiac troponin I appear relatively specific for myocardial injury, unlike elevations of total CK, CK-MB, and other muscle enzymes or of cardiac troponin T, all of which may be seen both in skeletal muscle inflammatory myopathy and in cardiac disease [</a:t>
            </a:r>
            <a:r>
              <a:rPr lang="en-US" dirty="0">
                <a:hlinkClick r:id="rId4"/>
              </a:rPr>
              <a:t>34,36,39-41</a:t>
            </a:r>
            <a:r>
              <a:rPr lang="en-US" dirty="0"/>
              <a:t>]. (See </a:t>
            </a:r>
            <a:r>
              <a:rPr lang="en-US" dirty="0">
                <a:hlinkClick r:id="rId5"/>
              </a:rPr>
              <a:t>'Cardiac involvement'</a:t>
            </a:r>
            <a:r>
              <a:rPr lang="en-US" dirty="0"/>
              <a:t> above and </a:t>
            </a:r>
            <a:r>
              <a:rPr lang="en-US" dirty="0">
                <a:hlinkClick r:id="rId6"/>
              </a:rPr>
              <a:t>"Troponin testing: Clinical use"</a:t>
            </a:r>
            <a:r>
              <a:rPr lang="en-US" dirty="0"/>
              <a:t>.)</a:t>
            </a:r>
          </a:p>
          <a:p>
            <a:r>
              <a:rPr lang="en-US" dirty="0"/>
              <a:t>●</a:t>
            </a:r>
            <a:r>
              <a:rPr lang="en-US" b="1" dirty="0"/>
              <a:t>Aminotransferases</a:t>
            </a:r>
            <a:r>
              <a:rPr lang="en-US" dirty="0"/>
              <a:t> – Aspartate aminotransferase (AST) and alanine aminotransferase (ALT) may be elevated in patients with myositis, and can sometimes result in an unnecessary workup for liver dysfunction. Gamma-glutamyl transpeptidase (GGT) is a transaminase that is not present in skeletal muscle, and when also elevated, and can sometimes be used to help clarify whether elevations in AST and ALT are related to underlying liver dysfunction rather than skeletal muscle involvement. (See </a:t>
            </a:r>
            <a:r>
              <a:rPr lang="en-US" dirty="0">
                <a:hlinkClick r:id="rId7"/>
              </a:rPr>
              <a:t>"Overview of and approach to the idiopathic inflammatory myopathies", section on 'Muscle enzymes'</a:t>
            </a:r>
            <a:r>
              <a:rPr lang="en-US" dirty="0"/>
              <a:t>.)</a:t>
            </a:r>
          </a:p>
          <a:p>
            <a:pPr marL="0" lvl="0" indent="0" algn="l" rtl="0">
              <a:spcBef>
                <a:spcPts val="0"/>
              </a:spcBef>
              <a:spcAft>
                <a:spcPts val="0"/>
              </a:spcAft>
              <a:buNone/>
            </a:pPr>
            <a:endParaRPr dirty="0"/>
          </a:p>
        </p:txBody>
      </p:sp>
      <p:sp>
        <p:nvSpPr>
          <p:cNvPr id="363" name="Google Shape;36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Anti-Mi-2 antibody</a:t>
            </a:r>
            <a:r>
              <a:rPr lang="en-US" dirty="0"/>
              <a:t> – Anti-Mi-2 antibodies are directed against a helicase </a:t>
            </a:r>
          </a:p>
          <a:p>
            <a:r>
              <a:rPr lang="en-US" b="1" dirty="0"/>
              <a:t>Anti-MDA5 antibody</a:t>
            </a:r>
            <a:r>
              <a:rPr lang="en-US" dirty="0"/>
              <a:t> – These antibodies recognize the RNA helicase </a:t>
            </a:r>
          </a:p>
          <a:p>
            <a:r>
              <a:rPr lang="en-US" dirty="0"/>
              <a:t>nuclear matrix protein 2 (NXP-2), which has a role in transcriptional regulation</a:t>
            </a:r>
          </a:p>
        </p:txBody>
      </p:sp>
      <p:sp>
        <p:nvSpPr>
          <p:cNvPr id="4" name="Slide Number Placeholder 3"/>
          <p:cNvSpPr>
            <a:spLocks noGrp="1"/>
          </p:cNvSpPr>
          <p:nvPr>
            <p:ph type="sldNum" sz="quarter" idx="5"/>
          </p:nvPr>
        </p:nvSpPr>
        <p:spPr/>
        <p:txBody>
          <a:bodyPr/>
          <a:lstStyle/>
          <a:p>
            <a:fld id="{39636C37-9D92-49B6-B5FD-B2847CCAF273}" type="slidenum">
              <a:rPr lang="en-US" smtClean="0"/>
              <a:t>48</a:t>
            </a:fld>
            <a:endParaRPr lang="en-US"/>
          </a:p>
        </p:txBody>
      </p:sp>
    </p:spTree>
    <p:extLst>
      <p:ext uri="{BB962C8B-B14F-4D97-AF65-F5344CB8AC3E}">
        <p14:creationId xmlns:p14="http://schemas.microsoft.com/office/powerpoint/2010/main" val="2736761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anti-Jo-1 antibody is directed against histidyl-tRNA synthetase </a:t>
            </a:r>
            <a:r>
              <a:rPr lang="el-GR" b="1" dirty="0"/>
              <a:t>αντισώματα έναντι της </a:t>
            </a:r>
            <a:r>
              <a:rPr lang="el-GR" b="1" dirty="0" err="1"/>
              <a:t>ιστυδυλικής</a:t>
            </a:r>
            <a:r>
              <a:rPr lang="el-GR" b="1" dirty="0"/>
              <a:t> </a:t>
            </a:r>
            <a:r>
              <a:rPr lang="el-GR" b="1" dirty="0" err="1"/>
              <a:t>tRNA</a:t>
            </a:r>
            <a:r>
              <a:rPr lang="el-GR" b="1" dirty="0"/>
              <a:t> </a:t>
            </a:r>
            <a:r>
              <a:rPr lang="el-GR" b="1" dirty="0" err="1"/>
              <a:t>συνθετάσης</a:t>
            </a:r>
            <a:r>
              <a:rPr lang="el-GR" b="1" dirty="0"/>
              <a:t> (αντι-Jo-1)</a:t>
            </a:r>
            <a:r>
              <a:rPr lang="el-GR" dirty="0"/>
              <a:t> </a:t>
            </a:r>
          </a:p>
          <a:p>
            <a:pPr marL="0" lvl="0" indent="0" algn="l" rtl="0">
              <a:spcBef>
                <a:spcPts val="0"/>
              </a:spcBef>
              <a:spcAft>
                <a:spcPts val="0"/>
              </a:spcAft>
              <a:buNone/>
            </a:pPr>
            <a:r>
              <a:rPr lang="en-US" b="1" dirty="0"/>
              <a:t>Anti-Mi-2 antibody</a:t>
            </a:r>
            <a:r>
              <a:rPr lang="en-US" dirty="0"/>
              <a:t> – Anti-Mi-2 antibodies are directed against a helicase involved in transcriptional activation </a:t>
            </a:r>
            <a:endParaRPr dirty="0"/>
          </a:p>
        </p:txBody>
      </p:sp>
      <p:sp>
        <p:nvSpPr>
          <p:cNvPr id="327" name="Google Shape;32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Anti-MDA5 antibody</a:t>
            </a:r>
            <a:r>
              <a:rPr lang="en-US" dirty="0"/>
              <a:t> – These antibodies recognize the RNA helicase encoded by the melanoma differentiation-associated gene 5 (MDA5), a protein involved in the innate immune response.</a:t>
            </a:r>
            <a:endParaRPr dirty="0"/>
          </a:p>
        </p:txBody>
      </p:sp>
      <p:sp>
        <p:nvSpPr>
          <p:cNvPr id="339" name="Google Shape;33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Anti-SRP antibody</a:t>
            </a:r>
            <a:r>
              <a:rPr lang="en-US" dirty="0"/>
              <a:t> – The signal recognition particle (SRP) is involved in the translocation of newly synthesized proteins into the endoplasmic reticulum</a:t>
            </a:r>
            <a:endParaRPr dirty="0"/>
          </a:p>
        </p:txBody>
      </p:sp>
      <p:sp>
        <p:nvSpPr>
          <p:cNvPr id="333" name="Google Shape;33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immune cell types compose the complex network in CLE and perpetuate the lesion formation. Keratinocytes produce pro-inflammatory cytokines in response to UV irradiation or other stimulation. These pro-inflammatory cytokines are able to recruit </a:t>
            </a:r>
            <a:r>
              <a:rPr lang="en-US" dirty="0" err="1"/>
              <a:t>pDCs</a:t>
            </a:r>
            <a:r>
              <a:rPr lang="en-US" dirty="0"/>
              <a:t>, other immune cells. Endogenous DNA released by apoptotic keratinocytes and NETs amplify the production of IFN-α in </a:t>
            </a:r>
            <a:r>
              <a:rPr lang="en-US" dirty="0" err="1"/>
              <a:t>pDCs</a:t>
            </a:r>
            <a:r>
              <a:rPr lang="en-US" dirty="0"/>
              <a:t>. Keratinocytes released exosomes also contribute to this progress. IFN-α involved in type I IFNs induces the recruitment of Th1 cells to skin and induces Th1 cells to produce IFN-γ. IFN-κ produced by keratinocyte prime type I IFN response and increase photosensitivity, and IFN-κ can regulate IL-6, through that way may contribute to IL-17 production by Th17 cells. UV, ultraviolet; </a:t>
            </a:r>
            <a:r>
              <a:rPr lang="en-US" dirty="0" err="1"/>
              <a:t>pDCs</a:t>
            </a:r>
            <a:r>
              <a:rPr lang="en-US" dirty="0"/>
              <a:t>, plasmacytoid dendritic cells; IFN, interferon; NETs, neutrophil extracellular traps</a:t>
            </a:r>
          </a:p>
        </p:txBody>
      </p:sp>
      <p:sp>
        <p:nvSpPr>
          <p:cNvPr id="4" name="Slide Number Placeholder 3"/>
          <p:cNvSpPr>
            <a:spLocks noGrp="1"/>
          </p:cNvSpPr>
          <p:nvPr>
            <p:ph type="sldNum" sz="quarter" idx="5"/>
          </p:nvPr>
        </p:nvSpPr>
        <p:spPr/>
        <p:txBody>
          <a:bodyPr/>
          <a:lstStyle/>
          <a:p>
            <a:fld id="{39636C37-9D92-49B6-B5FD-B2847CCAF273}" type="slidenum">
              <a:rPr lang="en-US" smtClean="0"/>
              <a:t>6</a:t>
            </a:fld>
            <a:endParaRPr lang="en-US"/>
          </a:p>
        </p:txBody>
      </p:sp>
    </p:spTree>
    <p:extLst>
      <p:ext uri="{BB962C8B-B14F-4D97-AF65-F5344CB8AC3E}">
        <p14:creationId xmlns:p14="http://schemas.microsoft.com/office/powerpoint/2010/main" val="3661220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ΗΜΓ σε αρχικά στάδια, μαγνητική σε πιο άτυπες μορφές. Βιοψία σε </a:t>
            </a:r>
            <a:r>
              <a:rPr lang="el-GR" dirty="0" err="1"/>
              <a:t>πολυμυοσίτιδα</a:t>
            </a:r>
            <a:r>
              <a:rPr lang="el-GR" dirty="0"/>
              <a:t> για διάκριση από λοιπές μυοπάθειες</a:t>
            </a:r>
            <a:endParaRPr dirty="0"/>
          </a:p>
        </p:txBody>
      </p:sp>
      <p:sp>
        <p:nvSpPr>
          <p:cNvPr id="351" name="Google Shape;35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Λοιπός έλεγχος επί υποψίας προσβολής οργάνων</a:t>
            </a:r>
            <a:endParaRPr dirty="0"/>
          </a:p>
        </p:txBody>
      </p:sp>
      <p:sp>
        <p:nvSpPr>
          <p:cNvPr id="357" name="Google Shape;35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p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8: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1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1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Patients with SCLE had a higher prevalence of arthralgias (P &lt; 0Æ001), xerophthalmia (P &lt; 0Æ045), arthritis (P &lt; 0Æ001) and nephropathy (P = 0Æ003) compared with patients with CCLE.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Ur results confirm that SCLE should be recognized as a separate LE subset. SCLE and CCLE differed in their course and prognosis. Patients with SCLE had a higher prevalence of cutaneous lesions on the body and a higher frequency of annular and </a:t>
            </a:r>
            <a:r>
              <a:rPr lang="en-US" dirty="0" err="1">
                <a:effectLst/>
                <a:latin typeface="Times New Roman" panose="02020603050405020304" pitchFamily="18" charset="0"/>
              </a:rPr>
              <a:t>papulosquamous</a:t>
            </a:r>
            <a:r>
              <a:rPr lang="en-US" dirty="0">
                <a:effectLst/>
                <a:latin typeface="Times New Roman" panose="02020603050405020304" pitchFamily="18" charset="0"/>
              </a:rPr>
              <a:t> lesions, Raynaud phenomenon, mucous membrane ulcers, malar rash, photosensitivity and vasculitis,</a:t>
            </a:r>
            <a:br>
              <a:rPr lang="en-US" dirty="0"/>
            </a:br>
            <a:r>
              <a:rPr lang="en-US" dirty="0">
                <a:effectLst/>
                <a:latin typeface="Times New Roman" panose="02020603050405020304" pitchFamily="18" charset="0"/>
              </a:rPr>
              <a:t>and a lower frequency of discoid lesions and alopecia than patients with CCLE. Patients with generalized DLE had a higher prevalence of photosensitivity, panniculitis and SLE than</a:t>
            </a:r>
            <a:br>
              <a:rPr lang="en-US" dirty="0"/>
            </a:br>
            <a:r>
              <a:rPr lang="en-US" dirty="0">
                <a:effectLst/>
                <a:latin typeface="Times New Roman" panose="02020603050405020304" pitchFamily="18" charset="0"/>
              </a:rPr>
              <a:t>patients with localized DLE. British Journal of Dermatology 2010 162, pp91–101</a:t>
            </a:r>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7</a:t>
            </a:fld>
            <a:endParaRPr lang="en-US"/>
          </a:p>
        </p:txBody>
      </p:sp>
    </p:spTree>
    <p:extLst>
      <p:ext uri="{BB962C8B-B14F-4D97-AF65-F5344CB8AC3E}">
        <p14:creationId xmlns:p14="http://schemas.microsoft.com/office/powerpoint/2010/main" val="3806086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9: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9: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2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dirty="0">
                <a:solidFill>
                  <a:srgbClr val="231F20"/>
                </a:solidFill>
                <a:effectLst/>
                <a:latin typeface="FrutigerLTStd-Light"/>
              </a:rPr>
              <a:t>Progressive hemifacial atrophy</a:t>
            </a:r>
            <a:br>
              <a:rPr lang="en-US" sz="1800" b="0" i="0" dirty="0">
                <a:solidFill>
                  <a:srgbClr val="231F20"/>
                </a:solidFill>
                <a:effectLst/>
                <a:latin typeface="FrutigerLTStd-Light"/>
              </a:rPr>
            </a:br>
            <a:r>
              <a:rPr lang="en-US" sz="1800" b="0" i="0" dirty="0">
                <a:solidFill>
                  <a:srgbClr val="231F20"/>
                </a:solidFill>
                <a:effectLst/>
                <a:latin typeface="FrutigerLTStd-Light"/>
              </a:rPr>
              <a:t>involving the left side of the mandible and chin.</a:t>
            </a:r>
            <a:br>
              <a:rPr lang="en-US" sz="1800" b="0" i="0" dirty="0">
                <a:solidFill>
                  <a:srgbClr val="231F20"/>
                </a:solidFill>
                <a:effectLst/>
                <a:latin typeface="FrutigerLTStd-Light"/>
              </a:rPr>
            </a:br>
            <a:r>
              <a:rPr lang="en-US" sz="1800" b="0" i="0" dirty="0">
                <a:solidFill>
                  <a:srgbClr val="231F20"/>
                </a:solidFill>
                <a:effectLst/>
                <a:latin typeface="FrutigerLTStd-Light"/>
              </a:rPr>
              <a:t>Normal skin overlies atrophic deeper structures</a:t>
            </a:r>
            <a:br>
              <a:rPr lang="en-US" sz="1800" b="0" i="0" dirty="0">
                <a:solidFill>
                  <a:srgbClr val="231F20"/>
                </a:solidFill>
                <a:effectLst/>
                <a:latin typeface="FrutigerLTStd-Light"/>
              </a:rPr>
            </a:br>
            <a:r>
              <a:rPr lang="en-US" sz="1800" b="0" i="0" dirty="0">
                <a:solidFill>
                  <a:srgbClr val="231F20"/>
                </a:solidFill>
                <a:effectLst/>
                <a:latin typeface="FrutigerLTStd-Light"/>
              </a:rPr>
              <a:t>(arrows). Note the facial asymmetry. The patient</a:t>
            </a:r>
            <a:br>
              <a:rPr lang="en-US" sz="1800" b="0" i="0" dirty="0">
                <a:solidFill>
                  <a:srgbClr val="231F20"/>
                </a:solidFill>
                <a:effectLst/>
                <a:latin typeface="FrutigerLTStd-Light"/>
              </a:rPr>
            </a:br>
            <a:r>
              <a:rPr lang="en-US" sz="1800" b="0" i="0" dirty="0">
                <a:solidFill>
                  <a:srgbClr val="231F20"/>
                </a:solidFill>
                <a:effectLst/>
                <a:latin typeface="FrutigerLTStd-Light"/>
              </a:rPr>
              <a:t>had noticed progressive changes in facial contours</a:t>
            </a:r>
            <a:br>
              <a:rPr lang="en-US" sz="1800" b="0" i="0" dirty="0">
                <a:solidFill>
                  <a:srgbClr val="231F20"/>
                </a:solidFill>
                <a:effectLst/>
                <a:latin typeface="FrutigerLTStd-Light"/>
              </a:rPr>
            </a:br>
            <a:r>
              <a:rPr lang="en-US" sz="1800" b="0" i="0" dirty="0">
                <a:solidFill>
                  <a:srgbClr val="231F20"/>
                </a:solidFill>
                <a:effectLst/>
                <a:latin typeface="FrutigerLTStd-Roman"/>
              </a:rPr>
              <a:t>(a) (b) </a:t>
            </a:r>
            <a:r>
              <a:rPr lang="en-US" sz="1800" b="0" i="0" dirty="0">
                <a:solidFill>
                  <a:srgbClr val="231F20"/>
                </a:solidFill>
                <a:effectLst/>
                <a:latin typeface="FrutigerLTStd-Light"/>
              </a:rPr>
              <a:t>for over 5 years before a diagnosis was reached</a:t>
            </a:r>
            <a:r>
              <a:rPr lang="en-US" dirty="0"/>
              <a:t> </a:t>
            </a:r>
            <a:br>
              <a:rPr lang="en-US" dirty="0"/>
            </a:br>
            <a:endParaRPr dirty="0"/>
          </a:p>
        </p:txBody>
      </p:sp>
      <p:sp>
        <p:nvSpPr>
          <p:cNvPr id="202" name="Google Shape;202;p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6: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2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lvl="0">
              <a:buSzPct val="45000"/>
              <a:buFont typeface="StarSymbol"/>
              <a:buChar char="●"/>
            </a:pPr>
            <a:r>
              <a:rPr lang="el-GR" sz="1200" dirty="0"/>
              <a:t>πιθανώς θετική CPK,LDH σε γραμμική και εν τω </a:t>
            </a:r>
            <a:r>
              <a:rPr lang="el-GR" sz="1200" dirty="0" err="1"/>
              <a:t>βάθει</a:t>
            </a:r>
            <a:r>
              <a:rPr lang="el-GR" sz="1200" dirty="0"/>
              <a:t> </a:t>
            </a:r>
            <a:r>
              <a:rPr lang="el-GR" sz="1200" dirty="0" err="1"/>
              <a:t>μορφέα</a:t>
            </a:r>
            <a:r>
              <a:rPr lang="el-GR" sz="1200" dirty="0"/>
              <a:t>.</a:t>
            </a:r>
          </a:p>
          <a:p>
            <a:pPr lvl="0">
              <a:buSzPct val="45000"/>
              <a:buFont typeface="StarSymbol"/>
              <a:buChar char="●"/>
            </a:pPr>
            <a:r>
              <a:rPr lang="el-GR" sz="1200" dirty="0"/>
              <a:t>&gt; συχνή </a:t>
            </a:r>
            <a:r>
              <a:rPr lang="el-GR" sz="1200" dirty="0" err="1"/>
              <a:t>ηωσινοφιλία</a:t>
            </a:r>
            <a:r>
              <a:rPr lang="el-GR" sz="1200" dirty="0"/>
              <a:t> σε γενικευμένη </a:t>
            </a:r>
            <a:r>
              <a:rPr lang="el-GR" sz="1200" dirty="0" err="1"/>
              <a:t>μορφέα</a:t>
            </a:r>
            <a:r>
              <a:rPr lang="el-GR" sz="1200" dirty="0"/>
              <a:t>.</a:t>
            </a:r>
          </a:p>
          <a:p>
            <a:pPr lvl="0">
              <a:buSzPct val="45000"/>
              <a:buFont typeface="StarSymbol"/>
              <a:buChar char="●"/>
            </a:pPr>
            <a:r>
              <a:rPr lang="el-GR" sz="1200" dirty="0"/>
              <a:t>&gt; +RF συχνά σε γραμμική </a:t>
            </a:r>
            <a:r>
              <a:rPr lang="el-GR" sz="1200" dirty="0" err="1"/>
              <a:t>μορφέα</a:t>
            </a:r>
            <a:r>
              <a:rPr lang="el-GR" sz="1200" dirty="0"/>
              <a:t> των άκρων με αρθρίτιδα.</a:t>
            </a:r>
          </a:p>
          <a:p>
            <a:pPr marL="0" lvl="0" indent="0" algn="l" rtl="0">
              <a:spcBef>
                <a:spcPts val="0"/>
              </a:spcBef>
              <a:spcAft>
                <a:spcPts val="0"/>
              </a:spcAft>
              <a:buNone/>
            </a:pPr>
            <a:endParaRPr dirty="0"/>
          </a:p>
        </p:txBody>
      </p:sp>
      <p:sp>
        <p:nvSpPr>
          <p:cNvPr id="101" name="Google Shape;101;p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Extractable nuclear antigen</a:t>
            </a:r>
          </a:p>
          <a:p>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75</a:t>
            </a:fld>
            <a:endParaRPr lang="en-US"/>
          </a:p>
        </p:txBody>
      </p:sp>
    </p:spTree>
    <p:extLst>
      <p:ext uri="{BB962C8B-B14F-4D97-AF65-F5344CB8AC3E}">
        <p14:creationId xmlns:p14="http://schemas.microsoft.com/office/powerpoint/2010/main" val="4053410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Βοθριωειδείς</a:t>
            </a:r>
            <a:r>
              <a:rPr lang="el-GR" dirty="0"/>
              <a:t> ο</a:t>
            </a:r>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77</a:t>
            </a:fld>
            <a:endParaRPr lang="en-US"/>
          </a:p>
        </p:txBody>
      </p:sp>
    </p:spTree>
    <p:extLst>
      <p:ext uri="{BB962C8B-B14F-4D97-AF65-F5344CB8AC3E}">
        <p14:creationId xmlns:p14="http://schemas.microsoft.com/office/powerpoint/2010/main" val="2237909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ασβεστώσεις</a:t>
            </a:r>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78</a:t>
            </a:fld>
            <a:endParaRPr lang="en-US"/>
          </a:p>
        </p:txBody>
      </p:sp>
    </p:spTree>
    <p:extLst>
      <p:ext uri="{BB962C8B-B14F-4D97-AF65-F5344CB8AC3E}">
        <p14:creationId xmlns:p14="http://schemas.microsoft.com/office/powerpoint/2010/main" val="408985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33B45EA6-1FBB-1211-4811-8C75B9A9E134}"/>
              </a:ext>
            </a:extLst>
          </p:cNvPr>
          <p:cNvSpPr>
            <a:spLocks noGrp="1" noChangeArrowheads="1"/>
          </p:cNvSpPr>
          <p:nvPr>
            <p:ph type="sldNum"/>
          </p:nvPr>
        </p:nvSpPr>
        <p:spPr>
          <a:ln/>
        </p:spPr>
        <p:txBody>
          <a:bodyPr/>
          <a:lstStyle/>
          <a:p>
            <a:fld id="{8E8F43C6-1296-4264-B04F-8BA1EC08EA69}" type="slidenum">
              <a:rPr lang="el-GR" altLang="en-US"/>
              <a:pPr/>
              <a:t>8</a:t>
            </a:fld>
            <a:endParaRPr lang="el-GR" altLang="en-US"/>
          </a:p>
        </p:txBody>
      </p:sp>
      <p:sp>
        <p:nvSpPr>
          <p:cNvPr id="53249" name="Rectangle 1">
            <a:extLst>
              <a:ext uri="{FF2B5EF4-FFF2-40B4-BE49-F238E27FC236}">
                <a16:creationId xmlns:a16="http://schemas.microsoft.com/office/drawing/2014/main" id="{50AA8279-FB47-8DAB-7A0A-7532311ECE2F}"/>
              </a:ext>
            </a:extLst>
          </p:cNvPr>
          <p:cNvSpPr txBox="1">
            <a:spLocks noGrp="1" noRot="1" noChangeAspect="1" noChangeArrowheads="1"/>
          </p:cNvSpPr>
          <p:nvPr>
            <p:ph type="sldImg"/>
          </p:nvPr>
        </p:nvSpPr>
        <p:spPr bwMode="auto">
          <a:xfrm>
            <a:off x="379413"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64918C16-B246-9272-0393-4376B2FA2A5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err="1"/>
              <a:t>Χαρακτηριστικο</a:t>
            </a:r>
            <a:r>
              <a:rPr lang="el-GR" dirty="0"/>
              <a:t> είναι το</a:t>
            </a:r>
            <a:r>
              <a:rPr lang="el-GR" baseline="0" dirty="0"/>
              <a:t> </a:t>
            </a:r>
            <a:r>
              <a:rPr lang="el-GR" baseline="0" dirty="0" err="1"/>
              <a:t>εξανθημα</a:t>
            </a:r>
            <a:endParaRPr lang="el-GR" dirty="0"/>
          </a:p>
        </p:txBody>
      </p:sp>
      <p:sp>
        <p:nvSpPr>
          <p:cNvPr id="4" name="3 - Θέση αριθμού διαφάνειας"/>
          <p:cNvSpPr>
            <a:spLocks noGrp="1"/>
          </p:cNvSpPr>
          <p:nvPr>
            <p:ph type="sldNum" sz="quarter" idx="10"/>
          </p:nvPr>
        </p:nvSpPr>
        <p:spPr/>
        <p:txBody>
          <a:bodyPr/>
          <a:lstStyle/>
          <a:p>
            <a:fld id="{DDD814B8-1967-4A92-A8E0-F9ACB4D43193}" type="slidenum">
              <a:rPr lang="el-GR" smtClean="0"/>
              <a:pPr/>
              <a:t>10</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Τα αντισώματα </a:t>
            </a:r>
            <a:r>
              <a:rPr lang="en-US" b="1" dirty="0"/>
              <a:t>SS-</a:t>
            </a:r>
            <a:r>
              <a:rPr lang="el-GR" b="1" dirty="0"/>
              <a:t>Α (</a:t>
            </a:r>
            <a:r>
              <a:rPr lang="en-US" b="1" dirty="0"/>
              <a:t>Ro)</a:t>
            </a:r>
            <a:r>
              <a:rPr lang="en-US" dirty="0"/>
              <a:t> </a:t>
            </a:r>
            <a:r>
              <a:rPr lang="el-GR" dirty="0"/>
              <a:t>και </a:t>
            </a:r>
            <a:r>
              <a:rPr lang="en-US" b="1" dirty="0"/>
              <a:t>SS-B (La)</a:t>
            </a:r>
            <a:r>
              <a:rPr lang="en-US" dirty="0"/>
              <a:t> </a:t>
            </a:r>
            <a:r>
              <a:rPr lang="el-GR" dirty="0"/>
              <a:t>είναι </a:t>
            </a:r>
            <a:r>
              <a:rPr lang="el-GR" dirty="0" err="1"/>
              <a:t>αυτοαντισώματα</a:t>
            </a:r>
            <a:r>
              <a:rPr lang="el-GR" dirty="0"/>
              <a:t> που σχηματίζονται εναντίον </a:t>
            </a:r>
            <a:r>
              <a:rPr lang="el-GR" dirty="0" err="1"/>
              <a:t>ριβονουκλεοπρωτεϊνικών</a:t>
            </a:r>
            <a:r>
              <a:rPr lang="el-GR" dirty="0"/>
              <a:t> </a:t>
            </a:r>
            <a:r>
              <a:rPr lang="el-GR" dirty="0" err="1"/>
              <a:t>μοριών</a:t>
            </a:r>
            <a:r>
              <a:rPr lang="el-GR" dirty="0"/>
              <a:t>. Ανήκουν στα </a:t>
            </a:r>
            <a:r>
              <a:rPr lang="el-GR" dirty="0" err="1"/>
              <a:t>εκχυλίσιμα</a:t>
            </a:r>
            <a:r>
              <a:rPr lang="el-GR" dirty="0"/>
              <a:t> πυρηνικά αντισώματα</a:t>
            </a:r>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11</a:t>
            </a:fld>
            <a:endParaRPr lang="en-US"/>
          </a:p>
        </p:txBody>
      </p:sp>
    </p:spTree>
    <p:extLst>
      <p:ext uri="{BB962C8B-B14F-4D97-AF65-F5344CB8AC3E}">
        <p14:creationId xmlns:p14="http://schemas.microsoft.com/office/powerpoint/2010/main" val="559746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rtl="0">
              <a:spcBef>
                <a:spcPts val="1425"/>
              </a:spcBef>
              <a:spcAft>
                <a:spcPts val="0"/>
              </a:spcAft>
              <a:buClr>
                <a:schemeClr val="accent3"/>
              </a:buClr>
              <a:buSzPts val="2400"/>
              <a:buFont typeface="Noto Sans Symbols"/>
              <a:buChar char="▪"/>
            </a:pPr>
            <a:r>
              <a:rPr lang="el-GR" sz="1200" dirty="0">
                <a:solidFill>
                  <a:schemeClr val="accent3"/>
                </a:solidFill>
                <a:latin typeface="Calibri"/>
                <a:ea typeface="Calibri"/>
                <a:cs typeface="Calibri"/>
                <a:sym typeface="Calibri"/>
              </a:rPr>
              <a:t>Χείλη-παρειές-γλώσσα-φατνία </a:t>
            </a:r>
            <a:r>
              <a:rPr lang="el-GR" sz="1200" dirty="0" err="1">
                <a:solidFill>
                  <a:schemeClr val="accent3"/>
                </a:solidFill>
                <a:latin typeface="Calibri"/>
                <a:ea typeface="Calibri"/>
                <a:cs typeface="Calibri"/>
                <a:sym typeface="Calibri"/>
              </a:rPr>
              <a:t>οδόντων</a:t>
            </a:r>
            <a:r>
              <a:rPr lang="el-GR" sz="1200" dirty="0">
                <a:solidFill>
                  <a:schemeClr val="accent3"/>
                </a:solidFill>
                <a:latin typeface="Calibri"/>
                <a:ea typeface="Calibri"/>
                <a:cs typeface="Calibri"/>
                <a:sym typeface="Calibri"/>
              </a:rPr>
              <a:t>-ρίνα-</a:t>
            </a:r>
            <a:r>
              <a:rPr lang="el-GR" sz="1200" dirty="0" err="1">
                <a:solidFill>
                  <a:schemeClr val="accent3"/>
                </a:solidFill>
                <a:latin typeface="Calibri"/>
                <a:ea typeface="Calibri"/>
                <a:cs typeface="Calibri"/>
                <a:sym typeface="Calibri"/>
              </a:rPr>
              <a:t>επιπεφυκότες</a:t>
            </a:r>
            <a:r>
              <a:rPr lang="el-GR" sz="1200" dirty="0">
                <a:solidFill>
                  <a:schemeClr val="accent3"/>
                </a:solidFill>
                <a:latin typeface="Calibri"/>
                <a:ea typeface="Calibri"/>
                <a:cs typeface="Calibri"/>
                <a:sym typeface="Calibri"/>
              </a:rPr>
              <a:t>, χωρίς να υποδηλώνει αυτό συστηματική προσβολή.</a:t>
            </a:r>
            <a:endParaRPr lang="el-GR" dirty="0"/>
          </a:p>
          <a:p>
            <a:pPr marL="342900" marR="0" lvl="0" indent="-342900" algn="l" rtl="0">
              <a:spcBef>
                <a:spcPts val="1425"/>
              </a:spcBef>
              <a:spcAft>
                <a:spcPts val="0"/>
              </a:spcAft>
              <a:buClr>
                <a:schemeClr val="accent3"/>
              </a:buClr>
              <a:buSzPts val="2400"/>
              <a:buFont typeface="Noto Sans Symbols"/>
              <a:buChar char="▪"/>
            </a:pPr>
            <a:r>
              <a:rPr lang="el-GR" sz="1200" dirty="0">
                <a:solidFill>
                  <a:schemeClr val="accent3"/>
                </a:solidFill>
                <a:latin typeface="Calibri"/>
                <a:ea typeface="Calibri"/>
                <a:cs typeface="Calibri"/>
                <a:sym typeface="Calibri"/>
              </a:rPr>
              <a:t>Εμφανίζονται ως ανώδυνες </a:t>
            </a:r>
            <a:r>
              <a:rPr lang="el-GR" sz="1200" dirty="0" err="1">
                <a:solidFill>
                  <a:schemeClr val="accent3"/>
                </a:solidFill>
                <a:latin typeface="Calibri"/>
                <a:ea typeface="Calibri"/>
                <a:cs typeface="Calibri"/>
                <a:sym typeface="Calibri"/>
              </a:rPr>
              <a:t>ερυθηματώδεις</a:t>
            </a:r>
            <a:r>
              <a:rPr lang="el-GR" sz="1200" dirty="0">
                <a:solidFill>
                  <a:schemeClr val="accent3"/>
                </a:solidFill>
                <a:latin typeface="Calibri"/>
                <a:ea typeface="Calibri"/>
                <a:cs typeface="Calibri"/>
                <a:sym typeface="Calibri"/>
              </a:rPr>
              <a:t> βλάβες, που εξελίσσονται σε χρόνιες πλάκες με ακανόνιστα </a:t>
            </a:r>
            <a:r>
              <a:rPr lang="el-GR" sz="1200" dirty="0" err="1">
                <a:solidFill>
                  <a:schemeClr val="accent3"/>
                </a:solidFill>
                <a:latin typeface="Calibri"/>
                <a:ea typeface="Calibri"/>
                <a:cs typeface="Calibri"/>
                <a:sym typeface="Calibri"/>
              </a:rPr>
              <a:t>λευκάζοντα</a:t>
            </a:r>
            <a:r>
              <a:rPr lang="el-GR" sz="1200" dirty="0">
                <a:solidFill>
                  <a:schemeClr val="accent3"/>
                </a:solidFill>
                <a:latin typeface="Calibri"/>
                <a:ea typeface="Calibri"/>
                <a:cs typeface="Calibri"/>
                <a:sym typeface="Calibri"/>
              </a:rPr>
              <a:t> όρια και </a:t>
            </a:r>
            <a:r>
              <a:rPr lang="el-GR" sz="1200" dirty="0" err="1">
                <a:solidFill>
                  <a:schemeClr val="accent3"/>
                </a:solidFill>
                <a:latin typeface="Calibri"/>
                <a:ea typeface="Calibri"/>
                <a:cs typeface="Calibri"/>
                <a:sym typeface="Calibri"/>
              </a:rPr>
              <a:t>ευρυαγγείες</a:t>
            </a:r>
            <a:r>
              <a:rPr lang="el-GR" sz="1200" dirty="0">
                <a:solidFill>
                  <a:schemeClr val="accent3"/>
                </a:solidFill>
                <a:latin typeface="Calibri"/>
                <a:ea typeface="Calibri"/>
                <a:cs typeface="Calibri"/>
                <a:sym typeface="Calibri"/>
              </a:rPr>
              <a:t>.</a:t>
            </a:r>
            <a:endParaRPr lang="el-GR" dirty="0"/>
          </a:p>
          <a:p>
            <a:pPr marL="342900" marR="0" lvl="0" indent="-342900" algn="l" rtl="0">
              <a:spcBef>
                <a:spcPts val="1425"/>
              </a:spcBef>
              <a:spcAft>
                <a:spcPts val="0"/>
              </a:spcAft>
              <a:buClr>
                <a:schemeClr val="accent3"/>
              </a:buClr>
              <a:buSzPts val="2400"/>
              <a:buFont typeface="Noto Sans Symbols"/>
              <a:buChar char="▪"/>
            </a:pPr>
            <a:r>
              <a:rPr lang="el-GR" sz="1200" dirty="0">
                <a:solidFill>
                  <a:schemeClr val="accent3"/>
                </a:solidFill>
                <a:latin typeface="Calibri"/>
                <a:ea typeface="Calibri"/>
                <a:cs typeface="Calibri"/>
                <a:sym typeface="Calibri"/>
              </a:rPr>
              <a:t>Η επιφάνεια των πλακών στο βλεννογόνο της υπερώας χαρακτηρίζεται από </a:t>
            </a:r>
            <a:r>
              <a:rPr lang="el-GR" sz="1200" dirty="0" err="1">
                <a:solidFill>
                  <a:schemeClr val="accent3"/>
                </a:solidFill>
                <a:latin typeface="Calibri"/>
                <a:ea typeface="Calibri"/>
                <a:cs typeface="Calibri"/>
                <a:sym typeface="Calibri"/>
              </a:rPr>
              <a:t>λευκωπό</a:t>
            </a:r>
            <a:r>
              <a:rPr lang="el-GR" sz="1200" dirty="0">
                <a:solidFill>
                  <a:schemeClr val="accent3"/>
                </a:solidFill>
                <a:latin typeface="Calibri"/>
                <a:ea typeface="Calibri"/>
                <a:cs typeface="Calibri"/>
                <a:sym typeface="Calibri"/>
              </a:rPr>
              <a:t> δίκτυο, που περιβάλλει ζώνες στικτού ερυθήματος, δίνοντας την </a:t>
            </a:r>
            <a:r>
              <a:rPr lang="el-GR" sz="1200" b="1" dirty="0">
                <a:solidFill>
                  <a:schemeClr val="accent3"/>
                </a:solidFill>
                <a:latin typeface="Calibri"/>
                <a:ea typeface="Calibri"/>
                <a:cs typeface="Calibri"/>
                <a:sym typeface="Calibri"/>
              </a:rPr>
              <a:t>εικόνα ¨</a:t>
            </a:r>
            <a:r>
              <a:rPr lang="el-GR" sz="1200" b="1" dirty="0" err="1">
                <a:solidFill>
                  <a:schemeClr val="accent3"/>
                </a:solidFill>
                <a:latin typeface="Calibri"/>
                <a:ea typeface="Calibri"/>
                <a:cs typeface="Calibri"/>
                <a:sym typeface="Calibri"/>
              </a:rPr>
              <a:t>μελικυρίθρας</a:t>
            </a:r>
            <a:r>
              <a:rPr lang="el-GR" sz="1200" b="1" dirty="0">
                <a:solidFill>
                  <a:schemeClr val="accent3"/>
                </a:solidFill>
                <a:latin typeface="Calibri"/>
                <a:ea typeface="Calibri"/>
                <a:cs typeface="Calibri"/>
                <a:sym typeface="Calibri"/>
              </a:rPr>
              <a:t>¨.</a:t>
            </a:r>
            <a:endParaRPr lang="el-GR" dirty="0"/>
          </a:p>
          <a:p>
            <a:endParaRPr lang="en-US" dirty="0"/>
          </a:p>
        </p:txBody>
      </p:sp>
      <p:sp>
        <p:nvSpPr>
          <p:cNvPr id="4" name="Slide Number Placeholder 3"/>
          <p:cNvSpPr>
            <a:spLocks noGrp="1"/>
          </p:cNvSpPr>
          <p:nvPr>
            <p:ph type="sldNum" sz="quarter" idx="5"/>
          </p:nvPr>
        </p:nvSpPr>
        <p:spPr/>
        <p:txBody>
          <a:bodyPr/>
          <a:lstStyle/>
          <a:p>
            <a:fld id="{39636C37-9D92-49B6-B5FD-B2847CCAF273}" type="slidenum">
              <a:rPr lang="en-US" smtClean="0"/>
              <a:t>13</a:t>
            </a:fld>
            <a:endParaRPr lang="en-US"/>
          </a:p>
        </p:txBody>
      </p:sp>
    </p:spTree>
    <p:extLst>
      <p:ext uri="{BB962C8B-B14F-4D97-AF65-F5344CB8AC3E}">
        <p14:creationId xmlns:p14="http://schemas.microsoft.com/office/powerpoint/2010/main" val="47924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F485D02-D703-16DC-CB29-A457BD85CEEA}"/>
              </a:ext>
            </a:extLst>
          </p:cNvPr>
          <p:cNvSpPr>
            <a:spLocks noGrp="1" noChangeArrowheads="1"/>
          </p:cNvSpPr>
          <p:nvPr>
            <p:ph type="sldNum" sz="quarter" idx="5"/>
          </p:nvPr>
        </p:nvSpPr>
        <p:spPr>
          <a:ln/>
        </p:spPr>
        <p:txBody>
          <a:bodyPr/>
          <a:lstStyle/>
          <a:p>
            <a:fld id="{11A76B8A-98F2-4D26-8A53-1320C3D1B00F}" type="slidenum">
              <a:rPr lang="en-US" altLang="en-US"/>
              <a:pPr/>
              <a:t>15</a:t>
            </a:fld>
            <a:endParaRPr lang="en-US" altLang="en-US"/>
          </a:p>
        </p:txBody>
      </p:sp>
      <p:sp>
        <p:nvSpPr>
          <p:cNvPr id="520194" name="Rectangle 2">
            <a:extLst>
              <a:ext uri="{FF2B5EF4-FFF2-40B4-BE49-F238E27FC236}">
                <a16:creationId xmlns:a16="http://schemas.microsoft.com/office/drawing/2014/main" id="{9137EDB2-4846-71F7-BBD0-4B4FD408F9A1}"/>
              </a:ext>
            </a:extLst>
          </p:cNvPr>
          <p:cNvSpPr>
            <a:spLocks noGrp="1" noRot="1" noChangeAspect="1" noChangeArrowheads="1" noTextEdit="1"/>
          </p:cNvSpPr>
          <p:nvPr>
            <p:ph type="sldImg"/>
          </p:nvPr>
        </p:nvSpPr>
        <p:spPr>
          <a:ln/>
        </p:spPr>
      </p:sp>
      <p:sp>
        <p:nvSpPr>
          <p:cNvPr id="520195" name="Rectangle 3">
            <a:extLst>
              <a:ext uri="{FF2B5EF4-FFF2-40B4-BE49-F238E27FC236}">
                <a16:creationId xmlns:a16="http://schemas.microsoft.com/office/drawing/2014/main" id="{08227E76-4F9A-C35D-D6E5-ABC1D7785229}"/>
              </a:ext>
            </a:extLst>
          </p:cNvPr>
          <p:cNvSpPr>
            <a:spLocks noGrp="1" noChangeArrowheads="1"/>
          </p:cNvSpPr>
          <p:nvPr>
            <p:ph type="body" idx="1"/>
          </p:nvPr>
        </p:nvSpPr>
        <p:spPr/>
        <p:txBody>
          <a:bodyPr/>
          <a:lstStyle/>
          <a:p>
            <a:r>
              <a:rPr lang="en-US" altLang="en-US" b="1"/>
              <a:t>Discoid lupus: skin (photomicrograph)</a:t>
            </a:r>
          </a:p>
          <a:p>
            <a:r>
              <a:rPr lang="en-US" altLang="en-US"/>
              <a:t>Dermal atrophy of the basal cells, as well as hydropic degeneration (droplike appearance in the basal membrane dermal-epidermal junction), are seen in this photomicrograph. Epidermal hyperkeratosis is present. There is dense lymphocytic infiltration about the hair follicles and the sweat glands. (hematoxylin-eosin, low power) </a:t>
            </a:r>
          </a:p>
          <a:p>
            <a:endParaRPr lang="en-US" altLang="en-US"/>
          </a:p>
          <a:p>
            <a:r>
              <a:rPr lang="en-US" altLang="en-US" b="1"/>
              <a:t>#9408200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7113-185F-9D7C-40D6-5F64EBFBC8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CC5D4-5647-C5F2-0FB8-3F23986018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DADCD4-8151-480B-8997-4EA695CDBC59}"/>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5" name="Footer Placeholder 4">
            <a:extLst>
              <a:ext uri="{FF2B5EF4-FFF2-40B4-BE49-F238E27FC236}">
                <a16:creationId xmlns:a16="http://schemas.microsoft.com/office/drawing/2014/main" id="{F74E99D8-589F-B9A0-75CE-C50C6073A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32C2A-6430-8F6E-93B9-583F519FA4D7}"/>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4216455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44C6-8B6B-254B-AF81-FD97D64CE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456DE8-9C33-3C0C-757A-31CEBE2E6A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3C705-89AE-A321-6EA8-A38903238127}"/>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5" name="Footer Placeholder 4">
            <a:extLst>
              <a:ext uri="{FF2B5EF4-FFF2-40B4-BE49-F238E27FC236}">
                <a16:creationId xmlns:a16="http://schemas.microsoft.com/office/drawing/2014/main" id="{792F3369-E217-A251-9DF5-0004B7B64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7AC39-7AE5-5294-D337-8BF3E66AA275}"/>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20085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E5E4AD-B030-FCD8-6ED2-8DCE757C9B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ED9AEA-D80C-5ABB-4133-FFFBDAE0C8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3E7B9-85FC-8980-8571-5A09F16CF2CC}"/>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5" name="Footer Placeholder 4">
            <a:extLst>
              <a:ext uri="{FF2B5EF4-FFF2-40B4-BE49-F238E27FC236}">
                <a16:creationId xmlns:a16="http://schemas.microsoft.com/office/drawing/2014/main" id="{2CAED739-1748-993B-7D67-99F4EC6DA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6E7EC-6788-EF3C-6C8F-FE5F23D0E038}"/>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211043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D789-34F5-3853-D0B9-26908CC155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AF23E-30C3-7E8F-D832-57F46BB33F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351B4-31DB-2BDF-3024-72B599CF8EC7}"/>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5" name="Footer Placeholder 4">
            <a:extLst>
              <a:ext uri="{FF2B5EF4-FFF2-40B4-BE49-F238E27FC236}">
                <a16:creationId xmlns:a16="http://schemas.microsoft.com/office/drawing/2014/main" id="{AB408728-7797-2CE7-4B46-B0BC74AA0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B51A-E18E-36C5-C4F2-F67199E0B9D4}"/>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1514469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EF33-AC73-D9CF-0B9C-59D737E6E7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01C3A-C953-54AC-17D9-4811DDD253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16AC7-830A-471F-6D5F-19E6999E36D4}"/>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5" name="Footer Placeholder 4">
            <a:extLst>
              <a:ext uri="{FF2B5EF4-FFF2-40B4-BE49-F238E27FC236}">
                <a16:creationId xmlns:a16="http://schemas.microsoft.com/office/drawing/2014/main" id="{319A53BF-2A25-28BD-33BB-475323322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19F2D-DEB8-2824-6B5B-C7F4BFC29BD9}"/>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37528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4C42-62C4-BCB6-ED25-31F2CC076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D2C73-A117-89CD-88FA-10B6DF75D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D18C13-C741-2356-B8DF-DE4F3036A7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1D1377-8E58-1A10-6E9E-98198CF6228B}"/>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6" name="Footer Placeholder 5">
            <a:extLst>
              <a:ext uri="{FF2B5EF4-FFF2-40B4-BE49-F238E27FC236}">
                <a16:creationId xmlns:a16="http://schemas.microsoft.com/office/drawing/2014/main" id="{2B3EEE9E-9A3F-4104-525A-123D8A90F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706EE-B65D-6053-D1EA-E2EBEAB60F09}"/>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10044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DDD9-5091-2484-76F9-9C31E094BC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32784-85FA-8F76-226B-117031EFFE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F2E2C4-6978-8CA9-F1B0-6DA405DB70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A8226-58DD-F08F-ED08-E304F3450C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809167-D359-041B-DD5C-C961003852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435D0D-A9F1-BF4E-F917-469A2E391075}"/>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8" name="Footer Placeholder 7">
            <a:extLst>
              <a:ext uri="{FF2B5EF4-FFF2-40B4-BE49-F238E27FC236}">
                <a16:creationId xmlns:a16="http://schemas.microsoft.com/office/drawing/2014/main" id="{7087DDFE-DE29-69BA-7FFE-49B5360E5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5B5872-E8FF-C81A-635D-D8BC3AD91C96}"/>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382215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447B3-F57F-E1B0-9D46-49DFE5C186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DB4278-1FF5-3939-96CE-ECCF422A0025}"/>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4" name="Footer Placeholder 3">
            <a:extLst>
              <a:ext uri="{FF2B5EF4-FFF2-40B4-BE49-F238E27FC236}">
                <a16:creationId xmlns:a16="http://schemas.microsoft.com/office/drawing/2014/main" id="{C47B2E7B-8767-2E78-F75B-C3C955CB1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AC607-5D80-6B98-620B-FC16D1A8F801}"/>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311805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361E9-0389-B763-2DC8-BE504D8ACFD2}"/>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3" name="Footer Placeholder 2">
            <a:extLst>
              <a:ext uri="{FF2B5EF4-FFF2-40B4-BE49-F238E27FC236}">
                <a16:creationId xmlns:a16="http://schemas.microsoft.com/office/drawing/2014/main" id="{9C12A6C3-1E9C-0219-D4A7-2E2A5206E2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8A3854-57C4-B828-AD85-ED50B2AA20DB}"/>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409131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D8A0-9624-6484-A8C0-6D6FF48E0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02682D-504F-9F4A-F800-8AA7A4AD7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00661B-52AE-849F-F69C-C8EBDFB41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5397F5-1DED-1A45-6B79-EBBF8BB56CBC}"/>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6" name="Footer Placeholder 5">
            <a:extLst>
              <a:ext uri="{FF2B5EF4-FFF2-40B4-BE49-F238E27FC236}">
                <a16:creationId xmlns:a16="http://schemas.microsoft.com/office/drawing/2014/main" id="{ECA4D2B3-4C6F-F7A3-5253-81AE041A0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9D006-4D45-E754-4094-48AECC06BC69}"/>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141011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0C45-8B0B-33D2-2534-4C02C6444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4A93CA-5923-5E1C-102D-2192BFD16C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BFD7EF-D525-163C-F202-48D44C586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A9C933-F3B5-8CC1-D1CB-CBDABA871BE4}"/>
              </a:ext>
            </a:extLst>
          </p:cNvPr>
          <p:cNvSpPr>
            <a:spLocks noGrp="1"/>
          </p:cNvSpPr>
          <p:nvPr>
            <p:ph type="dt" sz="half" idx="10"/>
          </p:nvPr>
        </p:nvSpPr>
        <p:spPr/>
        <p:txBody>
          <a:bodyPr/>
          <a:lstStyle/>
          <a:p>
            <a:fld id="{54B7D492-ED09-45B0-AE43-9C2D432764F4}" type="datetimeFigureOut">
              <a:rPr lang="en-US" smtClean="0"/>
              <a:t>10/9/24</a:t>
            </a:fld>
            <a:endParaRPr lang="en-US"/>
          </a:p>
        </p:txBody>
      </p:sp>
      <p:sp>
        <p:nvSpPr>
          <p:cNvPr id="6" name="Footer Placeholder 5">
            <a:extLst>
              <a:ext uri="{FF2B5EF4-FFF2-40B4-BE49-F238E27FC236}">
                <a16:creationId xmlns:a16="http://schemas.microsoft.com/office/drawing/2014/main" id="{1C595AF2-3A18-A5C7-6196-EC9502C40F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92E63-E17C-D88B-CC74-772541FD56FF}"/>
              </a:ext>
            </a:extLst>
          </p:cNvPr>
          <p:cNvSpPr>
            <a:spLocks noGrp="1"/>
          </p:cNvSpPr>
          <p:nvPr>
            <p:ph type="sldNum" sz="quarter" idx="12"/>
          </p:nvPr>
        </p:nvSpPr>
        <p:spPr/>
        <p:txBody>
          <a:bodyPr/>
          <a:lstStyle/>
          <a:p>
            <a:fld id="{C5779821-3924-43AA-AEE3-E4169692F387}" type="slidenum">
              <a:rPr lang="en-US" smtClean="0"/>
              <a:t>‹#›</a:t>
            </a:fld>
            <a:endParaRPr lang="en-US"/>
          </a:p>
        </p:txBody>
      </p:sp>
    </p:spTree>
    <p:extLst>
      <p:ext uri="{BB962C8B-B14F-4D97-AF65-F5344CB8AC3E}">
        <p14:creationId xmlns:p14="http://schemas.microsoft.com/office/powerpoint/2010/main" val="3175069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754BA5-3F45-42B8-069B-6B30CBAC8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008266-2E03-215A-E788-42208A9FB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935BA-DEC4-A037-59F7-A7AF5C3C8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7D492-ED09-45B0-AE43-9C2D432764F4}" type="datetimeFigureOut">
              <a:rPr lang="en-US" smtClean="0"/>
              <a:t>10/9/24</a:t>
            </a:fld>
            <a:endParaRPr lang="en-US"/>
          </a:p>
        </p:txBody>
      </p:sp>
      <p:sp>
        <p:nvSpPr>
          <p:cNvPr id="5" name="Footer Placeholder 4">
            <a:extLst>
              <a:ext uri="{FF2B5EF4-FFF2-40B4-BE49-F238E27FC236}">
                <a16:creationId xmlns:a16="http://schemas.microsoft.com/office/drawing/2014/main" id="{86D6D9EF-8A4B-6CF2-FB73-EF41D962BA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FDEF3A-1113-3DF1-B696-5A1D84212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79821-3924-43AA-AEE3-E4169692F387}" type="slidenum">
              <a:rPr lang="en-US" smtClean="0"/>
              <a:t>‹#›</a:t>
            </a:fld>
            <a:endParaRPr lang="en-US"/>
          </a:p>
        </p:txBody>
      </p:sp>
    </p:spTree>
    <p:extLst>
      <p:ext uri="{BB962C8B-B14F-4D97-AF65-F5344CB8AC3E}">
        <p14:creationId xmlns:p14="http://schemas.microsoft.com/office/powerpoint/2010/main" val="722884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F3C7-9435-8E56-A505-229E7767D01B}"/>
              </a:ext>
            </a:extLst>
          </p:cNvPr>
          <p:cNvSpPr>
            <a:spLocks noGrp="1"/>
          </p:cNvSpPr>
          <p:nvPr>
            <p:ph type="ctrTitle"/>
          </p:nvPr>
        </p:nvSpPr>
        <p:spPr>
          <a:xfrm>
            <a:off x="1184476" y="2346045"/>
            <a:ext cx="9823048" cy="2387600"/>
          </a:xfrm>
        </p:spPr>
        <p:txBody>
          <a:bodyPr>
            <a:noAutofit/>
          </a:bodyPr>
          <a:lstStyle/>
          <a:p>
            <a:pPr>
              <a:lnSpc>
                <a:spcPct val="150000"/>
              </a:lnSpc>
            </a:pPr>
            <a:r>
              <a:rPr lang="el-GR" sz="3200" u="sng" dirty="0" err="1"/>
              <a:t>Αυτοάνοσα</a:t>
            </a:r>
            <a:r>
              <a:rPr lang="el-GR" sz="3200" u="sng" dirty="0"/>
              <a:t> νοσήματα του κολλαγόνου του</a:t>
            </a:r>
            <a:br>
              <a:rPr lang="el-GR" sz="3200" u="sng" dirty="0"/>
            </a:br>
            <a:r>
              <a:rPr lang="el-GR" sz="3200" u="sng" dirty="0"/>
              <a:t>συνεκτικού ιστού</a:t>
            </a:r>
            <a:br>
              <a:rPr lang="el-GR" sz="3200" dirty="0"/>
            </a:br>
            <a:r>
              <a:rPr lang="el-GR" sz="3200" dirty="0"/>
              <a:t> </a:t>
            </a:r>
            <a:endParaRPr lang="en-US" sz="3200" dirty="0"/>
          </a:p>
        </p:txBody>
      </p:sp>
      <p:sp>
        <p:nvSpPr>
          <p:cNvPr id="3" name="Subtitle 2">
            <a:extLst>
              <a:ext uri="{FF2B5EF4-FFF2-40B4-BE49-F238E27FC236}">
                <a16:creationId xmlns:a16="http://schemas.microsoft.com/office/drawing/2014/main" id="{5992A1F7-D54A-2925-95FA-8809679B6532}"/>
              </a:ext>
            </a:extLst>
          </p:cNvPr>
          <p:cNvSpPr>
            <a:spLocks noGrp="1"/>
          </p:cNvSpPr>
          <p:nvPr>
            <p:ph type="subTitle" idx="1"/>
          </p:nvPr>
        </p:nvSpPr>
        <p:spPr>
          <a:xfrm>
            <a:off x="1524000" y="4400690"/>
            <a:ext cx="9144000" cy="2144067"/>
          </a:xfrm>
        </p:spPr>
        <p:txBody>
          <a:bodyPr>
            <a:normAutofit/>
          </a:bodyPr>
          <a:lstStyle/>
          <a:p>
            <a:r>
              <a:rPr lang="el-GR" sz="1800" dirty="0">
                <a:latin typeface="Arial" panose="020B0604020202020204" pitchFamily="34" charset="0"/>
                <a:cs typeface="Arial" panose="020B0604020202020204" pitchFamily="34" charset="0"/>
              </a:rPr>
              <a:t>Αριστείδης </a:t>
            </a:r>
            <a:r>
              <a:rPr lang="el-GR" sz="1800" dirty="0" err="1">
                <a:latin typeface="Arial" panose="020B0604020202020204" pitchFamily="34" charset="0"/>
                <a:cs typeface="Arial" panose="020B0604020202020204" pitchFamily="34" charset="0"/>
              </a:rPr>
              <a:t>Βαϊόπουλος</a:t>
            </a:r>
            <a:r>
              <a:rPr lang="el-GR" sz="1800" dirty="0">
                <a:latin typeface="Arial" panose="020B0604020202020204" pitchFamily="34" charset="0"/>
                <a:cs typeface="Arial" panose="020B0604020202020204" pitchFamily="34" charset="0"/>
              </a:rPr>
              <a:t> </a:t>
            </a:r>
          </a:p>
          <a:p>
            <a:r>
              <a:rPr lang="el-GR" sz="1400" dirty="0">
                <a:solidFill>
                  <a:schemeClr val="tx1">
                    <a:lumMod val="50000"/>
                    <a:lumOff val="50000"/>
                  </a:schemeClr>
                </a:solidFill>
                <a:latin typeface="Arial" panose="020B0604020202020204" pitchFamily="34" charset="0"/>
                <a:cs typeface="Arial" panose="020B0604020202020204" pitchFamily="34" charset="0"/>
              </a:rPr>
              <a:t>Δερματολόγος-Αφροδισιολόγος </a:t>
            </a:r>
          </a:p>
          <a:p>
            <a:r>
              <a:rPr lang="el-GR" sz="1400" dirty="0">
                <a:solidFill>
                  <a:schemeClr val="tx1">
                    <a:lumMod val="50000"/>
                    <a:lumOff val="50000"/>
                  </a:schemeClr>
                </a:solidFill>
                <a:latin typeface="Arial" panose="020B0604020202020204" pitchFamily="34" charset="0"/>
                <a:cs typeface="Arial" panose="020B0604020202020204" pitchFamily="34" charset="0"/>
              </a:rPr>
              <a:t>Διδάκτωρ Ιατρικής ΕΚΠΑ</a:t>
            </a:r>
          </a:p>
          <a:p>
            <a:r>
              <a:rPr lang="el-GR" sz="1400" dirty="0">
                <a:solidFill>
                  <a:schemeClr val="tx1">
                    <a:lumMod val="50000"/>
                    <a:lumOff val="50000"/>
                  </a:schemeClr>
                </a:solidFill>
                <a:latin typeface="Arial" panose="020B0604020202020204" pitchFamily="34" charset="0"/>
                <a:cs typeface="Arial" panose="020B0604020202020204" pitchFamily="34" charset="0"/>
              </a:rPr>
              <a:t>Επιμελητής Β'</a:t>
            </a:r>
          </a:p>
          <a:p>
            <a:r>
              <a:rPr lang="el-GR" sz="1400" dirty="0">
                <a:solidFill>
                  <a:schemeClr val="tx1">
                    <a:lumMod val="50000"/>
                    <a:lumOff val="50000"/>
                  </a:schemeClr>
                </a:solidFill>
                <a:latin typeface="Arial" panose="020B0604020202020204" pitchFamily="34" charset="0"/>
                <a:cs typeface="Arial" panose="020B0604020202020204" pitchFamily="34" charset="0"/>
              </a:rPr>
              <a:t>Α΄ Πανεπιστημιακή Κλινική Αφροδισίων και Δερματικών Νόσων ΕΚΠΑ</a:t>
            </a:r>
          </a:p>
          <a:p>
            <a:r>
              <a:rPr lang="el-GR" sz="1400" dirty="0">
                <a:solidFill>
                  <a:schemeClr val="tx1">
                    <a:lumMod val="50000"/>
                    <a:lumOff val="50000"/>
                  </a:schemeClr>
                </a:solidFill>
                <a:latin typeface="Arial" panose="020B0604020202020204" pitchFamily="34" charset="0"/>
                <a:cs typeface="Arial" panose="020B0604020202020204" pitchFamily="34" charset="0"/>
              </a:rPr>
              <a:t>Ν.Α.Δ.Ν.Α. "Ανδρέας Συγγρός"</a:t>
            </a:r>
          </a:p>
          <a:p>
            <a:endParaRPr lang="en-US" sz="1400" dirty="0"/>
          </a:p>
        </p:txBody>
      </p:sp>
      <p:pic>
        <p:nvPicPr>
          <p:cNvPr id="4" name="Εικόνα 2">
            <a:extLst>
              <a:ext uri="{FF2B5EF4-FFF2-40B4-BE49-F238E27FC236}">
                <a16:creationId xmlns:a16="http://schemas.microsoft.com/office/drawing/2014/main" id="{BB1D44B4-32AD-CED4-3DDC-271E02680FD2}"/>
              </a:ext>
            </a:extLst>
          </p:cNvPr>
          <p:cNvPicPr>
            <a:picLocks noChangeAspect="1"/>
          </p:cNvPicPr>
          <p:nvPr/>
        </p:nvPicPr>
        <p:blipFill>
          <a:blip r:embed="rId2"/>
          <a:stretch>
            <a:fillRect/>
          </a:stretch>
        </p:blipFill>
        <p:spPr>
          <a:xfrm>
            <a:off x="4250720" y="324165"/>
            <a:ext cx="3287085" cy="2032802"/>
          </a:xfrm>
          <a:prstGeom prst="rect">
            <a:avLst/>
          </a:prstGeom>
        </p:spPr>
      </p:pic>
    </p:spTree>
    <p:extLst>
      <p:ext uri="{BB962C8B-B14F-4D97-AF65-F5344CB8AC3E}">
        <p14:creationId xmlns:p14="http://schemas.microsoft.com/office/powerpoint/2010/main" val="433055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C5BFFC6-2B44-230E-F166-E3CAAFFD478F}"/>
              </a:ext>
            </a:extLst>
          </p:cNvPr>
          <p:cNvSpPr>
            <a:spLocks noGrp="1"/>
          </p:cNvSpPr>
          <p:nvPr>
            <p:ph type="body" idx="1"/>
          </p:nvPr>
        </p:nvSpPr>
        <p:spPr>
          <a:xfrm>
            <a:off x="382588" y="48306"/>
            <a:ext cx="5157787" cy="528637"/>
          </a:xfrm>
        </p:spPr>
        <p:txBody>
          <a:bodyPr/>
          <a:lstStyle/>
          <a:p>
            <a:r>
              <a:rPr lang="el-GR" dirty="0"/>
              <a:t>Εντοπισμένος</a:t>
            </a:r>
            <a:endParaRPr lang="en-US" dirty="0"/>
          </a:p>
        </p:txBody>
      </p:sp>
      <p:sp>
        <p:nvSpPr>
          <p:cNvPr id="2" name="1 - Θέση περιεχομένου"/>
          <p:cNvSpPr>
            <a:spLocks noGrp="1"/>
          </p:cNvSpPr>
          <p:nvPr>
            <p:ph sz="half" idx="2"/>
          </p:nvPr>
        </p:nvSpPr>
        <p:spPr>
          <a:xfrm>
            <a:off x="382587" y="730704"/>
            <a:ext cx="5430385" cy="3101067"/>
          </a:xfrm>
        </p:spPr>
        <p:txBody>
          <a:bodyPr>
            <a:normAutofit fontScale="85000" lnSpcReduction="10000"/>
          </a:bodyPr>
          <a:lstStyle/>
          <a:p>
            <a:r>
              <a:rPr lang="el-GR" sz="1800" dirty="0"/>
              <a:t>Εξάνθημα δίκην ηλιακού ερυθήματος </a:t>
            </a:r>
            <a:r>
              <a:rPr lang="el-GR" sz="1800" b="1" dirty="0"/>
              <a:t>(δίκην πεταλούδας</a:t>
            </a:r>
            <a:r>
              <a:rPr lang="en-US" sz="1800" b="1" dirty="0"/>
              <a:t>-butterfly rash-</a:t>
            </a:r>
            <a:r>
              <a:rPr lang="en-US" sz="1800" b="1" dirty="0" err="1"/>
              <a:t>malar</a:t>
            </a:r>
            <a:r>
              <a:rPr lang="en-US" sz="1800" b="1" dirty="0"/>
              <a:t> rash</a:t>
            </a:r>
            <a:r>
              <a:rPr lang="el-GR" sz="1800" dirty="0"/>
              <a:t>).</a:t>
            </a:r>
          </a:p>
          <a:p>
            <a:r>
              <a:rPr lang="el-GR" sz="1800" dirty="0"/>
              <a:t>Επίπεδες ή επηρμένες, σαφώς </a:t>
            </a:r>
            <a:r>
              <a:rPr lang="el-GR" sz="1800" dirty="0" err="1"/>
              <a:t>αφοριζόμενες</a:t>
            </a:r>
            <a:r>
              <a:rPr lang="el-GR" sz="1800" dirty="0"/>
              <a:t>, </a:t>
            </a:r>
            <a:r>
              <a:rPr lang="el-GR" sz="1800" dirty="0" err="1"/>
              <a:t>κυανοιώδες</a:t>
            </a:r>
            <a:r>
              <a:rPr lang="el-GR" sz="1800" dirty="0"/>
              <a:t>, </a:t>
            </a:r>
            <a:r>
              <a:rPr lang="el-GR" sz="1800" dirty="0" err="1"/>
              <a:t>ερυθηματώδεις</a:t>
            </a:r>
            <a:r>
              <a:rPr lang="el-GR" sz="1800" dirty="0"/>
              <a:t> ή λεπιδώδεις </a:t>
            </a:r>
            <a:r>
              <a:rPr lang="el-GR" sz="1800" b="1" dirty="0"/>
              <a:t>κηλίδες και βλατίδες. </a:t>
            </a:r>
          </a:p>
          <a:p>
            <a:r>
              <a:rPr lang="el-GR" sz="1800" dirty="0"/>
              <a:t>Κατανομή: Συμμετρική στα ζυγωματικά και στη ράχη της ρινός- </a:t>
            </a:r>
            <a:r>
              <a:rPr lang="el-GR" sz="1800" b="1" dirty="0"/>
              <a:t>Οι </a:t>
            </a:r>
            <a:r>
              <a:rPr lang="el-GR" sz="1800" b="1" dirty="0" err="1"/>
              <a:t>ρινοπαρειακές</a:t>
            </a:r>
            <a:r>
              <a:rPr lang="el-GR" sz="1800" b="1" dirty="0"/>
              <a:t> πτυχές παραμένουν ανέπαφες.</a:t>
            </a:r>
          </a:p>
          <a:p>
            <a:r>
              <a:rPr lang="el-GR" sz="1800" dirty="0"/>
              <a:t>Επιδείνωση με την έκθεση στην ηλιακή ακτινοβολία.</a:t>
            </a:r>
          </a:p>
          <a:p>
            <a:r>
              <a:rPr lang="el-GR" sz="1800" b="1" dirty="0"/>
              <a:t>Κατά την αποδρομή του δεν καταλείπει ουλές.</a:t>
            </a:r>
            <a:endParaRPr lang="en-US" sz="1800" b="1" dirty="0"/>
          </a:p>
          <a:p>
            <a:r>
              <a:rPr lang="el-GR" sz="1800" dirty="0"/>
              <a:t>Σπάνια προσβάλλεται η </a:t>
            </a:r>
            <a:r>
              <a:rPr lang="el-GR" sz="1800" dirty="0" err="1"/>
              <a:t>περιοφθαλμική</a:t>
            </a:r>
            <a:r>
              <a:rPr lang="el-GR" sz="1800" dirty="0"/>
              <a:t> περιοχή, το μέτωπο, το τριχωτό της κεφαλής και την περιοχή </a:t>
            </a:r>
            <a:r>
              <a:rPr lang="en-US" sz="1800" dirty="0"/>
              <a:t>V.</a:t>
            </a:r>
          </a:p>
          <a:p>
            <a:r>
              <a:rPr lang="el-GR" sz="1800" dirty="0"/>
              <a:t>Συχνή η συνύπαρξη εξελκώσεων </a:t>
            </a:r>
            <a:r>
              <a:rPr lang="en-US" sz="1800" dirty="0"/>
              <a:t> </a:t>
            </a:r>
            <a:r>
              <a:rPr lang="el-GR" sz="1800" dirty="0"/>
              <a:t>στοματικού/ ρινικού βλεννογόνου, </a:t>
            </a:r>
            <a:r>
              <a:rPr lang="el-GR" sz="1800" dirty="0" err="1"/>
              <a:t>ευρυαγγείες</a:t>
            </a:r>
            <a:r>
              <a:rPr lang="el-GR" sz="1800" dirty="0"/>
              <a:t>, </a:t>
            </a:r>
            <a:r>
              <a:rPr lang="el-GR" sz="1800" dirty="0" err="1"/>
              <a:t>ονυχοδυστροφία</a:t>
            </a:r>
            <a:r>
              <a:rPr lang="el-GR" sz="1800" dirty="0"/>
              <a:t> </a:t>
            </a:r>
            <a:r>
              <a:rPr lang="en-US" sz="1800" dirty="0"/>
              <a:t>.</a:t>
            </a:r>
            <a:endParaRPr lang="el-GR" sz="1800" dirty="0"/>
          </a:p>
          <a:p>
            <a:endParaRPr lang="el-GR" sz="1800" b="1" dirty="0"/>
          </a:p>
        </p:txBody>
      </p:sp>
      <p:sp>
        <p:nvSpPr>
          <p:cNvPr id="5" name="Text Placeholder 4">
            <a:extLst>
              <a:ext uri="{FF2B5EF4-FFF2-40B4-BE49-F238E27FC236}">
                <a16:creationId xmlns:a16="http://schemas.microsoft.com/office/drawing/2014/main" id="{0486FD58-A773-EFD8-787B-CE30F89717AB}"/>
              </a:ext>
            </a:extLst>
          </p:cNvPr>
          <p:cNvSpPr>
            <a:spLocks noGrp="1"/>
          </p:cNvSpPr>
          <p:nvPr>
            <p:ph type="body" sz="quarter" idx="3"/>
          </p:nvPr>
        </p:nvSpPr>
        <p:spPr>
          <a:xfrm>
            <a:off x="6379029" y="-255251"/>
            <a:ext cx="5183188" cy="823912"/>
          </a:xfrm>
        </p:spPr>
        <p:txBody>
          <a:bodyPr/>
          <a:lstStyle/>
          <a:p>
            <a:r>
              <a:rPr lang="el-GR" dirty="0"/>
              <a:t>Γενικευμένος</a:t>
            </a:r>
            <a:endParaRPr lang="en-US" dirty="0"/>
          </a:p>
        </p:txBody>
      </p:sp>
      <p:sp>
        <p:nvSpPr>
          <p:cNvPr id="7" name="Content Placeholder 6">
            <a:extLst>
              <a:ext uri="{FF2B5EF4-FFF2-40B4-BE49-F238E27FC236}">
                <a16:creationId xmlns:a16="http://schemas.microsoft.com/office/drawing/2014/main" id="{DD3EA0D9-5D14-4C3E-EDA6-5BEE63CEE5F8}"/>
              </a:ext>
            </a:extLst>
          </p:cNvPr>
          <p:cNvSpPr>
            <a:spLocks noGrp="1"/>
          </p:cNvSpPr>
          <p:nvPr>
            <p:ph sz="quarter" idx="4"/>
          </p:nvPr>
        </p:nvSpPr>
        <p:spPr>
          <a:xfrm>
            <a:off x="6379028" y="613565"/>
            <a:ext cx="5595257" cy="3684588"/>
          </a:xfrm>
        </p:spPr>
        <p:txBody>
          <a:bodyPr>
            <a:normAutofit fontScale="85000" lnSpcReduction="10000"/>
          </a:bodyPr>
          <a:lstStyle/>
          <a:p>
            <a:r>
              <a:rPr lang="el-GR" sz="2000" dirty="0" err="1"/>
              <a:t>Ερυθηματοβλατιδώδεις</a:t>
            </a:r>
            <a:r>
              <a:rPr lang="el-GR" sz="2000" dirty="0"/>
              <a:t> βλάβες με λεπτά λέπια στις </a:t>
            </a:r>
            <a:r>
              <a:rPr lang="el-GR" sz="2000" dirty="0" err="1"/>
              <a:t>φωτοεκτεθειμένες</a:t>
            </a:r>
            <a:r>
              <a:rPr lang="el-GR" sz="2000" dirty="0"/>
              <a:t> περιοχές (πρόσωπο, </a:t>
            </a:r>
            <a:r>
              <a:rPr lang="el-GR" sz="2000" dirty="0" err="1"/>
              <a:t>εκτατικές</a:t>
            </a:r>
            <a:r>
              <a:rPr lang="el-GR" sz="2000" dirty="0"/>
              <a:t> περιοχές άνω άκρων και ραχιαία επιφάνεια άκρων χειρών)</a:t>
            </a:r>
            <a:endParaRPr lang="en-US" sz="2000" dirty="0"/>
          </a:p>
          <a:p>
            <a:r>
              <a:rPr lang="el-GR" sz="2000" dirty="0">
                <a:solidFill>
                  <a:srgbClr val="FF0000"/>
                </a:solidFill>
              </a:rPr>
              <a:t>Οι </a:t>
            </a:r>
            <a:r>
              <a:rPr lang="el-GR" sz="2000" dirty="0" err="1">
                <a:solidFill>
                  <a:srgbClr val="FF0000"/>
                </a:solidFill>
              </a:rPr>
              <a:t>μετακαρποφαλαγγικές</a:t>
            </a:r>
            <a:r>
              <a:rPr lang="el-GR" sz="2000" dirty="0">
                <a:solidFill>
                  <a:srgbClr val="FF0000"/>
                </a:solidFill>
              </a:rPr>
              <a:t> αρθρώσεις </a:t>
            </a:r>
            <a:r>
              <a:rPr lang="el-GR" sz="2000" b="1" u="sng" dirty="0"/>
              <a:t>δεν</a:t>
            </a:r>
            <a:r>
              <a:rPr lang="el-GR" sz="2000" dirty="0">
                <a:solidFill>
                  <a:srgbClr val="FF0000"/>
                </a:solidFill>
              </a:rPr>
              <a:t> προσβάλλονται</a:t>
            </a:r>
            <a:r>
              <a:rPr lang="el-GR" sz="2000" dirty="0"/>
              <a:t>.</a:t>
            </a:r>
          </a:p>
          <a:p>
            <a:r>
              <a:rPr lang="el-GR" sz="2000" dirty="0"/>
              <a:t>Συνύπαρξη επιφανειακών αλλοιώσεων του στοματικού και ρινικού βλεννογόνου και διάχυτη λέπτυνση των τριχών (</a:t>
            </a:r>
            <a:r>
              <a:rPr lang="en-US" sz="2000" dirty="0"/>
              <a:t>lupus hair).</a:t>
            </a:r>
            <a:endParaRPr lang="el-GR" sz="2000" dirty="0"/>
          </a:p>
          <a:p>
            <a:endParaRPr lang="en-US" sz="2000" dirty="0"/>
          </a:p>
        </p:txBody>
      </p:sp>
      <p:pic>
        <p:nvPicPr>
          <p:cNvPr id="8" name="Picture 5">
            <a:extLst>
              <a:ext uri="{FF2B5EF4-FFF2-40B4-BE49-F238E27FC236}">
                <a16:creationId xmlns:a16="http://schemas.microsoft.com/office/drawing/2014/main" id="{3D2701A0-24B5-4C94-E1D4-A11476809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629" y="3831771"/>
            <a:ext cx="3764644" cy="2824508"/>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246D88E-D781-0BBB-A881-203F4114B044}"/>
              </a:ext>
            </a:extLst>
          </p:cNvPr>
          <p:cNvPicPr>
            <a:picLocks noChangeAspect="1"/>
          </p:cNvPicPr>
          <p:nvPr/>
        </p:nvPicPr>
        <p:blipFill>
          <a:blip r:embed="rId4"/>
          <a:stretch>
            <a:fillRect/>
          </a:stretch>
        </p:blipFill>
        <p:spPr>
          <a:xfrm>
            <a:off x="7534727" y="2554540"/>
            <a:ext cx="2806702" cy="42365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7C00DC-D0F6-8ACF-E120-097582AD2252}"/>
              </a:ext>
            </a:extLst>
          </p:cNvPr>
          <p:cNvSpPr>
            <a:spLocks noGrp="1"/>
          </p:cNvSpPr>
          <p:nvPr>
            <p:ph type="title"/>
          </p:nvPr>
        </p:nvSpPr>
        <p:spPr/>
        <p:txBody>
          <a:bodyPr/>
          <a:lstStyle/>
          <a:p>
            <a:r>
              <a:rPr lang="el-GR" dirty="0" err="1"/>
              <a:t>Υποξύς</a:t>
            </a:r>
            <a:r>
              <a:rPr lang="el-GR" dirty="0"/>
              <a:t> δερματικός ΕΛ</a:t>
            </a:r>
            <a:endParaRPr lang="en-US" dirty="0"/>
          </a:p>
        </p:txBody>
      </p:sp>
      <p:sp>
        <p:nvSpPr>
          <p:cNvPr id="8" name="Content Placeholder 7">
            <a:extLst>
              <a:ext uri="{FF2B5EF4-FFF2-40B4-BE49-F238E27FC236}">
                <a16:creationId xmlns:a16="http://schemas.microsoft.com/office/drawing/2014/main" id="{D68D74D7-4BB4-8B1A-9D8F-870AB6E079B7}"/>
              </a:ext>
            </a:extLst>
          </p:cNvPr>
          <p:cNvSpPr>
            <a:spLocks noGrp="1"/>
          </p:cNvSpPr>
          <p:nvPr>
            <p:ph idx="1"/>
          </p:nvPr>
        </p:nvSpPr>
        <p:spPr>
          <a:xfrm>
            <a:off x="838199" y="1825625"/>
            <a:ext cx="10972801" cy="4351338"/>
          </a:xfrm>
        </p:spPr>
        <p:txBody>
          <a:bodyPr>
            <a:normAutofit/>
          </a:bodyPr>
          <a:lstStyle/>
          <a:p>
            <a:r>
              <a:rPr lang="el-GR" sz="2000" dirty="0"/>
              <a:t>Έντονη φωτοευαισθησία</a:t>
            </a:r>
            <a:endParaRPr lang="en-US" sz="2000" dirty="0"/>
          </a:p>
          <a:p>
            <a:r>
              <a:rPr lang="en-US" sz="2000" dirty="0"/>
              <a:t>UV, stress, </a:t>
            </a:r>
            <a:r>
              <a:rPr lang="el-GR" sz="2000" dirty="0"/>
              <a:t>κάπνισμα</a:t>
            </a:r>
          </a:p>
          <a:p>
            <a:r>
              <a:rPr lang="el-GR" sz="2000" dirty="0"/>
              <a:t>Αιφνίδια εκδήλωση</a:t>
            </a:r>
          </a:p>
          <a:p>
            <a:r>
              <a:rPr lang="el-GR" sz="2000" dirty="0"/>
              <a:t>Επιδείνωση Φθινόπωρο/</a:t>
            </a:r>
            <a:r>
              <a:rPr lang="el-GR" sz="2000" dirty="0" err="1"/>
              <a:t>Ανοιξη</a:t>
            </a:r>
            <a:endParaRPr lang="el-GR" sz="2000" dirty="0"/>
          </a:p>
          <a:p>
            <a:r>
              <a:rPr lang="el-GR" sz="2000" dirty="0" err="1"/>
              <a:t>Ασυμπτωματικές</a:t>
            </a:r>
            <a:r>
              <a:rPr lang="el-GR" sz="2000" dirty="0"/>
              <a:t> ή συνοδός ήπιος κνησμός</a:t>
            </a:r>
          </a:p>
          <a:p>
            <a:r>
              <a:rPr lang="el-GR" sz="2000" dirty="0"/>
              <a:t>Εντόπιση στις </a:t>
            </a:r>
            <a:r>
              <a:rPr lang="el-GR" sz="2000" b="1" dirty="0" err="1"/>
              <a:t>ηλιοεκτεθειμένες</a:t>
            </a:r>
            <a:r>
              <a:rPr lang="el-GR" sz="2000" dirty="0"/>
              <a:t> περιοχές</a:t>
            </a:r>
          </a:p>
          <a:p>
            <a:r>
              <a:rPr lang="el-GR" sz="2000" dirty="0"/>
              <a:t>Τριχωτό και περιοχές κάτω της οσφύος συνήθως παραμένουν ανέπαφες</a:t>
            </a:r>
          </a:p>
          <a:p>
            <a:r>
              <a:rPr lang="en-US" sz="2000" b="1" dirty="0">
                <a:solidFill>
                  <a:srgbClr val="FF0000"/>
                </a:solidFill>
              </a:rPr>
              <a:t>anti-Ro (60-70%)  - La (30-50%)</a:t>
            </a:r>
            <a:endParaRPr lang="el-GR" sz="2000" b="1" dirty="0">
              <a:solidFill>
                <a:srgbClr val="FF0000"/>
              </a:solidFill>
            </a:endParaRPr>
          </a:p>
          <a:p>
            <a:r>
              <a:rPr lang="el-GR" sz="2000" dirty="0"/>
              <a:t>Κατά την υποστροφή των βλαβών </a:t>
            </a:r>
            <a:r>
              <a:rPr lang="el-GR" sz="2000" b="1" dirty="0"/>
              <a:t>ΔΕΝ καταλείπονται ουλές ή δυσχρωμίες</a:t>
            </a:r>
            <a:endParaRPr lang="de-DE" sz="2000" b="1" dirty="0"/>
          </a:p>
          <a:p>
            <a:r>
              <a:rPr lang="el-GR" sz="2000" dirty="0">
                <a:solidFill>
                  <a:srgbClr val="FF0000"/>
                </a:solidFill>
              </a:rPr>
              <a:t>15% των ασθενών θ’ αναπτύξουν ΣΕΛ</a:t>
            </a:r>
            <a:r>
              <a:rPr lang="el-GR" sz="2000" dirty="0"/>
              <a:t> (νεφρίτιδα, αγγειίτιδα</a:t>
            </a:r>
            <a:r>
              <a:rPr lang="de-DE" sz="2000" dirty="0"/>
              <a:t>, </a:t>
            </a:r>
            <a:r>
              <a:rPr lang="el-GR" sz="2000" dirty="0"/>
              <a:t>προσβολή ΚΝΣ)</a:t>
            </a:r>
          </a:p>
          <a:p>
            <a:endParaRPr lang="el-GR" sz="2000" dirty="0"/>
          </a:p>
        </p:txBody>
      </p:sp>
      <p:pic>
        <p:nvPicPr>
          <p:cNvPr id="2" name="Picture 1">
            <a:extLst>
              <a:ext uri="{FF2B5EF4-FFF2-40B4-BE49-F238E27FC236}">
                <a16:creationId xmlns:a16="http://schemas.microsoft.com/office/drawing/2014/main" id="{37F2191B-2532-EF9F-B1F4-1607E023E5A0}"/>
              </a:ext>
            </a:extLst>
          </p:cNvPr>
          <p:cNvPicPr>
            <a:picLocks noChangeAspect="1"/>
          </p:cNvPicPr>
          <p:nvPr/>
        </p:nvPicPr>
        <p:blipFill>
          <a:blip r:embed="rId3"/>
          <a:stretch>
            <a:fillRect/>
          </a:stretch>
        </p:blipFill>
        <p:spPr>
          <a:xfrm>
            <a:off x="9365342" y="1027906"/>
            <a:ext cx="2552700" cy="5054600"/>
          </a:xfrm>
          <a:prstGeom prst="rect">
            <a:avLst/>
          </a:prstGeom>
        </p:spPr>
      </p:pic>
    </p:spTree>
    <p:extLst>
      <p:ext uri="{BB962C8B-B14F-4D97-AF65-F5344CB8AC3E}">
        <p14:creationId xmlns:p14="http://schemas.microsoft.com/office/powerpoint/2010/main" val="261167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D7865A-F93F-47E0-FF90-342D533B5FB2}"/>
              </a:ext>
            </a:extLst>
          </p:cNvPr>
          <p:cNvSpPr>
            <a:spLocks noGrp="1"/>
          </p:cNvSpPr>
          <p:nvPr>
            <p:ph type="body" idx="1"/>
          </p:nvPr>
        </p:nvSpPr>
        <p:spPr>
          <a:xfrm>
            <a:off x="588126" y="323165"/>
            <a:ext cx="5157787" cy="823912"/>
          </a:xfrm>
        </p:spPr>
        <p:txBody>
          <a:bodyPr/>
          <a:lstStyle/>
          <a:p>
            <a:r>
              <a:rPr lang="el-GR" dirty="0"/>
              <a:t>Δακτυλιοειδής τύπος </a:t>
            </a:r>
            <a:endParaRPr lang="en-US" dirty="0"/>
          </a:p>
        </p:txBody>
      </p:sp>
      <p:sp>
        <p:nvSpPr>
          <p:cNvPr id="6" name="Content Placeholder 5">
            <a:extLst>
              <a:ext uri="{FF2B5EF4-FFF2-40B4-BE49-F238E27FC236}">
                <a16:creationId xmlns:a16="http://schemas.microsoft.com/office/drawing/2014/main" id="{1B826A6F-B2A0-2298-2FDF-2AFE54925376}"/>
              </a:ext>
            </a:extLst>
          </p:cNvPr>
          <p:cNvSpPr>
            <a:spLocks noGrp="1"/>
          </p:cNvSpPr>
          <p:nvPr>
            <p:ph sz="half" idx="2"/>
          </p:nvPr>
        </p:nvSpPr>
        <p:spPr>
          <a:xfrm>
            <a:off x="425257" y="1108311"/>
            <a:ext cx="5157787" cy="3684588"/>
          </a:xfrm>
        </p:spPr>
        <p:txBody>
          <a:bodyPr>
            <a:normAutofit/>
          </a:bodyPr>
          <a:lstStyle/>
          <a:p>
            <a:r>
              <a:rPr lang="el-GR" sz="2400" dirty="0"/>
              <a:t>δακτυλιοειδείς βλάβες, με έντονη ερυθρότητα, επηρμένα όρια, ελαφρά απολέπιση και υποστροφή στο κέντρο</a:t>
            </a:r>
            <a:endParaRPr lang="en-US" sz="2400" dirty="0"/>
          </a:p>
        </p:txBody>
      </p:sp>
      <p:sp>
        <p:nvSpPr>
          <p:cNvPr id="7" name="Text Placeholder 6">
            <a:extLst>
              <a:ext uri="{FF2B5EF4-FFF2-40B4-BE49-F238E27FC236}">
                <a16:creationId xmlns:a16="http://schemas.microsoft.com/office/drawing/2014/main" id="{C95A17D9-6B54-5481-542E-C2146D2F7191}"/>
              </a:ext>
            </a:extLst>
          </p:cNvPr>
          <p:cNvSpPr>
            <a:spLocks noGrp="1"/>
          </p:cNvSpPr>
          <p:nvPr>
            <p:ph type="body" sz="quarter" idx="3"/>
          </p:nvPr>
        </p:nvSpPr>
        <p:spPr>
          <a:xfrm>
            <a:off x="6243857" y="234375"/>
            <a:ext cx="5183188" cy="823912"/>
          </a:xfrm>
        </p:spPr>
        <p:txBody>
          <a:bodyPr/>
          <a:lstStyle/>
          <a:p>
            <a:r>
              <a:rPr lang="el-GR" dirty="0" err="1"/>
              <a:t>Ψωριασιόμορφος</a:t>
            </a:r>
            <a:r>
              <a:rPr lang="el-GR" dirty="0"/>
              <a:t> τύπος</a:t>
            </a:r>
            <a:endParaRPr lang="en-US" dirty="0"/>
          </a:p>
        </p:txBody>
      </p:sp>
      <p:sp>
        <p:nvSpPr>
          <p:cNvPr id="8" name="Content Placeholder 7">
            <a:extLst>
              <a:ext uri="{FF2B5EF4-FFF2-40B4-BE49-F238E27FC236}">
                <a16:creationId xmlns:a16="http://schemas.microsoft.com/office/drawing/2014/main" id="{032424DB-81EF-B865-701B-0EE9B9959CDE}"/>
              </a:ext>
            </a:extLst>
          </p:cNvPr>
          <p:cNvSpPr>
            <a:spLocks noGrp="1"/>
          </p:cNvSpPr>
          <p:nvPr>
            <p:ph sz="quarter" idx="4"/>
          </p:nvPr>
        </p:nvSpPr>
        <p:spPr>
          <a:xfrm>
            <a:off x="5954486" y="1001493"/>
            <a:ext cx="5943600" cy="3684588"/>
          </a:xfrm>
        </p:spPr>
        <p:txBody>
          <a:bodyPr>
            <a:normAutofit/>
          </a:bodyPr>
          <a:lstStyle/>
          <a:p>
            <a:r>
              <a:rPr lang="el-GR" sz="2400" dirty="0" err="1"/>
              <a:t>Βλατιδολεπιδώδεις</a:t>
            </a:r>
            <a:r>
              <a:rPr lang="el-GR" sz="2400" dirty="0"/>
              <a:t> αλλοιώσεις, σαφώς </a:t>
            </a:r>
            <a:r>
              <a:rPr lang="el-GR" sz="2400" dirty="0" err="1"/>
              <a:t>αφοριζόμενες</a:t>
            </a:r>
            <a:r>
              <a:rPr lang="el-GR" sz="2400" dirty="0"/>
              <a:t> με ελαφρά απολέπιση και εξελίσσονται σε συρρέουσες πλάκες ωοειδούς, </a:t>
            </a:r>
            <a:r>
              <a:rPr lang="el-GR" sz="2400" dirty="0" err="1"/>
              <a:t>πολυκυκλικού</a:t>
            </a:r>
            <a:r>
              <a:rPr lang="el-GR" sz="2400" dirty="0"/>
              <a:t> ή τοξοειδούς σχήματος</a:t>
            </a:r>
            <a:endParaRPr lang="en-US" sz="2400" dirty="0"/>
          </a:p>
        </p:txBody>
      </p:sp>
      <p:sp>
        <p:nvSpPr>
          <p:cNvPr id="9" name="TextBox 8">
            <a:extLst>
              <a:ext uri="{FF2B5EF4-FFF2-40B4-BE49-F238E27FC236}">
                <a16:creationId xmlns:a16="http://schemas.microsoft.com/office/drawing/2014/main" id="{7B81D588-F57D-148E-AD53-03AF35C3E116}"/>
              </a:ext>
            </a:extLst>
          </p:cNvPr>
          <p:cNvSpPr txBox="1"/>
          <p:nvPr/>
        </p:nvSpPr>
        <p:spPr>
          <a:xfrm>
            <a:off x="3472543" y="0"/>
            <a:ext cx="4039632" cy="646331"/>
          </a:xfrm>
          <a:prstGeom prst="rect">
            <a:avLst/>
          </a:prstGeom>
          <a:noFill/>
        </p:spPr>
        <p:txBody>
          <a:bodyPr wrap="none" rtlCol="0">
            <a:spAutoFit/>
          </a:bodyPr>
          <a:lstStyle/>
          <a:p>
            <a:r>
              <a:rPr lang="el-GR" b="1" u="sng" dirty="0">
                <a:solidFill>
                  <a:srgbClr val="FF0000"/>
                </a:solidFill>
              </a:rPr>
              <a:t>Οι δύο μορφές μπορεί να συνυπάρχουν</a:t>
            </a:r>
          </a:p>
          <a:p>
            <a:endParaRPr lang="en-US" b="1" dirty="0"/>
          </a:p>
        </p:txBody>
      </p:sp>
      <p:pic>
        <p:nvPicPr>
          <p:cNvPr id="11" name="Picture 10">
            <a:extLst>
              <a:ext uri="{FF2B5EF4-FFF2-40B4-BE49-F238E27FC236}">
                <a16:creationId xmlns:a16="http://schemas.microsoft.com/office/drawing/2014/main" id="{0CABFA8C-C662-949F-89DA-90162303C10E}"/>
              </a:ext>
            </a:extLst>
          </p:cNvPr>
          <p:cNvPicPr>
            <a:picLocks noChangeAspect="1"/>
          </p:cNvPicPr>
          <p:nvPr/>
        </p:nvPicPr>
        <p:blipFill>
          <a:blip r:embed="rId2"/>
          <a:stretch>
            <a:fillRect/>
          </a:stretch>
        </p:blipFill>
        <p:spPr>
          <a:xfrm>
            <a:off x="1164771" y="2617876"/>
            <a:ext cx="2993141" cy="4136410"/>
          </a:xfrm>
          <a:prstGeom prst="rect">
            <a:avLst/>
          </a:prstGeom>
        </p:spPr>
      </p:pic>
      <p:pic>
        <p:nvPicPr>
          <p:cNvPr id="13" name="Picture 12">
            <a:extLst>
              <a:ext uri="{FF2B5EF4-FFF2-40B4-BE49-F238E27FC236}">
                <a16:creationId xmlns:a16="http://schemas.microsoft.com/office/drawing/2014/main" id="{2407DEEA-6C50-16D2-3E02-833F7FC94E91}"/>
              </a:ext>
            </a:extLst>
          </p:cNvPr>
          <p:cNvPicPr>
            <a:picLocks noChangeAspect="1"/>
          </p:cNvPicPr>
          <p:nvPr/>
        </p:nvPicPr>
        <p:blipFill>
          <a:blip r:embed="rId3"/>
          <a:stretch>
            <a:fillRect/>
          </a:stretch>
        </p:blipFill>
        <p:spPr>
          <a:xfrm>
            <a:off x="5745913" y="2998875"/>
            <a:ext cx="3089538" cy="3588049"/>
          </a:xfrm>
          <a:prstGeom prst="rect">
            <a:avLst/>
          </a:prstGeom>
        </p:spPr>
      </p:pic>
      <p:pic>
        <p:nvPicPr>
          <p:cNvPr id="15" name="Picture 14">
            <a:extLst>
              <a:ext uri="{FF2B5EF4-FFF2-40B4-BE49-F238E27FC236}">
                <a16:creationId xmlns:a16="http://schemas.microsoft.com/office/drawing/2014/main" id="{FF06C1FE-1BD9-A4F7-A44A-DF95947AB6F4}"/>
              </a:ext>
            </a:extLst>
          </p:cNvPr>
          <p:cNvPicPr>
            <a:picLocks noChangeAspect="1"/>
          </p:cNvPicPr>
          <p:nvPr/>
        </p:nvPicPr>
        <p:blipFill>
          <a:blip r:embed="rId4"/>
          <a:stretch>
            <a:fillRect/>
          </a:stretch>
        </p:blipFill>
        <p:spPr>
          <a:xfrm>
            <a:off x="8880582" y="3114857"/>
            <a:ext cx="3180373" cy="3356084"/>
          </a:xfrm>
          <a:prstGeom prst="rect">
            <a:avLst/>
          </a:prstGeom>
        </p:spPr>
      </p:pic>
    </p:spTree>
    <p:extLst>
      <p:ext uri="{BB962C8B-B14F-4D97-AF65-F5344CB8AC3E}">
        <p14:creationId xmlns:p14="http://schemas.microsoft.com/office/powerpoint/2010/main" val="3589976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2EF4-FD94-55C0-2375-8D3478AE0687}"/>
              </a:ext>
            </a:extLst>
          </p:cNvPr>
          <p:cNvSpPr>
            <a:spLocks noGrp="1"/>
          </p:cNvSpPr>
          <p:nvPr>
            <p:ph type="title"/>
          </p:nvPr>
        </p:nvSpPr>
        <p:spPr>
          <a:xfrm>
            <a:off x="838200" y="185057"/>
            <a:ext cx="10515600" cy="790861"/>
          </a:xfrm>
        </p:spPr>
        <p:txBody>
          <a:bodyPr>
            <a:normAutofit/>
          </a:bodyPr>
          <a:lstStyle/>
          <a:p>
            <a:r>
              <a:rPr lang="el-GR" dirty="0"/>
              <a:t>Χρόνιος δερματικός </a:t>
            </a:r>
            <a:r>
              <a:rPr lang="el-GR" dirty="0" err="1"/>
              <a:t>ερυθηματώδης</a:t>
            </a:r>
            <a:r>
              <a:rPr lang="el-GR" dirty="0"/>
              <a:t> λύκος</a:t>
            </a:r>
            <a:endParaRPr lang="en-US" dirty="0"/>
          </a:p>
        </p:txBody>
      </p:sp>
      <p:sp>
        <p:nvSpPr>
          <p:cNvPr id="4" name="Content Placeholder 3">
            <a:extLst>
              <a:ext uri="{FF2B5EF4-FFF2-40B4-BE49-F238E27FC236}">
                <a16:creationId xmlns:a16="http://schemas.microsoft.com/office/drawing/2014/main" id="{165E7C51-ED42-DFB7-4C5F-B050ECC1DF77}"/>
              </a:ext>
            </a:extLst>
          </p:cNvPr>
          <p:cNvSpPr>
            <a:spLocks noGrp="1"/>
          </p:cNvSpPr>
          <p:nvPr>
            <p:ph idx="1"/>
          </p:nvPr>
        </p:nvSpPr>
        <p:spPr>
          <a:xfrm>
            <a:off x="370114" y="1208315"/>
            <a:ext cx="10515600" cy="5246914"/>
          </a:xfrm>
        </p:spPr>
        <p:txBody>
          <a:bodyPr>
            <a:normAutofit/>
          </a:bodyPr>
          <a:lstStyle/>
          <a:p>
            <a:pPr marL="0" indent="0">
              <a:buNone/>
            </a:pPr>
            <a:r>
              <a:rPr lang="el-GR" sz="2000" b="1" u="sng" dirty="0"/>
              <a:t>Δισκοειδής ΧΔΕΛ</a:t>
            </a:r>
            <a:endParaRPr lang="en-US" sz="2000" b="1" u="sng" dirty="0"/>
          </a:p>
          <a:p>
            <a:r>
              <a:rPr lang="el-GR" sz="2000" dirty="0"/>
              <a:t>συνηθέστερη μορφή</a:t>
            </a:r>
          </a:p>
          <a:p>
            <a:r>
              <a:rPr lang="el-GR" sz="2000" dirty="0"/>
              <a:t>γυναίκες στην 4η με 5η δεκαετία </a:t>
            </a:r>
          </a:p>
          <a:p>
            <a:r>
              <a:rPr lang="el-GR" sz="2000" dirty="0"/>
              <a:t>Εντοπισμένος και γενικευμένος, με ή χωρίς συστηματική προσβολή</a:t>
            </a:r>
          </a:p>
          <a:p>
            <a:r>
              <a:rPr lang="el-GR" sz="2000" dirty="0" err="1"/>
              <a:t>Εκλυτικοί</a:t>
            </a:r>
            <a:r>
              <a:rPr lang="el-GR" sz="2000" dirty="0"/>
              <a:t> παράγοντες (</a:t>
            </a:r>
            <a:r>
              <a:rPr lang="de-DE" sz="2000" dirty="0"/>
              <a:t>UV, </a:t>
            </a:r>
            <a:r>
              <a:rPr lang="el-GR" sz="2000" dirty="0"/>
              <a:t>τραύμα/</a:t>
            </a:r>
            <a:r>
              <a:rPr lang="de-DE" sz="2000" dirty="0"/>
              <a:t>Koebner</a:t>
            </a:r>
            <a:r>
              <a:rPr lang="el-GR" sz="2000" dirty="0"/>
              <a:t>,</a:t>
            </a:r>
            <a:r>
              <a:rPr lang="de-DE" sz="2000" dirty="0"/>
              <a:t> </a:t>
            </a:r>
            <a:r>
              <a:rPr lang="el-GR" sz="2000" dirty="0"/>
              <a:t>κύηση, ψύχος)</a:t>
            </a:r>
          </a:p>
          <a:p>
            <a:r>
              <a:rPr lang="el-GR" sz="2000" b="1" dirty="0"/>
              <a:t>επίπεδες ή επηρμένες </a:t>
            </a:r>
            <a:r>
              <a:rPr lang="el-GR" sz="2000" b="1" dirty="0" err="1"/>
              <a:t>ερυθηματώδεις</a:t>
            </a:r>
            <a:r>
              <a:rPr lang="el-GR" sz="2000" b="1" dirty="0"/>
              <a:t> διηθημένες πλάκες, σαφώς </a:t>
            </a:r>
            <a:r>
              <a:rPr lang="el-GR" sz="2000" b="1" dirty="0" err="1"/>
              <a:t>αφοριζόμενες</a:t>
            </a:r>
            <a:r>
              <a:rPr lang="el-GR" sz="2000" b="1" dirty="0"/>
              <a:t> από το υγιές δέρμα, καλυπτόμενες από </a:t>
            </a:r>
            <a:r>
              <a:rPr lang="el-GR" sz="2000" b="1" dirty="0" err="1"/>
              <a:t>υπερκερατωσικά</a:t>
            </a:r>
            <a:r>
              <a:rPr lang="el-GR" sz="2000" b="1" dirty="0"/>
              <a:t> λέπια</a:t>
            </a:r>
          </a:p>
          <a:p>
            <a:r>
              <a:rPr lang="el-GR" sz="2000" dirty="0"/>
              <a:t>Προσβάλλει εξαρτήματα και δημιουργεί </a:t>
            </a:r>
            <a:r>
              <a:rPr lang="el-GR" sz="2000" b="1" dirty="0" err="1"/>
              <a:t>θυλακικά</a:t>
            </a:r>
            <a:r>
              <a:rPr lang="el-GR" sz="2000" b="1" dirty="0"/>
              <a:t> βύσματα</a:t>
            </a:r>
          </a:p>
          <a:p>
            <a:r>
              <a:rPr lang="el-GR" sz="2000" dirty="0">
                <a:solidFill>
                  <a:srgbClr val="FF0000"/>
                </a:solidFill>
              </a:rPr>
              <a:t>Ατροφία, δύσμορφη ουλή τύπου λεύκης, </a:t>
            </a:r>
            <a:r>
              <a:rPr lang="el-GR" sz="2000" dirty="0" err="1">
                <a:solidFill>
                  <a:srgbClr val="FF0000"/>
                </a:solidFill>
              </a:rPr>
              <a:t>ουλωτική</a:t>
            </a:r>
            <a:r>
              <a:rPr lang="el-GR" sz="2000" dirty="0">
                <a:solidFill>
                  <a:srgbClr val="FF0000"/>
                </a:solidFill>
              </a:rPr>
              <a:t> αλωπεκία</a:t>
            </a:r>
          </a:p>
          <a:p>
            <a:r>
              <a:rPr lang="el-GR" sz="2000" dirty="0"/>
              <a:t>Προσβολή βλεννογόνων στο 3%, Προσβολή ονύχων</a:t>
            </a:r>
          </a:p>
          <a:p>
            <a:r>
              <a:rPr lang="el-GR" sz="2000" b="1" dirty="0">
                <a:solidFill>
                  <a:srgbClr val="FF0000"/>
                </a:solidFill>
              </a:rPr>
              <a:t>εξέλιξη σε </a:t>
            </a:r>
            <a:r>
              <a:rPr lang="de-DE" sz="2000" b="1" dirty="0">
                <a:solidFill>
                  <a:srgbClr val="FF0000"/>
                </a:solidFill>
              </a:rPr>
              <a:t>SCC</a:t>
            </a:r>
            <a:r>
              <a:rPr lang="el-GR" sz="2000" b="1" dirty="0">
                <a:solidFill>
                  <a:srgbClr val="FF0000"/>
                </a:solidFill>
              </a:rPr>
              <a:t> </a:t>
            </a:r>
            <a:r>
              <a:rPr lang="el-GR" sz="2000" dirty="0" err="1"/>
              <a:t>χρονίων</a:t>
            </a:r>
            <a:r>
              <a:rPr lang="el-GR" sz="2000" dirty="0"/>
              <a:t> βλαβών</a:t>
            </a:r>
          </a:p>
          <a:p>
            <a:r>
              <a:rPr lang="el-GR" sz="2000" b="1" dirty="0"/>
              <a:t>5-10% θα αναπτύξει ΣΕΛ</a:t>
            </a:r>
            <a:endParaRPr lang="en-US" sz="2000" b="1" dirty="0"/>
          </a:p>
        </p:txBody>
      </p:sp>
      <p:pic>
        <p:nvPicPr>
          <p:cNvPr id="8" name="Picture 7">
            <a:extLst>
              <a:ext uri="{FF2B5EF4-FFF2-40B4-BE49-F238E27FC236}">
                <a16:creationId xmlns:a16="http://schemas.microsoft.com/office/drawing/2014/main" id="{0BEFBBB7-4958-CB43-D7A8-3E18CABB3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0178" y="3947656"/>
            <a:ext cx="4165019" cy="2772626"/>
          </a:xfrm>
          <a:prstGeom prst="rect">
            <a:avLst/>
          </a:prstGeom>
        </p:spPr>
      </p:pic>
    </p:spTree>
    <p:extLst>
      <p:ext uri="{BB962C8B-B14F-4D97-AF65-F5344CB8AC3E}">
        <p14:creationId xmlns:p14="http://schemas.microsoft.com/office/powerpoint/2010/main" val="626914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BFBC256-55E6-3C51-DE89-1621D6780068}"/>
              </a:ext>
            </a:extLst>
          </p:cNvPr>
          <p:cNvSpPr>
            <a:spLocks noGrp="1"/>
          </p:cNvSpPr>
          <p:nvPr>
            <p:ph type="body" idx="1"/>
          </p:nvPr>
        </p:nvSpPr>
        <p:spPr>
          <a:xfrm>
            <a:off x="839788" y="-100835"/>
            <a:ext cx="5157787" cy="823912"/>
          </a:xfrm>
        </p:spPr>
        <p:txBody>
          <a:bodyPr/>
          <a:lstStyle/>
          <a:p>
            <a:r>
              <a:rPr lang="el-GR" dirty="0"/>
              <a:t>Εντοπισμένη</a:t>
            </a:r>
            <a:endParaRPr lang="en-US" dirty="0"/>
          </a:p>
        </p:txBody>
      </p:sp>
      <p:sp>
        <p:nvSpPr>
          <p:cNvPr id="7" name="Content Placeholder 6">
            <a:extLst>
              <a:ext uri="{FF2B5EF4-FFF2-40B4-BE49-F238E27FC236}">
                <a16:creationId xmlns:a16="http://schemas.microsoft.com/office/drawing/2014/main" id="{C7AA4614-505E-A194-D9E1-2AFB13C5CDF2}"/>
              </a:ext>
            </a:extLst>
          </p:cNvPr>
          <p:cNvSpPr>
            <a:spLocks noGrp="1"/>
          </p:cNvSpPr>
          <p:nvPr>
            <p:ph sz="half" idx="2"/>
          </p:nvPr>
        </p:nvSpPr>
        <p:spPr>
          <a:xfrm>
            <a:off x="307999" y="723077"/>
            <a:ext cx="5157787" cy="3684588"/>
          </a:xfrm>
        </p:spPr>
        <p:txBody>
          <a:bodyPr>
            <a:normAutofit/>
          </a:bodyPr>
          <a:lstStyle/>
          <a:p>
            <a:r>
              <a:rPr lang="el-GR" sz="2400" dirty="0"/>
              <a:t>Τριχωτό κεφαλής, </a:t>
            </a:r>
            <a:r>
              <a:rPr lang="el-GR" sz="2400" dirty="0" err="1"/>
              <a:t>λοβία</a:t>
            </a:r>
            <a:r>
              <a:rPr lang="el-GR" sz="2400" dirty="0"/>
              <a:t> </a:t>
            </a:r>
            <a:r>
              <a:rPr lang="el-GR" sz="2400" dirty="0" err="1"/>
              <a:t>ωτών</a:t>
            </a:r>
            <a:r>
              <a:rPr lang="el-GR" sz="2400" dirty="0"/>
              <a:t>, έξω ακουστικός πόρος , τράχηλος, ραχιαία επιφάνεια αντιβραχίων, άκρων χειρών και </a:t>
            </a:r>
            <a:r>
              <a:rPr lang="el-GR" sz="2400" dirty="0" err="1"/>
              <a:t>ποδών</a:t>
            </a:r>
            <a:r>
              <a:rPr lang="el-GR" sz="2400" dirty="0"/>
              <a:t>. Σπάνια προσβολή κορμού</a:t>
            </a:r>
            <a:endParaRPr lang="en-US" sz="2400" dirty="0"/>
          </a:p>
        </p:txBody>
      </p:sp>
      <p:sp>
        <p:nvSpPr>
          <p:cNvPr id="8" name="Text Placeholder 7">
            <a:extLst>
              <a:ext uri="{FF2B5EF4-FFF2-40B4-BE49-F238E27FC236}">
                <a16:creationId xmlns:a16="http://schemas.microsoft.com/office/drawing/2014/main" id="{F5C9EF6A-1312-087F-60A8-64FF8C403BFE}"/>
              </a:ext>
            </a:extLst>
          </p:cNvPr>
          <p:cNvSpPr>
            <a:spLocks noGrp="1"/>
          </p:cNvSpPr>
          <p:nvPr>
            <p:ph type="body" sz="quarter" idx="3"/>
          </p:nvPr>
        </p:nvSpPr>
        <p:spPr>
          <a:xfrm>
            <a:off x="6172200" y="-100835"/>
            <a:ext cx="5183188" cy="823912"/>
          </a:xfrm>
        </p:spPr>
        <p:txBody>
          <a:bodyPr/>
          <a:lstStyle/>
          <a:p>
            <a:r>
              <a:rPr lang="el-GR" dirty="0"/>
              <a:t>Γενικευμένη</a:t>
            </a:r>
            <a:endParaRPr lang="en-US" dirty="0"/>
          </a:p>
        </p:txBody>
      </p:sp>
      <p:sp>
        <p:nvSpPr>
          <p:cNvPr id="9" name="Content Placeholder 8">
            <a:extLst>
              <a:ext uri="{FF2B5EF4-FFF2-40B4-BE49-F238E27FC236}">
                <a16:creationId xmlns:a16="http://schemas.microsoft.com/office/drawing/2014/main" id="{C9992D20-17B7-B16A-0EBB-FB8A2ABA90A3}"/>
              </a:ext>
            </a:extLst>
          </p:cNvPr>
          <p:cNvSpPr>
            <a:spLocks noGrp="1"/>
          </p:cNvSpPr>
          <p:nvPr>
            <p:ph sz="quarter" idx="4"/>
          </p:nvPr>
        </p:nvSpPr>
        <p:spPr>
          <a:xfrm>
            <a:off x="6172200" y="723077"/>
            <a:ext cx="5943600" cy="3684588"/>
          </a:xfrm>
        </p:spPr>
        <p:txBody>
          <a:bodyPr>
            <a:normAutofit/>
          </a:bodyPr>
          <a:lstStyle/>
          <a:p>
            <a:r>
              <a:rPr lang="el-GR" sz="2400" dirty="0"/>
              <a:t>Προσβάλλεται οποιαδήποτε περιοχή του δέρματος. Παρατηρείται σχεδόν αποκλειστικά σε </a:t>
            </a:r>
            <a:r>
              <a:rPr lang="el-GR" sz="2400" u="sng" dirty="0"/>
              <a:t>γυναίκες – καπνίστριες</a:t>
            </a:r>
            <a:r>
              <a:rPr lang="el-GR" sz="2400" dirty="0"/>
              <a:t> και ο κίνδυνος </a:t>
            </a:r>
            <a:r>
              <a:rPr lang="el-GR" sz="2400" u="sng" dirty="0"/>
              <a:t>μετάπτωσης σε ΣΕΛ </a:t>
            </a:r>
            <a:r>
              <a:rPr lang="el-GR" sz="2400" dirty="0"/>
              <a:t>είναι μεγαλύτερος</a:t>
            </a:r>
            <a:endParaRPr lang="en-US" sz="2400" dirty="0"/>
          </a:p>
        </p:txBody>
      </p:sp>
      <p:pic>
        <p:nvPicPr>
          <p:cNvPr id="11" name="Picture 10">
            <a:extLst>
              <a:ext uri="{FF2B5EF4-FFF2-40B4-BE49-F238E27FC236}">
                <a16:creationId xmlns:a16="http://schemas.microsoft.com/office/drawing/2014/main" id="{CD1759A4-D872-9B4C-D76D-55E138F8FB2F}"/>
              </a:ext>
            </a:extLst>
          </p:cNvPr>
          <p:cNvPicPr>
            <a:picLocks noChangeAspect="1"/>
          </p:cNvPicPr>
          <p:nvPr/>
        </p:nvPicPr>
        <p:blipFill>
          <a:blip r:embed="rId2"/>
          <a:stretch>
            <a:fillRect/>
          </a:stretch>
        </p:blipFill>
        <p:spPr>
          <a:xfrm>
            <a:off x="231344" y="3267887"/>
            <a:ext cx="2587785" cy="3428634"/>
          </a:xfrm>
          <a:prstGeom prst="rect">
            <a:avLst/>
          </a:prstGeom>
        </p:spPr>
      </p:pic>
      <p:pic>
        <p:nvPicPr>
          <p:cNvPr id="13" name="Picture 12">
            <a:extLst>
              <a:ext uri="{FF2B5EF4-FFF2-40B4-BE49-F238E27FC236}">
                <a16:creationId xmlns:a16="http://schemas.microsoft.com/office/drawing/2014/main" id="{297A3842-8476-D256-E0A8-AB7F348AAE90}"/>
              </a:ext>
            </a:extLst>
          </p:cNvPr>
          <p:cNvPicPr>
            <a:picLocks noChangeAspect="1"/>
          </p:cNvPicPr>
          <p:nvPr/>
        </p:nvPicPr>
        <p:blipFill>
          <a:blip r:embed="rId3"/>
          <a:stretch>
            <a:fillRect/>
          </a:stretch>
        </p:blipFill>
        <p:spPr>
          <a:xfrm>
            <a:off x="2954656" y="3429000"/>
            <a:ext cx="2684583" cy="3267521"/>
          </a:xfrm>
          <a:prstGeom prst="rect">
            <a:avLst/>
          </a:prstGeom>
        </p:spPr>
      </p:pic>
      <p:pic>
        <p:nvPicPr>
          <p:cNvPr id="15" name="Picture 14">
            <a:extLst>
              <a:ext uri="{FF2B5EF4-FFF2-40B4-BE49-F238E27FC236}">
                <a16:creationId xmlns:a16="http://schemas.microsoft.com/office/drawing/2014/main" id="{8D99AF4B-5139-5945-9F60-CB7E5DD1DFF2}"/>
              </a:ext>
            </a:extLst>
          </p:cNvPr>
          <p:cNvPicPr>
            <a:picLocks noChangeAspect="1"/>
          </p:cNvPicPr>
          <p:nvPr/>
        </p:nvPicPr>
        <p:blipFill>
          <a:blip r:embed="rId4"/>
          <a:stretch>
            <a:fillRect/>
          </a:stretch>
        </p:blipFill>
        <p:spPr>
          <a:xfrm>
            <a:off x="9057788" y="4669971"/>
            <a:ext cx="3058011" cy="2102682"/>
          </a:xfrm>
          <a:prstGeom prst="rect">
            <a:avLst/>
          </a:prstGeom>
        </p:spPr>
      </p:pic>
      <p:pic>
        <p:nvPicPr>
          <p:cNvPr id="17" name="Picture 16">
            <a:extLst>
              <a:ext uri="{FF2B5EF4-FFF2-40B4-BE49-F238E27FC236}">
                <a16:creationId xmlns:a16="http://schemas.microsoft.com/office/drawing/2014/main" id="{E7533CD7-54B8-D85A-363C-4A699452EEEA}"/>
              </a:ext>
            </a:extLst>
          </p:cNvPr>
          <p:cNvPicPr>
            <a:picLocks noChangeAspect="1"/>
          </p:cNvPicPr>
          <p:nvPr/>
        </p:nvPicPr>
        <p:blipFill>
          <a:blip r:embed="rId5"/>
          <a:stretch>
            <a:fillRect/>
          </a:stretch>
        </p:blipFill>
        <p:spPr>
          <a:xfrm>
            <a:off x="9096886" y="2271327"/>
            <a:ext cx="2979813" cy="2388628"/>
          </a:xfrm>
          <a:prstGeom prst="rect">
            <a:avLst/>
          </a:prstGeom>
        </p:spPr>
      </p:pic>
      <p:pic>
        <p:nvPicPr>
          <p:cNvPr id="19" name="Picture 18">
            <a:extLst>
              <a:ext uri="{FF2B5EF4-FFF2-40B4-BE49-F238E27FC236}">
                <a16:creationId xmlns:a16="http://schemas.microsoft.com/office/drawing/2014/main" id="{81027CF6-6E3C-2ABB-6E11-46CAD24021C8}"/>
              </a:ext>
            </a:extLst>
          </p:cNvPr>
          <p:cNvPicPr>
            <a:picLocks noChangeAspect="1"/>
          </p:cNvPicPr>
          <p:nvPr/>
        </p:nvPicPr>
        <p:blipFill>
          <a:blip r:embed="rId6"/>
          <a:stretch>
            <a:fillRect/>
          </a:stretch>
        </p:blipFill>
        <p:spPr>
          <a:xfrm>
            <a:off x="5813864" y="3875138"/>
            <a:ext cx="3108397" cy="2893200"/>
          </a:xfrm>
          <a:prstGeom prst="rect">
            <a:avLst/>
          </a:prstGeom>
        </p:spPr>
      </p:pic>
    </p:spTree>
    <p:extLst>
      <p:ext uri="{BB962C8B-B14F-4D97-AF65-F5344CB8AC3E}">
        <p14:creationId xmlns:p14="http://schemas.microsoft.com/office/powerpoint/2010/main" val="252436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a:extLst>
              <a:ext uri="{FF2B5EF4-FFF2-40B4-BE49-F238E27FC236}">
                <a16:creationId xmlns:a16="http://schemas.microsoft.com/office/drawing/2014/main" id="{EC169AD0-2314-9160-4E0C-54C65E1F3BBC}"/>
              </a:ext>
            </a:extLst>
          </p:cNvPr>
          <p:cNvSpPr>
            <a:spLocks noGrp="1" noChangeArrowheads="1"/>
          </p:cNvSpPr>
          <p:nvPr>
            <p:ph type="title"/>
          </p:nvPr>
        </p:nvSpPr>
        <p:spPr>
          <a:xfrm>
            <a:off x="838200" y="365125"/>
            <a:ext cx="10515600" cy="675005"/>
          </a:xfrm>
        </p:spPr>
        <p:txBody>
          <a:bodyPr>
            <a:normAutofit fontScale="90000"/>
          </a:bodyPr>
          <a:lstStyle/>
          <a:p>
            <a:r>
              <a:rPr lang="el-GR" altLang="en-US" dirty="0"/>
              <a:t>Δισκοειδής ΕΛ</a:t>
            </a:r>
            <a:endParaRPr lang="en-US" altLang="en-US" dirty="0"/>
          </a:p>
        </p:txBody>
      </p:sp>
      <p:sp>
        <p:nvSpPr>
          <p:cNvPr id="4" name="Content Placeholder 3">
            <a:extLst>
              <a:ext uri="{FF2B5EF4-FFF2-40B4-BE49-F238E27FC236}">
                <a16:creationId xmlns:a16="http://schemas.microsoft.com/office/drawing/2014/main" id="{27066820-0751-26C2-5AF9-44E8916DA037}"/>
              </a:ext>
            </a:extLst>
          </p:cNvPr>
          <p:cNvSpPr>
            <a:spLocks noGrp="1"/>
          </p:cNvSpPr>
          <p:nvPr>
            <p:ph sz="half" idx="2"/>
          </p:nvPr>
        </p:nvSpPr>
        <p:spPr>
          <a:xfrm>
            <a:off x="5117910" y="2208440"/>
            <a:ext cx="6933063" cy="4351338"/>
          </a:xfrm>
        </p:spPr>
        <p:txBody>
          <a:bodyPr>
            <a:normAutofit/>
          </a:bodyPr>
          <a:lstStyle/>
          <a:p>
            <a:pPr marL="0" indent="0">
              <a:buNone/>
            </a:pPr>
            <a:r>
              <a:rPr lang="el-GR" b="1" u="sng" dirty="0"/>
              <a:t>Ιστολογική εξέταση</a:t>
            </a:r>
            <a:endParaRPr lang="en-US" b="1" u="sng" dirty="0"/>
          </a:p>
          <a:p>
            <a:pPr marL="0" indent="0">
              <a:buNone/>
            </a:pPr>
            <a:r>
              <a:rPr lang="el-GR" b="1" dirty="0" err="1"/>
              <a:t>Χοριοεπιδερμιδικ</a:t>
            </a:r>
            <a:r>
              <a:rPr lang="en-US" b="1" dirty="0" err="1"/>
              <a:t>ή</a:t>
            </a:r>
            <a:r>
              <a:rPr lang="el-GR" b="1" dirty="0"/>
              <a:t> </a:t>
            </a:r>
            <a:r>
              <a:rPr lang="el-GR" b="1" dirty="0" err="1"/>
              <a:t>κενοτοπιώδης</a:t>
            </a:r>
            <a:r>
              <a:rPr lang="el-GR" b="1" dirty="0"/>
              <a:t> </a:t>
            </a:r>
            <a:r>
              <a:rPr lang="el-GR" b="1" dirty="0" err="1"/>
              <a:t>δερματίδα</a:t>
            </a:r>
            <a:endParaRPr lang="el-GR" b="1" dirty="0"/>
          </a:p>
          <a:p>
            <a:r>
              <a:rPr lang="el-GR" sz="2200" dirty="0"/>
              <a:t>Επιδερμίδα</a:t>
            </a:r>
            <a:r>
              <a:rPr lang="en-US" sz="2200" dirty="0"/>
              <a:t>:</a:t>
            </a:r>
            <a:r>
              <a:rPr lang="el-GR" sz="2200" dirty="0"/>
              <a:t> </a:t>
            </a:r>
            <a:r>
              <a:rPr lang="el-GR" sz="2200" dirty="0" err="1"/>
              <a:t>υπερκεράτωση</a:t>
            </a:r>
            <a:r>
              <a:rPr lang="el-GR" sz="2200" dirty="0"/>
              <a:t> με κατάδυση του κεράτινου βύσματος </a:t>
            </a:r>
            <a:r>
              <a:rPr lang="el-GR" sz="2200" dirty="0" err="1"/>
              <a:t>μεσα</a:t>
            </a:r>
            <a:r>
              <a:rPr lang="el-GR" sz="2200" dirty="0"/>
              <a:t> στους </a:t>
            </a:r>
            <a:r>
              <a:rPr lang="el-GR" sz="2200" dirty="0" err="1"/>
              <a:t>τριχοσμηγματογόνους</a:t>
            </a:r>
            <a:r>
              <a:rPr lang="el-GR" sz="2200" dirty="0"/>
              <a:t> θυλάκους, ατροφία </a:t>
            </a:r>
            <a:r>
              <a:rPr lang="el-GR" sz="2200" dirty="0" err="1"/>
              <a:t>ακαναθωτής</a:t>
            </a:r>
            <a:r>
              <a:rPr lang="el-GR" sz="2200" dirty="0"/>
              <a:t> στιβάδας</a:t>
            </a:r>
          </a:p>
          <a:p>
            <a:r>
              <a:rPr lang="el-GR" sz="2200" dirty="0"/>
              <a:t>Χόριο</a:t>
            </a:r>
            <a:r>
              <a:rPr lang="en-US" sz="2200" dirty="0"/>
              <a:t>: </a:t>
            </a:r>
            <a:r>
              <a:rPr lang="el-GR" sz="2200" dirty="0"/>
              <a:t>λεμφοκυτταρική διήθηση γύρω από </a:t>
            </a:r>
            <a:r>
              <a:rPr lang="el-GR" sz="2200" dirty="0" err="1"/>
              <a:t>θυλακους</a:t>
            </a:r>
            <a:r>
              <a:rPr lang="el-GR" sz="2200" dirty="0"/>
              <a:t> τριχών και σμηγματογόνους αδένες</a:t>
            </a:r>
          </a:p>
          <a:p>
            <a:r>
              <a:rPr lang="el-GR" sz="2200" dirty="0"/>
              <a:t>αγγεία </a:t>
            </a:r>
            <a:r>
              <a:rPr lang="el-GR" sz="2200" dirty="0" err="1"/>
              <a:t>διευρυσμένα</a:t>
            </a:r>
            <a:r>
              <a:rPr lang="el-GR" sz="2200" dirty="0"/>
              <a:t> με οίδημα του τοιχώματος</a:t>
            </a:r>
          </a:p>
          <a:p>
            <a:r>
              <a:rPr lang="el-GR" sz="2200" dirty="0" err="1"/>
              <a:t>βασεόφιλη</a:t>
            </a:r>
            <a:r>
              <a:rPr lang="el-GR" sz="2200" dirty="0"/>
              <a:t> εκφύλιση χορίου</a:t>
            </a:r>
            <a:endParaRPr lang="en-US" sz="2200" dirty="0"/>
          </a:p>
        </p:txBody>
      </p:sp>
      <p:pic>
        <p:nvPicPr>
          <p:cNvPr id="7" name="Picture 3">
            <a:extLst>
              <a:ext uri="{FF2B5EF4-FFF2-40B4-BE49-F238E27FC236}">
                <a16:creationId xmlns:a16="http://schemas.microsoft.com/office/drawing/2014/main" id="{893DD4FB-3AE1-36D6-1FB0-8AA69013F68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1336" y="1477442"/>
            <a:ext cx="3390644" cy="5082336"/>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75C569-F454-1584-FB36-5A2531CD083F}"/>
              </a:ext>
            </a:extLst>
          </p:cNvPr>
          <p:cNvSpPr txBox="1"/>
          <p:nvPr/>
        </p:nvSpPr>
        <p:spPr>
          <a:xfrm>
            <a:off x="6270172" y="454114"/>
            <a:ext cx="5083628" cy="1754326"/>
          </a:xfrm>
          <a:prstGeom prst="rect">
            <a:avLst/>
          </a:prstGeom>
          <a:noFill/>
        </p:spPr>
        <p:txBody>
          <a:bodyPr wrap="square" rtlCol="0">
            <a:spAutoFit/>
          </a:bodyPr>
          <a:lstStyle/>
          <a:p>
            <a:pPr>
              <a:buFontTx/>
              <a:buNone/>
            </a:pPr>
            <a:r>
              <a:rPr lang="en-US" altLang="en-US" sz="1800" dirty="0"/>
              <a:t>Η απ</a:t>
            </a:r>
            <a:r>
              <a:rPr lang="en-US" altLang="en-US" sz="1800" dirty="0" err="1"/>
              <a:t>οκόλληση</a:t>
            </a:r>
            <a:r>
              <a:rPr lang="en-US" altLang="en-US" sz="1800" dirty="0"/>
              <a:t> </a:t>
            </a:r>
            <a:r>
              <a:rPr lang="en-US" altLang="en-US" sz="1800" dirty="0" err="1"/>
              <a:t>των</a:t>
            </a:r>
            <a:r>
              <a:rPr lang="en-US" altLang="en-US" sz="1800" dirty="0"/>
              <a:t> </a:t>
            </a:r>
            <a:r>
              <a:rPr lang="en-US" altLang="en-US" sz="1800" dirty="0" err="1"/>
              <a:t>λε</a:t>
            </a:r>
            <a:r>
              <a:rPr lang="en-US" altLang="en-US" sz="1800" dirty="0"/>
              <a:t>πίων με ξέστρο αφήνει</a:t>
            </a:r>
            <a:r>
              <a:rPr lang="el-GR" altLang="en-US" sz="1800" dirty="0"/>
              <a:t> </a:t>
            </a:r>
            <a:r>
              <a:rPr lang="en-US" altLang="en-US" sz="1800" dirty="0" err="1"/>
              <a:t>στο</a:t>
            </a:r>
            <a:r>
              <a:rPr lang="en-US" altLang="en-US" sz="1800" dirty="0"/>
              <a:t> </a:t>
            </a:r>
            <a:r>
              <a:rPr lang="en-US" altLang="en-US" sz="1800" dirty="0" err="1"/>
              <a:t>δέρμ</a:t>
            </a:r>
            <a:r>
              <a:rPr lang="en-US" altLang="en-US" sz="1800" dirty="0"/>
              <a:t>α </a:t>
            </a:r>
            <a:r>
              <a:rPr lang="en-US" altLang="en-US" sz="1800" dirty="0">
                <a:sym typeface="Symbol" panose="05050102010706020507" pitchFamily="18" charset="2"/>
              </a:rPr>
              <a:t></a:t>
            </a:r>
            <a:r>
              <a:rPr lang="en-US" altLang="en-US" sz="1800" dirty="0"/>
              <a:t> οπές σαν κρατήρες εκεί που υπάρχουν δι</a:t>
            </a:r>
            <a:r>
              <a:rPr lang="el-GR" altLang="en-US" sz="1800" dirty="0"/>
              <a:t>ε</a:t>
            </a:r>
            <a:r>
              <a:rPr lang="en-US" altLang="en-US" sz="1800" dirty="0" err="1"/>
              <a:t>υρυσμένοι</a:t>
            </a:r>
            <a:r>
              <a:rPr lang="en-US" altLang="en-US" sz="1800" dirty="0"/>
              <a:t> πόροι</a:t>
            </a:r>
            <a:r>
              <a:rPr lang="el-GR" altLang="en-US" sz="1800" dirty="0"/>
              <a:t> </a:t>
            </a:r>
            <a:r>
              <a:rPr lang="en-US" altLang="en-US" sz="1800" dirty="0" err="1"/>
              <a:t>τριχοσμηγμ</a:t>
            </a:r>
            <a:r>
              <a:rPr lang="en-US" altLang="en-US" sz="1800" dirty="0"/>
              <a:t>ατογόνων μονάδων</a:t>
            </a:r>
            <a:r>
              <a:rPr lang="el-GR" altLang="en-US" sz="1800" dirty="0"/>
              <a:t> </a:t>
            </a:r>
            <a:r>
              <a:rPr lang="en-US" altLang="en-US" sz="1800" dirty="0" err="1"/>
              <a:t>κάτω</a:t>
            </a:r>
            <a:r>
              <a:rPr lang="en-US" altLang="en-US" sz="1800" dirty="0"/>
              <a:t> από τα </a:t>
            </a:r>
            <a:r>
              <a:rPr lang="en-US" altLang="en-US" sz="1800" dirty="0" err="1"/>
              <a:t>λέ</a:t>
            </a:r>
            <a:r>
              <a:rPr lang="en-US" altLang="en-US" sz="1800" dirty="0"/>
              <a:t>πια </a:t>
            </a:r>
            <a:r>
              <a:rPr lang="en-US" altLang="en-US" sz="1800" dirty="0">
                <a:sym typeface="Symbol" panose="05050102010706020507" pitchFamily="18" charset="2"/>
              </a:rPr>
              <a:t></a:t>
            </a:r>
            <a:r>
              <a:rPr lang="en-US" altLang="en-US" sz="1800" dirty="0"/>
              <a:t> κεράτινα βύσματα που μ</a:t>
            </a:r>
            <a:r>
              <a:rPr lang="el-GR" altLang="en-US" sz="1800" dirty="0"/>
              <a:t>ο</a:t>
            </a:r>
            <a:r>
              <a:rPr lang="en-US" altLang="en-US" sz="1800" dirty="0" err="1"/>
              <a:t>ιάζουν</a:t>
            </a:r>
            <a:r>
              <a:rPr lang="en-US" altLang="en-US" sz="1800" dirty="0"/>
              <a:t> με ψήκτρα</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9485" y="163286"/>
            <a:ext cx="11832771" cy="1393506"/>
          </a:xfrm>
        </p:spPr>
        <p:txBody>
          <a:bodyPr>
            <a:normAutofit/>
          </a:bodyPr>
          <a:lstStyle/>
          <a:p>
            <a:pPr algn="ctr"/>
            <a:r>
              <a:rPr lang="el-GR" sz="3100" b="1" dirty="0"/>
              <a:t>ΥΠΕΡΤΡΟΦΙΚΟΣ/ΜΥΡΜΗΚΙΩΔΗΣ ΔΙΣΚΟΕΙΔΗΣ ΔΕΡΜΑΤΙΚΟΣ ΕΡΥΘΗΜΑΤΩΔΗΣ ΛΥΚΟΣ</a:t>
            </a:r>
            <a:br>
              <a:rPr lang="el-GR" sz="1800" b="1" u="sng" dirty="0"/>
            </a:br>
            <a:endParaRPr lang="el-GR" sz="1800" b="1" u="sng" dirty="0"/>
          </a:p>
        </p:txBody>
      </p:sp>
      <p:sp>
        <p:nvSpPr>
          <p:cNvPr id="3" name="2 - Θέση περιεχομένου"/>
          <p:cNvSpPr>
            <a:spLocks noGrp="1"/>
          </p:cNvSpPr>
          <p:nvPr>
            <p:ph idx="1"/>
          </p:nvPr>
        </p:nvSpPr>
        <p:spPr>
          <a:xfrm>
            <a:off x="239486" y="1992208"/>
            <a:ext cx="5866858" cy="4389120"/>
          </a:xfrm>
        </p:spPr>
        <p:txBody>
          <a:bodyPr>
            <a:normAutofit/>
          </a:bodyPr>
          <a:lstStyle/>
          <a:p>
            <a:r>
              <a:rPr lang="el-GR" dirty="0"/>
              <a:t>Σπάνια μορφή ΔΕΛ</a:t>
            </a:r>
          </a:p>
          <a:p>
            <a:r>
              <a:rPr lang="el-GR" dirty="0"/>
              <a:t>ερυθρές-διηθημένες </a:t>
            </a:r>
            <a:r>
              <a:rPr lang="el-GR" dirty="0" err="1"/>
              <a:t>βλατιδοοζώδεις</a:t>
            </a:r>
            <a:r>
              <a:rPr lang="el-GR" dirty="0"/>
              <a:t> αλλοιώσεις που καλύπτονται με λέπια και</a:t>
            </a:r>
            <a:r>
              <a:rPr lang="en-US" dirty="0"/>
              <a:t> </a:t>
            </a:r>
            <a:r>
              <a:rPr lang="el-GR" dirty="0" err="1"/>
              <a:t>υπερκερατωσικές</a:t>
            </a:r>
            <a:r>
              <a:rPr lang="el-GR" dirty="0"/>
              <a:t> πλάκες</a:t>
            </a:r>
          </a:p>
          <a:p>
            <a:r>
              <a:rPr lang="el-GR" dirty="0"/>
              <a:t>Πρόσωπο, </a:t>
            </a:r>
            <a:r>
              <a:rPr lang="el-GR" dirty="0" err="1"/>
              <a:t>εκτατικές</a:t>
            </a:r>
            <a:r>
              <a:rPr lang="el-GR" dirty="0"/>
              <a:t> επιφάνειες βραχιόνων, μηρών και στην άνω περιοχή ράχης και κορμού.</a:t>
            </a:r>
          </a:p>
          <a:p>
            <a:r>
              <a:rPr lang="el-GR" dirty="0"/>
              <a:t>Σπάνια εξελίσσεται σε ΣΕΛ</a:t>
            </a:r>
          </a:p>
          <a:p>
            <a:r>
              <a:rPr lang="el-GR" dirty="0"/>
              <a:t>Ανθίσταται στη θεραπεία.</a:t>
            </a:r>
          </a:p>
        </p:txBody>
      </p:sp>
      <p:pic>
        <p:nvPicPr>
          <p:cNvPr id="7" name="Picture 6">
            <a:extLst>
              <a:ext uri="{FF2B5EF4-FFF2-40B4-BE49-F238E27FC236}">
                <a16:creationId xmlns:a16="http://schemas.microsoft.com/office/drawing/2014/main" id="{880AFAB7-4C30-08CA-4AD7-361197E1C066}"/>
              </a:ext>
            </a:extLst>
          </p:cNvPr>
          <p:cNvPicPr>
            <a:picLocks noChangeAspect="1"/>
          </p:cNvPicPr>
          <p:nvPr/>
        </p:nvPicPr>
        <p:blipFill>
          <a:blip r:embed="rId2"/>
          <a:stretch>
            <a:fillRect/>
          </a:stretch>
        </p:blipFill>
        <p:spPr>
          <a:xfrm>
            <a:off x="6473427" y="2100943"/>
            <a:ext cx="4516849" cy="33667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704088"/>
            <a:ext cx="8229600" cy="924712"/>
          </a:xfrm>
        </p:spPr>
        <p:txBody>
          <a:bodyPr>
            <a:normAutofit/>
          </a:bodyPr>
          <a:lstStyle/>
          <a:p>
            <a:r>
              <a:rPr lang="el-GR" sz="2400" b="1" dirty="0"/>
              <a:t>ΕΥΡΥΑΓΓΕΙΑΚΟΣ ΔΙΣΚΟΕΙΔΗΣ ΔΕΡΜΑΤΙΚΟΣ ΕΡΥΘΗΜΑΤΩΔΗΣ ΛΥΚΟΣ</a:t>
            </a:r>
            <a:br>
              <a:rPr lang="el-GR" sz="2400" b="1" dirty="0"/>
            </a:br>
            <a:endParaRPr lang="el-GR" sz="2400" b="1" u="sng" dirty="0"/>
          </a:p>
        </p:txBody>
      </p:sp>
      <p:sp>
        <p:nvSpPr>
          <p:cNvPr id="3" name="2 - Θέση περιεχομένου"/>
          <p:cNvSpPr>
            <a:spLocks noGrp="1"/>
          </p:cNvSpPr>
          <p:nvPr>
            <p:ph idx="1"/>
          </p:nvPr>
        </p:nvSpPr>
        <p:spPr>
          <a:xfrm>
            <a:off x="544286" y="2131423"/>
            <a:ext cx="7003167" cy="4389120"/>
          </a:xfrm>
        </p:spPr>
        <p:txBody>
          <a:bodyPr>
            <a:normAutofit/>
          </a:bodyPr>
          <a:lstStyle/>
          <a:p>
            <a:r>
              <a:rPr lang="el-GR" sz="2000" dirty="0"/>
              <a:t>Εξαιρετικά σπάνια μορφή ΔΕΛ.</a:t>
            </a:r>
          </a:p>
          <a:p>
            <a:r>
              <a:rPr lang="el-GR" sz="2000" dirty="0"/>
              <a:t>Εκδηλώνεται με πλάκες ιώδους χρώματος ή με δικτυωτές </a:t>
            </a:r>
            <a:r>
              <a:rPr lang="el-GR" sz="2000" dirty="0" err="1"/>
              <a:t>τηλεαγγειεκτασίες</a:t>
            </a:r>
            <a:r>
              <a:rPr lang="el-GR" sz="2000" dirty="0"/>
              <a:t>.</a:t>
            </a:r>
          </a:p>
          <a:p>
            <a:r>
              <a:rPr lang="el-GR" sz="2000" dirty="0"/>
              <a:t>ΕΝΤΟΠΙΣΗ: πρόσωπο, </a:t>
            </a:r>
            <a:r>
              <a:rPr lang="el-GR" sz="2000" dirty="0" err="1"/>
              <a:t>ώτα</a:t>
            </a:r>
            <a:r>
              <a:rPr lang="el-GR" sz="2000" dirty="0"/>
              <a:t>, ραχιαία επιφάνεια άκρων </a:t>
            </a:r>
            <a:r>
              <a:rPr lang="el-GR" sz="2000" dirty="0" err="1"/>
              <a:t>χείρων</a:t>
            </a:r>
            <a:r>
              <a:rPr lang="el-GR" sz="2000" dirty="0"/>
              <a:t>, θώρακα, γόνατα και αχίλλειο τένοντα.</a:t>
            </a:r>
          </a:p>
          <a:p>
            <a:r>
              <a:rPr lang="el-GR" sz="2000" dirty="0"/>
              <a:t>Οι βλάβες εμφανίζονται συγχρόνως με άλλες κλινικές μορφές ΧΔΕΛ ή μπορεί να αντικαθιστούν την ενεργό φλεγμονή στον ΔΕΛ.</a:t>
            </a:r>
          </a:p>
          <a:p>
            <a:r>
              <a:rPr lang="el-GR" sz="2000" u="sng" dirty="0"/>
              <a:t>Οι βλάβες υποχωρούν αφήνοντας </a:t>
            </a:r>
            <a:r>
              <a:rPr lang="el-GR" sz="2000" b="1" u="sng" dirty="0"/>
              <a:t>ατροφικές ουλές</a:t>
            </a:r>
            <a:r>
              <a:rPr lang="el-GR" sz="2000" u="sng" dirty="0"/>
              <a:t>.</a:t>
            </a:r>
          </a:p>
          <a:p>
            <a:endParaRPr lang="el-GR" sz="2000" dirty="0"/>
          </a:p>
          <a:p>
            <a:endParaRPr lang="el-GR" sz="2000" dirty="0"/>
          </a:p>
          <a:p>
            <a:endParaRPr lang="el-GR" sz="2000" dirty="0"/>
          </a:p>
          <a:p>
            <a:endParaRPr lang="el-GR" sz="2000" dirty="0"/>
          </a:p>
          <a:p>
            <a:endParaRPr lang="el-GR" sz="2000" dirty="0"/>
          </a:p>
          <a:p>
            <a:endParaRPr lang="el-GR" sz="2000" dirty="0"/>
          </a:p>
          <a:p>
            <a:endParaRPr lang="el-GR" sz="2000" dirty="0"/>
          </a:p>
          <a:p>
            <a:endParaRPr lang="el-GR" sz="2000" dirty="0"/>
          </a:p>
          <a:p>
            <a:endParaRPr lang="el-GR" sz="2000" dirty="0"/>
          </a:p>
        </p:txBody>
      </p:sp>
      <p:pic>
        <p:nvPicPr>
          <p:cNvPr id="5" name="Picture 4">
            <a:extLst>
              <a:ext uri="{FF2B5EF4-FFF2-40B4-BE49-F238E27FC236}">
                <a16:creationId xmlns:a16="http://schemas.microsoft.com/office/drawing/2014/main" id="{EEDF4EFE-1D41-8DA0-3067-CF5AC22BEDAA}"/>
              </a:ext>
            </a:extLst>
          </p:cNvPr>
          <p:cNvPicPr>
            <a:picLocks noChangeAspect="1"/>
          </p:cNvPicPr>
          <p:nvPr/>
        </p:nvPicPr>
        <p:blipFill>
          <a:blip r:embed="rId2"/>
          <a:stretch>
            <a:fillRect/>
          </a:stretch>
        </p:blipFill>
        <p:spPr>
          <a:xfrm>
            <a:off x="8672298" y="1656699"/>
            <a:ext cx="3077004" cy="46679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4542" y="165989"/>
            <a:ext cx="8229600" cy="792088"/>
          </a:xfrm>
        </p:spPr>
        <p:txBody>
          <a:bodyPr>
            <a:noAutofit/>
          </a:bodyPr>
          <a:lstStyle/>
          <a:p>
            <a:r>
              <a:rPr lang="el-GR" sz="2400" b="1" dirty="0"/>
              <a:t>ΕΝ ΤΩ ΒΑΘΕΙ/ΥΠΟΔΕΡΜΑΤΙΚΟΣ ΔΕΛ</a:t>
            </a:r>
            <a:endParaRPr lang="el-GR" sz="2400" b="1" u="sng" dirty="0"/>
          </a:p>
        </p:txBody>
      </p:sp>
      <p:sp>
        <p:nvSpPr>
          <p:cNvPr id="3" name="2 - Θέση περιεχομένου"/>
          <p:cNvSpPr>
            <a:spLocks noGrp="1"/>
          </p:cNvSpPr>
          <p:nvPr>
            <p:ph idx="1"/>
          </p:nvPr>
        </p:nvSpPr>
        <p:spPr>
          <a:xfrm>
            <a:off x="146635" y="1239825"/>
            <a:ext cx="7097487" cy="4896544"/>
          </a:xfrm>
        </p:spPr>
        <p:txBody>
          <a:bodyPr>
            <a:normAutofit/>
          </a:bodyPr>
          <a:lstStyle/>
          <a:p>
            <a:r>
              <a:rPr lang="el-GR" sz="2000" dirty="0"/>
              <a:t>Σπάνια εκδήλωση ΧΔΕΛ.</a:t>
            </a:r>
          </a:p>
          <a:p>
            <a:r>
              <a:rPr lang="el-GR" sz="2000" dirty="0"/>
              <a:t>Επέκταση της φλεγμονής στο κατώτερο χόριο και υποδόριο λίπος με την εμφάνιση σαφώς </a:t>
            </a:r>
            <a:r>
              <a:rPr lang="el-GR" sz="2000" dirty="0" err="1"/>
              <a:t>αφοριζόμενων</a:t>
            </a:r>
            <a:r>
              <a:rPr lang="el-GR" sz="2000" dirty="0"/>
              <a:t> , σκληρών, ανώδυνων ή ευαίσθητων οζιδίων ή πλακών.</a:t>
            </a:r>
          </a:p>
          <a:p>
            <a:r>
              <a:rPr lang="el-GR" sz="2000" dirty="0"/>
              <a:t>Το υπερκείμενο δέρμα αρχικά είναι φυσιολογικό, στη συνέχεια προσκολλάται στα οζίδια, έλκεται προς τα έσω και </a:t>
            </a:r>
            <a:r>
              <a:rPr lang="el-GR" sz="2000" dirty="0" err="1"/>
              <a:t>εμβυθίζεται</a:t>
            </a:r>
            <a:r>
              <a:rPr lang="el-GR" sz="2000" dirty="0"/>
              <a:t> , προκαλώντας παραμορφώσεις.</a:t>
            </a:r>
          </a:p>
          <a:p>
            <a:r>
              <a:rPr lang="el-GR" sz="2000" b="1" dirty="0"/>
              <a:t>Μπορεί να εμφανιστούν εξελκώσεις</a:t>
            </a:r>
            <a:r>
              <a:rPr lang="de-DE" sz="2000" b="1" dirty="0"/>
              <a:t>, </a:t>
            </a:r>
            <a:r>
              <a:rPr lang="el-GR" sz="2000" b="1" dirty="0"/>
              <a:t>ατροφικές ουλές</a:t>
            </a:r>
            <a:endParaRPr lang="de-DE" sz="2000" b="1" dirty="0"/>
          </a:p>
          <a:p>
            <a:r>
              <a:rPr lang="el-GR" sz="2000" dirty="0"/>
              <a:t>χρόνια και υποτροπιάζουσα πορεία</a:t>
            </a:r>
            <a:endParaRPr lang="el-GR" sz="2000" b="1" dirty="0"/>
          </a:p>
          <a:p>
            <a:r>
              <a:rPr lang="el-GR" sz="2000" b="1" dirty="0"/>
              <a:t>ΕΝΤΟΠΙΣΗ: </a:t>
            </a:r>
          </a:p>
          <a:p>
            <a:pPr lvl="1">
              <a:buFont typeface="Wingdings" panose="05000000000000000000" pitchFamily="2" charset="2"/>
              <a:buChar char="Ø"/>
            </a:pPr>
            <a:r>
              <a:rPr lang="el-GR" sz="1400" dirty="0"/>
              <a:t>Σε σημεία με έντονη λιπώδη διήθηση όπως γλουτοί, άνω και κάτω άκρα και ράχη.</a:t>
            </a:r>
          </a:p>
          <a:p>
            <a:pPr lvl="1">
              <a:buFont typeface="Wingdings" panose="05000000000000000000" pitchFamily="2" charset="2"/>
              <a:buChar char="Ø"/>
            </a:pPr>
            <a:r>
              <a:rPr lang="el-GR" sz="1400" dirty="0"/>
              <a:t>Στο πρόσωπο γύρω από τους οφθαλμούς , με </a:t>
            </a:r>
            <a:r>
              <a:rPr lang="el-GR" sz="1400" dirty="0" err="1"/>
              <a:t>περιοφθαλμικό</a:t>
            </a:r>
            <a:r>
              <a:rPr lang="el-GR" sz="1400" dirty="0"/>
              <a:t> οίδημα.</a:t>
            </a:r>
          </a:p>
          <a:p>
            <a:pPr lvl="1">
              <a:buFont typeface="Wingdings" panose="05000000000000000000" pitchFamily="2" charset="2"/>
              <a:buChar char="Ø"/>
            </a:pPr>
            <a:r>
              <a:rPr lang="el-GR" sz="1400" dirty="0"/>
              <a:t>Στο τριχωτό σαν </a:t>
            </a:r>
            <a:r>
              <a:rPr lang="el-GR" sz="1400" dirty="0" err="1"/>
              <a:t>γυροειδής</a:t>
            </a:r>
            <a:r>
              <a:rPr lang="el-GR" sz="1400" dirty="0"/>
              <a:t> αλωπεκία.</a:t>
            </a:r>
          </a:p>
          <a:p>
            <a:pPr>
              <a:buFont typeface="Wingdings" pitchFamily="2" charset="2"/>
              <a:buChar char="v"/>
            </a:pPr>
            <a:endParaRPr lang="el-GR" sz="2000" b="1" dirty="0"/>
          </a:p>
        </p:txBody>
      </p:sp>
      <p:pic>
        <p:nvPicPr>
          <p:cNvPr id="4" name="3 - Εικόνα" descr="PDIA-32-22364-g003.jpg"/>
          <p:cNvPicPr>
            <a:picLocks noChangeAspect="1"/>
          </p:cNvPicPr>
          <p:nvPr/>
        </p:nvPicPr>
        <p:blipFill>
          <a:blip r:embed="rId2" cstate="print"/>
          <a:stretch>
            <a:fillRect/>
          </a:stretch>
        </p:blipFill>
        <p:spPr>
          <a:xfrm>
            <a:off x="8311074" y="263149"/>
            <a:ext cx="3456384" cy="2592288"/>
          </a:xfrm>
          <a:prstGeom prst="rect">
            <a:avLst/>
          </a:prstGeom>
        </p:spPr>
      </p:pic>
      <p:pic>
        <p:nvPicPr>
          <p:cNvPr id="7" name="Picture 6">
            <a:extLst>
              <a:ext uri="{FF2B5EF4-FFF2-40B4-BE49-F238E27FC236}">
                <a16:creationId xmlns:a16="http://schemas.microsoft.com/office/drawing/2014/main" id="{0C4B1092-1023-DDDB-4894-A985553DE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726" y="3161744"/>
            <a:ext cx="2275114" cy="3433107"/>
          </a:xfrm>
          <a:prstGeom prst="rect">
            <a:avLst/>
          </a:prstGeom>
        </p:spPr>
      </p:pic>
      <p:grpSp>
        <p:nvGrpSpPr>
          <p:cNvPr id="8" name="Group 7">
            <a:extLst>
              <a:ext uri="{FF2B5EF4-FFF2-40B4-BE49-F238E27FC236}">
                <a16:creationId xmlns:a16="http://schemas.microsoft.com/office/drawing/2014/main" id="{7EC9AAB3-D024-319E-8BF9-DDBCDE076DBA}"/>
              </a:ext>
            </a:extLst>
          </p:cNvPr>
          <p:cNvGrpSpPr/>
          <p:nvPr/>
        </p:nvGrpSpPr>
        <p:grpSpPr>
          <a:xfrm>
            <a:off x="7443315" y="2952597"/>
            <a:ext cx="1735518" cy="3739414"/>
            <a:chOff x="7443315" y="2952597"/>
            <a:chExt cx="1735518" cy="3739414"/>
          </a:xfrm>
        </p:grpSpPr>
        <p:pic>
          <p:nvPicPr>
            <p:cNvPr id="5" name="Picture 4">
              <a:extLst>
                <a:ext uri="{FF2B5EF4-FFF2-40B4-BE49-F238E27FC236}">
                  <a16:creationId xmlns:a16="http://schemas.microsoft.com/office/drawing/2014/main" id="{02AA51CC-9489-E956-B0C8-91D453BE469F}"/>
                </a:ext>
              </a:extLst>
            </p:cNvPr>
            <p:cNvPicPr>
              <a:picLocks noChangeAspect="1"/>
            </p:cNvPicPr>
            <p:nvPr/>
          </p:nvPicPr>
          <p:blipFill>
            <a:blip r:embed="rId4"/>
            <a:stretch>
              <a:fillRect/>
            </a:stretch>
          </p:blipFill>
          <p:spPr>
            <a:xfrm>
              <a:off x="7443315" y="2952597"/>
              <a:ext cx="1735518" cy="3739414"/>
            </a:xfrm>
            <a:prstGeom prst="rect">
              <a:avLst/>
            </a:prstGeom>
          </p:spPr>
        </p:pic>
        <p:sp>
          <p:nvSpPr>
            <p:cNvPr id="6" name="Rectangle 5">
              <a:extLst>
                <a:ext uri="{FF2B5EF4-FFF2-40B4-BE49-F238E27FC236}">
                  <a16:creationId xmlns:a16="http://schemas.microsoft.com/office/drawing/2014/main" id="{2C6E938B-F903-AF4C-C7A6-75685B73EDA9}"/>
                </a:ext>
              </a:extLst>
            </p:cNvPr>
            <p:cNvSpPr/>
            <p:nvPr/>
          </p:nvSpPr>
          <p:spPr>
            <a:xfrm>
              <a:off x="8833692" y="6233529"/>
              <a:ext cx="345141" cy="458482"/>
            </a:xfrm>
            <a:prstGeom prst="rect">
              <a:avLst/>
            </a:prstGeom>
            <a:solidFill>
              <a:srgbClr val="F9F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13590" y="372007"/>
            <a:ext cx="9818914" cy="420656"/>
          </a:xfrm>
        </p:spPr>
        <p:txBody>
          <a:bodyPr>
            <a:noAutofit/>
          </a:bodyPr>
          <a:lstStyle/>
          <a:p>
            <a:r>
              <a:rPr lang="el-GR" sz="2400" b="1" dirty="0"/>
              <a:t>ΧΕΙΜΕΤΛΟΕΙΔΗΣ  ΔΕΡΜΑΤΙΚΟΣ  ΕΡΥΘΗΜΑΤΩΔΗΣ ΛΥΚΟΣ</a:t>
            </a:r>
          </a:p>
        </p:txBody>
      </p:sp>
      <p:sp>
        <p:nvSpPr>
          <p:cNvPr id="3" name="2 - Θέση περιεχομένου"/>
          <p:cNvSpPr>
            <a:spLocks noGrp="1"/>
          </p:cNvSpPr>
          <p:nvPr>
            <p:ph idx="1"/>
          </p:nvPr>
        </p:nvSpPr>
        <p:spPr>
          <a:xfrm>
            <a:off x="312641" y="792663"/>
            <a:ext cx="7775445" cy="5040560"/>
          </a:xfrm>
        </p:spPr>
        <p:txBody>
          <a:bodyPr>
            <a:noAutofit/>
          </a:bodyPr>
          <a:lstStyle/>
          <a:p>
            <a:r>
              <a:rPr lang="el-GR" sz="1400" dirty="0"/>
              <a:t>Σπάνια ποικιλία ΧΔΕΛ.</a:t>
            </a:r>
          </a:p>
          <a:p>
            <a:r>
              <a:rPr lang="el-GR" sz="1400" dirty="0"/>
              <a:t>Συχνότερο στις γυναίκες</a:t>
            </a:r>
          </a:p>
          <a:p>
            <a:r>
              <a:rPr lang="el-GR" sz="1400" dirty="0"/>
              <a:t>Υποτροπιάζει συνήθως 1 φορά/χρόνο</a:t>
            </a:r>
          </a:p>
          <a:p>
            <a:r>
              <a:rPr lang="el-GR" sz="1400" dirty="0"/>
              <a:t>Η εκδήλωση επηρεάζεται από περιβαλλοντικούς παράγοντες: κρύο, υγρασία.</a:t>
            </a:r>
          </a:p>
          <a:p>
            <a:r>
              <a:rPr lang="el-GR" sz="1400" dirty="0"/>
              <a:t>Χαρακτηρίζεται από συμμετρικές, κνησμώδεις ή επώδυνες </a:t>
            </a:r>
            <a:r>
              <a:rPr lang="el-GR" sz="1400" dirty="0" err="1"/>
              <a:t>ερυθροκυανού</a:t>
            </a:r>
            <a:r>
              <a:rPr lang="el-GR" sz="1400" dirty="0"/>
              <a:t> χρώματος, βλατίδες, πλάκες και οζίδια, όπου φέρουν μικρά κεράτινα βύσματα στην επιφάνεια τους, ενώ υπάρχει και υπερευαισθησία.</a:t>
            </a:r>
          </a:p>
          <a:p>
            <a:r>
              <a:rPr lang="el-GR" sz="1400" dirty="0"/>
              <a:t>ρωγμές και </a:t>
            </a:r>
            <a:r>
              <a:rPr lang="el-GR" sz="1400" dirty="0" err="1"/>
              <a:t>ελκώσεις</a:t>
            </a:r>
            <a:r>
              <a:rPr lang="el-GR" sz="1400" dirty="0"/>
              <a:t>.</a:t>
            </a:r>
          </a:p>
          <a:p>
            <a:r>
              <a:rPr lang="el-GR" sz="1400" dirty="0"/>
              <a:t>ΕΝΤΟΠΙΣΗ: </a:t>
            </a:r>
            <a:r>
              <a:rPr lang="el-GR" sz="1400" dirty="0" err="1"/>
              <a:t>Ακρορρίνιο</a:t>
            </a:r>
            <a:r>
              <a:rPr lang="el-GR" sz="1400" dirty="0"/>
              <a:t>, </a:t>
            </a:r>
            <a:r>
              <a:rPr lang="el-GR" sz="1400" dirty="0" err="1"/>
              <a:t>λοβία</a:t>
            </a:r>
            <a:r>
              <a:rPr lang="el-GR" sz="1400" dirty="0"/>
              <a:t>  </a:t>
            </a:r>
            <a:r>
              <a:rPr lang="el-GR" sz="1400" dirty="0" err="1"/>
              <a:t>ωτών</a:t>
            </a:r>
            <a:r>
              <a:rPr lang="el-GR" sz="1400" dirty="0"/>
              <a:t>, δάκτυλα, αγκώνες και γόνατα.</a:t>
            </a:r>
          </a:p>
          <a:p>
            <a:pPr marL="0" indent="0">
              <a:buNone/>
            </a:pPr>
            <a:endParaRPr lang="el-GR" sz="1400" dirty="0"/>
          </a:p>
          <a:p>
            <a:pPr>
              <a:buNone/>
            </a:pPr>
            <a:endParaRPr lang="el-GR" sz="1400" dirty="0"/>
          </a:p>
          <a:p>
            <a:pPr>
              <a:buNone/>
            </a:pPr>
            <a:r>
              <a:rPr lang="el-GR" sz="1400" b="1" u="sng" dirty="0"/>
              <a:t>Κριτήρια: 2 μείζονα και 1 έλασσον</a:t>
            </a:r>
          </a:p>
          <a:p>
            <a:pPr>
              <a:buFont typeface="Wingdings" pitchFamily="2" charset="2"/>
              <a:buChar char="v"/>
            </a:pPr>
            <a:r>
              <a:rPr lang="el-GR" sz="1400" dirty="0"/>
              <a:t>ΜΕΙΖΟΝΑ:</a:t>
            </a:r>
          </a:p>
          <a:p>
            <a:pPr marL="342900" indent="-342900">
              <a:buFont typeface="+mj-lt"/>
              <a:buAutoNum type="arabicPeriod"/>
            </a:pPr>
            <a:r>
              <a:rPr lang="el-GR" sz="1400" dirty="0"/>
              <a:t>Παρουσία βλαβών με τα χαρακτηριστικά που  περιγράφηκαν  που επιδεινώνονται  από το κρύο, άκρα, </a:t>
            </a:r>
            <a:r>
              <a:rPr lang="el-GR" sz="1400" dirty="0" err="1"/>
              <a:t>ώτα</a:t>
            </a:r>
            <a:r>
              <a:rPr lang="el-GR" sz="1400" dirty="0"/>
              <a:t>, ρίνα.</a:t>
            </a:r>
          </a:p>
          <a:p>
            <a:pPr marL="342900" indent="-342900">
              <a:buFont typeface="+mj-lt"/>
              <a:buAutoNum type="arabicPeriod"/>
            </a:pPr>
            <a:r>
              <a:rPr lang="el-GR" sz="1400" dirty="0"/>
              <a:t>Ευρήματα από βιοψία και </a:t>
            </a:r>
            <a:r>
              <a:rPr lang="el-GR" sz="1400" dirty="0" err="1"/>
              <a:t>ανοσοφθορισμό</a:t>
            </a:r>
            <a:r>
              <a:rPr lang="el-GR" sz="1400" dirty="0"/>
              <a:t> συμβατά  με </a:t>
            </a:r>
            <a:r>
              <a:rPr lang="el-GR" sz="1400" dirty="0" err="1"/>
              <a:t>ερυθηματώδη</a:t>
            </a:r>
            <a:r>
              <a:rPr lang="el-GR" sz="1400" dirty="0"/>
              <a:t> λύκο. </a:t>
            </a:r>
          </a:p>
          <a:p>
            <a:pPr>
              <a:buFont typeface="Wingdings" pitchFamily="2" charset="2"/>
              <a:buChar char="v"/>
            </a:pPr>
            <a:r>
              <a:rPr lang="el-GR" sz="1400" dirty="0"/>
              <a:t>ΕΛΑΣΣΟΝΑ: </a:t>
            </a:r>
          </a:p>
          <a:p>
            <a:pPr marL="342900" indent="-342900">
              <a:buFont typeface="+mj-lt"/>
              <a:buAutoNum type="arabicPeriod"/>
            </a:pPr>
            <a:r>
              <a:rPr lang="el-GR" sz="1400" dirty="0"/>
              <a:t>Σύγχρονη παρουσία βλαβών ΣΕΛ ή άλλων εκδηλώσεων ΧΔΕΛ.</a:t>
            </a:r>
          </a:p>
          <a:p>
            <a:pPr marL="342900" indent="-342900">
              <a:buFont typeface="+mj-lt"/>
              <a:buAutoNum type="arabicPeriod"/>
            </a:pPr>
            <a:r>
              <a:rPr lang="el-GR" sz="1400" dirty="0"/>
              <a:t>Απάντηση στη θεραπευτική αγωγή για δερματικό </a:t>
            </a:r>
            <a:r>
              <a:rPr lang="el-GR" sz="1400" dirty="0" err="1"/>
              <a:t>ερυθηματώδη</a:t>
            </a:r>
            <a:r>
              <a:rPr lang="el-GR" sz="1400" dirty="0"/>
              <a:t> λύκο.</a:t>
            </a:r>
          </a:p>
          <a:p>
            <a:pPr marL="342900" indent="-342900">
              <a:buFont typeface="+mj-lt"/>
              <a:buAutoNum type="arabicPeriod"/>
            </a:pPr>
            <a:r>
              <a:rPr lang="el-GR" sz="1400" dirty="0"/>
              <a:t>Απουσία </a:t>
            </a:r>
            <a:r>
              <a:rPr lang="el-GR" sz="1400" dirty="0" err="1"/>
              <a:t>κρυοσφαιρινών</a:t>
            </a:r>
            <a:r>
              <a:rPr lang="el-GR" sz="1400" dirty="0"/>
              <a:t>, </a:t>
            </a:r>
            <a:r>
              <a:rPr lang="el-GR" sz="1400" dirty="0" err="1"/>
              <a:t>ψυχροσυγκολλητίνων</a:t>
            </a:r>
            <a:r>
              <a:rPr lang="el-GR" sz="1400" dirty="0"/>
              <a:t> ή </a:t>
            </a:r>
            <a:r>
              <a:rPr lang="el-GR" sz="1400" dirty="0" err="1"/>
              <a:t>αντιφωσφολιπιδικών</a:t>
            </a:r>
            <a:r>
              <a:rPr lang="el-GR" sz="1400" dirty="0"/>
              <a:t> αντισωμάτων.</a:t>
            </a:r>
          </a:p>
          <a:p>
            <a:pPr marL="342900" indent="-342900">
              <a:buFont typeface="+mj-lt"/>
              <a:buAutoNum type="arabicPeriod"/>
            </a:pPr>
            <a:endParaRPr lang="el-GR" sz="1400" dirty="0"/>
          </a:p>
          <a:p>
            <a:pPr marL="342900" indent="-342900">
              <a:buFont typeface="+mj-lt"/>
              <a:buAutoNum type="arabicPeriod"/>
            </a:pPr>
            <a:endParaRPr lang="el-GR" sz="1400" b="1" dirty="0"/>
          </a:p>
          <a:p>
            <a:pPr marL="342900" indent="-342900">
              <a:buFont typeface="+mj-lt"/>
              <a:buAutoNum type="arabicPeriod"/>
            </a:pPr>
            <a:endParaRPr lang="el-GR" sz="1400" b="1" dirty="0"/>
          </a:p>
          <a:p>
            <a:pPr>
              <a:buFont typeface="Wingdings" pitchFamily="2" charset="2"/>
              <a:buChar char="v"/>
            </a:pPr>
            <a:endParaRPr lang="el-GR" sz="1400" b="1" dirty="0"/>
          </a:p>
        </p:txBody>
      </p:sp>
      <p:pic>
        <p:nvPicPr>
          <p:cNvPr id="6" name="Picture 5">
            <a:extLst>
              <a:ext uri="{FF2B5EF4-FFF2-40B4-BE49-F238E27FC236}">
                <a16:creationId xmlns:a16="http://schemas.microsoft.com/office/drawing/2014/main" id="{107B15C2-BF73-361A-6871-7FCC5E76C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821386" y="792663"/>
            <a:ext cx="4184196" cy="2231571"/>
          </a:xfrm>
          <a:prstGeom prst="rect">
            <a:avLst/>
          </a:prstGeom>
        </p:spPr>
      </p:pic>
      <p:pic>
        <p:nvPicPr>
          <p:cNvPr id="5" name="Picture 4">
            <a:extLst>
              <a:ext uri="{FF2B5EF4-FFF2-40B4-BE49-F238E27FC236}">
                <a16:creationId xmlns:a16="http://schemas.microsoft.com/office/drawing/2014/main" id="{87165666-479A-295E-B10A-0AA784D9EF0F}"/>
              </a:ext>
            </a:extLst>
          </p:cNvPr>
          <p:cNvPicPr>
            <a:picLocks noChangeAspect="1"/>
          </p:cNvPicPr>
          <p:nvPr/>
        </p:nvPicPr>
        <p:blipFill>
          <a:blip r:embed="rId3"/>
          <a:stretch>
            <a:fillRect/>
          </a:stretch>
        </p:blipFill>
        <p:spPr>
          <a:xfrm>
            <a:off x="9179075" y="3118586"/>
            <a:ext cx="1735518" cy="3739414"/>
          </a:xfrm>
          <a:prstGeom prst="rect">
            <a:avLst/>
          </a:prstGeom>
        </p:spPr>
      </p:pic>
      <p:sp>
        <p:nvSpPr>
          <p:cNvPr id="7" name="Rectangle 6">
            <a:extLst>
              <a:ext uri="{FF2B5EF4-FFF2-40B4-BE49-F238E27FC236}">
                <a16:creationId xmlns:a16="http://schemas.microsoft.com/office/drawing/2014/main" id="{60A42FF4-0270-5F45-228D-017B4EF8F6C3}"/>
              </a:ext>
            </a:extLst>
          </p:cNvPr>
          <p:cNvSpPr/>
          <p:nvPr/>
        </p:nvSpPr>
        <p:spPr>
          <a:xfrm>
            <a:off x="10569452" y="6399518"/>
            <a:ext cx="345141" cy="458482"/>
          </a:xfrm>
          <a:prstGeom prst="rect">
            <a:avLst/>
          </a:prstGeom>
          <a:solidFill>
            <a:srgbClr val="F9F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D100-47B9-1661-5BFC-ED5DFECCA8F3}"/>
              </a:ext>
            </a:extLst>
          </p:cNvPr>
          <p:cNvSpPr>
            <a:spLocks noGrp="1"/>
          </p:cNvSpPr>
          <p:nvPr>
            <p:ph type="title"/>
          </p:nvPr>
        </p:nvSpPr>
        <p:spPr/>
        <p:txBody>
          <a:bodyPr/>
          <a:lstStyle/>
          <a:p>
            <a:r>
              <a:rPr lang="el-GR" dirty="0" err="1"/>
              <a:t>Ερυθηματώδης</a:t>
            </a:r>
            <a:r>
              <a:rPr lang="el-GR" dirty="0"/>
              <a:t> Λύκος</a:t>
            </a:r>
            <a:endParaRPr lang="en-US" dirty="0"/>
          </a:p>
        </p:txBody>
      </p:sp>
      <p:sp>
        <p:nvSpPr>
          <p:cNvPr id="3" name="Content Placeholder 2">
            <a:extLst>
              <a:ext uri="{FF2B5EF4-FFF2-40B4-BE49-F238E27FC236}">
                <a16:creationId xmlns:a16="http://schemas.microsoft.com/office/drawing/2014/main" id="{D93B99E1-747A-5A89-2A15-FEAAA3A997B7}"/>
              </a:ext>
            </a:extLst>
          </p:cNvPr>
          <p:cNvSpPr>
            <a:spLocks noGrp="1"/>
          </p:cNvSpPr>
          <p:nvPr>
            <p:ph idx="1"/>
          </p:nvPr>
        </p:nvSpPr>
        <p:spPr>
          <a:xfrm>
            <a:off x="671945" y="1853334"/>
            <a:ext cx="10515600" cy="4351338"/>
          </a:xfrm>
        </p:spPr>
        <p:txBody>
          <a:bodyPr>
            <a:normAutofit fontScale="85000" lnSpcReduction="20000"/>
          </a:bodyPr>
          <a:lstStyle/>
          <a:p>
            <a:r>
              <a:rPr lang="el-GR" dirty="0"/>
              <a:t>Ετερογενής φλεγμονώδης </a:t>
            </a:r>
            <a:r>
              <a:rPr lang="el-GR" dirty="0" err="1"/>
              <a:t>αυτοάνοση</a:t>
            </a:r>
            <a:r>
              <a:rPr lang="el-GR" dirty="0"/>
              <a:t> νόσος</a:t>
            </a:r>
          </a:p>
          <a:p>
            <a:pPr marL="0" indent="0">
              <a:buNone/>
            </a:pPr>
            <a:endParaRPr lang="el-GR" dirty="0"/>
          </a:p>
          <a:p>
            <a:r>
              <a:rPr lang="el-GR" dirty="0"/>
              <a:t>Συστηματικός </a:t>
            </a:r>
            <a:r>
              <a:rPr lang="el-GR" dirty="0" err="1"/>
              <a:t>ερυθηματώδης</a:t>
            </a:r>
            <a:r>
              <a:rPr lang="el-GR" dirty="0"/>
              <a:t> λύκος</a:t>
            </a:r>
          </a:p>
          <a:p>
            <a:endParaRPr lang="el-GR" dirty="0"/>
          </a:p>
          <a:p>
            <a:r>
              <a:rPr lang="el-GR" dirty="0"/>
              <a:t>Δερματικός </a:t>
            </a:r>
            <a:r>
              <a:rPr lang="el-GR" dirty="0" err="1"/>
              <a:t>ερυθηματώδης</a:t>
            </a:r>
            <a:r>
              <a:rPr lang="el-GR" dirty="0"/>
              <a:t> λύκος</a:t>
            </a:r>
          </a:p>
          <a:p>
            <a:pPr lvl="1"/>
            <a:r>
              <a:rPr lang="el-GR" dirty="0"/>
              <a:t>Οξύς</a:t>
            </a:r>
          </a:p>
          <a:p>
            <a:pPr lvl="1"/>
            <a:r>
              <a:rPr lang="el-GR" dirty="0" err="1"/>
              <a:t>Υποξύς</a:t>
            </a:r>
            <a:endParaRPr lang="el-GR" dirty="0"/>
          </a:p>
          <a:p>
            <a:pPr lvl="1"/>
            <a:r>
              <a:rPr lang="el-GR" dirty="0"/>
              <a:t>Χρόνιος</a:t>
            </a:r>
            <a:endParaRPr lang="de-DE" dirty="0"/>
          </a:p>
          <a:p>
            <a:pPr lvl="1"/>
            <a:endParaRPr lang="de-DE" dirty="0"/>
          </a:p>
          <a:p>
            <a:r>
              <a:rPr lang="el-GR" dirty="0"/>
              <a:t>Νεογνικός </a:t>
            </a:r>
            <a:r>
              <a:rPr lang="el-GR" dirty="0" err="1"/>
              <a:t>ερυθηματώδης</a:t>
            </a:r>
            <a:r>
              <a:rPr lang="el-GR" dirty="0"/>
              <a:t> λύκος</a:t>
            </a:r>
          </a:p>
          <a:p>
            <a:endParaRPr lang="el-GR" dirty="0"/>
          </a:p>
          <a:p>
            <a:r>
              <a:rPr lang="el-GR" dirty="0"/>
              <a:t>Φαρμακευτικός </a:t>
            </a:r>
            <a:r>
              <a:rPr lang="el-GR" dirty="0" err="1"/>
              <a:t>ερυθηματώδης</a:t>
            </a:r>
            <a:r>
              <a:rPr lang="el-GR" dirty="0"/>
              <a:t> λύκος</a:t>
            </a:r>
            <a:endParaRPr lang="en-US" dirty="0"/>
          </a:p>
        </p:txBody>
      </p:sp>
      <p:pic>
        <p:nvPicPr>
          <p:cNvPr id="5" name="Picture 4">
            <a:extLst>
              <a:ext uri="{FF2B5EF4-FFF2-40B4-BE49-F238E27FC236}">
                <a16:creationId xmlns:a16="http://schemas.microsoft.com/office/drawing/2014/main" id="{E7024A4A-FCA6-D235-F082-F18B4AB70790}"/>
              </a:ext>
            </a:extLst>
          </p:cNvPr>
          <p:cNvPicPr>
            <a:picLocks noChangeAspect="1"/>
          </p:cNvPicPr>
          <p:nvPr/>
        </p:nvPicPr>
        <p:blipFill>
          <a:blip r:embed="rId2"/>
          <a:stretch>
            <a:fillRect/>
          </a:stretch>
        </p:blipFill>
        <p:spPr>
          <a:xfrm>
            <a:off x="6702697" y="2196876"/>
            <a:ext cx="2314898" cy="3286584"/>
          </a:xfrm>
          <a:prstGeom prst="rect">
            <a:avLst/>
          </a:prstGeom>
        </p:spPr>
      </p:pic>
      <p:pic>
        <p:nvPicPr>
          <p:cNvPr id="7" name="Picture 6">
            <a:extLst>
              <a:ext uri="{FF2B5EF4-FFF2-40B4-BE49-F238E27FC236}">
                <a16:creationId xmlns:a16="http://schemas.microsoft.com/office/drawing/2014/main" id="{829B5D05-2506-2193-0877-D21F2BE78DC7}"/>
              </a:ext>
            </a:extLst>
          </p:cNvPr>
          <p:cNvPicPr>
            <a:picLocks noChangeAspect="1"/>
          </p:cNvPicPr>
          <p:nvPr/>
        </p:nvPicPr>
        <p:blipFill>
          <a:blip r:embed="rId3"/>
          <a:stretch>
            <a:fillRect/>
          </a:stretch>
        </p:blipFill>
        <p:spPr>
          <a:xfrm>
            <a:off x="9150927" y="2358002"/>
            <a:ext cx="2964332" cy="2964332"/>
          </a:xfrm>
          <a:prstGeom prst="rect">
            <a:avLst/>
          </a:prstGeom>
        </p:spPr>
      </p:pic>
    </p:spTree>
    <p:extLst>
      <p:ext uri="{BB962C8B-B14F-4D97-AF65-F5344CB8AC3E}">
        <p14:creationId xmlns:p14="http://schemas.microsoft.com/office/powerpoint/2010/main" val="44164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116632"/>
            <a:ext cx="8229600" cy="648072"/>
          </a:xfrm>
        </p:spPr>
        <p:txBody>
          <a:bodyPr>
            <a:normAutofit fontScale="90000"/>
          </a:bodyPr>
          <a:lstStyle/>
          <a:p>
            <a:r>
              <a:rPr lang="el-GR" sz="2400" b="1" dirty="0"/>
              <a:t>ΔΙΑΛΕΙΠΩΝ/ΕΠΗΡΜΕΝΟΣ ΔΕΡΜΑΤΙΚΟΣ ΕΡΥΘΗΜΑΤΩΔΗΣ ΛΥΚΟΣ</a:t>
            </a:r>
            <a:br>
              <a:rPr lang="el-GR" sz="2400" b="1" u="sng" dirty="0"/>
            </a:br>
            <a:endParaRPr lang="el-GR" sz="2400" b="1" dirty="0"/>
          </a:p>
        </p:txBody>
      </p:sp>
      <p:sp>
        <p:nvSpPr>
          <p:cNvPr id="3" name="2 - Θέση περιεχομένου"/>
          <p:cNvSpPr>
            <a:spLocks noGrp="1"/>
          </p:cNvSpPr>
          <p:nvPr>
            <p:ph idx="1"/>
          </p:nvPr>
        </p:nvSpPr>
        <p:spPr>
          <a:xfrm>
            <a:off x="685800" y="771566"/>
            <a:ext cx="10580914" cy="3168352"/>
          </a:xfrm>
        </p:spPr>
        <p:txBody>
          <a:bodyPr>
            <a:noAutofit/>
          </a:bodyPr>
          <a:lstStyle/>
          <a:p>
            <a:r>
              <a:rPr lang="el-GR" sz="1600" u="sng" dirty="0"/>
              <a:t>Αποτελεί νοσολογική οντότητα που δύσκολα μπορεί να </a:t>
            </a:r>
            <a:r>
              <a:rPr lang="el-GR" sz="1600" u="sng" dirty="0" err="1"/>
              <a:t>διαφοροδιαγνωστεί</a:t>
            </a:r>
            <a:r>
              <a:rPr lang="el-GR" sz="1600" u="sng" dirty="0"/>
              <a:t> από το πολύμορφο εξάνθημα εκ φωτός και από τη λεμφοκυτταρική διήθηση του δέρματος</a:t>
            </a:r>
            <a:r>
              <a:rPr lang="en-US" sz="1600" u="sng" dirty="0"/>
              <a:t> (JESSNER)</a:t>
            </a:r>
            <a:r>
              <a:rPr lang="el-GR" sz="1600" u="sng" dirty="0"/>
              <a:t>.</a:t>
            </a:r>
          </a:p>
          <a:p>
            <a:r>
              <a:rPr lang="el-GR" sz="1600" dirty="0"/>
              <a:t>Μεγαλύτερη συχνότητα σε άνδρες 40-50 ετών.</a:t>
            </a:r>
          </a:p>
          <a:p>
            <a:r>
              <a:rPr lang="el-GR" sz="1600" b="1" dirty="0"/>
              <a:t>Έντονη φωτοευαισθησία</a:t>
            </a:r>
            <a:r>
              <a:rPr lang="el-GR" sz="1600" dirty="0"/>
              <a:t>, με θετική δοκιμασία </a:t>
            </a:r>
            <a:r>
              <a:rPr lang="el-GR" sz="1600" dirty="0" err="1"/>
              <a:t>φωτοπρόκλησης</a:t>
            </a:r>
            <a:r>
              <a:rPr lang="el-GR" sz="1600" dirty="0"/>
              <a:t>.</a:t>
            </a:r>
          </a:p>
          <a:p>
            <a:r>
              <a:rPr lang="el-GR" sz="1600" dirty="0"/>
              <a:t>Επηρμένες πλάκες, με ιώδη και λεία επιφάνεια </a:t>
            </a:r>
            <a:r>
              <a:rPr lang="el-GR" sz="1600" dirty="0" err="1"/>
              <a:t>κνιδωτικού</a:t>
            </a:r>
            <a:r>
              <a:rPr lang="el-GR" sz="1600" dirty="0"/>
              <a:t> τύπου </a:t>
            </a:r>
            <a:r>
              <a:rPr lang="el-GR" sz="1600" b="1" dirty="0"/>
              <a:t>ΧΩΡΙΣ </a:t>
            </a:r>
            <a:r>
              <a:rPr lang="el-GR" sz="1600" b="1" dirty="0" err="1"/>
              <a:t>θυλακικά</a:t>
            </a:r>
            <a:r>
              <a:rPr lang="el-GR" sz="1600" b="1" dirty="0"/>
              <a:t> βύσματα και λέπια</a:t>
            </a:r>
            <a:r>
              <a:rPr lang="el-GR" sz="1600" dirty="0"/>
              <a:t>.</a:t>
            </a:r>
          </a:p>
          <a:p>
            <a:r>
              <a:rPr lang="el-GR" sz="1600" dirty="0"/>
              <a:t>Μερικές φορές γίνονται οιδηματώδεις στην περιφέρεια και επιπεδώνονται  στο κέντρο.</a:t>
            </a:r>
          </a:p>
          <a:p>
            <a:r>
              <a:rPr lang="el-GR" sz="1600" dirty="0"/>
              <a:t>Πρόσωπο-τράχηλο-ώμους-άκρες χείρες.</a:t>
            </a:r>
          </a:p>
          <a:p>
            <a:r>
              <a:rPr lang="el-GR" sz="1600" dirty="0"/>
              <a:t>Δεν  έχουν ποτέ διαπιστωθεί δερματικές αλλοιώσεις κάτω από τη μέση.</a:t>
            </a:r>
          </a:p>
          <a:p>
            <a:r>
              <a:rPr lang="el-GR" sz="1600" dirty="0" err="1"/>
              <a:t>Υφίονται</a:t>
            </a:r>
            <a:r>
              <a:rPr lang="el-GR" sz="1600" dirty="0"/>
              <a:t> </a:t>
            </a:r>
            <a:r>
              <a:rPr lang="el-GR" sz="1600" b="1" dirty="0">
                <a:solidFill>
                  <a:srgbClr val="FF0000"/>
                </a:solidFill>
              </a:rPr>
              <a:t>χωρίς να καταλείπουν ουλές ή ατροφίες</a:t>
            </a:r>
            <a:r>
              <a:rPr lang="el-GR" sz="1600" dirty="0"/>
              <a:t>.</a:t>
            </a:r>
          </a:p>
          <a:p>
            <a:r>
              <a:rPr lang="el-GR" sz="1600" b="1" dirty="0"/>
              <a:t>Καλή</a:t>
            </a:r>
            <a:r>
              <a:rPr lang="de-DE" sz="1600" b="1" dirty="0"/>
              <a:t> </a:t>
            </a:r>
            <a:r>
              <a:rPr lang="el-GR" sz="1600" b="1" dirty="0"/>
              <a:t>Πρόγνωση</a:t>
            </a:r>
            <a:r>
              <a:rPr lang="el-GR" sz="1600" dirty="0"/>
              <a:t>. Σπάνια εξελίσσεται σε συστηματική νόσο.  </a:t>
            </a:r>
          </a:p>
        </p:txBody>
      </p:sp>
      <p:pic>
        <p:nvPicPr>
          <p:cNvPr id="8" name="Picture 7">
            <a:extLst>
              <a:ext uri="{FF2B5EF4-FFF2-40B4-BE49-F238E27FC236}">
                <a16:creationId xmlns:a16="http://schemas.microsoft.com/office/drawing/2014/main" id="{3ECECF83-4896-A931-7596-2E6B220A6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7637" y="3429000"/>
            <a:ext cx="2874376" cy="3287486"/>
          </a:xfrm>
          <a:prstGeom prst="rect">
            <a:avLst/>
          </a:prstGeom>
        </p:spPr>
      </p:pic>
      <p:pic>
        <p:nvPicPr>
          <p:cNvPr id="10" name="Picture 9">
            <a:extLst>
              <a:ext uri="{FF2B5EF4-FFF2-40B4-BE49-F238E27FC236}">
                <a16:creationId xmlns:a16="http://schemas.microsoft.com/office/drawing/2014/main" id="{D25A33FC-0358-F0EF-E27B-0D71496D8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13" y="4141698"/>
            <a:ext cx="5399314" cy="2599670"/>
          </a:xfrm>
          <a:prstGeom prst="rect">
            <a:avLst/>
          </a:prstGeom>
        </p:spPr>
      </p:pic>
      <p:pic>
        <p:nvPicPr>
          <p:cNvPr id="4" name="Picture 3">
            <a:extLst>
              <a:ext uri="{FF2B5EF4-FFF2-40B4-BE49-F238E27FC236}">
                <a16:creationId xmlns:a16="http://schemas.microsoft.com/office/drawing/2014/main" id="{EF6185D1-99A5-AE65-24B9-7F34CFF4502D}"/>
              </a:ext>
            </a:extLst>
          </p:cNvPr>
          <p:cNvPicPr>
            <a:picLocks noChangeAspect="1"/>
          </p:cNvPicPr>
          <p:nvPr/>
        </p:nvPicPr>
        <p:blipFill>
          <a:blip r:embed="rId4"/>
          <a:stretch>
            <a:fillRect/>
          </a:stretch>
        </p:blipFill>
        <p:spPr>
          <a:xfrm>
            <a:off x="9926046" y="2451749"/>
            <a:ext cx="1749596" cy="4112246"/>
          </a:xfrm>
          <a:prstGeom prst="rect">
            <a:avLst/>
          </a:prstGeom>
        </p:spPr>
      </p:pic>
      <p:sp>
        <p:nvSpPr>
          <p:cNvPr id="5" name="Rectangle 4">
            <a:extLst>
              <a:ext uri="{FF2B5EF4-FFF2-40B4-BE49-F238E27FC236}">
                <a16:creationId xmlns:a16="http://schemas.microsoft.com/office/drawing/2014/main" id="{FDD33C1D-B36E-30D6-B48C-B6D104D9E36B}"/>
              </a:ext>
            </a:extLst>
          </p:cNvPr>
          <p:cNvSpPr/>
          <p:nvPr/>
        </p:nvSpPr>
        <p:spPr>
          <a:xfrm>
            <a:off x="11316423" y="6086434"/>
            <a:ext cx="347941" cy="477561"/>
          </a:xfrm>
          <a:prstGeom prst="rect">
            <a:avLst/>
          </a:prstGeom>
          <a:solidFill>
            <a:srgbClr val="F9F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0"/>
          <p:cNvSpPr txBox="1">
            <a:spLocks noGrp="1"/>
          </p:cNvSpPr>
          <p:nvPr>
            <p:ph type="title" idx="4294967295"/>
          </p:nvPr>
        </p:nvSpPr>
        <p:spPr>
          <a:xfrm>
            <a:off x="524013" y="0"/>
            <a:ext cx="9704664" cy="1067600"/>
          </a:xfrm>
          <a:prstGeom prst="rect">
            <a:avLst/>
          </a:prstGeom>
          <a:noFill/>
          <a:ln>
            <a:noFill/>
          </a:ln>
        </p:spPr>
        <p:txBody>
          <a:bodyPr spcFirstLastPara="1" wrap="square" lIns="0" tIns="32000" rIns="0" bIns="0" anchor="t" anchorCtr="0">
            <a:noAutofit/>
          </a:bodyPr>
          <a:lstStyle/>
          <a:p>
            <a:pPr marL="0" lvl="0" indent="0" algn="l" rtl="0">
              <a:lnSpc>
                <a:spcPct val="93000"/>
              </a:lnSpc>
              <a:spcBef>
                <a:spcPts val="0"/>
              </a:spcBef>
              <a:spcAft>
                <a:spcPts val="0"/>
              </a:spcAft>
              <a:buClr>
                <a:schemeClr val="lt1"/>
              </a:buClr>
              <a:buSzPts val="2800"/>
              <a:buFont typeface="Calibri"/>
              <a:buNone/>
            </a:pPr>
            <a:r>
              <a:rPr lang="el-GR" sz="2800" b="1" dirty="0">
                <a:latin typeface="Calibri"/>
                <a:ea typeface="Calibri"/>
                <a:cs typeface="Calibri"/>
                <a:sym typeface="Calibri"/>
              </a:rPr>
              <a:t>Νεογνικός ΕΛ</a:t>
            </a:r>
            <a:endParaRPr sz="2800" b="1" dirty="0">
              <a:latin typeface="Calibri"/>
              <a:ea typeface="Calibri"/>
              <a:cs typeface="Calibri"/>
              <a:sym typeface="Calibri"/>
            </a:endParaRPr>
          </a:p>
        </p:txBody>
      </p:sp>
      <p:sp>
        <p:nvSpPr>
          <p:cNvPr id="505" name="Google Shape;505;p40"/>
          <p:cNvSpPr txBox="1"/>
          <p:nvPr/>
        </p:nvSpPr>
        <p:spPr>
          <a:xfrm>
            <a:off x="76200" y="782374"/>
            <a:ext cx="8784771" cy="5857974"/>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accent3"/>
              </a:buClr>
              <a:buSzPts val="2400"/>
              <a:buFont typeface="Noto Sans Symbols"/>
              <a:buChar char="▪"/>
            </a:pPr>
            <a:r>
              <a:rPr lang="el-GR" sz="2000" dirty="0">
                <a:latin typeface="Calibri"/>
                <a:ea typeface="Calibri"/>
                <a:cs typeface="Calibri"/>
                <a:sym typeface="Calibri"/>
              </a:rPr>
              <a:t> </a:t>
            </a:r>
            <a:r>
              <a:rPr lang="el-GR" dirty="0">
                <a:latin typeface="Calibri"/>
                <a:ea typeface="Calibri"/>
                <a:cs typeface="Calibri"/>
                <a:sym typeface="Calibri"/>
              </a:rPr>
              <a:t>Μητέρες (+) για </a:t>
            </a:r>
            <a:r>
              <a:rPr lang="el-GR" dirty="0" err="1">
                <a:latin typeface="Calibri"/>
                <a:ea typeface="Calibri"/>
                <a:cs typeface="Calibri"/>
                <a:sym typeface="Calibri"/>
              </a:rPr>
              <a:t>IgG</a:t>
            </a:r>
            <a:r>
              <a:rPr lang="el-GR" dirty="0">
                <a:latin typeface="Calibri"/>
                <a:ea typeface="Calibri"/>
                <a:cs typeface="Calibri"/>
                <a:sym typeface="Calibri"/>
              </a:rPr>
              <a:t> </a:t>
            </a:r>
            <a:r>
              <a:rPr lang="el-GR" dirty="0" err="1">
                <a:latin typeface="Calibri"/>
                <a:ea typeface="Calibri"/>
                <a:cs typeface="Calibri"/>
                <a:sym typeface="Calibri"/>
              </a:rPr>
              <a:t>αυτοαντισωμάτων</a:t>
            </a:r>
            <a:r>
              <a:rPr lang="el-GR" dirty="0">
                <a:latin typeface="Calibri"/>
                <a:ea typeface="Calibri"/>
                <a:cs typeface="Calibri"/>
                <a:sym typeface="Calibri"/>
              </a:rPr>
              <a:t> έναντι των </a:t>
            </a:r>
            <a:r>
              <a:rPr lang="el-GR" dirty="0" err="1">
                <a:latin typeface="Calibri"/>
                <a:ea typeface="Calibri"/>
                <a:cs typeface="Calibri"/>
                <a:sym typeface="Calibri"/>
              </a:rPr>
              <a:t>Ro</a:t>
            </a:r>
            <a:r>
              <a:rPr lang="el-GR" dirty="0">
                <a:latin typeface="Calibri"/>
                <a:ea typeface="Calibri"/>
                <a:cs typeface="Calibri"/>
                <a:sym typeface="Calibri"/>
              </a:rPr>
              <a:t>, </a:t>
            </a:r>
            <a:r>
              <a:rPr lang="el-GR" dirty="0" err="1">
                <a:latin typeface="Calibri"/>
                <a:ea typeface="Calibri"/>
                <a:cs typeface="Calibri"/>
                <a:sym typeface="Calibri"/>
              </a:rPr>
              <a:t>La</a:t>
            </a:r>
            <a:r>
              <a:rPr lang="el-GR" dirty="0">
                <a:latin typeface="Calibri"/>
                <a:ea typeface="Calibri"/>
                <a:cs typeface="Calibri"/>
                <a:sym typeface="Calibri"/>
              </a:rPr>
              <a:t>, U1RNP</a:t>
            </a:r>
            <a:endParaRPr dirty="0">
              <a:latin typeface="Calibri"/>
              <a:ea typeface="Calibri"/>
              <a:cs typeface="Calibri"/>
              <a:sym typeface="Calibri"/>
            </a:endParaRPr>
          </a:p>
          <a:p>
            <a:pPr marL="0" marR="0" lvl="0" indent="-127000" algn="l" rtl="0">
              <a:spcBef>
                <a:spcPts val="1425"/>
              </a:spcBef>
              <a:spcAft>
                <a:spcPts val="0"/>
              </a:spcAft>
              <a:buClr>
                <a:schemeClr val="accent3"/>
              </a:buClr>
              <a:buSzPts val="2000"/>
              <a:buFont typeface="Noto Sans Symbols"/>
              <a:buChar char="▪"/>
            </a:pPr>
            <a:r>
              <a:rPr lang="el-GR" dirty="0">
                <a:latin typeface="Calibri"/>
                <a:ea typeface="Calibri"/>
                <a:cs typeface="Calibri"/>
                <a:sym typeface="Calibri"/>
              </a:rPr>
              <a:t> Τα </a:t>
            </a:r>
            <a:r>
              <a:rPr lang="el-GR" dirty="0" err="1">
                <a:latin typeface="Calibri"/>
                <a:ea typeface="Calibri"/>
                <a:cs typeface="Calibri"/>
                <a:sym typeface="Calibri"/>
              </a:rPr>
              <a:t>αυτοαντισώματα</a:t>
            </a:r>
            <a:r>
              <a:rPr lang="el-GR" dirty="0">
                <a:latin typeface="Calibri"/>
                <a:ea typeface="Calibri"/>
                <a:cs typeface="Calibri"/>
                <a:sym typeface="Calibri"/>
              </a:rPr>
              <a:t> διέρχονται του πλακούντα προς στην κυκλοφορία του νεογνού</a:t>
            </a:r>
            <a:endParaRPr sz="1600" dirty="0"/>
          </a:p>
          <a:p>
            <a:pPr marL="0" marR="0" lvl="0" indent="-127000" algn="l" rtl="0">
              <a:spcBef>
                <a:spcPts val="1425"/>
              </a:spcBef>
              <a:spcAft>
                <a:spcPts val="0"/>
              </a:spcAft>
              <a:buClr>
                <a:schemeClr val="accent3"/>
              </a:buClr>
              <a:buSzPts val="2000"/>
              <a:buFont typeface="Noto Sans Symbols"/>
              <a:buChar char="▪"/>
            </a:pPr>
            <a:r>
              <a:rPr lang="el-GR" dirty="0">
                <a:latin typeface="Calibri"/>
                <a:ea typeface="Calibri"/>
                <a:cs typeface="Calibri"/>
                <a:sym typeface="Calibri"/>
              </a:rPr>
              <a:t> Τοκετός: </a:t>
            </a:r>
            <a:r>
              <a:rPr lang="el-GR" dirty="0" err="1">
                <a:latin typeface="Calibri"/>
                <a:ea typeface="Calibri"/>
                <a:cs typeface="Calibri"/>
                <a:sym typeface="Calibri"/>
              </a:rPr>
              <a:t>oι</a:t>
            </a:r>
            <a:r>
              <a:rPr lang="el-GR" dirty="0">
                <a:latin typeface="Calibri"/>
                <a:ea typeface="Calibri"/>
                <a:cs typeface="Calibri"/>
                <a:sym typeface="Calibri"/>
              </a:rPr>
              <a:t> μητέρες είναι συνήθως </a:t>
            </a:r>
            <a:r>
              <a:rPr lang="el-GR" dirty="0" err="1">
                <a:latin typeface="Calibri"/>
                <a:ea typeface="Calibri"/>
                <a:cs typeface="Calibri"/>
                <a:sym typeface="Calibri"/>
              </a:rPr>
              <a:t>ασυμπτωματικές</a:t>
            </a:r>
            <a:endParaRPr dirty="0">
              <a:latin typeface="Calibri"/>
              <a:ea typeface="Calibri"/>
              <a:cs typeface="Calibri"/>
              <a:sym typeface="Calibri"/>
            </a:endParaRPr>
          </a:p>
          <a:p>
            <a:pPr marL="0" marR="0" lvl="0" indent="-127000" algn="l" rtl="0">
              <a:spcBef>
                <a:spcPts val="1425"/>
              </a:spcBef>
              <a:spcAft>
                <a:spcPts val="0"/>
              </a:spcAft>
              <a:buClr>
                <a:schemeClr val="accent3"/>
              </a:buClr>
              <a:buSzPts val="2000"/>
              <a:buFont typeface="Noto Sans Symbols"/>
              <a:buChar char="▪"/>
            </a:pPr>
            <a:r>
              <a:rPr lang="el-GR" dirty="0">
                <a:latin typeface="Calibri"/>
                <a:ea typeface="Calibri"/>
                <a:cs typeface="Calibri"/>
                <a:sym typeface="Calibri"/>
              </a:rPr>
              <a:t> Αργότερα : άτυπα συμπτώματα ή άλλα νοσήματα του συνδετικού ιστού</a:t>
            </a:r>
            <a:endParaRPr sz="1600" dirty="0"/>
          </a:p>
          <a:p>
            <a:pPr marL="0" marR="0" lvl="0" indent="-127000" algn="l" rtl="0">
              <a:spcBef>
                <a:spcPts val="1425"/>
              </a:spcBef>
              <a:spcAft>
                <a:spcPts val="0"/>
              </a:spcAft>
              <a:buClr>
                <a:schemeClr val="accent3"/>
              </a:buClr>
              <a:buSzPts val="2000"/>
              <a:buFont typeface="Noto Sans Symbols"/>
              <a:buChar char="▪"/>
            </a:pPr>
            <a:r>
              <a:rPr lang="el-GR" dirty="0">
                <a:latin typeface="Calibri"/>
                <a:ea typeface="Calibri"/>
                <a:cs typeface="Calibri"/>
                <a:sym typeface="Calibri"/>
              </a:rPr>
              <a:t> Κίνδυνος εμφάνισης σε επόμενη κύηση 25%</a:t>
            </a:r>
            <a:endParaRPr sz="1600" dirty="0"/>
          </a:p>
          <a:p>
            <a:pPr marL="0" marR="0" lvl="0" indent="-127000" algn="l" rtl="0">
              <a:spcBef>
                <a:spcPts val="1425"/>
              </a:spcBef>
              <a:spcAft>
                <a:spcPts val="0"/>
              </a:spcAft>
              <a:buClr>
                <a:schemeClr val="accent3"/>
              </a:buClr>
              <a:buSzPts val="2000"/>
              <a:buFont typeface="Noto Sans Symbols"/>
              <a:buChar char="▪"/>
            </a:pPr>
            <a:r>
              <a:rPr lang="el-GR" dirty="0">
                <a:latin typeface="Calibri"/>
                <a:ea typeface="Calibri"/>
                <a:cs typeface="Calibri"/>
                <a:sym typeface="Calibri"/>
              </a:rPr>
              <a:t> Το έμβρυο: εξάνθημα, καρδιακή νόσο, </a:t>
            </a:r>
            <a:r>
              <a:rPr lang="el-GR" dirty="0" err="1">
                <a:latin typeface="Calibri"/>
                <a:ea typeface="Calibri"/>
                <a:cs typeface="Calibri"/>
                <a:sym typeface="Calibri"/>
              </a:rPr>
              <a:t>αιμ</a:t>
            </a:r>
            <a:r>
              <a:rPr lang="el-GR" dirty="0">
                <a:latin typeface="Calibri"/>
                <a:ea typeface="Calibri"/>
                <a:cs typeface="Calibri"/>
                <a:sym typeface="Calibri"/>
              </a:rPr>
              <a:t>. δυσκρασίες, </a:t>
            </a:r>
            <a:r>
              <a:rPr lang="el-GR" dirty="0" err="1">
                <a:latin typeface="Calibri"/>
                <a:ea typeface="Calibri"/>
                <a:cs typeface="Calibri"/>
                <a:sym typeface="Calibri"/>
              </a:rPr>
              <a:t>ηπατοχολική</a:t>
            </a:r>
            <a:r>
              <a:rPr lang="el-GR" dirty="0">
                <a:latin typeface="Calibri"/>
                <a:ea typeface="Calibri"/>
                <a:cs typeface="Calibri"/>
                <a:sym typeface="Calibri"/>
              </a:rPr>
              <a:t> νόσο</a:t>
            </a:r>
            <a:endParaRPr sz="1600" dirty="0"/>
          </a:p>
          <a:p>
            <a:pPr marL="0" marR="0" lvl="0" indent="0" algn="l" rtl="0">
              <a:spcBef>
                <a:spcPts val="1425"/>
              </a:spcBef>
              <a:spcAft>
                <a:spcPts val="0"/>
              </a:spcAft>
              <a:buNone/>
            </a:pPr>
            <a:r>
              <a:rPr lang="el-GR" dirty="0">
                <a:latin typeface="Calibri"/>
                <a:ea typeface="Calibri"/>
                <a:cs typeface="Calibri"/>
                <a:sym typeface="Calibri"/>
              </a:rPr>
              <a:t> </a:t>
            </a:r>
            <a:r>
              <a:rPr lang="el-GR" b="1" dirty="0">
                <a:latin typeface="Calibri"/>
                <a:ea typeface="Calibri"/>
                <a:cs typeface="Calibri"/>
                <a:sym typeface="Calibri"/>
              </a:rPr>
              <a:t>15-30% πλήρης κολποκοιλιακός αποκλεισμός, τοποθέτηση βηματοδότη</a:t>
            </a:r>
            <a:r>
              <a:rPr lang="el-GR" dirty="0">
                <a:latin typeface="Calibri"/>
                <a:ea typeface="Calibri"/>
                <a:cs typeface="Calibri"/>
                <a:sym typeface="Calibri"/>
              </a:rPr>
              <a:t>                                </a:t>
            </a:r>
            <a:endParaRPr dirty="0">
              <a:latin typeface="Calibri"/>
              <a:ea typeface="Calibri"/>
              <a:cs typeface="Calibri"/>
              <a:sym typeface="Calibri"/>
            </a:endParaRPr>
          </a:p>
          <a:p>
            <a:pPr marL="0" marR="0" lvl="0" indent="-127000" algn="l" rtl="0">
              <a:spcBef>
                <a:spcPts val="1425"/>
              </a:spcBef>
              <a:spcAft>
                <a:spcPts val="0"/>
              </a:spcAft>
              <a:buClr>
                <a:schemeClr val="accent3"/>
              </a:buClr>
              <a:buSzPts val="2000"/>
              <a:buFont typeface="Noto Sans Symbols"/>
              <a:buChar char="▪"/>
            </a:pPr>
            <a:r>
              <a:rPr lang="el-GR" dirty="0">
                <a:latin typeface="Calibri"/>
                <a:ea typeface="Calibri"/>
                <a:cs typeface="Calibri"/>
                <a:sym typeface="Calibri"/>
              </a:rPr>
              <a:t> πλάκες δακτυλιοειδείς, </a:t>
            </a:r>
            <a:r>
              <a:rPr lang="el-GR" dirty="0" err="1">
                <a:latin typeface="Calibri"/>
                <a:ea typeface="Calibri"/>
                <a:cs typeface="Calibri"/>
                <a:sym typeface="Calibri"/>
              </a:rPr>
              <a:t>πολυκυκλικές</a:t>
            </a:r>
            <a:r>
              <a:rPr lang="el-GR" dirty="0">
                <a:latin typeface="Calibri"/>
                <a:ea typeface="Calibri"/>
                <a:cs typeface="Calibri"/>
                <a:sym typeface="Calibri"/>
              </a:rPr>
              <a:t>, σαφώς </a:t>
            </a:r>
            <a:r>
              <a:rPr lang="el-GR" dirty="0" err="1">
                <a:latin typeface="Calibri"/>
                <a:ea typeface="Calibri"/>
                <a:cs typeface="Calibri"/>
                <a:sym typeface="Calibri"/>
              </a:rPr>
              <a:t>αφοριζόμενες</a:t>
            </a:r>
            <a:r>
              <a:rPr lang="el-GR" dirty="0">
                <a:latin typeface="Calibri"/>
                <a:ea typeface="Calibri"/>
                <a:cs typeface="Calibri"/>
                <a:sym typeface="Calibri"/>
              </a:rPr>
              <a:t>, </a:t>
            </a:r>
            <a:r>
              <a:rPr lang="el-GR" dirty="0" err="1">
                <a:latin typeface="Calibri"/>
                <a:ea typeface="Calibri"/>
                <a:cs typeface="Calibri"/>
                <a:sym typeface="Calibri"/>
              </a:rPr>
              <a:t>ψωριασιόμορφες</a:t>
            </a:r>
            <a:r>
              <a:rPr lang="el-GR" dirty="0">
                <a:latin typeface="Calibri"/>
                <a:ea typeface="Calibri"/>
                <a:cs typeface="Calibri"/>
                <a:sym typeface="Calibri"/>
              </a:rPr>
              <a:t> ή  </a:t>
            </a:r>
            <a:r>
              <a:rPr lang="el-GR" dirty="0" err="1">
                <a:latin typeface="Calibri"/>
                <a:ea typeface="Calibri"/>
                <a:cs typeface="Calibri"/>
                <a:sym typeface="Calibri"/>
              </a:rPr>
              <a:t>κνιδωτικές</a:t>
            </a:r>
            <a:r>
              <a:rPr lang="el-GR" dirty="0">
                <a:latin typeface="Calibri"/>
                <a:ea typeface="Calibri"/>
                <a:cs typeface="Calibri"/>
                <a:sym typeface="Calibri"/>
              </a:rPr>
              <a:t> αλλοιώσεις</a:t>
            </a:r>
            <a:endParaRPr sz="1600" dirty="0"/>
          </a:p>
          <a:p>
            <a:pPr marL="0" marR="0" lvl="0" indent="-127000" algn="l" rtl="0">
              <a:spcBef>
                <a:spcPts val="1425"/>
              </a:spcBef>
              <a:spcAft>
                <a:spcPts val="0"/>
              </a:spcAft>
              <a:buClr>
                <a:schemeClr val="accent3"/>
              </a:buClr>
              <a:buSzPts val="2000"/>
              <a:buFont typeface="Noto Sans Symbols"/>
              <a:buChar char="▪"/>
            </a:pPr>
            <a:r>
              <a:rPr lang="el-GR" dirty="0" err="1">
                <a:latin typeface="Calibri"/>
                <a:ea typeface="Calibri"/>
                <a:cs typeface="Calibri"/>
                <a:sym typeface="Calibri"/>
              </a:rPr>
              <a:t>ηλιοεκτεθειμένες</a:t>
            </a:r>
            <a:r>
              <a:rPr lang="el-GR" dirty="0">
                <a:latin typeface="Calibri"/>
                <a:ea typeface="Calibri"/>
                <a:cs typeface="Calibri"/>
                <a:sym typeface="Calibri"/>
              </a:rPr>
              <a:t> περιοχές, πρόσωπο, τριχωτό, λαιμός, </a:t>
            </a:r>
            <a:r>
              <a:rPr lang="el-GR" dirty="0" err="1">
                <a:latin typeface="Calibri"/>
                <a:ea typeface="Calibri"/>
                <a:cs typeface="Calibri"/>
                <a:sym typeface="Calibri"/>
              </a:rPr>
              <a:t>περιοφθαλμικά</a:t>
            </a:r>
            <a:r>
              <a:rPr lang="el-GR" dirty="0">
                <a:latin typeface="Calibri"/>
                <a:ea typeface="Calibri"/>
                <a:cs typeface="Calibri"/>
                <a:sym typeface="Calibri"/>
              </a:rPr>
              <a:t> (</a:t>
            </a:r>
            <a:r>
              <a:rPr lang="el-GR" dirty="0" err="1">
                <a:latin typeface="Calibri"/>
                <a:ea typeface="Calibri"/>
                <a:cs typeface="Calibri"/>
                <a:sym typeface="Calibri"/>
              </a:rPr>
              <a:t>raccoon</a:t>
            </a:r>
            <a:r>
              <a:rPr lang="el-GR" dirty="0">
                <a:latin typeface="Calibri"/>
                <a:ea typeface="Calibri"/>
                <a:cs typeface="Calibri"/>
                <a:sym typeface="Calibri"/>
              </a:rPr>
              <a:t> </a:t>
            </a:r>
            <a:r>
              <a:rPr lang="el-GR" dirty="0" err="1">
                <a:latin typeface="Calibri"/>
                <a:ea typeface="Calibri"/>
                <a:cs typeface="Calibri"/>
                <a:sym typeface="Calibri"/>
              </a:rPr>
              <a:t>eye</a:t>
            </a:r>
            <a:r>
              <a:rPr lang="el-GR" dirty="0">
                <a:latin typeface="Calibri"/>
                <a:ea typeface="Calibri"/>
                <a:cs typeface="Calibri"/>
                <a:sym typeface="Calibri"/>
              </a:rPr>
              <a:t>, </a:t>
            </a:r>
            <a:r>
              <a:rPr lang="el-GR" dirty="0" err="1">
                <a:latin typeface="Calibri"/>
                <a:ea typeface="Calibri"/>
                <a:cs typeface="Calibri"/>
                <a:sym typeface="Calibri"/>
              </a:rPr>
              <a:t>owl’s</a:t>
            </a:r>
            <a:r>
              <a:rPr lang="el-GR" dirty="0">
                <a:latin typeface="Calibri"/>
                <a:ea typeface="Calibri"/>
                <a:cs typeface="Calibri"/>
                <a:sym typeface="Calibri"/>
              </a:rPr>
              <a:t> </a:t>
            </a:r>
            <a:r>
              <a:rPr lang="el-GR" dirty="0" err="1">
                <a:latin typeface="Calibri"/>
                <a:ea typeface="Calibri"/>
                <a:cs typeface="Calibri"/>
                <a:sym typeface="Calibri"/>
              </a:rPr>
              <a:t>eye</a:t>
            </a:r>
            <a:r>
              <a:rPr lang="el-GR" dirty="0">
                <a:latin typeface="Calibri"/>
                <a:ea typeface="Calibri"/>
                <a:cs typeface="Calibri"/>
                <a:sym typeface="Calibri"/>
              </a:rPr>
              <a:t>)     </a:t>
            </a:r>
            <a:endParaRPr dirty="0">
              <a:latin typeface="Calibri"/>
              <a:ea typeface="Calibri"/>
              <a:cs typeface="Calibri"/>
              <a:sym typeface="Calibri"/>
            </a:endParaRPr>
          </a:p>
          <a:p>
            <a:pPr marL="0" marR="0" lvl="0" indent="-127000" algn="l" rtl="0">
              <a:spcBef>
                <a:spcPts val="1425"/>
              </a:spcBef>
              <a:spcAft>
                <a:spcPts val="0"/>
              </a:spcAft>
              <a:buClr>
                <a:schemeClr val="accent3"/>
              </a:buClr>
              <a:buSzPts val="2000"/>
              <a:buFont typeface="Noto Sans Symbols"/>
              <a:buChar char="▪"/>
            </a:pPr>
            <a:r>
              <a:rPr lang="el-GR" dirty="0">
                <a:latin typeface="Calibri"/>
                <a:ea typeface="Calibri"/>
                <a:cs typeface="Calibri"/>
                <a:sym typeface="Calibri"/>
              </a:rPr>
              <a:t>ΕΝΑΡΞΗ: κατά τη γέννηση ή εβδομάδες μετά</a:t>
            </a:r>
            <a:endParaRPr sz="1600" dirty="0"/>
          </a:p>
          <a:p>
            <a:pPr marL="0" marR="0" lvl="0" indent="-127000" algn="l" rtl="0">
              <a:spcBef>
                <a:spcPts val="1425"/>
              </a:spcBef>
              <a:spcAft>
                <a:spcPts val="0"/>
              </a:spcAft>
              <a:buClr>
                <a:schemeClr val="accent3"/>
              </a:buClr>
              <a:buSzPts val="2000"/>
              <a:buFont typeface="Noto Sans Symbols"/>
              <a:buChar char="▪"/>
            </a:pPr>
            <a:r>
              <a:rPr lang="el-GR" dirty="0">
                <a:latin typeface="Calibri"/>
                <a:ea typeface="Calibri"/>
                <a:cs typeface="Calibri"/>
                <a:sym typeface="Calibri"/>
              </a:rPr>
              <a:t>ΑΠΟΔΡΟΜΗ: όλες οι βλάβες μαζί, 6-8 μήνες μετά , σπάνια καταλείπουν δυσχρωμίες, ατροφία, </a:t>
            </a:r>
            <a:r>
              <a:rPr lang="el-GR" dirty="0" err="1">
                <a:latin typeface="Calibri"/>
                <a:ea typeface="Calibri"/>
                <a:cs typeface="Calibri"/>
                <a:sym typeface="Calibri"/>
              </a:rPr>
              <a:t>ευρυαγγείες</a:t>
            </a:r>
            <a:r>
              <a:rPr lang="el-GR" dirty="0">
                <a:latin typeface="Calibri"/>
                <a:ea typeface="Calibri"/>
                <a:cs typeface="Calibri"/>
                <a:sym typeface="Calibri"/>
              </a:rPr>
              <a:t>        </a:t>
            </a:r>
            <a:endParaRPr sz="1600" dirty="0"/>
          </a:p>
        </p:txBody>
      </p:sp>
      <p:pic>
        <p:nvPicPr>
          <p:cNvPr id="3" name="Picture 2">
            <a:extLst>
              <a:ext uri="{FF2B5EF4-FFF2-40B4-BE49-F238E27FC236}">
                <a16:creationId xmlns:a16="http://schemas.microsoft.com/office/drawing/2014/main" id="{6F95C426-079A-90BA-C51E-3C827D7B1BD1}"/>
              </a:ext>
            </a:extLst>
          </p:cNvPr>
          <p:cNvPicPr>
            <a:picLocks noChangeAspect="1"/>
          </p:cNvPicPr>
          <p:nvPr/>
        </p:nvPicPr>
        <p:blipFill>
          <a:blip r:embed="rId3"/>
          <a:stretch>
            <a:fillRect/>
          </a:stretch>
        </p:blipFill>
        <p:spPr>
          <a:xfrm>
            <a:off x="9191527" y="314288"/>
            <a:ext cx="2313578" cy="3355264"/>
          </a:xfrm>
          <a:prstGeom prst="rect">
            <a:avLst/>
          </a:prstGeom>
        </p:spPr>
      </p:pic>
      <p:pic>
        <p:nvPicPr>
          <p:cNvPr id="5" name="Picture 4">
            <a:extLst>
              <a:ext uri="{FF2B5EF4-FFF2-40B4-BE49-F238E27FC236}">
                <a16:creationId xmlns:a16="http://schemas.microsoft.com/office/drawing/2014/main" id="{29D18176-5692-F00E-FE79-43B4CD65A1A1}"/>
              </a:ext>
            </a:extLst>
          </p:cNvPr>
          <p:cNvPicPr>
            <a:picLocks noChangeAspect="1"/>
          </p:cNvPicPr>
          <p:nvPr/>
        </p:nvPicPr>
        <p:blipFill>
          <a:blip r:embed="rId4"/>
          <a:stretch>
            <a:fillRect/>
          </a:stretch>
        </p:blipFill>
        <p:spPr>
          <a:xfrm>
            <a:off x="9066388" y="3221873"/>
            <a:ext cx="2563856" cy="34184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A0EE-5B55-78CB-332B-15EAC905E29C}"/>
              </a:ext>
            </a:extLst>
          </p:cNvPr>
          <p:cNvSpPr>
            <a:spLocks noGrp="1"/>
          </p:cNvSpPr>
          <p:nvPr>
            <p:ph type="title"/>
          </p:nvPr>
        </p:nvSpPr>
        <p:spPr>
          <a:xfrm>
            <a:off x="687593" y="34706"/>
            <a:ext cx="10515600" cy="1325563"/>
          </a:xfrm>
        </p:spPr>
        <p:txBody>
          <a:bodyPr/>
          <a:lstStyle/>
          <a:p>
            <a:r>
              <a:rPr lang="el-GR" dirty="0"/>
              <a:t>Διάγνωση</a:t>
            </a:r>
            <a:endParaRPr lang="en-US" dirty="0"/>
          </a:p>
        </p:txBody>
      </p:sp>
      <p:sp>
        <p:nvSpPr>
          <p:cNvPr id="3" name="Content Placeholder 2">
            <a:extLst>
              <a:ext uri="{FF2B5EF4-FFF2-40B4-BE49-F238E27FC236}">
                <a16:creationId xmlns:a16="http://schemas.microsoft.com/office/drawing/2014/main" id="{97D1C2F7-F3DF-81D8-75A1-F44193D47187}"/>
              </a:ext>
            </a:extLst>
          </p:cNvPr>
          <p:cNvSpPr>
            <a:spLocks noGrp="1"/>
          </p:cNvSpPr>
          <p:nvPr>
            <p:ph idx="1"/>
          </p:nvPr>
        </p:nvSpPr>
        <p:spPr>
          <a:xfrm>
            <a:off x="580017" y="1126378"/>
            <a:ext cx="10515600" cy="4351338"/>
          </a:xfrm>
        </p:spPr>
        <p:txBody>
          <a:bodyPr>
            <a:normAutofit/>
          </a:bodyPr>
          <a:lstStyle/>
          <a:p>
            <a:r>
              <a:rPr lang="el-GR" sz="2000" dirty="0">
                <a:solidFill>
                  <a:srgbClr val="FF0000"/>
                </a:solidFill>
              </a:rPr>
              <a:t>Ιστορικό </a:t>
            </a:r>
            <a:r>
              <a:rPr lang="el-GR" sz="1800" dirty="0">
                <a:solidFill>
                  <a:srgbClr val="000000"/>
                </a:solidFill>
              </a:rPr>
              <a:t>(+ Φαρμακευτικό ιστορικό</a:t>
            </a:r>
            <a:r>
              <a:rPr lang="de-DE" sz="1800" dirty="0">
                <a:solidFill>
                  <a:srgbClr val="000000"/>
                </a:solidFill>
              </a:rPr>
              <a:t> T</a:t>
            </a:r>
            <a:r>
              <a:rPr lang="el-GR" sz="1800" dirty="0" err="1">
                <a:solidFill>
                  <a:srgbClr val="000000"/>
                </a:solidFill>
              </a:rPr>
              <a:t>ερμπιναφίνη</a:t>
            </a:r>
            <a:r>
              <a:rPr lang="el-GR" sz="1800" dirty="0">
                <a:solidFill>
                  <a:srgbClr val="000000"/>
                </a:solidFill>
              </a:rPr>
              <a:t>, Η</a:t>
            </a:r>
            <a:r>
              <a:rPr lang="de-DE" sz="1800" dirty="0">
                <a:solidFill>
                  <a:srgbClr val="000000"/>
                </a:solidFill>
              </a:rPr>
              <a:t>CT, </a:t>
            </a:r>
            <a:r>
              <a:rPr lang="el-GR" sz="1800" dirty="0">
                <a:solidFill>
                  <a:srgbClr val="000000"/>
                </a:solidFill>
              </a:rPr>
              <a:t>Αναστολείς διαύλων ασβεστίου</a:t>
            </a:r>
            <a:r>
              <a:rPr lang="de-DE" sz="1800" dirty="0">
                <a:solidFill>
                  <a:srgbClr val="000000"/>
                </a:solidFill>
              </a:rPr>
              <a:t>, </a:t>
            </a:r>
            <a:r>
              <a:rPr lang="el-GR" sz="1800" dirty="0">
                <a:solidFill>
                  <a:srgbClr val="000000"/>
                </a:solidFill>
              </a:rPr>
              <a:t>εμβόλια)</a:t>
            </a:r>
          </a:p>
          <a:p>
            <a:r>
              <a:rPr lang="el-GR" sz="2000" dirty="0">
                <a:solidFill>
                  <a:srgbClr val="FF0000"/>
                </a:solidFill>
              </a:rPr>
              <a:t>Κλινική εξέταση</a:t>
            </a:r>
          </a:p>
          <a:p>
            <a:r>
              <a:rPr lang="el-GR" sz="2000" dirty="0">
                <a:solidFill>
                  <a:srgbClr val="FF0000"/>
                </a:solidFill>
              </a:rPr>
              <a:t>Απουσία διαγνωστικών κριτηρίων</a:t>
            </a:r>
          </a:p>
          <a:p>
            <a:r>
              <a:rPr lang="el-GR" sz="1800" b="1" dirty="0">
                <a:solidFill>
                  <a:srgbClr val="000000"/>
                </a:solidFill>
              </a:rPr>
              <a:t>Απαραίτητος ο αποκλεισμός προσβολής άλλων οργάνων και ΣΕΛ</a:t>
            </a:r>
            <a:endParaRPr lang="en-US" b="1" dirty="0"/>
          </a:p>
          <a:p>
            <a:r>
              <a:rPr lang="el-GR" sz="1800" dirty="0">
                <a:solidFill>
                  <a:srgbClr val="000000"/>
                </a:solidFill>
              </a:rPr>
              <a:t>αιματολογικός έλεγχος, βιοχημικός</a:t>
            </a:r>
            <a:r>
              <a:rPr lang="de-DE" sz="1800" dirty="0">
                <a:solidFill>
                  <a:srgbClr val="000000"/>
                </a:solidFill>
              </a:rPr>
              <a:t> </a:t>
            </a:r>
            <a:r>
              <a:rPr lang="el-GR" sz="1800" dirty="0">
                <a:solidFill>
                  <a:srgbClr val="000000"/>
                </a:solidFill>
              </a:rPr>
              <a:t>έλεγχος, </a:t>
            </a:r>
            <a:r>
              <a:rPr lang="de-DE" sz="1800" dirty="0">
                <a:solidFill>
                  <a:srgbClr val="000000"/>
                </a:solidFill>
              </a:rPr>
              <a:t>CK, </a:t>
            </a:r>
            <a:r>
              <a:rPr lang="el-GR" sz="1800" dirty="0">
                <a:solidFill>
                  <a:srgbClr val="000000"/>
                </a:solidFill>
              </a:rPr>
              <a:t>γενική ούρων,  Συμπλήρωμα </a:t>
            </a:r>
            <a:r>
              <a:rPr lang="en-US" sz="1800" dirty="0">
                <a:solidFill>
                  <a:srgbClr val="000000"/>
                </a:solidFill>
              </a:rPr>
              <a:t>C3 </a:t>
            </a:r>
            <a:r>
              <a:rPr lang="el-GR" sz="1800" dirty="0">
                <a:solidFill>
                  <a:srgbClr val="000000"/>
                </a:solidFill>
              </a:rPr>
              <a:t>και</a:t>
            </a:r>
            <a:r>
              <a:rPr lang="en-US" sz="1800" dirty="0">
                <a:solidFill>
                  <a:srgbClr val="000000"/>
                </a:solidFill>
              </a:rPr>
              <a:t> C4</a:t>
            </a:r>
            <a:endParaRPr lang="el-GR" sz="1800" dirty="0">
              <a:solidFill>
                <a:srgbClr val="000000"/>
              </a:solidFill>
            </a:endParaRPr>
          </a:p>
          <a:p>
            <a:r>
              <a:rPr lang="el-GR" sz="1800" dirty="0">
                <a:solidFill>
                  <a:srgbClr val="000000"/>
                </a:solidFill>
              </a:rPr>
              <a:t>ΑΝΑ,</a:t>
            </a:r>
            <a:r>
              <a:rPr lang="en-US" sz="1200" dirty="0">
                <a:effectLst/>
                <a:latin typeface="Arial" panose="020B0604020202020204" pitchFamily="34" charset="0"/>
              </a:rPr>
              <a:t> </a:t>
            </a:r>
            <a:r>
              <a:rPr lang="en-US" sz="1800" dirty="0">
                <a:effectLst/>
              </a:rPr>
              <a:t>ENA (anti Ro</a:t>
            </a:r>
            <a:r>
              <a:rPr lang="el-GR" sz="1800" dirty="0"/>
              <a:t>-</a:t>
            </a:r>
            <a:r>
              <a:rPr lang="en-US" sz="1800" dirty="0">
                <a:effectLst/>
              </a:rPr>
              <a:t>SSA, La-SSB,</a:t>
            </a:r>
            <a:r>
              <a:rPr lang="el-GR" sz="1800" dirty="0">
                <a:effectLst/>
              </a:rPr>
              <a:t> </a:t>
            </a:r>
            <a:r>
              <a:rPr lang="en-US" sz="1800" dirty="0">
                <a:effectLst/>
              </a:rPr>
              <a:t>anti-</a:t>
            </a:r>
            <a:r>
              <a:rPr lang="en-US" sz="1800" dirty="0" err="1">
                <a:effectLst/>
              </a:rPr>
              <a:t>Sm</a:t>
            </a:r>
            <a:r>
              <a:rPr lang="en-US" sz="1800" dirty="0">
                <a:effectLst/>
              </a:rPr>
              <a:t>, anti-RNP, anti-histone)</a:t>
            </a:r>
            <a:r>
              <a:rPr lang="el-GR" sz="1800" dirty="0">
                <a:effectLst/>
              </a:rPr>
              <a:t>,</a:t>
            </a:r>
            <a:r>
              <a:rPr lang="en-US" sz="1800" dirty="0">
                <a:effectLst/>
              </a:rPr>
              <a:t> anti-dsDNA</a:t>
            </a:r>
            <a:r>
              <a:rPr lang="el-GR" sz="1800" dirty="0">
                <a:solidFill>
                  <a:srgbClr val="000000"/>
                </a:solidFill>
              </a:rPr>
              <a:t>,</a:t>
            </a:r>
          </a:p>
          <a:p>
            <a:r>
              <a:rPr lang="el-GR" sz="1800" b="1" u="sng" dirty="0">
                <a:solidFill>
                  <a:srgbClr val="000000"/>
                </a:solidFill>
              </a:rPr>
              <a:t>βιοψία</a:t>
            </a:r>
            <a:r>
              <a:rPr lang="el-GR" sz="1800" dirty="0">
                <a:solidFill>
                  <a:srgbClr val="000000"/>
                </a:solidFill>
              </a:rPr>
              <a:t>: </a:t>
            </a:r>
            <a:r>
              <a:rPr lang="de-DE" sz="1800" dirty="0">
                <a:solidFill>
                  <a:srgbClr val="000000"/>
                </a:solidFill>
              </a:rPr>
              <a:t>Interface </a:t>
            </a:r>
            <a:r>
              <a:rPr lang="de-DE" sz="1800" dirty="0" err="1">
                <a:solidFill>
                  <a:srgbClr val="000000"/>
                </a:solidFill>
              </a:rPr>
              <a:t>dermatitis</a:t>
            </a:r>
            <a:r>
              <a:rPr lang="de-DE" sz="1800" dirty="0">
                <a:solidFill>
                  <a:srgbClr val="000000"/>
                </a:solidFill>
              </a:rPr>
              <a:t> </a:t>
            </a:r>
            <a:r>
              <a:rPr lang="el-GR" sz="1800" dirty="0">
                <a:solidFill>
                  <a:srgbClr val="000000"/>
                </a:solidFill>
              </a:rPr>
              <a:t>με λεμφοκυτταρική διήθηση της </a:t>
            </a:r>
            <a:r>
              <a:rPr lang="el-GR" sz="1800" dirty="0" err="1">
                <a:solidFill>
                  <a:srgbClr val="000000"/>
                </a:solidFill>
              </a:rPr>
              <a:t>δερμοεπιδερμιδικής</a:t>
            </a:r>
            <a:r>
              <a:rPr lang="el-GR" sz="1800" dirty="0">
                <a:solidFill>
                  <a:srgbClr val="000000"/>
                </a:solidFill>
              </a:rPr>
              <a:t> συμβολής και </a:t>
            </a:r>
            <a:r>
              <a:rPr lang="el-GR" sz="1800" dirty="0" err="1">
                <a:solidFill>
                  <a:srgbClr val="000000"/>
                </a:solidFill>
              </a:rPr>
              <a:t>κενοτοπιώδη</a:t>
            </a:r>
            <a:r>
              <a:rPr lang="el-GR" sz="1800" dirty="0">
                <a:solidFill>
                  <a:srgbClr val="000000"/>
                </a:solidFill>
              </a:rPr>
              <a:t> εκφύλιση των βασικών </a:t>
            </a:r>
            <a:r>
              <a:rPr lang="el-GR" sz="1800" dirty="0" err="1">
                <a:solidFill>
                  <a:srgbClr val="000000"/>
                </a:solidFill>
              </a:rPr>
              <a:t>κερατινοκυττάρων</a:t>
            </a:r>
            <a:r>
              <a:rPr lang="el-GR" sz="1800" dirty="0">
                <a:solidFill>
                  <a:srgbClr val="000000"/>
                </a:solidFill>
              </a:rPr>
              <a:t> (περαιτέρω ευρήματα ανάλογα του </a:t>
            </a:r>
            <a:r>
              <a:rPr lang="el-GR" sz="1800" dirty="0" err="1">
                <a:solidFill>
                  <a:srgbClr val="000000"/>
                </a:solidFill>
              </a:rPr>
              <a:t>υπότυπου</a:t>
            </a:r>
            <a:r>
              <a:rPr lang="el-GR" sz="1800" dirty="0">
                <a:solidFill>
                  <a:srgbClr val="000000"/>
                </a:solidFill>
              </a:rPr>
              <a:t>) </a:t>
            </a:r>
          </a:p>
          <a:p>
            <a:r>
              <a:rPr lang="el-GR" sz="1800" dirty="0">
                <a:solidFill>
                  <a:srgbClr val="000000"/>
                </a:solidFill>
              </a:rPr>
              <a:t>άμεσος </a:t>
            </a:r>
            <a:r>
              <a:rPr lang="el-GR" sz="1800" dirty="0" err="1">
                <a:solidFill>
                  <a:srgbClr val="000000"/>
                </a:solidFill>
              </a:rPr>
              <a:t>ανοσοφθορισμός</a:t>
            </a:r>
            <a:r>
              <a:rPr lang="el-GR" sz="1800" dirty="0">
                <a:solidFill>
                  <a:srgbClr val="000000"/>
                </a:solidFill>
              </a:rPr>
              <a:t>: εναπόθεση </a:t>
            </a:r>
            <a:r>
              <a:rPr lang="el-GR" sz="1800" dirty="0" err="1">
                <a:solidFill>
                  <a:srgbClr val="000000"/>
                </a:solidFill>
              </a:rPr>
              <a:t>IgG</a:t>
            </a:r>
            <a:r>
              <a:rPr lang="el-GR" sz="1800" dirty="0">
                <a:solidFill>
                  <a:srgbClr val="000000"/>
                </a:solidFill>
              </a:rPr>
              <a:t>, </a:t>
            </a:r>
            <a:r>
              <a:rPr lang="el-GR" sz="1800" dirty="0" err="1">
                <a:solidFill>
                  <a:srgbClr val="000000"/>
                </a:solidFill>
              </a:rPr>
              <a:t>IgM</a:t>
            </a:r>
            <a:r>
              <a:rPr lang="el-GR" sz="1800" dirty="0">
                <a:solidFill>
                  <a:srgbClr val="000000"/>
                </a:solidFill>
              </a:rPr>
              <a:t>, </a:t>
            </a:r>
            <a:r>
              <a:rPr lang="el-GR" sz="1800" dirty="0" err="1">
                <a:solidFill>
                  <a:srgbClr val="000000"/>
                </a:solidFill>
              </a:rPr>
              <a:t>IgA</a:t>
            </a:r>
            <a:r>
              <a:rPr lang="el-GR" sz="1800" dirty="0">
                <a:solidFill>
                  <a:srgbClr val="000000"/>
                </a:solidFill>
              </a:rPr>
              <a:t> και C3 σε </a:t>
            </a:r>
            <a:r>
              <a:rPr lang="el-GR" sz="1800" dirty="0" err="1">
                <a:solidFill>
                  <a:srgbClr val="000000"/>
                </a:solidFill>
              </a:rPr>
              <a:t>χοριοεπιδερμιδική</a:t>
            </a:r>
            <a:r>
              <a:rPr lang="el-GR" sz="1800" dirty="0">
                <a:solidFill>
                  <a:srgbClr val="000000"/>
                </a:solidFill>
              </a:rPr>
              <a:t> συμβολή.</a:t>
            </a:r>
          </a:p>
          <a:p>
            <a:r>
              <a:rPr lang="el-GR" sz="1800" dirty="0" err="1">
                <a:solidFill>
                  <a:srgbClr val="000000"/>
                </a:solidFill>
              </a:rPr>
              <a:t>Τριχοσκόπηση</a:t>
            </a:r>
            <a:endParaRPr lang="el-GR" sz="1800" dirty="0">
              <a:solidFill>
                <a:srgbClr val="000000"/>
              </a:solidFill>
            </a:endParaRPr>
          </a:p>
        </p:txBody>
      </p:sp>
      <p:sp>
        <p:nvSpPr>
          <p:cNvPr id="5" name="TextBox 4">
            <a:extLst>
              <a:ext uri="{FF2B5EF4-FFF2-40B4-BE49-F238E27FC236}">
                <a16:creationId xmlns:a16="http://schemas.microsoft.com/office/drawing/2014/main" id="{C846206E-EA2E-636B-7E1B-D28FF13479E9}"/>
              </a:ext>
            </a:extLst>
          </p:cNvPr>
          <p:cNvSpPr txBox="1"/>
          <p:nvPr/>
        </p:nvSpPr>
        <p:spPr>
          <a:xfrm>
            <a:off x="2939143" y="6240543"/>
            <a:ext cx="9127351" cy="523220"/>
          </a:xfrm>
          <a:prstGeom prst="rect">
            <a:avLst/>
          </a:prstGeom>
          <a:noFill/>
        </p:spPr>
        <p:txBody>
          <a:bodyPr wrap="square">
            <a:spAutoFit/>
          </a:bodyPr>
          <a:lstStyle/>
          <a:p>
            <a:endParaRPr lang="fi-FI" sz="1400" dirty="0"/>
          </a:p>
          <a:p>
            <a:r>
              <a:rPr lang="fi-FI" sz="1400" dirty="0"/>
              <a:t>J Autoimmun  2021 Sep;123:102707, S2k - European Dermatology Forum Guideline</a:t>
            </a:r>
            <a:r>
              <a:rPr lang="el-GR" sz="1400" dirty="0"/>
              <a:t>, </a:t>
            </a:r>
            <a:r>
              <a:rPr lang="de-DE" sz="1400" dirty="0"/>
              <a:t>JEADV </a:t>
            </a:r>
            <a:r>
              <a:rPr lang="en-US" sz="1400" dirty="0"/>
              <a:t>2022 Apr;36(4):e261-e263.</a:t>
            </a:r>
            <a:r>
              <a:rPr lang="fi-FI" sz="1400" dirty="0"/>
              <a:t> </a:t>
            </a:r>
            <a:endParaRPr lang="en-US" sz="1400" dirty="0"/>
          </a:p>
        </p:txBody>
      </p:sp>
      <p:pic>
        <p:nvPicPr>
          <p:cNvPr id="4" name="Picture 3">
            <a:extLst>
              <a:ext uri="{FF2B5EF4-FFF2-40B4-BE49-F238E27FC236}">
                <a16:creationId xmlns:a16="http://schemas.microsoft.com/office/drawing/2014/main" id="{5C069F3E-C4D5-35CF-BDC0-B5E1040A752C}"/>
              </a:ext>
            </a:extLst>
          </p:cNvPr>
          <p:cNvPicPr>
            <a:picLocks noChangeAspect="1"/>
          </p:cNvPicPr>
          <p:nvPr/>
        </p:nvPicPr>
        <p:blipFill rotWithShape="1">
          <a:blip r:embed="rId3"/>
          <a:srcRect l="1818" t="20830" b="12151"/>
          <a:stretch/>
        </p:blipFill>
        <p:spPr>
          <a:xfrm>
            <a:off x="809636" y="5009197"/>
            <a:ext cx="6088405" cy="1325563"/>
          </a:xfrm>
          <a:prstGeom prst="rect">
            <a:avLst/>
          </a:prstGeom>
        </p:spPr>
      </p:pic>
    </p:spTree>
    <p:extLst>
      <p:ext uri="{BB962C8B-B14F-4D97-AF65-F5344CB8AC3E}">
        <p14:creationId xmlns:p14="http://schemas.microsoft.com/office/powerpoint/2010/main" val="153581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7E1808C6-BA6A-6A6A-70ED-E2A3CEBD5D7E}"/>
              </a:ext>
            </a:extLst>
          </p:cNvPr>
          <p:cNvSpPr txBox="1">
            <a:spLocks noChangeArrowheads="1"/>
          </p:cNvSpPr>
          <p:nvPr/>
        </p:nvSpPr>
        <p:spPr bwMode="auto">
          <a:xfrm>
            <a:off x="536505" y="116320"/>
            <a:ext cx="9539633" cy="1080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l-GR" altLang="en-US" sz="2800" b="1" u="sng">
                <a:latin typeface="Calibri" panose="020F0502020204030204" pitchFamily="34" charset="0"/>
                <a:cs typeface="Calibri" panose="020F0502020204030204" pitchFamily="34" charset="0"/>
              </a:rPr>
              <a:t>ΙΣΤΟΠΑΘΟΛΟΓΙΑ</a:t>
            </a:r>
          </a:p>
        </p:txBody>
      </p:sp>
      <p:sp>
        <p:nvSpPr>
          <p:cNvPr id="9218" name="Text Box 2">
            <a:extLst>
              <a:ext uri="{FF2B5EF4-FFF2-40B4-BE49-F238E27FC236}">
                <a16:creationId xmlns:a16="http://schemas.microsoft.com/office/drawing/2014/main" id="{AF1722A3-D915-92E2-EA41-085F5B7F756F}"/>
              </a:ext>
            </a:extLst>
          </p:cNvPr>
          <p:cNvSpPr txBox="1">
            <a:spLocks noChangeArrowheads="1"/>
          </p:cNvSpPr>
          <p:nvPr/>
        </p:nvSpPr>
        <p:spPr bwMode="auto">
          <a:xfrm>
            <a:off x="214285" y="2592497"/>
            <a:ext cx="7988421" cy="3920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31800" indent="-306388">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rgbClr val="000000"/>
                </a:solidFill>
                <a:latin typeface="Arial" panose="020B0604020202020204" pitchFamily="34" charset="0"/>
                <a:ea typeface="Microsoft YaHei" panose="020B0503020204020204" pitchFamily="34" charset="-122"/>
              </a:defRPr>
            </a:lvl1pPr>
            <a:lvl2pPr>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rgbClr val="000000"/>
                </a:solidFill>
                <a:latin typeface="Arial" panose="020B0604020202020204" pitchFamily="34" charset="0"/>
                <a:ea typeface="Microsoft YaHei" panose="020B0503020204020204" pitchFamily="34" charset="-122"/>
              </a:defRPr>
            </a:lvl2pPr>
            <a:lvl3pPr>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rgbClr val="000000"/>
                </a:solidFill>
                <a:latin typeface="Arial" panose="020B0604020202020204" pitchFamily="34" charset="0"/>
                <a:ea typeface="Microsoft YaHei" panose="020B0503020204020204" pitchFamily="34" charset="-122"/>
              </a:defRPr>
            </a:lvl3pPr>
            <a:lvl4pPr>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rgbClr val="000000"/>
                </a:solidFill>
                <a:latin typeface="Arial" panose="020B0604020202020204" pitchFamily="34" charset="0"/>
                <a:ea typeface="Microsoft YaHei" panose="020B0503020204020204" pitchFamily="34" charset="-122"/>
              </a:defRPr>
            </a:lvl4pPr>
            <a:lvl5pPr>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rgbClr val="000000"/>
                </a:solidFill>
                <a:latin typeface="Arial" panose="020B0604020202020204" pitchFamily="34" charset="0"/>
                <a:ea typeface="Microsoft YaHei" panose="020B0503020204020204" pitchFamily="34" charset="-122"/>
              </a:defRPr>
            </a:lvl9pPr>
          </a:lstStyle>
          <a:p>
            <a:pPr>
              <a:spcAft>
                <a:spcPts val="1163"/>
              </a:spcAft>
            </a:pPr>
            <a:r>
              <a:rPr lang="el-GR" b="1" u="sng" dirty="0"/>
              <a:t>ΧΟΡΙΟΕΠΙΔΕΡΜΙΔΙΚΗ ΔΕΡΜΑΤΙΤΙΔΑ</a:t>
            </a:r>
            <a:endParaRPr lang="en-US" sz="1800" b="1" u="sng" dirty="0">
              <a:solidFill>
                <a:srgbClr val="000000"/>
              </a:solidFill>
            </a:endParaRPr>
          </a:p>
          <a:p>
            <a:pPr>
              <a:spcAft>
                <a:spcPts val="1163"/>
              </a:spcAft>
            </a:pPr>
            <a:r>
              <a:rPr lang="el-GR" sz="1800" dirty="0">
                <a:solidFill>
                  <a:srgbClr val="000000"/>
                </a:solidFill>
              </a:rPr>
              <a:t>λεμφοκυτταρική διήθηση της </a:t>
            </a:r>
            <a:r>
              <a:rPr lang="el-GR" sz="1800" dirty="0" err="1">
                <a:solidFill>
                  <a:srgbClr val="000000"/>
                </a:solidFill>
              </a:rPr>
              <a:t>δερμοεπιδερμιδικής</a:t>
            </a:r>
            <a:r>
              <a:rPr lang="el-GR" sz="1800" dirty="0">
                <a:solidFill>
                  <a:srgbClr val="000000"/>
                </a:solidFill>
              </a:rPr>
              <a:t> συμβολής και </a:t>
            </a:r>
            <a:r>
              <a:rPr lang="el-GR" sz="1800" dirty="0" err="1">
                <a:solidFill>
                  <a:srgbClr val="000000"/>
                </a:solidFill>
              </a:rPr>
              <a:t>κενοτοπιώδη</a:t>
            </a:r>
            <a:r>
              <a:rPr lang="el-GR" sz="1800" dirty="0">
                <a:solidFill>
                  <a:srgbClr val="000000"/>
                </a:solidFill>
              </a:rPr>
              <a:t> εκφύλιση των βασικών </a:t>
            </a:r>
            <a:r>
              <a:rPr lang="el-GR" sz="1800" dirty="0" err="1">
                <a:solidFill>
                  <a:srgbClr val="000000"/>
                </a:solidFill>
              </a:rPr>
              <a:t>κερατινοκυττάρων</a:t>
            </a:r>
            <a:endParaRPr lang="el-GR" altLang="en-US" dirty="0">
              <a:cs typeface="Arial Unicode MS" charset="0"/>
            </a:endParaRPr>
          </a:p>
          <a:p>
            <a:pPr>
              <a:spcAft>
                <a:spcPts val="1163"/>
              </a:spcAft>
            </a:pPr>
            <a:endParaRPr lang="en-US" altLang="en-US" dirty="0">
              <a:cs typeface="Arial Unicode MS" charset="0"/>
            </a:endParaRPr>
          </a:p>
          <a:p>
            <a:pPr>
              <a:spcAft>
                <a:spcPts val="1163"/>
              </a:spcAft>
            </a:pPr>
            <a:r>
              <a:rPr lang="el-GR" altLang="en-US" dirty="0">
                <a:cs typeface="Arial Unicode MS" charset="0"/>
              </a:rPr>
              <a:t>ΟΙ ΙΣΤΟΠΑΘΟΛΟΓΙΚΕΣ ΑΛΛΟΙΩΣΕΙΣ ΕΞΑΡΤΩΝΤΑΙ ΑΠΟ ΤΗΝ ΕΝΤΟΠΙΣΗ ΚΑΙ ΤΟ ΒΑΘΟΣ ΤΗΣ ΦΛΕΓΜΟΝΩΔΟΥΣ ΔΙΗΘΗΣΗΣ.</a:t>
            </a:r>
          </a:p>
          <a:p>
            <a:pPr marL="414297" indent="-309532">
              <a:spcAft>
                <a:spcPts val="1163"/>
              </a:spcAft>
              <a:buClr>
                <a:srgbClr val="3399FF"/>
              </a:buClr>
              <a:buSzPct val="45000"/>
              <a:buFont typeface="Wingdings" panose="05000000000000000000" pitchFamily="2" charset="2"/>
              <a:buChar char=""/>
            </a:pPr>
            <a:r>
              <a:rPr lang="el-GR" altLang="en-US" sz="1400" dirty="0">
                <a:cs typeface="Arial Unicode MS" charset="0"/>
              </a:rPr>
              <a:t>ACLE: Προσβάλλει </a:t>
            </a:r>
            <a:r>
              <a:rPr lang="el-GR" altLang="en-US" sz="1400" dirty="0" err="1">
                <a:cs typeface="Arial Unicode MS" charset="0"/>
              </a:rPr>
              <a:t>πρωτοπαθώς</a:t>
            </a:r>
            <a:r>
              <a:rPr lang="el-GR" altLang="en-US" sz="1400" dirty="0">
                <a:cs typeface="Arial Unicode MS" charset="0"/>
              </a:rPr>
              <a:t> επιδερμίδα και ανώτερο χόριο.</a:t>
            </a:r>
          </a:p>
          <a:p>
            <a:pPr marL="414297" indent="-309532">
              <a:spcAft>
                <a:spcPts val="1163"/>
              </a:spcAft>
              <a:buClr>
                <a:srgbClr val="3399FF"/>
              </a:buClr>
              <a:buSzPct val="45000"/>
              <a:buFont typeface="Wingdings" panose="05000000000000000000" pitchFamily="2" charset="2"/>
              <a:buChar char=""/>
            </a:pPr>
            <a:r>
              <a:rPr lang="el-GR" altLang="en-US" sz="1400" dirty="0">
                <a:cs typeface="Arial Unicode MS" charset="0"/>
              </a:rPr>
              <a:t>SCLE: Εμπλέκεται επιδερμίδα και ανώτερο χόριο.</a:t>
            </a:r>
          </a:p>
          <a:p>
            <a:pPr marL="414297" indent="-309532">
              <a:spcAft>
                <a:spcPts val="1163"/>
              </a:spcAft>
              <a:buClr>
                <a:srgbClr val="3399FF"/>
              </a:buClr>
              <a:buSzPct val="45000"/>
              <a:buFont typeface="Wingdings" panose="05000000000000000000" pitchFamily="2" charset="2"/>
              <a:buChar char=""/>
            </a:pPr>
            <a:r>
              <a:rPr lang="el-GR" altLang="en-US" sz="1400" dirty="0">
                <a:cs typeface="Arial Unicode MS" charset="0"/>
              </a:rPr>
              <a:t>DLE: Εμπλέκεται επιδερμίδα, χόριο, </a:t>
            </a:r>
            <a:r>
              <a:rPr lang="el-GR" altLang="en-US" sz="1400" dirty="0" err="1">
                <a:cs typeface="Arial Unicode MS" charset="0"/>
              </a:rPr>
              <a:t>τριχοσμηγματογόνοι</a:t>
            </a:r>
            <a:r>
              <a:rPr lang="el-GR" altLang="en-US" sz="1400" dirty="0">
                <a:cs typeface="Arial Unicode MS" charset="0"/>
              </a:rPr>
              <a:t> θύλακες. Προοδευτικά οι φλεγμονώδεις διηθήσεις αντικαθίστανται από ινώδη ιστό.</a:t>
            </a:r>
          </a:p>
          <a:p>
            <a:pPr marL="414297" indent="-309532">
              <a:spcAft>
                <a:spcPts val="1163"/>
              </a:spcAft>
              <a:buClr>
                <a:srgbClr val="3399FF"/>
              </a:buClr>
              <a:buSzPct val="45000"/>
              <a:buFont typeface="Wingdings" panose="05000000000000000000" pitchFamily="2" charset="2"/>
              <a:buChar char=""/>
            </a:pPr>
            <a:r>
              <a:rPr lang="el-GR" altLang="en-US" sz="1400" dirty="0">
                <a:cs typeface="Arial Unicode MS" charset="0"/>
              </a:rPr>
              <a:t>LET (επηρμένος ή διαλείπων): Εμπλέκεται το χόριο.</a:t>
            </a:r>
          </a:p>
          <a:p>
            <a:pPr marL="414297" indent="-309532">
              <a:spcAft>
                <a:spcPts val="1163"/>
              </a:spcAft>
              <a:buClr>
                <a:srgbClr val="3399FF"/>
              </a:buClr>
              <a:buSzPct val="45000"/>
              <a:buFont typeface="Wingdings" panose="05000000000000000000" pitchFamily="2" charset="2"/>
              <a:buChar char=""/>
            </a:pPr>
            <a:r>
              <a:rPr lang="el-GR" altLang="en-US" sz="1400" dirty="0">
                <a:cs typeface="Arial Unicode MS" charset="0"/>
              </a:rPr>
              <a:t>LEP: </a:t>
            </a:r>
            <a:r>
              <a:rPr lang="el-GR" altLang="en-US" sz="1400" dirty="0" err="1">
                <a:cs typeface="Arial Unicode MS" charset="0"/>
              </a:rPr>
              <a:t>Eμπλέκεται</a:t>
            </a:r>
            <a:r>
              <a:rPr lang="el-GR" altLang="en-US" sz="1400" dirty="0">
                <a:cs typeface="Arial Unicode MS" charset="0"/>
              </a:rPr>
              <a:t> υπόδερμα και λιπώδης ιστός.</a:t>
            </a:r>
          </a:p>
          <a:p>
            <a:pPr>
              <a:spcAft>
                <a:spcPts val="1163"/>
              </a:spcAft>
            </a:pPr>
            <a:endParaRPr lang="el-GR" altLang="en-US" dirty="0">
              <a:cs typeface="Arial Unicode MS" charset="0"/>
            </a:endParaRPr>
          </a:p>
        </p:txBody>
      </p:sp>
      <p:pic>
        <p:nvPicPr>
          <p:cNvPr id="9219" name="Picture 3">
            <a:extLst>
              <a:ext uri="{FF2B5EF4-FFF2-40B4-BE49-F238E27FC236}">
                <a16:creationId xmlns:a16="http://schemas.microsoft.com/office/drawing/2014/main" id="{80CA2172-FE6C-B24E-9E3B-2889194CE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16" y="721077"/>
            <a:ext cx="9358681" cy="16460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a:extLst>
              <a:ext uri="{FF2B5EF4-FFF2-40B4-BE49-F238E27FC236}">
                <a16:creationId xmlns:a16="http://schemas.microsoft.com/office/drawing/2014/main" id="{47A2D39B-7719-079E-9739-8A33BFD3D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36" y="2592497"/>
            <a:ext cx="3209007" cy="40475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FB88F7FF-D456-8AA6-AC2C-FB7E50D897CD}"/>
              </a:ext>
            </a:extLst>
          </p:cNvPr>
          <p:cNvSpPr txBox="1">
            <a:spLocks noChangeArrowheads="1"/>
          </p:cNvSpPr>
          <p:nvPr/>
        </p:nvSpPr>
        <p:spPr bwMode="auto">
          <a:xfrm>
            <a:off x="536505" y="116320"/>
            <a:ext cx="9539633" cy="1080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l-GR" altLang="en-US" sz="2800" b="1" u="sng">
                <a:latin typeface="Calibri" panose="020F0502020204030204" pitchFamily="34" charset="0"/>
                <a:cs typeface="Calibri" panose="020F0502020204030204" pitchFamily="34" charset="0"/>
              </a:rPr>
              <a:t>ΑΜΕΣΟΣ ΑΝΟΣΟΦΘΟΡΙΣΜΟΣ</a:t>
            </a:r>
          </a:p>
        </p:txBody>
      </p:sp>
      <p:sp>
        <p:nvSpPr>
          <p:cNvPr id="6" name="Content Placeholder 5">
            <a:extLst>
              <a:ext uri="{FF2B5EF4-FFF2-40B4-BE49-F238E27FC236}">
                <a16:creationId xmlns:a16="http://schemas.microsoft.com/office/drawing/2014/main" id="{196B48C4-5D95-DEA3-C197-948577A95859}"/>
              </a:ext>
            </a:extLst>
          </p:cNvPr>
          <p:cNvSpPr>
            <a:spLocks noGrp="1"/>
          </p:cNvSpPr>
          <p:nvPr>
            <p:ph sz="half" idx="1"/>
          </p:nvPr>
        </p:nvSpPr>
        <p:spPr>
          <a:xfrm>
            <a:off x="160020" y="1825625"/>
            <a:ext cx="5859780" cy="4351338"/>
          </a:xfrm>
        </p:spPr>
        <p:txBody>
          <a:bodyPr>
            <a:normAutofit/>
          </a:bodyPr>
          <a:lstStyle/>
          <a:p>
            <a:pPr marL="342900" indent="-342900">
              <a:spcBef>
                <a:spcPts val="1425"/>
              </a:spcBef>
              <a:buClr>
                <a:srgbClr val="3399FF"/>
              </a:buClr>
              <a:buSzPct val="45000"/>
              <a:buFont typeface="Wingdings" panose="05000000000000000000" pitchFamily="2" charset="2"/>
              <a:buChar char="q"/>
            </a:pPr>
            <a:r>
              <a:rPr lang="el-GR" altLang="en-US" sz="2000" dirty="0">
                <a:latin typeface="Calibri" panose="020F0502020204030204" pitchFamily="34" charset="0"/>
                <a:cs typeface="Calibri" panose="020F0502020204030204" pitchFamily="34" charset="0"/>
              </a:rPr>
              <a:t>Είναι πολύ χρήσιμος στη διάγνωση του ΕΛ.</a:t>
            </a:r>
          </a:p>
          <a:p>
            <a:pPr marL="342900" indent="-342900">
              <a:spcBef>
                <a:spcPts val="1425"/>
              </a:spcBef>
              <a:buClr>
                <a:srgbClr val="3399FF"/>
              </a:buClr>
              <a:buSzPct val="45000"/>
              <a:buFont typeface="Wingdings" panose="05000000000000000000" pitchFamily="2" charset="2"/>
              <a:buChar char="q"/>
            </a:pPr>
            <a:r>
              <a:rPr lang="el-GR" altLang="en-US" sz="2000" dirty="0">
                <a:latin typeface="Calibri" panose="020F0502020204030204" pitchFamily="34" charset="0"/>
                <a:cs typeface="Calibri" panose="020F0502020204030204" pitchFamily="34" charset="0"/>
              </a:rPr>
              <a:t>Παρατηρούμε </a:t>
            </a:r>
            <a:r>
              <a:rPr lang="el-GR" altLang="en-US" sz="2000" dirty="0">
                <a:solidFill>
                  <a:srgbClr val="FF0000"/>
                </a:solidFill>
                <a:latin typeface="Calibri" panose="020F0502020204030204" pitchFamily="34" charset="0"/>
                <a:cs typeface="Calibri" panose="020F0502020204030204" pitchFamily="34" charset="0"/>
              </a:rPr>
              <a:t>καθήλωση </a:t>
            </a:r>
            <a:r>
              <a:rPr lang="el-GR" altLang="en-US" sz="2000" dirty="0" err="1">
                <a:solidFill>
                  <a:srgbClr val="FF0000"/>
                </a:solidFill>
                <a:latin typeface="Calibri" panose="020F0502020204030204" pitchFamily="34" charset="0"/>
                <a:cs typeface="Calibri" panose="020F0502020204030204" pitchFamily="34" charset="0"/>
              </a:rPr>
              <a:t>ανοσοσφαιρινών</a:t>
            </a:r>
            <a:r>
              <a:rPr lang="el-GR" altLang="en-US" sz="2000" dirty="0">
                <a:latin typeface="Calibri" panose="020F0502020204030204" pitchFamily="34" charset="0"/>
                <a:cs typeface="Calibri" panose="020F0502020204030204" pitchFamily="34" charset="0"/>
              </a:rPr>
              <a:t> της τάξης </a:t>
            </a:r>
            <a:r>
              <a:rPr lang="el-GR" altLang="en-US" sz="2000" dirty="0" err="1">
                <a:latin typeface="Calibri" panose="020F0502020204030204" pitchFamily="34" charset="0"/>
                <a:cs typeface="Calibri" panose="020F0502020204030204" pitchFamily="34" charset="0"/>
              </a:rPr>
              <a:t>IgG</a:t>
            </a:r>
            <a:r>
              <a:rPr lang="el-GR" altLang="en-US" sz="2000" dirty="0">
                <a:latin typeface="Calibri" panose="020F0502020204030204" pitchFamily="34" charset="0"/>
                <a:cs typeface="Calibri" panose="020F0502020204030204" pitchFamily="34" charset="0"/>
              </a:rPr>
              <a:t>,  </a:t>
            </a:r>
            <a:r>
              <a:rPr lang="el-GR" altLang="en-US" sz="2000" dirty="0" err="1">
                <a:latin typeface="Calibri" panose="020F0502020204030204" pitchFamily="34" charset="0"/>
                <a:cs typeface="Calibri" panose="020F0502020204030204" pitchFamily="34" charset="0"/>
              </a:rPr>
              <a:t>IgA</a:t>
            </a:r>
            <a:r>
              <a:rPr lang="el-GR" altLang="en-US" sz="2000" dirty="0">
                <a:latin typeface="Calibri" panose="020F0502020204030204" pitchFamily="34" charset="0"/>
                <a:cs typeface="Calibri" panose="020F0502020204030204" pitchFamily="34" charset="0"/>
              </a:rPr>
              <a:t>, </a:t>
            </a:r>
            <a:r>
              <a:rPr lang="el-GR" altLang="en-US" sz="2000" dirty="0" err="1">
                <a:latin typeface="Calibri" panose="020F0502020204030204" pitchFamily="34" charset="0"/>
                <a:cs typeface="Calibri" panose="020F0502020204030204" pitchFamily="34" charset="0"/>
              </a:rPr>
              <a:t>IgM</a:t>
            </a:r>
            <a:r>
              <a:rPr lang="el-GR" altLang="en-US" sz="2000" dirty="0">
                <a:latin typeface="Calibri" panose="020F0502020204030204" pitchFamily="34" charset="0"/>
                <a:cs typeface="Calibri" panose="020F0502020204030204" pitchFamily="34" charset="0"/>
              </a:rPr>
              <a:t> και κλασμάτων </a:t>
            </a:r>
            <a:r>
              <a:rPr lang="el-GR" altLang="en-US" sz="2000" dirty="0">
                <a:solidFill>
                  <a:srgbClr val="FF0000"/>
                </a:solidFill>
                <a:latin typeface="Calibri" panose="020F0502020204030204" pitchFamily="34" charset="0"/>
                <a:cs typeface="Calibri" panose="020F0502020204030204" pitchFamily="34" charset="0"/>
              </a:rPr>
              <a:t>συμπληρώματος</a:t>
            </a:r>
            <a:r>
              <a:rPr lang="el-GR" altLang="en-US" sz="2000" dirty="0">
                <a:latin typeface="Calibri" panose="020F0502020204030204" pitchFamily="34" charset="0"/>
                <a:cs typeface="Calibri" panose="020F0502020204030204" pitchFamily="34" charset="0"/>
              </a:rPr>
              <a:t> κατά μήκος του </a:t>
            </a:r>
            <a:r>
              <a:rPr lang="el-GR" altLang="en-US" sz="2000" dirty="0" err="1">
                <a:latin typeface="Calibri" panose="020F0502020204030204" pitchFamily="34" charset="0"/>
                <a:cs typeface="Calibri" panose="020F0502020204030204" pitchFamily="34" charset="0"/>
              </a:rPr>
              <a:t>δερμοεπιδερμιδικού</a:t>
            </a:r>
            <a:r>
              <a:rPr lang="el-GR" altLang="en-US" sz="2000" dirty="0">
                <a:latin typeface="Calibri" panose="020F0502020204030204" pitchFamily="34" charset="0"/>
                <a:cs typeface="Calibri" panose="020F0502020204030204" pitchFamily="34" charset="0"/>
              </a:rPr>
              <a:t> ορίου</a:t>
            </a:r>
            <a:r>
              <a:rPr lang="el-GR" altLang="en-US" sz="2000" b="1" dirty="0">
                <a:latin typeface="Calibri" panose="020F0502020204030204" pitchFamily="34" charset="0"/>
                <a:cs typeface="Calibri" panose="020F0502020204030204" pitchFamily="34" charset="0"/>
              </a:rPr>
              <a:t> (</a:t>
            </a:r>
            <a:r>
              <a:rPr lang="el-GR" altLang="en-US" sz="2000" b="1" dirty="0" err="1">
                <a:latin typeface="Calibri" panose="020F0502020204030204" pitchFamily="34" charset="0"/>
                <a:cs typeface="Calibri" panose="020F0502020204030204" pitchFamily="34" charset="0"/>
              </a:rPr>
              <a:t>Lupus</a:t>
            </a:r>
            <a:r>
              <a:rPr lang="el-GR" altLang="en-US" sz="2000" b="1" dirty="0">
                <a:latin typeface="Calibri" panose="020F0502020204030204" pitchFamily="34" charset="0"/>
                <a:cs typeface="Calibri" panose="020F0502020204030204" pitchFamily="34" charset="0"/>
              </a:rPr>
              <a:t> </a:t>
            </a:r>
            <a:r>
              <a:rPr lang="el-GR" altLang="en-US" sz="2000" b="1" dirty="0" err="1">
                <a:latin typeface="Calibri" panose="020F0502020204030204" pitchFamily="34" charset="0"/>
                <a:cs typeface="Calibri" panose="020F0502020204030204" pitchFamily="34" charset="0"/>
              </a:rPr>
              <a:t>band</a:t>
            </a:r>
            <a:r>
              <a:rPr lang="el-GR" altLang="en-US" sz="2000" b="1" dirty="0">
                <a:latin typeface="Calibri" panose="020F0502020204030204" pitchFamily="34" charset="0"/>
                <a:cs typeface="Calibri" panose="020F0502020204030204" pitchFamily="34" charset="0"/>
              </a:rPr>
              <a:t> </a:t>
            </a:r>
            <a:r>
              <a:rPr lang="el-GR" altLang="en-US" sz="2000" b="1" dirty="0" err="1">
                <a:latin typeface="Calibri" panose="020F0502020204030204" pitchFamily="34" charset="0"/>
                <a:cs typeface="Calibri" panose="020F0502020204030204" pitchFamily="34" charset="0"/>
              </a:rPr>
              <a:t>test</a:t>
            </a:r>
            <a:r>
              <a:rPr lang="el-GR" altLang="en-US" sz="2000" b="1" dirty="0">
                <a:latin typeface="Calibri" panose="020F0502020204030204" pitchFamily="34" charset="0"/>
                <a:cs typeface="Calibri" panose="020F0502020204030204" pitchFamily="34" charset="0"/>
              </a:rPr>
              <a:t>)</a:t>
            </a:r>
            <a:r>
              <a:rPr lang="el-GR" altLang="en-US" sz="2000" dirty="0">
                <a:latin typeface="Calibri" panose="020F0502020204030204" pitchFamily="34" charset="0"/>
                <a:cs typeface="Calibri" panose="020F0502020204030204" pitchFamily="34" charset="0"/>
              </a:rPr>
              <a:t>.</a:t>
            </a:r>
          </a:p>
          <a:p>
            <a:pPr marL="342900" indent="-342900">
              <a:spcBef>
                <a:spcPts val="1425"/>
              </a:spcBef>
              <a:buClr>
                <a:srgbClr val="3399FF"/>
              </a:buClr>
              <a:buSzPct val="45000"/>
              <a:buFont typeface="Wingdings" panose="05000000000000000000" pitchFamily="2" charset="2"/>
              <a:buChar char="q"/>
            </a:pPr>
            <a:r>
              <a:rPr lang="el-GR" altLang="en-US" sz="2000" dirty="0">
                <a:latin typeface="Calibri" panose="020F0502020204030204" pitchFamily="34" charset="0"/>
                <a:cs typeface="Calibri" panose="020F0502020204030204" pitchFamily="34" charset="0"/>
              </a:rPr>
              <a:t>Η φθορίζουσα ταινία μπορεί να είναι ομοιογενής-συμπαγής, στικτή ή νηματοειδής, συρρέουσα-κοκκώδης.</a:t>
            </a:r>
          </a:p>
          <a:p>
            <a:pPr marL="342900" indent="-342900">
              <a:spcBef>
                <a:spcPts val="1425"/>
              </a:spcBef>
              <a:buClr>
                <a:srgbClr val="3399FF"/>
              </a:buClr>
              <a:buSzPct val="45000"/>
              <a:buFont typeface="Wingdings" panose="05000000000000000000" pitchFamily="2" charset="2"/>
              <a:buChar char="q"/>
            </a:pPr>
            <a:r>
              <a:rPr lang="el-GR" altLang="en-US" sz="2000" dirty="0">
                <a:latin typeface="Calibri" panose="020F0502020204030204" pitchFamily="34" charset="0"/>
                <a:cs typeface="Calibri" panose="020F0502020204030204" pitchFamily="34" charset="0"/>
              </a:rPr>
              <a:t>Η επικρατέστερη υπόθεση, είναι ότι πρόκειται για </a:t>
            </a:r>
            <a:r>
              <a:rPr lang="el-GR" altLang="en-US" sz="2000" dirty="0" err="1">
                <a:latin typeface="Calibri" panose="020F0502020204030204" pitchFamily="34" charset="0"/>
                <a:cs typeface="Calibri" panose="020F0502020204030204" pitchFamily="34" charset="0"/>
              </a:rPr>
              <a:t>κυκλοφορούντα</a:t>
            </a:r>
            <a:r>
              <a:rPr lang="el-GR" altLang="en-US" sz="2000" dirty="0">
                <a:latin typeface="Calibri" panose="020F0502020204030204" pitchFamily="34" charset="0"/>
                <a:cs typeface="Calibri" panose="020F0502020204030204" pitchFamily="34" charset="0"/>
              </a:rPr>
              <a:t> συμπλέγματα αντιπυρηνικών αντισωμάτων-αντιγόνων, τα οποία καθηλώνονται στο δέρμα.</a:t>
            </a:r>
          </a:p>
          <a:p>
            <a:endParaRPr lang="en-US" sz="2000" dirty="0"/>
          </a:p>
        </p:txBody>
      </p:sp>
      <p:pic>
        <p:nvPicPr>
          <p:cNvPr id="10" name="Picture 4">
            <a:extLst>
              <a:ext uri="{FF2B5EF4-FFF2-40B4-BE49-F238E27FC236}">
                <a16:creationId xmlns:a16="http://schemas.microsoft.com/office/drawing/2014/main" id="{665058DD-195F-A180-DBA4-AE9BD2D166B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931670"/>
            <a:ext cx="5695236" cy="379682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7FFE-ADE5-CCC1-CAA6-E87AE85265F3}"/>
              </a:ext>
            </a:extLst>
          </p:cNvPr>
          <p:cNvSpPr>
            <a:spLocks noGrp="1"/>
          </p:cNvSpPr>
          <p:nvPr>
            <p:ph type="title"/>
          </p:nvPr>
        </p:nvSpPr>
        <p:spPr/>
        <p:txBody>
          <a:bodyPr/>
          <a:lstStyle/>
          <a:p>
            <a:r>
              <a:rPr lang="el-GR" dirty="0"/>
              <a:t>Διαφορική διάγνωση</a:t>
            </a:r>
            <a:endParaRPr lang="en-US" dirty="0"/>
          </a:p>
        </p:txBody>
      </p:sp>
      <p:sp>
        <p:nvSpPr>
          <p:cNvPr id="3" name="Content Placeholder 2">
            <a:extLst>
              <a:ext uri="{FF2B5EF4-FFF2-40B4-BE49-F238E27FC236}">
                <a16:creationId xmlns:a16="http://schemas.microsoft.com/office/drawing/2014/main" id="{CB6294CB-9E6C-A88B-893C-FCE88719901A}"/>
              </a:ext>
            </a:extLst>
          </p:cNvPr>
          <p:cNvSpPr>
            <a:spLocks noGrp="1"/>
          </p:cNvSpPr>
          <p:nvPr>
            <p:ph idx="1"/>
          </p:nvPr>
        </p:nvSpPr>
        <p:spPr/>
        <p:txBody>
          <a:bodyPr/>
          <a:lstStyle/>
          <a:p>
            <a:pPr>
              <a:lnSpc>
                <a:spcPct val="200000"/>
              </a:lnSpc>
            </a:pPr>
            <a:r>
              <a:rPr lang="el-GR" dirty="0"/>
              <a:t>Οξύς: ΔΜ, </a:t>
            </a:r>
            <a:r>
              <a:rPr lang="el-GR" dirty="0" err="1"/>
              <a:t>Σμηγματορροική</a:t>
            </a:r>
            <a:r>
              <a:rPr lang="el-GR" dirty="0"/>
              <a:t> δερματίτιδα, Μυκητίαση, </a:t>
            </a:r>
            <a:r>
              <a:rPr lang="el-GR" dirty="0" err="1"/>
              <a:t>Ερυσίπελας</a:t>
            </a:r>
            <a:r>
              <a:rPr lang="el-GR" dirty="0"/>
              <a:t>, </a:t>
            </a:r>
            <a:r>
              <a:rPr lang="el-GR" dirty="0" err="1"/>
              <a:t>περιστοματική</a:t>
            </a:r>
            <a:r>
              <a:rPr lang="el-GR" dirty="0"/>
              <a:t> δερματίτιδα</a:t>
            </a:r>
          </a:p>
          <a:p>
            <a:pPr>
              <a:lnSpc>
                <a:spcPct val="200000"/>
              </a:lnSpc>
            </a:pPr>
            <a:r>
              <a:rPr lang="el-GR" dirty="0" err="1"/>
              <a:t>Υποξύς</a:t>
            </a:r>
            <a:r>
              <a:rPr lang="el-GR" dirty="0"/>
              <a:t>: Μυκητίαση, Ψωρίαση, Σπογγοειδή Μυκητίαση</a:t>
            </a:r>
          </a:p>
          <a:p>
            <a:pPr>
              <a:lnSpc>
                <a:spcPct val="200000"/>
              </a:lnSpc>
            </a:pPr>
            <a:r>
              <a:rPr lang="el-GR" dirty="0"/>
              <a:t>ΧΔΕΛ: Μυκητίαση, Φυματίωση, </a:t>
            </a:r>
            <a:r>
              <a:rPr lang="el-GR" dirty="0" err="1"/>
              <a:t>σαρκοείδωση</a:t>
            </a:r>
            <a:endParaRPr lang="en-US" dirty="0"/>
          </a:p>
        </p:txBody>
      </p:sp>
      <p:sp>
        <p:nvSpPr>
          <p:cNvPr id="6" name="TextBox 5">
            <a:extLst>
              <a:ext uri="{FF2B5EF4-FFF2-40B4-BE49-F238E27FC236}">
                <a16:creationId xmlns:a16="http://schemas.microsoft.com/office/drawing/2014/main" id="{C9759F2F-16EB-9A79-B4A7-917A15FCBB35}"/>
              </a:ext>
            </a:extLst>
          </p:cNvPr>
          <p:cNvSpPr txBox="1"/>
          <p:nvPr/>
        </p:nvSpPr>
        <p:spPr>
          <a:xfrm>
            <a:off x="5903089" y="6311900"/>
            <a:ext cx="8141264" cy="923330"/>
          </a:xfrm>
          <a:prstGeom prst="rect">
            <a:avLst/>
          </a:prstGeom>
          <a:noFill/>
        </p:spPr>
        <p:txBody>
          <a:bodyPr wrap="square">
            <a:spAutoFit/>
          </a:bodyPr>
          <a:lstStyle/>
          <a:p>
            <a:endParaRPr lang="fi-FI" dirty="0"/>
          </a:p>
          <a:p>
            <a:r>
              <a:rPr lang="fi-FI" dirty="0"/>
              <a:t>J Autoimmun</a:t>
            </a:r>
            <a:r>
              <a:rPr lang="el-GR" dirty="0"/>
              <a:t> </a:t>
            </a:r>
            <a:r>
              <a:rPr lang="fi-FI" dirty="0"/>
              <a:t>2021 Sep;123:102707, </a:t>
            </a:r>
            <a:r>
              <a:rPr lang="en-US" dirty="0"/>
              <a:t>JEADV 2017, 31, 389–404</a:t>
            </a:r>
          </a:p>
          <a:p>
            <a:r>
              <a:rPr lang="fi-FI" dirty="0"/>
              <a:t> </a:t>
            </a:r>
            <a:endParaRPr lang="en-US" dirty="0"/>
          </a:p>
        </p:txBody>
      </p:sp>
    </p:spTree>
    <p:extLst>
      <p:ext uri="{BB962C8B-B14F-4D97-AF65-F5344CB8AC3E}">
        <p14:creationId xmlns:p14="http://schemas.microsoft.com/office/powerpoint/2010/main" val="1846034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1BED-3050-AFE2-A646-9B3059FC9864}"/>
              </a:ext>
            </a:extLst>
          </p:cNvPr>
          <p:cNvSpPr>
            <a:spLocks noGrp="1"/>
          </p:cNvSpPr>
          <p:nvPr>
            <p:ph type="title"/>
          </p:nvPr>
        </p:nvSpPr>
        <p:spPr>
          <a:xfrm>
            <a:off x="838200" y="587912"/>
            <a:ext cx="10515600" cy="655744"/>
          </a:xfrm>
        </p:spPr>
        <p:txBody>
          <a:bodyPr>
            <a:normAutofit fontScale="90000"/>
          </a:bodyPr>
          <a:lstStyle/>
          <a:p>
            <a:r>
              <a:rPr lang="el-GR" dirty="0"/>
              <a:t>Εξέλιξη σε συστηματικό </a:t>
            </a:r>
            <a:r>
              <a:rPr lang="el-GR" dirty="0" err="1"/>
              <a:t>ερυθηματώδη</a:t>
            </a:r>
            <a:r>
              <a:rPr lang="el-GR" dirty="0"/>
              <a:t> λύκο</a:t>
            </a:r>
            <a:endParaRPr lang="en-US" dirty="0"/>
          </a:p>
        </p:txBody>
      </p:sp>
      <p:sp>
        <p:nvSpPr>
          <p:cNvPr id="3" name="Content Placeholder 2">
            <a:extLst>
              <a:ext uri="{FF2B5EF4-FFF2-40B4-BE49-F238E27FC236}">
                <a16:creationId xmlns:a16="http://schemas.microsoft.com/office/drawing/2014/main" id="{D4028C40-C065-884C-DC76-6C38FDED15F5}"/>
              </a:ext>
            </a:extLst>
          </p:cNvPr>
          <p:cNvSpPr>
            <a:spLocks noGrp="1"/>
          </p:cNvSpPr>
          <p:nvPr>
            <p:ph idx="1"/>
          </p:nvPr>
        </p:nvSpPr>
        <p:spPr>
          <a:xfrm>
            <a:off x="0" y="1154430"/>
            <a:ext cx="12192000" cy="4918824"/>
          </a:xfrm>
        </p:spPr>
        <p:txBody>
          <a:bodyPr>
            <a:normAutofit/>
          </a:bodyPr>
          <a:lstStyle/>
          <a:p>
            <a:pPr>
              <a:lnSpc>
                <a:spcPct val="200000"/>
              </a:lnSpc>
            </a:pPr>
            <a:endParaRPr lang="el-GR" sz="2000" dirty="0"/>
          </a:p>
          <a:p>
            <a:pPr>
              <a:lnSpc>
                <a:spcPct val="200000"/>
              </a:lnSpc>
            </a:pPr>
            <a:r>
              <a:rPr lang="el-GR" sz="2000" b="1" dirty="0">
                <a:solidFill>
                  <a:srgbClr val="FF0000"/>
                </a:solidFill>
              </a:rPr>
              <a:t>Συνολικά εξέλιξη </a:t>
            </a:r>
            <a:r>
              <a:rPr lang="de-DE" sz="2000" b="1" dirty="0">
                <a:solidFill>
                  <a:srgbClr val="FF0000"/>
                </a:solidFill>
              </a:rPr>
              <a:t>5-</a:t>
            </a:r>
            <a:r>
              <a:rPr lang="el-GR" sz="2000" b="1" dirty="0">
                <a:solidFill>
                  <a:srgbClr val="FF0000"/>
                </a:solidFill>
              </a:rPr>
              <a:t>20% των ασθενών σε 3-5 χρόνια</a:t>
            </a:r>
            <a:r>
              <a:rPr lang="de-DE" sz="2000" b="1" dirty="0">
                <a:solidFill>
                  <a:srgbClr val="FF0000"/>
                </a:solidFill>
              </a:rPr>
              <a:t> </a:t>
            </a:r>
            <a:r>
              <a:rPr lang="de-DE" sz="2000" dirty="0"/>
              <a:t>(</a:t>
            </a:r>
            <a:r>
              <a:rPr lang="en-US" sz="2000" dirty="0"/>
              <a:t>Int J </a:t>
            </a:r>
            <a:r>
              <a:rPr lang="en-US" sz="2000" dirty="0" err="1"/>
              <a:t>Rheumatol</a:t>
            </a:r>
            <a:r>
              <a:rPr lang="en-US" sz="2000" dirty="0"/>
              <a:t> 2021 May 18;2021:6610509</a:t>
            </a:r>
            <a:r>
              <a:rPr lang="de-DE" sz="2000" dirty="0"/>
              <a:t>)</a:t>
            </a:r>
            <a:endParaRPr lang="el-GR" sz="2000" b="1" dirty="0">
              <a:solidFill>
                <a:srgbClr val="FF0000"/>
              </a:solidFill>
            </a:endParaRPr>
          </a:p>
          <a:p>
            <a:pPr>
              <a:lnSpc>
                <a:spcPct val="200000"/>
              </a:lnSpc>
            </a:pPr>
            <a:r>
              <a:rPr lang="el-GR" sz="2000" dirty="0"/>
              <a:t>Διαφορετική συχνότητα εξέλιξης ανάλογα με τον </a:t>
            </a:r>
            <a:r>
              <a:rPr lang="el-GR" sz="2000" dirty="0" err="1"/>
              <a:t>υπότυπο</a:t>
            </a:r>
            <a:endParaRPr lang="el-GR" sz="2000" b="1" u="sng" dirty="0"/>
          </a:p>
          <a:p>
            <a:pPr>
              <a:lnSpc>
                <a:spcPct val="200000"/>
              </a:lnSpc>
            </a:pPr>
            <a:r>
              <a:rPr lang="el-GR" sz="2000" b="1" u="sng" dirty="0"/>
              <a:t>Παράγοντες κινδύνου:</a:t>
            </a:r>
            <a:r>
              <a:rPr lang="el-GR" sz="2000" dirty="0"/>
              <a:t> βαρύτητα νόσου</a:t>
            </a:r>
            <a:r>
              <a:rPr lang="de-DE" sz="2000" dirty="0"/>
              <a:t> (</a:t>
            </a:r>
            <a:r>
              <a:rPr lang="el-GR" sz="2000" dirty="0"/>
              <a:t>γενικευμένος</a:t>
            </a:r>
            <a:r>
              <a:rPr lang="de-DE" sz="2000" dirty="0"/>
              <a:t>)</a:t>
            </a:r>
            <a:r>
              <a:rPr lang="el-GR" sz="2000" dirty="0"/>
              <a:t>, </a:t>
            </a:r>
            <a:r>
              <a:rPr lang="el-GR" sz="2000" dirty="0" err="1"/>
              <a:t>υπότυπος</a:t>
            </a:r>
            <a:r>
              <a:rPr lang="el-GR" sz="2000" dirty="0"/>
              <a:t>, βλάβες στους όνυχες</a:t>
            </a:r>
            <a:r>
              <a:rPr lang="en-US" sz="2000" dirty="0"/>
              <a:t>,</a:t>
            </a:r>
            <a:r>
              <a:rPr lang="el-GR" sz="2000" dirty="0"/>
              <a:t> ειδικά </a:t>
            </a:r>
            <a:r>
              <a:rPr lang="el-GR" sz="2000" dirty="0" err="1"/>
              <a:t>αυτοαντισώματα</a:t>
            </a:r>
            <a:r>
              <a:rPr lang="de-DE" sz="2000" dirty="0"/>
              <a:t> (anti-</a:t>
            </a:r>
            <a:r>
              <a:rPr lang="de-DE" sz="2000" dirty="0" err="1"/>
              <a:t>dsDNA</a:t>
            </a:r>
            <a:r>
              <a:rPr lang="de-DE" sz="2000" dirty="0"/>
              <a:t>)</a:t>
            </a:r>
            <a:r>
              <a:rPr lang="el-GR" sz="2000" dirty="0"/>
              <a:t>, αρθρίτιδα, υψηλοί τίτλοι ΑΝΑ, αιματολογικές διαταραχές, ηλικία διάγνωσης (μεγαλύτερη),αυξημένος αριθμός κριτηρίων κατά τη διάγνωση</a:t>
            </a:r>
          </a:p>
        </p:txBody>
      </p:sp>
      <p:sp>
        <p:nvSpPr>
          <p:cNvPr id="5" name="TextBox 4">
            <a:extLst>
              <a:ext uri="{FF2B5EF4-FFF2-40B4-BE49-F238E27FC236}">
                <a16:creationId xmlns:a16="http://schemas.microsoft.com/office/drawing/2014/main" id="{2422201F-9FFA-3DFB-81C2-5E35CD0E1ECE}"/>
              </a:ext>
            </a:extLst>
          </p:cNvPr>
          <p:cNvSpPr txBox="1"/>
          <p:nvPr/>
        </p:nvSpPr>
        <p:spPr>
          <a:xfrm>
            <a:off x="8965276" y="6311900"/>
            <a:ext cx="6093228" cy="369332"/>
          </a:xfrm>
          <a:prstGeom prst="rect">
            <a:avLst/>
          </a:prstGeom>
          <a:noFill/>
        </p:spPr>
        <p:txBody>
          <a:bodyPr wrap="square">
            <a:spAutoFit/>
          </a:bodyPr>
          <a:lstStyle/>
          <a:p>
            <a:r>
              <a:rPr lang="de-DE" dirty="0"/>
              <a:t> </a:t>
            </a:r>
            <a:endParaRPr lang="en-US" dirty="0"/>
          </a:p>
        </p:txBody>
      </p:sp>
    </p:spTree>
    <p:extLst>
      <p:ext uri="{BB962C8B-B14F-4D97-AF65-F5344CB8AC3E}">
        <p14:creationId xmlns:p14="http://schemas.microsoft.com/office/powerpoint/2010/main" val="242753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B7658C-419E-9395-F5AA-9FF731725B54}"/>
              </a:ext>
            </a:extLst>
          </p:cNvPr>
          <p:cNvSpPr>
            <a:spLocks noGrp="1"/>
          </p:cNvSpPr>
          <p:nvPr>
            <p:ph type="title"/>
          </p:nvPr>
        </p:nvSpPr>
        <p:spPr/>
        <p:txBody>
          <a:bodyPr>
            <a:normAutofit/>
          </a:bodyPr>
          <a:lstStyle/>
          <a:p>
            <a:r>
              <a:rPr lang="el-GR" sz="3200" dirty="0"/>
              <a:t>Συσχέτιση με συστηματικό </a:t>
            </a:r>
            <a:r>
              <a:rPr lang="el-GR" sz="3200" dirty="0" err="1"/>
              <a:t>ερυθηματώδη</a:t>
            </a:r>
            <a:r>
              <a:rPr lang="el-GR" sz="3200" dirty="0"/>
              <a:t> λύκο</a:t>
            </a:r>
            <a:endParaRPr lang="en-US" sz="3200" dirty="0"/>
          </a:p>
        </p:txBody>
      </p:sp>
      <p:sp>
        <p:nvSpPr>
          <p:cNvPr id="5" name="Content Placeholder 4">
            <a:extLst>
              <a:ext uri="{FF2B5EF4-FFF2-40B4-BE49-F238E27FC236}">
                <a16:creationId xmlns:a16="http://schemas.microsoft.com/office/drawing/2014/main" id="{6E8BBFB1-958A-8C72-CFD4-FE9C4249380B}"/>
              </a:ext>
            </a:extLst>
          </p:cNvPr>
          <p:cNvSpPr>
            <a:spLocks noGrp="1"/>
          </p:cNvSpPr>
          <p:nvPr>
            <p:ph sz="half" idx="2"/>
          </p:nvPr>
        </p:nvSpPr>
        <p:spPr/>
        <p:txBody>
          <a:bodyPr>
            <a:normAutofit/>
          </a:bodyPr>
          <a:lstStyle/>
          <a:p>
            <a:r>
              <a:rPr lang="el-GR" dirty="0"/>
              <a:t>Οξύς &gt;</a:t>
            </a:r>
            <a:r>
              <a:rPr lang="de-DE" dirty="0"/>
              <a:t> </a:t>
            </a:r>
            <a:r>
              <a:rPr lang="el-GR" dirty="0"/>
              <a:t>90%</a:t>
            </a:r>
          </a:p>
          <a:p>
            <a:r>
              <a:rPr lang="el-GR" dirty="0" err="1"/>
              <a:t>Υποξύς</a:t>
            </a:r>
            <a:r>
              <a:rPr lang="el-GR" dirty="0"/>
              <a:t> 50%</a:t>
            </a:r>
          </a:p>
          <a:p>
            <a:r>
              <a:rPr lang="el-GR" dirty="0"/>
              <a:t>Δισκοειδής</a:t>
            </a:r>
          </a:p>
          <a:p>
            <a:pPr lvl="1"/>
            <a:r>
              <a:rPr lang="el-GR" dirty="0"/>
              <a:t>Εντοπισμένος 5-10%</a:t>
            </a:r>
          </a:p>
          <a:p>
            <a:pPr lvl="1"/>
            <a:r>
              <a:rPr lang="el-GR" dirty="0"/>
              <a:t>Γενικευμένος 15-30%</a:t>
            </a:r>
          </a:p>
          <a:p>
            <a:r>
              <a:rPr lang="el-GR" dirty="0"/>
              <a:t>Εν τω </a:t>
            </a:r>
            <a:r>
              <a:rPr lang="el-GR" dirty="0" err="1"/>
              <a:t>βάθει</a:t>
            </a:r>
            <a:r>
              <a:rPr lang="el-GR" dirty="0"/>
              <a:t> 5-10%</a:t>
            </a:r>
          </a:p>
          <a:p>
            <a:r>
              <a:rPr lang="el-GR" dirty="0"/>
              <a:t>Διαλείπων/Επηρμένος σπάνια </a:t>
            </a:r>
            <a:endParaRPr lang="en-US" dirty="0"/>
          </a:p>
        </p:txBody>
      </p:sp>
      <p:sp>
        <p:nvSpPr>
          <p:cNvPr id="6" name="TextBox 5">
            <a:extLst>
              <a:ext uri="{FF2B5EF4-FFF2-40B4-BE49-F238E27FC236}">
                <a16:creationId xmlns:a16="http://schemas.microsoft.com/office/drawing/2014/main" id="{FFF2DE89-378A-27B4-5C7E-933F0F6C57AE}"/>
              </a:ext>
            </a:extLst>
          </p:cNvPr>
          <p:cNvSpPr txBox="1"/>
          <p:nvPr/>
        </p:nvSpPr>
        <p:spPr>
          <a:xfrm>
            <a:off x="4051139" y="6419273"/>
            <a:ext cx="6916701" cy="369332"/>
          </a:xfrm>
          <a:prstGeom prst="rect">
            <a:avLst/>
          </a:prstGeom>
          <a:noFill/>
        </p:spPr>
        <p:txBody>
          <a:bodyPr wrap="square" rtlCol="0">
            <a:spAutoFit/>
          </a:bodyPr>
          <a:lstStyle/>
          <a:p>
            <a:r>
              <a:rPr lang="en-US" dirty="0"/>
              <a:t> Indian Dermatol Online J 2014 Jan;5(1):7-13</a:t>
            </a:r>
          </a:p>
        </p:txBody>
      </p:sp>
      <p:pic>
        <p:nvPicPr>
          <p:cNvPr id="9" name="Content Placeholder 8">
            <a:extLst>
              <a:ext uri="{FF2B5EF4-FFF2-40B4-BE49-F238E27FC236}">
                <a16:creationId xmlns:a16="http://schemas.microsoft.com/office/drawing/2014/main" id="{4BD39A2E-6604-1038-188D-32C48B52AE9C}"/>
              </a:ext>
            </a:extLst>
          </p:cNvPr>
          <p:cNvPicPr>
            <a:picLocks noGrp="1" noChangeAspect="1"/>
          </p:cNvPicPr>
          <p:nvPr>
            <p:ph sz="half" idx="1"/>
          </p:nvPr>
        </p:nvPicPr>
        <p:blipFill>
          <a:blip r:embed="rId2"/>
          <a:stretch>
            <a:fillRect/>
          </a:stretch>
        </p:blipFill>
        <p:spPr>
          <a:xfrm>
            <a:off x="409937" y="1903101"/>
            <a:ext cx="5181600" cy="3360026"/>
          </a:xfrm>
          <a:prstGeom prst="rect">
            <a:avLst/>
          </a:prstGeom>
        </p:spPr>
      </p:pic>
    </p:spTree>
    <p:extLst>
      <p:ext uri="{BB962C8B-B14F-4D97-AF65-F5344CB8AC3E}">
        <p14:creationId xmlns:p14="http://schemas.microsoft.com/office/powerpoint/2010/main" val="3125587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B495-9204-DED0-1010-1B2682CCB746}"/>
              </a:ext>
            </a:extLst>
          </p:cNvPr>
          <p:cNvSpPr>
            <a:spLocks noGrp="1"/>
          </p:cNvSpPr>
          <p:nvPr>
            <p:ph type="title"/>
          </p:nvPr>
        </p:nvSpPr>
        <p:spPr>
          <a:xfrm>
            <a:off x="838200" y="102870"/>
            <a:ext cx="10515600" cy="578168"/>
          </a:xfrm>
        </p:spPr>
        <p:txBody>
          <a:bodyPr>
            <a:normAutofit fontScale="90000"/>
          </a:bodyPr>
          <a:lstStyle/>
          <a:p>
            <a:r>
              <a:rPr lang="el-GR" dirty="0"/>
              <a:t>Παρακολούθηση</a:t>
            </a:r>
            <a:endParaRPr lang="en-US" dirty="0"/>
          </a:p>
        </p:txBody>
      </p:sp>
      <p:sp>
        <p:nvSpPr>
          <p:cNvPr id="3" name="Content Placeholder 2">
            <a:extLst>
              <a:ext uri="{FF2B5EF4-FFF2-40B4-BE49-F238E27FC236}">
                <a16:creationId xmlns:a16="http://schemas.microsoft.com/office/drawing/2014/main" id="{863C427C-E400-7E33-502D-D30A90E838E1}"/>
              </a:ext>
            </a:extLst>
          </p:cNvPr>
          <p:cNvSpPr>
            <a:spLocks noGrp="1"/>
          </p:cNvSpPr>
          <p:nvPr>
            <p:ph idx="1"/>
          </p:nvPr>
        </p:nvSpPr>
        <p:spPr>
          <a:xfrm>
            <a:off x="406400" y="681038"/>
            <a:ext cx="11612880" cy="5811837"/>
          </a:xfrm>
        </p:spPr>
        <p:txBody>
          <a:bodyPr>
            <a:normAutofit fontScale="92500" lnSpcReduction="20000"/>
          </a:bodyPr>
          <a:lstStyle/>
          <a:p>
            <a:pPr>
              <a:lnSpc>
                <a:spcPct val="150000"/>
              </a:lnSpc>
            </a:pPr>
            <a:r>
              <a:rPr lang="el-GR" sz="2000" dirty="0"/>
              <a:t>Χρόνια πορεία με εξάρσεις και υφέσεις</a:t>
            </a:r>
          </a:p>
          <a:p>
            <a:pPr>
              <a:lnSpc>
                <a:spcPct val="150000"/>
              </a:lnSpc>
            </a:pPr>
            <a:r>
              <a:rPr lang="el-GR" sz="2000" b="1" dirty="0"/>
              <a:t>Σημασία τακτικής παρακολούθησης των ασθενών με σκοπό την έγκαιρη αναγνώριση μετάπτωσης σε ΣΕΛ </a:t>
            </a:r>
          </a:p>
          <a:p>
            <a:pPr lvl="1">
              <a:lnSpc>
                <a:spcPct val="150000"/>
              </a:lnSpc>
            </a:pPr>
            <a:r>
              <a:rPr lang="el-GR" sz="1800" b="1" dirty="0">
                <a:solidFill>
                  <a:srgbClr val="FF0000"/>
                </a:solidFill>
              </a:rPr>
              <a:t>κλινικά</a:t>
            </a:r>
            <a:r>
              <a:rPr lang="el-GR" sz="1800" b="1" dirty="0"/>
              <a:t> </a:t>
            </a:r>
            <a:r>
              <a:rPr lang="el-GR" sz="1800" dirty="0"/>
              <a:t>(αρθρίτιδα,</a:t>
            </a:r>
            <a:r>
              <a:rPr lang="de-DE" sz="1800" dirty="0"/>
              <a:t> </a:t>
            </a:r>
            <a:r>
              <a:rPr lang="el-GR" sz="1800" dirty="0"/>
              <a:t>νεφρική προσβολή, νευρολογική επιδείνωση δερματικών βλαβών, στοματικά έλκη) </a:t>
            </a:r>
          </a:p>
          <a:p>
            <a:pPr lvl="1">
              <a:lnSpc>
                <a:spcPct val="150000"/>
              </a:lnSpc>
            </a:pPr>
            <a:r>
              <a:rPr lang="el-GR" sz="1800" b="1" dirty="0">
                <a:solidFill>
                  <a:srgbClr val="FF0000"/>
                </a:solidFill>
              </a:rPr>
              <a:t>εργαστηριακά</a:t>
            </a:r>
            <a:r>
              <a:rPr lang="el-GR" sz="1800" dirty="0"/>
              <a:t> (γενική αίματος και ούρων, ΤΚΕ, βιοχημικός έλεγχος, συμπλήρωμα,  ΑΝΑ, ειδικά </a:t>
            </a:r>
            <a:r>
              <a:rPr lang="el-GR" sz="1800" dirty="0" err="1"/>
              <a:t>αυτοαντισώματα</a:t>
            </a:r>
            <a:r>
              <a:rPr lang="el-GR" sz="1800" dirty="0"/>
              <a:t>)</a:t>
            </a:r>
            <a:endParaRPr lang="en-US" sz="1800" dirty="0"/>
          </a:p>
          <a:p>
            <a:pPr>
              <a:lnSpc>
                <a:spcPct val="150000"/>
              </a:lnSpc>
            </a:pPr>
            <a:r>
              <a:rPr lang="el-GR" sz="2000" dirty="0"/>
              <a:t>Αυξημένος </a:t>
            </a:r>
            <a:r>
              <a:rPr lang="el-GR" sz="2000" b="1" u="sng" dirty="0"/>
              <a:t>καρδιαγγειακός κίνδυνος</a:t>
            </a:r>
            <a:r>
              <a:rPr lang="el-GR" sz="2000" dirty="0"/>
              <a:t> και </a:t>
            </a:r>
            <a:r>
              <a:rPr lang="el-GR" sz="2000" u="sng" dirty="0"/>
              <a:t>μεταβολικό σύνδρομο </a:t>
            </a:r>
            <a:r>
              <a:rPr lang="el-GR" sz="1600" dirty="0"/>
              <a:t>(</a:t>
            </a:r>
            <a:r>
              <a:rPr lang="en-US" sz="1600" dirty="0"/>
              <a:t>Lupus</a:t>
            </a:r>
            <a:r>
              <a:rPr lang="el-GR" sz="1600" dirty="0"/>
              <a:t> </a:t>
            </a:r>
            <a:r>
              <a:rPr lang="en-US" sz="1600" dirty="0"/>
              <a:t>2017;26(1):48-53</a:t>
            </a:r>
            <a:r>
              <a:rPr lang="el-GR" sz="1600" dirty="0"/>
              <a:t>, </a:t>
            </a:r>
            <a:r>
              <a:rPr lang="en-US" sz="1600" dirty="0" err="1"/>
              <a:t>Vasc</a:t>
            </a:r>
            <a:r>
              <a:rPr lang="en-US" sz="1600" dirty="0"/>
              <a:t> Health Risk </a:t>
            </a:r>
            <a:r>
              <a:rPr lang="en-US" sz="1600" dirty="0" err="1"/>
              <a:t>Manag</a:t>
            </a:r>
            <a:r>
              <a:rPr lang="el-GR" sz="1600" dirty="0"/>
              <a:t> </a:t>
            </a:r>
            <a:r>
              <a:rPr lang="en-US" sz="1600" dirty="0"/>
              <a:t>2022 Feb 16;18:43-53</a:t>
            </a:r>
            <a:r>
              <a:rPr lang="el-GR" sz="1600" dirty="0"/>
              <a:t>)</a:t>
            </a:r>
            <a:endParaRPr lang="en-US" sz="1600" dirty="0"/>
          </a:p>
          <a:p>
            <a:pPr>
              <a:lnSpc>
                <a:spcPct val="150000"/>
              </a:lnSpc>
            </a:pPr>
            <a:r>
              <a:rPr lang="el-GR" sz="2000" dirty="0"/>
              <a:t>Αυξημένος κίνδυνος εμφάνισης </a:t>
            </a:r>
            <a:r>
              <a:rPr lang="el-GR" sz="2000" b="1" u="sng" dirty="0"/>
              <a:t>καρκίνου</a:t>
            </a:r>
          </a:p>
          <a:p>
            <a:pPr lvl="1">
              <a:lnSpc>
                <a:spcPct val="150000"/>
              </a:lnSpc>
            </a:pPr>
            <a:r>
              <a:rPr lang="en-US" sz="1800" dirty="0"/>
              <a:t> </a:t>
            </a:r>
            <a:r>
              <a:rPr lang="en-US" sz="1500" dirty="0"/>
              <a:t>Br J Dermatol</a:t>
            </a:r>
            <a:r>
              <a:rPr lang="el-GR" sz="1500" dirty="0"/>
              <a:t>  2</a:t>
            </a:r>
            <a:r>
              <a:rPr lang="en-US" sz="1500" dirty="0"/>
              <a:t>012 May;166(5):1053-9</a:t>
            </a:r>
            <a:r>
              <a:rPr lang="el-GR" sz="1500" dirty="0"/>
              <a:t>, μελέτη </a:t>
            </a:r>
            <a:r>
              <a:rPr lang="el-GR" sz="1500" dirty="0" err="1"/>
              <a:t>κοόρτης</a:t>
            </a:r>
            <a:r>
              <a:rPr lang="el-GR" sz="1500" dirty="0"/>
              <a:t> Σουηδία τετραπλάσιος κίνδυνος ανάπτυξης καρκίνου στοματικής κοιλότητας, λεμφώματος, αναπνευστικού και δέρματος</a:t>
            </a:r>
            <a:r>
              <a:rPr lang="en-US" sz="1500" dirty="0"/>
              <a:t>. </a:t>
            </a:r>
            <a:endParaRPr lang="el-GR" sz="1500" dirty="0"/>
          </a:p>
          <a:p>
            <a:pPr lvl="1">
              <a:lnSpc>
                <a:spcPct val="150000"/>
              </a:lnSpc>
            </a:pPr>
            <a:r>
              <a:rPr lang="en-US" sz="1500" dirty="0"/>
              <a:t> Lupus</a:t>
            </a:r>
            <a:r>
              <a:rPr lang="el-GR" sz="1500" dirty="0"/>
              <a:t> </a:t>
            </a:r>
            <a:r>
              <a:rPr lang="en-US" sz="1500" dirty="0"/>
              <a:t>2021 Apr;30(5):752-761 </a:t>
            </a:r>
            <a:r>
              <a:rPr lang="el-GR" sz="1500" dirty="0"/>
              <a:t>μελέτη </a:t>
            </a:r>
            <a:r>
              <a:rPr lang="el-GR" sz="1500" dirty="0" err="1"/>
              <a:t>κοόρτης</a:t>
            </a:r>
            <a:r>
              <a:rPr lang="el-GR" sz="1500" dirty="0"/>
              <a:t> Δανία. Συνολικά αυξημένος κίνδυνος εμφάνισης κακοήθειας τόσο σε</a:t>
            </a:r>
            <a:r>
              <a:rPr lang="en-US" sz="1500" dirty="0"/>
              <a:t> </a:t>
            </a:r>
            <a:r>
              <a:rPr lang="el-GR" sz="1500" dirty="0"/>
              <a:t>ΔΕΛ</a:t>
            </a:r>
            <a:r>
              <a:rPr lang="en-US" sz="1500" dirty="0"/>
              <a:t> </a:t>
            </a:r>
            <a:r>
              <a:rPr lang="el-GR" sz="1500" dirty="0"/>
              <a:t>όσο και</a:t>
            </a:r>
            <a:r>
              <a:rPr lang="en-US" sz="1500" dirty="0"/>
              <a:t> </a:t>
            </a:r>
            <a:r>
              <a:rPr lang="el-GR" sz="1500" dirty="0"/>
              <a:t>ΣΕΛ, ιδιαιτέρως</a:t>
            </a:r>
            <a:r>
              <a:rPr lang="en-US" sz="1500" dirty="0"/>
              <a:t> </a:t>
            </a:r>
            <a:r>
              <a:rPr lang="el-GR" sz="1500" dirty="0"/>
              <a:t>αιματολογικές κακοήθειες, καρκίνος παγκρέατος και πνεύμονα</a:t>
            </a:r>
            <a:r>
              <a:rPr lang="en-US" sz="1500" dirty="0"/>
              <a:t>.</a:t>
            </a:r>
            <a:endParaRPr lang="el-GR" sz="1500" dirty="0"/>
          </a:p>
          <a:p>
            <a:pPr lvl="1">
              <a:lnSpc>
                <a:spcPct val="150000"/>
              </a:lnSpc>
            </a:pPr>
            <a:r>
              <a:rPr lang="nl-NL" sz="1500" dirty="0"/>
              <a:t> J </a:t>
            </a:r>
            <a:r>
              <a:rPr lang="nl-NL" sz="1500" dirty="0" err="1"/>
              <a:t>Invest</a:t>
            </a:r>
            <a:r>
              <a:rPr lang="nl-NL" sz="1500" dirty="0"/>
              <a:t> </a:t>
            </a:r>
            <a:r>
              <a:rPr lang="nl-NL" sz="1500" dirty="0" err="1"/>
              <a:t>Dermatol</a:t>
            </a:r>
            <a:r>
              <a:rPr lang="el-GR" sz="1500" dirty="0"/>
              <a:t> </a:t>
            </a:r>
            <a:r>
              <a:rPr lang="nl-NL" sz="1500" dirty="0"/>
              <a:t>2019 Jan;139(1):62-70</a:t>
            </a:r>
            <a:r>
              <a:rPr lang="el-GR" sz="1500" dirty="0"/>
              <a:t> Ζωικό μοντέλο συσχέτισε τη χρόνια φλεγμονή με την αυξημένη επίπτωση του δερματικού καρκίνο σε ΧΔΕΛ.</a:t>
            </a:r>
          </a:p>
          <a:p>
            <a:pPr lvl="2">
              <a:lnSpc>
                <a:spcPct val="150000"/>
              </a:lnSpc>
            </a:pPr>
            <a:r>
              <a:rPr lang="el-GR" sz="1300" dirty="0">
                <a:sym typeface="Symbol" panose="05050102010706020507" pitchFamily="18" charset="2"/>
              </a:rPr>
              <a:t></a:t>
            </a:r>
            <a:r>
              <a:rPr lang="el-GR" sz="1300" dirty="0"/>
              <a:t> </a:t>
            </a:r>
            <a:r>
              <a:rPr lang="en-US" sz="1300" dirty="0"/>
              <a:t>T </a:t>
            </a:r>
            <a:r>
              <a:rPr lang="el-GR" sz="1300" dirty="0"/>
              <a:t>κυττάρων</a:t>
            </a:r>
            <a:r>
              <a:rPr lang="en-US" sz="1300" dirty="0"/>
              <a:t>, </a:t>
            </a:r>
            <a:r>
              <a:rPr lang="el-GR" sz="1300" dirty="0" err="1"/>
              <a:t>μαστοκυττάρων</a:t>
            </a:r>
            <a:r>
              <a:rPr lang="en-US" sz="1300" dirty="0"/>
              <a:t>, M2 </a:t>
            </a:r>
            <a:r>
              <a:rPr lang="el-GR" sz="1300" dirty="0" err="1"/>
              <a:t>μακροφάγων</a:t>
            </a:r>
            <a:r>
              <a:rPr lang="en-US" sz="1300" dirty="0"/>
              <a:t>, </a:t>
            </a:r>
            <a:r>
              <a:rPr lang="el-GR" sz="1300" dirty="0"/>
              <a:t>και </a:t>
            </a:r>
            <a:r>
              <a:rPr lang="el-GR" sz="1300" dirty="0">
                <a:sym typeface="Symbol" panose="05050102010706020507" pitchFamily="18" charset="2"/>
              </a:rPr>
              <a:t></a:t>
            </a:r>
            <a:r>
              <a:rPr lang="el-GR" sz="1300" dirty="0"/>
              <a:t> </a:t>
            </a:r>
            <a:r>
              <a:rPr lang="de-DE" sz="1300" dirty="0"/>
              <a:t>TGF</a:t>
            </a:r>
            <a:r>
              <a:rPr lang="en-US" sz="1300" dirty="0"/>
              <a:t>-β1 </a:t>
            </a:r>
            <a:r>
              <a:rPr lang="el-GR" sz="1300" dirty="0"/>
              <a:t>και</a:t>
            </a:r>
            <a:r>
              <a:rPr lang="en-US" sz="1300" dirty="0"/>
              <a:t> IL-6 </a:t>
            </a:r>
            <a:endParaRPr lang="el-GR" sz="1300" dirty="0"/>
          </a:p>
          <a:p>
            <a:pPr lvl="2">
              <a:lnSpc>
                <a:spcPct val="150000"/>
              </a:lnSpc>
            </a:pPr>
            <a:r>
              <a:rPr lang="el-GR" sz="1300" dirty="0"/>
              <a:t>Θεραπεία με </a:t>
            </a:r>
            <a:r>
              <a:rPr lang="de-DE" sz="1300" dirty="0"/>
              <a:t>Tacrolimus</a:t>
            </a:r>
            <a:r>
              <a:rPr lang="en-US" sz="1300" dirty="0"/>
              <a:t> </a:t>
            </a:r>
            <a:r>
              <a:rPr lang="el-GR" sz="1300" dirty="0"/>
              <a:t>μείωσε τη φλεγμονή και μείωσε την εμφάνιση καρκίνου</a:t>
            </a:r>
          </a:p>
          <a:p>
            <a:pPr lvl="1">
              <a:lnSpc>
                <a:spcPct val="150000"/>
              </a:lnSpc>
            </a:pPr>
            <a:endParaRPr lang="en-US" sz="1800" dirty="0"/>
          </a:p>
        </p:txBody>
      </p:sp>
      <p:sp>
        <p:nvSpPr>
          <p:cNvPr id="4" name="TextBox 3">
            <a:extLst>
              <a:ext uri="{FF2B5EF4-FFF2-40B4-BE49-F238E27FC236}">
                <a16:creationId xmlns:a16="http://schemas.microsoft.com/office/drawing/2014/main" id="{D288288D-9817-950B-5671-C9E94A827A7C}"/>
              </a:ext>
            </a:extLst>
          </p:cNvPr>
          <p:cNvSpPr txBox="1"/>
          <p:nvPr/>
        </p:nvSpPr>
        <p:spPr>
          <a:xfrm>
            <a:off x="5368835" y="6492875"/>
            <a:ext cx="7029994" cy="369332"/>
          </a:xfrm>
          <a:prstGeom prst="rect">
            <a:avLst/>
          </a:prstGeom>
          <a:noFill/>
        </p:spPr>
        <p:txBody>
          <a:bodyPr wrap="square">
            <a:spAutoFit/>
          </a:bodyPr>
          <a:lstStyle/>
          <a:p>
            <a:r>
              <a:rPr lang="fi-FI" dirty="0"/>
              <a:t>J Autoimmun</a:t>
            </a:r>
            <a:r>
              <a:rPr lang="el-GR" dirty="0"/>
              <a:t> </a:t>
            </a:r>
            <a:r>
              <a:rPr lang="fi-FI" dirty="0"/>
              <a:t>2021;123:102707, </a:t>
            </a:r>
            <a:r>
              <a:rPr lang="nl-NL" dirty="0"/>
              <a:t>Br J </a:t>
            </a:r>
            <a:r>
              <a:rPr lang="nl-NL" dirty="0" err="1"/>
              <a:t>Dermatol</a:t>
            </a:r>
            <a:r>
              <a:rPr lang="nl-NL" dirty="0"/>
              <a:t> 2012;166(1):29-35</a:t>
            </a:r>
            <a:r>
              <a:rPr lang="fi-FI" dirty="0"/>
              <a:t> </a:t>
            </a:r>
            <a:endParaRPr lang="en-US" dirty="0"/>
          </a:p>
        </p:txBody>
      </p:sp>
    </p:spTree>
    <p:extLst>
      <p:ext uri="{BB962C8B-B14F-4D97-AF65-F5344CB8AC3E}">
        <p14:creationId xmlns:p14="http://schemas.microsoft.com/office/powerpoint/2010/main" val="223827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ED5BEC-809A-3CEB-EB30-5C1226CFF48D}"/>
              </a:ext>
            </a:extLst>
          </p:cNvPr>
          <p:cNvPicPr>
            <a:picLocks noChangeAspect="1"/>
          </p:cNvPicPr>
          <p:nvPr/>
        </p:nvPicPr>
        <p:blipFill rotWithShape="1">
          <a:blip r:embed="rId3"/>
          <a:srcRect l="1859" r="23900"/>
          <a:stretch/>
        </p:blipFill>
        <p:spPr>
          <a:xfrm>
            <a:off x="100988" y="359094"/>
            <a:ext cx="4248772" cy="5734389"/>
          </a:xfrm>
          <a:prstGeom prst="rect">
            <a:avLst/>
          </a:prstGeom>
        </p:spPr>
      </p:pic>
      <p:sp>
        <p:nvSpPr>
          <p:cNvPr id="6" name="TextBox 5">
            <a:extLst>
              <a:ext uri="{FF2B5EF4-FFF2-40B4-BE49-F238E27FC236}">
                <a16:creationId xmlns:a16="http://schemas.microsoft.com/office/drawing/2014/main" id="{3EDBA5C6-42C2-407B-ABD7-956A61194A42}"/>
              </a:ext>
            </a:extLst>
          </p:cNvPr>
          <p:cNvSpPr txBox="1"/>
          <p:nvPr/>
        </p:nvSpPr>
        <p:spPr>
          <a:xfrm>
            <a:off x="100989" y="6443924"/>
            <a:ext cx="11990024" cy="646331"/>
          </a:xfrm>
          <a:prstGeom prst="rect">
            <a:avLst/>
          </a:prstGeom>
          <a:noFill/>
        </p:spPr>
        <p:txBody>
          <a:bodyPr wrap="square">
            <a:spAutoFit/>
          </a:bodyPr>
          <a:lstStyle/>
          <a:p>
            <a:r>
              <a:rPr lang="en-US" dirty="0"/>
              <a:t>J Invest Dermatol. 2005;125(5): 889–894. Ann </a:t>
            </a:r>
            <a:r>
              <a:rPr lang="en-US" dirty="0" err="1"/>
              <a:t>Transl</a:t>
            </a:r>
            <a:r>
              <a:rPr lang="en-US" dirty="0"/>
              <a:t> Med 2021;9(5):431, Br J Dermatol 2010;163(1):83-92</a:t>
            </a:r>
          </a:p>
          <a:p>
            <a:r>
              <a:rPr lang="en-US" dirty="0"/>
              <a:t> </a:t>
            </a:r>
          </a:p>
        </p:txBody>
      </p:sp>
      <p:pic>
        <p:nvPicPr>
          <p:cNvPr id="8" name="Picture 7">
            <a:extLst>
              <a:ext uri="{FF2B5EF4-FFF2-40B4-BE49-F238E27FC236}">
                <a16:creationId xmlns:a16="http://schemas.microsoft.com/office/drawing/2014/main" id="{9B6594CF-644B-9B27-4505-ADE8282DFC18}"/>
              </a:ext>
            </a:extLst>
          </p:cNvPr>
          <p:cNvPicPr>
            <a:picLocks noChangeAspect="1"/>
          </p:cNvPicPr>
          <p:nvPr/>
        </p:nvPicPr>
        <p:blipFill>
          <a:blip r:embed="rId4"/>
          <a:stretch>
            <a:fillRect/>
          </a:stretch>
        </p:blipFill>
        <p:spPr>
          <a:xfrm>
            <a:off x="4408998" y="414074"/>
            <a:ext cx="3855327" cy="5688958"/>
          </a:xfrm>
          <a:prstGeom prst="rect">
            <a:avLst/>
          </a:prstGeom>
        </p:spPr>
      </p:pic>
      <p:pic>
        <p:nvPicPr>
          <p:cNvPr id="10" name="Picture 9">
            <a:extLst>
              <a:ext uri="{FF2B5EF4-FFF2-40B4-BE49-F238E27FC236}">
                <a16:creationId xmlns:a16="http://schemas.microsoft.com/office/drawing/2014/main" id="{707BF49D-7167-CC10-7B6C-55F4E1A048B0}"/>
              </a:ext>
            </a:extLst>
          </p:cNvPr>
          <p:cNvPicPr>
            <a:picLocks noChangeAspect="1"/>
          </p:cNvPicPr>
          <p:nvPr/>
        </p:nvPicPr>
        <p:blipFill>
          <a:blip r:embed="rId5"/>
          <a:stretch>
            <a:fillRect/>
          </a:stretch>
        </p:blipFill>
        <p:spPr>
          <a:xfrm>
            <a:off x="8264325" y="414075"/>
            <a:ext cx="3826687" cy="5688957"/>
          </a:xfrm>
          <a:prstGeom prst="rect">
            <a:avLst/>
          </a:prstGeom>
        </p:spPr>
      </p:pic>
      <p:sp>
        <p:nvSpPr>
          <p:cNvPr id="14" name="TextBox 13">
            <a:extLst>
              <a:ext uri="{FF2B5EF4-FFF2-40B4-BE49-F238E27FC236}">
                <a16:creationId xmlns:a16="http://schemas.microsoft.com/office/drawing/2014/main" id="{3F68DD3D-692D-E009-3AB9-E25D926745F1}"/>
              </a:ext>
            </a:extLst>
          </p:cNvPr>
          <p:cNvSpPr txBox="1"/>
          <p:nvPr/>
        </p:nvSpPr>
        <p:spPr>
          <a:xfrm>
            <a:off x="3047036" y="2987590"/>
            <a:ext cx="6094070"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3132056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4CE2-4CB0-D83D-CAE1-0C46DA073E84}"/>
              </a:ext>
            </a:extLst>
          </p:cNvPr>
          <p:cNvSpPr>
            <a:spLocks noGrp="1"/>
          </p:cNvSpPr>
          <p:nvPr>
            <p:ph type="title"/>
          </p:nvPr>
        </p:nvSpPr>
        <p:spPr/>
        <p:txBody>
          <a:bodyPr/>
          <a:lstStyle/>
          <a:p>
            <a:r>
              <a:rPr lang="el-GR" dirty="0"/>
              <a:t>Δερματικός </a:t>
            </a:r>
            <a:r>
              <a:rPr lang="el-GR" dirty="0" err="1"/>
              <a:t>ερυθηματώδης</a:t>
            </a:r>
            <a:r>
              <a:rPr lang="el-GR" dirty="0"/>
              <a:t> λύκος</a:t>
            </a:r>
            <a:endParaRPr lang="en-US" dirty="0"/>
          </a:p>
        </p:txBody>
      </p:sp>
      <p:sp>
        <p:nvSpPr>
          <p:cNvPr id="3" name="Content Placeholder 2">
            <a:extLst>
              <a:ext uri="{FF2B5EF4-FFF2-40B4-BE49-F238E27FC236}">
                <a16:creationId xmlns:a16="http://schemas.microsoft.com/office/drawing/2014/main" id="{277D650F-7D58-0EEF-AE7D-66E5FD58B53E}"/>
              </a:ext>
            </a:extLst>
          </p:cNvPr>
          <p:cNvSpPr>
            <a:spLocks noGrp="1"/>
          </p:cNvSpPr>
          <p:nvPr>
            <p:ph sz="half" idx="1"/>
          </p:nvPr>
        </p:nvSpPr>
        <p:spPr>
          <a:xfrm>
            <a:off x="184731" y="1859395"/>
            <a:ext cx="5181600" cy="4351338"/>
          </a:xfrm>
        </p:spPr>
        <p:txBody>
          <a:bodyPr>
            <a:normAutofit/>
          </a:bodyPr>
          <a:lstStyle/>
          <a:p>
            <a:r>
              <a:rPr lang="el-GR" sz="2400" dirty="0" err="1"/>
              <a:t>Αυτοάνοσο</a:t>
            </a:r>
            <a:r>
              <a:rPr lang="el-GR" sz="2400" dirty="0"/>
              <a:t> δερματικό νόσημα</a:t>
            </a:r>
          </a:p>
          <a:p>
            <a:endParaRPr lang="el-GR" sz="2400" dirty="0"/>
          </a:p>
          <a:p>
            <a:r>
              <a:rPr lang="el-GR" sz="2400" dirty="0"/>
              <a:t>Μεγάλο φάσμα κλινικών εκδηλώσεων</a:t>
            </a:r>
          </a:p>
          <a:p>
            <a:endParaRPr lang="el-GR" sz="2400" dirty="0"/>
          </a:p>
          <a:p>
            <a:r>
              <a:rPr lang="el-GR" sz="2400" dirty="0"/>
              <a:t>Εξέλιξη σε συστηματικό </a:t>
            </a:r>
            <a:r>
              <a:rPr lang="el-GR" sz="2400" dirty="0" err="1"/>
              <a:t>ερυθηματώδη</a:t>
            </a:r>
            <a:r>
              <a:rPr lang="el-GR" sz="2400" dirty="0"/>
              <a:t> λύκο</a:t>
            </a:r>
            <a:endParaRPr lang="de-DE" sz="2400" dirty="0"/>
          </a:p>
          <a:p>
            <a:endParaRPr lang="en-US" sz="2400" dirty="0"/>
          </a:p>
        </p:txBody>
      </p:sp>
      <p:sp>
        <p:nvSpPr>
          <p:cNvPr id="10" name="Content Placeholder 9">
            <a:extLst>
              <a:ext uri="{FF2B5EF4-FFF2-40B4-BE49-F238E27FC236}">
                <a16:creationId xmlns:a16="http://schemas.microsoft.com/office/drawing/2014/main" id="{AAE2A6FA-3F4C-EE89-F862-F53AB6224DFA}"/>
              </a:ext>
            </a:extLst>
          </p:cNvPr>
          <p:cNvSpPr>
            <a:spLocks noGrp="1"/>
          </p:cNvSpPr>
          <p:nvPr>
            <p:ph sz="half" idx="2"/>
          </p:nvPr>
        </p:nvSpPr>
        <p:spPr>
          <a:xfrm>
            <a:off x="5239326" y="1622425"/>
            <a:ext cx="6952673" cy="4351338"/>
          </a:xfrm>
        </p:spPr>
        <p:txBody>
          <a:bodyPr>
            <a:normAutofit/>
          </a:bodyPr>
          <a:lstStyle/>
          <a:p>
            <a:r>
              <a:rPr lang="en-US" sz="2000" dirty="0"/>
              <a:t>O</a:t>
            </a:r>
            <a:r>
              <a:rPr lang="el-GR" sz="2000" dirty="0" err="1"/>
              <a:t>ξύς</a:t>
            </a:r>
            <a:r>
              <a:rPr lang="el-GR" sz="2000" dirty="0"/>
              <a:t> δερματικός </a:t>
            </a:r>
            <a:r>
              <a:rPr lang="el-GR" sz="2000" dirty="0" err="1"/>
              <a:t>ερυθηματώδης</a:t>
            </a:r>
            <a:r>
              <a:rPr lang="el-GR" sz="2000" dirty="0"/>
              <a:t> λύκος (ΟΔΕΛ)</a:t>
            </a:r>
          </a:p>
          <a:p>
            <a:pPr lvl="1"/>
            <a:r>
              <a:rPr lang="el-GR" sz="1800" dirty="0"/>
              <a:t>Εντοπισμένη μορφή</a:t>
            </a:r>
          </a:p>
          <a:p>
            <a:pPr lvl="1"/>
            <a:r>
              <a:rPr lang="el-GR" sz="1800" dirty="0"/>
              <a:t>Γενικευμένη μορφή</a:t>
            </a:r>
          </a:p>
          <a:p>
            <a:r>
              <a:rPr lang="el-GR" sz="2000" dirty="0" err="1"/>
              <a:t>Υποξύς</a:t>
            </a:r>
            <a:r>
              <a:rPr lang="el-GR" sz="2000" dirty="0"/>
              <a:t> δερματικός </a:t>
            </a:r>
            <a:r>
              <a:rPr lang="el-GR" sz="2000" dirty="0" err="1"/>
              <a:t>ερυθηματώδης</a:t>
            </a:r>
            <a:r>
              <a:rPr lang="el-GR" sz="2000" dirty="0"/>
              <a:t> λύκος (ΥΔΕΛ)</a:t>
            </a:r>
          </a:p>
          <a:p>
            <a:pPr lvl="1"/>
            <a:r>
              <a:rPr lang="el-GR" sz="1800" dirty="0"/>
              <a:t>Δακτυλιοειδής τύπος</a:t>
            </a:r>
          </a:p>
          <a:p>
            <a:pPr lvl="1"/>
            <a:r>
              <a:rPr lang="el-GR" sz="1800" dirty="0" err="1"/>
              <a:t>Ψωριασιόμορφος</a:t>
            </a:r>
            <a:r>
              <a:rPr lang="el-GR" sz="1800" dirty="0"/>
              <a:t> τύπος</a:t>
            </a:r>
          </a:p>
          <a:p>
            <a:r>
              <a:rPr lang="el-GR" sz="2000" dirty="0"/>
              <a:t>Χρόνιος δερματικός </a:t>
            </a:r>
            <a:r>
              <a:rPr lang="el-GR" sz="2000" dirty="0" err="1"/>
              <a:t>ερυθηματώδης</a:t>
            </a:r>
            <a:r>
              <a:rPr lang="el-GR" sz="2000" dirty="0"/>
              <a:t> λύκος (ΧΔΕΛ)</a:t>
            </a:r>
          </a:p>
          <a:p>
            <a:pPr lvl="1"/>
            <a:r>
              <a:rPr lang="el-GR" sz="1800" dirty="0"/>
              <a:t>Δισκοειδής </a:t>
            </a:r>
            <a:r>
              <a:rPr lang="el-GR" sz="1800" dirty="0" err="1"/>
              <a:t>ερυθηματώδης</a:t>
            </a:r>
            <a:r>
              <a:rPr lang="el-GR" sz="1800" dirty="0"/>
              <a:t> λύκος (</a:t>
            </a:r>
            <a:r>
              <a:rPr lang="el-GR" sz="1800" dirty="0" err="1"/>
              <a:t>Υπερτροφικός,Ευρυαγγειακός</a:t>
            </a:r>
            <a:r>
              <a:rPr lang="el-GR" sz="1800" dirty="0"/>
              <a:t>)</a:t>
            </a:r>
          </a:p>
          <a:p>
            <a:pPr lvl="2"/>
            <a:r>
              <a:rPr lang="el-GR" sz="1500" dirty="0"/>
              <a:t>Εντοπισμένος</a:t>
            </a:r>
          </a:p>
          <a:p>
            <a:pPr lvl="2"/>
            <a:r>
              <a:rPr lang="el-GR" sz="1500" dirty="0"/>
              <a:t>Γενικευμένος</a:t>
            </a:r>
          </a:p>
          <a:p>
            <a:pPr lvl="1"/>
            <a:r>
              <a:rPr lang="el-GR" sz="1800" dirty="0"/>
              <a:t>Εν τω </a:t>
            </a:r>
            <a:r>
              <a:rPr lang="el-GR" sz="1800" dirty="0" err="1"/>
              <a:t>βάθει</a:t>
            </a:r>
            <a:r>
              <a:rPr lang="el-GR" sz="1800" dirty="0"/>
              <a:t> </a:t>
            </a:r>
            <a:r>
              <a:rPr lang="el-GR" sz="1800" dirty="0" err="1"/>
              <a:t>ερυθηματώδης</a:t>
            </a:r>
            <a:r>
              <a:rPr lang="el-GR" sz="1800" dirty="0"/>
              <a:t> λύκος</a:t>
            </a:r>
          </a:p>
          <a:p>
            <a:pPr lvl="1"/>
            <a:r>
              <a:rPr lang="el-GR" sz="1800" dirty="0" err="1"/>
              <a:t>Χειμετλοειδής</a:t>
            </a:r>
            <a:r>
              <a:rPr lang="el-GR" sz="1800" dirty="0"/>
              <a:t> </a:t>
            </a:r>
            <a:r>
              <a:rPr lang="el-GR" sz="1800" dirty="0" err="1"/>
              <a:t>ερυθηματώδης</a:t>
            </a:r>
            <a:r>
              <a:rPr lang="el-GR" sz="1800" dirty="0"/>
              <a:t> λύκος</a:t>
            </a:r>
          </a:p>
          <a:p>
            <a:r>
              <a:rPr lang="el-GR" sz="2000" dirty="0"/>
              <a:t>Διαλείπων/Επηρμένος </a:t>
            </a:r>
            <a:r>
              <a:rPr lang="el-GR" sz="2000" dirty="0" err="1"/>
              <a:t>ερυθηματώδης</a:t>
            </a:r>
            <a:r>
              <a:rPr lang="el-GR" sz="2000" dirty="0"/>
              <a:t> λύκος</a:t>
            </a:r>
            <a:endParaRPr lang="de-DE" sz="2000" dirty="0"/>
          </a:p>
          <a:p>
            <a:endParaRPr lang="en-US" sz="2000" dirty="0"/>
          </a:p>
        </p:txBody>
      </p:sp>
      <p:sp>
        <p:nvSpPr>
          <p:cNvPr id="4" name="TextBox 3">
            <a:extLst>
              <a:ext uri="{FF2B5EF4-FFF2-40B4-BE49-F238E27FC236}">
                <a16:creationId xmlns:a16="http://schemas.microsoft.com/office/drawing/2014/main" id="{993392E8-1D65-B78A-B4FB-4941D6666FAE}"/>
              </a:ext>
            </a:extLst>
          </p:cNvPr>
          <p:cNvSpPr txBox="1"/>
          <p:nvPr/>
        </p:nvSpPr>
        <p:spPr>
          <a:xfrm>
            <a:off x="2960914" y="6596390"/>
            <a:ext cx="9231086" cy="430887"/>
          </a:xfrm>
          <a:prstGeom prst="rect">
            <a:avLst/>
          </a:prstGeom>
          <a:noFill/>
        </p:spPr>
        <p:txBody>
          <a:bodyPr wrap="square" rtlCol="0">
            <a:spAutoFit/>
          </a:bodyPr>
          <a:lstStyle/>
          <a:p>
            <a:r>
              <a:rPr lang="de-DE" sz="1100" dirty="0"/>
              <a:t>Front </a:t>
            </a:r>
            <a:r>
              <a:rPr lang="de-DE" sz="1100" dirty="0" err="1"/>
              <a:t>immunol</a:t>
            </a:r>
            <a:r>
              <a:rPr lang="de-DE" sz="1100" dirty="0"/>
              <a:t> 2022 Mar 11;13:866319, </a:t>
            </a:r>
            <a:r>
              <a:rPr lang="de-DE" sz="1100" dirty="0">
                <a:effectLst/>
              </a:rPr>
              <a:t>S2k-Leitlinie „Diagnostik und Therapie des kutanen Lupus erythematodes“, </a:t>
            </a:r>
            <a:r>
              <a:rPr lang="en-US" sz="1100" dirty="0"/>
              <a:t>JEADV 2017, 31, 389–404</a:t>
            </a:r>
          </a:p>
          <a:p>
            <a:endParaRPr lang="en-US" sz="1100" dirty="0"/>
          </a:p>
        </p:txBody>
      </p:sp>
      <p:sp>
        <p:nvSpPr>
          <p:cNvPr id="5" name="Rectangle 1">
            <a:extLst>
              <a:ext uri="{FF2B5EF4-FFF2-40B4-BE49-F238E27FC236}">
                <a16:creationId xmlns:a16="http://schemas.microsoft.com/office/drawing/2014/main" id="{42D6C7CF-0C77-66AB-8370-4590A8CC4D37}"/>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0806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B3F1-0679-7663-19D3-4B102F62B220}"/>
              </a:ext>
            </a:extLst>
          </p:cNvPr>
          <p:cNvSpPr>
            <a:spLocks noGrp="1"/>
          </p:cNvSpPr>
          <p:nvPr>
            <p:ph type="title"/>
          </p:nvPr>
        </p:nvSpPr>
        <p:spPr>
          <a:xfrm>
            <a:off x="838200" y="-299897"/>
            <a:ext cx="10515600" cy="1325563"/>
          </a:xfrm>
        </p:spPr>
        <p:txBody>
          <a:bodyPr/>
          <a:lstStyle/>
          <a:p>
            <a:r>
              <a:rPr lang="el-GR" dirty="0"/>
              <a:t>Θεραπευτικός αλγόριθμος</a:t>
            </a:r>
            <a:endParaRPr lang="en-US" dirty="0"/>
          </a:p>
        </p:txBody>
      </p:sp>
      <p:pic>
        <p:nvPicPr>
          <p:cNvPr id="5" name="Content Placeholder 4">
            <a:extLst>
              <a:ext uri="{FF2B5EF4-FFF2-40B4-BE49-F238E27FC236}">
                <a16:creationId xmlns:a16="http://schemas.microsoft.com/office/drawing/2014/main" id="{047F00FA-FAE1-116B-B4E8-F46FCC1D1310}"/>
              </a:ext>
            </a:extLst>
          </p:cNvPr>
          <p:cNvPicPr>
            <a:picLocks noGrp="1" noChangeAspect="1"/>
          </p:cNvPicPr>
          <p:nvPr>
            <p:ph idx="1"/>
          </p:nvPr>
        </p:nvPicPr>
        <p:blipFill>
          <a:blip r:embed="rId3"/>
          <a:stretch>
            <a:fillRect/>
          </a:stretch>
        </p:blipFill>
        <p:spPr>
          <a:xfrm>
            <a:off x="279763" y="755129"/>
            <a:ext cx="7848237" cy="5800525"/>
          </a:xfrm>
        </p:spPr>
      </p:pic>
      <p:sp>
        <p:nvSpPr>
          <p:cNvPr id="6" name="TextBox 5">
            <a:extLst>
              <a:ext uri="{FF2B5EF4-FFF2-40B4-BE49-F238E27FC236}">
                <a16:creationId xmlns:a16="http://schemas.microsoft.com/office/drawing/2014/main" id="{9695E781-290B-94B8-FE88-6EF2FBC2B56D}"/>
              </a:ext>
            </a:extLst>
          </p:cNvPr>
          <p:cNvSpPr txBox="1"/>
          <p:nvPr/>
        </p:nvSpPr>
        <p:spPr>
          <a:xfrm>
            <a:off x="8242744" y="1028343"/>
            <a:ext cx="3799003" cy="4801314"/>
          </a:xfrm>
          <a:prstGeom prst="rect">
            <a:avLst/>
          </a:prstGeom>
          <a:noFill/>
        </p:spPr>
        <p:txBody>
          <a:bodyPr wrap="square" rtlCol="0">
            <a:spAutoFit/>
          </a:bodyPr>
          <a:lstStyle/>
          <a:p>
            <a:r>
              <a:rPr lang="el-GR" u="sng" dirty="0"/>
              <a:t>Τρίτης γραμμής</a:t>
            </a:r>
          </a:p>
          <a:p>
            <a:pPr marL="285750" indent="-285750">
              <a:buFont typeface="Arial" panose="020B0604020202020204" pitchFamily="34" charset="0"/>
              <a:buChar char="•"/>
            </a:pPr>
            <a:r>
              <a:rPr lang="en-US" dirty="0"/>
              <a:t>A</a:t>
            </a:r>
            <a:r>
              <a:rPr lang="el-GR" dirty="0" err="1"/>
              <a:t>ζαθειοπρίνη</a:t>
            </a:r>
            <a:r>
              <a:rPr lang="de-DE" dirty="0"/>
              <a:t> </a:t>
            </a:r>
            <a:r>
              <a:rPr lang="el-GR" dirty="0" err="1"/>
              <a:t>Κυκλοσπορίνη</a:t>
            </a:r>
            <a:r>
              <a:rPr lang="el-GR" dirty="0"/>
              <a:t>, </a:t>
            </a:r>
            <a:r>
              <a:rPr lang="en-US" dirty="0"/>
              <a:t>K</a:t>
            </a:r>
            <a:r>
              <a:rPr lang="el-GR" dirty="0" err="1"/>
              <a:t>υκλοφωσφαμίδη</a:t>
            </a:r>
            <a:r>
              <a:rPr lang="el-GR" dirty="0"/>
              <a:t> και σε συστηματική προσβολή</a:t>
            </a:r>
          </a:p>
          <a:p>
            <a:pPr marL="285750" indent="-285750">
              <a:buFont typeface="Arial" panose="020B0604020202020204" pitchFamily="34" charset="0"/>
              <a:buChar char="•"/>
            </a:pPr>
            <a:r>
              <a:rPr lang="el-GR" dirty="0"/>
              <a:t>Θαλιδομίδη</a:t>
            </a:r>
            <a:endParaRPr lang="de-DE" dirty="0"/>
          </a:p>
          <a:p>
            <a:pPr marL="285750" indent="-285750">
              <a:buFont typeface="Arial" panose="020B0604020202020204" pitchFamily="34" charset="0"/>
              <a:buChar char="•"/>
            </a:pPr>
            <a:r>
              <a:rPr lang="de-DE" dirty="0" err="1"/>
              <a:t>Belimumab</a:t>
            </a:r>
            <a:endParaRPr lang="el-GR" dirty="0"/>
          </a:p>
          <a:p>
            <a:pPr marL="285750" indent="-285750">
              <a:buFont typeface="Arial" panose="020B0604020202020204" pitchFamily="34" charset="0"/>
              <a:buChar char="•"/>
            </a:pPr>
            <a:r>
              <a:rPr lang="de-DE" dirty="0"/>
              <a:t>Rituximab</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el-GR" dirty="0"/>
              <a:t>Κρυοθεραπεία</a:t>
            </a:r>
            <a:r>
              <a:rPr lang="en-US" dirty="0"/>
              <a:t> Laser, PDT, ECP</a:t>
            </a:r>
            <a:r>
              <a:rPr lang="el-GR" dirty="0"/>
              <a:t>, </a:t>
            </a:r>
            <a:r>
              <a:rPr lang="de-DE" dirty="0"/>
              <a:t>UV</a:t>
            </a:r>
          </a:p>
          <a:p>
            <a:pPr marL="285750" indent="-285750">
              <a:buFont typeface="Arial" panose="020B0604020202020204" pitchFamily="34" charset="0"/>
              <a:buChar char="•"/>
            </a:pPr>
            <a:endParaRPr lang="el-GR" dirty="0"/>
          </a:p>
          <a:p>
            <a:r>
              <a:rPr lang="el-GR" u="sng" dirty="0"/>
              <a:t>Πρόληψη</a:t>
            </a:r>
            <a:endParaRPr lang="de-DE" u="sng" dirty="0"/>
          </a:p>
          <a:p>
            <a:pPr marL="285750" indent="-285750">
              <a:buFont typeface="Arial" panose="020B0604020202020204" pitchFamily="34" charset="0"/>
              <a:buChar char="•"/>
            </a:pPr>
            <a:r>
              <a:rPr lang="el-GR" dirty="0" err="1"/>
              <a:t>Φωτοπροστασία</a:t>
            </a:r>
            <a:endParaRPr lang="el-GR" dirty="0"/>
          </a:p>
          <a:p>
            <a:pPr marL="285750" indent="-285750">
              <a:buFont typeface="Arial" panose="020B0604020202020204" pitchFamily="34" charset="0"/>
              <a:buChar char="•"/>
            </a:pPr>
            <a:r>
              <a:rPr lang="el-GR" dirty="0"/>
              <a:t>Διακοπή καπνίσματος</a:t>
            </a:r>
          </a:p>
          <a:p>
            <a:pPr marL="285750" indent="-285750">
              <a:buFont typeface="Arial" panose="020B0604020202020204" pitchFamily="34" charset="0"/>
              <a:buChar char="•"/>
            </a:pPr>
            <a:r>
              <a:rPr lang="el-GR" dirty="0"/>
              <a:t>Διακοπή φαρμάκων</a:t>
            </a:r>
          </a:p>
          <a:p>
            <a:pPr marL="285750" indent="-285750">
              <a:buFont typeface="Arial" panose="020B0604020202020204" pitchFamily="34" charset="0"/>
              <a:buChar char="•"/>
            </a:pPr>
            <a:r>
              <a:rPr lang="el-GR" dirty="0"/>
              <a:t>Αποφυγή </a:t>
            </a:r>
            <a:r>
              <a:rPr lang="el-GR" dirty="0" err="1"/>
              <a:t>εκλυτικών</a:t>
            </a:r>
            <a:r>
              <a:rPr lang="el-GR" dirty="0"/>
              <a:t> </a:t>
            </a:r>
            <a:r>
              <a:rPr lang="el-GR" dirty="0" err="1"/>
              <a:t>παραγαγόντων</a:t>
            </a:r>
            <a:r>
              <a:rPr lang="el-GR" dirty="0"/>
              <a:t> </a:t>
            </a:r>
            <a:r>
              <a:rPr lang="el-GR" dirty="0" err="1"/>
              <a:t>ισομορφικού</a:t>
            </a:r>
            <a:r>
              <a:rPr lang="el-GR" dirty="0"/>
              <a:t> φαινομένου</a:t>
            </a:r>
          </a:p>
        </p:txBody>
      </p:sp>
      <p:sp>
        <p:nvSpPr>
          <p:cNvPr id="7" name="TextBox 6">
            <a:extLst>
              <a:ext uri="{FF2B5EF4-FFF2-40B4-BE49-F238E27FC236}">
                <a16:creationId xmlns:a16="http://schemas.microsoft.com/office/drawing/2014/main" id="{DEA5D537-2DCB-FB72-4109-8B6912CACF1F}"/>
              </a:ext>
            </a:extLst>
          </p:cNvPr>
          <p:cNvSpPr txBox="1"/>
          <p:nvPr/>
        </p:nvSpPr>
        <p:spPr>
          <a:xfrm>
            <a:off x="6457953" y="6555654"/>
            <a:ext cx="6069571" cy="369332"/>
          </a:xfrm>
          <a:prstGeom prst="rect">
            <a:avLst/>
          </a:prstGeom>
          <a:noFill/>
        </p:spPr>
        <p:txBody>
          <a:bodyPr wrap="square">
            <a:spAutoFit/>
          </a:bodyPr>
          <a:lstStyle/>
          <a:p>
            <a:r>
              <a:rPr lang="en-US" dirty="0"/>
              <a:t>JEADV 2017, 31, 389–404, Ann Rheum Dis 2019;78:736–745</a:t>
            </a:r>
          </a:p>
        </p:txBody>
      </p:sp>
      <p:sp>
        <p:nvSpPr>
          <p:cNvPr id="3" name="Rectangle 2">
            <a:extLst>
              <a:ext uri="{FF2B5EF4-FFF2-40B4-BE49-F238E27FC236}">
                <a16:creationId xmlns:a16="http://schemas.microsoft.com/office/drawing/2014/main" id="{B0207996-AA30-F1E3-603B-032A6C75F7CF}"/>
              </a:ext>
            </a:extLst>
          </p:cNvPr>
          <p:cNvSpPr/>
          <p:nvPr/>
        </p:nvSpPr>
        <p:spPr>
          <a:xfrm>
            <a:off x="2524836" y="2524835"/>
            <a:ext cx="1514902" cy="3684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437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54422E-CC71-0373-2542-A3472936191C}"/>
              </a:ext>
            </a:extLst>
          </p:cNvPr>
          <p:cNvSpPr>
            <a:spLocks noGrp="1"/>
          </p:cNvSpPr>
          <p:nvPr>
            <p:ph type="ctrTitle"/>
          </p:nvPr>
        </p:nvSpPr>
        <p:spPr/>
        <p:txBody>
          <a:bodyPr/>
          <a:lstStyle/>
          <a:p>
            <a:r>
              <a:rPr lang="el-GR" dirty="0" err="1"/>
              <a:t>Δερματομυοσίτιδα</a:t>
            </a:r>
            <a:endParaRPr lang="en-US" dirty="0"/>
          </a:p>
        </p:txBody>
      </p:sp>
      <p:sp>
        <p:nvSpPr>
          <p:cNvPr id="5" name="Subtitle 4">
            <a:extLst>
              <a:ext uri="{FF2B5EF4-FFF2-40B4-BE49-F238E27FC236}">
                <a16:creationId xmlns:a16="http://schemas.microsoft.com/office/drawing/2014/main" id="{F96642EC-27C1-DD3F-516F-35D6E76DD33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7037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C259-246C-A1F0-128D-C6F852A5DA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F8E597-C41C-0D33-E38B-AD5C68063164}"/>
              </a:ext>
            </a:extLst>
          </p:cNvPr>
          <p:cNvSpPr>
            <a:spLocks noGrp="1"/>
          </p:cNvSpPr>
          <p:nvPr>
            <p:ph idx="1"/>
          </p:nvPr>
        </p:nvSpPr>
        <p:spPr/>
        <p:txBody>
          <a:bodyPr/>
          <a:lstStyle/>
          <a:p>
            <a:pPr>
              <a:lnSpc>
                <a:spcPct val="200000"/>
              </a:lnSpc>
            </a:pPr>
            <a:r>
              <a:rPr lang="el-GR" dirty="0"/>
              <a:t>ιδιοπαθής φλεγμονώδης μυοπάθεια</a:t>
            </a:r>
            <a:endParaRPr lang="de-DE" dirty="0"/>
          </a:p>
          <a:p>
            <a:pPr>
              <a:lnSpc>
                <a:spcPct val="200000"/>
              </a:lnSpc>
            </a:pPr>
            <a:r>
              <a:rPr lang="el-GR" dirty="0" err="1"/>
              <a:t>Ερυθροιώδες</a:t>
            </a:r>
            <a:r>
              <a:rPr lang="el-GR" dirty="0"/>
              <a:t> εξάνθημα στις </a:t>
            </a:r>
            <a:r>
              <a:rPr lang="el-GR" dirty="0" err="1"/>
              <a:t>ηλιοεκτεθειμένες</a:t>
            </a:r>
            <a:r>
              <a:rPr lang="de-DE" dirty="0"/>
              <a:t> </a:t>
            </a:r>
            <a:r>
              <a:rPr lang="el-GR" dirty="0"/>
              <a:t>περιοχές</a:t>
            </a:r>
            <a:endParaRPr lang="de-DE" dirty="0"/>
          </a:p>
          <a:p>
            <a:pPr>
              <a:lnSpc>
                <a:spcPct val="200000"/>
              </a:lnSpc>
            </a:pPr>
            <a:r>
              <a:rPr lang="el-GR" sz="2800" dirty="0"/>
              <a:t>Φλεγμονή των γραμμωτών </a:t>
            </a:r>
            <a:r>
              <a:rPr lang="de-DE" dirty="0"/>
              <a:t>(</a:t>
            </a:r>
            <a:r>
              <a:rPr lang="el-GR" sz="2800" dirty="0"/>
              <a:t>κυρίως εγγύς μύες του κορμού</a:t>
            </a:r>
            <a:r>
              <a:rPr lang="de-DE" sz="2800" dirty="0"/>
              <a:t>)</a:t>
            </a:r>
            <a:r>
              <a:rPr lang="el-GR" sz="2800" dirty="0"/>
              <a:t> </a:t>
            </a:r>
            <a:r>
              <a:rPr lang="el-GR" dirty="0"/>
              <a:t> </a:t>
            </a:r>
          </a:p>
          <a:p>
            <a:pPr>
              <a:lnSpc>
                <a:spcPct val="200000"/>
              </a:lnSpc>
            </a:pPr>
            <a:r>
              <a:rPr lang="el-GR" dirty="0"/>
              <a:t>Απαραίτητος ο αποκλεισμός υποκείμενης κακοήθειας</a:t>
            </a:r>
            <a:endParaRPr lang="en-US" dirty="0"/>
          </a:p>
        </p:txBody>
      </p:sp>
    </p:spTree>
    <p:extLst>
      <p:ext uri="{BB962C8B-B14F-4D97-AF65-F5344CB8AC3E}">
        <p14:creationId xmlns:p14="http://schemas.microsoft.com/office/powerpoint/2010/main" val="3947486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80A09-A647-E05E-8125-01218CBE793B}"/>
              </a:ext>
            </a:extLst>
          </p:cNvPr>
          <p:cNvSpPr>
            <a:spLocks noGrp="1"/>
          </p:cNvSpPr>
          <p:nvPr>
            <p:ph type="title"/>
          </p:nvPr>
        </p:nvSpPr>
        <p:spPr/>
        <p:txBody>
          <a:bodyPr/>
          <a:lstStyle/>
          <a:p>
            <a:r>
              <a:rPr lang="el-GR" dirty="0"/>
              <a:t>Ταξινόμηση</a:t>
            </a:r>
            <a:endParaRPr lang="en-US" dirty="0"/>
          </a:p>
        </p:txBody>
      </p:sp>
      <p:sp>
        <p:nvSpPr>
          <p:cNvPr id="3" name="Content Placeholder 2">
            <a:extLst>
              <a:ext uri="{FF2B5EF4-FFF2-40B4-BE49-F238E27FC236}">
                <a16:creationId xmlns:a16="http://schemas.microsoft.com/office/drawing/2014/main" id="{070E987B-4519-CBF9-5DEA-52DB41B1AAB1}"/>
              </a:ext>
            </a:extLst>
          </p:cNvPr>
          <p:cNvSpPr>
            <a:spLocks noGrp="1"/>
          </p:cNvSpPr>
          <p:nvPr>
            <p:ph idx="1"/>
          </p:nvPr>
        </p:nvSpPr>
        <p:spPr/>
        <p:txBody>
          <a:bodyPr>
            <a:normAutofit fontScale="85000" lnSpcReduction="20000"/>
          </a:bodyPr>
          <a:lstStyle/>
          <a:p>
            <a:pPr marL="285750" lvl="0" indent="-285750" algn="l" rtl="0">
              <a:spcBef>
                <a:spcPts val="0"/>
              </a:spcBef>
              <a:spcAft>
                <a:spcPts val="0"/>
              </a:spcAft>
              <a:buSzPts val="3220"/>
              <a:buChar char="•"/>
            </a:pPr>
            <a:r>
              <a:rPr lang="el-GR" sz="2800" b="1" dirty="0" err="1"/>
              <a:t>Πολυμυοσίτιδα</a:t>
            </a:r>
            <a:r>
              <a:rPr lang="el-GR" sz="2800" dirty="0"/>
              <a:t>: Χωρίς αλλοιώσεις από το δέρμα</a:t>
            </a:r>
            <a:endParaRPr lang="el-GR" dirty="0"/>
          </a:p>
          <a:p>
            <a:pPr marL="285750" lvl="0" indent="-285750" algn="l" rtl="0">
              <a:spcBef>
                <a:spcPts val="1160"/>
              </a:spcBef>
              <a:spcAft>
                <a:spcPts val="0"/>
              </a:spcAft>
              <a:buSzPts val="3220"/>
              <a:buChar char="•"/>
            </a:pPr>
            <a:r>
              <a:rPr lang="el-GR" sz="2800" b="1" dirty="0" err="1"/>
              <a:t>Δερματομυοσίτιδα</a:t>
            </a:r>
            <a:r>
              <a:rPr lang="el-GR" sz="2800" b="1" dirty="0"/>
              <a:t> σχετιζόμενη με φάρμακα</a:t>
            </a:r>
            <a:endParaRPr lang="el-GR" b="1" dirty="0"/>
          </a:p>
          <a:p>
            <a:pPr marL="285750" lvl="0" indent="-285750" algn="l" rtl="0">
              <a:spcBef>
                <a:spcPts val="1160"/>
              </a:spcBef>
              <a:spcAft>
                <a:spcPts val="0"/>
              </a:spcAft>
              <a:buSzPts val="3220"/>
              <a:buChar char="•"/>
            </a:pPr>
            <a:r>
              <a:rPr lang="el-GR" sz="2800" b="1" dirty="0" err="1"/>
              <a:t>Δερματομυοσίτιδα</a:t>
            </a:r>
            <a:r>
              <a:rPr lang="el-GR" sz="2800" b="1" dirty="0"/>
              <a:t> σχετιζόμενη με κακοήθεια</a:t>
            </a:r>
            <a:r>
              <a:rPr lang="el-GR" sz="2800" dirty="0"/>
              <a:t> (</a:t>
            </a:r>
            <a:r>
              <a:rPr lang="el-GR" sz="2800" dirty="0" err="1"/>
              <a:t>παρανεοπλασματική</a:t>
            </a:r>
            <a:r>
              <a:rPr lang="el-GR" dirty="0"/>
              <a:t>)</a:t>
            </a:r>
          </a:p>
          <a:p>
            <a:pPr marL="285750" lvl="0" indent="-285750" algn="l" rtl="0">
              <a:spcBef>
                <a:spcPts val="1160"/>
              </a:spcBef>
              <a:spcAft>
                <a:spcPts val="0"/>
              </a:spcAft>
              <a:buSzPts val="3220"/>
              <a:buChar char="•"/>
            </a:pPr>
            <a:r>
              <a:rPr lang="el-GR" b="1" dirty="0"/>
              <a:t>Παιδική </a:t>
            </a:r>
            <a:r>
              <a:rPr lang="el-GR" dirty="0"/>
              <a:t>ΔΜ/ΠΜ</a:t>
            </a:r>
          </a:p>
          <a:p>
            <a:pPr marL="285750" lvl="0" indent="-285750" algn="l" rtl="0">
              <a:spcBef>
                <a:spcPts val="1160"/>
              </a:spcBef>
              <a:spcAft>
                <a:spcPts val="0"/>
              </a:spcAft>
              <a:buSzPts val="3220"/>
              <a:buChar char="•"/>
            </a:pPr>
            <a:r>
              <a:rPr lang="el-GR" sz="2800" b="1" dirty="0"/>
              <a:t>Σύνδρομα επικάλυψης </a:t>
            </a:r>
            <a:r>
              <a:rPr lang="el-GR" sz="2800" dirty="0"/>
              <a:t>(</a:t>
            </a:r>
            <a:r>
              <a:rPr lang="el-GR" sz="2800" dirty="0" err="1"/>
              <a:t>Δερματομυοσίτιδα</a:t>
            </a:r>
            <a:r>
              <a:rPr lang="el-GR" sz="2800" dirty="0"/>
              <a:t> συνοδευόμενη από άλλα νοσήματα κολλαγόνου – αγγειακά νοσήματα π.χ. σ. </a:t>
            </a:r>
            <a:r>
              <a:rPr lang="el-GR" sz="2800" dirty="0" err="1"/>
              <a:t>Sjogren</a:t>
            </a:r>
            <a:r>
              <a:rPr lang="el-GR" sz="2800" dirty="0"/>
              <a:t>, ΣΕΛ,  Σκληροδερμία και οι Αγγειίτιδες)</a:t>
            </a:r>
          </a:p>
          <a:p>
            <a:pPr marL="285750" lvl="0" indent="-285750" algn="l" rtl="0">
              <a:spcBef>
                <a:spcPts val="0"/>
              </a:spcBef>
              <a:spcAft>
                <a:spcPts val="0"/>
              </a:spcAft>
              <a:buSzPts val="3220"/>
              <a:buChar char="•"/>
            </a:pPr>
            <a:r>
              <a:rPr lang="el-GR" sz="2800" b="1" dirty="0" err="1"/>
              <a:t>Αμυοπαθητική</a:t>
            </a:r>
            <a:r>
              <a:rPr lang="el-GR" sz="2800" dirty="0"/>
              <a:t>: δερματικές αλλοιώσεις χωρίς εκδηλώσεις μυϊκής φλεγμονής (κλινικές ή αντικειμενικές)</a:t>
            </a:r>
            <a:endParaRPr lang="el-GR" dirty="0"/>
          </a:p>
          <a:p>
            <a:pPr marL="285750" lvl="0" indent="-285750" algn="l" rtl="0">
              <a:spcBef>
                <a:spcPts val="1160"/>
              </a:spcBef>
              <a:spcAft>
                <a:spcPts val="0"/>
              </a:spcAft>
              <a:buSzPts val="3220"/>
              <a:buChar char="•"/>
            </a:pPr>
            <a:r>
              <a:rPr lang="el-GR" sz="2800" dirty="0"/>
              <a:t> </a:t>
            </a:r>
            <a:r>
              <a:rPr lang="el-GR" sz="2800" b="1" dirty="0" err="1"/>
              <a:t>Υπομυοπαθητική</a:t>
            </a:r>
            <a:r>
              <a:rPr lang="el-GR" sz="2800" dirty="0"/>
              <a:t>: Δερματικές αλλοιώσεις χωρίς υποκειμενικές εκδηλώσεις μυϊκής φλεγμονής αλλά με ευρήματα </a:t>
            </a:r>
            <a:r>
              <a:rPr lang="el-GR" sz="2800" dirty="0" err="1"/>
              <a:t>υποκλινικής</a:t>
            </a:r>
            <a:r>
              <a:rPr lang="el-GR" sz="2800" dirty="0"/>
              <a:t> μυϊκής αδυναμίας . </a:t>
            </a:r>
            <a:endParaRPr lang="el-GR" dirty="0"/>
          </a:p>
          <a:p>
            <a:pPr marL="285750" lvl="0" indent="-285750" algn="l" rtl="0">
              <a:spcBef>
                <a:spcPts val="1160"/>
              </a:spcBef>
              <a:spcAft>
                <a:spcPts val="0"/>
              </a:spcAft>
              <a:buSzPts val="3220"/>
              <a:buChar char="•"/>
            </a:pPr>
            <a:r>
              <a:rPr lang="el-GR" sz="2800" b="1" dirty="0" err="1"/>
              <a:t>Μεταμυοπαθητική</a:t>
            </a:r>
            <a:r>
              <a:rPr lang="el-GR" sz="2800" dirty="0"/>
              <a:t>: Μετά από θεραπεία υποχώρηση της </a:t>
            </a:r>
            <a:r>
              <a:rPr lang="el-GR" sz="2800" dirty="0" err="1"/>
              <a:t>μυοσίτιδας</a:t>
            </a:r>
            <a:r>
              <a:rPr lang="el-GR" sz="2800" dirty="0"/>
              <a:t> παραμονή δερματικών εκδηλώσεων .</a:t>
            </a:r>
          </a:p>
          <a:p>
            <a:pPr marL="285750" lvl="0" indent="-285750" algn="l" rtl="0">
              <a:spcBef>
                <a:spcPts val="1160"/>
              </a:spcBef>
              <a:spcAft>
                <a:spcPts val="0"/>
              </a:spcAft>
              <a:buSzPts val="3220"/>
              <a:buChar char="•"/>
            </a:pPr>
            <a:endParaRPr lang="el-GR" dirty="0"/>
          </a:p>
          <a:p>
            <a:endParaRPr lang="en-US" dirty="0"/>
          </a:p>
        </p:txBody>
      </p:sp>
    </p:spTree>
    <p:extLst>
      <p:ext uri="{BB962C8B-B14F-4D97-AF65-F5344CB8AC3E}">
        <p14:creationId xmlns:p14="http://schemas.microsoft.com/office/powerpoint/2010/main" val="3492367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E942-BA4A-05D7-8732-EED8E17C291B}"/>
              </a:ext>
            </a:extLst>
          </p:cNvPr>
          <p:cNvSpPr>
            <a:spLocks noGrp="1"/>
          </p:cNvSpPr>
          <p:nvPr>
            <p:ph type="title"/>
          </p:nvPr>
        </p:nvSpPr>
        <p:spPr/>
        <p:txBody>
          <a:bodyPr/>
          <a:lstStyle/>
          <a:p>
            <a:r>
              <a:rPr lang="el-GR" dirty="0"/>
              <a:t>Επιδημιολογία</a:t>
            </a:r>
            <a:endParaRPr lang="en-US" dirty="0"/>
          </a:p>
        </p:txBody>
      </p:sp>
      <p:sp>
        <p:nvSpPr>
          <p:cNvPr id="3" name="Content Placeholder 2">
            <a:extLst>
              <a:ext uri="{FF2B5EF4-FFF2-40B4-BE49-F238E27FC236}">
                <a16:creationId xmlns:a16="http://schemas.microsoft.com/office/drawing/2014/main" id="{596A926F-CF86-E96A-41C6-D94E9D0CE250}"/>
              </a:ext>
            </a:extLst>
          </p:cNvPr>
          <p:cNvSpPr>
            <a:spLocks noGrp="1"/>
          </p:cNvSpPr>
          <p:nvPr>
            <p:ph idx="1"/>
          </p:nvPr>
        </p:nvSpPr>
        <p:spPr/>
        <p:txBody>
          <a:bodyPr/>
          <a:lstStyle/>
          <a:p>
            <a:r>
              <a:rPr lang="el-GR" sz="2800" dirty="0"/>
              <a:t>Επίπτωση 1:100.000 πληθυσμού</a:t>
            </a:r>
          </a:p>
          <a:p>
            <a:r>
              <a:rPr lang="el-GR" sz="2800" dirty="0"/>
              <a:t>Α:Γ 1:2</a:t>
            </a:r>
          </a:p>
          <a:p>
            <a:r>
              <a:rPr lang="el-GR" sz="2800" dirty="0"/>
              <a:t>Προσβάλλει άτομα οποιασδήποτε Φυλής </a:t>
            </a:r>
          </a:p>
          <a:p>
            <a:r>
              <a:rPr lang="el-GR" dirty="0"/>
              <a:t>10-15 και 40-60</a:t>
            </a:r>
          </a:p>
          <a:p>
            <a:r>
              <a:rPr lang="el-GR" dirty="0"/>
              <a:t>&gt;50 </a:t>
            </a:r>
            <a:r>
              <a:rPr lang="el-GR" dirty="0">
                <a:sym typeface="Symbol" panose="05050102010706020507" pitchFamily="18" charset="2"/>
              </a:rPr>
              <a:t> κακοήθεια</a:t>
            </a:r>
            <a:endParaRPr lang="en-US" dirty="0"/>
          </a:p>
        </p:txBody>
      </p:sp>
    </p:spTree>
    <p:extLst>
      <p:ext uri="{BB962C8B-B14F-4D97-AF65-F5344CB8AC3E}">
        <p14:creationId xmlns:p14="http://schemas.microsoft.com/office/powerpoint/2010/main" val="3030642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8049-937D-2D6D-4014-A3AF118D42F3}"/>
              </a:ext>
            </a:extLst>
          </p:cNvPr>
          <p:cNvSpPr>
            <a:spLocks noGrp="1"/>
          </p:cNvSpPr>
          <p:nvPr>
            <p:ph type="title"/>
          </p:nvPr>
        </p:nvSpPr>
        <p:spPr/>
        <p:txBody>
          <a:bodyPr/>
          <a:lstStyle/>
          <a:p>
            <a:r>
              <a:rPr lang="el-GR" dirty="0" err="1"/>
              <a:t>Αιτιοπαθογένεια</a:t>
            </a:r>
            <a:endParaRPr lang="en-US" dirty="0"/>
          </a:p>
        </p:txBody>
      </p:sp>
      <p:sp>
        <p:nvSpPr>
          <p:cNvPr id="3" name="Content Placeholder 2">
            <a:extLst>
              <a:ext uri="{FF2B5EF4-FFF2-40B4-BE49-F238E27FC236}">
                <a16:creationId xmlns:a16="http://schemas.microsoft.com/office/drawing/2014/main" id="{D40A4984-A10B-C524-A2EE-4E36B9F1E95D}"/>
              </a:ext>
            </a:extLst>
          </p:cNvPr>
          <p:cNvSpPr>
            <a:spLocks noGrp="1"/>
          </p:cNvSpPr>
          <p:nvPr>
            <p:ph idx="1"/>
          </p:nvPr>
        </p:nvSpPr>
        <p:spPr>
          <a:xfrm>
            <a:off x="446314" y="1858283"/>
            <a:ext cx="11451771" cy="4351338"/>
          </a:xfrm>
        </p:spPr>
        <p:txBody>
          <a:bodyPr>
            <a:normAutofit fontScale="62500" lnSpcReduction="20000"/>
          </a:bodyPr>
          <a:lstStyle/>
          <a:p>
            <a:r>
              <a:rPr lang="en-US" altLang="en-US" sz="2800" dirty="0" err="1"/>
              <a:t>Γενετικοί</a:t>
            </a:r>
            <a:r>
              <a:rPr lang="en-US" altLang="en-US" sz="2800" dirty="0"/>
              <a:t> πα</a:t>
            </a:r>
            <a:r>
              <a:rPr lang="en-US" altLang="en-US" sz="2800" dirty="0" err="1"/>
              <a:t>ράγοντες</a:t>
            </a:r>
            <a:r>
              <a:rPr lang="en-US" altLang="en-US" sz="2800" dirty="0"/>
              <a:t> </a:t>
            </a:r>
            <a:r>
              <a:rPr lang="en-US" altLang="en-US" sz="2800" dirty="0">
                <a:sym typeface="Symbol" panose="05050102010706020507" pitchFamily="18" charset="2"/>
              </a:rPr>
              <a:t></a:t>
            </a:r>
            <a:r>
              <a:rPr lang="en-US" altLang="en-US" sz="2800" dirty="0"/>
              <a:t> HLA-B8, DR3</a:t>
            </a:r>
          </a:p>
          <a:p>
            <a:endParaRPr lang="el-GR" dirty="0"/>
          </a:p>
          <a:p>
            <a:r>
              <a:rPr lang="el-GR" dirty="0"/>
              <a:t>Φάρμακα (</a:t>
            </a:r>
            <a:r>
              <a:rPr lang="el-GR" dirty="0" err="1"/>
              <a:t>Πενικιλλαμίνη</a:t>
            </a:r>
            <a:r>
              <a:rPr lang="el-GR" dirty="0"/>
              <a:t>- </a:t>
            </a:r>
            <a:r>
              <a:rPr lang="el-GR" dirty="0" err="1"/>
              <a:t>Ζιντοβουντίνη</a:t>
            </a:r>
            <a:r>
              <a:rPr lang="el-GR" dirty="0"/>
              <a:t> - </a:t>
            </a:r>
            <a:r>
              <a:rPr lang="el-GR" dirty="0" err="1"/>
              <a:t>Υδροξυουρία</a:t>
            </a:r>
            <a:r>
              <a:rPr lang="el-GR" dirty="0"/>
              <a:t> – </a:t>
            </a:r>
            <a:r>
              <a:rPr lang="el-GR" dirty="0" err="1"/>
              <a:t>Κυκλοφωσφαμίδη</a:t>
            </a:r>
            <a:r>
              <a:rPr lang="el-GR" dirty="0"/>
              <a:t> - ΜΣΑΦ – Χημικά κ.α. )</a:t>
            </a:r>
          </a:p>
          <a:p>
            <a:endParaRPr lang="el-GR" dirty="0"/>
          </a:p>
          <a:p>
            <a:r>
              <a:rPr lang="el-GR" dirty="0"/>
              <a:t>Σιλικόνη (π.χ. εμφυτεύματα μαστών )</a:t>
            </a:r>
            <a:r>
              <a:rPr lang="en-US" dirty="0"/>
              <a:t> </a:t>
            </a:r>
            <a:r>
              <a:rPr lang="el-GR" dirty="0"/>
              <a:t>- Κολλαγόνο (ενέσεις).</a:t>
            </a:r>
          </a:p>
          <a:p>
            <a:endParaRPr lang="el-GR" dirty="0"/>
          </a:p>
          <a:p>
            <a:r>
              <a:rPr lang="el-GR" b="1" dirty="0">
                <a:solidFill>
                  <a:srgbClr val="FF0000"/>
                </a:solidFill>
              </a:rPr>
              <a:t>Κακοήθεια </a:t>
            </a:r>
            <a:r>
              <a:rPr lang="el-GR" dirty="0"/>
              <a:t>( Σε γυναίκες: ωοθηκών – μαστού –τραχήλου- λέμφωμα. Σε άντρες πνεύμονα – στομάχου ).</a:t>
            </a:r>
          </a:p>
          <a:p>
            <a:endParaRPr lang="el-GR" dirty="0"/>
          </a:p>
          <a:p>
            <a:r>
              <a:rPr lang="el-GR" dirty="0"/>
              <a:t>Λοιμώξεις</a:t>
            </a:r>
          </a:p>
          <a:p>
            <a:pPr lvl="1"/>
            <a:r>
              <a:rPr lang="el-GR" dirty="0"/>
              <a:t>πχ </a:t>
            </a:r>
            <a:r>
              <a:rPr lang="en-US" dirty="0"/>
              <a:t>Coxsackie – </a:t>
            </a:r>
            <a:r>
              <a:rPr lang="el-GR" dirty="0" err="1"/>
              <a:t>Εντεροιοι</a:t>
            </a:r>
            <a:r>
              <a:rPr lang="el-GR" dirty="0"/>
              <a:t> – </a:t>
            </a:r>
            <a:r>
              <a:rPr lang="en-US" dirty="0" err="1"/>
              <a:t>Parovirus</a:t>
            </a:r>
            <a:r>
              <a:rPr lang="en-US" dirty="0"/>
              <a:t> B19 - </a:t>
            </a:r>
            <a:r>
              <a:rPr lang="el-GR" dirty="0"/>
              <a:t>ιός της Γρίπης – </a:t>
            </a:r>
            <a:r>
              <a:rPr lang="en-US" dirty="0"/>
              <a:t>HTLV-1 – HIV .</a:t>
            </a:r>
            <a:endParaRPr lang="el-GR" dirty="0"/>
          </a:p>
          <a:p>
            <a:pPr lvl="1"/>
            <a:r>
              <a:rPr lang="el-GR" dirty="0"/>
              <a:t>Πρωτόζωο </a:t>
            </a:r>
            <a:r>
              <a:rPr lang="en-US" dirty="0"/>
              <a:t>Toxoplasma Gondi</a:t>
            </a:r>
            <a:endParaRPr lang="el-GR" dirty="0"/>
          </a:p>
          <a:p>
            <a:pPr lvl="1"/>
            <a:r>
              <a:rPr lang="en-US" dirty="0"/>
              <a:t>Borrelia</a:t>
            </a:r>
          </a:p>
          <a:p>
            <a:endParaRPr lang="en-US" dirty="0"/>
          </a:p>
          <a:p>
            <a:r>
              <a:rPr lang="el-GR" dirty="0"/>
              <a:t>Διαταραχή φυσικής και </a:t>
            </a:r>
            <a:r>
              <a:rPr lang="el-GR" dirty="0" err="1"/>
              <a:t>χυμικής</a:t>
            </a:r>
            <a:r>
              <a:rPr lang="el-GR" dirty="0"/>
              <a:t> ανοσίας </a:t>
            </a:r>
            <a:r>
              <a:rPr lang="el-GR" dirty="0">
                <a:sym typeface="Symbol" panose="05050102010706020507" pitchFamily="18" charset="2"/>
              </a:rPr>
              <a:t> </a:t>
            </a:r>
            <a:r>
              <a:rPr lang="el-GR" dirty="0"/>
              <a:t>Άλλες </a:t>
            </a:r>
            <a:r>
              <a:rPr lang="el-GR" dirty="0" err="1"/>
              <a:t>αυτοάνοσες</a:t>
            </a:r>
            <a:r>
              <a:rPr lang="el-GR" dirty="0"/>
              <a:t> νόσοι π.χ. νόσος </a:t>
            </a:r>
            <a:r>
              <a:rPr lang="en-US" dirty="0"/>
              <a:t>Graves – </a:t>
            </a:r>
            <a:r>
              <a:rPr lang="el-GR" dirty="0"/>
              <a:t>ΠΠ – θυρεοειδίτιδα </a:t>
            </a:r>
            <a:r>
              <a:rPr lang="en-US" dirty="0"/>
              <a:t>Hashimoto</a:t>
            </a:r>
          </a:p>
        </p:txBody>
      </p:sp>
    </p:spTree>
    <p:extLst>
      <p:ext uri="{BB962C8B-B14F-4D97-AF65-F5344CB8AC3E}">
        <p14:creationId xmlns:p14="http://schemas.microsoft.com/office/powerpoint/2010/main" val="4058844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04E99FE-6E2C-A2C5-364C-799545DE9165}"/>
              </a:ext>
            </a:extLst>
          </p:cNvPr>
          <p:cNvSpPr>
            <a:spLocks noGrp="1" noChangeArrowheads="1"/>
          </p:cNvSpPr>
          <p:nvPr>
            <p:ph type="title"/>
          </p:nvPr>
        </p:nvSpPr>
        <p:spPr/>
        <p:txBody>
          <a:bodyPr>
            <a:normAutofit/>
          </a:bodyPr>
          <a:lstStyle/>
          <a:p>
            <a:r>
              <a:rPr lang="el-GR" altLang="en-US" sz="3600" dirty="0" err="1"/>
              <a:t>Δερματομυοσίτιδα</a:t>
            </a:r>
            <a:r>
              <a:rPr lang="el-GR" altLang="en-US" sz="3600" dirty="0"/>
              <a:t> - Κλινική εικόνα</a:t>
            </a:r>
            <a:endParaRPr lang="en-US" altLang="en-US" sz="3600" dirty="0"/>
          </a:p>
        </p:txBody>
      </p:sp>
      <p:sp>
        <p:nvSpPr>
          <p:cNvPr id="11267" name="Rectangle 3">
            <a:extLst>
              <a:ext uri="{FF2B5EF4-FFF2-40B4-BE49-F238E27FC236}">
                <a16:creationId xmlns:a16="http://schemas.microsoft.com/office/drawing/2014/main" id="{FC579469-5B75-B2DB-0D90-3F2282316869}"/>
              </a:ext>
            </a:extLst>
          </p:cNvPr>
          <p:cNvSpPr>
            <a:spLocks noGrp="1" noChangeArrowheads="1"/>
          </p:cNvSpPr>
          <p:nvPr>
            <p:ph sz="half" idx="1"/>
          </p:nvPr>
        </p:nvSpPr>
        <p:spPr/>
        <p:txBody>
          <a:bodyPr>
            <a:normAutofit/>
          </a:bodyPr>
          <a:lstStyle/>
          <a:p>
            <a:pPr>
              <a:buFontTx/>
              <a:buNone/>
            </a:pPr>
            <a:r>
              <a:rPr lang="en-US" altLang="en-US" sz="2400" b="1" dirty="0" err="1">
                <a:solidFill>
                  <a:schemeClr val="tx2"/>
                </a:solidFill>
              </a:rPr>
              <a:t>Δερμ</a:t>
            </a:r>
            <a:r>
              <a:rPr lang="en-US" altLang="en-US" sz="2400" b="1" dirty="0">
                <a:solidFill>
                  <a:schemeClr val="tx2"/>
                </a:solidFill>
              </a:rPr>
              <a:t>ατικές εκδηλώσεις</a:t>
            </a:r>
            <a:endParaRPr lang="en-US" altLang="en-US" sz="2400" b="1" dirty="0"/>
          </a:p>
          <a:p>
            <a:r>
              <a:rPr lang="en-US" altLang="en-US" sz="2000" dirty="0" err="1"/>
              <a:t>ερύθημ</a:t>
            </a:r>
            <a:r>
              <a:rPr lang="en-US" altLang="en-US" sz="2000" dirty="0"/>
              <a:t>α ηλιοτροπίου</a:t>
            </a:r>
          </a:p>
          <a:p>
            <a:r>
              <a:rPr lang="en-US" altLang="en-US" sz="2000" dirty="0"/>
              <a:t>βλα</a:t>
            </a:r>
            <a:r>
              <a:rPr lang="en-US" altLang="en-US" sz="2000" dirty="0" err="1"/>
              <a:t>τίδες</a:t>
            </a:r>
            <a:r>
              <a:rPr lang="en-US" altLang="en-US" sz="2000" dirty="0"/>
              <a:t> </a:t>
            </a:r>
            <a:r>
              <a:rPr lang="de-DE" altLang="en-US" sz="2000" dirty="0"/>
              <a:t>G</a:t>
            </a:r>
            <a:r>
              <a:rPr lang="en-US" altLang="en-US" sz="2000" dirty="0" err="1"/>
              <a:t>ottron</a:t>
            </a:r>
            <a:endParaRPr lang="en-US" altLang="en-US" sz="2000" dirty="0"/>
          </a:p>
          <a:p>
            <a:r>
              <a:rPr lang="el-GR" altLang="en-US" sz="2000" dirty="0" err="1"/>
              <a:t>περιονύχιες</a:t>
            </a:r>
            <a:r>
              <a:rPr lang="el-GR" altLang="en-US" sz="2000" dirty="0"/>
              <a:t> αλλοιώσεις</a:t>
            </a:r>
          </a:p>
          <a:p>
            <a:r>
              <a:rPr lang="el-GR" altLang="en-US" sz="2000" dirty="0" err="1"/>
              <a:t>ποικιλοδερματικές</a:t>
            </a:r>
            <a:r>
              <a:rPr lang="el-GR" altLang="en-US" sz="2000" dirty="0"/>
              <a:t> δερματικές αλλοιώσεις</a:t>
            </a:r>
          </a:p>
          <a:p>
            <a:endParaRPr lang="el-GR" altLang="en-US" sz="2000" dirty="0"/>
          </a:p>
          <a:p>
            <a:r>
              <a:rPr lang="el-GR" sz="2000" dirty="0"/>
              <a:t>Κνησμός</a:t>
            </a:r>
          </a:p>
          <a:p>
            <a:endParaRPr lang="el-GR" altLang="en-US" sz="2000" dirty="0"/>
          </a:p>
          <a:p>
            <a:endParaRPr lang="de-DE" altLang="en-US" sz="2000" dirty="0"/>
          </a:p>
          <a:p>
            <a:endParaRPr lang="en-US" altLang="en-US" dirty="0"/>
          </a:p>
        </p:txBody>
      </p:sp>
      <p:sp>
        <p:nvSpPr>
          <p:cNvPr id="3" name="Content Placeholder 2">
            <a:extLst>
              <a:ext uri="{FF2B5EF4-FFF2-40B4-BE49-F238E27FC236}">
                <a16:creationId xmlns:a16="http://schemas.microsoft.com/office/drawing/2014/main" id="{63B758A4-F359-EF57-0200-5C64356F940B}"/>
              </a:ext>
            </a:extLst>
          </p:cNvPr>
          <p:cNvSpPr>
            <a:spLocks noGrp="1"/>
          </p:cNvSpPr>
          <p:nvPr>
            <p:ph sz="half" idx="2"/>
          </p:nvPr>
        </p:nvSpPr>
        <p:spPr>
          <a:xfrm>
            <a:off x="6172199" y="1825625"/>
            <a:ext cx="5564875" cy="4351338"/>
          </a:xfrm>
        </p:spPr>
        <p:txBody>
          <a:bodyPr>
            <a:normAutofit/>
          </a:bodyPr>
          <a:lstStyle/>
          <a:p>
            <a:pPr>
              <a:buFontTx/>
              <a:buNone/>
            </a:pPr>
            <a:r>
              <a:rPr lang="el-GR" altLang="en-US" sz="2400" b="1" dirty="0" err="1">
                <a:solidFill>
                  <a:schemeClr val="tx2"/>
                </a:solidFill>
              </a:rPr>
              <a:t>Μυοσίτιδα</a:t>
            </a:r>
            <a:r>
              <a:rPr lang="el-GR" altLang="en-US" sz="2400" dirty="0">
                <a:solidFill>
                  <a:schemeClr val="tx2"/>
                </a:solidFill>
              </a:rPr>
              <a:t> </a:t>
            </a:r>
            <a:r>
              <a:rPr lang="el-GR" altLang="en-US" sz="2400" dirty="0"/>
              <a:t> (εγγύς μύες του κορμού συμμετρικά)</a:t>
            </a:r>
            <a:endParaRPr lang="el-GR" altLang="en-US" sz="2000" dirty="0"/>
          </a:p>
          <a:p>
            <a:r>
              <a:rPr lang="el-GR" altLang="en-US" sz="2000" dirty="0"/>
              <a:t>Αδυναμία να σηκωθούν από το κρεβάτι</a:t>
            </a:r>
          </a:p>
          <a:p>
            <a:r>
              <a:rPr lang="el-GR" altLang="en-US" sz="2000" dirty="0"/>
              <a:t>αδυναμία να ανέβουν σκάλες-να χτενισθούν</a:t>
            </a:r>
          </a:p>
          <a:p>
            <a:r>
              <a:rPr lang="el-GR" sz="2000" dirty="0"/>
              <a:t>Κόπωση</a:t>
            </a:r>
            <a:endParaRPr lang="de-DE" altLang="en-US" sz="2000" dirty="0"/>
          </a:p>
          <a:p>
            <a:pPr marL="285750" lvl="0" indent="-285750" algn="l" rtl="0">
              <a:spcBef>
                <a:spcPts val="1080"/>
              </a:spcBef>
              <a:spcAft>
                <a:spcPts val="0"/>
              </a:spcAft>
              <a:buSzPts val="2760"/>
              <a:buChar char="•"/>
            </a:pPr>
            <a:r>
              <a:rPr lang="el-GR" sz="2000" dirty="0"/>
              <a:t>Ευαίσθητοι, Επώδυνοι , μύες</a:t>
            </a:r>
          </a:p>
          <a:p>
            <a:pPr marL="285750" lvl="0" indent="-285750" algn="l" rtl="0">
              <a:spcBef>
                <a:spcPts val="1080"/>
              </a:spcBef>
              <a:spcAft>
                <a:spcPts val="0"/>
              </a:spcAft>
              <a:buSzPts val="2760"/>
              <a:buChar char="•"/>
            </a:pPr>
            <a:r>
              <a:rPr lang="el-GR" sz="2000" dirty="0"/>
              <a:t>Σπάνια : Δυσφαγία – Βήχας </a:t>
            </a:r>
            <a:endParaRPr lang="en-US" sz="2000" dirty="0"/>
          </a:p>
          <a:p>
            <a:pPr marL="0" indent="0">
              <a:buNone/>
            </a:pPr>
            <a:endParaRPr lang="en-US" sz="2400" dirty="0"/>
          </a:p>
        </p:txBody>
      </p:sp>
      <p:sp>
        <p:nvSpPr>
          <p:cNvPr id="4" name="TextBox 3">
            <a:extLst>
              <a:ext uri="{FF2B5EF4-FFF2-40B4-BE49-F238E27FC236}">
                <a16:creationId xmlns:a16="http://schemas.microsoft.com/office/drawing/2014/main" id="{776D127C-068F-6F22-F43C-69FC2C0AE4EB}"/>
              </a:ext>
            </a:extLst>
          </p:cNvPr>
          <p:cNvSpPr txBox="1"/>
          <p:nvPr/>
        </p:nvSpPr>
        <p:spPr>
          <a:xfrm>
            <a:off x="1473958" y="5374585"/>
            <a:ext cx="8522974"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de-DE" altLang="en-US" sz="1800" dirty="0"/>
              <a:t>60%</a:t>
            </a:r>
            <a:r>
              <a:rPr lang="el-GR" altLang="en-US" sz="1800" dirty="0"/>
              <a:t> ταυτόχρονη εμφάνιση, 30%</a:t>
            </a:r>
            <a:r>
              <a:rPr lang="de-DE" altLang="en-US" sz="1800" dirty="0"/>
              <a:t> </a:t>
            </a:r>
            <a:r>
              <a:rPr lang="el-GR" altLang="en-US" sz="1800" dirty="0"/>
              <a:t>πρώτα οι δερματικές εκδηλώσεις, 10% πρώτα οι μυϊκές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F18B-1613-1852-DD32-E597E4E1BC0C}"/>
              </a:ext>
            </a:extLst>
          </p:cNvPr>
          <p:cNvSpPr>
            <a:spLocks noGrp="1"/>
          </p:cNvSpPr>
          <p:nvPr>
            <p:ph type="title"/>
          </p:nvPr>
        </p:nvSpPr>
        <p:spPr>
          <a:xfrm>
            <a:off x="620486" y="21902"/>
            <a:ext cx="10515600" cy="1325563"/>
          </a:xfrm>
        </p:spPr>
        <p:txBody>
          <a:bodyPr/>
          <a:lstStyle/>
          <a:p>
            <a:r>
              <a:rPr lang="el-GR" dirty="0"/>
              <a:t>Ερύθημα ηλιοτροπίου</a:t>
            </a:r>
            <a:endParaRPr lang="en-US" dirty="0"/>
          </a:p>
        </p:txBody>
      </p:sp>
      <p:sp>
        <p:nvSpPr>
          <p:cNvPr id="4" name="Content Placeholder 3">
            <a:extLst>
              <a:ext uri="{FF2B5EF4-FFF2-40B4-BE49-F238E27FC236}">
                <a16:creationId xmlns:a16="http://schemas.microsoft.com/office/drawing/2014/main" id="{600751E1-FB53-B295-01A9-1C21DE19F081}"/>
              </a:ext>
            </a:extLst>
          </p:cNvPr>
          <p:cNvSpPr>
            <a:spLocks noGrp="1"/>
          </p:cNvSpPr>
          <p:nvPr>
            <p:ph sz="half" idx="1"/>
          </p:nvPr>
        </p:nvSpPr>
        <p:spPr>
          <a:xfrm>
            <a:off x="838200" y="1401083"/>
            <a:ext cx="8022771" cy="4351338"/>
          </a:xfrm>
        </p:spPr>
        <p:txBody>
          <a:bodyPr/>
          <a:lstStyle/>
          <a:p>
            <a:r>
              <a:rPr lang="el-GR" sz="2800" dirty="0" err="1"/>
              <a:t>Ερυθροιώδες</a:t>
            </a:r>
            <a:r>
              <a:rPr lang="el-GR" sz="2800" dirty="0"/>
              <a:t> ερύθημα </a:t>
            </a:r>
            <a:r>
              <a:rPr lang="el-GR" sz="2800" dirty="0" err="1"/>
              <a:t>περιοφθαλμικά</a:t>
            </a:r>
            <a:endParaRPr lang="el-GR" sz="2800" dirty="0"/>
          </a:p>
          <a:p>
            <a:r>
              <a:rPr lang="el-GR" dirty="0"/>
              <a:t>Συνοδεία οιδήματος</a:t>
            </a:r>
            <a:endParaRPr lang="de-DE" dirty="0"/>
          </a:p>
          <a:p>
            <a:r>
              <a:rPr lang="el-GR" dirty="0" err="1"/>
              <a:t>Παθογνωμονικό</a:t>
            </a:r>
            <a:r>
              <a:rPr lang="el-GR" dirty="0"/>
              <a:t> – Δείκτης </a:t>
            </a:r>
            <a:r>
              <a:rPr lang="el-GR" dirty="0" err="1"/>
              <a:t>ενεργότητας</a:t>
            </a:r>
            <a:endParaRPr lang="en-US" dirty="0"/>
          </a:p>
        </p:txBody>
      </p:sp>
      <p:pic>
        <p:nvPicPr>
          <p:cNvPr id="6" name="Content Placeholder 5">
            <a:extLst>
              <a:ext uri="{FF2B5EF4-FFF2-40B4-BE49-F238E27FC236}">
                <a16:creationId xmlns:a16="http://schemas.microsoft.com/office/drawing/2014/main" id="{576CE316-59BC-2F1D-3336-8E1626C23BF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860971" y="219600"/>
            <a:ext cx="2609389" cy="236296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A750814-C51E-DAAF-8716-8A4F164C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43" y="2980871"/>
            <a:ext cx="7264400" cy="3683000"/>
          </a:xfrm>
          <a:prstGeom prst="rect">
            <a:avLst/>
          </a:prstGeom>
        </p:spPr>
      </p:pic>
      <p:pic>
        <p:nvPicPr>
          <p:cNvPr id="10" name="Picture 9">
            <a:extLst>
              <a:ext uri="{FF2B5EF4-FFF2-40B4-BE49-F238E27FC236}">
                <a16:creationId xmlns:a16="http://schemas.microsoft.com/office/drawing/2014/main" id="{C92B49BE-76F1-BA0D-2C9D-2C5CC1E3A8F5}"/>
              </a:ext>
            </a:extLst>
          </p:cNvPr>
          <p:cNvPicPr>
            <a:picLocks noChangeAspect="1"/>
          </p:cNvPicPr>
          <p:nvPr/>
        </p:nvPicPr>
        <p:blipFill>
          <a:blip r:embed="rId4"/>
          <a:stretch>
            <a:fillRect/>
          </a:stretch>
        </p:blipFill>
        <p:spPr>
          <a:xfrm>
            <a:off x="7935686" y="3219465"/>
            <a:ext cx="4056644" cy="3205812"/>
          </a:xfrm>
          <a:prstGeom prst="rect">
            <a:avLst/>
          </a:prstGeom>
        </p:spPr>
      </p:pic>
    </p:spTree>
    <p:extLst>
      <p:ext uri="{BB962C8B-B14F-4D97-AF65-F5344CB8AC3E}">
        <p14:creationId xmlns:p14="http://schemas.microsoft.com/office/powerpoint/2010/main" val="3985274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48EA5-A429-8E08-5DBB-6E1DE9871F17}"/>
              </a:ext>
            </a:extLst>
          </p:cNvPr>
          <p:cNvSpPr>
            <a:spLocks noGrp="1"/>
          </p:cNvSpPr>
          <p:nvPr>
            <p:ph sz="half" idx="1"/>
          </p:nvPr>
        </p:nvSpPr>
        <p:spPr>
          <a:xfrm>
            <a:off x="881742" y="1984148"/>
            <a:ext cx="5061858" cy="4351338"/>
          </a:xfrm>
        </p:spPr>
        <p:txBody>
          <a:bodyPr/>
          <a:lstStyle/>
          <a:p>
            <a:r>
              <a:rPr lang="el-GR" sz="2800" dirty="0"/>
              <a:t>Ευδιάκριτο </a:t>
            </a:r>
            <a:r>
              <a:rPr lang="el-GR" sz="2800" dirty="0" err="1"/>
              <a:t>ερυθροιώδες</a:t>
            </a:r>
            <a:r>
              <a:rPr lang="el-GR" sz="2800" dirty="0"/>
              <a:t> ερύθημα σε προσώπου</a:t>
            </a:r>
            <a:r>
              <a:rPr lang="de-DE" sz="2800" dirty="0"/>
              <a:t>, </a:t>
            </a:r>
            <a:r>
              <a:rPr lang="el-GR" dirty="0"/>
              <a:t>λαιμού</a:t>
            </a:r>
            <a:br>
              <a:rPr lang="el-GR" sz="2000" dirty="0"/>
            </a:br>
            <a:endParaRPr lang="en-US" dirty="0"/>
          </a:p>
        </p:txBody>
      </p:sp>
      <p:pic>
        <p:nvPicPr>
          <p:cNvPr id="5" name="Content Placeholder 4">
            <a:extLst>
              <a:ext uri="{FF2B5EF4-FFF2-40B4-BE49-F238E27FC236}">
                <a16:creationId xmlns:a16="http://schemas.microsoft.com/office/drawing/2014/main" id="{D3A382AC-EEB0-043F-93AD-09384919B4E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35144" y="1974013"/>
            <a:ext cx="3387827" cy="4351338"/>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0B4353-04BD-5BFC-C400-00193B88B145}"/>
              </a:ext>
            </a:extLst>
          </p:cNvPr>
          <p:cNvPicPr>
            <a:picLocks noChangeAspect="1"/>
          </p:cNvPicPr>
          <p:nvPr/>
        </p:nvPicPr>
        <p:blipFill>
          <a:blip r:embed="rId3"/>
          <a:stretch>
            <a:fillRect/>
          </a:stretch>
        </p:blipFill>
        <p:spPr>
          <a:xfrm>
            <a:off x="1266132" y="3253543"/>
            <a:ext cx="4982270" cy="2819794"/>
          </a:xfrm>
          <a:prstGeom prst="rect">
            <a:avLst/>
          </a:prstGeom>
        </p:spPr>
      </p:pic>
    </p:spTree>
    <p:extLst>
      <p:ext uri="{BB962C8B-B14F-4D97-AF65-F5344CB8AC3E}">
        <p14:creationId xmlns:p14="http://schemas.microsoft.com/office/powerpoint/2010/main" val="1657043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83FCF-1EDF-C3CF-8338-997E8071B6A1}"/>
              </a:ext>
            </a:extLst>
          </p:cNvPr>
          <p:cNvSpPr>
            <a:spLocks noGrp="1"/>
          </p:cNvSpPr>
          <p:nvPr>
            <p:ph sz="half" idx="1"/>
          </p:nvPr>
        </p:nvSpPr>
        <p:spPr>
          <a:xfrm>
            <a:off x="665982" y="551996"/>
            <a:ext cx="5181600" cy="4351338"/>
          </a:xfrm>
        </p:spPr>
        <p:txBody>
          <a:bodyPr>
            <a:normAutofit/>
          </a:bodyPr>
          <a:lstStyle/>
          <a:p>
            <a:pPr marL="0" lvl="0" indent="0" algn="l" rtl="0">
              <a:spcBef>
                <a:spcPts val="0"/>
              </a:spcBef>
              <a:spcAft>
                <a:spcPts val="0"/>
              </a:spcAft>
              <a:buSzPts val="2760"/>
              <a:buNone/>
            </a:pPr>
            <a:r>
              <a:rPr lang="el-GR" sz="2000" b="1" dirty="0"/>
              <a:t>Σημείο </a:t>
            </a:r>
            <a:r>
              <a:rPr lang="el-GR" sz="2000" b="1" dirty="0" err="1"/>
              <a:t>Gottron</a:t>
            </a:r>
            <a:r>
              <a:rPr lang="el-GR" sz="2000" dirty="0"/>
              <a:t>: </a:t>
            </a:r>
            <a:r>
              <a:rPr lang="de-DE" sz="2000" dirty="0"/>
              <a:t>E</a:t>
            </a:r>
            <a:r>
              <a:rPr lang="el-GR" sz="2000" dirty="0" err="1"/>
              <a:t>ρύθημα</a:t>
            </a:r>
            <a:r>
              <a:rPr lang="el-GR" sz="2000" dirty="0"/>
              <a:t> στη ραχιαία επιφάνεια των αρθρώσεων των χειρών - αγκώνων – γονάτων που μπορεί να είναι και </a:t>
            </a:r>
            <a:r>
              <a:rPr lang="el-GR" sz="2000" dirty="0" err="1"/>
              <a:t>βλατιδώδες</a:t>
            </a:r>
            <a:r>
              <a:rPr lang="el-GR" sz="2000" dirty="0"/>
              <a:t>.</a:t>
            </a:r>
          </a:p>
          <a:p>
            <a:endParaRPr lang="en-US" dirty="0"/>
          </a:p>
        </p:txBody>
      </p:sp>
      <p:sp>
        <p:nvSpPr>
          <p:cNvPr id="4" name="Content Placeholder 3">
            <a:extLst>
              <a:ext uri="{FF2B5EF4-FFF2-40B4-BE49-F238E27FC236}">
                <a16:creationId xmlns:a16="http://schemas.microsoft.com/office/drawing/2014/main" id="{DC35F801-1EFD-AB99-1F22-FD1B970F6451}"/>
              </a:ext>
            </a:extLst>
          </p:cNvPr>
          <p:cNvSpPr>
            <a:spLocks noGrp="1"/>
          </p:cNvSpPr>
          <p:nvPr>
            <p:ph sz="half" idx="2"/>
          </p:nvPr>
        </p:nvSpPr>
        <p:spPr>
          <a:xfrm>
            <a:off x="6433457" y="649967"/>
            <a:ext cx="5181600" cy="4351338"/>
          </a:xfrm>
        </p:spPr>
        <p:txBody>
          <a:bodyPr>
            <a:normAutofit/>
          </a:bodyPr>
          <a:lstStyle/>
          <a:p>
            <a:r>
              <a:rPr lang="el-GR" sz="2000" b="1" dirty="0"/>
              <a:t>Βλατίδες του </a:t>
            </a:r>
            <a:r>
              <a:rPr lang="el-GR" sz="2000" b="1" dirty="0" err="1"/>
              <a:t>Gottron</a:t>
            </a:r>
            <a:r>
              <a:rPr lang="el-GR" sz="2000" dirty="0"/>
              <a:t>: Βλατίδες πάνω στις </a:t>
            </a:r>
            <a:r>
              <a:rPr lang="el-GR" sz="2000" dirty="0" err="1"/>
              <a:t>φαλαγγικές</a:t>
            </a:r>
            <a:r>
              <a:rPr lang="el-GR" sz="2000" dirty="0"/>
              <a:t> αρθρώσεις των άκρων χειρών. </a:t>
            </a:r>
            <a:r>
              <a:rPr lang="el-GR" sz="2000" b="1" dirty="0" err="1"/>
              <a:t>Παθογνωμονικό</a:t>
            </a:r>
            <a:r>
              <a:rPr lang="el-GR" sz="2000" dirty="0"/>
              <a:t>  σημείο, όχι όμως σημείο </a:t>
            </a:r>
            <a:r>
              <a:rPr lang="el-GR" sz="2000" dirty="0" err="1"/>
              <a:t>ενεργότητας</a:t>
            </a:r>
            <a:r>
              <a:rPr lang="el-GR" sz="2000" dirty="0"/>
              <a:t> νόσου.</a:t>
            </a:r>
          </a:p>
          <a:p>
            <a:endParaRPr lang="en-US" dirty="0"/>
          </a:p>
        </p:txBody>
      </p:sp>
      <p:pic>
        <p:nvPicPr>
          <p:cNvPr id="6" name="Picture 5">
            <a:extLst>
              <a:ext uri="{FF2B5EF4-FFF2-40B4-BE49-F238E27FC236}">
                <a16:creationId xmlns:a16="http://schemas.microsoft.com/office/drawing/2014/main" id="{42A74119-7477-C059-4715-A943EA48412A}"/>
              </a:ext>
            </a:extLst>
          </p:cNvPr>
          <p:cNvPicPr>
            <a:picLocks noChangeAspect="1"/>
          </p:cNvPicPr>
          <p:nvPr/>
        </p:nvPicPr>
        <p:blipFill>
          <a:blip r:embed="rId2"/>
          <a:stretch>
            <a:fillRect/>
          </a:stretch>
        </p:blipFill>
        <p:spPr>
          <a:xfrm>
            <a:off x="341364" y="2198309"/>
            <a:ext cx="5506218" cy="4344006"/>
          </a:xfrm>
          <a:prstGeom prst="rect">
            <a:avLst/>
          </a:prstGeom>
        </p:spPr>
      </p:pic>
      <p:pic>
        <p:nvPicPr>
          <p:cNvPr id="8" name="Picture 7">
            <a:extLst>
              <a:ext uri="{FF2B5EF4-FFF2-40B4-BE49-F238E27FC236}">
                <a16:creationId xmlns:a16="http://schemas.microsoft.com/office/drawing/2014/main" id="{6D9EA4EB-503D-32F7-D507-26743E9E33D2}"/>
              </a:ext>
            </a:extLst>
          </p:cNvPr>
          <p:cNvPicPr>
            <a:picLocks noChangeAspect="1"/>
          </p:cNvPicPr>
          <p:nvPr/>
        </p:nvPicPr>
        <p:blipFill>
          <a:blip r:embed="rId3"/>
          <a:stretch>
            <a:fillRect/>
          </a:stretch>
        </p:blipFill>
        <p:spPr>
          <a:xfrm>
            <a:off x="6651839" y="2369426"/>
            <a:ext cx="4963218" cy="3686689"/>
          </a:xfrm>
          <a:prstGeom prst="rect">
            <a:avLst/>
          </a:prstGeom>
        </p:spPr>
      </p:pic>
    </p:spTree>
    <p:extLst>
      <p:ext uri="{BB962C8B-B14F-4D97-AF65-F5344CB8AC3E}">
        <p14:creationId xmlns:p14="http://schemas.microsoft.com/office/powerpoint/2010/main" val="291644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3217-4559-4C55-5187-10E543911F41}"/>
              </a:ext>
            </a:extLst>
          </p:cNvPr>
          <p:cNvSpPr>
            <a:spLocks noGrp="1"/>
          </p:cNvSpPr>
          <p:nvPr>
            <p:ph type="title"/>
          </p:nvPr>
        </p:nvSpPr>
        <p:spPr/>
        <p:txBody>
          <a:bodyPr/>
          <a:lstStyle/>
          <a:p>
            <a:r>
              <a:rPr lang="el-GR" dirty="0"/>
              <a:t>Επιδημιολογία</a:t>
            </a:r>
            <a:endParaRPr lang="en-US" dirty="0"/>
          </a:p>
        </p:txBody>
      </p:sp>
      <p:sp>
        <p:nvSpPr>
          <p:cNvPr id="3" name="Content Placeholder 2">
            <a:extLst>
              <a:ext uri="{FF2B5EF4-FFF2-40B4-BE49-F238E27FC236}">
                <a16:creationId xmlns:a16="http://schemas.microsoft.com/office/drawing/2014/main" id="{1A2F78EB-FA83-6593-AD74-3B4B4FF71633}"/>
              </a:ext>
            </a:extLst>
          </p:cNvPr>
          <p:cNvSpPr>
            <a:spLocks noGrp="1"/>
          </p:cNvSpPr>
          <p:nvPr>
            <p:ph idx="1"/>
          </p:nvPr>
        </p:nvSpPr>
        <p:spPr>
          <a:xfrm>
            <a:off x="213361" y="1825625"/>
            <a:ext cx="10896599" cy="4351338"/>
          </a:xfrm>
        </p:spPr>
        <p:txBody>
          <a:bodyPr>
            <a:normAutofit fontScale="92500"/>
          </a:bodyPr>
          <a:lstStyle/>
          <a:p>
            <a:r>
              <a:rPr lang="el-GR" dirty="0"/>
              <a:t>Δεν υπάρχουν επαρκή επιδημιολογικά δεδομένα λόγω των πολλών διαφορετικών </a:t>
            </a:r>
            <a:r>
              <a:rPr lang="el-GR" dirty="0" err="1"/>
              <a:t>υποτύπων</a:t>
            </a:r>
            <a:r>
              <a:rPr lang="el-GR" dirty="0"/>
              <a:t>, δεδομένα από μελέτες </a:t>
            </a:r>
            <a:r>
              <a:rPr lang="el-GR" dirty="0" err="1"/>
              <a:t>κοόρτης</a:t>
            </a:r>
            <a:r>
              <a:rPr lang="el-GR" dirty="0"/>
              <a:t> για ΣΕΛ</a:t>
            </a:r>
          </a:p>
          <a:p>
            <a:r>
              <a:rPr lang="el-GR" b="1" dirty="0"/>
              <a:t>70-85% ασθενών με ΣΕΛ εμφανίζουν δερματικές αλλοιώσεις, 25% πρώτο σύμπτωμα</a:t>
            </a:r>
          </a:p>
          <a:p>
            <a:pPr lvl="1"/>
            <a:r>
              <a:rPr lang="el-GR" dirty="0"/>
              <a:t>30-60% Οξύς, 15-20% δισκοειδείς βλάβες</a:t>
            </a:r>
            <a:endParaRPr lang="de-DE" dirty="0"/>
          </a:p>
          <a:p>
            <a:r>
              <a:rPr lang="el-GR" dirty="0">
                <a:effectLst/>
              </a:rPr>
              <a:t>Εμφάνιση κατά την </a:t>
            </a:r>
            <a:r>
              <a:rPr lang="el-GR" b="1" dirty="0">
                <a:effectLst/>
              </a:rPr>
              <a:t>3</a:t>
            </a:r>
            <a:r>
              <a:rPr lang="el-GR" b="1" baseline="30000" dirty="0">
                <a:effectLst/>
              </a:rPr>
              <a:t>η</a:t>
            </a:r>
            <a:r>
              <a:rPr lang="el-GR" b="1" dirty="0">
                <a:effectLst/>
              </a:rPr>
              <a:t> με 4</a:t>
            </a:r>
            <a:r>
              <a:rPr lang="el-GR" b="1" baseline="30000" dirty="0">
                <a:effectLst/>
              </a:rPr>
              <a:t>η</a:t>
            </a:r>
            <a:r>
              <a:rPr lang="el-GR" b="1" dirty="0">
                <a:effectLst/>
              </a:rPr>
              <a:t> δεκαετία</a:t>
            </a:r>
            <a:r>
              <a:rPr lang="el-GR" dirty="0">
                <a:effectLst/>
              </a:rPr>
              <a:t> της ζωής με μικρότερη αναλογία </a:t>
            </a:r>
            <a:r>
              <a:rPr lang="el-GR" dirty="0" err="1">
                <a:effectLst/>
              </a:rPr>
              <a:t>γυναικών:ανδρών</a:t>
            </a:r>
            <a:r>
              <a:rPr lang="el-GR" dirty="0">
                <a:effectLst/>
              </a:rPr>
              <a:t> </a:t>
            </a:r>
            <a:r>
              <a:rPr lang="de-DE" dirty="0">
                <a:effectLst/>
              </a:rPr>
              <a:t>(3:1) </a:t>
            </a:r>
            <a:r>
              <a:rPr lang="el-GR" dirty="0">
                <a:effectLst/>
              </a:rPr>
              <a:t>σε σύγκριση με ΣΕΛ</a:t>
            </a:r>
            <a:r>
              <a:rPr lang="de-DE" dirty="0">
                <a:effectLst/>
              </a:rPr>
              <a:t> (9:1)</a:t>
            </a:r>
            <a:r>
              <a:rPr lang="el-GR" dirty="0">
                <a:effectLst/>
              </a:rPr>
              <a:t> </a:t>
            </a:r>
          </a:p>
          <a:p>
            <a:r>
              <a:rPr lang="el-GR" dirty="0"/>
              <a:t>Επίπτωση </a:t>
            </a:r>
            <a:r>
              <a:rPr lang="en-US" dirty="0"/>
              <a:t>4/100,000 </a:t>
            </a:r>
            <a:endParaRPr lang="el-GR" sz="1700" dirty="0"/>
          </a:p>
          <a:p>
            <a:r>
              <a:rPr lang="el-GR" dirty="0"/>
              <a:t>Ο</a:t>
            </a:r>
            <a:r>
              <a:rPr lang="el-GR" b="1" dirty="0"/>
              <a:t> δισκοειδής </a:t>
            </a:r>
            <a:r>
              <a:rPr lang="el-GR" dirty="0"/>
              <a:t>αντιπροσωπεύει το 80 % των ασθενών με ΧΔΕΛ</a:t>
            </a:r>
            <a:endParaRPr lang="de-DE" dirty="0">
              <a:effectLst/>
            </a:endParaRPr>
          </a:p>
          <a:p>
            <a:r>
              <a:rPr lang="el-GR" dirty="0"/>
              <a:t>Η εν τω </a:t>
            </a:r>
            <a:r>
              <a:rPr lang="el-GR" dirty="0" err="1"/>
              <a:t>βάθει</a:t>
            </a:r>
            <a:r>
              <a:rPr lang="el-GR" dirty="0"/>
              <a:t> μορφή είναι σπάνια αφορά 1-3% όλων των ασθενών με ΔΕΛ</a:t>
            </a:r>
            <a:endParaRPr lang="en-US" dirty="0"/>
          </a:p>
        </p:txBody>
      </p:sp>
      <p:sp>
        <p:nvSpPr>
          <p:cNvPr id="4" name="TextBox 3">
            <a:extLst>
              <a:ext uri="{FF2B5EF4-FFF2-40B4-BE49-F238E27FC236}">
                <a16:creationId xmlns:a16="http://schemas.microsoft.com/office/drawing/2014/main" id="{535E501E-1AAC-AF3B-09D9-EC483E28E6C2}"/>
              </a:ext>
            </a:extLst>
          </p:cNvPr>
          <p:cNvSpPr txBox="1"/>
          <p:nvPr/>
        </p:nvSpPr>
        <p:spPr>
          <a:xfrm>
            <a:off x="838200" y="6460133"/>
            <a:ext cx="12127345" cy="430887"/>
          </a:xfrm>
          <a:prstGeom prst="rect">
            <a:avLst/>
          </a:prstGeom>
          <a:noFill/>
        </p:spPr>
        <p:txBody>
          <a:bodyPr wrap="square" rtlCol="0">
            <a:spAutoFit/>
          </a:bodyPr>
          <a:lstStyle/>
          <a:p>
            <a:r>
              <a:rPr lang="da-DK" sz="1100" dirty="0"/>
              <a:t>Br J Dermatol 2011 Jun;164(6):1335-41</a:t>
            </a:r>
            <a:r>
              <a:rPr lang="el-GR" sz="1100" dirty="0"/>
              <a:t>, </a:t>
            </a:r>
            <a:r>
              <a:rPr lang="en-US" sz="1100" dirty="0"/>
              <a:t>Arch Dermatol 2009 Mar;145(3):249-53</a:t>
            </a:r>
            <a:r>
              <a:rPr lang="de-DE" sz="1100" dirty="0"/>
              <a:t>, </a:t>
            </a:r>
            <a:r>
              <a:rPr lang="de-DE" sz="1100" dirty="0">
                <a:effectLst/>
              </a:rPr>
              <a:t>S2k-Leitlinie „Diagnostik und Therapie des kutanen Lupus erythematodes“,</a:t>
            </a:r>
            <a:r>
              <a:rPr lang="el-GR" sz="1100" dirty="0"/>
              <a:t> </a:t>
            </a:r>
            <a:r>
              <a:rPr lang="en-US" sz="1100" dirty="0"/>
              <a:t> </a:t>
            </a:r>
            <a:r>
              <a:rPr lang="en-US" sz="1100" dirty="0" err="1"/>
              <a:t>Autoimmun</a:t>
            </a:r>
            <a:r>
              <a:rPr lang="en-US" sz="1100" dirty="0"/>
              <a:t> Rev 2013 Jan;12(3):444-54</a:t>
            </a:r>
          </a:p>
          <a:p>
            <a:r>
              <a:rPr lang="el-GR" sz="1100" dirty="0"/>
              <a:t> </a:t>
            </a:r>
            <a:endParaRPr lang="en-US" sz="1100" dirty="0"/>
          </a:p>
        </p:txBody>
      </p:sp>
      <p:sp>
        <p:nvSpPr>
          <p:cNvPr id="6" name="TextBox 5">
            <a:extLst>
              <a:ext uri="{FF2B5EF4-FFF2-40B4-BE49-F238E27FC236}">
                <a16:creationId xmlns:a16="http://schemas.microsoft.com/office/drawing/2014/main" id="{AB5DD9AE-941E-98CD-AF6B-41B5E1691317}"/>
              </a:ext>
            </a:extLst>
          </p:cNvPr>
          <p:cNvSpPr txBox="1"/>
          <p:nvPr/>
        </p:nvSpPr>
        <p:spPr>
          <a:xfrm>
            <a:off x="6031345" y="441713"/>
            <a:ext cx="6096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510103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2134-8500-0632-5548-2C2A10559C7D}"/>
              </a:ext>
            </a:extLst>
          </p:cNvPr>
          <p:cNvSpPr>
            <a:spLocks noGrp="1"/>
          </p:cNvSpPr>
          <p:nvPr>
            <p:ph type="title"/>
          </p:nvPr>
        </p:nvSpPr>
        <p:spPr>
          <a:xfrm>
            <a:off x="468630" y="193904"/>
            <a:ext cx="10515600" cy="1325563"/>
          </a:xfrm>
        </p:spPr>
        <p:txBody>
          <a:bodyPr/>
          <a:lstStyle/>
          <a:p>
            <a:r>
              <a:rPr lang="el-GR" dirty="0" err="1"/>
              <a:t>Ποικιλοδερματικές</a:t>
            </a:r>
            <a:r>
              <a:rPr lang="el-GR" dirty="0"/>
              <a:t> αλλοιώσεις</a:t>
            </a:r>
            <a:endParaRPr lang="en-US" dirty="0"/>
          </a:p>
        </p:txBody>
      </p:sp>
      <p:sp>
        <p:nvSpPr>
          <p:cNvPr id="3" name="Content Placeholder 2">
            <a:extLst>
              <a:ext uri="{FF2B5EF4-FFF2-40B4-BE49-F238E27FC236}">
                <a16:creationId xmlns:a16="http://schemas.microsoft.com/office/drawing/2014/main" id="{C32AE203-267E-96FF-650D-4FAC9E634333}"/>
              </a:ext>
            </a:extLst>
          </p:cNvPr>
          <p:cNvSpPr>
            <a:spLocks noGrp="1"/>
          </p:cNvSpPr>
          <p:nvPr>
            <p:ph sz="half" idx="1"/>
          </p:nvPr>
        </p:nvSpPr>
        <p:spPr>
          <a:xfrm>
            <a:off x="962025" y="1519467"/>
            <a:ext cx="9528810" cy="4351338"/>
          </a:xfrm>
        </p:spPr>
        <p:txBody>
          <a:bodyPr/>
          <a:lstStyle/>
          <a:p>
            <a:r>
              <a:rPr lang="el-GR" dirty="0" err="1"/>
              <a:t>Ερυθηματοιώδες</a:t>
            </a:r>
            <a:r>
              <a:rPr lang="el-GR" dirty="0"/>
              <a:t> εξάνθημα με </a:t>
            </a:r>
            <a:r>
              <a:rPr lang="el-GR" dirty="0" err="1"/>
              <a:t>υπο</a:t>
            </a:r>
            <a:r>
              <a:rPr lang="el-GR" dirty="0"/>
              <a:t>/</a:t>
            </a:r>
            <a:r>
              <a:rPr lang="el-GR" dirty="0" err="1"/>
              <a:t>υπερμελάγχρωση</a:t>
            </a:r>
            <a:r>
              <a:rPr lang="el-GR" dirty="0"/>
              <a:t>, ατροφία, </a:t>
            </a:r>
            <a:r>
              <a:rPr lang="el-GR" dirty="0" err="1"/>
              <a:t>ευρυαγγείες</a:t>
            </a:r>
            <a:r>
              <a:rPr lang="el-GR" dirty="0"/>
              <a:t> σε </a:t>
            </a:r>
            <a:r>
              <a:rPr lang="el-GR" dirty="0" err="1"/>
              <a:t>φωτοεκτεθειμένες</a:t>
            </a:r>
            <a:r>
              <a:rPr lang="el-GR" dirty="0"/>
              <a:t> περιοχές</a:t>
            </a:r>
            <a:endParaRPr lang="en-US" dirty="0"/>
          </a:p>
        </p:txBody>
      </p:sp>
      <p:pic>
        <p:nvPicPr>
          <p:cNvPr id="6" name="Picture 5">
            <a:extLst>
              <a:ext uri="{FF2B5EF4-FFF2-40B4-BE49-F238E27FC236}">
                <a16:creationId xmlns:a16="http://schemas.microsoft.com/office/drawing/2014/main" id="{853E3CAF-6E6B-97E7-A5D9-1A1BF1BA5531}"/>
              </a:ext>
            </a:extLst>
          </p:cNvPr>
          <p:cNvPicPr>
            <a:picLocks noChangeAspect="1"/>
          </p:cNvPicPr>
          <p:nvPr/>
        </p:nvPicPr>
        <p:blipFill>
          <a:blip r:embed="rId2"/>
          <a:stretch>
            <a:fillRect/>
          </a:stretch>
        </p:blipFill>
        <p:spPr>
          <a:xfrm>
            <a:off x="9522263" y="372808"/>
            <a:ext cx="2344403" cy="2478961"/>
          </a:xfrm>
          <a:prstGeom prst="rect">
            <a:avLst/>
          </a:prstGeom>
        </p:spPr>
      </p:pic>
      <p:pic>
        <p:nvPicPr>
          <p:cNvPr id="8" name="Picture 7">
            <a:extLst>
              <a:ext uri="{FF2B5EF4-FFF2-40B4-BE49-F238E27FC236}">
                <a16:creationId xmlns:a16="http://schemas.microsoft.com/office/drawing/2014/main" id="{C7D44C53-A1AE-C267-C610-F5D5BC9858CD}"/>
              </a:ext>
            </a:extLst>
          </p:cNvPr>
          <p:cNvPicPr>
            <a:picLocks noChangeAspect="1"/>
          </p:cNvPicPr>
          <p:nvPr/>
        </p:nvPicPr>
        <p:blipFill>
          <a:blip r:embed="rId3"/>
          <a:stretch>
            <a:fillRect/>
          </a:stretch>
        </p:blipFill>
        <p:spPr>
          <a:xfrm>
            <a:off x="8012379" y="3150747"/>
            <a:ext cx="4082887" cy="3019036"/>
          </a:xfrm>
          <a:prstGeom prst="rect">
            <a:avLst/>
          </a:prstGeom>
        </p:spPr>
      </p:pic>
      <p:pic>
        <p:nvPicPr>
          <p:cNvPr id="10" name="Picture 9">
            <a:extLst>
              <a:ext uri="{FF2B5EF4-FFF2-40B4-BE49-F238E27FC236}">
                <a16:creationId xmlns:a16="http://schemas.microsoft.com/office/drawing/2014/main" id="{97124CAB-0DD6-D334-072C-4D2A8BF2EF00}"/>
              </a:ext>
            </a:extLst>
          </p:cNvPr>
          <p:cNvPicPr>
            <a:picLocks noChangeAspect="1"/>
          </p:cNvPicPr>
          <p:nvPr/>
        </p:nvPicPr>
        <p:blipFill>
          <a:blip r:embed="rId4"/>
          <a:stretch>
            <a:fillRect/>
          </a:stretch>
        </p:blipFill>
        <p:spPr>
          <a:xfrm>
            <a:off x="3907130" y="3150747"/>
            <a:ext cx="4105249" cy="3019036"/>
          </a:xfrm>
          <a:prstGeom prst="rect">
            <a:avLst/>
          </a:prstGeom>
        </p:spPr>
      </p:pic>
      <p:sp>
        <p:nvSpPr>
          <p:cNvPr id="12" name="TextBox 11">
            <a:extLst>
              <a:ext uri="{FF2B5EF4-FFF2-40B4-BE49-F238E27FC236}">
                <a16:creationId xmlns:a16="http://schemas.microsoft.com/office/drawing/2014/main" id="{F6120867-8088-513A-54B1-BE32445F24B7}"/>
              </a:ext>
            </a:extLst>
          </p:cNvPr>
          <p:cNvSpPr txBox="1"/>
          <p:nvPr/>
        </p:nvSpPr>
        <p:spPr>
          <a:xfrm>
            <a:off x="34694" y="6231696"/>
            <a:ext cx="11646766" cy="369332"/>
          </a:xfrm>
          <a:prstGeom prst="rect">
            <a:avLst/>
          </a:prstGeom>
          <a:noFill/>
        </p:spPr>
        <p:txBody>
          <a:bodyPr wrap="square">
            <a:spAutoFit/>
          </a:bodyPr>
          <a:lstStyle/>
          <a:p>
            <a:r>
              <a:rPr lang="el-GR" dirty="0"/>
              <a:t>         </a:t>
            </a:r>
            <a:r>
              <a:rPr lang="en-US" dirty="0"/>
              <a:t>Holster sign</a:t>
            </a:r>
            <a:r>
              <a:rPr lang="el-GR" dirty="0"/>
              <a:t> (οπλοθήκης)</a:t>
            </a:r>
            <a:r>
              <a:rPr lang="en-US" dirty="0"/>
              <a:t>		</a:t>
            </a:r>
            <a:r>
              <a:rPr lang="el-GR" dirty="0"/>
              <a:t>                σημείο V				σημείο εσάρπας</a:t>
            </a:r>
            <a:endParaRPr lang="en-US" dirty="0"/>
          </a:p>
        </p:txBody>
      </p:sp>
      <p:pic>
        <p:nvPicPr>
          <p:cNvPr id="14" name="Picture 13">
            <a:extLst>
              <a:ext uri="{FF2B5EF4-FFF2-40B4-BE49-F238E27FC236}">
                <a16:creationId xmlns:a16="http://schemas.microsoft.com/office/drawing/2014/main" id="{34565BBB-2E78-091C-8DA8-D9E7E38006A1}"/>
              </a:ext>
            </a:extLst>
          </p:cNvPr>
          <p:cNvPicPr>
            <a:picLocks noChangeAspect="1"/>
          </p:cNvPicPr>
          <p:nvPr/>
        </p:nvPicPr>
        <p:blipFill>
          <a:blip r:embed="rId5"/>
          <a:stretch>
            <a:fillRect/>
          </a:stretch>
        </p:blipFill>
        <p:spPr>
          <a:xfrm>
            <a:off x="34693" y="3314699"/>
            <a:ext cx="3752082" cy="2855083"/>
          </a:xfrm>
          <a:prstGeom prst="rect">
            <a:avLst/>
          </a:prstGeom>
        </p:spPr>
      </p:pic>
    </p:spTree>
    <p:extLst>
      <p:ext uri="{BB962C8B-B14F-4D97-AF65-F5344CB8AC3E}">
        <p14:creationId xmlns:p14="http://schemas.microsoft.com/office/powerpoint/2010/main" val="4286588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00231-3B8A-7C99-4D21-CC5E15435D2C}"/>
              </a:ext>
            </a:extLst>
          </p:cNvPr>
          <p:cNvSpPr>
            <a:spLocks noGrp="1"/>
          </p:cNvSpPr>
          <p:nvPr>
            <p:ph type="title"/>
          </p:nvPr>
        </p:nvSpPr>
        <p:spPr/>
        <p:txBody>
          <a:bodyPr/>
          <a:lstStyle/>
          <a:p>
            <a:r>
              <a:rPr lang="el-GR" dirty="0" err="1"/>
              <a:t>Περιονύχιες</a:t>
            </a:r>
            <a:r>
              <a:rPr lang="el-GR" dirty="0"/>
              <a:t> αλλοιώσεις</a:t>
            </a:r>
            <a:endParaRPr lang="en-US" dirty="0"/>
          </a:p>
        </p:txBody>
      </p:sp>
      <p:pic>
        <p:nvPicPr>
          <p:cNvPr id="6" name="Content Placeholder 5">
            <a:extLst>
              <a:ext uri="{FF2B5EF4-FFF2-40B4-BE49-F238E27FC236}">
                <a16:creationId xmlns:a16="http://schemas.microsoft.com/office/drawing/2014/main" id="{00EECAF3-53F2-9692-0CE9-D94B78ED4B1C}"/>
              </a:ext>
            </a:extLst>
          </p:cNvPr>
          <p:cNvPicPr>
            <a:picLocks noGrp="1" noChangeAspect="1"/>
          </p:cNvPicPr>
          <p:nvPr>
            <p:ph sz="half" idx="1"/>
          </p:nvPr>
        </p:nvPicPr>
        <p:blipFill>
          <a:blip r:embed="rId3"/>
          <a:stretch>
            <a:fillRect/>
          </a:stretch>
        </p:blipFill>
        <p:spPr>
          <a:xfrm>
            <a:off x="838200" y="2037359"/>
            <a:ext cx="5181600" cy="3927870"/>
          </a:xfrm>
        </p:spPr>
      </p:pic>
      <p:pic>
        <p:nvPicPr>
          <p:cNvPr id="7" name="Content Placeholder 6">
            <a:extLst>
              <a:ext uri="{FF2B5EF4-FFF2-40B4-BE49-F238E27FC236}">
                <a16:creationId xmlns:a16="http://schemas.microsoft.com/office/drawing/2014/main" id="{84BB1375-FEFB-DC0C-5CD1-53FA8461431F}"/>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2200" y="2274094"/>
            <a:ext cx="5181600" cy="3454399"/>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98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AEBAF-7A5D-A1D2-417E-B7D613DBC3F9}"/>
              </a:ext>
            </a:extLst>
          </p:cNvPr>
          <p:cNvSpPr>
            <a:spLocks noGrp="1"/>
          </p:cNvSpPr>
          <p:nvPr>
            <p:ph type="title"/>
          </p:nvPr>
        </p:nvSpPr>
        <p:spPr/>
        <p:txBody>
          <a:bodyPr/>
          <a:lstStyle/>
          <a:p>
            <a:r>
              <a:rPr lang="el-GR" dirty="0"/>
              <a:t>Σύνδρομο </a:t>
            </a:r>
            <a:r>
              <a:rPr lang="el-GR" dirty="0" err="1"/>
              <a:t>αντισυνθετάσης</a:t>
            </a:r>
            <a:endParaRPr lang="en-US" dirty="0"/>
          </a:p>
        </p:txBody>
      </p:sp>
      <p:sp>
        <p:nvSpPr>
          <p:cNvPr id="3" name="Content Placeholder 2">
            <a:extLst>
              <a:ext uri="{FF2B5EF4-FFF2-40B4-BE49-F238E27FC236}">
                <a16:creationId xmlns:a16="http://schemas.microsoft.com/office/drawing/2014/main" id="{32E996A2-5117-A342-4CA4-3C6AE35A9DAA}"/>
              </a:ext>
            </a:extLst>
          </p:cNvPr>
          <p:cNvSpPr>
            <a:spLocks noGrp="1"/>
          </p:cNvSpPr>
          <p:nvPr>
            <p:ph sz="half" idx="1"/>
          </p:nvPr>
        </p:nvSpPr>
        <p:spPr/>
        <p:txBody>
          <a:bodyPr/>
          <a:lstStyle/>
          <a:p>
            <a:r>
              <a:rPr lang="el-GR" dirty="0"/>
              <a:t>Πνευμονική </a:t>
            </a:r>
            <a:r>
              <a:rPr lang="el-GR" dirty="0" err="1"/>
              <a:t>ίνωση</a:t>
            </a:r>
            <a:endParaRPr lang="el-GR" dirty="0"/>
          </a:p>
          <a:p>
            <a:r>
              <a:rPr lang="el-GR" dirty="0"/>
              <a:t>Χέρια Μηχανικού</a:t>
            </a:r>
          </a:p>
          <a:p>
            <a:r>
              <a:rPr lang="de-DE" dirty="0"/>
              <a:t>Raynaud</a:t>
            </a:r>
          </a:p>
          <a:p>
            <a:r>
              <a:rPr lang="de-DE" dirty="0" err="1"/>
              <a:t>Gottron</a:t>
            </a:r>
            <a:r>
              <a:rPr lang="de-DE" dirty="0"/>
              <a:t> </a:t>
            </a:r>
            <a:r>
              <a:rPr lang="el-GR" dirty="0"/>
              <a:t>βλατίδες</a:t>
            </a:r>
            <a:endParaRPr lang="de-DE" dirty="0"/>
          </a:p>
          <a:p>
            <a:r>
              <a:rPr lang="en-US" dirty="0"/>
              <a:t>anti-Jo-1</a:t>
            </a:r>
            <a:endParaRPr lang="de-DE" dirty="0"/>
          </a:p>
          <a:p>
            <a:r>
              <a:rPr lang="el-GR" dirty="0"/>
              <a:t>Φτωχή πρόγνωση</a:t>
            </a:r>
            <a:endParaRPr lang="en-US" dirty="0"/>
          </a:p>
        </p:txBody>
      </p:sp>
      <p:pic>
        <p:nvPicPr>
          <p:cNvPr id="5" name="Content Placeholder 4">
            <a:extLst>
              <a:ext uri="{FF2B5EF4-FFF2-40B4-BE49-F238E27FC236}">
                <a16:creationId xmlns:a16="http://schemas.microsoft.com/office/drawing/2014/main" id="{13252EC5-5A09-9769-8670-BE5E94E8754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274094"/>
            <a:ext cx="5181600" cy="3454399"/>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828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B8D0-8819-17FE-C924-8D6202D481FC}"/>
              </a:ext>
            </a:extLst>
          </p:cNvPr>
          <p:cNvSpPr>
            <a:spLocks noGrp="1"/>
          </p:cNvSpPr>
          <p:nvPr>
            <p:ph type="title"/>
          </p:nvPr>
        </p:nvSpPr>
        <p:spPr/>
        <p:txBody>
          <a:bodyPr/>
          <a:lstStyle/>
          <a:p>
            <a:r>
              <a:rPr lang="el-GR" dirty="0"/>
              <a:t>Μη ειδικά ευρήματα</a:t>
            </a:r>
            <a:endParaRPr lang="en-US" dirty="0"/>
          </a:p>
        </p:txBody>
      </p:sp>
      <p:sp>
        <p:nvSpPr>
          <p:cNvPr id="5" name="Content Placeholder 4">
            <a:extLst>
              <a:ext uri="{FF2B5EF4-FFF2-40B4-BE49-F238E27FC236}">
                <a16:creationId xmlns:a16="http://schemas.microsoft.com/office/drawing/2014/main" id="{26ACFD3E-3627-2BD3-36BA-763DDB946846}"/>
              </a:ext>
            </a:extLst>
          </p:cNvPr>
          <p:cNvSpPr>
            <a:spLocks noGrp="1"/>
          </p:cNvSpPr>
          <p:nvPr>
            <p:ph idx="1"/>
          </p:nvPr>
        </p:nvSpPr>
        <p:spPr/>
        <p:txBody>
          <a:bodyPr/>
          <a:lstStyle/>
          <a:p>
            <a:r>
              <a:rPr lang="el-GR" dirty="0"/>
              <a:t>Οζώδες ερύθημα</a:t>
            </a:r>
          </a:p>
          <a:p>
            <a:r>
              <a:rPr lang="el-GR" dirty="0"/>
              <a:t>Πολύμορφο ερύθημα</a:t>
            </a:r>
          </a:p>
          <a:p>
            <a:r>
              <a:rPr lang="el-GR" dirty="0" err="1"/>
              <a:t>Ψωριασιόμορφη</a:t>
            </a:r>
            <a:r>
              <a:rPr lang="el-GR" dirty="0"/>
              <a:t> δερματίτιδα</a:t>
            </a:r>
          </a:p>
          <a:p>
            <a:r>
              <a:rPr lang="el-GR" dirty="0"/>
              <a:t>Εξάνθημα από φωτοευαισθησία</a:t>
            </a:r>
            <a:endParaRPr lang="en-US" dirty="0"/>
          </a:p>
          <a:p>
            <a:r>
              <a:rPr lang="el-GR" dirty="0"/>
              <a:t>Ασβεστώσεις δέρματος (παιδιά)</a:t>
            </a:r>
          </a:p>
        </p:txBody>
      </p:sp>
    </p:spTree>
    <p:extLst>
      <p:ext uri="{BB962C8B-B14F-4D97-AF65-F5344CB8AC3E}">
        <p14:creationId xmlns:p14="http://schemas.microsoft.com/office/powerpoint/2010/main" val="1547358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FCE09-9E39-6D09-A57B-BE5F24489A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268C4F-817C-E304-DF11-0BEDE7A66CE1}"/>
              </a:ext>
            </a:extLst>
          </p:cNvPr>
          <p:cNvSpPr>
            <a:spLocks noGrp="1"/>
          </p:cNvSpPr>
          <p:nvPr>
            <p:ph idx="1"/>
          </p:nvPr>
        </p:nvSpPr>
        <p:spPr/>
        <p:txBody>
          <a:bodyPr/>
          <a:lstStyle/>
          <a:p>
            <a:r>
              <a:rPr lang="el-GR" dirty="0"/>
              <a:t>Διάμεση πνευμονοπάθεια</a:t>
            </a:r>
          </a:p>
          <a:p>
            <a:r>
              <a:rPr lang="el-GR" dirty="0"/>
              <a:t>Προσβολή αναπνευστικών μυών</a:t>
            </a:r>
          </a:p>
          <a:p>
            <a:r>
              <a:rPr lang="el-GR" dirty="0"/>
              <a:t>Δυσφαγία</a:t>
            </a:r>
          </a:p>
          <a:p>
            <a:r>
              <a:rPr lang="el-GR" dirty="0"/>
              <a:t>Μη παραμορφωτική αρθρίτιδα</a:t>
            </a:r>
          </a:p>
          <a:p>
            <a:r>
              <a:rPr lang="el-GR" dirty="0"/>
              <a:t>Καρδιαγγειακή νόσος</a:t>
            </a:r>
            <a:endParaRPr lang="en-US" dirty="0"/>
          </a:p>
        </p:txBody>
      </p:sp>
    </p:spTree>
    <p:extLst>
      <p:ext uri="{BB962C8B-B14F-4D97-AF65-F5344CB8AC3E}">
        <p14:creationId xmlns:p14="http://schemas.microsoft.com/office/powerpoint/2010/main" val="2588542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5"/>
          <p:cNvSpPr txBox="1">
            <a:spLocks noGrp="1"/>
          </p:cNvSpPr>
          <p:nvPr>
            <p:ph type="title"/>
          </p:nvPr>
        </p:nvSpPr>
        <p:spPr>
          <a:xfrm>
            <a:off x="1192306" y="524932"/>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l-GR" sz="6000" dirty="0" err="1"/>
              <a:t>Δερματομυοσίτιδα</a:t>
            </a:r>
            <a:br>
              <a:rPr lang="el-GR" dirty="0"/>
            </a:br>
            <a:r>
              <a:rPr lang="el-GR" dirty="0"/>
              <a:t>Διάγνωση</a:t>
            </a:r>
            <a:endParaRPr dirty="0"/>
          </a:p>
        </p:txBody>
      </p:sp>
      <p:sp>
        <p:nvSpPr>
          <p:cNvPr id="366" name="Google Shape;366;p35"/>
          <p:cNvSpPr txBox="1">
            <a:spLocks noGrp="1"/>
          </p:cNvSpPr>
          <p:nvPr>
            <p:ph type="body" idx="1"/>
          </p:nvPr>
        </p:nvSpPr>
        <p:spPr>
          <a:xfrm>
            <a:off x="551330" y="1949823"/>
            <a:ext cx="11376211" cy="443753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15000"/>
              <a:buNone/>
            </a:pPr>
            <a:endParaRPr lang="el-GR" dirty="0"/>
          </a:p>
          <a:p>
            <a:pPr marL="285750" lvl="0" indent="-285750" algn="l" rtl="0">
              <a:spcBef>
                <a:spcPts val="0"/>
              </a:spcBef>
              <a:spcAft>
                <a:spcPts val="0"/>
              </a:spcAft>
              <a:buSzPct val="115000"/>
              <a:buChar char="•"/>
            </a:pPr>
            <a:r>
              <a:rPr lang="el-GR" dirty="0"/>
              <a:t>Δερματικές εκδηλώσεις</a:t>
            </a:r>
          </a:p>
          <a:p>
            <a:pPr marL="0" lvl="0" indent="0" algn="l" rtl="0">
              <a:spcBef>
                <a:spcPts val="0"/>
              </a:spcBef>
              <a:spcAft>
                <a:spcPts val="0"/>
              </a:spcAft>
              <a:buSzPct val="115000"/>
              <a:buNone/>
            </a:pPr>
            <a:endParaRPr lang="el-GR" dirty="0"/>
          </a:p>
          <a:p>
            <a:pPr marL="285750" lvl="0" indent="-285750" algn="l" rtl="0">
              <a:spcBef>
                <a:spcPts val="0"/>
              </a:spcBef>
              <a:spcAft>
                <a:spcPts val="0"/>
              </a:spcAft>
              <a:buSzPct val="115000"/>
              <a:buChar char="•"/>
            </a:pPr>
            <a:endParaRPr lang="el-GR" dirty="0"/>
          </a:p>
          <a:p>
            <a:pPr marL="285750" lvl="0" indent="-285750" algn="l" rtl="0">
              <a:spcBef>
                <a:spcPts val="0"/>
              </a:spcBef>
              <a:spcAft>
                <a:spcPts val="0"/>
              </a:spcAft>
              <a:buSzPct val="115000"/>
              <a:buChar char="•"/>
            </a:pPr>
            <a:r>
              <a:rPr lang="el-GR" dirty="0"/>
              <a:t>Συμμετρική αδυναμία εγγύς μυών</a:t>
            </a:r>
            <a:endParaRPr dirty="0"/>
          </a:p>
          <a:p>
            <a:pPr marL="285750" lvl="0" indent="-123634" algn="l" rtl="0">
              <a:spcBef>
                <a:spcPts val="1044"/>
              </a:spcBef>
              <a:spcAft>
                <a:spcPts val="0"/>
              </a:spcAft>
              <a:buSzPct val="115000"/>
              <a:buNone/>
            </a:pPr>
            <a:endParaRPr dirty="0"/>
          </a:p>
          <a:p>
            <a:pPr marL="285750" lvl="0" indent="-285750" algn="l" rtl="0">
              <a:spcBef>
                <a:spcPts val="1044"/>
              </a:spcBef>
              <a:spcAft>
                <a:spcPts val="0"/>
              </a:spcAft>
              <a:buSzPct val="115000"/>
              <a:buChar char="•"/>
            </a:pPr>
            <a:r>
              <a:rPr lang="el-GR" dirty="0"/>
              <a:t>Αύξηση μυϊκών ενζύμων (ιδιαίτερα CK, </a:t>
            </a:r>
            <a:r>
              <a:rPr lang="de-DE" dirty="0"/>
              <a:t>LDH, </a:t>
            </a:r>
            <a:r>
              <a:rPr lang="el-GR" dirty="0" err="1"/>
              <a:t>αλδολάση</a:t>
            </a:r>
            <a:r>
              <a:rPr lang="el-GR" dirty="0"/>
              <a:t>)</a:t>
            </a:r>
            <a:endParaRPr dirty="0"/>
          </a:p>
          <a:p>
            <a:pPr marL="285750" lvl="0" indent="-123634" algn="l" rtl="0">
              <a:spcBef>
                <a:spcPts val="1044"/>
              </a:spcBef>
              <a:spcAft>
                <a:spcPts val="0"/>
              </a:spcAft>
              <a:buSzPct val="115000"/>
              <a:buNone/>
            </a:pPr>
            <a:endParaRPr dirty="0"/>
          </a:p>
          <a:p>
            <a:pPr marL="285750" lvl="0" indent="-285750" algn="l" rtl="0">
              <a:spcBef>
                <a:spcPts val="1044"/>
              </a:spcBef>
              <a:spcAft>
                <a:spcPts val="0"/>
              </a:spcAft>
              <a:buSzPct val="115000"/>
              <a:buChar char="•"/>
            </a:pPr>
            <a:r>
              <a:rPr lang="el-GR" dirty="0" err="1"/>
              <a:t>Ηλεκτρομυογραφικά</a:t>
            </a:r>
            <a:r>
              <a:rPr lang="el-GR" dirty="0"/>
              <a:t> ευρήματα</a:t>
            </a:r>
          </a:p>
          <a:p>
            <a:pPr marL="285750" lvl="0" indent="-123634" algn="l" rtl="0">
              <a:spcBef>
                <a:spcPts val="1044"/>
              </a:spcBef>
              <a:spcAft>
                <a:spcPts val="0"/>
              </a:spcAft>
              <a:buSzPct val="115000"/>
              <a:buNone/>
            </a:pPr>
            <a:endParaRPr dirty="0"/>
          </a:p>
          <a:p>
            <a:pPr marL="285750" lvl="0" indent="-285750" algn="l" rtl="0">
              <a:spcBef>
                <a:spcPts val="1044"/>
              </a:spcBef>
              <a:spcAft>
                <a:spcPts val="0"/>
              </a:spcAft>
              <a:buSzPct val="115000"/>
              <a:buChar char="•"/>
            </a:pPr>
            <a:r>
              <a:rPr lang="el-GR" dirty="0"/>
              <a:t>Ιστολογικά ευρήματα</a:t>
            </a:r>
          </a:p>
          <a:p>
            <a:pPr marL="742950" lvl="1" indent="-285750">
              <a:spcBef>
                <a:spcPts val="1044"/>
              </a:spcBef>
              <a:buSzPct val="115000"/>
            </a:pPr>
            <a:r>
              <a:rPr lang="el-GR" dirty="0"/>
              <a:t>Βιοψία δέρματος </a:t>
            </a:r>
          </a:p>
          <a:p>
            <a:pPr marL="742950" lvl="1" indent="-285750">
              <a:spcBef>
                <a:spcPts val="1044"/>
              </a:spcBef>
              <a:buSzPct val="115000"/>
            </a:pPr>
            <a:r>
              <a:rPr lang="el-GR" dirty="0"/>
              <a:t>Βιοψία Μυός (Δελτοειδής, Τραπεζοειδής, Τετρακέφαλος </a:t>
            </a:r>
            <a:r>
              <a:rPr lang="el-GR" dirty="0" err="1"/>
              <a:t>μύς</a:t>
            </a:r>
            <a:r>
              <a:rPr lang="el-GR" dirty="0"/>
              <a:t> - </a:t>
            </a:r>
            <a:r>
              <a:rPr lang="en-US" dirty="0"/>
              <a:t>MRI )</a:t>
            </a:r>
          </a:p>
          <a:p>
            <a:pPr marL="285750" lvl="0" indent="-285750" algn="l" rtl="0">
              <a:spcBef>
                <a:spcPts val="1044"/>
              </a:spcBef>
              <a:spcAft>
                <a:spcPts val="0"/>
              </a:spcAft>
              <a:buSzPct val="115000"/>
              <a:buChar char="•"/>
            </a:pPr>
            <a:endParaRPr lang="el-GR" dirty="0"/>
          </a:p>
          <a:p>
            <a:pPr marL="285750" lvl="0" indent="-285750" algn="l" rtl="0">
              <a:spcBef>
                <a:spcPts val="1044"/>
              </a:spcBef>
              <a:spcAft>
                <a:spcPts val="0"/>
              </a:spcAft>
              <a:buSzPct val="115000"/>
              <a:buChar char="•"/>
            </a:pPr>
            <a:r>
              <a:rPr lang="el-GR" dirty="0" err="1"/>
              <a:t>Αυτοαντισώματα</a:t>
            </a:r>
            <a:endParaRPr lang="el-GR" dirty="0"/>
          </a:p>
          <a:p>
            <a:pPr marL="285750" lvl="0" indent="-123634" algn="l" rtl="0">
              <a:spcBef>
                <a:spcPts val="1044"/>
              </a:spcBef>
              <a:spcAft>
                <a:spcPts val="0"/>
              </a:spcAft>
              <a:buSzPct val="11500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6"/>
          <p:cNvSpPr txBox="1">
            <a:spLocks noGrp="1"/>
          </p:cNvSpPr>
          <p:nvPr>
            <p:ph type="title"/>
          </p:nvPr>
        </p:nvSpPr>
        <p:spPr>
          <a:xfrm>
            <a:off x="1295402" y="666056"/>
            <a:ext cx="9601196" cy="369333"/>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l-GR" dirty="0"/>
              <a:t>Ιστολογικά ευρήματα</a:t>
            </a:r>
            <a:br>
              <a:rPr lang="el-GR" dirty="0"/>
            </a:br>
            <a:endParaRPr dirty="0"/>
          </a:p>
        </p:txBody>
      </p:sp>
      <p:sp>
        <p:nvSpPr>
          <p:cNvPr id="374" name="Google Shape;374;p36"/>
          <p:cNvSpPr txBox="1"/>
          <p:nvPr/>
        </p:nvSpPr>
        <p:spPr>
          <a:xfrm>
            <a:off x="742103" y="5430123"/>
            <a:ext cx="535389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dirty="0">
                <a:solidFill>
                  <a:schemeClr val="dk1"/>
                </a:solidFill>
                <a:latin typeface="Garamond"/>
                <a:ea typeface="Garamond"/>
                <a:cs typeface="Garamond"/>
                <a:sym typeface="Garamond"/>
              </a:rPr>
              <a:t>Λέπτυνση της επιδερμίδας, </a:t>
            </a:r>
            <a:r>
              <a:rPr lang="el-GR" sz="1800" dirty="0" err="1">
                <a:solidFill>
                  <a:schemeClr val="dk1"/>
                </a:solidFill>
                <a:latin typeface="Garamond"/>
                <a:ea typeface="Garamond"/>
                <a:cs typeface="Garamond"/>
                <a:sym typeface="Garamond"/>
              </a:rPr>
              <a:t>κενοτοπιώδης</a:t>
            </a:r>
            <a:r>
              <a:rPr lang="el-GR" sz="1800" dirty="0">
                <a:solidFill>
                  <a:schemeClr val="dk1"/>
                </a:solidFill>
                <a:latin typeface="Garamond"/>
                <a:ea typeface="Garamond"/>
                <a:cs typeface="Garamond"/>
                <a:sym typeface="Garamond"/>
              </a:rPr>
              <a:t> εκφύλιση της βασικής μεμβράνης, πάχυνση της βασικής μεμβράνης ,οίδημα του </a:t>
            </a:r>
            <a:r>
              <a:rPr lang="el-GR" sz="1800" dirty="0" err="1">
                <a:solidFill>
                  <a:schemeClr val="dk1"/>
                </a:solidFill>
                <a:latin typeface="Garamond"/>
                <a:ea typeface="Garamond"/>
                <a:cs typeface="Garamond"/>
                <a:sym typeface="Garamond"/>
              </a:rPr>
              <a:t>θηλώδους</a:t>
            </a:r>
            <a:r>
              <a:rPr lang="el-GR" sz="1800" dirty="0">
                <a:solidFill>
                  <a:schemeClr val="dk1"/>
                </a:solidFill>
                <a:latin typeface="Garamond"/>
                <a:ea typeface="Garamond"/>
                <a:cs typeface="Garamond"/>
                <a:sym typeface="Garamond"/>
              </a:rPr>
              <a:t> χορίου, λεμφοκυτταρικές φλεγμονώδεις διηθήσεις στη </a:t>
            </a:r>
            <a:r>
              <a:rPr lang="el-GR" sz="1800" dirty="0" err="1">
                <a:solidFill>
                  <a:schemeClr val="dk1"/>
                </a:solidFill>
                <a:latin typeface="Garamond"/>
                <a:ea typeface="Garamond"/>
                <a:cs typeface="Garamond"/>
                <a:sym typeface="Garamond"/>
              </a:rPr>
              <a:t>δερμο</a:t>
            </a:r>
            <a:r>
              <a:rPr lang="el-GR" sz="1800" dirty="0">
                <a:solidFill>
                  <a:schemeClr val="dk1"/>
                </a:solidFill>
                <a:latin typeface="Garamond"/>
                <a:ea typeface="Garamond"/>
                <a:cs typeface="Garamond"/>
                <a:sym typeface="Garamond"/>
              </a:rPr>
              <a:t>-επιδερμική συμβολή και εναπόθεση </a:t>
            </a:r>
            <a:r>
              <a:rPr lang="el-GR" sz="1800" dirty="0" err="1">
                <a:solidFill>
                  <a:schemeClr val="dk1"/>
                </a:solidFill>
                <a:latin typeface="Garamond"/>
                <a:ea typeface="Garamond"/>
                <a:cs typeface="Garamond"/>
                <a:sym typeface="Garamond"/>
              </a:rPr>
              <a:t>βλεννίνης</a:t>
            </a:r>
            <a:r>
              <a:rPr lang="el-GR" sz="1800" dirty="0">
                <a:solidFill>
                  <a:schemeClr val="dk1"/>
                </a:solidFill>
                <a:latin typeface="Garamond"/>
                <a:ea typeface="Garamond"/>
                <a:cs typeface="Garamond"/>
                <a:sym typeface="Garamond"/>
              </a:rPr>
              <a:t> στο χόριο.</a:t>
            </a:r>
            <a:endParaRPr dirty="0"/>
          </a:p>
        </p:txBody>
      </p:sp>
      <p:sp>
        <p:nvSpPr>
          <p:cNvPr id="375" name="Google Shape;375;p36"/>
          <p:cNvSpPr txBox="1"/>
          <p:nvPr/>
        </p:nvSpPr>
        <p:spPr>
          <a:xfrm>
            <a:off x="324525" y="1178790"/>
            <a:ext cx="60106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dirty="0">
                <a:solidFill>
                  <a:schemeClr val="dk1"/>
                </a:solidFill>
                <a:latin typeface="Garamond"/>
                <a:ea typeface="Garamond"/>
                <a:cs typeface="Garamond"/>
                <a:sym typeface="Garamond"/>
              </a:rPr>
              <a:t>Βιοψία Δέρματος ( μη ειδική παρόμοια με </a:t>
            </a:r>
            <a:r>
              <a:rPr lang="el-GR" sz="1800" dirty="0" err="1">
                <a:solidFill>
                  <a:schemeClr val="dk1"/>
                </a:solidFill>
                <a:latin typeface="Garamond"/>
                <a:ea typeface="Garamond"/>
                <a:cs typeface="Garamond"/>
                <a:sym typeface="Garamond"/>
              </a:rPr>
              <a:t>Ερυθηματώδη</a:t>
            </a:r>
            <a:r>
              <a:rPr lang="el-GR" sz="1800" dirty="0">
                <a:solidFill>
                  <a:schemeClr val="dk1"/>
                </a:solidFill>
                <a:latin typeface="Garamond"/>
                <a:ea typeface="Garamond"/>
                <a:cs typeface="Garamond"/>
                <a:sym typeface="Garamond"/>
              </a:rPr>
              <a:t> Λύκου )</a:t>
            </a:r>
            <a:endParaRPr dirty="0"/>
          </a:p>
        </p:txBody>
      </p:sp>
      <p:sp>
        <p:nvSpPr>
          <p:cNvPr id="376" name="Google Shape;376;p36"/>
          <p:cNvSpPr txBox="1"/>
          <p:nvPr/>
        </p:nvSpPr>
        <p:spPr>
          <a:xfrm>
            <a:off x="8067284" y="1137411"/>
            <a:ext cx="29899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dirty="0">
                <a:solidFill>
                  <a:schemeClr val="dk1"/>
                </a:solidFill>
                <a:latin typeface="Garamond"/>
                <a:ea typeface="Garamond"/>
                <a:cs typeface="Garamond"/>
                <a:sym typeface="Garamond"/>
              </a:rPr>
              <a:t>Βιοψία Μυός ( Θέτει διάγνωση )</a:t>
            </a:r>
            <a:endParaRPr dirty="0"/>
          </a:p>
        </p:txBody>
      </p:sp>
      <p:sp>
        <p:nvSpPr>
          <p:cNvPr id="377" name="Google Shape;377;p36"/>
          <p:cNvSpPr txBox="1"/>
          <p:nvPr/>
        </p:nvSpPr>
        <p:spPr>
          <a:xfrm>
            <a:off x="7629475" y="5586712"/>
            <a:ext cx="386554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dirty="0" err="1">
                <a:solidFill>
                  <a:schemeClr val="dk1"/>
                </a:solidFill>
                <a:latin typeface="Garamond"/>
                <a:ea typeface="Garamond"/>
                <a:cs typeface="Garamond"/>
                <a:sym typeface="Garamond"/>
              </a:rPr>
              <a:t>Περιαγγειακ</a:t>
            </a:r>
            <a:r>
              <a:rPr lang="el-GR" dirty="0" err="1">
                <a:solidFill>
                  <a:schemeClr val="dk1"/>
                </a:solidFill>
                <a:latin typeface="Garamond"/>
                <a:ea typeface="Garamond"/>
                <a:cs typeface="Garamond"/>
                <a:sym typeface="Garamond"/>
              </a:rPr>
              <a:t>ή</a:t>
            </a:r>
            <a:r>
              <a:rPr lang="el-GR" sz="1800" dirty="0">
                <a:solidFill>
                  <a:schemeClr val="dk1"/>
                </a:solidFill>
                <a:latin typeface="Garamond"/>
                <a:ea typeface="Garamond"/>
                <a:cs typeface="Garamond"/>
                <a:sym typeface="Garamond"/>
              </a:rPr>
              <a:t> και </a:t>
            </a:r>
            <a:r>
              <a:rPr lang="el-GR" sz="1800" dirty="0" err="1">
                <a:solidFill>
                  <a:schemeClr val="dk1"/>
                </a:solidFill>
                <a:latin typeface="Garamond"/>
                <a:ea typeface="Garamond"/>
                <a:cs typeface="Garamond"/>
                <a:sym typeface="Garamond"/>
              </a:rPr>
              <a:t>περιμυϊκή</a:t>
            </a:r>
            <a:r>
              <a:rPr lang="el-GR" sz="1800" dirty="0">
                <a:solidFill>
                  <a:schemeClr val="dk1"/>
                </a:solidFill>
                <a:latin typeface="Garamond"/>
                <a:ea typeface="Garamond"/>
                <a:cs typeface="Garamond"/>
                <a:sym typeface="Garamond"/>
              </a:rPr>
              <a:t> φλεγμονώδεις </a:t>
            </a:r>
            <a:r>
              <a:rPr lang="el-GR" dirty="0">
                <a:solidFill>
                  <a:schemeClr val="dk1"/>
                </a:solidFill>
                <a:latin typeface="Garamond"/>
                <a:ea typeface="Garamond"/>
                <a:cs typeface="Garamond"/>
                <a:sym typeface="Garamond"/>
              </a:rPr>
              <a:t>διήθηση</a:t>
            </a:r>
            <a:r>
              <a:rPr lang="el-GR" sz="1800" dirty="0">
                <a:solidFill>
                  <a:schemeClr val="dk1"/>
                </a:solidFill>
                <a:latin typeface="Garamond"/>
                <a:ea typeface="Garamond"/>
                <a:cs typeface="Garamond"/>
                <a:sym typeface="Garamond"/>
              </a:rPr>
              <a:t> με εκφύλιση και αναγέννηση των γειτονικών μυϊκών ινών.</a:t>
            </a:r>
            <a:endParaRPr dirty="0"/>
          </a:p>
        </p:txBody>
      </p:sp>
      <p:pic>
        <p:nvPicPr>
          <p:cNvPr id="5" name="Picture 4">
            <a:extLst>
              <a:ext uri="{FF2B5EF4-FFF2-40B4-BE49-F238E27FC236}">
                <a16:creationId xmlns:a16="http://schemas.microsoft.com/office/drawing/2014/main" id="{F77380AB-CC51-82A3-CBE5-AB83D720C0BE}"/>
              </a:ext>
            </a:extLst>
          </p:cNvPr>
          <p:cNvPicPr>
            <a:picLocks noChangeAspect="1"/>
          </p:cNvPicPr>
          <p:nvPr/>
        </p:nvPicPr>
        <p:blipFill>
          <a:blip r:embed="rId3"/>
          <a:stretch>
            <a:fillRect/>
          </a:stretch>
        </p:blipFill>
        <p:spPr>
          <a:xfrm>
            <a:off x="870836" y="1811082"/>
            <a:ext cx="4835793" cy="3538158"/>
          </a:xfrm>
          <a:prstGeom prst="rect">
            <a:avLst/>
          </a:prstGeom>
        </p:spPr>
      </p:pic>
      <p:pic>
        <p:nvPicPr>
          <p:cNvPr id="7" name="Picture 6">
            <a:extLst>
              <a:ext uri="{FF2B5EF4-FFF2-40B4-BE49-F238E27FC236}">
                <a16:creationId xmlns:a16="http://schemas.microsoft.com/office/drawing/2014/main" id="{123BF18A-0E45-E5B9-1A30-941AFCC81F68}"/>
              </a:ext>
            </a:extLst>
          </p:cNvPr>
          <p:cNvPicPr>
            <a:picLocks noChangeAspect="1"/>
          </p:cNvPicPr>
          <p:nvPr/>
        </p:nvPicPr>
        <p:blipFill>
          <a:blip r:embed="rId4"/>
          <a:stretch>
            <a:fillRect/>
          </a:stretch>
        </p:blipFill>
        <p:spPr>
          <a:xfrm>
            <a:off x="7144347" y="1673444"/>
            <a:ext cx="4835793" cy="374656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8"/>
          <p:cNvSpPr txBox="1">
            <a:spLocks noGrp="1"/>
          </p:cNvSpPr>
          <p:nvPr>
            <p:ph type="title"/>
          </p:nvPr>
        </p:nvSpPr>
        <p:spPr>
          <a:xfrm>
            <a:off x="663390" y="1347195"/>
            <a:ext cx="10914528"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l-GR" sz="6000"/>
              <a:t>Δερματομυοσίτιδα</a:t>
            </a:r>
            <a:br>
              <a:rPr lang="el-GR"/>
            </a:br>
            <a:r>
              <a:rPr lang="el-GR"/>
              <a:t>Συνιστώμενες εξετάσεις: Πλήρεις εξετάσεις αίματος</a:t>
            </a:r>
            <a:br>
              <a:rPr lang="el-GR"/>
            </a:br>
            <a:br>
              <a:rPr lang="el-GR"/>
            </a:br>
            <a:endParaRPr/>
          </a:p>
        </p:txBody>
      </p:sp>
      <p:sp>
        <p:nvSpPr>
          <p:cNvPr id="324" name="Google Shape;324;p28"/>
          <p:cNvSpPr txBox="1">
            <a:spLocks noGrp="1"/>
          </p:cNvSpPr>
          <p:nvPr>
            <p:ph type="body" idx="1"/>
          </p:nvPr>
        </p:nvSpPr>
        <p:spPr>
          <a:xfrm>
            <a:off x="1160930" y="2530039"/>
            <a:ext cx="10279955" cy="4327961"/>
          </a:xfrm>
          <a:prstGeom prst="rect">
            <a:avLst/>
          </a:prstGeom>
          <a:noFill/>
          <a:ln>
            <a:noFill/>
          </a:ln>
        </p:spPr>
        <p:txBody>
          <a:bodyPr spcFirstLastPara="1" wrap="square" lIns="91425" tIns="45700" rIns="91425" bIns="45700" anchor="t" anchorCtr="0">
            <a:normAutofit fontScale="32500" lnSpcReduction="20000"/>
          </a:bodyPr>
          <a:lstStyle/>
          <a:p>
            <a:pPr marL="285750" lvl="0" indent="-285750" algn="l" rtl="0">
              <a:spcBef>
                <a:spcPts val="0"/>
              </a:spcBef>
              <a:spcAft>
                <a:spcPts val="0"/>
              </a:spcAft>
              <a:buSzPct val="115000"/>
              <a:buChar char="•"/>
            </a:pPr>
            <a:r>
              <a:rPr lang="el-GR" sz="7200" dirty="0"/>
              <a:t>Γενική αίματος : </a:t>
            </a:r>
            <a:r>
              <a:rPr lang="el-GR" sz="7200" dirty="0" err="1"/>
              <a:t>Λευκοκυττάρωση</a:t>
            </a:r>
            <a:r>
              <a:rPr lang="el-GR" sz="7200" dirty="0"/>
              <a:t> – Σιδηροπενική Αναιμία</a:t>
            </a:r>
            <a:endParaRPr dirty="0"/>
          </a:p>
          <a:p>
            <a:pPr marL="285750" lvl="0" indent="-285750" algn="l" rtl="0">
              <a:spcBef>
                <a:spcPts val="960"/>
              </a:spcBef>
              <a:spcAft>
                <a:spcPts val="0"/>
              </a:spcAft>
              <a:buSzPct val="115000"/>
              <a:buChar char="•"/>
            </a:pPr>
            <a:r>
              <a:rPr lang="el-GR" sz="7200" b="1" dirty="0"/>
              <a:t>ΤΚΕ</a:t>
            </a:r>
            <a:r>
              <a:rPr lang="el-GR" sz="7200" dirty="0"/>
              <a:t> (Συχνά αυξημένη ) -  CRP</a:t>
            </a:r>
            <a:endParaRPr dirty="0"/>
          </a:p>
          <a:p>
            <a:pPr marL="285750" lvl="0" indent="-285750" algn="l" rtl="0">
              <a:spcBef>
                <a:spcPts val="960"/>
              </a:spcBef>
              <a:spcAft>
                <a:spcPts val="0"/>
              </a:spcAft>
              <a:buSzPct val="115000"/>
              <a:buChar char="•"/>
            </a:pPr>
            <a:r>
              <a:rPr lang="el-GR" sz="7200" dirty="0"/>
              <a:t> SGOT – SGPT – </a:t>
            </a:r>
            <a:r>
              <a:rPr lang="el-GR" sz="7200" dirty="0" err="1"/>
              <a:t>γGT</a:t>
            </a:r>
            <a:endParaRPr sz="7200" dirty="0"/>
          </a:p>
          <a:p>
            <a:pPr marL="285750" lvl="0" indent="-285750" algn="l" rtl="0">
              <a:spcBef>
                <a:spcPts val="960"/>
              </a:spcBef>
              <a:spcAft>
                <a:spcPts val="0"/>
              </a:spcAft>
              <a:buSzPct val="115000"/>
              <a:buChar char="•"/>
            </a:pPr>
            <a:r>
              <a:rPr lang="el-GR" sz="7200" dirty="0"/>
              <a:t>Αλκαλική </a:t>
            </a:r>
            <a:r>
              <a:rPr lang="el-GR" sz="7200" dirty="0" err="1"/>
              <a:t>φωσφατάση</a:t>
            </a:r>
            <a:endParaRPr dirty="0"/>
          </a:p>
          <a:p>
            <a:pPr marL="285750" lvl="0" indent="-285750" algn="l" rtl="0">
              <a:spcBef>
                <a:spcPts val="960"/>
              </a:spcBef>
              <a:spcAft>
                <a:spcPts val="0"/>
              </a:spcAft>
              <a:buSzPct val="115000"/>
              <a:buChar char="•"/>
            </a:pPr>
            <a:r>
              <a:rPr lang="el-GR" sz="7200" dirty="0"/>
              <a:t>Ουρία – </a:t>
            </a:r>
            <a:r>
              <a:rPr lang="el-GR" sz="7200" dirty="0" err="1"/>
              <a:t>Κρεατινίνη</a:t>
            </a:r>
            <a:r>
              <a:rPr lang="el-GR" sz="7200" dirty="0"/>
              <a:t> - Ηλεκτρολύτες</a:t>
            </a:r>
            <a:endParaRPr dirty="0"/>
          </a:p>
          <a:p>
            <a:pPr marL="285750" lvl="0" indent="-285750" algn="l" rtl="0">
              <a:spcBef>
                <a:spcPts val="960"/>
              </a:spcBef>
              <a:spcAft>
                <a:spcPts val="0"/>
              </a:spcAft>
              <a:buSzPct val="115000"/>
              <a:buChar char="•"/>
            </a:pPr>
            <a:r>
              <a:rPr lang="el-GR" sz="7200" b="1" dirty="0"/>
              <a:t>LDH – ALD </a:t>
            </a:r>
            <a:r>
              <a:rPr lang="el-GR" sz="7200" dirty="0"/>
              <a:t>: Αυξημένες (εκτός της </a:t>
            </a:r>
            <a:r>
              <a:rPr lang="el-GR" sz="7200" dirty="0" err="1"/>
              <a:t>Αμυοπαθητικής</a:t>
            </a:r>
            <a:r>
              <a:rPr lang="el-GR" sz="7200" dirty="0"/>
              <a:t>) και μερικές φορές προηγείται των κλινικών εκδηλώσεων της </a:t>
            </a:r>
            <a:r>
              <a:rPr lang="el-GR" sz="7200" dirty="0" err="1"/>
              <a:t>μυοσίτιδας</a:t>
            </a:r>
            <a:r>
              <a:rPr lang="el-GR" sz="7200" dirty="0"/>
              <a:t>.</a:t>
            </a:r>
            <a:endParaRPr dirty="0"/>
          </a:p>
          <a:p>
            <a:pPr marL="285750" lvl="0" indent="-285750" algn="l" rtl="0">
              <a:spcBef>
                <a:spcPts val="960"/>
              </a:spcBef>
              <a:spcAft>
                <a:spcPts val="0"/>
              </a:spcAft>
              <a:buSzPct val="115000"/>
              <a:buChar char="•"/>
            </a:pPr>
            <a:r>
              <a:rPr lang="el-GR" sz="7200" b="1" dirty="0"/>
              <a:t>CK </a:t>
            </a:r>
            <a:r>
              <a:rPr lang="el-GR" sz="7200" dirty="0"/>
              <a:t>: Αυξημένη (κριτήριο παρακολούθησης νόσου) -</a:t>
            </a:r>
            <a:r>
              <a:rPr lang="el-GR" sz="7200" b="1" dirty="0"/>
              <a:t> CK-MB </a:t>
            </a:r>
            <a:r>
              <a:rPr lang="el-GR" sz="7200" dirty="0"/>
              <a:t>(καρδιακός μυς)</a:t>
            </a:r>
            <a:endParaRPr dirty="0"/>
          </a:p>
          <a:p>
            <a:pPr marL="285750" lvl="0" indent="-285750" algn="l" rtl="0">
              <a:spcBef>
                <a:spcPts val="960"/>
              </a:spcBef>
              <a:spcAft>
                <a:spcPts val="0"/>
              </a:spcAft>
              <a:buSzPct val="115000"/>
              <a:buChar char="•"/>
            </a:pPr>
            <a:r>
              <a:rPr lang="el-GR" sz="7200" dirty="0" err="1"/>
              <a:t>Ηλεκτροφόρηση</a:t>
            </a:r>
            <a:r>
              <a:rPr lang="el-GR" sz="7200" dirty="0"/>
              <a:t> λευκωμάτων</a:t>
            </a:r>
            <a:endParaRPr dirty="0"/>
          </a:p>
          <a:p>
            <a:pPr marL="285750" lvl="0" indent="-285750" algn="l" rtl="0">
              <a:spcBef>
                <a:spcPts val="960"/>
              </a:spcBef>
              <a:spcAft>
                <a:spcPts val="0"/>
              </a:spcAft>
              <a:buSzPct val="115000"/>
              <a:buChar char="•"/>
            </a:pPr>
            <a:r>
              <a:rPr lang="el-GR" sz="7200" dirty="0"/>
              <a:t>Ποσοτικός προσδιορισμός </a:t>
            </a:r>
            <a:r>
              <a:rPr lang="el-GR" sz="7200" dirty="0" err="1"/>
              <a:t>ανοσοσφαιρινών</a:t>
            </a:r>
            <a:endParaRPr dirty="0"/>
          </a:p>
          <a:p>
            <a:pPr marL="285750" lvl="0" indent="-285750" algn="l" rtl="0">
              <a:spcBef>
                <a:spcPts val="960"/>
              </a:spcBef>
              <a:spcAft>
                <a:spcPts val="0"/>
              </a:spcAft>
              <a:buSzPct val="115000"/>
              <a:buChar char="•"/>
            </a:pPr>
            <a:r>
              <a:rPr lang="el-GR" sz="7200" dirty="0"/>
              <a:t>Συμπλήρωμα ορού (C3, C4, CH50)</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D2095F-AD00-200B-67AE-1E19BC9BEFE7}"/>
              </a:ext>
            </a:extLst>
          </p:cNvPr>
          <p:cNvSpPr>
            <a:spLocks noGrp="1"/>
          </p:cNvSpPr>
          <p:nvPr>
            <p:ph type="title"/>
          </p:nvPr>
        </p:nvSpPr>
        <p:spPr/>
        <p:txBody>
          <a:bodyPr/>
          <a:lstStyle/>
          <a:p>
            <a:r>
              <a:rPr lang="el-GR" dirty="0" err="1"/>
              <a:t>Αυτοαντισώματα</a:t>
            </a:r>
            <a:endParaRPr lang="en-US" dirty="0"/>
          </a:p>
        </p:txBody>
      </p:sp>
      <p:sp>
        <p:nvSpPr>
          <p:cNvPr id="5" name="Text Placeholder 4">
            <a:extLst>
              <a:ext uri="{FF2B5EF4-FFF2-40B4-BE49-F238E27FC236}">
                <a16:creationId xmlns:a16="http://schemas.microsoft.com/office/drawing/2014/main" id="{85227BC3-9E8E-49C4-9867-36B6CBA4CA62}"/>
              </a:ext>
            </a:extLst>
          </p:cNvPr>
          <p:cNvSpPr>
            <a:spLocks noGrp="1"/>
          </p:cNvSpPr>
          <p:nvPr>
            <p:ph type="body" idx="1"/>
          </p:nvPr>
        </p:nvSpPr>
        <p:spPr/>
        <p:txBody>
          <a:bodyPr/>
          <a:lstStyle/>
          <a:p>
            <a:r>
              <a:rPr lang="el-GR" dirty="0"/>
              <a:t>Ειδικά για τη </a:t>
            </a:r>
            <a:r>
              <a:rPr lang="el-GR" dirty="0" err="1"/>
              <a:t>Μυοσίτιδα</a:t>
            </a:r>
            <a:endParaRPr lang="en-US" dirty="0"/>
          </a:p>
        </p:txBody>
      </p:sp>
      <p:sp>
        <p:nvSpPr>
          <p:cNvPr id="6" name="Content Placeholder 5">
            <a:extLst>
              <a:ext uri="{FF2B5EF4-FFF2-40B4-BE49-F238E27FC236}">
                <a16:creationId xmlns:a16="http://schemas.microsoft.com/office/drawing/2014/main" id="{706F0FEF-94BA-730D-6DD9-42DE673453EA}"/>
              </a:ext>
            </a:extLst>
          </p:cNvPr>
          <p:cNvSpPr>
            <a:spLocks noGrp="1"/>
          </p:cNvSpPr>
          <p:nvPr>
            <p:ph sz="half" idx="2"/>
          </p:nvPr>
        </p:nvSpPr>
        <p:spPr/>
        <p:txBody>
          <a:bodyPr/>
          <a:lstStyle/>
          <a:p>
            <a:r>
              <a:rPr lang="el-GR" sz="2800" b="1" dirty="0"/>
              <a:t>Mi-2</a:t>
            </a:r>
          </a:p>
          <a:p>
            <a:r>
              <a:rPr lang="en-US" b="1" dirty="0"/>
              <a:t>MDA5</a:t>
            </a:r>
          </a:p>
          <a:p>
            <a:r>
              <a:rPr lang="en-US" b="1" dirty="0"/>
              <a:t>NxP2</a:t>
            </a:r>
          </a:p>
          <a:p>
            <a:r>
              <a:rPr lang="en-US" b="1" dirty="0"/>
              <a:t>TIF1</a:t>
            </a:r>
          </a:p>
          <a:p>
            <a:r>
              <a:rPr lang="en-US" b="1" dirty="0"/>
              <a:t>SAE</a:t>
            </a:r>
          </a:p>
          <a:p>
            <a:r>
              <a:rPr lang="el-GR" b="1" dirty="0" err="1"/>
              <a:t>Αντισ</a:t>
            </a:r>
            <a:r>
              <a:rPr lang="en-US" b="1" dirty="0" err="1"/>
              <a:t>ώ</a:t>
            </a:r>
            <a:r>
              <a:rPr lang="el-GR" b="1" dirty="0" err="1"/>
              <a:t>ματα</a:t>
            </a:r>
            <a:r>
              <a:rPr lang="el-GR" b="1" dirty="0"/>
              <a:t> έναντι </a:t>
            </a:r>
            <a:r>
              <a:rPr lang="el-GR" b="1" dirty="0" err="1"/>
              <a:t>συνθετασών</a:t>
            </a:r>
            <a:r>
              <a:rPr lang="el-GR" b="1" dirty="0"/>
              <a:t> πχ </a:t>
            </a:r>
            <a:r>
              <a:rPr lang="el-GR" b="1" dirty="0" err="1"/>
              <a:t>Αντι</a:t>
            </a:r>
            <a:r>
              <a:rPr lang="el-GR" b="1" dirty="0"/>
              <a:t>-</a:t>
            </a:r>
            <a:r>
              <a:rPr lang="en-US" b="1" dirty="0"/>
              <a:t>Jo1</a:t>
            </a:r>
            <a:endParaRPr lang="en-US" dirty="0"/>
          </a:p>
        </p:txBody>
      </p:sp>
      <p:sp>
        <p:nvSpPr>
          <p:cNvPr id="7" name="Text Placeholder 6">
            <a:extLst>
              <a:ext uri="{FF2B5EF4-FFF2-40B4-BE49-F238E27FC236}">
                <a16:creationId xmlns:a16="http://schemas.microsoft.com/office/drawing/2014/main" id="{A3439EEE-187E-4C28-DFF9-206D09BFE008}"/>
              </a:ext>
            </a:extLst>
          </p:cNvPr>
          <p:cNvSpPr>
            <a:spLocks noGrp="1"/>
          </p:cNvSpPr>
          <p:nvPr>
            <p:ph type="body" sz="quarter" idx="3"/>
          </p:nvPr>
        </p:nvSpPr>
        <p:spPr/>
        <p:txBody>
          <a:bodyPr/>
          <a:lstStyle/>
          <a:p>
            <a:r>
              <a:rPr lang="el-GR" dirty="0"/>
              <a:t>Χαμηλής ειδικότητας</a:t>
            </a:r>
            <a:endParaRPr lang="en-US" dirty="0"/>
          </a:p>
        </p:txBody>
      </p:sp>
      <p:sp>
        <p:nvSpPr>
          <p:cNvPr id="8" name="Content Placeholder 7">
            <a:extLst>
              <a:ext uri="{FF2B5EF4-FFF2-40B4-BE49-F238E27FC236}">
                <a16:creationId xmlns:a16="http://schemas.microsoft.com/office/drawing/2014/main" id="{E1ECF30D-E22F-7CEE-9667-5CB31BB9442A}"/>
              </a:ext>
            </a:extLst>
          </p:cNvPr>
          <p:cNvSpPr>
            <a:spLocks noGrp="1"/>
          </p:cNvSpPr>
          <p:nvPr>
            <p:ph sz="quarter" idx="4"/>
          </p:nvPr>
        </p:nvSpPr>
        <p:spPr/>
        <p:txBody>
          <a:bodyPr/>
          <a:lstStyle/>
          <a:p>
            <a:r>
              <a:rPr lang="en-US" dirty="0"/>
              <a:t>ANA</a:t>
            </a:r>
          </a:p>
          <a:p>
            <a:r>
              <a:rPr lang="en-US" dirty="0"/>
              <a:t>Ro / La</a:t>
            </a:r>
          </a:p>
          <a:p>
            <a:r>
              <a:rPr lang="en-US" dirty="0" err="1"/>
              <a:t>PmScl</a:t>
            </a:r>
            <a:endParaRPr lang="en-US" dirty="0"/>
          </a:p>
          <a:p>
            <a:r>
              <a:rPr lang="en-US" dirty="0"/>
              <a:t>U1RNP</a:t>
            </a:r>
          </a:p>
        </p:txBody>
      </p:sp>
    </p:spTree>
    <p:extLst>
      <p:ext uri="{BB962C8B-B14F-4D97-AF65-F5344CB8AC3E}">
        <p14:creationId xmlns:p14="http://schemas.microsoft.com/office/powerpoint/2010/main" val="431358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9"/>
          <p:cNvSpPr txBox="1">
            <a:spLocks noGrp="1"/>
          </p:cNvSpPr>
          <p:nvPr>
            <p:ph type="title"/>
          </p:nvPr>
        </p:nvSpPr>
        <p:spPr>
          <a:xfrm>
            <a:off x="1214719" y="659403"/>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l-GR" sz="6000"/>
              <a:t>Δερματομυοσίτιδα</a:t>
            </a:r>
            <a:br>
              <a:rPr lang="el-GR"/>
            </a:br>
            <a:r>
              <a:rPr lang="el-GR"/>
              <a:t>Συνιστώμενες εξετάσεις :</a:t>
            </a:r>
            <a:endParaRPr/>
          </a:p>
        </p:txBody>
      </p:sp>
      <p:sp>
        <p:nvSpPr>
          <p:cNvPr id="330" name="Google Shape;330;p29"/>
          <p:cNvSpPr txBox="1">
            <a:spLocks noGrp="1"/>
          </p:cNvSpPr>
          <p:nvPr>
            <p:ph type="body" idx="1"/>
          </p:nvPr>
        </p:nvSpPr>
        <p:spPr>
          <a:xfrm>
            <a:off x="632011" y="2084294"/>
            <a:ext cx="11161059" cy="4773706"/>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spcBef>
                <a:spcPts val="0"/>
              </a:spcBef>
              <a:spcAft>
                <a:spcPts val="0"/>
              </a:spcAft>
              <a:buSzPct val="115000"/>
              <a:buNone/>
            </a:pPr>
            <a:r>
              <a:rPr lang="el-GR" sz="8000" dirty="0" err="1"/>
              <a:t>Αυτοαντισώματα</a:t>
            </a:r>
            <a:r>
              <a:rPr lang="el-GR" sz="8000" dirty="0"/>
              <a:t> </a:t>
            </a:r>
            <a:endParaRPr dirty="0"/>
          </a:p>
          <a:p>
            <a:pPr marL="0" lvl="0" indent="0" algn="l" rtl="0">
              <a:spcBef>
                <a:spcPts val="1120"/>
              </a:spcBef>
              <a:spcAft>
                <a:spcPts val="0"/>
              </a:spcAft>
              <a:buSzPct val="115000"/>
              <a:buNone/>
            </a:pPr>
            <a:endParaRPr sz="8000" dirty="0"/>
          </a:p>
          <a:p>
            <a:pPr marL="285750" lvl="0" indent="-285750" algn="l" rtl="0">
              <a:spcBef>
                <a:spcPts val="1068"/>
              </a:spcBef>
              <a:spcAft>
                <a:spcPts val="0"/>
              </a:spcAft>
              <a:buSzPct val="115000"/>
              <a:buChar char="•"/>
            </a:pPr>
            <a:r>
              <a:rPr lang="el-GR" sz="7200" dirty="0"/>
              <a:t>Αντιπυρηνικά αντισώματα (</a:t>
            </a:r>
            <a:r>
              <a:rPr lang="el-GR" sz="7200" b="1" dirty="0"/>
              <a:t>ΑΝΑ</a:t>
            </a:r>
            <a:r>
              <a:rPr lang="el-GR" sz="7200" dirty="0"/>
              <a:t>):  ασθενώς θετικά στο 90% </a:t>
            </a:r>
            <a:endParaRPr dirty="0"/>
          </a:p>
          <a:p>
            <a:pPr marL="285750" lvl="0" indent="-114871" algn="l" rtl="0">
              <a:spcBef>
                <a:spcPts val="1068"/>
              </a:spcBef>
              <a:spcAft>
                <a:spcPts val="0"/>
              </a:spcAft>
              <a:buSzPct val="115000"/>
              <a:buNone/>
            </a:pPr>
            <a:endParaRPr sz="7200" dirty="0"/>
          </a:p>
          <a:p>
            <a:pPr marL="285750" lvl="0" indent="-285750" algn="l" rtl="0">
              <a:spcBef>
                <a:spcPts val="1068"/>
              </a:spcBef>
              <a:spcAft>
                <a:spcPts val="0"/>
              </a:spcAft>
              <a:buSzPct val="115000"/>
              <a:buChar char="•"/>
            </a:pPr>
            <a:r>
              <a:rPr lang="el-GR" sz="7200" b="1" dirty="0" err="1"/>
              <a:t>Αντι</a:t>
            </a:r>
            <a:r>
              <a:rPr lang="el-GR" sz="7200" b="1" dirty="0"/>
              <a:t>–Mi-2 </a:t>
            </a:r>
            <a:r>
              <a:rPr lang="el-GR" sz="7200" dirty="0"/>
              <a:t>αντισώματα : </a:t>
            </a:r>
            <a:endParaRPr lang="en-US" sz="7200" dirty="0"/>
          </a:p>
          <a:p>
            <a:pPr marL="742950" lvl="1" indent="-285750">
              <a:spcBef>
                <a:spcPts val="1068"/>
              </a:spcBef>
              <a:buSzPct val="115000"/>
            </a:pPr>
            <a:r>
              <a:rPr lang="el-GR" sz="6800" dirty="0"/>
              <a:t>Συνδέονται με κλασική οξεία </a:t>
            </a:r>
            <a:r>
              <a:rPr lang="el-GR" sz="6800" dirty="0" err="1"/>
              <a:t>Δερματομυοσίτιδα</a:t>
            </a:r>
            <a:r>
              <a:rPr lang="el-GR" sz="6800" dirty="0"/>
              <a:t>, σημείο V του αυχένα και σημείο της εσάρπας (</a:t>
            </a:r>
            <a:r>
              <a:rPr lang="el-GR" sz="6800" dirty="0" err="1"/>
              <a:t>ποικιλόδερμα</a:t>
            </a:r>
            <a:r>
              <a:rPr lang="el-GR" sz="6800" dirty="0"/>
              <a:t>). Σχετικά καλή πρόγνωση.</a:t>
            </a:r>
            <a:endParaRPr dirty="0"/>
          </a:p>
          <a:p>
            <a:pPr marL="285750" lvl="0" indent="-114871" algn="l" rtl="0">
              <a:spcBef>
                <a:spcPts val="1068"/>
              </a:spcBef>
              <a:spcAft>
                <a:spcPts val="0"/>
              </a:spcAft>
              <a:buSzPct val="115000"/>
              <a:buNone/>
            </a:pPr>
            <a:endParaRPr sz="7200" dirty="0"/>
          </a:p>
          <a:p>
            <a:pPr marL="285750" lvl="0" indent="-285750" algn="l" rtl="0">
              <a:spcBef>
                <a:spcPts val="1068"/>
              </a:spcBef>
              <a:spcAft>
                <a:spcPts val="0"/>
              </a:spcAft>
              <a:buSzPct val="115000"/>
              <a:buChar char="•"/>
            </a:pPr>
            <a:r>
              <a:rPr lang="el-GR" sz="7200" b="1" dirty="0" err="1"/>
              <a:t>Αντι</a:t>
            </a:r>
            <a:r>
              <a:rPr lang="el-GR" sz="7200" b="1" dirty="0"/>
              <a:t>–Jo-1 </a:t>
            </a:r>
            <a:r>
              <a:rPr lang="el-GR" sz="7200" dirty="0"/>
              <a:t>αντισώματα και </a:t>
            </a:r>
            <a:r>
              <a:rPr lang="el-GR" sz="7200" b="1" dirty="0"/>
              <a:t>αντι-PL-7</a:t>
            </a:r>
            <a:endParaRPr lang="en-US" sz="7200" b="1" dirty="0"/>
          </a:p>
          <a:p>
            <a:pPr marL="742950" lvl="1" indent="-285750">
              <a:spcBef>
                <a:spcPts val="1068"/>
              </a:spcBef>
              <a:buSzPct val="115000"/>
            </a:pPr>
            <a:r>
              <a:rPr lang="el-GR" sz="6800" dirty="0"/>
              <a:t>Συνδέονται με πνευμονική προσβολή (διάμεση πνευμονοπάθεια), φαινόμενο </a:t>
            </a:r>
            <a:r>
              <a:rPr lang="el-GR" sz="6800" dirty="0" err="1"/>
              <a:t>Raynaud</a:t>
            </a:r>
            <a:r>
              <a:rPr lang="el-GR" sz="6800" dirty="0"/>
              <a:t> , αρθρίτιδα και «χέρια μηχανικού» σε ασθενείς με </a:t>
            </a:r>
            <a:r>
              <a:rPr lang="el-GR" sz="6800" b="1" dirty="0">
                <a:solidFill>
                  <a:srgbClr val="FF0000"/>
                </a:solidFill>
              </a:rPr>
              <a:t>σύνδρομο </a:t>
            </a:r>
            <a:r>
              <a:rPr lang="el-GR" sz="6800" b="1" dirty="0" err="1">
                <a:solidFill>
                  <a:srgbClr val="FF0000"/>
                </a:solidFill>
              </a:rPr>
              <a:t>Αντισυνθετάσης</a:t>
            </a:r>
            <a:r>
              <a:rPr lang="el-GR" sz="6800" dirty="0"/>
              <a:t>.</a:t>
            </a:r>
            <a:endParaRPr dirty="0"/>
          </a:p>
          <a:p>
            <a:pPr marL="285750" lvl="0" indent="-114871" algn="l" rtl="0">
              <a:spcBef>
                <a:spcPts val="1068"/>
              </a:spcBef>
              <a:spcAft>
                <a:spcPts val="0"/>
              </a:spcAft>
              <a:buSzPct val="115000"/>
              <a:buNone/>
            </a:pPr>
            <a:endParaRPr sz="7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8951-3D27-B784-4CC6-B94BDCBC56AA}"/>
              </a:ext>
            </a:extLst>
          </p:cNvPr>
          <p:cNvSpPr>
            <a:spLocks noGrp="1"/>
          </p:cNvSpPr>
          <p:nvPr>
            <p:ph type="title"/>
          </p:nvPr>
        </p:nvSpPr>
        <p:spPr>
          <a:xfrm>
            <a:off x="838200" y="-217805"/>
            <a:ext cx="10515600" cy="1325563"/>
          </a:xfrm>
        </p:spPr>
        <p:txBody>
          <a:bodyPr/>
          <a:lstStyle/>
          <a:p>
            <a:r>
              <a:rPr lang="el-GR" dirty="0" err="1"/>
              <a:t>Παθοφυσιολογία</a:t>
            </a:r>
            <a:endParaRPr lang="en-US" dirty="0"/>
          </a:p>
        </p:txBody>
      </p:sp>
      <p:sp>
        <p:nvSpPr>
          <p:cNvPr id="3" name="Content Placeholder 2">
            <a:extLst>
              <a:ext uri="{FF2B5EF4-FFF2-40B4-BE49-F238E27FC236}">
                <a16:creationId xmlns:a16="http://schemas.microsoft.com/office/drawing/2014/main" id="{5BAC659D-0A38-B638-7361-1D06EFCAC3E3}"/>
              </a:ext>
            </a:extLst>
          </p:cNvPr>
          <p:cNvSpPr>
            <a:spLocks noGrp="1"/>
          </p:cNvSpPr>
          <p:nvPr>
            <p:ph idx="1"/>
          </p:nvPr>
        </p:nvSpPr>
        <p:spPr>
          <a:xfrm>
            <a:off x="232878" y="974905"/>
            <a:ext cx="11726243" cy="5142866"/>
          </a:xfrm>
        </p:spPr>
        <p:txBody>
          <a:bodyPr>
            <a:normAutofit fontScale="92500"/>
          </a:bodyPr>
          <a:lstStyle/>
          <a:p>
            <a:pPr>
              <a:spcAft>
                <a:spcPts val="600"/>
              </a:spcAft>
            </a:pPr>
            <a:r>
              <a:rPr lang="el-GR" sz="1800" b="1" dirty="0" err="1"/>
              <a:t>Πολυπαραγοντική</a:t>
            </a:r>
            <a:r>
              <a:rPr lang="el-GR" sz="1800" b="1" dirty="0"/>
              <a:t> νόσος</a:t>
            </a:r>
          </a:p>
          <a:p>
            <a:pPr>
              <a:spcAft>
                <a:spcPts val="600"/>
              </a:spcAft>
            </a:pPr>
            <a:r>
              <a:rPr lang="el-GR" sz="1800" dirty="0"/>
              <a:t>Υπεριώδης ακτινοβολία, Κάπνισμα, Τραύμα, Λοιμώξεις (ιογενείς), Φάρμακα</a:t>
            </a:r>
            <a:endParaRPr lang="de-DE" sz="1800" dirty="0"/>
          </a:p>
          <a:p>
            <a:pPr>
              <a:spcAft>
                <a:spcPts val="600"/>
              </a:spcAft>
            </a:pPr>
            <a:r>
              <a:rPr lang="el-GR" sz="1800" dirty="0"/>
              <a:t>Γενετικοί παράγοντες: πολυμορφισμοί </a:t>
            </a:r>
            <a:r>
              <a:rPr lang="de-DE" sz="1800" dirty="0"/>
              <a:t>HLA, </a:t>
            </a:r>
            <a:r>
              <a:rPr lang="el-GR" sz="1800" dirty="0" err="1"/>
              <a:t>κυτταροκίνες</a:t>
            </a:r>
            <a:r>
              <a:rPr lang="de-DE" sz="1800" dirty="0"/>
              <a:t> (</a:t>
            </a:r>
            <a:r>
              <a:rPr lang="en-US" sz="1800" i="1" dirty="0">
                <a:effectLst/>
                <a:latin typeface="Times New Roman" panose="02020603050405020304" pitchFamily="18" charset="0"/>
              </a:rPr>
              <a:t>IFNK</a:t>
            </a:r>
            <a:r>
              <a:rPr lang="de-DE" sz="1800" dirty="0"/>
              <a:t>) </a:t>
            </a:r>
          </a:p>
          <a:p>
            <a:pPr lvl="1">
              <a:spcAft>
                <a:spcPts val="600"/>
              </a:spcAft>
            </a:pPr>
            <a:r>
              <a:rPr lang="el-GR" sz="1600" dirty="0"/>
              <a:t>Αυξημένη τύπου Ι </a:t>
            </a:r>
            <a:r>
              <a:rPr lang="de-DE" sz="1600" dirty="0"/>
              <a:t>IFN</a:t>
            </a:r>
            <a:r>
              <a:rPr lang="el-GR" sz="1600" dirty="0"/>
              <a:t> στον ορό</a:t>
            </a:r>
            <a:r>
              <a:rPr lang="de-DE" sz="1600" dirty="0"/>
              <a:t> </a:t>
            </a:r>
            <a:r>
              <a:rPr lang="el-GR" sz="1600" dirty="0"/>
              <a:t>χωρίς αύξηση </a:t>
            </a:r>
            <a:r>
              <a:rPr lang="de-DE" sz="1600" dirty="0"/>
              <a:t>IFN</a:t>
            </a:r>
            <a:r>
              <a:rPr lang="el-GR" sz="1600" dirty="0"/>
              <a:t>κ, πιθανός ρόλος στην επαγωγή παραγωγής </a:t>
            </a:r>
            <a:r>
              <a:rPr lang="de-DE" sz="1600" dirty="0"/>
              <a:t>IFN </a:t>
            </a:r>
            <a:r>
              <a:rPr lang="en-US" sz="1600" dirty="0"/>
              <a:t>I </a:t>
            </a:r>
            <a:r>
              <a:rPr lang="el-GR" sz="1600" dirty="0"/>
              <a:t>από </a:t>
            </a:r>
            <a:r>
              <a:rPr lang="de-DE" sz="1600" dirty="0" err="1"/>
              <a:t>pDCs</a:t>
            </a:r>
            <a:endParaRPr lang="el-GR" sz="1600" dirty="0"/>
          </a:p>
          <a:p>
            <a:pPr lvl="1">
              <a:spcAft>
                <a:spcPts val="600"/>
              </a:spcAft>
            </a:pPr>
            <a:r>
              <a:rPr lang="de-DE" sz="1600" i="1" dirty="0"/>
              <a:t>TREX1, STING, </a:t>
            </a:r>
            <a:r>
              <a:rPr lang="en-US" sz="1600" i="1" dirty="0"/>
              <a:t>SAMHD1</a:t>
            </a:r>
            <a:r>
              <a:rPr lang="de-DE" sz="1600" i="1" dirty="0"/>
              <a:t> </a:t>
            </a:r>
            <a:r>
              <a:rPr lang="el-GR" sz="1600" dirty="0"/>
              <a:t>μεταλλάξεις σε </a:t>
            </a:r>
            <a:r>
              <a:rPr lang="el-GR" sz="1600" dirty="0" err="1"/>
              <a:t>οικογενή</a:t>
            </a:r>
            <a:r>
              <a:rPr lang="el-GR" sz="1600" dirty="0"/>
              <a:t> </a:t>
            </a:r>
            <a:r>
              <a:rPr lang="el-GR" sz="1600" dirty="0" err="1"/>
              <a:t>χειμετλοειδή</a:t>
            </a:r>
            <a:r>
              <a:rPr lang="el-GR" sz="1600" dirty="0"/>
              <a:t> λύκο</a:t>
            </a:r>
          </a:p>
          <a:p>
            <a:pPr lvl="1">
              <a:spcAft>
                <a:spcPts val="600"/>
              </a:spcAft>
            </a:pPr>
            <a:r>
              <a:rPr lang="el-GR" sz="1600" dirty="0"/>
              <a:t>Προδιάθεση των </a:t>
            </a:r>
            <a:r>
              <a:rPr lang="el-GR" sz="1600" dirty="0" err="1"/>
              <a:t>κερατινοκυττάρων</a:t>
            </a:r>
            <a:r>
              <a:rPr lang="el-GR" sz="1600" dirty="0"/>
              <a:t> να έχουν αυξημένη απάντηση σε τύπου Ι (ΙΙ) </a:t>
            </a:r>
            <a:r>
              <a:rPr lang="de-DE" sz="1600" dirty="0"/>
              <a:t>IFN </a:t>
            </a:r>
            <a:r>
              <a:rPr lang="de-DE" sz="1600" dirty="0">
                <a:sym typeface="Symbol" panose="05050102010706020507" pitchFamily="18" charset="2"/>
              </a:rPr>
              <a:t></a:t>
            </a:r>
            <a:r>
              <a:rPr lang="de-DE" sz="1600" dirty="0"/>
              <a:t> </a:t>
            </a:r>
            <a:r>
              <a:rPr lang="de-DE" sz="1600" i="1" dirty="0"/>
              <a:t>IFIH1, STAT1, </a:t>
            </a:r>
            <a:r>
              <a:rPr lang="el-GR" sz="1600" i="1" dirty="0"/>
              <a:t>και </a:t>
            </a:r>
            <a:r>
              <a:rPr lang="de-DE" sz="1600" i="1" dirty="0"/>
              <a:t>IRF7, </a:t>
            </a:r>
            <a:r>
              <a:rPr lang="el-GR" sz="1600" dirty="0"/>
              <a:t>συμμετοχή του μεταγραφικού παράγοντα </a:t>
            </a:r>
            <a:r>
              <a:rPr lang="en-US" sz="1600" dirty="0"/>
              <a:t>PITX1</a:t>
            </a:r>
            <a:endParaRPr lang="de-DE" sz="1600" i="1" dirty="0"/>
          </a:p>
          <a:p>
            <a:pPr>
              <a:spcAft>
                <a:spcPts val="600"/>
              </a:spcAft>
            </a:pPr>
            <a:r>
              <a:rPr lang="de-DE" sz="1800" dirty="0"/>
              <a:t>E</a:t>
            </a:r>
            <a:r>
              <a:rPr lang="el-GR" sz="1800" dirty="0" err="1"/>
              <a:t>πιγενετικοί</a:t>
            </a:r>
            <a:r>
              <a:rPr lang="el-GR" sz="1800" dirty="0"/>
              <a:t> παράγοντες</a:t>
            </a:r>
          </a:p>
          <a:p>
            <a:pPr>
              <a:spcAft>
                <a:spcPts val="600"/>
              </a:spcAft>
            </a:pPr>
            <a:r>
              <a:rPr lang="el-GR" sz="1800" dirty="0"/>
              <a:t>Απώλεια ανοχής σε </a:t>
            </a:r>
            <a:r>
              <a:rPr lang="el-GR" sz="1800" dirty="0" err="1"/>
              <a:t>αυτοαντιγόνα</a:t>
            </a:r>
            <a:r>
              <a:rPr lang="el-GR" sz="1800" dirty="0"/>
              <a:t> και σχηματισμός </a:t>
            </a:r>
            <a:r>
              <a:rPr lang="el-GR" sz="1800" dirty="0" err="1"/>
              <a:t>αυτοαντισωμάτων</a:t>
            </a:r>
            <a:r>
              <a:rPr lang="el-GR" sz="1800" dirty="0"/>
              <a:t> εναντίον </a:t>
            </a:r>
            <a:r>
              <a:rPr lang="en-US" sz="1800" dirty="0"/>
              <a:t>double-stranded DNA</a:t>
            </a:r>
            <a:r>
              <a:rPr lang="el-GR" sz="1800" dirty="0"/>
              <a:t> και/ή </a:t>
            </a:r>
            <a:r>
              <a:rPr lang="en-US" sz="1800" dirty="0"/>
              <a:t>small nuclear RNA-binding proteins</a:t>
            </a:r>
            <a:endParaRPr lang="de-DE" sz="1800" dirty="0"/>
          </a:p>
          <a:p>
            <a:pPr>
              <a:spcAft>
                <a:spcPts val="600"/>
              </a:spcAft>
            </a:pPr>
            <a:r>
              <a:rPr lang="el-GR" sz="1800" b="1" dirty="0"/>
              <a:t>Ενεργοποίηση της φυσικής και της επίκτητης ανοσίας </a:t>
            </a:r>
            <a:r>
              <a:rPr lang="el-GR" sz="1800" b="1" dirty="0">
                <a:sym typeface="Symbol" panose="05050102010706020507" pitchFamily="18" charset="2"/>
              </a:rPr>
              <a:t> παραγωγή </a:t>
            </a:r>
            <a:r>
              <a:rPr lang="el-GR" sz="1800" b="1" dirty="0" err="1">
                <a:sym typeface="Symbol" panose="05050102010706020507" pitchFamily="18" charset="2"/>
              </a:rPr>
              <a:t>κυτταροκινών</a:t>
            </a:r>
            <a:r>
              <a:rPr lang="el-GR" sz="1800" b="1" dirty="0">
                <a:sym typeface="Symbol" panose="05050102010706020507" pitchFamily="18" charset="2"/>
              </a:rPr>
              <a:t> και </a:t>
            </a:r>
            <a:r>
              <a:rPr lang="el-GR" sz="1800" b="1" dirty="0" err="1">
                <a:sym typeface="Symbol" panose="05050102010706020507" pitchFamily="18" charset="2"/>
              </a:rPr>
              <a:t>ανοσοσυμπλεγμάτων</a:t>
            </a:r>
            <a:r>
              <a:rPr lang="el-GR" sz="1800" b="1" dirty="0">
                <a:sym typeface="Symbol" panose="05050102010706020507" pitchFamily="18" charset="2"/>
              </a:rPr>
              <a:t>  </a:t>
            </a:r>
            <a:r>
              <a:rPr lang="el-GR" sz="1800" b="1" dirty="0" err="1">
                <a:sym typeface="Symbol" panose="05050102010706020507" pitchFamily="18" charset="2"/>
              </a:rPr>
              <a:t>ιστική</a:t>
            </a:r>
            <a:r>
              <a:rPr lang="el-GR" sz="1800" b="1" dirty="0">
                <a:sym typeface="Symbol" panose="05050102010706020507" pitchFamily="18" charset="2"/>
              </a:rPr>
              <a:t> βλάβη</a:t>
            </a:r>
          </a:p>
          <a:p>
            <a:pPr>
              <a:lnSpc>
                <a:spcPct val="170000"/>
              </a:lnSpc>
              <a:spcAft>
                <a:spcPts val="600"/>
              </a:spcAft>
            </a:pPr>
            <a:r>
              <a:rPr lang="el-GR" sz="1800" dirty="0">
                <a:sym typeface="Symbol" panose="05050102010706020507" pitchFamily="18" charset="2"/>
              </a:rPr>
              <a:t> </a:t>
            </a:r>
            <a:r>
              <a:rPr lang="el-GR" sz="1800" dirty="0" err="1">
                <a:sym typeface="Symbol" panose="05050102010706020507" pitchFamily="18" charset="2"/>
              </a:rPr>
              <a:t>Επιδερμιδική</a:t>
            </a:r>
            <a:r>
              <a:rPr lang="el-GR" sz="1800" dirty="0">
                <a:sym typeface="Symbol" panose="05050102010706020507" pitchFamily="18" charset="2"/>
              </a:rPr>
              <a:t> παραγωγή </a:t>
            </a:r>
            <a:r>
              <a:rPr lang="en-US" sz="1800" dirty="0"/>
              <a:t>IFN-</a:t>
            </a:r>
            <a:r>
              <a:rPr lang="el-GR" sz="1800" dirty="0"/>
              <a:t>κ σε ΔΕΛ</a:t>
            </a:r>
            <a:r>
              <a:rPr lang="de-DE" sz="1800" dirty="0"/>
              <a:t> </a:t>
            </a:r>
            <a:r>
              <a:rPr lang="el-GR" sz="1800" dirty="0">
                <a:sym typeface="Symbol" panose="05050102010706020507" pitchFamily="18" charset="2"/>
              </a:rPr>
              <a:t> ενεργοποίηση </a:t>
            </a:r>
            <a:r>
              <a:rPr lang="de-DE" sz="1800" dirty="0">
                <a:sym typeface="Symbol" panose="05050102010706020507" pitchFamily="18" charset="2"/>
              </a:rPr>
              <a:t>DC, </a:t>
            </a:r>
            <a:r>
              <a:rPr lang="el-GR" sz="1800" dirty="0">
                <a:sym typeface="Symbol" panose="05050102010706020507" pitchFamily="18" charset="2"/>
              </a:rPr>
              <a:t></a:t>
            </a:r>
            <a:r>
              <a:rPr lang="en-US" sz="1800" dirty="0">
                <a:sym typeface="Symbol" panose="05050102010706020507" pitchFamily="18" charset="2"/>
              </a:rPr>
              <a:t> </a:t>
            </a:r>
            <a:r>
              <a:rPr lang="el-GR" sz="1800" dirty="0">
                <a:sym typeface="Symbol" panose="05050102010706020507" pitchFamily="18" charset="2"/>
              </a:rPr>
              <a:t>ευαισθησία σε</a:t>
            </a:r>
            <a:r>
              <a:rPr lang="de-DE" sz="1800" dirty="0">
                <a:sym typeface="Symbol" panose="05050102010706020507" pitchFamily="18" charset="2"/>
              </a:rPr>
              <a:t> UVB, </a:t>
            </a:r>
            <a:r>
              <a:rPr lang="el-GR" sz="1800" dirty="0">
                <a:sym typeface="Symbol" panose="05050102010706020507" pitchFamily="18" charset="2"/>
              </a:rPr>
              <a:t></a:t>
            </a:r>
            <a:r>
              <a:rPr lang="de-DE" sz="1800" dirty="0">
                <a:sym typeface="Symbol" panose="05050102010706020507" pitchFamily="18" charset="2"/>
              </a:rPr>
              <a:t> </a:t>
            </a:r>
            <a:r>
              <a:rPr lang="el-GR" sz="1800" dirty="0">
                <a:sym typeface="Symbol" panose="05050102010706020507" pitchFamily="18" charset="2"/>
              </a:rPr>
              <a:t>απάντηση σε </a:t>
            </a:r>
            <a:r>
              <a:rPr lang="el-GR" sz="1800" dirty="0"/>
              <a:t>τύπου Ι </a:t>
            </a:r>
            <a:r>
              <a:rPr lang="de-DE" sz="1800" dirty="0"/>
              <a:t>IFN</a:t>
            </a:r>
            <a:r>
              <a:rPr lang="el-GR" sz="1800" dirty="0"/>
              <a:t>, </a:t>
            </a:r>
            <a:r>
              <a:rPr lang="el-GR" sz="1800" dirty="0">
                <a:sym typeface="Symbol" panose="05050102010706020507" pitchFamily="18" charset="2"/>
              </a:rPr>
              <a:t> παραγωγή </a:t>
            </a:r>
            <a:r>
              <a:rPr lang="de-DE" sz="1800" dirty="0">
                <a:sym typeface="Symbol" panose="05050102010706020507" pitchFamily="18" charset="2"/>
              </a:rPr>
              <a:t>IL6 </a:t>
            </a:r>
            <a:r>
              <a:rPr lang="el-GR" sz="1800" dirty="0">
                <a:sym typeface="Symbol" panose="05050102010706020507" pitchFamily="18" charset="2"/>
              </a:rPr>
              <a:t>από </a:t>
            </a:r>
            <a:r>
              <a:rPr lang="el-GR" sz="1800" dirty="0" err="1">
                <a:sym typeface="Symbol" panose="05050102010706020507" pitchFamily="18" charset="2"/>
              </a:rPr>
              <a:t>κερατινοκύτταρα</a:t>
            </a:r>
            <a:endParaRPr lang="de-DE" sz="1800" dirty="0">
              <a:sym typeface="Symbol" panose="05050102010706020507" pitchFamily="18" charset="2"/>
            </a:endParaRPr>
          </a:p>
          <a:p>
            <a:endParaRPr lang="en-US" sz="1400" dirty="0"/>
          </a:p>
        </p:txBody>
      </p:sp>
      <p:sp>
        <p:nvSpPr>
          <p:cNvPr id="4" name="TextBox 3">
            <a:extLst>
              <a:ext uri="{FF2B5EF4-FFF2-40B4-BE49-F238E27FC236}">
                <a16:creationId xmlns:a16="http://schemas.microsoft.com/office/drawing/2014/main" id="{118E747E-8951-101B-7005-F9C04C3229B8}"/>
              </a:ext>
            </a:extLst>
          </p:cNvPr>
          <p:cNvSpPr txBox="1"/>
          <p:nvPr/>
        </p:nvSpPr>
        <p:spPr>
          <a:xfrm>
            <a:off x="457200" y="6311900"/>
            <a:ext cx="10536865" cy="738664"/>
          </a:xfrm>
          <a:prstGeom prst="rect">
            <a:avLst/>
          </a:prstGeom>
          <a:noFill/>
        </p:spPr>
        <p:txBody>
          <a:bodyPr wrap="square" rtlCol="0">
            <a:spAutoFit/>
          </a:bodyPr>
          <a:lstStyle/>
          <a:p>
            <a:r>
              <a:rPr lang="sv-SE" sz="1200" dirty="0"/>
              <a:t>Nat Rev Rheumatol. 2018 21;14(4):214–228., Pediatr Rheumatol Online J 202015;18(1):32</a:t>
            </a:r>
            <a:r>
              <a:rPr lang="el-GR" sz="1200" dirty="0"/>
              <a:t>, </a:t>
            </a:r>
            <a:r>
              <a:rPr lang="en-US" sz="1200" dirty="0"/>
              <a:t>Adv Exp Med Biol. 2022;1367:213-257. </a:t>
            </a:r>
            <a:r>
              <a:rPr lang="de-DE" sz="1200" dirty="0"/>
              <a:t>Ann </a:t>
            </a:r>
            <a:r>
              <a:rPr lang="de-DE" sz="1200" dirty="0" err="1"/>
              <a:t>Rheum</a:t>
            </a:r>
            <a:r>
              <a:rPr lang="de-DE" sz="1200" dirty="0"/>
              <a:t> Dis</a:t>
            </a:r>
            <a:r>
              <a:rPr lang="el-GR" sz="1200" dirty="0"/>
              <a:t> </a:t>
            </a:r>
            <a:r>
              <a:rPr lang="de-DE" sz="1200" dirty="0"/>
              <a:t>2018;77(11):1653-1664, </a:t>
            </a:r>
            <a:r>
              <a:rPr lang="en-US" sz="1200" dirty="0"/>
              <a:t>J Immunol. 2019 1; 202(7): 2121–2130</a:t>
            </a:r>
          </a:p>
          <a:p>
            <a:r>
              <a:rPr lang="sv-SE" dirty="0"/>
              <a:t>  </a:t>
            </a:r>
            <a:endParaRPr lang="en-US" dirty="0"/>
          </a:p>
        </p:txBody>
      </p:sp>
    </p:spTree>
    <p:extLst>
      <p:ext uri="{BB962C8B-B14F-4D97-AF65-F5344CB8AC3E}">
        <p14:creationId xmlns:p14="http://schemas.microsoft.com/office/powerpoint/2010/main" val="2255644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1297643" y="671799"/>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l-GR" sz="6000"/>
              <a:t>Δερματομυοσίτιδα</a:t>
            </a:r>
            <a:br>
              <a:rPr lang="el-GR"/>
            </a:br>
            <a:r>
              <a:rPr lang="el-GR"/>
              <a:t>Συνιστώμενες εξετάσεις :</a:t>
            </a:r>
            <a:endParaRPr/>
          </a:p>
        </p:txBody>
      </p:sp>
      <p:sp>
        <p:nvSpPr>
          <p:cNvPr id="342" name="Google Shape;342;p31"/>
          <p:cNvSpPr txBox="1">
            <a:spLocks noGrp="1"/>
          </p:cNvSpPr>
          <p:nvPr>
            <p:ph type="body" idx="1"/>
          </p:nvPr>
        </p:nvSpPr>
        <p:spPr>
          <a:xfrm>
            <a:off x="484094" y="1975666"/>
            <a:ext cx="11228294" cy="411585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spcBef>
                <a:spcPts val="0"/>
              </a:spcBef>
              <a:spcAft>
                <a:spcPts val="0"/>
              </a:spcAft>
              <a:buSzPct val="115000"/>
              <a:buNone/>
            </a:pPr>
            <a:r>
              <a:rPr lang="el-GR" sz="3000" dirty="0" err="1"/>
              <a:t>Αυτοαντισώματα</a:t>
            </a:r>
            <a:r>
              <a:rPr lang="el-GR" sz="3000" dirty="0"/>
              <a:t> </a:t>
            </a:r>
            <a:r>
              <a:rPr lang="el-GR" dirty="0"/>
              <a:t> </a:t>
            </a:r>
            <a:endParaRPr dirty="0"/>
          </a:p>
          <a:p>
            <a:pPr marL="285750" lvl="0" indent="-285750" algn="l" rtl="0">
              <a:spcBef>
                <a:spcPts val="1044"/>
              </a:spcBef>
              <a:spcAft>
                <a:spcPts val="0"/>
              </a:spcAft>
              <a:buSzPct val="115000"/>
              <a:buChar char="•"/>
            </a:pPr>
            <a:r>
              <a:rPr lang="el-GR" b="1" dirty="0">
                <a:solidFill>
                  <a:srgbClr val="FF0000"/>
                </a:solidFill>
              </a:rPr>
              <a:t>Αντι-MDA5</a:t>
            </a:r>
            <a:r>
              <a:rPr lang="en-US" b="1" dirty="0">
                <a:solidFill>
                  <a:srgbClr val="FF0000"/>
                </a:solidFill>
              </a:rPr>
              <a:t> (</a:t>
            </a:r>
            <a:r>
              <a:rPr lang="el-GR" b="1" dirty="0" err="1">
                <a:solidFill>
                  <a:srgbClr val="FF0000"/>
                </a:solidFill>
              </a:rPr>
              <a:t>κυτταροπλασματικά</a:t>
            </a:r>
            <a:r>
              <a:rPr lang="en-US" b="1" dirty="0">
                <a:solidFill>
                  <a:srgbClr val="FF0000"/>
                </a:solidFill>
              </a:rPr>
              <a:t>)</a:t>
            </a:r>
          </a:p>
          <a:p>
            <a:pPr marL="742950" lvl="1" indent="-285750">
              <a:spcBef>
                <a:spcPts val="1044"/>
              </a:spcBef>
              <a:buSzPct val="115000"/>
            </a:pPr>
            <a:r>
              <a:rPr lang="el-GR" dirty="0"/>
              <a:t>Δερματικές και </a:t>
            </a:r>
            <a:r>
              <a:rPr lang="el-GR" dirty="0" err="1"/>
              <a:t>βλεννογονικές</a:t>
            </a:r>
            <a:r>
              <a:rPr lang="el-GR" dirty="0"/>
              <a:t> </a:t>
            </a:r>
            <a:r>
              <a:rPr lang="el-GR" dirty="0" err="1"/>
              <a:t>ελκώσεις</a:t>
            </a:r>
            <a:r>
              <a:rPr lang="el-GR" dirty="0"/>
              <a:t> ή/και ευαίσθητες βλατίδες των παλαμών, απώλεια τριχών, οίδημα χεριών, αρθρίτιδα/ αρθραλγίες (</a:t>
            </a:r>
            <a:r>
              <a:rPr lang="el-GR" dirty="0" err="1"/>
              <a:t>Δερματομυοσίτιδα</a:t>
            </a:r>
            <a:r>
              <a:rPr lang="el-GR" dirty="0"/>
              <a:t> στους ενήλικες) .</a:t>
            </a:r>
            <a:endParaRPr lang="en-US" dirty="0"/>
          </a:p>
          <a:p>
            <a:pPr marL="742950" lvl="1" indent="-285750">
              <a:spcBef>
                <a:spcPts val="1044"/>
              </a:spcBef>
              <a:buSzPct val="115000"/>
            </a:pPr>
            <a:r>
              <a:rPr lang="el-GR" dirty="0"/>
              <a:t>Δερματικά και στοματικά έλκη, αρθρίτιδα και ήπια μυϊκή προσβολή (Νεανική  </a:t>
            </a:r>
            <a:r>
              <a:rPr lang="el-GR" dirty="0" err="1"/>
              <a:t>Δερματομυοσίτιδα</a:t>
            </a:r>
            <a:r>
              <a:rPr lang="el-GR" dirty="0"/>
              <a:t>) .</a:t>
            </a:r>
            <a:endParaRPr dirty="0"/>
          </a:p>
          <a:p>
            <a:pPr marL="0" lvl="0" indent="0" algn="l" rtl="0">
              <a:spcBef>
                <a:spcPts val="1044"/>
              </a:spcBef>
              <a:spcAft>
                <a:spcPts val="0"/>
              </a:spcAft>
              <a:buSzPct val="115000"/>
              <a:buNone/>
            </a:pPr>
            <a:endParaRPr dirty="0"/>
          </a:p>
          <a:p>
            <a:pPr marL="285750" lvl="0" indent="-285750" algn="l" rtl="0">
              <a:spcBef>
                <a:spcPts val="1044"/>
              </a:spcBef>
              <a:spcAft>
                <a:spcPts val="0"/>
              </a:spcAft>
              <a:buSzPct val="115000"/>
              <a:buChar char="•"/>
            </a:pPr>
            <a:r>
              <a:rPr lang="el-GR" dirty="0"/>
              <a:t>Αντι-p155/140 – </a:t>
            </a:r>
            <a:r>
              <a:rPr lang="el-GR" dirty="0" err="1"/>
              <a:t>Anti</a:t>
            </a:r>
            <a:r>
              <a:rPr lang="el-GR" dirty="0"/>
              <a:t> TIF1-γ: Κακοήθεια .</a:t>
            </a:r>
            <a:endParaRPr dirty="0"/>
          </a:p>
          <a:p>
            <a:pPr marL="285750" lvl="0" indent="-123634" algn="l" rtl="0">
              <a:spcBef>
                <a:spcPts val="1044"/>
              </a:spcBef>
              <a:spcAft>
                <a:spcPts val="0"/>
              </a:spcAft>
              <a:buSzPct val="115000"/>
              <a:buNone/>
            </a:pPr>
            <a:endParaRPr dirty="0"/>
          </a:p>
          <a:p>
            <a:pPr marL="285750" lvl="0" indent="-285750" algn="l" rtl="0">
              <a:spcBef>
                <a:spcPts val="1044"/>
              </a:spcBef>
              <a:spcAft>
                <a:spcPts val="0"/>
              </a:spcAft>
              <a:buSzPct val="115000"/>
              <a:buChar char="•"/>
            </a:pPr>
            <a:r>
              <a:rPr lang="el-GR" dirty="0"/>
              <a:t>Αντι-CADM140 : </a:t>
            </a:r>
            <a:r>
              <a:rPr lang="el-GR" dirty="0" err="1"/>
              <a:t>Αμυοπαθητική</a:t>
            </a:r>
            <a:r>
              <a:rPr lang="el-GR" dirty="0"/>
              <a:t> </a:t>
            </a:r>
            <a:r>
              <a:rPr lang="el-GR" dirty="0" err="1"/>
              <a:t>Δερματομυοσίτιδα</a:t>
            </a:r>
            <a:r>
              <a:rPr lang="el-GR" dirty="0"/>
              <a:t> και ταχέως εξελισσόμενη διάμεση πνευμονοπάθεια .</a:t>
            </a:r>
            <a:endParaRPr dirty="0"/>
          </a:p>
          <a:p>
            <a:pPr marL="0" lvl="0" indent="0" algn="l" rtl="0">
              <a:spcBef>
                <a:spcPts val="1044"/>
              </a:spcBef>
              <a:spcAft>
                <a:spcPts val="0"/>
              </a:spcAft>
              <a:buSzPct val="115000"/>
              <a:buNone/>
            </a:pPr>
            <a:endParaRPr dirty="0"/>
          </a:p>
          <a:p>
            <a:pPr marL="285750" lvl="0" indent="-123634" algn="l" rtl="0">
              <a:spcBef>
                <a:spcPts val="1044"/>
              </a:spcBef>
              <a:spcAft>
                <a:spcPts val="0"/>
              </a:spcAft>
              <a:buSzPct val="115000"/>
              <a:buNone/>
            </a:pPr>
            <a:endParaRPr dirty="0"/>
          </a:p>
          <a:p>
            <a:pPr marL="285750" lvl="0" indent="-123634" algn="l" rtl="0">
              <a:spcBef>
                <a:spcPts val="1044"/>
              </a:spcBef>
              <a:spcAft>
                <a:spcPts val="0"/>
              </a:spcAft>
              <a:buSzPct val="115000"/>
              <a:buNone/>
            </a:pPr>
            <a:endParaRPr dirty="0"/>
          </a:p>
          <a:p>
            <a:pPr marL="285750" lvl="0" indent="-123634" algn="l" rtl="0">
              <a:spcBef>
                <a:spcPts val="1044"/>
              </a:spcBef>
              <a:spcAft>
                <a:spcPts val="0"/>
              </a:spcAft>
              <a:buSzPct val="115000"/>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0"/>
          <p:cNvSpPr txBox="1">
            <a:spLocks noGrp="1"/>
          </p:cNvSpPr>
          <p:nvPr>
            <p:ph type="title"/>
          </p:nvPr>
        </p:nvSpPr>
        <p:spPr>
          <a:xfrm>
            <a:off x="1295401" y="471144"/>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l-GR" sz="6000"/>
              <a:t>Δερματομυοσίτιδα</a:t>
            </a:r>
            <a:br>
              <a:rPr lang="el-GR"/>
            </a:br>
            <a:r>
              <a:rPr lang="el-GR"/>
              <a:t>Συνιστώμενες εξετάσεις :</a:t>
            </a:r>
            <a:endParaRPr/>
          </a:p>
        </p:txBody>
      </p:sp>
      <p:sp>
        <p:nvSpPr>
          <p:cNvPr id="336" name="Google Shape;336;p30"/>
          <p:cNvSpPr txBox="1">
            <a:spLocks noGrp="1"/>
          </p:cNvSpPr>
          <p:nvPr>
            <p:ph type="body" idx="1"/>
          </p:nvPr>
        </p:nvSpPr>
        <p:spPr>
          <a:xfrm>
            <a:off x="643216" y="1922928"/>
            <a:ext cx="11228294" cy="415315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SzPct val="115000"/>
              <a:buNone/>
            </a:pPr>
            <a:r>
              <a:rPr lang="el-GR" sz="2800" dirty="0" err="1"/>
              <a:t>Αυτοαντισώματα</a:t>
            </a:r>
            <a:endParaRPr dirty="0"/>
          </a:p>
          <a:p>
            <a:pPr marL="285750" lvl="0" indent="-285750" algn="l" rtl="0">
              <a:spcBef>
                <a:spcPts val="1044"/>
              </a:spcBef>
              <a:spcAft>
                <a:spcPts val="0"/>
              </a:spcAft>
              <a:buSzPct val="115000"/>
              <a:buChar char="•"/>
            </a:pPr>
            <a:r>
              <a:rPr lang="el-GR" dirty="0" err="1"/>
              <a:t>Αντι</a:t>
            </a:r>
            <a:r>
              <a:rPr lang="el-GR" dirty="0"/>
              <a:t>-SRP (</a:t>
            </a:r>
            <a:r>
              <a:rPr lang="el-GR" dirty="0" err="1"/>
              <a:t>anti-signal</a:t>
            </a:r>
            <a:r>
              <a:rPr lang="el-GR" dirty="0"/>
              <a:t> </a:t>
            </a:r>
            <a:r>
              <a:rPr lang="el-GR" dirty="0" err="1"/>
              <a:t>recognition</a:t>
            </a:r>
            <a:r>
              <a:rPr lang="el-GR" dirty="0"/>
              <a:t> </a:t>
            </a:r>
            <a:r>
              <a:rPr lang="el-GR" dirty="0" err="1"/>
              <a:t>protein</a:t>
            </a:r>
            <a:r>
              <a:rPr lang="el-GR" dirty="0"/>
              <a:t>): Σοβαρή  Νεκρωτική </a:t>
            </a:r>
            <a:r>
              <a:rPr lang="el-GR" dirty="0" err="1"/>
              <a:t>Μυοσίτιδα</a:t>
            </a:r>
            <a:r>
              <a:rPr lang="el-GR" dirty="0"/>
              <a:t>.</a:t>
            </a:r>
            <a:endParaRPr dirty="0"/>
          </a:p>
          <a:p>
            <a:pPr marL="285750" lvl="0" indent="-123634" algn="l" rtl="0">
              <a:spcBef>
                <a:spcPts val="1044"/>
              </a:spcBef>
              <a:spcAft>
                <a:spcPts val="0"/>
              </a:spcAft>
              <a:buSzPct val="115000"/>
              <a:buNone/>
            </a:pPr>
            <a:endParaRPr dirty="0"/>
          </a:p>
          <a:p>
            <a:pPr marL="285750" lvl="0" indent="-285750" algn="l" rtl="0">
              <a:spcBef>
                <a:spcPts val="1044"/>
              </a:spcBef>
              <a:spcAft>
                <a:spcPts val="0"/>
              </a:spcAft>
              <a:buSzPct val="115000"/>
              <a:buChar char="•"/>
            </a:pPr>
            <a:r>
              <a:rPr lang="el-GR" dirty="0" err="1"/>
              <a:t>Αντι</a:t>
            </a:r>
            <a:r>
              <a:rPr lang="el-GR" dirty="0"/>
              <a:t>–PM/</a:t>
            </a:r>
            <a:r>
              <a:rPr lang="el-GR" dirty="0" err="1"/>
              <a:t>Scl</a:t>
            </a:r>
            <a:r>
              <a:rPr lang="el-GR" dirty="0"/>
              <a:t> και </a:t>
            </a:r>
            <a:r>
              <a:rPr lang="el-GR" dirty="0" err="1"/>
              <a:t>αντι-Ku</a:t>
            </a:r>
            <a:r>
              <a:rPr lang="el-GR" dirty="0"/>
              <a:t>  και αντι-U1RNP: Επικαλυπτόμενες εκδηλώσεις </a:t>
            </a:r>
            <a:r>
              <a:rPr lang="el-GR" dirty="0" err="1"/>
              <a:t>Μυοσίτιδας</a:t>
            </a:r>
            <a:r>
              <a:rPr lang="el-GR" dirty="0"/>
              <a:t> -</a:t>
            </a:r>
            <a:r>
              <a:rPr lang="el-GR" dirty="0" err="1"/>
              <a:t>Σκληροδέρματος</a:t>
            </a:r>
            <a:r>
              <a:rPr lang="el-GR" dirty="0"/>
              <a:t>.</a:t>
            </a:r>
            <a:endParaRPr dirty="0"/>
          </a:p>
          <a:p>
            <a:pPr marL="285750" lvl="0" indent="-123634" algn="l" rtl="0">
              <a:spcBef>
                <a:spcPts val="1044"/>
              </a:spcBef>
              <a:spcAft>
                <a:spcPts val="0"/>
              </a:spcAft>
              <a:buSzPct val="115000"/>
              <a:buNone/>
            </a:pPr>
            <a:endParaRPr dirty="0"/>
          </a:p>
          <a:p>
            <a:pPr marL="285750" lvl="0" indent="-285750" algn="l" rtl="0">
              <a:spcBef>
                <a:spcPts val="1044"/>
              </a:spcBef>
              <a:spcAft>
                <a:spcPts val="0"/>
              </a:spcAft>
              <a:buSzPct val="115000"/>
              <a:buChar char="•"/>
            </a:pPr>
            <a:r>
              <a:rPr lang="el-GR" dirty="0" err="1"/>
              <a:t>Αντι</a:t>
            </a:r>
            <a:r>
              <a:rPr lang="el-GR" dirty="0"/>
              <a:t> – RO(SSA) και </a:t>
            </a:r>
            <a:r>
              <a:rPr lang="el-GR" dirty="0" err="1"/>
              <a:t>αντι</a:t>
            </a:r>
            <a:r>
              <a:rPr lang="el-GR" dirty="0"/>
              <a:t> – LA(SSB) και </a:t>
            </a:r>
            <a:r>
              <a:rPr lang="el-GR" dirty="0" err="1"/>
              <a:t>αντι</a:t>
            </a:r>
            <a:r>
              <a:rPr lang="el-GR" dirty="0"/>
              <a:t>-SE: Νεανική </a:t>
            </a:r>
            <a:r>
              <a:rPr lang="el-GR" dirty="0" err="1"/>
              <a:t>Δερματομυοσίτιδα</a:t>
            </a:r>
            <a:r>
              <a:rPr lang="el-GR" dirty="0"/>
              <a:t> .</a:t>
            </a:r>
            <a:endParaRPr dirty="0"/>
          </a:p>
          <a:p>
            <a:pPr marL="285750" lvl="0" indent="-123634" algn="l" rtl="0">
              <a:spcBef>
                <a:spcPts val="1044"/>
              </a:spcBef>
              <a:spcAft>
                <a:spcPts val="0"/>
              </a:spcAft>
              <a:buSzPct val="115000"/>
              <a:buNone/>
            </a:pPr>
            <a:endParaRPr dirty="0"/>
          </a:p>
          <a:p>
            <a:pPr marL="285750" lvl="0" indent="-285750" algn="l" rtl="0">
              <a:spcBef>
                <a:spcPts val="1044"/>
              </a:spcBef>
              <a:spcAft>
                <a:spcPts val="0"/>
              </a:spcAft>
              <a:buSzPct val="115000"/>
              <a:buChar char="•"/>
            </a:pPr>
            <a:r>
              <a:rPr lang="el-GR" dirty="0"/>
              <a:t>Αντι-NXP-2: Ασβεστώσεις στα παιδιά, αλλά και τους ενήλικες - κακοήθεια.</a:t>
            </a:r>
            <a:endParaRPr dirty="0"/>
          </a:p>
          <a:p>
            <a:pPr marL="285750" lvl="0" indent="-123634" algn="l" rtl="0">
              <a:spcBef>
                <a:spcPts val="1044"/>
              </a:spcBef>
              <a:spcAft>
                <a:spcPts val="0"/>
              </a:spcAft>
              <a:buSzPct val="115000"/>
              <a:buNone/>
            </a:pPr>
            <a:endParaRPr dirty="0"/>
          </a:p>
          <a:p>
            <a:pPr marL="285750" lvl="0" indent="-123634" algn="l" rtl="0">
              <a:spcBef>
                <a:spcPts val="1044"/>
              </a:spcBef>
              <a:spcAft>
                <a:spcPts val="0"/>
              </a:spcAft>
              <a:buSzPct val="115000"/>
              <a:buNone/>
            </a:pPr>
            <a:endParaRPr dirty="0"/>
          </a:p>
          <a:p>
            <a:pPr marL="285750" lvl="0" indent="-123634" algn="l" rtl="0">
              <a:spcBef>
                <a:spcPts val="1044"/>
              </a:spcBef>
              <a:spcAft>
                <a:spcPts val="0"/>
              </a:spcAft>
              <a:buSzPct val="115000"/>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2"/>
          <p:cNvSpPr txBox="1">
            <a:spLocks noGrp="1"/>
          </p:cNvSpPr>
          <p:nvPr>
            <p:ph type="title"/>
          </p:nvPr>
        </p:nvSpPr>
        <p:spPr>
          <a:xfrm>
            <a:off x="1051112" y="444250"/>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5400"/>
              <a:buFont typeface="Garamond"/>
              <a:buNone/>
            </a:pPr>
            <a:r>
              <a:rPr lang="el-GR" sz="5400"/>
              <a:t>Δερματομυοσίτιδα</a:t>
            </a:r>
            <a:endParaRPr/>
          </a:p>
        </p:txBody>
      </p:sp>
      <p:sp>
        <p:nvSpPr>
          <p:cNvPr id="348" name="Google Shape;348;p32"/>
          <p:cNvSpPr txBox="1">
            <a:spLocks noGrp="1"/>
          </p:cNvSpPr>
          <p:nvPr>
            <p:ph type="body" idx="1"/>
          </p:nvPr>
        </p:nvSpPr>
        <p:spPr>
          <a:xfrm>
            <a:off x="806824" y="2030506"/>
            <a:ext cx="10089773" cy="439718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SzPct val="115000"/>
              <a:buNone/>
            </a:pPr>
            <a:r>
              <a:rPr lang="el-GR" sz="3200"/>
              <a:t>Αυτοαντισώματα και </a:t>
            </a:r>
            <a:r>
              <a:rPr lang="el-GR" sz="3200" b="1"/>
              <a:t>Κακοήθεια</a:t>
            </a:r>
            <a:endParaRPr/>
          </a:p>
          <a:p>
            <a:pPr marL="285750" lvl="0" indent="-285750" algn="l" rtl="0">
              <a:spcBef>
                <a:spcPts val="1192"/>
              </a:spcBef>
              <a:spcAft>
                <a:spcPts val="0"/>
              </a:spcAft>
              <a:buSzPct val="115000"/>
              <a:buChar char="•"/>
            </a:pPr>
            <a:r>
              <a:rPr lang="el-GR" sz="3200"/>
              <a:t>Αντι -TIF1-γ</a:t>
            </a:r>
            <a:endParaRPr/>
          </a:p>
          <a:p>
            <a:pPr marL="285750" lvl="0" indent="-285750" algn="l" rtl="0">
              <a:spcBef>
                <a:spcPts val="1192"/>
              </a:spcBef>
              <a:spcAft>
                <a:spcPts val="0"/>
              </a:spcAft>
              <a:buSzPct val="115000"/>
              <a:buChar char="•"/>
            </a:pPr>
            <a:r>
              <a:rPr lang="el-GR" sz="3200"/>
              <a:t>Αντι - NXP2</a:t>
            </a:r>
            <a:endParaRPr/>
          </a:p>
          <a:p>
            <a:pPr marL="285750" lvl="0" indent="-285750" algn="l" rtl="0">
              <a:spcBef>
                <a:spcPts val="1192"/>
              </a:spcBef>
              <a:spcAft>
                <a:spcPts val="0"/>
              </a:spcAft>
              <a:buSzPct val="115000"/>
              <a:buChar char="•"/>
            </a:pPr>
            <a:r>
              <a:rPr lang="el-GR" sz="3200"/>
              <a:t>Aντι-SAE1</a:t>
            </a:r>
            <a:endParaRPr/>
          </a:p>
          <a:p>
            <a:pPr marL="285750" lvl="0" indent="-285750" algn="l" rtl="0">
              <a:spcBef>
                <a:spcPts val="1192"/>
              </a:spcBef>
              <a:spcAft>
                <a:spcPts val="0"/>
              </a:spcAft>
              <a:buSzPct val="115000"/>
              <a:buChar char="•"/>
            </a:pPr>
            <a:r>
              <a:rPr lang="el-GR" sz="3200"/>
              <a:t>Αντι –HMGCR</a:t>
            </a:r>
            <a:endParaRPr/>
          </a:p>
          <a:p>
            <a:pPr marL="285750" lvl="0" indent="-285750" algn="l" rtl="0">
              <a:spcBef>
                <a:spcPts val="1192"/>
              </a:spcBef>
              <a:spcAft>
                <a:spcPts val="0"/>
              </a:spcAft>
              <a:buSzPct val="115000"/>
              <a:buChar char="•"/>
            </a:pPr>
            <a:r>
              <a:rPr lang="el-GR" sz="3200"/>
              <a:t>Αντι – Jo-1</a:t>
            </a:r>
            <a:endParaRPr/>
          </a:p>
          <a:p>
            <a:pPr marL="285750" lvl="0" indent="-285750" algn="l" rtl="0">
              <a:spcBef>
                <a:spcPts val="1192"/>
              </a:spcBef>
              <a:spcAft>
                <a:spcPts val="0"/>
              </a:spcAft>
              <a:buSzPct val="115000"/>
              <a:buChar char="•"/>
            </a:pPr>
            <a:r>
              <a:rPr lang="el-GR" sz="3200"/>
              <a:t>Aντι – PL-12</a:t>
            </a:r>
            <a:endParaRPr/>
          </a:p>
          <a:p>
            <a:pPr marL="285750" lvl="0" indent="-285750" algn="l" rtl="0">
              <a:spcBef>
                <a:spcPts val="1192"/>
              </a:spcBef>
              <a:spcAft>
                <a:spcPts val="0"/>
              </a:spcAft>
              <a:buSzPct val="115000"/>
              <a:buChar char="•"/>
            </a:pPr>
            <a:r>
              <a:rPr lang="el-GR" sz="3200"/>
              <a:t>‘MSA’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3"/>
          <p:cNvSpPr txBox="1">
            <a:spLocks noGrp="1"/>
          </p:cNvSpPr>
          <p:nvPr>
            <p:ph type="title"/>
          </p:nvPr>
        </p:nvSpPr>
        <p:spPr>
          <a:xfrm>
            <a:off x="1295402" y="484591"/>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l-GR" sz="6000"/>
              <a:t>Δερματομυοσίτιδα</a:t>
            </a:r>
            <a:br>
              <a:rPr lang="el-GR"/>
            </a:br>
            <a:r>
              <a:rPr lang="el-GR"/>
              <a:t>Συνιστώμενος έλεγχος </a:t>
            </a:r>
            <a:endParaRPr/>
          </a:p>
        </p:txBody>
      </p:sp>
      <p:sp>
        <p:nvSpPr>
          <p:cNvPr id="354" name="Google Shape;354;p33"/>
          <p:cNvSpPr txBox="1">
            <a:spLocks noGrp="1"/>
          </p:cNvSpPr>
          <p:nvPr>
            <p:ph type="body" idx="1"/>
          </p:nvPr>
        </p:nvSpPr>
        <p:spPr>
          <a:xfrm>
            <a:off x="452718" y="1949823"/>
            <a:ext cx="11554225" cy="4477870"/>
          </a:xfrm>
          <a:prstGeom prst="rect">
            <a:avLst/>
          </a:prstGeom>
          <a:noFill/>
          <a:ln>
            <a:noFill/>
          </a:ln>
        </p:spPr>
        <p:txBody>
          <a:bodyPr spcFirstLastPara="1" wrap="square" lIns="91425" tIns="45700" rIns="91425" bIns="45700" anchor="t" anchorCtr="0">
            <a:normAutofit/>
          </a:bodyPr>
          <a:lstStyle/>
          <a:p>
            <a:pPr marL="285750" lvl="0" indent="-285750" algn="l" rtl="0">
              <a:spcBef>
                <a:spcPts val="1080"/>
              </a:spcBef>
              <a:spcAft>
                <a:spcPts val="0"/>
              </a:spcAft>
              <a:buSzPts val="2760"/>
              <a:buChar char="•"/>
            </a:pPr>
            <a:r>
              <a:rPr lang="el-GR" b="1" dirty="0"/>
              <a:t>Ηλεκτρομυογράφημα (</a:t>
            </a:r>
            <a:r>
              <a:rPr lang="en-US" b="1" dirty="0"/>
              <a:t>EMG)</a:t>
            </a:r>
            <a:r>
              <a:rPr lang="en-US" dirty="0"/>
              <a:t>: </a:t>
            </a:r>
            <a:r>
              <a:rPr lang="el-GR" dirty="0"/>
              <a:t>Φλεγμονή και αλλοιώσεις μυών - </a:t>
            </a:r>
            <a:r>
              <a:rPr lang="el-GR" dirty="0">
                <a:solidFill>
                  <a:srgbClr val="FF0000"/>
                </a:solidFill>
              </a:rPr>
              <a:t>Επιλογή θέσης βιοψίας μυός</a:t>
            </a:r>
            <a:endParaRPr lang="el-GR" dirty="0"/>
          </a:p>
          <a:p>
            <a:pPr marL="285750" lvl="0" indent="-285750" algn="l" rtl="0">
              <a:spcBef>
                <a:spcPts val="1080"/>
              </a:spcBef>
              <a:spcAft>
                <a:spcPts val="0"/>
              </a:spcAft>
              <a:buSzPts val="2760"/>
              <a:buChar char="•"/>
            </a:pPr>
            <a:r>
              <a:rPr lang="el-GR" b="1" dirty="0"/>
              <a:t>ΜRI</a:t>
            </a:r>
            <a:r>
              <a:rPr lang="el-GR" dirty="0"/>
              <a:t>: Διάγνωση </a:t>
            </a:r>
            <a:r>
              <a:rPr lang="el-GR" dirty="0" err="1"/>
              <a:t>Μυοσίτιδας</a:t>
            </a:r>
            <a:r>
              <a:rPr lang="el-GR" dirty="0"/>
              <a:t> - </a:t>
            </a:r>
            <a:r>
              <a:rPr lang="el-GR" dirty="0">
                <a:solidFill>
                  <a:srgbClr val="FF0000"/>
                </a:solidFill>
              </a:rPr>
              <a:t>Επιλογή περιοχής βιοψίας</a:t>
            </a:r>
            <a:r>
              <a:rPr lang="el-GR" dirty="0"/>
              <a:t> – Εκτίμηση νόσου</a:t>
            </a:r>
            <a:endParaRPr dirty="0"/>
          </a:p>
          <a:p>
            <a:pPr marL="285750" lvl="0" indent="-285750" algn="l" rtl="0">
              <a:spcBef>
                <a:spcPts val="1080"/>
              </a:spcBef>
              <a:spcAft>
                <a:spcPts val="0"/>
              </a:spcAft>
              <a:buSzPts val="2760"/>
              <a:buChar char="•"/>
            </a:pPr>
            <a:r>
              <a:rPr lang="el-GR" dirty="0"/>
              <a:t>U/S μυών: Φλεγμονή των μυών</a:t>
            </a:r>
          </a:p>
          <a:p>
            <a:pPr marL="285750" lvl="0" indent="-285750" algn="l" rtl="0">
              <a:spcBef>
                <a:spcPts val="1080"/>
              </a:spcBef>
              <a:spcAft>
                <a:spcPts val="0"/>
              </a:spcAft>
              <a:buSzPts val="2760"/>
              <a:buChar char="•"/>
            </a:pPr>
            <a:endParaRPr lang="el-GR" dirty="0"/>
          </a:p>
          <a:p>
            <a:pPr marL="285750" lvl="0" indent="-285750" algn="l" rtl="0">
              <a:spcBef>
                <a:spcPts val="1080"/>
              </a:spcBef>
              <a:spcAft>
                <a:spcPts val="0"/>
              </a:spcAft>
              <a:buSzPts val="2760"/>
              <a:buChar char="•"/>
            </a:pPr>
            <a:r>
              <a:rPr lang="el-GR" dirty="0"/>
              <a:t>Βιοψία δέρματος – μυός – </a:t>
            </a:r>
            <a:r>
              <a:rPr lang="el-GR" dirty="0" err="1"/>
              <a:t>περιτονίας</a:t>
            </a:r>
            <a:r>
              <a:rPr lang="el-GR" dirty="0"/>
              <a:t> : Επιβεβαίωση διάγνωσης - Διάκριση λοιπών μορφών Μυοπάθειας</a:t>
            </a:r>
          </a:p>
          <a:p>
            <a:pPr marL="285750" lvl="0" indent="-285750" algn="l" rtl="0">
              <a:spcBef>
                <a:spcPts val="1080"/>
              </a:spcBef>
              <a:spcAft>
                <a:spcPts val="0"/>
              </a:spcAft>
              <a:buSzPts val="2760"/>
              <a:buChar char="•"/>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l-GR" sz="6000"/>
              <a:t>Δερματομυοσίτιδα</a:t>
            </a:r>
            <a:br>
              <a:rPr lang="el-GR"/>
            </a:br>
            <a:r>
              <a:rPr lang="el-GR"/>
              <a:t>Συνιστώμενος έλεγχος</a:t>
            </a:r>
            <a:endParaRPr/>
          </a:p>
        </p:txBody>
      </p:sp>
      <p:sp>
        <p:nvSpPr>
          <p:cNvPr id="360" name="Google Shape;360;p34"/>
          <p:cNvSpPr txBox="1">
            <a:spLocks noGrp="1"/>
          </p:cNvSpPr>
          <p:nvPr>
            <p:ph type="body" idx="1"/>
          </p:nvPr>
        </p:nvSpPr>
        <p:spPr>
          <a:xfrm>
            <a:off x="470648" y="2556932"/>
            <a:ext cx="11220610" cy="3318936"/>
          </a:xfrm>
          <a:prstGeom prst="rect">
            <a:avLst/>
          </a:prstGeom>
          <a:noFill/>
          <a:ln>
            <a:noFill/>
          </a:ln>
        </p:spPr>
        <p:txBody>
          <a:bodyPr spcFirstLastPara="1" wrap="square" lIns="91425" tIns="45700" rIns="91425" bIns="45700" anchor="t" anchorCtr="0">
            <a:normAutofit fontScale="62500" lnSpcReduction="20000"/>
          </a:bodyPr>
          <a:lstStyle/>
          <a:p>
            <a:pPr marL="285750" lvl="0" indent="-285750" algn="l" rtl="0">
              <a:spcBef>
                <a:spcPts val="0"/>
              </a:spcBef>
              <a:spcAft>
                <a:spcPts val="0"/>
              </a:spcAft>
              <a:buSzPts val="2760"/>
              <a:buChar char="•"/>
            </a:pPr>
            <a:r>
              <a:rPr lang="el-GR" b="1" dirty="0"/>
              <a:t>Πνευμονικές</a:t>
            </a:r>
            <a:r>
              <a:rPr lang="el-GR" dirty="0"/>
              <a:t> λειτουργικές δοκιμασίες: Διαχυτική ικανότητα μονοξειδίου του άνθρακα (</a:t>
            </a:r>
            <a:r>
              <a:rPr lang="el-GR" dirty="0" err="1"/>
              <a:t>dlCO</a:t>
            </a:r>
            <a:r>
              <a:rPr lang="el-GR" dirty="0"/>
              <a:t>)</a:t>
            </a:r>
            <a:endParaRPr dirty="0"/>
          </a:p>
          <a:p>
            <a:pPr marL="285750" lvl="0" indent="-110490" algn="l" rtl="0">
              <a:spcBef>
                <a:spcPts val="1080"/>
              </a:spcBef>
              <a:spcAft>
                <a:spcPts val="0"/>
              </a:spcAft>
              <a:buSzPts val="2760"/>
              <a:buNone/>
            </a:pPr>
            <a:endParaRPr dirty="0"/>
          </a:p>
          <a:p>
            <a:pPr marL="285750" lvl="0" indent="-285750" algn="l" rtl="0">
              <a:spcBef>
                <a:spcPts val="1080"/>
              </a:spcBef>
              <a:spcAft>
                <a:spcPts val="0"/>
              </a:spcAft>
              <a:buSzPts val="2760"/>
              <a:buChar char="•"/>
            </a:pPr>
            <a:r>
              <a:rPr lang="el-GR" b="1" dirty="0"/>
              <a:t>Καρδιολογικός έλεγχος</a:t>
            </a:r>
            <a:r>
              <a:rPr lang="el-GR" dirty="0"/>
              <a:t>: ΗΚΓ – </a:t>
            </a:r>
            <a:r>
              <a:rPr lang="el-GR" dirty="0" err="1"/>
              <a:t>Υπερηχοκαρδιογράφημα</a:t>
            </a:r>
            <a:endParaRPr lang="el-GR" dirty="0"/>
          </a:p>
          <a:p>
            <a:pPr marL="285750" lvl="0" indent="-285750" algn="l" rtl="0">
              <a:spcBef>
                <a:spcPts val="1080"/>
              </a:spcBef>
              <a:spcAft>
                <a:spcPts val="0"/>
              </a:spcAft>
              <a:buSzPts val="2760"/>
              <a:buChar char="•"/>
            </a:pPr>
            <a:endParaRPr lang="el-GR" dirty="0"/>
          </a:p>
          <a:p>
            <a:pPr marL="285750" lvl="0" indent="-285750" algn="l" rtl="0">
              <a:spcBef>
                <a:spcPts val="0"/>
              </a:spcBef>
              <a:spcAft>
                <a:spcPts val="0"/>
              </a:spcAft>
              <a:buSzPts val="2760"/>
              <a:buChar char="•"/>
            </a:pPr>
            <a:r>
              <a:rPr lang="en-US" dirty="0" err="1"/>
              <a:t>Rö</a:t>
            </a:r>
            <a:r>
              <a:rPr lang="en-US" dirty="0"/>
              <a:t>: </a:t>
            </a:r>
            <a:r>
              <a:rPr lang="el-GR" dirty="0"/>
              <a:t>Θώρακος - Έλεγχος για ασβεστώσεις </a:t>
            </a:r>
          </a:p>
          <a:p>
            <a:pPr marL="285750" lvl="0" indent="-285750" algn="l" rtl="0">
              <a:spcBef>
                <a:spcPts val="1080"/>
              </a:spcBef>
              <a:spcAft>
                <a:spcPts val="0"/>
              </a:spcAft>
              <a:buSzPts val="2760"/>
              <a:buChar char="•"/>
            </a:pPr>
            <a:r>
              <a:rPr lang="el-GR" dirty="0"/>
              <a:t>Βαριούχο γεύμα: Αδυναμία φαρυγγικών μυών</a:t>
            </a:r>
          </a:p>
          <a:p>
            <a:pPr marL="285750" lvl="0" indent="-285750" algn="l" rtl="0">
              <a:spcBef>
                <a:spcPts val="1080"/>
              </a:spcBef>
              <a:spcAft>
                <a:spcPts val="0"/>
              </a:spcAft>
              <a:buSzPts val="2760"/>
              <a:buChar char="•"/>
            </a:pPr>
            <a:r>
              <a:rPr lang="el-GR" dirty="0" err="1"/>
              <a:t>Μανομετρία</a:t>
            </a:r>
            <a:r>
              <a:rPr lang="el-GR" dirty="0"/>
              <a:t> οισοφάγου : Δυσφαγία</a:t>
            </a:r>
          </a:p>
          <a:p>
            <a:pPr marL="285750" lvl="0" indent="-285750" algn="l" rtl="0">
              <a:spcBef>
                <a:spcPts val="1080"/>
              </a:spcBef>
              <a:spcAft>
                <a:spcPts val="0"/>
              </a:spcAft>
              <a:buSzPts val="2760"/>
              <a:buChar char="•"/>
            </a:pPr>
            <a:endParaRPr dirty="0"/>
          </a:p>
          <a:p>
            <a:pPr marL="285750" lvl="0" indent="-110490" algn="l" rtl="0">
              <a:spcBef>
                <a:spcPts val="1080"/>
              </a:spcBef>
              <a:spcAft>
                <a:spcPts val="0"/>
              </a:spcAft>
              <a:buSzPts val="2760"/>
              <a:buNone/>
            </a:pPr>
            <a:endParaRPr dirty="0"/>
          </a:p>
          <a:p>
            <a:pPr marL="285750" lvl="0" indent="-285750" algn="l" rtl="0">
              <a:spcBef>
                <a:spcPts val="1080"/>
              </a:spcBef>
              <a:spcAft>
                <a:spcPts val="0"/>
              </a:spcAft>
              <a:buSzPts val="2760"/>
              <a:buChar char="•"/>
            </a:pPr>
            <a:r>
              <a:rPr lang="el-GR" sz="3800" dirty="0">
                <a:solidFill>
                  <a:srgbClr val="FF0000"/>
                </a:solidFill>
              </a:rPr>
              <a:t>Έλεγχος για κακοήθεια</a:t>
            </a:r>
            <a:endParaRPr sz="3800" dirty="0">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34CF1A1-B21E-81F4-D2D3-EFA7F1DF18A4}"/>
              </a:ext>
            </a:extLst>
          </p:cNvPr>
          <p:cNvSpPr>
            <a:spLocks noGrp="1" noChangeArrowheads="1"/>
          </p:cNvSpPr>
          <p:nvPr>
            <p:ph type="title"/>
          </p:nvPr>
        </p:nvSpPr>
        <p:spPr/>
        <p:txBody>
          <a:bodyPr>
            <a:normAutofit/>
          </a:bodyPr>
          <a:lstStyle/>
          <a:p>
            <a:r>
              <a:rPr lang="el-GR" altLang="en-US" sz="3600" dirty="0" err="1"/>
              <a:t>Δερματομυοσίτιδα</a:t>
            </a:r>
            <a:r>
              <a:rPr lang="el-GR" altLang="en-US" sz="3600" dirty="0"/>
              <a:t>-Θεραπεία</a:t>
            </a:r>
            <a:endParaRPr lang="en-US" altLang="en-US" sz="3600" dirty="0"/>
          </a:p>
        </p:txBody>
      </p:sp>
      <p:sp>
        <p:nvSpPr>
          <p:cNvPr id="14339" name="Rectangle 3">
            <a:extLst>
              <a:ext uri="{FF2B5EF4-FFF2-40B4-BE49-F238E27FC236}">
                <a16:creationId xmlns:a16="http://schemas.microsoft.com/office/drawing/2014/main" id="{360DE1CA-6CBE-1963-E69B-A7141AFE87DC}"/>
              </a:ext>
            </a:extLst>
          </p:cNvPr>
          <p:cNvSpPr>
            <a:spLocks noGrp="1" noChangeArrowheads="1"/>
          </p:cNvSpPr>
          <p:nvPr>
            <p:ph type="body" idx="1"/>
          </p:nvPr>
        </p:nvSpPr>
        <p:spPr>
          <a:xfrm>
            <a:off x="631371" y="1676400"/>
            <a:ext cx="8665029" cy="4419600"/>
          </a:xfrm>
        </p:spPr>
        <p:txBody>
          <a:bodyPr>
            <a:normAutofit fontScale="92500" lnSpcReduction="10000"/>
          </a:bodyPr>
          <a:lstStyle/>
          <a:p>
            <a:r>
              <a:rPr lang="en-US" altLang="en-US" sz="2000" dirty="0" err="1"/>
              <a:t>Μόνο</a:t>
            </a:r>
            <a:r>
              <a:rPr lang="en-US" altLang="en-US" sz="2000" dirty="0"/>
              <a:t> </a:t>
            </a:r>
            <a:r>
              <a:rPr lang="en-US" altLang="en-US" sz="2000" dirty="0" err="1"/>
              <a:t>γι</a:t>
            </a:r>
            <a:r>
              <a:rPr lang="en-US" altLang="en-US" sz="2000" dirty="0"/>
              <a:t>α το δέρμα: υδροξυχλωροκίνη 200-400mgr/</a:t>
            </a:r>
            <a:r>
              <a:rPr lang="el-GR" altLang="en-US" sz="2000" dirty="0"/>
              <a:t>ημέρα, τοπικά </a:t>
            </a:r>
            <a:r>
              <a:rPr lang="de-DE" altLang="en-US" sz="2000" dirty="0"/>
              <a:t>CS, CI</a:t>
            </a:r>
            <a:endParaRPr lang="en-US" altLang="en-US" sz="2000" dirty="0"/>
          </a:p>
          <a:p>
            <a:endParaRPr lang="en-US" altLang="en-US" sz="2000" dirty="0"/>
          </a:p>
          <a:p>
            <a:r>
              <a:rPr lang="en-US" altLang="en-US" sz="2200" b="1" dirty="0" err="1"/>
              <a:t>Κορτικοστεροειδή</a:t>
            </a:r>
            <a:endParaRPr lang="en-US" altLang="en-US" sz="2200" b="1" dirty="0"/>
          </a:p>
          <a:p>
            <a:r>
              <a:rPr lang="en-US" altLang="en-US" sz="2000" dirty="0" err="1"/>
              <a:t>μεθοτρεξάτη</a:t>
            </a:r>
            <a:endParaRPr lang="en-US" altLang="en-US" sz="2000" dirty="0"/>
          </a:p>
          <a:p>
            <a:r>
              <a:rPr lang="el-GR" altLang="en-US" sz="2000" dirty="0"/>
              <a:t>Α</a:t>
            </a:r>
            <a:r>
              <a:rPr lang="en-US" altLang="en-US" sz="2000" dirty="0"/>
              <a:t>ζα</a:t>
            </a:r>
            <a:r>
              <a:rPr lang="en-US" altLang="en-US" sz="2000" dirty="0" err="1"/>
              <a:t>θειο</a:t>
            </a:r>
            <a:r>
              <a:rPr lang="en-US" altLang="en-US" sz="2000" dirty="0"/>
              <a:t>πρίνη, MMF, antiTNF</a:t>
            </a:r>
          </a:p>
          <a:p>
            <a:r>
              <a:rPr lang="en-US" altLang="en-US" sz="2000" dirty="0" err="1"/>
              <a:t>υψηλές</a:t>
            </a:r>
            <a:r>
              <a:rPr lang="en-US" altLang="en-US" sz="2000" dirty="0"/>
              <a:t> </a:t>
            </a:r>
            <a:r>
              <a:rPr lang="en-US" altLang="en-US" sz="2000" dirty="0" err="1"/>
              <a:t>δόσεις</a:t>
            </a:r>
            <a:r>
              <a:rPr lang="en-US" altLang="en-US" sz="2000" dirty="0"/>
              <a:t> </a:t>
            </a:r>
            <a:r>
              <a:rPr lang="en-US" altLang="en-US" sz="2000" dirty="0" err="1"/>
              <a:t>ενδοφλέ</a:t>
            </a:r>
            <a:r>
              <a:rPr lang="en-US" altLang="en-US" sz="2000" dirty="0"/>
              <a:t>βιας έγχυσης ανοσοσφαιρίνης (IVIG)</a:t>
            </a:r>
          </a:p>
          <a:p>
            <a:endParaRPr lang="en-US" altLang="en-US" sz="2000" dirty="0"/>
          </a:p>
          <a:p>
            <a:r>
              <a:rPr lang="el-GR" altLang="en-US" sz="2000" dirty="0"/>
              <a:t>Φυσικοθεραπεία, Ανάπαυση, Διατροφή, </a:t>
            </a:r>
            <a:r>
              <a:rPr lang="el-GR" altLang="en-US" sz="2000" dirty="0" err="1"/>
              <a:t>Ηλιοπροστασία</a:t>
            </a:r>
            <a:endParaRPr lang="en-US" altLang="en-US" sz="2000" dirty="0"/>
          </a:p>
          <a:p>
            <a:endParaRPr lang="en-US" altLang="en-US" sz="2000" dirty="0"/>
          </a:p>
          <a:p>
            <a:r>
              <a:rPr lang="el-GR" altLang="en-US" dirty="0"/>
              <a:t>Έλεγχος αποτελεσματικότητας αγωγής για μείωση δόσης</a:t>
            </a:r>
          </a:p>
          <a:p>
            <a:pPr lvl="1"/>
            <a:r>
              <a:rPr lang="el-GR" altLang="en-US" dirty="0"/>
              <a:t>Βελτίωση μυϊκής αδυναμίας </a:t>
            </a:r>
          </a:p>
          <a:p>
            <a:pPr lvl="1"/>
            <a:r>
              <a:rPr lang="el-GR" altLang="en-US" dirty="0"/>
              <a:t>Επαναφορά τιμών μυϊκών ενζύμων στις φυσιολογικές </a:t>
            </a:r>
            <a:endParaRPr lang="en-US"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6"/>
          <p:cNvSpPr txBox="1">
            <a:spLocks noGrp="1"/>
          </p:cNvSpPr>
          <p:nvPr>
            <p:ph type="title"/>
          </p:nvPr>
        </p:nvSpPr>
        <p:spPr>
          <a:xfrm>
            <a:off x="-531158" y="593662"/>
            <a:ext cx="12922623" cy="177501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l-GR" sz="6000"/>
              <a:t>Δερματομυοσίτιδα</a:t>
            </a:r>
            <a:br>
              <a:rPr lang="el-GR" sz="5400"/>
            </a:br>
            <a:r>
              <a:rPr lang="el-GR" sz="5400"/>
              <a:t>Πρόγνωση</a:t>
            </a:r>
            <a:br>
              <a:rPr lang="el-GR"/>
            </a:br>
            <a:endParaRPr/>
          </a:p>
        </p:txBody>
      </p:sp>
      <p:sp>
        <p:nvSpPr>
          <p:cNvPr id="438" name="Google Shape;438;p46"/>
          <p:cNvSpPr txBox="1">
            <a:spLocks noGrp="1"/>
          </p:cNvSpPr>
          <p:nvPr>
            <p:ph type="body" idx="1"/>
          </p:nvPr>
        </p:nvSpPr>
        <p:spPr>
          <a:xfrm>
            <a:off x="860611" y="1938367"/>
            <a:ext cx="11214846" cy="440864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450"/>
              <a:buNone/>
            </a:pPr>
            <a:r>
              <a:rPr lang="el-GR" sz="3000" b="1" u="sng" dirty="0"/>
              <a:t>Κακοί προγνωστικοί παράγοντες:</a:t>
            </a:r>
            <a:endParaRPr u="sng" dirty="0"/>
          </a:p>
          <a:p>
            <a:pPr marL="285750" lvl="0" indent="-285750" algn="l" rtl="0">
              <a:spcBef>
                <a:spcPts val="1080"/>
              </a:spcBef>
              <a:spcAft>
                <a:spcPts val="0"/>
              </a:spcAft>
              <a:buSzPts val="2760"/>
              <a:buChar char="•"/>
            </a:pPr>
            <a:r>
              <a:rPr lang="el-GR" dirty="0" err="1"/>
              <a:t>Πολυμυοσίτιδα</a:t>
            </a:r>
            <a:endParaRPr dirty="0"/>
          </a:p>
          <a:p>
            <a:pPr marL="285750" lvl="0" indent="-285750" algn="l" rtl="0">
              <a:spcBef>
                <a:spcPts val="1080"/>
              </a:spcBef>
              <a:spcAft>
                <a:spcPts val="0"/>
              </a:spcAft>
              <a:buSzPts val="2760"/>
              <a:buChar char="•"/>
            </a:pPr>
            <a:r>
              <a:rPr lang="el-GR" dirty="0"/>
              <a:t>Προχωρημένη ηλικία έναρξης νόσου.</a:t>
            </a:r>
            <a:endParaRPr dirty="0"/>
          </a:p>
          <a:p>
            <a:pPr marL="285750" lvl="0" indent="-285750" algn="l" rtl="0">
              <a:spcBef>
                <a:spcPts val="1080"/>
              </a:spcBef>
              <a:spcAft>
                <a:spcPts val="0"/>
              </a:spcAft>
              <a:buSzPts val="2760"/>
              <a:buChar char="•"/>
            </a:pPr>
            <a:r>
              <a:rPr lang="el-GR" dirty="0"/>
              <a:t>Καθυστέρηση έναρξης κατάλληλης θεραπείας.</a:t>
            </a:r>
            <a:endParaRPr dirty="0"/>
          </a:p>
          <a:p>
            <a:pPr marL="285750" lvl="0" indent="-285750" algn="l" rtl="0">
              <a:spcBef>
                <a:spcPts val="1080"/>
              </a:spcBef>
              <a:spcAft>
                <a:spcPts val="0"/>
              </a:spcAft>
              <a:buSzPts val="2760"/>
              <a:buChar char="•"/>
            </a:pPr>
            <a:r>
              <a:rPr lang="el-GR" dirty="0"/>
              <a:t>Δυσφαγία </a:t>
            </a:r>
            <a:endParaRPr lang="de-DE" dirty="0"/>
          </a:p>
          <a:p>
            <a:pPr marL="285750" lvl="0" indent="-285750" algn="l" rtl="0">
              <a:spcBef>
                <a:spcPts val="1080"/>
              </a:spcBef>
              <a:spcAft>
                <a:spcPts val="0"/>
              </a:spcAft>
              <a:buSzPts val="2760"/>
              <a:buChar char="•"/>
            </a:pPr>
            <a:r>
              <a:rPr lang="el-GR" dirty="0"/>
              <a:t>Προσβολή καρδιάς και πνευμόνων </a:t>
            </a:r>
            <a:endParaRPr dirty="0"/>
          </a:p>
          <a:p>
            <a:pPr marL="285750" lvl="0" indent="-285750" algn="l" rtl="0">
              <a:spcBef>
                <a:spcPts val="1080"/>
              </a:spcBef>
              <a:spcAft>
                <a:spcPts val="0"/>
              </a:spcAft>
              <a:buSzPts val="2760"/>
              <a:buChar char="•"/>
            </a:pPr>
            <a:r>
              <a:rPr lang="el-GR" dirty="0"/>
              <a:t>Συνύπαρξη κακοήθειας .</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606685-7AED-EE8A-4F53-EFDEAAA7505E}"/>
              </a:ext>
            </a:extLst>
          </p:cNvPr>
          <p:cNvSpPr>
            <a:spLocks noGrp="1"/>
          </p:cNvSpPr>
          <p:nvPr>
            <p:ph type="title"/>
          </p:nvPr>
        </p:nvSpPr>
        <p:spPr>
          <a:xfrm>
            <a:off x="831850" y="1709739"/>
            <a:ext cx="10515600" cy="2027872"/>
          </a:xfrm>
        </p:spPr>
        <p:txBody>
          <a:bodyPr/>
          <a:lstStyle/>
          <a:p>
            <a:r>
              <a:rPr lang="el-GR" dirty="0"/>
              <a:t>Σκληροδερμία</a:t>
            </a:r>
            <a:endParaRPr lang="en-US" dirty="0"/>
          </a:p>
        </p:txBody>
      </p:sp>
      <p:sp>
        <p:nvSpPr>
          <p:cNvPr id="7" name="Text Placeholder 6">
            <a:extLst>
              <a:ext uri="{FF2B5EF4-FFF2-40B4-BE49-F238E27FC236}">
                <a16:creationId xmlns:a16="http://schemas.microsoft.com/office/drawing/2014/main" id="{E54B431A-50EF-EFA6-E834-E8233DCBFE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849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E696A4-9AD9-B375-1F11-263385D4A78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EDF06282-C650-FCC7-67F1-27931554597F}"/>
              </a:ext>
            </a:extLst>
          </p:cNvPr>
          <p:cNvSpPr>
            <a:spLocks noGrp="1"/>
          </p:cNvSpPr>
          <p:nvPr>
            <p:ph idx="1"/>
          </p:nvPr>
        </p:nvSpPr>
        <p:spPr/>
        <p:txBody>
          <a:bodyPr/>
          <a:lstStyle/>
          <a:p>
            <a:r>
              <a:rPr lang="en-US" altLang="en-US" sz="2800" dirty="0" err="1"/>
              <a:t>Προσ</a:t>
            </a:r>
            <a:r>
              <a:rPr lang="en-US" altLang="en-US" sz="2800" dirty="0"/>
              <a:t>β</a:t>
            </a:r>
            <a:r>
              <a:rPr lang="el-GR" altLang="en-US" dirty="0" err="1"/>
              <a:t>ολή</a:t>
            </a:r>
            <a:r>
              <a:rPr lang="en-US" altLang="en-US" sz="2800" dirty="0"/>
              <a:t> </a:t>
            </a:r>
            <a:r>
              <a:rPr lang="el-GR" altLang="en-US" sz="2800" dirty="0" err="1"/>
              <a:t>μικρ</a:t>
            </a:r>
            <a:r>
              <a:rPr lang="en-US" altLang="en-US" sz="2800" dirty="0" err="1"/>
              <a:t>οκυκλοφορί</a:t>
            </a:r>
            <a:r>
              <a:rPr lang="en-US" altLang="en-US" sz="2800" dirty="0"/>
              <a:t>α</a:t>
            </a:r>
            <a:r>
              <a:rPr lang="el-GR" altLang="en-US" sz="2800" dirty="0"/>
              <a:t>ς</a:t>
            </a:r>
            <a:r>
              <a:rPr lang="en-US" altLang="en-US" sz="2800" dirty="0"/>
              <a:t> και </a:t>
            </a:r>
            <a:r>
              <a:rPr lang="el-GR" altLang="en-US" sz="2800" dirty="0"/>
              <a:t>συνδετικού ιστού</a:t>
            </a:r>
            <a:endParaRPr lang="de-DE" altLang="en-US" sz="2800" dirty="0"/>
          </a:p>
          <a:p>
            <a:r>
              <a:rPr lang="el-GR" altLang="en-US" sz="2800" dirty="0"/>
              <a:t>Υπερπαραγωγή κολλαγόνου</a:t>
            </a:r>
            <a:endParaRPr lang="en-US" altLang="en-US" sz="2800" dirty="0"/>
          </a:p>
          <a:p>
            <a:r>
              <a:rPr lang="el-GR" altLang="en-US" dirty="0"/>
              <a:t>Ί</a:t>
            </a:r>
            <a:r>
              <a:rPr lang="en-US" altLang="en-US" sz="2800" dirty="0" err="1"/>
              <a:t>νωση</a:t>
            </a:r>
            <a:r>
              <a:rPr lang="en-US" altLang="en-US" sz="2800" dirty="0"/>
              <a:t> και π</a:t>
            </a:r>
            <a:r>
              <a:rPr lang="en-US" altLang="en-US" sz="2800" dirty="0" err="1"/>
              <a:t>ροσ</a:t>
            </a:r>
            <a:r>
              <a:rPr lang="en-US" altLang="en-US" sz="2800" dirty="0"/>
              <a:t>βολή αγγείων δέρματος, πνευμόνων, γαστρεντερικού, νεφρών, καρδιάς</a:t>
            </a:r>
          </a:p>
          <a:p>
            <a:r>
              <a:rPr lang="en-US" altLang="en-US" sz="2800" dirty="0" err="1"/>
              <a:t>Εντο</a:t>
            </a:r>
            <a:r>
              <a:rPr lang="en-US" altLang="en-US" sz="2800" dirty="0"/>
              <a:t>πισμένη/Morphea</a:t>
            </a:r>
          </a:p>
          <a:p>
            <a:r>
              <a:rPr lang="en-US" altLang="en-US" sz="2800" dirty="0" err="1"/>
              <a:t>Συστημ</a:t>
            </a:r>
            <a:r>
              <a:rPr lang="en-US" altLang="en-US" sz="2800" dirty="0"/>
              <a:t>ατική σκληροδερμία</a:t>
            </a:r>
            <a:endParaRPr lang="el-GR" altLang="en-US" sz="2800" dirty="0"/>
          </a:p>
          <a:p>
            <a:pPr lvl="1"/>
            <a:r>
              <a:rPr lang="el-GR" altLang="en-US" dirty="0"/>
              <a:t>Περιορισμένη (</a:t>
            </a:r>
            <a:r>
              <a:rPr lang="de-DE" altLang="en-US" dirty="0"/>
              <a:t>limited</a:t>
            </a:r>
            <a:r>
              <a:rPr lang="el-GR" altLang="en-US" dirty="0"/>
              <a:t>), σ. </a:t>
            </a:r>
            <a:r>
              <a:rPr lang="de-DE" altLang="en-US" dirty="0"/>
              <a:t>CREST</a:t>
            </a:r>
          </a:p>
          <a:p>
            <a:pPr lvl="1"/>
            <a:r>
              <a:rPr lang="el-GR" altLang="en-US" dirty="0"/>
              <a:t>Διάχυτη </a:t>
            </a:r>
            <a:r>
              <a:rPr lang="de-DE" altLang="en-US" dirty="0"/>
              <a:t>(diffuse)</a:t>
            </a:r>
            <a:endParaRPr lang="en-US" altLang="en-US" dirty="0"/>
          </a:p>
          <a:p>
            <a:endParaRPr lang="en-US" dirty="0"/>
          </a:p>
        </p:txBody>
      </p:sp>
    </p:spTree>
    <p:extLst>
      <p:ext uri="{BB962C8B-B14F-4D97-AF65-F5344CB8AC3E}">
        <p14:creationId xmlns:p14="http://schemas.microsoft.com/office/powerpoint/2010/main" val="4139774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p:nvPr/>
        </p:nvSpPr>
        <p:spPr>
          <a:xfrm>
            <a:off x="1354225" y="318031"/>
            <a:ext cx="9483550" cy="1145009"/>
          </a:xfrm>
          <a:prstGeom prst="rect">
            <a:avLst/>
          </a:prstGeom>
          <a:noFill/>
          <a:ln>
            <a:noFill/>
          </a:ln>
        </p:spPr>
        <p:txBody>
          <a:bodyPr spcFirstLastPara="1" wrap="square" lIns="0" tIns="0" rIns="0" bIns="0" anchor="ctr" anchorCtr="0">
            <a:noAutofit/>
          </a:bodyPr>
          <a:lstStyle/>
          <a:p>
            <a:pPr algn="ctr"/>
            <a:r>
              <a:rPr lang="el-GR" sz="3992" dirty="0">
                <a:latin typeface="Arial"/>
                <a:ea typeface="Arial"/>
                <a:cs typeface="Arial"/>
                <a:sym typeface="Arial"/>
              </a:rPr>
              <a:t>Εντοπισμένη Σκληροδερμία (</a:t>
            </a:r>
            <a:r>
              <a:rPr lang="el-GR" sz="3992" dirty="0" err="1">
                <a:latin typeface="Arial"/>
                <a:ea typeface="Arial"/>
                <a:cs typeface="Arial"/>
                <a:sym typeface="Arial"/>
              </a:rPr>
              <a:t>morphea</a:t>
            </a:r>
            <a:r>
              <a:rPr lang="el-GR" sz="3992" dirty="0">
                <a:latin typeface="Arial"/>
                <a:ea typeface="Arial"/>
                <a:cs typeface="Arial"/>
                <a:sym typeface="Arial"/>
              </a:rPr>
              <a:t>)</a:t>
            </a:r>
            <a:endParaRPr sz="3992" dirty="0">
              <a:latin typeface="Arial"/>
              <a:ea typeface="Arial"/>
              <a:cs typeface="Arial"/>
              <a:sym typeface="Arial"/>
            </a:endParaRPr>
          </a:p>
        </p:txBody>
      </p:sp>
      <p:sp>
        <p:nvSpPr>
          <p:cNvPr id="70" name="Google Shape;70;p15"/>
          <p:cNvSpPr txBox="1"/>
          <p:nvPr/>
        </p:nvSpPr>
        <p:spPr>
          <a:xfrm>
            <a:off x="325905" y="2013821"/>
            <a:ext cx="10145943" cy="4526148"/>
          </a:xfrm>
          <a:prstGeom prst="rect">
            <a:avLst/>
          </a:prstGeom>
          <a:noFill/>
          <a:ln>
            <a:noFill/>
          </a:ln>
        </p:spPr>
        <p:txBody>
          <a:bodyPr spcFirstLastPara="1" wrap="square" lIns="0" tIns="0" rIns="0" bIns="0" anchor="t" anchorCtr="0">
            <a:noAutofit/>
          </a:bodyPr>
          <a:lstStyle/>
          <a:p>
            <a:pPr marL="391910" indent="-293933">
              <a:buClr>
                <a:srgbClr val="000000"/>
              </a:buClr>
              <a:buSzPts val="1260"/>
              <a:buFont typeface="Noto Sans Symbols"/>
              <a:buChar char="●"/>
            </a:pPr>
            <a:r>
              <a:rPr lang="el-GR" sz="2540" dirty="0">
                <a:latin typeface="Arial"/>
                <a:ea typeface="Arial"/>
                <a:cs typeface="Arial"/>
                <a:sym typeface="Arial"/>
              </a:rPr>
              <a:t>Άγνωστη αιτιολογία.</a:t>
            </a:r>
            <a:endParaRPr sz="2540" dirty="0">
              <a:latin typeface="Arial"/>
              <a:ea typeface="Arial"/>
              <a:cs typeface="Arial"/>
              <a:sym typeface="Arial"/>
            </a:endParaRPr>
          </a:p>
          <a:p>
            <a:pPr marL="391910" indent="-293933">
              <a:spcBef>
                <a:spcPts val="1283"/>
              </a:spcBef>
              <a:buClr>
                <a:srgbClr val="000000"/>
              </a:buClr>
              <a:buSzPts val="1260"/>
              <a:buFont typeface="Noto Sans Symbols"/>
              <a:buChar char="●"/>
            </a:pPr>
            <a:r>
              <a:rPr lang="el-GR" sz="2540" dirty="0">
                <a:latin typeface="Arial"/>
                <a:ea typeface="Arial"/>
                <a:cs typeface="Arial"/>
                <a:sym typeface="Arial"/>
              </a:rPr>
              <a:t>Επίπτωση 0,4-2.7 / 100.000,  Γ</a:t>
            </a:r>
            <a:r>
              <a:rPr lang="de-DE" sz="2540" b="1" dirty="0">
                <a:latin typeface="Arial"/>
                <a:ea typeface="Arial"/>
                <a:cs typeface="Arial"/>
                <a:sym typeface="Arial"/>
              </a:rPr>
              <a:t>:</a:t>
            </a:r>
            <a:r>
              <a:rPr lang="el-GR" sz="2540" dirty="0">
                <a:latin typeface="Arial"/>
                <a:ea typeface="Arial"/>
                <a:cs typeface="Arial"/>
                <a:sym typeface="Arial"/>
              </a:rPr>
              <a:t>Α</a:t>
            </a:r>
            <a:r>
              <a:rPr lang="de-DE" sz="2540" dirty="0">
                <a:latin typeface="Arial"/>
                <a:ea typeface="Arial"/>
                <a:cs typeface="Arial"/>
                <a:sym typeface="Arial"/>
              </a:rPr>
              <a:t> 1:3</a:t>
            </a:r>
            <a:endParaRPr sz="2540" dirty="0">
              <a:latin typeface="Arial"/>
              <a:ea typeface="Arial"/>
              <a:cs typeface="Arial"/>
              <a:sym typeface="Arial"/>
            </a:endParaRPr>
          </a:p>
          <a:p>
            <a:pPr marL="391910" indent="-293933">
              <a:spcBef>
                <a:spcPts val="1283"/>
              </a:spcBef>
              <a:buClr>
                <a:srgbClr val="000000"/>
              </a:buClr>
              <a:buSzPts val="1260"/>
              <a:buFont typeface="Noto Sans Symbols"/>
              <a:buChar char="●"/>
            </a:pPr>
            <a:r>
              <a:rPr lang="el-GR" sz="2540" dirty="0">
                <a:latin typeface="Arial"/>
                <a:ea typeface="Arial"/>
                <a:cs typeface="Arial"/>
                <a:sym typeface="Arial"/>
              </a:rPr>
              <a:t>Φάσμα </a:t>
            </a:r>
            <a:r>
              <a:rPr lang="el-GR" sz="2540" dirty="0" err="1">
                <a:latin typeface="Arial"/>
                <a:ea typeface="Arial"/>
                <a:cs typeface="Arial"/>
                <a:sym typeface="Arial"/>
              </a:rPr>
              <a:t>σκληροδερματικών</a:t>
            </a:r>
            <a:r>
              <a:rPr lang="el-GR" sz="2540" dirty="0">
                <a:latin typeface="Arial"/>
                <a:ea typeface="Arial"/>
                <a:cs typeface="Arial"/>
                <a:sym typeface="Arial"/>
              </a:rPr>
              <a:t> παθήσεων κυρίως του δέρματος.</a:t>
            </a:r>
            <a:endParaRPr sz="2540" dirty="0">
              <a:latin typeface="Arial"/>
              <a:ea typeface="Arial"/>
              <a:cs typeface="Arial"/>
              <a:sym typeface="Arial"/>
            </a:endParaRPr>
          </a:p>
          <a:p>
            <a:pPr marL="391910" indent="-293933">
              <a:spcBef>
                <a:spcPts val="1283"/>
              </a:spcBef>
              <a:buClr>
                <a:srgbClr val="000000"/>
              </a:buClr>
              <a:buSzPts val="1260"/>
              <a:buFont typeface="Noto Sans Symbols"/>
              <a:buChar char="●"/>
            </a:pPr>
            <a:r>
              <a:rPr lang="el-GR" sz="2540" dirty="0">
                <a:latin typeface="Arial"/>
                <a:ea typeface="Arial"/>
                <a:cs typeface="Arial"/>
                <a:sym typeface="Arial"/>
              </a:rPr>
              <a:t>Μπορεί να επηρεάσει τους υποκείμενους ιστούς (λιπώδη ιστό, </a:t>
            </a:r>
            <a:r>
              <a:rPr lang="el-GR" sz="2540" dirty="0" err="1">
                <a:latin typeface="Arial"/>
                <a:ea typeface="Arial"/>
                <a:cs typeface="Arial"/>
                <a:sym typeface="Arial"/>
              </a:rPr>
              <a:t>περιτονίες</a:t>
            </a:r>
            <a:r>
              <a:rPr lang="el-GR" sz="2540" dirty="0">
                <a:latin typeface="Arial"/>
                <a:ea typeface="Arial"/>
                <a:cs typeface="Arial"/>
                <a:sym typeface="Arial"/>
              </a:rPr>
              <a:t>,</a:t>
            </a:r>
            <a:r>
              <a:rPr lang="de-DE" sz="2540" dirty="0">
                <a:latin typeface="Arial"/>
                <a:ea typeface="Arial"/>
                <a:cs typeface="Arial"/>
                <a:sym typeface="Arial"/>
              </a:rPr>
              <a:t> </a:t>
            </a:r>
            <a:r>
              <a:rPr lang="el-GR" sz="2540" dirty="0">
                <a:latin typeface="Arial"/>
                <a:ea typeface="Arial"/>
                <a:cs typeface="Arial"/>
                <a:sym typeface="Arial"/>
              </a:rPr>
              <a:t>μύες και οστά). Όχι τα εσωτερικά όργανα.</a:t>
            </a:r>
            <a:endParaRPr lang="de-DE" sz="2540" dirty="0">
              <a:latin typeface="Arial"/>
              <a:ea typeface="Arial"/>
              <a:cs typeface="Arial"/>
              <a:sym typeface="Arial"/>
            </a:endParaRPr>
          </a:p>
          <a:p>
            <a:pPr marL="391910" indent="-293933">
              <a:spcBef>
                <a:spcPts val="1283"/>
              </a:spcBef>
              <a:buClr>
                <a:srgbClr val="000000"/>
              </a:buClr>
              <a:buSzPts val="1260"/>
              <a:buFont typeface="Noto Sans Symbols"/>
              <a:buChar char="●"/>
            </a:pPr>
            <a:r>
              <a:rPr lang="de-DE" sz="2540" dirty="0">
                <a:latin typeface="Arial"/>
                <a:ea typeface="Arial"/>
                <a:cs typeface="Arial"/>
                <a:sym typeface="Arial"/>
              </a:rPr>
              <a:t>O</a:t>
            </a:r>
            <a:r>
              <a:rPr lang="el-GR" sz="2540" dirty="0">
                <a:latin typeface="Arial"/>
                <a:ea typeface="Arial"/>
                <a:cs typeface="Arial"/>
                <a:sym typeface="Arial"/>
              </a:rPr>
              <a:t>χι</a:t>
            </a:r>
            <a:r>
              <a:rPr lang="de-DE" sz="2540" dirty="0">
                <a:latin typeface="Arial"/>
                <a:ea typeface="Arial"/>
                <a:cs typeface="Arial"/>
                <a:sym typeface="Arial"/>
              </a:rPr>
              <a:t> Raynaud</a:t>
            </a:r>
            <a:r>
              <a:rPr lang="el-GR" sz="2540" dirty="0">
                <a:latin typeface="Arial"/>
                <a:ea typeface="Arial"/>
                <a:cs typeface="Arial"/>
                <a:sym typeface="Arial"/>
              </a:rPr>
              <a:t> ή σκληροδακτυλία</a:t>
            </a:r>
          </a:p>
          <a:p>
            <a:pPr marL="391910" indent="-293933">
              <a:spcBef>
                <a:spcPts val="1283"/>
              </a:spcBef>
              <a:buClr>
                <a:srgbClr val="000000"/>
              </a:buClr>
              <a:buSzPts val="1260"/>
              <a:buFont typeface="Noto Sans Symbols"/>
              <a:buChar char="●"/>
            </a:pPr>
            <a:r>
              <a:rPr lang="el-GR" sz="2540" dirty="0">
                <a:latin typeface="Arial"/>
                <a:ea typeface="Arial"/>
                <a:cs typeface="Arial"/>
                <a:sym typeface="Arial"/>
              </a:rPr>
              <a:t>Σπάνια μετάπτωση σε συστηματική σκληροδερμία</a:t>
            </a:r>
            <a:endParaRPr sz="2540" dirty="0">
              <a:latin typeface="Arial"/>
              <a:ea typeface="Arial"/>
              <a:cs typeface="Arial"/>
              <a:sym typeface="Arial"/>
            </a:endParaRPr>
          </a:p>
        </p:txBody>
      </p:sp>
      <p:sp>
        <p:nvSpPr>
          <p:cNvPr id="71" name="Google Shape;71;p15"/>
          <p:cNvSpPr txBox="1"/>
          <p:nvPr/>
        </p:nvSpPr>
        <p:spPr>
          <a:xfrm>
            <a:off x="3517264" y="6409925"/>
            <a:ext cx="8348831" cy="448075"/>
          </a:xfrm>
          <a:prstGeom prst="rect">
            <a:avLst/>
          </a:prstGeom>
          <a:noFill/>
          <a:ln>
            <a:noFill/>
          </a:ln>
        </p:spPr>
        <p:txBody>
          <a:bodyPr spcFirstLastPara="1" wrap="square" lIns="81646" tIns="40823" rIns="81646" bIns="40823" anchor="t" anchorCtr="0">
            <a:noAutofit/>
          </a:bodyPr>
          <a:lstStyle/>
          <a:p>
            <a:r>
              <a:rPr lang="el-GR" sz="1633" i="1" dirty="0">
                <a:latin typeface="Arial"/>
                <a:ea typeface="Arial"/>
                <a:cs typeface="Arial"/>
                <a:sym typeface="Arial"/>
              </a:rPr>
              <a:t>EDF S1-guideline on </a:t>
            </a:r>
            <a:r>
              <a:rPr lang="el-GR" sz="1633" i="1" dirty="0" err="1">
                <a:latin typeface="Arial"/>
                <a:ea typeface="Arial"/>
                <a:cs typeface="Arial"/>
                <a:sym typeface="Arial"/>
              </a:rPr>
              <a:t>sclerosing</a:t>
            </a:r>
            <a:r>
              <a:rPr lang="el-GR" sz="1633" i="1" dirty="0">
                <a:latin typeface="Arial"/>
                <a:ea typeface="Arial"/>
                <a:cs typeface="Arial"/>
                <a:sym typeface="Arial"/>
              </a:rPr>
              <a:t> </a:t>
            </a:r>
            <a:r>
              <a:rPr lang="el-GR" sz="1633" i="1" dirty="0" err="1">
                <a:latin typeface="Arial"/>
                <a:ea typeface="Arial"/>
                <a:cs typeface="Arial"/>
                <a:sym typeface="Arial"/>
              </a:rPr>
              <a:t>skin</a:t>
            </a:r>
            <a:r>
              <a:rPr lang="el-GR" sz="1633" i="1" dirty="0">
                <a:latin typeface="Arial"/>
                <a:ea typeface="Arial"/>
                <a:cs typeface="Arial"/>
                <a:sym typeface="Arial"/>
              </a:rPr>
              <a:t> </a:t>
            </a:r>
            <a:r>
              <a:rPr lang="el-GR" sz="1633" i="1" dirty="0" err="1">
                <a:latin typeface="Arial"/>
                <a:ea typeface="Arial"/>
                <a:cs typeface="Arial"/>
                <a:sym typeface="Arial"/>
              </a:rPr>
              <a:t>diseases</a:t>
            </a:r>
            <a:r>
              <a:rPr lang="el-GR" sz="1633" i="1" dirty="0">
                <a:latin typeface="Arial"/>
                <a:ea typeface="Arial"/>
                <a:cs typeface="Arial"/>
                <a:sym typeface="Arial"/>
              </a:rPr>
              <a:t>, JEADV 2017, 31, 1401–1424</a:t>
            </a:r>
            <a:endParaRPr sz="1633" dirty="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28C0-FB71-4C16-5DAE-11B765347C7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6A6ABC4-C7C0-D33C-30D5-A6D058192C82}"/>
              </a:ext>
            </a:extLst>
          </p:cNvPr>
          <p:cNvPicPr>
            <a:picLocks noGrp="1" noChangeAspect="1"/>
          </p:cNvPicPr>
          <p:nvPr>
            <p:ph idx="1"/>
          </p:nvPr>
        </p:nvPicPr>
        <p:blipFill>
          <a:blip r:embed="rId3"/>
          <a:stretch>
            <a:fillRect/>
          </a:stretch>
        </p:blipFill>
        <p:spPr>
          <a:xfrm>
            <a:off x="1262338" y="74384"/>
            <a:ext cx="9539012" cy="6315784"/>
          </a:xfrm>
        </p:spPr>
      </p:pic>
      <p:sp>
        <p:nvSpPr>
          <p:cNvPr id="6" name="TextBox 5">
            <a:extLst>
              <a:ext uri="{FF2B5EF4-FFF2-40B4-BE49-F238E27FC236}">
                <a16:creationId xmlns:a16="http://schemas.microsoft.com/office/drawing/2014/main" id="{A7784EFD-2259-DB14-399A-E0D48A8F3D5D}"/>
              </a:ext>
            </a:extLst>
          </p:cNvPr>
          <p:cNvSpPr txBox="1"/>
          <p:nvPr/>
        </p:nvSpPr>
        <p:spPr>
          <a:xfrm>
            <a:off x="6999969" y="6390167"/>
            <a:ext cx="4126130" cy="369332"/>
          </a:xfrm>
          <a:prstGeom prst="rect">
            <a:avLst/>
          </a:prstGeom>
          <a:noFill/>
        </p:spPr>
        <p:txBody>
          <a:bodyPr wrap="none" rtlCol="0">
            <a:spAutoFit/>
          </a:bodyPr>
          <a:lstStyle/>
          <a:p>
            <a:r>
              <a:rPr lang="en-US" dirty="0"/>
              <a:t> </a:t>
            </a:r>
            <a:r>
              <a:rPr lang="en-US" dirty="0" err="1"/>
              <a:t>Scand</a:t>
            </a:r>
            <a:r>
              <a:rPr lang="en-US" dirty="0"/>
              <a:t> J Immunol</a:t>
            </a:r>
            <a:r>
              <a:rPr lang="el-GR" dirty="0"/>
              <a:t> </a:t>
            </a:r>
            <a:r>
              <a:rPr lang="en-US" dirty="0"/>
              <a:t>. 2021 Jan;93(1):e12933</a:t>
            </a:r>
          </a:p>
        </p:txBody>
      </p:sp>
      <p:cxnSp>
        <p:nvCxnSpPr>
          <p:cNvPr id="4" name="Straight Arrow Connector 3">
            <a:extLst>
              <a:ext uri="{FF2B5EF4-FFF2-40B4-BE49-F238E27FC236}">
                <a16:creationId xmlns:a16="http://schemas.microsoft.com/office/drawing/2014/main" id="{9BA0D4A9-8D42-2289-239C-ABFDA98B9AA1}"/>
              </a:ext>
            </a:extLst>
          </p:cNvPr>
          <p:cNvCxnSpPr/>
          <p:nvPr/>
        </p:nvCxnSpPr>
        <p:spPr>
          <a:xfrm>
            <a:off x="354842" y="600501"/>
            <a:ext cx="90749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849BAC3-E0D0-F75D-EA3A-198F82D2A9E6}"/>
              </a:ext>
            </a:extLst>
          </p:cNvPr>
          <p:cNvCxnSpPr>
            <a:cxnSpLocks/>
          </p:cNvCxnSpPr>
          <p:nvPr/>
        </p:nvCxnSpPr>
        <p:spPr>
          <a:xfrm flipH="1">
            <a:off x="5600051" y="4383205"/>
            <a:ext cx="49594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8A41F47-338F-F4CB-E2A3-443168E1ADA0}"/>
              </a:ext>
            </a:extLst>
          </p:cNvPr>
          <p:cNvCxnSpPr>
            <a:cxnSpLocks/>
          </p:cNvCxnSpPr>
          <p:nvPr/>
        </p:nvCxnSpPr>
        <p:spPr>
          <a:xfrm flipH="1" flipV="1">
            <a:off x="4128368" y="4549252"/>
            <a:ext cx="252564" cy="4048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3FBB28-79C6-54F9-191D-31A83AECEE46}"/>
              </a:ext>
            </a:extLst>
          </p:cNvPr>
          <p:cNvCxnSpPr/>
          <p:nvPr/>
        </p:nvCxnSpPr>
        <p:spPr>
          <a:xfrm>
            <a:off x="3753134" y="5609230"/>
            <a:ext cx="375234" cy="0"/>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DD0D61AD-D6EA-C60E-B7E1-BC983D133028}"/>
              </a:ext>
            </a:extLst>
          </p:cNvPr>
          <p:cNvCxnSpPr/>
          <p:nvPr/>
        </p:nvCxnSpPr>
        <p:spPr>
          <a:xfrm>
            <a:off x="8504830" y="3618932"/>
            <a:ext cx="375234" cy="0"/>
          </a:xfrm>
          <a:prstGeom prst="line">
            <a:avLst/>
          </a:prstGeom>
          <a:ln w="762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88924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1980740" y="273352"/>
            <a:ext cx="8229627" cy="1145009"/>
          </a:xfrm>
          <a:prstGeom prst="rect">
            <a:avLst/>
          </a:prstGeom>
          <a:noFill/>
          <a:ln>
            <a:noFill/>
          </a:ln>
        </p:spPr>
        <p:txBody>
          <a:bodyPr spcFirstLastPara="1" wrap="square" lIns="0" tIns="0" rIns="0" bIns="0" anchor="ctr" anchorCtr="0">
            <a:noAutofit/>
          </a:bodyPr>
          <a:lstStyle/>
          <a:p>
            <a:pPr algn="ctr"/>
            <a:r>
              <a:rPr lang="el-GR" sz="3992">
                <a:latin typeface="Arial"/>
                <a:ea typeface="Arial"/>
                <a:cs typeface="Arial"/>
                <a:sym typeface="Arial"/>
              </a:rPr>
              <a:t>Πιθανοί αιτιολογικοί παράγοντες</a:t>
            </a:r>
            <a:endParaRPr sz="3992">
              <a:latin typeface="Arial"/>
              <a:ea typeface="Arial"/>
              <a:cs typeface="Arial"/>
              <a:sym typeface="Arial"/>
            </a:endParaRPr>
          </a:p>
        </p:txBody>
      </p:sp>
      <p:sp>
        <p:nvSpPr>
          <p:cNvPr id="77" name="Google Shape;77;p16"/>
          <p:cNvSpPr txBox="1"/>
          <p:nvPr/>
        </p:nvSpPr>
        <p:spPr>
          <a:xfrm>
            <a:off x="205740" y="1604841"/>
            <a:ext cx="11898630" cy="4526148"/>
          </a:xfrm>
          <a:prstGeom prst="rect">
            <a:avLst/>
          </a:prstGeom>
          <a:noFill/>
          <a:ln>
            <a:noFill/>
          </a:ln>
        </p:spPr>
        <p:txBody>
          <a:bodyPr spcFirstLastPara="1" wrap="square" lIns="0" tIns="0" rIns="0" bIns="0" anchor="t" anchorCtr="0">
            <a:noAutofit/>
          </a:bodyPr>
          <a:lstStyle/>
          <a:p>
            <a:pPr marL="391910" indent="-293933">
              <a:buClr>
                <a:srgbClr val="000000"/>
              </a:buClr>
              <a:buSzPts val="1260"/>
              <a:buFont typeface="Noto Sans Symbols"/>
              <a:buChar char="●"/>
            </a:pPr>
            <a:r>
              <a:rPr lang="el-GR" sz="2540" dirty="0">
                <a:latin typeface="Arial"/>
                <a:ea typeface="Arial"/>
                <a:cs typeface="Arial"/>
                <a:sym typeface="Arial"/>
              </a:rPr>
              <a:t>Λοιμώξεις (</a:t>
            </a:r>
            <a:r>
              <a:rPr lang="el-GR" sz="2540" dirty="0" err="1">
                <a:latin typeface="Arial"/>
                <a:ea typeface="Arial"/>
                <a:cs typeface="Arial"/>
                <a:sym typeface="Arial"/>
              </a:rPr>
              <a:t>borrelia</a:t>
            </a:r>
            <a:r>
              <a:rPr lang="el-GR" sz="2540" dirty="0">
                <a:latin typeface="Arial"/>
                <a:ea typeface="Arial"/>
                <a:cs typeface="Arial"/>
                <a:sym typeface="Arial"/>
              </a:rPr>
              <a:t>)</a:t>
            </a:r>
            <a:endParaRPr sz="2540" dirty="0">
              <a:latin typeface="Arial"/>
              <a:ea typeface="Arial"/>
              <a:cs typeface="Arial"/>
              <a:sym typeface="Arial"/>
            </a:endParaRPr>
          </a:p>
          <a:p>
            <a:pPr marL="391910" indent="-293933">
              <a:spcBef>
                <a:spcPts val="1283"/>
              </a:spcBef>
              <a:buClr>
                <a:srgbClr val="000000"/>
              </a:buClr>
              <a:buSzPts val="1260"/>
              <a:buFont typeface="Noto Sans Symbols"/>
              <a:buChar char="●"/>
            </a:pPr>
            <a:r>
              <a:rPr lang="el-GR" sz="2540" dirty="0">
                <a:latin typeface="Arial"/>
                <a:ea typeface="Arial"/>
                <a:cs typeface="Arial"/>
                <a:sym typeface="Arial"/>
              </a:rPr>
              <a:t>Τραύμα</a:t>
            </a:r>
            <a:endParaRPr sz="2540" dirty="0">
              <a:latin typeface="Arial"/>
              <a:ea typeface="Arial"/>
              <a:cs typeface="Arial"/>
              <a:sym typeface="Arial"/>
            </a:endParaRPr>
          </a:p>
          <a:p>
            <a:pPr marL="391910" indent="-293933">
              <a:spcBef>
                <a:spcPts val="1283"/>
              </a:spcBef>
              <a:buClr>
                <a:srgbClr val="000000"/>
              </a:buClr>
              <a:buSzPts val="1260"/>
              <a:buFont typeface="Noto Sans Symbols"/>
              <a:buChar char="●"/>
            </a:pPr>
            <a:r>
              <a:rPr lang="el-GR" sz="2540" dirty="0">
                <a:latin typeface="Arial"/>
                <a:ea typeface="Arial"/>
                <a:cs typeface="Arial"/>
                <a:sym typeface="Arial"/>
              </a:rPr>
              <a:t>Ακτινοβολία</a:t>
            </a:r>
            <a:endParaRPr sz="2540" dirty="0">
              <a:latin typeface="Arial"/>
              <a:ea typeface="Arial"/>
              <a:cs typeface="Arial"/>
              <a:sym typeface="Arial"/>
            </a:endParaRPr>
          </a:p>
          <a:p>
            <a:pPr marL="391910" indent="-293933">
              <a:spcBef>
                <a:spcPts val="1283"/>
              </a:spcBef>
              <a:buClr>
                <a:srgbClr val="000000"/>
              </a:buClr>
              <a:buSzPts val="1260"/>
              <a:buFont typeface="Noto Sans Symbols"/>
              <a:buChar char="●"/>
            </a:pPr>
            <a:r>
              <a:rPr lang="el-GR" sz="2540" dirty="0">
                <a:latin typeface="Arial"/>
                <a:ea typeface="Arial"/>
                <a:cs typeface="Arial"/>
                <a:sym typeface="Arial"/>
              </a:rPr>
              <a:t>Φάρμακα (</a:t>
            </a:r>
            <a:r>
              <a:rPr lang="el-GR" sz="2540" dirty="0" err="1">
                <a:latin typeface="Arial"/>
                <a:ea typeface="Arial"/>
                <a:cs typeface="Arial"/>
                <a:sym typeface="Arial"/>
              </a:rPr>
              <a:t>bleomycin</a:t>
            </a:r>
            <a:r>
              <a:rPr lang="el-GR" sz="2540" dirty="0">
                <a:latin typeface="Arial"/>
                <a:ea typeface="Arial"/>
                <a:cs typeface="Arial"/>
                <a:sym typeface="Arial"/>
              </a:rPr>
              <a:t>, </a:t>
            </a:r>
            <a:r>
              <a:rPr lang="el-GR" sz="2540" dirty="0" err="1">
                <a:latin typeface="Arial"/>
                <a:ea typeface="Arial"/>
                <a:cs typeface="Arial"/>
                <a:sym typeface="Arial"/>
              </a:rPr>
              <a:t>vitamin</a:t>
            </a:r>
            <a:r>
              <a:rPr lang="el-GR" sz="2540" dirty="0">
                <a:latin typeface="Arial"/>
                <a:ea typeface="Arial"/>
                <a:cs typeface="Arial"/>
                <a:sym typeface="Arial"/>
              </a:rPr>
              <a:t> K1 and L-5-hydroxytryptophan </a:t>
            </a:r>
            <a:r>
              <a:rPr lang="el-GR" sz="2540" dirty="0" err="1">
                <a:latin typeface="Arial"/>
                <a:ea typeface="Arial"/>
                <a:cs typeface="Arial"/>
                <a:sym typeface="Arial"/>
              </a:rPr>
              <a:t>plus</a:t>
            </a:r>
            <a:r>
              <a:rPr lang="el-GR" sz="2540" dirty="0">
                <a:latin typeface="Arial"/>
                <a:ea typeface="Arial"/>
                <a:cs typeface="Arial"/>
                <a:sym typeface="Arial"/>
              </a:rPr>
              <a:t> </a:t>
            </a:r>
            <a:r>
              <a:rPr lang="el-GR" sz="2540" dirty="0" err="1">
                <a:latin typeface="Arial"/>
                <a:ea typeface="Arial"/>
                <a:cs typeface="Arial"/>
                <a:sym typeface="Arial"/>
              </a:rPr>
              <a:t>carbidopa</a:t>
            </a:r>
            <a:r>
              <a:rPr lang="el-GR" sz="2540" dirty="0">
                <a:latin typeface="Arial"/>
                <a:ea typeface="Arial"/>
                <a:cs typeface="Arial"/>
                <a:sym typeface="Arial"/>
              </a:rPr>
              <a:t>, </a:t>
            </a:r>
            <a:r>
              <a:rPr lang="el-GR" sz="2540" dirty="0" err="1">
                <a:latin typeface="Arial"/>
                <a:ea typeface="Arial"/>
                <a:cs typeface="Arial"/>
                <a:sym typeface="Arial"/>
              </a:rPr>
              <a:t>balicatib</a:t>
            </a:r>
            <a:r>
              <a:rPr lang="el-GR" sz="2540" dirty="0">
                <a:latin typeface="Arial"/>
                <a:ea typeface="Arial"/>
                <a:cs typeface="Arial"/>
                <a:sym typeface="Arial"/>
              </a:rPr>
              <a:t>).</a:t>
            </a:r>
            <a:endParaRPr sz="2540" dirty="0">
              <a:latin typeface="Arial"/>
              <a:ea typeface="Arial"/>
              <a:cs typeface="Arial"/>
              <a:sym typeface="Arial"/>
            </a:endParaRPr>
          </a:p>
          <a:p>
            <a:pPr marL="391910" indent="-293933">
              <a:spcBef>
                <a:spcPts val="1283"/>
              </a:spcBef>
              <a:buClr>
                <a:srgbClr val="000000"/>
              </a:buClr>
              <a:buSzPts val="1260"/>
              <a:buFont typeface="Noto Sans Symbols"/>
              <a:buChar char="●"/>
            </a:pPr>
            <a:r>
              <a:rPr lang="el-GR" sz="2540" dirty="0">
                <a:latin typeface="Arial"/>
                <a:ea typeface="Arial"/>
                <a:cs typeface="Arial"/>
                <a:sym typeface="Arial"/>
              </a:rPr>
              <a:t>Γενετική προδιάθεση (</a:t>
            </a:r>
            <a:r>
              <a:rPr lang="el-GR" sz="2540" dirty="0" err="1">
                <a:latin typeface="Arial"/>
                <a:ea typeface="Arial"/>
                <a:cs typeface="Arial"/>
                <a:sym typeface="Arial"/>
              </a:rPr>
              <a:t>οικογενείς</a:t>
            </a:r>
            <a:r>
              <a:rPr lang="el-GR" sz="2540" dirty="0">
                <a:latin typeface="Arial"/>
                <a:ea typeface="Arial"/>
                <a:cs typeface="Arial"/>
                <a:sym typeface="Arial"/>
              </a:rPr>
              <a:t> περιπτώσεις, </a:t>
            </a:r>
            <a:r>
              <a:rPr lang="el-GR" sz="2540" dirty="0">
                <a:latin typeface="Arial"/>
                <a:ea typeface="Arial"/>
                <a:cs typeface="Arial"/>
                <a:sym typeface="Symbol" panose="05050102010706020507" pitchFamily="18" charset="2"/>
              </a:rPr>
              <a:t> συχνότητα </a:t>
            </a:r>
            <a:r>
              <a:rPr lang="el-GR" sz="2540" dirty="0" err="1">
                <a:latin typeface="Arial"/>
                <a:ea typeface="Arial"/>
                <a:cs typeface="Arial"/>
                <a:sym typeface="Symbol" panose="05050102010706020507" pitchFamily="18" charset="2"/>
              </a:rPr>
              <a:t>αυτοάνοσων</a:t>
            </a:r>
            <a:r>
              <a:rPr lang="el-GR" sz="2540" dirty="0">
                <a:latin typeface="Arial"/>
                <a:ea typeface="Arial"/>
                <a:cs typeface="Arial"/>
                <a:sym typeface="Symbol" panose="05050102010706020507" pitchFamily="18" charset="2"/>
              </a:rPr>
              <a:t> σε συγγενείς ασθενών</a:t>
            </a:r>
            <a:r>
              <a:rPr lang="el-GR" sz="2540" dirty="0">
                <a:latin typeface="Arial"/>
                <a:ea typeface="Arial"/>
                <a:cs typeface="Arial"/>
                <a:sym typeface="Arial"/>
              </a:rPr>
              <a:t>).</a:t>
            </a:r>
            <a:endParaRPr sz="2540" dirty="0">
              <a:latin typeface="Arial"/>
              <a:ea typeface="Arial"/>
              <a:cs typeface="Arial"/>
              <a:sym typeface="Arial"/>
            </a:endParaRPr>
          </a:p>
        </p:txBody>
      </p:sp>
      <p:sp>
        <p:nvSpPr>
          <p:cNvPr id="78" name="Google Shape;78;p16"/>
          <p:cNvSpPr txBox="1"/>
          <p:nvPr/>
        </p:nvSpPr>
        <p:spPr>
          <a:xfrm>
            <a:off x="2384400" y="5932425"/>
            <a:ext cx="7956928" cy="338016"/>
          </a:xfrm>
          <a:prstGeom prst="rect">
            <a:avLst/>
          </a:prstGeom>
          <a:noFill/>
          <a:ln>
            <a:noFill/>
          </a:ln>
        </p:spPr>
        <p:txBody>
          <a:bodyPr spcFirstLastPara="1" wrap="square" lIns="81646" tIns="40823" rIns="81646" bIns="40823" anchor="t" anchorCtr="0">
            <a:noAutofit/>
          </a:bodyPr>
          <a:lstStyle/>
          <a:p>
            <a:r>
              <a:rPr lang="el-GR" sz="1633" i="1">
                <a:latin typeface="Arial"/>
                <a:ea typeface="Arial"/>
                <a:cs typeface="Arial"/>
                <a:sym typeface="Arial"/>
              </a:rPr>
              <a:t>EDF S1-guideline on sclerosing skin diseases, JEADV 2017, 31, 1401–1424</a:t>
            </a:r>
            <a:endParaRPr sz="1633">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p:nvPr/>
        </p:nvSpPr>
        <p:spPr>
          <a:xfrm>
            <a:off x="2177018" y="77075"/>
            <a:ext cx="8033676" cy="641414"/>
          </a:xfrm>
          <a:prstGeom prst="rect">
            <a:avLst/>
          </a:prstGeom>
          <a:noFill/>
          <a:ln>
            <a:noFill/>
          </a:ln>
        </p:spPr>
        <p:txBody>
          <a:bodyPr spcFirstLastPara="1" wrap="square" lIns="0" tIns="0" rIns="0" bIns="0" anchor="ctr" anchorCtr="0">
            <a:noAutofit/>
          </a:bodyPr>
          <a:lstStyle/>
          <a:p>
            <a:pPr algn="ctr"/>
            <a:r>
              <a:rPr lang="el-GR" sz="2540">
                <a:latin typeface="Arial"/>
                <a:ea typeface="Arial"/>
                <a:cs typeface="Arial"/>
                <a:sym typeface="Arial"/>
              </a:rPr>
              <a:t>Ταξινόμηση εντοπισμένης σκληροδερμίας</a:t>
            </a:r>
            <a:endParaRPr sz="2540">
              <a:latin typeface="Arial"/>
              <a:ea typeface="Arial"/>
              <a:cs typeface="Arial"/>
              <a:sym typeface="Arial"/>
            </a:endParaRPr>
          </a:p>
        </p:txBody>
      </p:sp>
      <p:sp>
        <p:nvSpPr>
          <p:cNvPr id="84" name="Google Shape;84;p17"/>
          <p:cNvSpPr txBox="1"/>
          <p:nvPr/>
        </p:nvSpPr>
        <p:spPr>
          <a:xfrm>
            <a:off x="2046384" y="909541"/>
            <a:ext cx="8229627" cy="5869067"/>
          </a:xfrm>
          <a:prstGeom prst="rect">
            <a:avLst/>
          </a:prstGeom>
          <a:noFill/>
          <a:ln>
            <a:noFill/>
          </a:ln>
        </p:spPr>
        <p:txBody>
          <a:bodyPr spcFirstLastPara="1" wrap="square" lIns="0" tIns="0" rIns="0" bIns="0" anchor="t" anchorCtr="0">
            <a:noAutofit/>
          </a:bodyPr>
          <a:lstStyle/>
          <a:p>
            <a:pPr marL="97977">
              <a:buClr>
                <a:srgbClr val="000000"/>
              </a:buClr>
              <a:buSzPts val="810"/>
            </a:pPr>
            <a:r>
              <a:rPr lang="el-GR" sz="1633" b="1" u="sng" dirty="0">
                <a:latin typeface="Arial"/>
                <a:ea typeface="Arial"/>
                <a:cs typeface="Arial"/>
                <a:sym typeface="Arial"/>
              </a:rPr>
              <a:t>Εντοπισμένη μορφή:</a:t>
            </a:r>
            <a:endParaRPr sz="1633" b="1" dirty="0">
              <a:latin typeface="Arial"/>
              <a:ea typeface="Arial"/>
              <a:cs typeface="Arial"/>
              <a:sym typeface="Arial"/>
            </a:endParaRPr>
          </a:p>
          <a:p>
            <a:pPr marL="391910" indent="-293933">
              <a:spcBef>
                <a:spcPts val="1283"/>
              </a:spcBef>
              <a:buClr>
                <a:srgbClr val="000000"/>
              </a:buClr>
              <a:buSzPts val="810"/>
              <a:buFont typeface="Noto Sans Symbols"/>
              <a:buChar char="●"/>
            </a:pPr>
            <a:r>
              <a:rPr lang="el-GR" sz="1633" dirty="0">
                <a:latin typeface="Arial"/>
                <a:ea typeface="Arial"/>
                <a:cs typeface="Arial"/>
                <a:sym typeface="Arial"/>
              </a:rPr>
              <a:t>Σκληροδερμία κατά πλάκας (</a:t>
            </a:r>
            <a:r>
              <a:rPr lang="el-GR" sz="1633" dirty="0" err="1">
                <a:latin typeface="Arial"/>
                <a:ea typeface="Arial"/>
                <a:cs typeface="Arial"/>
                <a:sym typeface="Arial"/>
              </a:rPr>
              <a:t>plaque</a:t>
            </a:r>
            <a:r>
              <a:rPr lang="el-GR" sz="1633" dirty="0">
                <a:latin typeface="Arial"/>
                <a:ea typeface="Arial"/>
                <a:cs typeface="Arial"/>
                <a:sym typeface="Arial"/>
              </a:rPr>
              <a:t> </a:t>
            </a:r>
            <a:r>
              <a:rPr lang="el-GR" sz="1633" dirty="0" err="1">
                <a:latin typeface="Arial"/>
                <a:ea typeface="Arial"/>
                <a:cs typeface="Arial"/>
                <a:sym typeface="Arial"/>
              </a:rPr>
              <a:t>type</a:t>
            </a:r>
            <a:r>
              <a:rPr lang="el-GR" sz="1633" dirty="0">
                <a:latin typeface="Arial"/>
                <a:ea typeface="Arial"/>
                <a:cs typeface="Arial"/>
                <a:sym typeface="Arial"/>
              </a:rPr>
              <a:t> </a:t>
            </a:r>
            <a:r>
              <a:rPr lang="el-GR" sz="1633" dirty="0" err="1">
                <a:latin typeface="Arial"/>
                <a:ea typeface="Arial"/>
                <a:cs typeface="Arial"/>
                <a:sym typeface="Arial"/>
              </a:rPr>
              <a:t>morphea</a:t>
            </a:r>
            <a:r>
              <a:rPr lang="el-GR" sz="1633" dirty="0">
                <a:latin typeface="Arial"/>
                <a:ea typeface="Arial"/>
                <a:cs typeface="Arial"/>
                <a:sym typeface="Arial"/>
              </a:rPr>
              <a:t>)</a:t>
            </a:r>
            <a:endParaRPr sz="1633" dirty="0">
              <a:latin typeface="Arial"/>
              <a:ea typeface="Arial"/>
              <a:cs typeface="Arial"/>
              <a:sym typeface="Arial"/>
            </a:endParaRPr>
          </a:p>
          <a:p>
            <a:pPr marL="391910" indent="-293933">
              <a:spcBef>
                <a:spcPts val="1283"/>
              </a:spcBef>
              <a:buClr>
                <a:srgbClr val="000000"/>
              </a:buClr>
              <a:buSzPts val="810"/>
              <a:buFont typeface="Noto Sans Symbols"/>
              <a:buChar char="●"/>
            </a:pPr>
            <a:r>
              <a:rPr lang="el-GR" sz="1633" dirty="0">
                <a:latin typeface="Arial"/>
                <a:ea typeface="Arial"/>
                <a:cs typeface="Arial"/>
                <a:sym typeface="Arial"/>
              </a:rPr>
              <a:t>Σταγονοειδής σκληροδερμία (</a:t>
            </a:r>
            <a:r>
              <a:rPr lang="el-GR" sz="1633" dirty="0" err="1">
                <a:latin typeface="Arial"/>
                <a:ea typeface="Arial"/>
                <a:cs typeface="Arial"/>
                <a:sym typeface="Arial"/>
              </a:rPr>
              <a:t>guttate</a:t>
            </a:r>
            <a:r>
              <a:rPr lang="el-GR" sz="1633" dirty="0">
                <a:latin typeface="Arial"/>
                <a:ea typeface="Arial"/>
                <a:cs typeface="Arial"/>
                <a:sym typeface="Arial"/>
              </a:rPr>
              <a:t>)</a:t>
            </a:r>
            <a:endParaRPr sz="1633" dirty="0">
              <a:latin typeface="Arial"/>
              <a:ea typeface="Arial"/>
              <a:cs typeface="Arial"/>
              <a:sym typeface="Arial"/>
            </a:endParaRPr>
          </a:p>
          <a:p>
            <a:pPr marL="391910" indent="-293933">
              <a:spcBef>
                <a:spcPts val="1283"/>
              </a:spcBef>
              <a:buClr>
                <a:srgbClr val="000000"/>
              </a:buClr>
              <a:buSzPts val="810"/>
              <a:buFont typeface="Noto Sans Symbols"/>
              <a:buChar char="●"/>
            </a:pPr>
            <a:r>
              <a:rPr lang="el-GR" sz="1633" dirty="0" err="1">
                <a:latin typeface="Arial"/>
                <a:ea typeface="Arial"/>
                <a:cs typeface="Arial"/>
                <a:sym typeface="Arial"/>
              </a:rPr>
              <a:t>Ατροφοδερμία</a:t>
            </a:r>
            <a:r>
              <a:rPr lang="el-GR" sz="1633" dirty="0">
                <a:latin typeface="Arial"/>
                <a:ea typeface="Arial"/>
                <a:cs typeface="Arial"/>
                <a:sym typeface="Arial"/>
              </a:rPr>
              <a:t> </a:t>
            </a:r>
            <a:r>
              <a:rPr lang="el-GR" sz="1633" dirty="0" err="1">
                <a:latin typeface="Arial"/>
                <a:ea typeface="Arial"/>
                <a:cs typeface="Arial"/>
                <a:sym typeface="Arial"/>
              </a:rPr>
              <a:t>Pasini-Pierini</a:t>
            </a:r>
            <a:endParaRPr sz="1633" dirty="0">
              <a:latin typeface="Arial"/>
              <a:ea typeface="Arial"/>
              <a:cs typeface="Arial"/>
              <a:sym typeface="Arial"/>
            </a:endParaRPr>
          </a:p>
          <a:p>
            <a:pPr marL="97977">
              <a:spcBef>
                <a:spcPts val="1283"/>
              </a:spcBef>
              <a:buClr>
                <a:srgbClr val="000000"/>
              </a:buClr>
              <a:buSzPts val="810"/>
            </a:pPr>
            <a:r>
              <a:rPr lang="el-GR" sz="1633" b="1" u="sng" dirty="0">
                <a:latin typeface="Arial"/>
                <a:ea typeface="Arial"/>
                <a:cs typeface="Arial"/>
                <a:sym typeface="Arial"/>
              </a:rPr>
              <a:t>Γενικευμένη μορφή:</a:t>
            </a:r>
            <a:endParaRPr sz="1633" b="1" dirty="0">
              <a:latin typeface="Arial"/>
              <a:ea typeface="Arial"/>
              <a:cs typeface="Arial"/>
              <a:sym typeface="Arial"/>
            </a:endParaRPr>
          </a:p>
          <a:p>
            <a:pPr marL="391910" indent="-293933">
              <a:spcBef>
                <a:spcPts val="1283"/>
              </a:spcBef>
              <a:buClr>
                <a:srgbClr val="000000"/>
              </a:buClr>
              <a:buSzPts val="810"/>
              <a:buFont typeface="Noto Sans Symbols"/>
              <a:buChar char="●"/>
            </a:pPr>
            <a:r>
              <a:rPr lang="el-GR" sz="1633" dirty="0">
                <a:latin typeface="Arial"/>
                <a:ea typeface="Arial"/>
                <a:cs typeface="Arial"/>
                <a:sym typeface="Arial"/>
              </a:rPr>
              <a:t>Γενικευμένη </a:t>
            </a:r>
            <a:r>
              <a:rPr lang="el-GR" sz="1633" dirty="0" err="1">
                <a:latin typeface="Arial"/>
                <a:ea typeface="Arial"/>
                <a:cs typeface="Arial"/>
                <a:sym typeface="Arial"/>
              </a:rPr>
              <a:t>μορφέα</a:t>
            </a:r>
            <a:endParaRPr sz="1633" dirty="0">
              <a:latin typeface="Arial"/>
              <a:ea typeface="Arial"/>
              <a:cs typeface="Arial"/>
              <a:sym typeface="Arial"/>
            </a:endParaRPr>
          </a:p>
          <a:p>
            <a:pPr marL="391910" indent="-293933">
              <a:spcBef>
                <a:spcPts val="1283"/>
              </a:spcBef>
              <a:buClr>
                <a:srgbClr val="000000"/>
              </a:buClr>
              <a:buSzPts val="810"/>
              <a:buFont typeface="Noto Sans Symbols"/>
              <a:buChar char="●"/>
            </a:pPr>
            <a:r>
              <a:rPr lang="el-GR" sz="1633" dirty="0" err="1">
                <a:latin typeface="Arial"/>
                <a:ea typeface="Arial"/>
                <a:cs typeface="Arial"/>
                <a:sym typeface="Arial"/>
              </a:rPr>
              <a:t>Πανσκληρωτική</a:t>
            </a:r>
            <a:r>
              <a:rPr lang="el-GR" sz="1633" dirty="0">
                <a:latin typeface="Arial"/>
                <a:ea typeface="Arial"/>
                <a:cs typeface="Arial"/>
                <a:sym typeface="Arial"/>
              </a:rPr>
              <a:t> </a:t>
            </a:r>
            <a:r>
              <a:rPr lang="el-GR" sz="1633" dirty="0" err="1">
                <a:latin typeface="Arial"/>
                <a:ea typeface="Arial"/>
                <a:cs typeface="Arial"/>
                <a:sym typeface="Arial"/>
              </a:rPr>
              <a:t>μορφέα</a:t>
            </a:r>
            <a:endParaRPr sz="1633" dirty="0">
              <a:latin typeface="Arial"/>
              <a:ea typeface="Arial"/>
              <a:cs typeface="Arial"/>
              <a:sym typeface="Arial"/>
            </a:endParaRPr>
          </a:p>
          <a:p>
            <a:pPr marL="97977">
              <a:spcBef>
                <a:spcPts val="1283"/>
              </a:spcBef>
              <a:buClr>
                <a:srgbClr val="000000"/>
              </a:buClr>
              <a:buSzPts val="810"/>
            </a:pPr>
            <a:r>
              <a:rPr lang="el-GR" sz="1633" b="1" u="sng" dirty="0">
                <a:latin typeface="Arial"/>
                <a:ea typeface="Arial"/>
                <a:cs typeface="Arial"/>
                <a:sym typeface="Arial"/>
              </a:rPr>
              <a:t>Γραμμική μορφή:</a:t>
            </a:r>
            <a:endParaRPr sz="1633" b="1" dirty="0">
              <a:latin typeface="Arial"/>
              <a:ea typeface="Arial"/>
              <a:cs typeface="Arial"/>
              <a:sym typeface="Arial"/>
            </a:endParaRPr>
          </a:p>
          <a:p>
            <a:pPr marL="391910" indent="-293933">
              <a:spcBef>
                <a:spcPts val="1283"/>
              </a:spcBef>
              <a:buClr>
                <a:srgbClr val="000000"/>
              </a:buClr>
              <a:buSzPts val="810"/>
              <a:buFont typeface="Noto Sans Symbols"/>
              <a:buChar char="●"/>
            </a:pPr>
            <a:r>
              <a:rPr lang="el-GR" sz="1633" dirty="0">
                <a:latin typeface="Arial"/>
                <a:ea typeface="Arial"/>
                <a:cs typeface="Arial"/>
                <a:sym typeface="Arial"/>
              </a:rPr>
              <a:t>Γραμμική </a:t>
            </a:r>
            <a:r>
              <a:rPr lang="el-GR" sz="1633" dirty="0" err="1">
                <a:latin typeface="Arial"/>
                <a:ea typeface="Arial"/>
                <a:cs typeface="Arial"/>
                <a:sym typeface="Arial"/>
              </a:rPr>
              <a:t>μορφέα</a:t>
            </a:r>
            <a:r>
              <a:rPr lang="el-GR" sz="1633" dirty="0">
                <a:latin typeface="Arial"/>
                <a:ea typeface="Arial"/>
                <a:cs typeface="Arial"/>
                <a:sym typeface="Arial"/>
              </a:rPr>
              <a:t> των άκρων  </a:t>
            </a:r>
            <a:endParaRPr sz="1633" dirty="0">
              <a:latin typeface="Arial"/>
              <a:ea typeface="Arial"/>
              <a:cs typeface="Arial"/>
              <a:sym typeface="Arial"/>
            </a:endParaRPr>
          </a:p>
          <a:p>
            <a:pPr marL="391910" indent="-293933">
              <a:spcBef>
                <a:spcPts val="1283"/>
              </a:spcBef>
              <a:buClr>
                <a:srgbClr val="000000"/>
              </a:buClr>
              <a:buSzPts val="810"/>
              <a:buFont typeface="Noto Sans Symbols"/>
              <a:buChar char="●"/>
            </a:pPr>
            <a:r>
              <a:rPr lang="el-GR" sz="1633" dirty="0">
                <a:latin typeface="Arial"/>
                <a:ea typeface="Arial"/>
                <a:cs typeface="Arial"/>
                <a:sym typeface="Arial"/>
              </a:rPr>
              <a:t>Γραμμική </a:t>
            </a:r>
            <a:r>
              <a:rPr lang="el-GR" sz="1633" dirty="0" err="1">
                <a:latin typeface="Arial"/>
                <a:ea typeface="Arial"/>
                <a:cs typeface="Arial"/>
                <a:sym typeface="Arial"/>
              </a:rPr>
              <a:t>μορφέα</a:t>
            </a:r>
            <a:r>
              <a:rPr lang="el-GR" sz="1633" dirty="0">
                <a:latin typeface="Arial"/>
                <a:ea typeface="Arial"/>
                <a:cs typeface="Arial"/>
                <a:sym typeface="Arial"/>
              </a:rPr>
              <a:t> δίκην χτυπήματος σπάθης (</a:t>
            </a:r>
            <a:r>
              <a:rPr lang="el-GR" sz="1633" dirty="0" err="1">
                <a:latin typeface="Arial"/>
                <a:ea typeface="Arial"/>
                <a:cs typeface="Arial"/>
                <a:sym typeface="Arial"/>
              </a:rPr>
              <a:t>en</a:t>
            </a:r>
            <a:r>
              <a:rPr lang="el-GR" sz="1633" dirty="0">
                <a:latin typeface="Arial"/>
                <a:ea typeface="Arial"/>
                <a:cs typeface="Arial"/>
                <a:sym typeface="Arial"/>
              </a:rPr>
              <a:t> </a:t>
            </a:r>
            <a:r>
              <a:rPr lang="el-GR" sz="1633" dirty="0" err="1">
                <a:latin typeface="Arial"/>
                <a:ea typeface="Arial"/>
                <a:cs typeface="Arial"/>
                <a:sym typeface="Arial"/>
              </a:rPr>
              <a:t>coup</a:t>
            </a:r>
            <a:r>
              <a:rPr lang="el-GR" sz="1633" dirty="0">
                <a:latin typeface="Arial"/>
                <a:ea typeface="Arial"/>
                <a:cs typeface="Arial"/>
                <a:sym typeface="Arial"/>
              </a:rPr>
              <a:t> de </a:t>
            </a:r>
            <a:r>
              <a:rPr lang="el-GR" sz="1633" dirty="0" err="1">
                <a:latin typeface="Arial"/>
                <a:ea typeface="Arial"/>
                <a:cs typeface="Arial"/>
                <a:sym typeface="Arial"/>
              </a:rPr>
              <a:t>sabre</a:t>
            </a:r>
            <a:r>
              <a:rPr lang="el-GR" sz="1633" dirty="0">
                <a:latin typeface="Arial"/>
                <a:ea typeface="Arial"/>
                <a:cs typeface="Arial"/>
                <a:sym typeface="Arial"/>
              </a:rPr>
              <a:t>)</a:t>
            </a:r>
            <a:endParaRPr sz="1633" dirty="0">
              <a:latin typeface="Arial"/>
              <a:ea typeface="Arial"/>
              <a:cs typeface="Arial"/>
              <a:sym typeface="Arial"/>
            </a:endParaRPr>
          </a:p>
          <a:p>
            <a:pPr marL="391910" indent="-293933">
              <a:spcBef>
                <a:spcPts val="1283"/>
              </a:spcBef>
              <a:buClr>
                <a:srgbClr val="000000"/>
              </a:buClr>
              <a:buSzPts val="810"/>
              <a:buFont typeface="Noto Sans Symbols"/>
              <a:buChar char="●"/>
            </a:pPr>
            <a:r>
              <a:rPr lang="el-GR" sz="1633" dirty="0">
                <a:latin typeface="Arial"/>
                <a:ea typeface="Arial"/>
                <a:cs typeface="Arial"/>
                <a:sym typeface="Arial"/>
              </a:rPr>
              <a:t>Προοδευτική </a:t>
            </a:r>
            <a:r>
              <a:rPr lang="el-GR" sz="1633" dirty="0" err="1">
                <a:latin typeface="Arial"/>
                <a:ea typeface="Arial"/>
                <a:cs typeface="Arial"/>
                <a:sym typeface="Arial"/>
              </a:rPr>
              <a:t>ημιπροσωπική</a:t>
            </a:r>
            <a:r>
              <a:rPr lang="el-GR" sz="1633" dirty="0">
                <a:latin typeface="Arial"/>
                <a:ea typeface="Arial"/>
                <a:cs typeface="Arial"/>
                <a:sym typeface="Arial"/>
              </a:rPr>
              <a:t> ατροφία (σ. </a:t>
            </a:r>
            <a:r>
              <a:rPr lang="el-GR" sz="1633" dirty="0" err="1">
                <a:latin typeface="Arial"/>
                <a:ea typeface="Arial"/>
                <a:cs typeface="Arial"/>
                <a:sym typeface="Arial"/>
              </a:rPr>
              <a:t>Parry</a:t>
            </a:r>
            <a:r>
              <a:rPr lang="el-GR" sz="1633" dirty="0">
                <a:latin typeface="Arial"/>
                <a:ea typeface="Arial"/>
                <a:cs typeface="Arial"/>
                <a:sym typeface="Arial"/>
              </a:rPr>
              <a:t> </a:t>
            </a:r>
            <a:r>
              <a:rPr lang="el-GR" sz="1633" dirty="0" err="1">
                <a:latin typeface="Arial"/>
                <a:ea typeface="Arial"/>
                <a:cs typeface="Arial"/>
                <a:sym typeface="Arial"/>
              </a:rPr>
              <a:t>Romberg</a:t>
            </a:r>
            <a:r>
              <a:rPr lang="el-GR" sz="1633" dirty="0">
                <a:latin typeface="Arial"/>
                <a:ea typeface="Arial"/>
                <a:cs typeface="Arial"/>
                <a:sym typeface="Arial"/>
              </a:rPr>
              <a:t>) </a:t>
            </a:r>
            <a:endParaRPr sz="1633" dirty="0">
              <a:latin typeface="Arial"/>
              <a:ea typeface="Arial"/>
              <a:cs typeface="Arial"/>
              <a:sym typeface="Arial"/>
            </a:endParaRPr>
          </a:p>
          <a:p>
            <a:pPr marL="97977">
              <a:spcBef>
                <a:spcPts val="1283"/>
              </a:spcBef>
              <a:buClr>
                <a:srgbClr val="000000"/>
              </a:buClr>
              <a:buSzPts val="810"/>
            </a:pPr>
            <a:r>
              <a:rPr lang="el-GR" sz="1633" u="sng" dirty="0">
                <a:latin typeface="Arial"/>
                <a:ea typeface="Arial"/>
                <a:cs typeface="Arial"/>
                <a:sym typeface="Arial"/>
              </a:rPr>
              <a:t>Εν τω </a:t>
            </a:r>
            <a:r>
              <a:rPr lang="el-GR" sz="1633" u="sng" dirty="0" err="1">
                <a:latin typeface="Arial"/>
                <a:ea typeface="Arial"/>
                <a:cs typeface="Arial"/>
                <a:sym typeface="Arial"/>
              </a:rPr>
              <a:t>βάθει</a:t>
            </a:r>
            <a:r>
              <a:rPr lang="el-GR" sz="1633" u="sng" dirty="0">
                <a:latin typeface="Arial"/>
                <a:ea typeface="Arial"/>
                <a:cs typeface="Arial"/>
                <a:sym typeface="Arial"/>
              </a:rPr>
              <a:t> </a:t>
            </a:r>
            <a:r>
              <a:rPr lang="el-GR" sz="1633" u="sng" dirty="0" err="1">
                <a:latin typeface="Arial"/>
                <a:ea typeface="Arial"/>
                <a:cs typeface="Arial"/>
                <a:sym typeface="Arial"/>
              </a:rPr>
              <a:t>μορφέα</a:t>
            </a:r>
            <a:endParaRPr sz="1633" dirty="0">
              <a:latin typeface="Arial"/>
              <a:ea typeface="Arial"/>
              <a:cs typeface="Arial"/>
              <a:sym typeface="Arial"/>
            </a:endParaRPr>
          </a:p>
          <a:p>
            <a:pPr marL="97977">
              <a:spcBef>
                <a:spcPts val="1283"/>
              </a:spcBef>
              <a:buClr>
                <a:srgbClr val="000000"/>
              </a:buClr>
              <a:buSzPts val="810"/>
            </a:pPr>
            <a:r>
              <a:rPr lang="el-GR" sz="1633" u="sng" dirty="0">
                <a:latin typeface="Arial"/>
                <a:ea typeface="Arial"/>
                <a:cs typeface="Arial"/>
                <a:sym typeface="Arial"/>
              </a:rPr>
              <a:t>Μεικτή </a:t>
            </a:r>
            <a:r>
              <a:rPr lang="el-GR" sz="1633" u="sng" dirty="0" err="1">
                <a:latin typeface="Arial"/>
                <a:ea typeface="Arial"/>
                <a:cs typeface="Arial"/>
                <a:sym typeface="Arial"/>
              </a:rPr>
              <a:t>μορφέα</a:t>
            </a:r>
            <a:endParaRPr sz="1633" dirty="0">
              <a:latin typeface="Arial"/>
              <a:ea typeface="Arial"/>
              <a:cs typeface="Arial"/>
              <a:sym typeface="Arial"/>
            </a:endParaRPr>
          </a:p>
          <a:p>
            <a:pPr marL="97977">
              <a:spcBef>
                <a:spcPts val="1283"/>
              </a:spcBef>
              <a:buClr>
                <a:srgbClr val="000000"/>
              </a:buClr>
              <a:buSzPts val="810"/>
            </a:pPr>
            <a:r>
              <a:rPr lang="el-GR" sz="1633" u="sng" dirty="0" err="1">
                <a:latin typeface="Arial"/>
                <a:ea typeface="Arial"/>
                <a:cs typeface="Arial"/>
                <a:sym typeface="Arial"/>
              </a:rPr>
              <a:t>Ηωσινοφιλική</a:t>
            </a:r>
            <a:r>
              <a:rPr lang="el-GR" sz="1633" u="sng" dirty="0">
                <a:latin typeface="Arial"/>
                <a:ea typeface="Arial"/>
                <a:cs typeface="Arial"/>
                <a:sym typeface="Arial"/>
              </a:rPr>
              <a:t> περιτονίτιδα- </a:t>
            </a:r>
            <a:r>
              <a:rPr lang="el-GR" sz="1633" u="sng" dirty="0" err="1">
                <a:latin typeface="Arial"/>
                <a:ea typeface="Arial"/>
                <a:cs typeface="Arial"/>
                <a:sym typeface="Arial"/>
              </a:rPr>
              <a:t>σ.Shulman</a:t>
            </a:r>
            <a:r>
              <a:rPr lang="el-GR" sz="1633" u="sng" dirty="0">
                <a:latin typeface="Arial"/>
                <a:ea typeface="Arial"/>
                <a:cs typeface="Arial"/>
                <a:sym typeface="Arial"/>
              </a:rPr>
              <a:t> (</a:t>
            </a:r>
            <a:r>
              <a:rPr lang="el-GR" sz="1633" u="sng" dirty="0" err="1">
                <a:latin typeface="Arial"/>
                <a:ea typeface="Arial"/>
                <a:cs typeface="Arial"/>
                <a:sym typeface="Arial"/>
              </a:rPr>
              <a:t>eosinophilic</a:t>
            </a:r>
            <a:r>
              <a:rPr lang="el-GR" sz="1633" u="sng" dirty="0">
                <a:latin typeface="Arial"/>
                <a:ea typeface="Arial"/>
                <a:cs typeface="Arial"/>
                <a:sym typeface="Arial"/>
              </a:rPr>
              <a:t> </a:t>
            </a:r>
            <a:r>
              <a:rPr lang="el-GR" sz="1633" u="sng" dirty="0" err="1">
                <a:latin typeface="Arial"/>
                <a:ea typeface="Arial"/>
                <a:cs typeface="Arial"/>
                <a:sym typeface="Arial"/>
              </a:rPr>
              <a:t>fasciitis</a:t>
            </a:r>
            <a:r>
              <a:rPr lang="el-GR" sz="1633" u="sng" dirty="0">
                <a:latin typeface="Arial"/>
                <a:ea typeface="Arial"/>
                <a:cs typeface="Arial"/>
                <a:sym typeface="Arial"/>
              </a:rPr>
              <a:t>)</a:t>
            </a:r>
            <a:r>
              <a:rPr lang="el-GR" sz="1996" u="sng" dirty="0">
                <a:latin typeface="Arial"/>
                <a:ea typeface="Arial"/>
                <a:cs typeface="Arial"/>
                <a:sym typeface="Arial"/>
              </a:rPr>
              <a:t> </a:t>
            </a:r>
            <a:endParaRPr sz="1996" dirty="0">
              <a:latin typeface="Arial"/>
              <a:ea typeface="Arial"/>
              <a:cs typeface="Arial"/>
              <a:sym typeface="Arial"/>
            </a:endParaRPr>
          </a:p>
          <a:p>
            <a:pPr marL="391910" indent="-236901">
              <a:spcBef>
                <a:spcPts val="1283"/>
              </a:spcBef>
              <a:buClr>
                <a:srgbClr val="000000"/>
              </a:buClr>
              <a:buSzPts val="990"/>
            </a:pPr>
            <a:endParaRPr sz="1996" dirty="0">
              <a:latin typeface="Arial"/>
              <a:ea typeface="Arial"/>
              <a:cs typeface="Arial"/>
              <a:sym typeface="Arial"/>
            </a:endParaRPr>
          </a:p>
        </p:txBody>
      </p:sp>
      <p:sp>
        <p:nvSpPr>
          <p:cNvPr id="85" name="Google Shape;85;p17"/>
          <p:cNvSpPr txBox="1"/>
          <p:nvPr/>
        </p:nvSpPr>
        <p:spPr>
          <a:xfrm>
            <a:off x="6494008" y="6629685"/>
            <a:ext cx="6270441" cy="339975"/>
          </a:xfrm>
          <a:prstGeom prst="rect">
            <a:avLst/>
          </a:prstGeom>
          <a:noFill/>
          <a:ln>
            <a:noFill/>
          </a:ln>
        </p:spPr>
        <p:txBody>
          <a:bodyPr spcFirstLastPara="1" wrap="square" lIns="81646" tIns="40823" rIns="81646" bIns="40823" anchor="t" anchorCtr="0">
            <a:noAutofit/>
          </a:bodyPr>
          <a:lstStyle/>
          <a:p>
            <a:r>
              <a:rPr lang="el-GR" sz="1270" i="1" dirty="0">
                <a:latin typeface="Arial"/>
                <a:ea typeface="Arial"/>
                <a:cs typeface="Arial"/>
                <a:sym typeface="Arial"/>
              </a:rPr>
              <a:t>EDF S1-guideline on </a:t>
            </a:r>
            <a:r>
              <a:rPr lang="el-GR" sz="1270" i="1" dirty="0" err="1">
                <a:latin typeface="Arial"/>
                <a:ea typeface="Arial"/>
                <a:cs typeface="Arial"/>
                <a:sym typeface="Arial"/>
              </a:rPr>
              <a:t>sclerosing</a:t>
            </a:r>
            <a:r>
              <a:rPr lang="el-GR" sz="1270" i="1" dirty="0">
                <a:latin typeface="Arial"/>
                <a:ea typeface="Arial"/>
                <a:cs typeface="Arial"/>
                <a:sym typeface="Arial"/>
              </a:rPr>
              <a:t> </a:t>
            </a:r>
            <a:r>
              <a:rPr lang="el-GR" sz="1270" i="1" dirty="0" err="1">
                <a:latin typeface="Arial"/>
                <a:ea typeface="Arial"/>
                <a:cs typeface="Arial"/>
                <a:sym typeface="Arial"/>
              </a:rPr>
              <a:t>skin</a:t>
            </a:r>
            <a:r>
              <a:rPr lang="el-GR" sz="1270" i="1" dirty="0">
                <a:latin typeface="Arial"/>
                <a:ea typeface="Arial"/>
                <a:cs typeface="Arial"/>
                <a:sym typeface="Arial"/>
              </a:rPr>
              <a:t> </a:t>
            </a:r>
            <a:r>
              <a:rPr lang="el-GR" sz="1270" i="1" dirty="0" err="1">
                <a:latin typeface="Arial"/>
                <a:ea typeface="Arial"/>
                <a:cs typeface="Arial"/>
                <a:sym typeface="Arial"/>
              </a:rPr>
              <a:t>diseases</a:t>
            </a:r>
            <a:r>
              <a:rPr lang="el-GR" sz="1270" i="1" dirty="0">
                <a:latin typeface="Arial"/>
                <a:ea typeface="Arial"/>
                <a:cs typeface="Arial"/>
                <a:sym typeface="Arial"/>
              </a:rPr>
              <a:t>, JEADV 2017, 31, 1401–1424</a:t>
            </a:r>
            <a:endParaRPr sz="1270" dirty="0">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F5ED-1698-2512-71EB-91EEFDBCE8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ED5724A-BBC7-15B6-0539-C016C8924E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27" y="117481"/>
            <a:ext cx="5818461" cy="6623038"/>
          </a:xfrm>
        </p:spPr>
      </p:pic>
      <p:pic>
        <p:nvPicPr>
          <p:cNvPr id="7" name="Picture 6">
            <a:extLst>
              <a:ext uri="{FF2B5EF4-FFF2-40B4-BE49-F238E27FC236}">
                <a16:creationId xmlns:a16="http://schemas.microsoft.com/office/drawing/2014/main" id="{F9236638-6151-8EBB-1407-E3B422AE2C0D}"/>
              </a:ext>
            </a:extLst>
          </p:cNvPr>
          <p:cNvPicPr>
            <a:picLocks noChangeAspect="1"/>
          </p:cNvPicPr>
          <p:nvPr/>
        </p:nvPicPr>
        <p:blipFill>
          <a:blip r:embed="rId3"/>
          <a:stretch>
            <a:fillRect/>
          </a:stretch>
        </p:blipFill>
        <p:spPr>
          <a:xfrm>
            <a:off x="6171059" y="1521425"/>
            <a:ext cx="5818461" cy="4085999"/>
          </a:xfrm>
          <a:prstGeom prst="rect">
            <a:avLst/>
          </a:prstGeom>
        </p:spPr>
      </p:pic>
    </p:spTree>
    <p:extLst>
      <p:ext uri="{BB962C8B-B14F-4D97-AF65-F5344CB8AC3E}">
        <p14:creationId xmlns:p14="http://schemas.microsoft.com/office/powerpoint/2010/main" val="314709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p:nvPr/>
        </p:nvSpPr>
        <p:spPr>
          <a:xfrm>
            <a:off x="1980740" y="273353"/>
            <a:ext cx="8229627" cy="646928"/>
          </a:xfrm>
          <a:prstGeom prst="rect">
            <a:avLst/>
          </a:prstGeom>
          <a:noFill/>
          <a:ln>
            <a:noFill/>
          </a:ln>
        </p:spPr>
        <p:txBody>
          <a:bodyPr spcFirstLastPara="1" wrap="square" lIns="0" tIns="0" rIns="0" bIns="0" anchor="ctr" anchorCtr="0">
            <a:noAutofit/>
          </a:bodyPr>
          <a:lstStyle/>
          <a:p>
            <a:pPr algn="ctr"/>
            <a:r>
              <a:rPr lang="el-GR" sz="3992" dirty="0">
                <a:latin typeface="Arial"/>
                <a:ea typeface="Arial"/>
                <a:cs typeface="Arial"/>
                <a:sym typeface="Arial"/>
              </a:rPr>
              <a:t>Κατά πλάκας σκληροδερμία</a:t>
            </a:r>
            <a:endParaRPr sz="3992" dirty="0">
              <a:latin typeface="Arial"/>
              <a:ea typeface="Arial"/>
              <a:cs typeface="Arial"/>
              <a:sym typeface="Arial"/>
            </a:endParaRPr>
          </a:p>
        </p:txBody>
      </p:sp>
      <p:sp>
        <p:nvSpPr>
          <p:cNvPr id="112" name="Google Shape;112;p21"/>
          <p:cNvSpPr txBox="1"/>
          <p:nvPr/>
        </p:nvSpPr>
        <p:spPr>
          <a:xfrm>
            <a:off x="411480" y="1411572"/>
            <a:ext cx="5913120" cy="4526148"/>
          </a:xfrm>
          <a:prstGeom prst="rect">
            <a:avLst/>
          </a:prstGeom>
          <a:noFill/>
          <a:ln>
            <a:noFill/>
          </a:ln>
        </p:spPr>
        <p:txBody>
          <a:bodyPr spcFirstLastPara="1" wrap="square" lIns="0" tIns="0" rIns="0" bIns="0" anchor="t" anchorCtr="0">
            <a:noAutofit/>
          </a:bodyPr>
          <a:lstStyle/>
          <a:p>
            <a:pPr marL="391910" indent="-293933">
              <a:lnSpc>
                <a:spcPct val="150000"/>
              </a:lnSpc>
              <a:buClr>
                <a:srgbClr val="000000"/>
              </a:buClr>
              <a:buSzPts val="1440"/>
              <a:buFont typeface="Noto Sans Symbols"/>
              <a:buChar char="●"/>
            </a:pPr>
            <a:r>
              <a:rPr lang="el-GR" sz="2000" dirty="0">
                <a:ea typeface="Arial"/>
                <a:cs typeface="Arial"/>
                <a:sym typeface="Arial"/>
              </a:rPr>
              <a:t>Η πιο συχνή μορφή </a:t>
            </a:r>
          </a:p>
          <a:p>
            <a:pPr marL="391910" indent="-293933">
              <a:lnSpc>
                <a:spcPct val="150000"/>
              </a:lnSpc>
              <a:buClr>
                <a:srgbClr val="000000"/>
              </a:buClr>
              <a:buSzPts val="1440"/>
              <a:buFont typeface="Noto Sans Symbols"/>
              <a:buChar char="●"/>
            </a:pPr>
            <a:r>
              <a:rPr lang="en-US" altLang="en-US" sz="2000" dirty="0" err="1"/>
              <a:t>Πλάκ</a:t>
            </a:r>
            <a:r>
              <a:rPr lang="en-US" altLang="en-US" sz="2000" dirty="0"/>
              <a:t>α ερυθροιώδης</a:t>
            </a:r>
            <a:endParaRPr lang="el-GR" altLang="en-US" sz="2000" dirty="0"/>
          </a:p>
          <a:p>
            <a:pPr marL="391910" indent="-293933">
              <a:lnSpc>
                <a:spcPct val="150000"/>
              </a:lnSpc>
              <a:buClr>
                <a:srgbClr val="000000"/>
              </a:buClr>
              <a:buSzPts val="1440"/>
              <a:buFont typeface="Noto Sans Symbols"/>
              <a:buChar char="●"/>
            </a:pPr>
            <a:r>
              <a:rPr lang="en-US" altLang="en-US" sz="2000" dirty="0" err="1"/>
              <a:t>Με</a:t>
            </a:r>
            <a:r>
              <a:rPr lang="en-US" altLang="en-US" sz="2000" dirty="0"/>
              <a:t> </a:t>
            </a:r>
            <a:r>
              <a:rPr lang="en-US" altLang="en-US" sz="2000" dirty="0" err="1"/>
              <a:t>το</a:t>
            </a:r>
            <a:r>
              <a:rPr lang="en-US" altLang="en-US" sz="2000" dirty="0"/>
              <a:t> </a:t>
            </a:r>
            <a:r>
              <a:rPr lang="en-US" altLang="en-US" sz="2000" dirty="0" err="1"/>
              <a:t>χρόνο</a:t>
            </a:r>
            <a:r>
              <a:rPr lang="en-US" altLang="en-US" sz="2000" dirty="0"/>
              <a:t> </a:t>
            </a:r>
            <a:r>
              <a:rPr lang="el-GR" altLang="en-US" sz="2000" dirty="0"/>
              <a:t>σ</a:t>
            </a:r>
            <a:r>
              <a:rPr lang="en-US" altLang="en-US" sz="2000" dirty="0" err="1"/>
              <a:t>το</a:t>
            </a:r>
            <a:r>
              <a:rPr lang="en-US" altLang="en-US" sz="2000" dirty="0"/>
              <a:t> </a:t>
            </a:r>
            <a:r>
              <a:rPr lang="en-US" altLang="en-US" sz="2000" dirty="0" err="1"/>
              <a:t>κέντρο</a:t>
            </a:r>
            <a:r>
              <a:rPr lang="en-US" altLang="en-US" sz="2000" dirty="0"/>
              <a:t> </a:t>
            </a:r>
            <a:r>
              <a:rPr lang="en-US" altLang="en-US" sz="2000" dirty="0" err="1"/>
              <a:t>χάνει</a:t>
            </a:r>
            <a:r>
              <a:rPr lang="en-US" altLang="en-US" sz="2000" dirty="0"/>
              <a:t> </a:t>
            </a:r>
            <a:r>
              <a:rPr lang="en-US" altLang="en-US" sz="2000" dirty="0" err="1"/>
              <a:t>το</a:t>
            </a:r>
            <a:r>
              <a:rPr lang="en-US" altLang="en-US" sz="2000" dirty="0"/>
              <a:t> </a:t>
            </a:r>
            <a:r>
              <a:rPr lang="en-US" altLang="en-US" sz="2000" dirty="0" err="1"/>
              <a:t>χρώμ</a:t>
            </a:r>
            <a:r>
              <a:rPr lang="en-US" altLang="en-US" sz="2000" dirty="0"/>
              <a:t>α της, παί</a:t>
            </a:r>
            <a:r>
              <a:rPr lang="el-GR" altLang="en-US" sz="2000" dirty="0"/>
              <a:t>ρ</a:t>
            </a:r>
            <a:r>
              <a:rPr lang="en-US" altLang="en-US" sz="2000" dirty="0" err="1"/>
              <a:t>νει</a:t>
            </a:r>
            <a:r>
              <a:rPr lang="en-US" altLang="en-US" sz="2000" dirty="0"/>
              <a:t> </a:t>
            </a:r>
            <a:r>
              <a:rPr lang="en-US" altLang="en-US" sz="2000" dirty="0" err="1"/>
              <a:t>το</a:t>
            </a:r>
            <a:r>
              <a:rPr lang="en-US" altLang="en-US" sz="2000" dirty="0"/>
              <a:t> </a:t>
            </a:r>
            <a:r>
              <a:rPr lang="en-US" altLang="en-US" sz="2000" dirty="0" err="1"/>
              <a:t>χρώ</a:t>
            </a:r>
            <a:r>
              <a:rPr lang="el-GR" altLang="en-US" sz="2000" dirty="0"/>
              <a:t>μ</a:t>
            </a:r>
            <a:r>
              <a:rPr lang="en-US" altLang="en-US" sz="2000" dirty="0"/>
              <a:t>α του ελεφαντοστού και σκληρύνεται</a:t>
            </a:r>
            <a:r>
              <a:rPr lang="el-GR" altLang="en-US" sz="2000" dirty="0"/>
              <a:t> σ</a:t>
            </a:r>
            <a:r>
              <a:rPr lang="en-US" altLang="en-US" sz="2000" dirty="0" err="1"/>
              <a:t>την</a:t>
            </a:r>
            <a:r>
              <a:rPr lang="en-US" altLang="en-US" sz="2000" dirty="0"/>
              <a:t> π</a:t>
            </a:r>
            <a:r>
              <a:rPr lang="en-US" altLang="en-US" sz="2000" dirty="0" err="1"/>
              <a:t>εριφέρει</a:t>
            </a:r>
            <a:r>
              <a:rPr lang="en-US" altLang="en-US" sz="2000" dirty="0"/>
              <a:t>α </a:t>
            </a:r>
            <a:r>
              <a:rPr lang="el-GR" altLang="en-US" sz="2000" dirty="0" err="1"/>
              <a:t>μπορέι</a:t>
            </a:r>
            <a:r>
              <a:rPr lang="el-GR" altLang="en-US" sz="2000" dirty="0"/>
              <a:t> </a:t>
            </a:r>
            <a:r>
              <a:rPr lang="en-US" altLang="en-US" sz="2000" dirty="0"/>
              <a:t>υπ</a:t>
            </a:r>
            <a:r>
              <a:rPr lang="en-US" altLang="en-US" sz="2000" dirty="0" err="1"/>
              <a:t>άρχει</a:t>
            </a:r>
            <a:r>
              <a:rPr lang="en-US" altLang="en-US" sz="2000" dirty="0"/>
              <a:t> </a:t>
            </a:r>
            <a:r>
              <a:rPr lang="el-GR" sz="2000" dirty="0" err="1">
                <a:solidFill>
                  <a:srgbClr val="FF0000"/>
                </a:solidFill>
                <a:ea typeface="Arial"/>
                <a:cs typeface="Arial"/>
                <a:sym typeface="Arial"/>
              </a:rPr>
              <a:t>ερυθροϊώδης</a:t>
            </a:r>
            <a:r>
              <a:rPr lang="el-GR" sz="2000" dirty="0">
                <a:solidFill>
                  <a:srgbClr val="FF0000"/>
                </a:solidFill>
                <a:ea typeface="Arial"/>
                <a:cs typeface="Arial"/>
                <a:sym typeface="Arial"/>
              </a:rPr>
              <a:t> δακτύλιος (“</a:t>
            </a:r>
            <a:r>
              <a:rPr lang="el-GR" sz="2000" dirty="0" err="1">
                <a:solidFill>
                  <a:srgbClr val="FF0000"/>
                </a:solidFill>
                <a:ea typeface="Arial"/>
                <a:cs typeface="Arial"/>
                <a:sym typeface="Arial"/>
              </a:rPr>
              <a:t>lilac</a:t>
            </a:r>
            <a:r>
              <a:rPr lang="el-GR" sz="2000" dirty="0">
                <a:solidFill>
                  <a:srgbClr val="FF0000"/>
                </a:solidFill>
                <a:ea typeface="Arial"/>
                <a:cs typeface="Arial"/>
                <a:sym typeface="Arial"/>
              </a:rPr>
              <a:t> </a:t>
            </a:r>
            <a:r>
              <a:rPr lang="el-GR" sz="2000" dirty="0" err="1">
                <a:solidFill>
                  <a:srgbClr val="FF0000"/>
                </a:solidFill>
                <a:ea typeface="Arial"/>
                <a:cs typeface="Arial"/>
                <a:sym typeface="Arial"/>
              </a:rPr>
              <a:t>ring</a:t>
            </a:r>
            <a:r>
              <a:rPr lang="el-GR" sz="2000" dirty="0">
                <a:solidFill>
                  <a:srgbClr val="FF0000"/>
                </a:solidFill>
                <a:ea typeface="Arial"/>
                <a:cs typeface="Arial"/>
                <a:sym typeface="Arial"/>
              </a:rPr>
              <a:t>”) </a:t>
            </a:r>
            <a:r>
              <a:rPr lang="el-GR" sz="2000" dirty="0">
                <a:solidFill>
                  <a:srgbClr val="FF0000"/>
                </a:solidFill>
                <a:ea typeface="Arial"/>
                <a:cs typeface="Arial"/>
                <a:sym typeface="Symbol" panose="05050102010706020507" pitchFamily="18" charset="2"/>
              </a:rPr>
              <a:t> σημείο εξέλιξης</a:t>
            </a:r>
            <a:endParaRPr lang="el-GR" sz="2000" dirty="0">
              <a:solidFill>
                <a:srgbClr val="FF0000"/>
              </a:solidFill>
              <a:ea typeface="Arial"/>
              <a:cs typeface="Arial"/>
              <a:sym typeface="Arial"/>
            </a:endParaRPr>
          </a:p>
          <a:p>
            <a:pPr marL="391910" indent="-293933">
              <a:lnSpc>
                <a:spcPct val="150000"/>
              </a:lnSpc>
              <a:buClr>
                <a:srgbClr val="000000"/>
              </a:buClr>
              <a:buSzPts val="1440"/>
              <a:buFont typeface="Noto Sans Symbols"/>
              <a:buChar char="●"/>
            </a:pPr>
            <a:r>
              <a:rPr lang="el-GR" sz="2000" dirty="0">
                <a:ea typeface="Arial"/>
                <a:cs typeface="Arial"/>
                <a:sym typeface="Arial"/>
              </a:rPr>
              <a:t>Συνήθως περιορίζεται στην επιδερμίδα-πιθανή απώλεια τριχών και εξαρτημάτων.  </a:t>
            </a:r>
            <a:endParaRPr sz="2000" dirty="0">
              <a:ea typeface="Arial"/>
              <a:cs typeface="Arial"/>
              <a:sym typeface="Arial"/>
            </a:endParaRPr>
          </a:p>
          <a:p>
            <a:pPr marL="391910" indent="-293933">
              <a:lnSpc>
                <a:spcPct val="150000"/>
              </a:lnSpc>
              <a:spcBef>
                <a:spcPts val="1283"/>
              </a:spcBef>
              <a:buClr>
                <a:srgbClr val="000000"/>
              </a:buClr>
              <a:buSzPts val="1440"/>
              <a:buFont typeface="Noto Sans Symbols"/>
              <a:buChar char="●"/>
            </a:pPr>
            <a:r>
              <a:rPr lang="el-GR" sz="2000" dirty="0">
                <a:ea typeface="Arial"/>
                <a:cs typeface="Arial"/>
                <a:sym typeface="Arial"/>
              </a:rPr>
              <a:t>Συνήθως εντοπίζεται στον κορμό</a:t>
            </a:r>
          </a:p>
          <a:p>
            <a:pPr marL="391910" indent="-293933">
              <a:lnSpc>
                <a:spcPct val="150000"/>
              </a:lnSpc>
              <a:spcBef>
                <a:spcPts val="1283"/>
              </a:spcBef>
              <a:buClr>
                <a:srgbClr val="000000"/>
              </a:buClr>
              <a:buSzPts val="1440"/>
              <a:buFont typeface="Noto Sans Symbols"/>
              <a:buChar char="●"/>
            </a:pPr>
            <a:r>
              <a:rPr lang="en-US" altLang="en-US" sz="2000" dirty="0" err="1"/>
              <a:t>μεγέθος</a:t>
            </a:r>
            <a:r>
              <a:rPr lang="en-US" altLang="en-US" sz="2000" dirty="0"/>
              <a:t> 2-15εκ</a:t>
            </a:r>
            <a:endParaRPr sz="2000" dirty="0">
              <a:ea typeface="Arial"/>
              <a:cs typeface="Arial"/>
              <a:sym typeface="Arial"/>
            </a:endParaRPr>
          </a:p>
        </p:txBody>
      </p:sp>
      <p:pic>
        <p:nvPicPr>
          <p:cNvPr id="2" name="Picture 3">
            <a:extLst>
              <a:ext uri="{FF2B5EF4-FFF2-40B4-BE49-F238E27FC236}">
                <a16:creationId xmlns:a16="http://schemas.microsoft.com/office/drawing/2014/main" id="{AD29F40A-215D-20CA-4B40-8B6586347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240" y="3788696"/>
            <a:ext cx="3183890" cy="2868414"/>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D47390A-6C42-0E4D-5512-999A35ED79D6}"/>
              </a:ext>
            </a:extLst>
          </p:cNvPr>
          <p:cNvPicPr>
            <a:picLocks noChangeAspect="1"/>
          </p:cNvPicPr>
          <p:nvPr/>
        </p:nvPicPr>
        <p:blipFill>
          <a:blip r:embed="rId4"/>
          <a:stretch>
            <a:fillRect/>
          </a:stretch>
        </p:blipFill>
        <p:spPr>
          <a:xfrm>
            <a:off x="7125871" y="920281"/>
            <a:ext cx="4048549" cy="272588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p:nvPr/>
        </p:nvSpPr>
        <p:spPr>
          <a:xfrm>
            <a:off x="1981067" y="326586"/>
            <a:ext cx="8229627" cy="1145009"/>
          </a:xfrm>
          <a:prstGeom prst="rect">
            <a:avLst/>
          </a:prstGeom>
          <a:noFill/>
          <a:ln>
            <a:noFill/>
          </a:ln>
        </p:spPr>
        <p:txBody>
          <a:bodyPr spcFirstLastPara="1" wrap="square" lIns="0" tIns="0" rIns="0" bIns="0" anchor="ctr" anchorCtr="0">
            <a:noAutofit/>
          </a:bodyPr>
          <a:lstStyle/>
          <a:p>
            <a:pPr algn="ctr">
              <a:buClr>
                <a:srgbClr val="000000"/>
              </a:buClr>
              <a:buSzPts val="1620"/>
            </a:pPr>
            <a:r>
              <a:rPr lang="el-GR" sz="3266" dirty="0">
                <a:latin typeface="Arial"/>
                <a:ea typeface="Arial"/>
                <a:cs typeface="Arial"/>
                <a:sym typeface="Arial"/>
              </a:rPr>
              <a:t>Σταγονοειδής σκληροδερμία (</a:t>
            </a:r>
            <a:r>
              <a:rPr lang="el-GR" sz="3266" dirty="0" err="1">
                <a:latin typeface="Arial"/>
                <a:ea typeface="Arial"/>
                <a:cs typeface="Arial"/>
                <a:sym typeface="Arial"/>
              </a:rPr>
              <a:t>guttate</a:t>
            </a:r>
            <a:r>
              <a:rPr lang="el-GR" sz="3266" dirty="0">
                <a:latin typeface="Arial"/>
                <a:ea typeface="Arial"/>
                <a:cs typeface="Arial"/>
                <a:sym typeface="Arial"/>
              </a:rPr>
              <a:t>)</a:t>
            </a:r>
            <a:endParaRPr sz="3266" dirty="0">
              <a:latin typeface="Arial"/>
              <a:ea typeface="Arial"/>
              <a:cs typeface="Arial"/>
              <a:sym typeface="Arial"/>
            </a:endParaRPr>
          </a:p>
        </p:txBody>
      </p:sp>
      <p:sp>
        <p:nvSpPr>
          <p:cNvPr id="124" name="Google Shape;124;p23"/>
          <p:cNvSpPr txBox="1"/>
          <p:nvPr/>
        </p:nvSpPr>
        <p:spPr>
          <a:xfrm>
            <a:off x="1980740" y="1604841"/>
            <a:ext cx="8229627" cy="4526148"/>
          </a:xfrm>
          <a:prstGeom prst="rect">
            <a:avLst/>
          </a:prstGeom>
          <a:noFill/>
          <a:ln>
            <a:noFill/>
          </a:ln>
        </p:spPr>
        <p:txBody>
          <a:bodyPr spcFirstLastPara="1" wrap="square" lIns="0" tIns="0" rIns="0" bIns="0" anchor="t" anchorCtr="0">
            <a:noAutofit/>
          </a:bodyPr>
          <a:lstStyle/>
          <a:p>
            <a:pPr marL="432000" marR="0" lvl="0" indent="-324000" algn="l" rtl="0">
              <a:spcBef>
                <a:spcPts val="0"/>
              </a:spcBef>
              <a:spcAft>
                <a:spcPts val="0"/>
              </a:spcAft>
              <a:buClr>
                <a:srgbClr val="000000"/>
              </a:buClr>
              <a:buSzPts val="1440"/>
              <a:buFont typeface="Noto Sans Symbols"/>
              <a:buChar char="●"/>
            </a:pPr>
            <a:r>
              <a:rPr lang="el-GR" sz="2800" b="0" strike="noStrike" dirty="0">
                <a:ea typeface="Arial"/>
                <a:cs typeface="Arial"/>
                <a:sym typeface="Arial"/>
              </a:rPr>
              <a:t>πολλαπλές κιτρινωπές-</a:t>
            </a:r>
            <a:r>
              <a:rPr lang="el-GR" sz="2800" b="0" strike="noStrike" dirty="0" err="1">
                <a:ea typeface="Arial"/>
                <a:cs typeface="Arial"/>
                <a:sym typeface="Arial"/>
              </a:rPr>
              <a:t>λευκωπές</a:t>
            </a:r>
            <a:r>
              <a:rPr lang="el-GR" sz="2800" b="0" strike="noStrike" dirty="0">
                <a:ea typeface="Arial"/>
                <a:cs typeface="Arial"/>
                <a:sym typeface="Arial"/>
              </a:rPr>
              <a:t> μικρές σκληρές </a:t>
            </a:r>
            <a:r>
              <a:rPr lang="el-GR" sz="2800" b="0" strike="noStrike" dirty="0" err="1">
                <a:ea typeface="Arial"/>
                <a:cs typeface="Arial"/>
                <a:sym typeface="Arial"/>
              </a:rPr>
              <a:t>στίλβουσες</a:t>
            </a:r>
            <a:r>
              <a:rPr lang="el-GR" sz="2800" b="0" strike="noStrike" dirty="0">
                <a:ea typeface="Arial"/>
                <a:cs typeface="Arial"/>
                <a:sym typeface="Arial"/>
              </a:rPr>
              <a:t> πλάκες</a:t>
            </a:r>
            <a:r>
              <a:rPr lang="de-DE" sz="2800" b="0" strike="noStrike" dirty="0">
                <a:ea typeface="Arial"/>
                <a:cs typeface="Arial"/>
                <a:sym typeface="Arial"/>
              </a:rPr>
              <a:t> </a:t>
            </a:r>
            <a:r>
              <a:rPr lang="el-GR" sz="2800" dirty="0">
                <a:ea typeface="Arial"/>
                <a:cs typeface="Arial"/>
                <a:sym typeface="Arial"/>
              </a:rPr>
              <a:t>με </a:t>
            </a:r>
            <a:r>
              <a:rPr lang="el-GR" sz="2800" dirty="0" err="1">
                <a:ea typeface="Arial"/>
                <a:cs typeface="Arial"/>
                <a:sym typeface="Arial"/>
              </a:rPr>
              <a:t>ερυθροιώδη</a:t>
            </a:r>
            <a:r>
              <a:rPr lang="el-GR" sz="2800" dirty="0">
                <a:ea typeface="Arial"/>
                <a:cs typeface="Arial"/>
                <a:sym typeface="Arial"/>
              </a:rPr>
              <a:t> άλω</a:t>
            </a:r>
            <a:endParaRPr lang="el-GR" sz="2800" b="0" strike="noStrike" dirty="0">
              <a:ea typeface="Arial"/>
              <a:cs typeface="Arial"/>
              <a:sym typeface="Arial"/>
            </a:endParaRPr>
          </a:p>
          <a:p>
            <a:pPr marL="432000" marR="0" lvl="0" indent="-324000" algn="l" rtl="0">
              <a:spcBef>
                <a:spcPts val="1414"/>
              </a:spcBef>
              <a:spcAft>
                <a:spcPts val="0"/>
              </a:spcAft>
              <a:buClr>
                <a:srgbClr val="000000"/>
              </a:buClr>
              <a:buSzPts val="1440"/>
              <a:buFont typeface="Noto Sans Symbols"/>
              <a:buChar char="●"/>
            </a:pPr>
            <a:r>
              <a:rPr lang="el-GR" sz="2800" b="0" strike="noStrike" dirty="0">
                <a:ea typeface="Arial"/>
                <a:cs typeface="Arial"/>
                <a:sym typeface="Arial"/>
              </a:rPr>
              <a:t>Οι βλάβες εντοπίζονται κυρίως στον άνω κορμό. </a:t>
            </a:r>
          </a:p>
          <a:p>
            <a:pPr marL="432000" marR="0" lvl="0" indent="-324000" algn="l" rtl="0">
              <a:spcBef>
                <a:spcPts val="1414"/>
              </a:spcBef>
              <a:spcAft>
                <a:spcPts val="0"/>
              </a:spcAft>
              <a:buClr>
                <a:srgbClr val="000000"/>
              </a:buClr>
              <a:buSzPts val="1440"/>
              <a:buFont typeface="Noto Sans Symbols"/>
              <a:buChar char="●"/>
            </a:pPr>
            <a:r>
              <a:rPr lang="el-GR" sz="2800" dirty="0" err="1"/>
              <a:t>Tάση</a:t>
            </a:r>
            <a:r>
              <a:rPr lang="el-GR" sz="2800" dirty="0"/>
              <a:t> για ατροφία</a:t>
            </a:r>
            <a:endParaRPr lang="el-GR" sz="2800" b="0" strike="noStrike" dirty="0">
              <a:ea typeface="Arial"/>
              <a:cs typeface="Arial"/>
              <a:sym typeface="Arial"/>
            </a:endParaRPr>
          </a:p>
        </p:txBody>
      </p:sp>
      <p:pic>
        <p:nvPicPr>
          <p:cNvPr id="2" name="Google Shape;130;p24">
            <a:extLst>
              <a:ext uri="{FF2B5EF4-FFF2-40B4-BE49-F238E27FC236}">
                <a16:creationId xmlns:a16="http://schemas.microsoft.com/office/drawing/2014/main" id="{E98DB438-7F9A-E1A4-C034-B1718F7DAC9A}"/>
              </a:ext>
            </a:extLst>
          </p:cNvPr>
          <p:cNvPicPr preferRelativeResize="0"/>
          <p:nvPr/>
        </p:nvPicPr>
        <p:blipFill rotWithShape="1">
          <a:blip r:embed="rId3">
            <a:alphaModFix/>
          </a:blip>
          <a:srcRect b="37291"/>
          <a:stretch/>
        </p:blipFill>
        <p:spPr>
          <a:xfrm>
            <a:off x="2980080" y="3867915"/>
            <a:ext cx="5861160" cy="281196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p:nvPr/>
        </p:nvSpPr>
        <p:spPr>
          <a:xfrm>
            <a:off x="1980740" y="273352"/>
            <a:ext cx="8229627" cy="1145009"/>
          </a:xfrm>
          <a:prstGeom prst="rect">
            <a:avLst/>
          </a:prstGeom>
          <a:noFill/>
          <a:ln>
            <a:noFill/>
          </a:ln>
        </p:spPr>
        <p:txBody>
          <a:bodyPr spcFirstLastPara="1" wrap="square" lIns="0" tIns="0" rIns="0" bIns="0" anchor="ctr" anchorCtr="0">
            <a:noAutofit/>
          </a:bodyPr>
          <a:lstStyle/>
          <a:p>
            <a:pPr algn="ctr">
              <a:buClr>
                <a:srgbClr val="000000"/>
              </a:buClr>
              <a:buSzPts val="1620"/>
            </a:pPr>
            <a:r>
              <a:rPr lang="el-GR" sz="3266" dirty="0" err="1">
                <a:latin typeface="Arial"/>
                <a:ea typeface="Arial"/>
                <a:cs typeface="Arial"/>
                <a:sym typeface="Arial"/>
              </a:rPr>
              <a:t>Ατροφοδερμία</a:t>
            </a:r>
            <a:r>
              <a:rPr lang="el-GR" sz="2540" dirty="0">
                <a:latin typeface="Arial"/>
                <a:ea typeface="Arial"/>
                <a:cs typeface="Arial"/>
                <a:sym typeface="Arial"/>
              </a:rPr>
              <a:t> </a:t>
            </a:r>
            <a:r>
              <a:rPr lang="el-GR" sz="3266" dirty="0" err="1">
                <a:latin typeface="Arial"/>
                <a:ea typeface="Arial"/>
                <a:cs typeface="Arial"/>
                <a:sym typeface="Arial"/>
              </a:rPr>
              <a:t>Pasini-Pierini</a:t>
            </a:r>
            <a:endParaRPr sz="3266" dirty="0">
              <a:latin typeface="Arial"/>
              <a:ea typeface="Arial"/>
              <a:cs typeface="Arial"/>
              <a:sym typeface="Arial"/>
            </a:endParaRPr>
          </a:p>
        </p:txBody>
      </p:sp>
      <p:sp>
        <p:nvSpPr>
          <p:cNvPr id="136" name="Google Shape;136;p25"/>
          <p:cNvSpPr txBox="1"/>
          <p:nvPr/>
        </p:nvSpPr>
        <p:spPr>
          <a:xfrm>
            <a:off x="365760" y="1604841"/>
            <a:ext cx="11601450" cy="4526148"/>
          </a:xfrm>
          <a:prstGeom prst="rect">
            <a:avLst/>
          </a:prstGeom>
          <a:noFill/>
          <a:ln>
            <a:noFill/>
          </a:ln>
        </p:spPr>
        <p:txBody>
          <a:bodyPr spcFirstLastPara="1" wrap="square" lIns="0" tIns="0" rIns="0" bIns="0" anchor="t" anchorCtr="0">
            <a:noAutofit/>
          </a:bodyPr>
          <a:lstStyle/>
          <a:p>
            <a:pPr marL="391910" indent="-293933">
              <a:buClr>
                <a:srgbClr val="000000"/>
              </a:buClr>
              <a:buSzPts val="1440"/>
              <a:buFont typeface="Noto Sans Symbols"/>
              <a:buChar char="●"/>
            </a:pPr>
            <a:r>
              <a:rPr lang="el-GR" sz="2903" dirty="0">
                <a:latin typeface="Arial"/>
                <a:ea typeface="Arial"/>
                <a:cs typeface="Arial"/>
                <a:sym typeface="Arial"/>
              </a:rPr>
              <a:t>Πολλαπλές ωοειδείς </a:t>
            </a:r>
            <a:r>
              <a:rPr lang="el-GR" sz="2903" dirty="0" err="1">
                <a:latin typeface="Arial"/>
                <a:ea typeface="Arial"/>
                <a:cs typeface="Arial"/>
                <a:sym typeface="Arial"/>
              </a:rPr>
              <a:t>ερυθροιώδεις</a:t>
            </a:r>
            <a:r>
              <a:rPr lang="el-GR" sz="2903" dirty="0">
                <a:latin typeface="Arial"/>
                <a:ea typeface="Arial"/>
                <a:cs typeface="Arial"/>
                <a:sym typeface="Arial"/>
              </a:rPr>
              <a:t>, μη διηθημένες, κηλίδες και πλάκες χωρίς σκλήρυνση ή άλω, με ελαφρύ </a:t>
            </a:r>
            <a:r>
              <a:rPr lang="el-GR" sz="2903" dirty="0" err="1">
                <a:latin typeface="Arial"/>
                <a:ea typeface="Arial"/>
                <a:cs typeface="Arial"/>
                <a:sym typeface="Arial"/>
              </a:rPr>
              <a:t>εντύπωμα</a:t>
            </a:r>
            <a:endParaRPr sz="2903" dirty="0">
              <a:latin typeface="Arial"/>
              <a:ea typeface="Arial"/>
              <a:cs typeface="Arial"/>
              <a:sym typeface="Arial"/>
            </a:endParaRPr>
          </a:p>
          <a:p>
            <a:pPr marL="391910" indent="-293933">
              <a:spcBef>
                <a:spcPts val="1283"/>
              </a:spcBef>
              <a:buClr>
                <a:srgbClr val="000000"/>
              </a:buClr>
              <a:buSzPts val="1440"/>
              <a:buFont typeface="Noto Sans Symbols"/>
              <a:buChar char="●"/>
            </a:pPr>
            <a:r>
              <a:rPr lang="el-GR" sz="2903" dirty="0">
                <a:latin typeface="Arial"/>
                <a:ea typeface="Arial"/>
                <a:cs typeface="Arial"/>
                <a:sym typeface="Arial"/>
              </a:rPr>
              <a:t>Εντόπιση: κορμός και άκρα.</a:t>
            </a:r>
            <a:endParaRPr sz="2903" dirty="0">
              <a:latin typeface="Arial"/>
              <a:ea typeface="Arial"/>
              <a:cs typeface="Arial"/>
              <a:sym typeface="Arial"/>
            </a:endParaRPr>
          </a:p>
        </p:txBody>
      </p:sp>
      <p:pic>
        <p:nvPicPr>
          <p:cNvPr id="3" name="Picture 2">
            <a:extLst>
              <a:ext uri="{FF2B5EF4-FFF2-40B4-BE49-F238E27FC236}">
                <a16:creationId xmlns:a16="http://schemas.microsoft.com/office/drawing/2014/main" id="{F4219A08-40BF-8061-F5F4-FF356607EFAC}"/>
              </a:ext>
            </a:extLst>
          </p:cNvPr>
          <p:cNvPicPr>
            <a:picLocks noChangeAspect="1"/>
          </p:cNvPicPr>
          <p:nvPr/>
        </p:nvPicPr>
        <p:blipFill>
          <a:blip r:embed="rId3"/>
          <a:stretch>
            <a:fillRect/>
          </a:stretch>
        </p:blipFill>
        <p:spPr>
          <a:xfrm>
            <a:off x="6166485" y="2899631"/>
            <a:ext cx="5070614" cy="327707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7"/>
          <p:cNvSpPr txBox="1"/>
          <p:nvPr/>
        </p:nvSpPr>
        <p:spPr>
          <a:xfrm>
            <a:off x="1980740" y="273352"/>
            <a:ext cx="8229627" cy="1145009"/>
          </a:xfrm>
          <a:prstGeom prst="rect">
            <a:avLst/>
          </a:prstGeom>
          <a:noFill/>
          <a:ln>
            <a:noFill/>
          </a:ln>
        </p:spPr>
        <p:txBody>
          <a:bodyPr spcFirstLastPara="1" wrap="square" lIns="0" tIns="0" rIns="0" bIns="0" anchor="ctr" anchorCtr="0">
            <a:noAutofit/>
          </a:bodyPr>
          <a:lstStyle/>
          <a:p>
            <a:pPr algn="ctr"/>
            <a:r>
              <a:rPr lang="el-GR" sz="3992">
                <a:latin typeface="Arial"/>
                <a:ea typeface="Arial"/>
                <a:cs typeface="Arial"/>
                <a:sym typeface="Arial"/>
              </a:rPr>
              <a:t>Γενικευμένη morphea</a:t>
            </a:r>
            <a:endParaRPr sz="3992">
              <a:latin typeface="Arial"/>
              <a:ea typeface="Arial"/>
              <a:cs typeface="Arial"/>
              <a:sym typeface="Arial"/>
            </a:endParaRPr>
          </a:p>
        </p:txBody>
      </p:sp>
      <p:pic>
        <p:nvPicPr>
          <p:cNvPr id="3" name="Picture 2">
            <a:extLst>
              <a:ext uri="{FF2B5EF4-FFF2-40B4-BE49-F238E27FC236}">
                <a16:creationId xmlns:a16="http://schemas.microsoft.com/office/drawing/2014/main" id="{8BDBD54E-2536-954E-3933-DE1B3956A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48" y="3436521"/>
            <a:ext cx="2839934" cy="3319403"/>
          </a:xfrm>
          <a:prstGeom prst="rect">
            <a:avLst/>
          </a:prstGeom>
        </p:spPr>
      </p:pic>
      <p:pic>
        <p:nvPicPr>
          <p:cNvPr id="5" name="Picture 4">
            <a:extLst>
              <a:ext uri="{FF2B5EF4-FFF2-40B4-BE49-F238E27FC236}">
                <a16:creationId xmlns:a16="http://schemas.microsoft.com/office/drawing/2014/main" id="{9D171918-FD28-2403-DA23-F98D7CB35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40933" y="2589462"/>
            <a:ext cx="3122670" cy="4816787"/>
          </a:xfrm>
          <a:prstGeom prst="rect">
            <a:avLst/>
          </a:prstGeom>
        </p:spPr>
      </p:pic>
      <p:sp>
        <p:nvSpPr>
          <p:cNvPr id="7" name="Content Placeholder 6">
            <a:extLst>
              <a:ext uri="{FF2B5EF4-FFF2-40B4-BE49-F238E27FC236}">
                <a16:creationId xmlns:a16="http://schemas.microsoft.com/office/drawing/2014/main" id="{9852958D-5B1A-CBFE-C4FE-86E67035CE36}"/>
              </a:ext>
            </a:extLst>
          </p:cNvPr>
          <p:cNvSpPr>
            <a:spLocks noGrp="1"/>
          </p:cNvSpPr>
          <p:nvPr>
            <p:ph sz="half" idx="1"/>
          </p:nvPr>
        </p:nvSpPr>
        <p:spPr>
          <a:xfrm>
            <a:off x="612275" y="1253331"/>
            <a:ext cx="5181600" cy="4351338"/>
          </a:xfrm>
        </p:spPr>
        <p:txBody>
          <a:bodyPr/>
          <a:lstStyle/>
          <a:p>
            <a:pPr marL="391910" marR="0" lvl="0" indent="-293933" algn="l" defTabSz="914400" rtl="0" eaLnBrk="1" fontAlgn="auto" latinLnBrk="0" hangingPunct="1">
              <a:lnSpc>
                <a:spcPct val="100000"/>
              </a:lnSpc>
              <a:spcBef>
                <a:spcPts val="0"/>
              </a:spcBef>
              <a:spcAft>
                <a:spcPts val="0"/>
              </a:spcAft>
              <a:buClr>
                <a:srgbClr val="000000"/>
              </a:buClr>
              <a:buSzPts val="1440"/>
              <a:buFont typeface="Noto Sans Symbols"/>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Παρουσία ≥4 πλακών, &gt;3cm σε τουλάχιστον 2 διαφορετικά από τα 7 ανατομικά σημεία </a:t>
            </a:r>
            <a:r>
              <a:rPr kumimoji="0" lang="el-GR" sz="2000" b="0"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(κεφαλή, τράχηλος, άκρα, κορμός)</a:t>
            </a:r>
          </a:p>
          <a:p>
            <a:pPr marL="391910" marR="0" lvl="0" indent="-293933" algn="l" defTabSz="914400" rtl="0" eaLnBrk="1" fontAlgn="auto" latinLnBrk="0" hangingPunct="1">
              <a:lnSpc>
                <a:spcPct val="100000"/>
              </a:lnSpc>
              <a:spcBef>
                <a:spcPts val="1283"/>
              </a:spcBef>
              <a:spcAft>
                <a:spcPts val="0"/>
              </a:spcAft>
              <a:buClr>
                <a:srgbClr val="000000"/>
              </a:buClr>
              <a:buSzPts val="1440"/>
              <a:buFont typeface="Noto Sans Symbols"/>
              <a:buChar char="●"/>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Συχνά οι βλάβες συρρέουν και είναι συμμετρικές</a:t>
            </a:r>
          </a:p>
          <a:p>
            <a:endParaRPr lang="en-US" dirty="0"/>
          </a:p>
        </p:txBody>
      </p:sp>
      <p:sp>
        <p:nvSpPr>
          <p:cNvPr id="8" name="Content Placeholder 7">
            <a:extLst>
              <a:ext uri="{FF2B5EF4-FFF2-40B4-BE49-F238E27FC236}">
                <a16:creationId xmlns:a16="http://schemas.microsoft.com/office/drawing/2014/main" id="{7D9A01F1-1454-CD35-6937-E70A102742DD}"/>
              </a:ext>
            </a:extLst>
          </p:cNvPr>
          <p:cNvSpPr>
            <a:spLocks noGrp="1"/>
          </p:cNvSpPr>
          <p:nvPr>
            <p:ph sz="half" idx="2"/>
          </p:nvPr>
        </p:nvSpPr>
        <p:spPr>
          <a:xfrm>
            <a:off x="6102640" y="1335846"/>
            <a:ext cx="5806440" cy="4351338"/>
          </a:xfrm>
        </p:spPr>
        <p:txBody>
          <a:bodyPr>
            <a:normAutofit/>
          </a:bodyPr>
          <a:lstStyle/>
          <a:p>
            <a:pPr marL="0" indent="0">
              <a:buNone/>
            </a:pPr>
            <a:r>
              <a:rPr lang="el-GR" sz="2400" u="sng" dirty="0" err="1"/>
              <a:t>Πανσκληρωτική</a:t>
            </a:r>
            <a:r>
              <a:rPr lang="el-GR" sz="2400" u="sng" dirty="0"/>
              <a:t> Μορφέα παιδικής ηλικίας</a:t>
            </a:r>
          </a:p>
          <a:p>
            <a:r>
              <a:rPr lang="el-GR" sz="2400" dirty="0"/>
              <a:t>Χόριο, λίπος, </a:t>
            </a:r>
            <a:r>
              <a:rPr lang="el-GR" sz="2400" dirty="0" err="1"/>
              <a:t>περιτονιές</a:t>
            </a:r>
            <a:r>
              <a:rPr lang="el-GR" sz="2400" dirty="0"/>
              <a:t>, μύες, οστά</a:t>
            </a:r>
          </a:p>
          <a:p>
            <a:r>
              <a:rPr lang="el-GR" sz="2400" dirty="0" err="1"/>
              <a:t>Μονιμες</a:t>
            </a:r>
            <a:r>
              <a:rPr lang="el-GR" sz="2400" dirty="0"/>
              <a:t> δυσμορφίες και </a:t>
            </a:r>
            <a:r>
              <a:rPr lang="el-GR" sz="2400" dirty="0" err="1"/>
              <a:t>ελκώσεις</a:t>
            </a:r>
            <a:endParaRPr lang="en-US"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2"/>
          <p:cNvSpPr txBox="1"/>
          <p:nvPr/>
        </p:nvSpPr>
        <p:spPr>
          <a:xfrm>
            <a:off x="1980740" y="273352"/>
            <a:ext cx="8229627" cy="1145009"/>
          </a:xfrm>
          <a:prstGeom prst="rect">
            <a:avLst/>
          </a:prstGeom>
          <a:noFill/>
          <a:ln>
            <a:noFill/>
          </a:ln>
        </p:spPr>
        <p:txBody>
          <a:bodyPr spcFirstLastPara="1" wrap="square" lIns="0" tIns="0" rIns="0" bIns="0" anchor="ctr" anchorCtr="0">
            <a:noAutofit/>
          </a:bodyPr>
          <a:lstStyle/>
          <a:p>
            <a:pPr algn="ctr">
              <a:buClr>
                <a:srgbClr val="000000"/>
              </a:buClr>
              <a:buSzPts val="1620"/>
            </a:pPr>
            <a:r>
              <a:rPr lang="el-GR" sz="3266" dirty="0">
                <a:latin typeface="Arial"/>
                <a:ea typeface="Arial"/>
                <a:cs typeface="Arial"/>
                <a:sym typeface="Arial"/>
              </a:rPr>
              <a:t>Γραμμική </a:t>
            </a:r>
            <a:r>
              <a:rPr lang="el-GR" sz="3266" dirty="0" err="1">
                <a:latin typeface="Arial"/>
                <a:ea typeface="Arial"/>
                <a:cs typeface="Arial"/>
                <a:sym typeface="Arial"/>
              </a:rPr>
              <a:t>μορφέα</a:t>
            </a:r>
            <a:endParaRPr sz="3266" dirty="0">
              <a:latin typeface="Arial"/>
              <a:ea typeface="Arial"/>
              <a:cs typeface="Arial"/>
              <a:sym typeface="Arial"/>
            </a:endParaRPr>
          </a:p>
        </p:txBody>
      </p:sp>
      <p:sp>
        <p:nvSpPr>
          <p:cNvPr id="176" name="Google Shape;176;p32"/>
          <p:cNvSpPr txBox="1"/>
          <p:nvPr/>
        </p:nvSpPr>
        <p:spPr>
          <a:xfrm>
            <a:off x="251461" y="1604841"/>
            <a:ext cx="5074919" cy="4526148"/>
          </a:xfrm>
          <a:prstGeom prst="rect">
            <a:avLst/>
          </a:prstGeom>
          <a:noFill/>
          <a:ln>
            <a:noFill/>
          </a:ln>
        </p:spPr>
        <p:txBody>
          <a:bodyPr spcFirstLastPara="1" wrap="square" lIns="0" tIns="0" rIns="0" bIns="0" anchor="t" anchorCtr="0">
            <a:noAutofit/>
          </a:bodyPr>
          <a:lstStyle/>
          <a:p>
            <a:pPr marL="391910" indent="-293933">
              <a:buClr>
                <a:srgbClr val="000000"/>
              </a:buClr>
              <a:buSzPts val="1440"/>
              <a:buFont typeface="Noto Sans Symbols"/>
              <a:buChar char="●"/>
            </a:pPr>
            <a:r>
              <a:rPr lang="el-GR" sz="2400" dirty="0">
                <a:ea typeface="Arial"/>
                <a:cs typeface="Arial"/>
                <a:sym typeface="Arial"/>
              </a:rPr>
              <a:t>Η πιο συχνή μορφή εντοπισμένης σκληροδερμίας της παιδικής ηλικίας</a:t>
            </a:r>
          </a:p>
          <a:p>
            <a:pPr marL="391910" indent="-293933">
              <a:buClr>
                <a:srgbClr val="000000"/>
              </a:buClr>
              <a:buSzPts val="1440"/>
              <a:buFont typeface="Noto Sans Symbols"/>
              <a:buChar char="●"/>
            </a:pPr>
            <a:endParaRPr lang="de-DE" sz="2400" dirty="0">
              <a:ea typeface="Arial"/>
              <a:cs typeface="Arial"/>
              <a:sym typeface="Arial"/>
            </a:endParaRPr>
          </a:p>
          <a:p>
            <a:pPr marL="391910" indent="-293933">
              <a:buClr>
                <a:srgbClr val="000000"/>
              </a:buClr>
              <a:buSzPts val="1440"/>
              <a:buFont typeface="Noto Sans Symbols"/>
              <a:buChar char="●"/>
            </a:pPr>
            <a:r>
              <a:rPr lang="el-GR" sz="2400" dirty="0">
                <a:ea typeface="Arial"/>
                <a:cs typeface="Arial"/>
                <a:sym typeface="Arial"/>
              </a:rPr>
              <a:t>Γραμμοειδής ταινία ή συρρέουσες πλάκες συνήθως στα κάτω άκρα.</a:t>
            </a:r>
            <a:endParaRPr sz="2400" dirty="0">
              <a:ea typeface="Arial"/>
              <a:cs typeface="Arial"/>
              <a:sym typeface="Arial"/>
            </a:endParaRPr>
          </a:p>
          <a:p>
            <a:pPr marL="391910" indent="-293933">
              <a:spcBef>
                <a:spcPts val="1283"/>
              </a:spcBef>
              <a:buClr>
                <a:srgbClr val="000000"/>
              </a:buClr>
              <a:buSzPts val="1440"/>
              <a:buFont typeface="Noto Sans Symbols"/>
              <a:buChar char="●"/>
            </a:pPr>
            <a:endParaRPr lang="de-DE" sz="2400" dirty="0">
              <a:ea typeface="Arial"/>
              <a:cs typeface="Arial"/>
              <a:sym typeface="Arial"/>
            </a:endParaRPr>
          </a:p>
          <a:p>
            <a:pPr marL="391910" indent="-293933">
              <a:spcBef>
                <a:spcPts val="1283"/>
              </a:spcBef>
              <a:buClr>
                <a:srgbClr val="000000"/>
              </a:buClr>
              <a:buSzPts val="1440"/>
              <a:buFont typeface="Noto Sans Symbols"/>
              <a:buChar char="●"/>
            </a:pPr>
            <a:r>
              <a:rPr lang="el-GR" sz="2400" dirty="0">
                <a:ea typeface="Arial"/>
                <a:cs typeface="Arial"/>
                <a:sym typeface="Arial"/>
              </a:rPr>
              <a:t>Μπορεί να προκαλέσει καθυστέρηση ανάπτυξης, </a:t>
            </a:r>
            <a:r>
              <a:rPr lang="el-GR" sz="2400" dirty="0" err="1">
                <a:ea typeface="Arial"/>
                <a:cs typeface="Arial"/>
                <a:sym typeface="Arial"/>
              </a:rPr>
              <a:t>μυική</a:t>
            </a:r>
            <a:r>
              <a:rPr lang="el-GR" sz="2400" dirty="0">
                <a:ea typeface="Arial"/>
                <a:cs typeface="Arial"/>
                <a:sym typeface="Arial"/>
              </a:rPr>
              <a:t> ατροφία, μείωση στην κινητικότητα της άρθρωσης, </a:t>
            </a:r>
            <a:r>
              <a:rPr lang="el-GR" sz="2400" dirty="0" err="1">
                <a:ea typeface="Arial"/>
                <a:cs typeface="Arial"/>
                <a:sym typeface="Arial"/>
              </a:rPr>
              <a:t>μυοσίτιδα</a:t>
            </a:r>
            <a:r>
              <a:rPr lang="el-GR" sz="2400" dirty="0">
                <a:ea typeface="Arial"/>
                <a:cs typeface="Arial"/>
                <a:sym typeface="Arial"/>
              </a:rPr>
              <a:t>, αρθρίτιδα. </a:t>
            </a:r>
            <a:endParaRPr sz="2400" dirty="0">
              <a:ea typeface="Arial"/>
              <a:cs typeface="Arial"/>
              <a:sym typeface="Arial"/>
            </a:endParaRPr>
          </a:p>
        </p:txBody>
      </p:sp>
      <p:pic>
        <p:nvPicPr>
          <p:cNvPr id="2" name="Picture 4">
            <a:extLst>
              <a:ext uri="{FF2B5EF4-FFF2-40B4-BE49-F238E27FC236}">
                <a16:creationId xmlns:a16="http://schemas.microsoft.com/office/drawing/2014/main" id="{150EF0E0-4E27-5153-5F11-A06A4BECF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118" y="1805940"/>
            <a:ext cx="5760720" cy="3840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5"/>
          <p:cNvSpPr txBox="1"/>
          <p:nvPr/>
        </p:nvSpPr>
        <p:spPr>
          <a:xfrm>
            <a:off x="1980740" y="273352"/>
            <a:ext cx="8229627" cy="1145009"/>
          </a:xfrm>
          <a:prstGeom prst="rect">
            <a:avLst/>
          </a:prstGeom>
          <a:noFill/>
          <a:ln>
            <a:noFill/>
          </a:ln>
        </p:spPr>
        <p:txBody>
          <a:bodyPr spcFirstLastPara="1" wrap="square" lIns="0" tIns="0" rIns="0" bIns="0" anchor="ctr" anchorCtr="0">
            <a:noAutofit/>
          </a:bodyPr>
          <a:lstStyle/>
          <a:p>
            <a:pPr algn="ctr">
              <a:buClr>
                <a:srgbClr val="000000"/>
              </a:buClr>
              <a:buSzPts val="1620"/>
            </a:pPr>
            <a:r>
              <a:rPr lang="el-GR" sz="3266" dirty="0">
                <a:latin typeface="Arial"/>
                <a:ea typeface="Arial"/>
                <a:cs typeface="Arial"/>
                <a:sym typeface="Arial"/>
              </a:rPr>
              <a:t>Γραμμική </a:t>
            </a:r>
            <a:r>
              <a:rPr lang="el-GR" sz="3266" dirty="0" err="1">
                <a:latin typeface="Arial"/>
                <a:ea typeface="Arial"/>
                <a:cs typeface="Arial"/>
                <a:sym typeface="Arial"/>
              </a:rPr>
              <a:t>μορφέα</a:t>
            </a:r>
            <a:r>
              <a:rPr lang="el-GR" sz="3266" dirty="0">
                <a:latin typeface="Arial"/>
                <a:ea typeface="Arial"/>
                <a:cs typeface="Arial"/>
                <a:sym typeface="Arial"/>
              </a:rPr>
              <a:t> δίκην χτυπήματος σπάθης (</a:t>
            </a:r>
            <a:r>
              <a:rPr lang="el-GR" sz="3266" dirty="0" err="1">
                <a:latin typeface="Arial"/>
                <a:ea typeface="Arial"/>
                <a:cs typeface="Arial"/>
                <a:sym typeface="Arial"/>
              </a:rPr>
              <a:t>en</a:t>
            </a:r>
            <a:r>
              <a:rPr lang="el-GR" sz="3266" dirty="0">
                <a:latin typeface="Arial"/>
                <a:ea typeface="Arial"/>
                <a:cs typeface="Arial"/>
                <a:sym typeface="Arial"/>
              </a:rPr>
              <a:t> </a:t>
            </a:r>
            <a:r>
              <a:rPr lang="el-GR" sz="3266" dirty="0" err="1">
                <a:latin typeface="Arial"/>
                <a:ea typeface="Arial"/>
                <a:cs typeface="Arial"/>
                <a:sym typeface="Arial"/>
              </a:rPr>
              <a:t>coup</a:t>
            </a:r>
            <a:r>
              <a:rPr lang="el-GR" sz="3266" dirty="0">
                <a:latin typeface="Arial"/>
                <a:ea typeface="Arial"/>
                <a:cs typeface="Arial"/>
                <a:sym typeface="Arial"/>
              </a:rPr>
              <a:t> de </a:t>
            </a:r>
            <a:r>
              <a:rPr lang="el-GR" sz="3266" dirty="0" err="1">
                <a:latin typeface="Arial"/>
                <a:ea typeface="Arial"/>
                <a:cs typeface="Arial"/>
                <a:sym typeface="Arial"/>
              </a:rPr>
              <a:t>sabre</a:t>
            </a:r>
            <a:r>
              <a:rPr lang="el-GR" sz="3266" dirty="0">
                <a:latin typeface="Arial"/>
                <a:ea typeface="Arial"/>
                <a:cs typeface="Arial"/>
                <a:sym typeface="Arial"/>
              </a:rPr>
              <a:t>)</a:t>
            </a:r>
            <a:endParaRPr sz="3266" dirty="0">
              <a:latin typeface="Arial"/>
              <a:ea typeface="Arial"/>
              <a:cs typeface="Arial"/>
              <a:sym typeface="Arial"/>
            </a:endParaRPr>
          </a:p>
        </p:txBody>
      </p:sp>
      <p:sp>
        <p:nvSpPr>
          <p:cNvPr id="193" name="Google Shape;193;p35"/>
          <p:cNvSpPr txBox="1"/>
          <p:nvPr/>
        </p:nvSpPr>
        <p:spPr>
          <a:xfrm>
            <a:off x="380540" y="2484951"/>
            <a:ext cx="4625799" cy="4526148"/>
          </a:xfrm>
          <a:prstGeom prst="rect">
            <a:avLst/>
          </a:prstGeom>
          <a:noFill/>
          <a:ln>
            <a:noFill/>
          </a:ln>
        </p:spPr>
        <p:txBody>
          <a:bodyPr spcFirstLastPara="1" wrap="square" lIns="0" tIns="0" rIns="0" bIns="0" anchor="t" anchorCtr="0">
            <a:noAutofit/>
          </a:bodyPr>
          <a:lstStyle/>
          <a:p>
            <a:pPr marL="391910" indent="-293933">
              <a:buClr>
                <a:srgbClr val="000000"/>
              </a:buClr>
              <a:buSzPts val="1440"/>
              <a:buFont typeface="Noto Sans Symbols"/>
              <a:buChar char="●"/>
            </a:pPr>
            <a:r>
              <a:rPr lang="el-GR" sz="2400" dirty="0">
                <a:ea typeface="Arial"/>
                <a:cs typeface="Arial"/>
                <a:sym typeface="Arial"/>
              </a:rPr>
              <a:t>Συνήθως εκτείνεται από το μέτωπο έως το τριχωτό της κεφαλής</a:t>
            </a:r>
            <a:endParaRPr sz="2400" dirty="0">
              <a:ea typeface="Arial"/>
              <a:cs typeface="Arial"/>
              <a:sym typeface="Arial"/>
            </a:endParaRPr>
          </a:p>
          <a:p>
            <a:pPr marL="391910" indent="-293933">
              <a:spcBef>
                <a:spcPts val="1283"/>
              </a:spcBef>
              <a:buClr>
                <a:srgbClr val="000000"/>
              </a:buClr>
              <a:buSzPts val="1440"/>
              <a:buFont typeface="Noto Sans Symbols"/>
              <a:buChar char="●"/>
            </a:pPr>
            <a:endParaRPr lang="de-DE" sz="2400" dirty="0">
              <a:ea typeface="Arial"/>
              <a:cs typeface="Arial"/>
              <a:sym typeface="Arial"/>
            </a:endParaRPr>
          </a:p>
          <a:p>
            <a:pPr marL="391910" indent="-293933">
              <a:spcBef>
                <a:spcPts val="1283"/>
              </a:spcBef>
              <a:buClr>
                <a:srgbClr val="000000"/>
              </a:buClr>
              <a:buSzPts val="1440"/>
              <a:buFont typeface="Noto Sans Symbols"/>
              <a:buChar char="●"/>
            </a:pPr>
            <a:r>
              <a:rPr lang="el-GR" sz="2400" dirty="0">
                <a:ea typeface="Arial"/>
                <a:cs typeface="Arial"/>
                <a:sym typeface="Arial"/>
              </a:rPr>
              <a:t>Μπορεί να συνοδεύεται από </a:t>
            </a:r>
            <a:r>
              <a:rPr lang="el-GR" sz="2400" dirty="0" err="1">
                <a:ea typeface="Arial"/>
                <a:cs typeface="Arial"/>
                <a:sym typeface="Arial"/>
              </a:rPr>
              <a:t>ουλωτική</a:t>
            </a:r>
            <a:r>
              <a:rPr lang="el-GR" sz="2400" dirty="0">
                <a:ea typeface="Arial"/>
                <a:cs typeface="Arial"/>
                <a:sym typeface="Arial"/>
              </a:rPr>
              <a:t> αλωπεκία, ημικρανία, επιληψία, οφθαλμικές, ακουστικές διαταραχές </a:t>
            </a:r>
            <a:endParaRPr sz="2400" dirty="0">
              <a:ea typeface="Arial"/>
              <a:cs typeface="Arial"/>
              <a:sym typeface="Arial"/>
            </a:endParaRPr>
          </a:p>
        </p:txBody>
      </p:sp>
      <p:pic>
        <p:nvPicPr>
          <p:cNvPr id="2" name="Picture 5">
            <a:extLst>
              <a:ext uri="{FF2B5EF4-FFF2-40B4-BE49-F238E27FC236}">
                <a16:creationId xmlns:a16="http://schemas.microsoft.com/office/drawing/2014/main" id="{4EDAAB9C-7BDD-5905-54D1-7EA329A3E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645" y="2092790"/>
            <a:ext cx="6485815" cy="4526148"/>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7"/>
          <p:cNvSpPr txBox="1"/>
          <p:nvPr/>
        </p:nvSpPr>
        <p:spPr>
          <a:xfrm>
            <a:off x="217170" y="273352"/>
            <a:ext cx="11692890" cy="1145009"/>
          </a:xfrm>
          <a:prstGeom prst="rect">
            <a:avLst/>
          </a:prstGeom>
          <a:noFill/>
          <a:ln>
            <a:noFill/>
          </a:ln>
        </p:spPr>
        <p:txBody>
          <a:bodyPr spcFirstLastPara="1" wrap="square" lIns="0" tIns="0" rIns="0" bIns="0" anchor="ctr" anchorCtr="0">
            <a:noAutofit/>
          </a:bodyPr>
          <a:lstStyle/>
          <a:p>
            <a:pPr algn="ctr">
              <a:buClr>
                <a:srgbClr val="000000"/>
              </a:buClr>
              <a:buSzPts val="1800"/>
            </a:pPr>
            <a:r>
              <a:rPr lang="el-GR" sz="3629" dirty="0">
                <a:latin typeface="Arial"/>
                <a:ea typeface="Arial"/>
                <a:cs typeface="Arial"/>
                <a:sym typeface="Arial"/>
              </a:rPr>
              <a:t>Προοδευτική </a:t>
            </a:r>
            <a:r>
              <a:rPr lang="el-GR" sz="3629" dirty="0" err="1">
                <a:latin typeface="Arial"/>
                <a:ea typeface="Arial"/>
                <a:cs typeface="Arial"/>
                <a:sym typeface="Arial"/>
              </a:rPr>
              <a:t>ημιπροσωπική</a:t>
            </a:r>
            <a:r>
              <a:rPr lang="el-GR" sz="3629" dirty="0">
                <a:latin typeface="Arial"/>
                <a:ea typeface="Arial"/>
                <a:cs typeface="Arial"/>
                <a:sym typeface="Arial"/>
              </a:rPr>
              <a:t> ατροφία (σ. </a:t>
            </a:r>
            <a:r>
              <a:rPr lang="el-GR" sz="3629" dirty="0" err="1">
                <a:latin typeface="Arial"/>
                <a:ea typeface="Arial"/>
                <a:cs typeface="Arial"/>
                <a:sym typeface="Arial"/>
              </a:rPr>
              <a:t>Parry</a:t>
            </a:r>
            <a:r>
              <a:rPr lang="el-GR" sz="3629" dirty="0">
                <a:latin typeface="Arial"/>
                <a:ea typeface="Arial"/>
                <a:cs typeface="Arial"/>
                <a:sym typeface="Arial"/>
              </a:rPr>
              <a:t> </a:t>
            </a:r>
            <a:r>
              <a:rPr lang="el-GR" sz="3629" dirty="0" err="1">
                <a:latin typeface="Arial"/>
                <a:ea typeface="Arial"/>
                <a:cs typeface="Arial"/>
                <a:sym typeface="Arial"/>
              </a:rPr>
              <a:t>Romberg</a:t>
            </a:r>
            <a:r>
              <a:rPr lang="el-GR" sz="3629" dirty="0">
                <a:latin typeface="Arial"/>
                <a:ea typeface="Arial"/>
                <a:cs typeface="Arial"/>
                <a:sym typeface="Arial"/>
              </a:rPr>
              <a:t>)</a:t>
            </a:r>
            <a:endParaRPr sz="3629" dirty="0">
              <a:latin typeface="Arial"/>
              <a:ea typeface="Arial"/>
              <a:cs typeface="Arial"/>
              <a:sym typeface="Arial"/>
            </a:endParaRPr>
          </a:p>
        </p:txBody>
      </p:sp>
      <p:sp>
        <p:nvSpPr>
          <p:cNvPr id="205" name="Google Shape;205;p37"/>
          <p:cNvSpPr txBox="1"/>
          <p:nvPr/>
        </p:nvSpPr>
        <p:spPr>
          <a:xfrm>
            <a:off x="403401" y="1593411"/>
            <a:ext cx="5112519" cy="4526148"/>
          </a:xfrm>
          <a:prstGeom prst="rect">
            <a:avLst/>
          </a:prstGeom>
          <a:noFill/>
          <a:ln>
            <a:noFill/>
          </a:ln>
        </p:spPr>
        <p:txBody>
          <a:bodyPr spcFirstLastPara="1" wrap="square" lIns="0" tIns="0" rIns="0" bIns="0" anchor="t" anchorCtr="0">
            <a:noAutofit/>
          </a:bodyPr>
          <a:lstStyle/>
          <a:p>
            <a:pPr marL="391910" indent="-293933">
              <a:buClr>
                <a:srgbClr val="000000"/>
              </a:buClr>
              <a:buSzPts val="1260"/>
              <a:buFont typeface="Noto Sans Symbols"/>
              <a:buChar char="●"/>
            </a:pPr>
            <a:r>
              <a:rPr lang="el-GR" sz="2400" dirty="0">
                <a:ea typeface="Arial"/>
                <a:cs typeface="Arial"/>
                <a:sym typeface="Arial"/>
              </a:rPr>
              <a:t>Προοδευτική ατροφία μυών, λιπώδους ιστού, </a:t>
            </a:r>
            <a:r>
              <a:rPr lang="el-GR" sz="2400" dirty="0" err="1">
                <a:ea typeface="Arial"/>
                <a:cs typeface="Arial"/>
                <a:sym typeface="Arial"/>
              </a:rPr>
              <a:t>περιτονίας</a:t>
            </a:r>
            <a:r>
              <a:rPr lang="el-GR" sz="2400" dirty="0">
                <a:ea typeface="Arial"/>
                <a:cs typeface="Arial"/>
                <a:sym typeface="Arial"/>
              </a:rPr>
              <a:t> και οστών </a:t>
            </a:r>
            <a:r>
              <a:rPr lang="el-GR" sz="2400" dirty="0" err="1">
                <a:ea typeface="Arial"/>
                <a:cs typeface="Arial"/>
                <a:sym typeface="Arial"/>
              </a:rPr>
              <a:t>ημίσεως</a:t>
            </a:r>
            <a:r>
              <a:rPr lang="el-GR" sz="2400" dirty="0">
                <a:ea typeface="Arial"/>
                <a:cs typeface="Arial"/>
                <a:sym typeface="Arial"/>
              </a:rPr>
              <a:t> προσώπου, συνήθως χωρίς σκλήρυνση στο δέρμα</a:t>
            </a:r>
            <a:endParaRPr sz="2400" dirty="0">
              <a:ea typeface="Arial"/>
              <a:cs typeface="Arial"/>
              <a:sym typeface="Arial"/>
            </a:endParaRPr>
          </a:p>
          <a:p>
            <a:pPr marL="391910" indent="-293933">
              <a:spcBef>
                <a:spcPts val="1283"/>
              </a:spcBef>
              <a:buClr>
                <a:srgbClr val="000000"/>
              </a:buClr>
              <a:buSzPts val="1260"/>
              <a:buFont typeface="Noto Sans Symbols"/>
              <a:buChar char="●"/>
            </a:pPr>
            <a:r>
              <a:rPr lang="el-GR" sz="2400" dirty="0">
                <a:ea typeface="Arial"/>
                <a:cs typeface="Arial"/>
                <a:sym typeface="Arial"/>
              </a:rPr>
              <a:t>Μπορεί να οδηγήσει σε έντονη ασυμμετρία προσώπου</a:t>
            </a:r>
            <a:endParaRPr sz="2400" dirty="0">
              <a:ea typeface="Arial"/>
              <a:cs typeface="Arial"/>
              <a:sym typeface="Arial"/>
            </a:endParaRPr>
          </a:p>
          <a:p>
            <a:pPr marL="391910" indent="-293933">
              <a:spcBef>
                <a:spcPts val="1283"/>
              </a:spcBef>
              <a:buClr>
                <a:srgbClr val="000000"/>
              </a:buClr>
              <a:buSzPts val="1260"/>
              <a:buFont typeface="Noto Sans Symbols"/>
              <a:buChar char="●"/>
            </a:pPr>
            <a:r>
              <a:rPr lang="el-GR" sz="2400" dirty="0">
                <a:ea typeface="Arial"/>
                <a:cs typeface="Arial"/>
                <a:sym typeface="Arial"/>
              </a:rPr>
              <a:t>Συνύπαρξη με γραμμική </a:t>
            </a:r>
            <a:r>
              <a:rPr lang="el-GR" sz="2400" dirty="0" err="1">
                <a:ea typeface="Arial"/>
                <a:cs typeface="Arial"/>
                <a:sym typeface="Arial"/>
              </a:rPr>
              <a:t>μορφέα</a:t>
            </a:r>
            <a:r>
              <a:rPr lang="el-GR" sz="2400" dirty="0">
                <a:ea typeface="Arial"/>
                <a:cs typeface="Arial"/>
                <a:sym typeface="Arial"/>
              </a:rPr>
              <a:t> δίκην χτυπήματος σπάθης έως 40%</a:t>
            </a:r>
            <a:endParaRPr sz="2400" dirty="0">
              <a:ea typeface="Arial"/>
              <a:cs typeface="Arial"/>
              <a:sym typeface="Arial"/>
            </a:endParaRPr>
          </a:p>
        </p:txBody>
      </p:sp>
      <p:pic>
        <p:nvPicPr>
          <p:cNvPr id="7" name="Picture 6">
            <a:extLst>
              <a:ext uri="{FF2B5EF4-FFF2-40B4-BE49-F238E27FC236}">
                <a16:creationId xmlns:a16="http://schemas.microsoft.com/office/drawing/2014/main" id="{C2DF66E1-34D1-6757-D839-C80D54F99420}"/>
              </a:ext>
            </a:extLst>
          </p:cNvPr>
          <p:cNvPicPr>
            <a:picLocks noChangeAspect="1"/>
          </p:cNvPicPr>
          <p:nvPr/>
        </p:nvPicPr>
        <p:blipFill>
          <a:blip r:embed="rId3"/>
          <a:stretch>
            <a:fillRect/>
          </a:stretch>
        </p:blipFill>
        <p:spPr>
          <a:xfrm>
            <a:off x="6854192" y="1718093"/>
            <a:ext cx="5112519" cy="445745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D08CE-7D04-9F27-4B72-7FCE4899557B}"/>
              </a:ext>
            </a:extLst>
          </p:cNvPr>
          <p:cNvSpPr>
            <a:spLocks noGrp="1"/>
          </p:cNvSpPr>
          <p:nvPr>
            <p:ph type="title"/>
          </p:nvPr>
        </p:nvSpPr>
        <p:spPr>
          <a:xfrm>
            <a:off x="838200" y="-11397"/>
            <a:ext cx="10515600" cy="1325563"/>
          </a:xfrm>
        </p:spPr>
        <p:txBody>
          <a:bodyPr/>
          <a:lstStyle/>
          <a:p>
            <a:r>
              <a:rPr lang="el-GR" dirty="0"/>
              <a:t>Κλινική εικόνα</a:t>
            </a:r>
            <a:endParaRPr lang="en-US" dirty="0"/>
          </a:p>
        </p:txBody>
      </p:sp>
      <p:sp>
        <p:nvSpPr>
          <p:cNvPr id="3" name="Content Placeholder 2">
            <a:extLst>
              <a:ext uri="{FF2B5EF4-FFF2-40B4-BE49-F238E27FC236}">
                <a16:creationId xmlns:a16="http://schemas.microsoft.com/office/drawing/2014/main" id="{7C6E6FE0-C905-F6ED-D3D5-278CAC2D075D}"/>
              </a:ext>
            </a:extLst>
          </p:cNvPr>
          <p:cNvSpPr>
            <a:spLocks noGrp="1"/>
          </p:cNvSpPr>
          <p:nvPr>
            <p:ph idx="1"/>
          </p:nvPr>
        </p:nvSpPr>
        <p:spPr>
          <a:xfrm>
            <a:off x="217073" y="1112546"/>
            <a:ext cx="10866120" cy="5265394"/>
          </a:xfrm>
        </p:spPr>
        <p:txBody>
          <a:bodyPr>
            <a:noAutofit/>
          </a:bodyPr>
          <a:lstStyle/>
          <a:p>
            <a:r>
              <a:rPr lang="el-GR" sz="2000" b="0" i="0" dirty="0">
                <a:solidFill>
                  <a:srgbClr val="000000"/>
                </a:solidFill>
                <a:effectLst/>
              </a:rPr>
              <a:t>Κλινικά ευρήματ</a:t>
            </a:r>
            <a:r>
              <a:rPr lang="el-GR" sz="2000" dirty="0">
                <a:solidFill>
                  <a:srgbClr val="000000"/>
                </a:solidFill>
              </a:rPr>
              <a:t>α ανάλογα του </a:t>
            </a:r>
            <a:r>
              <a:rPr lang="el-GR" sz="2000" dirty="0" err="1">
                <a:solidFill>
                  <a:srgbClr val="000000"/>
                </a:solidFill>
              </a:rPr>
              <a:t>υποτύπου</a:t>
            </a:r>
            <a:endParaRPr lang="en-US" sz="2000" b="0" i="0" dirty="0">
              <a:solidFill>
                <a:srgbClr val="000000"/>
              </a:solidFill>
              <a:effectLst/>
            </a:endParaRPr>
          </a:p>
          <a:p>
            <a:r>
              <a:rPr lang="el-GR" sz="2000" dirty="0"/>
              <a:t>30% εμφανίζει περισσότερους του ενός </a:t>
            </a:r>
            <a:r>
              <a:rPr lang="el-GR" sz="2000" dirty="0" err="1"/>
              <a:t>υποτύπου</a:t>
            </a:r>
            <a:endParaRPr lang="de-DE" sz="2000" dirty="0"/>
          </a:p>
          <a:p>
            <a:r>
              <a:rPr lang="en-US" sz="2000" b="1" dirty="0"/>
              <a:t>70</a:t>
            </a:r>
            <a:r>
              <a:rPr lang="el-GR" sz="2000" b="1" dirty="0"/>
              <a:t>-85</a:t>
            </a:r>
            <a:r>
              <a:rPr lang="en-US" sz="2000" b="1" dirty="0"/>
              <a:t>% </a:t>
            </a:r>
            <a:r>
              <a:rPr lang="el-GR" sz="2000" b="1" dirty="0"/>
              <a:t>των ασθενών με ΣΕΛ εμφανίζουν αλλοιώσεις Δερματικού </a:t>
            </a:r>
            <a:r>
              <a:rPr lang="el-GR" sz="2000" b="1" dirty="0" err="1"/>
              <a:t>ερυθηματώδη</a:t>
            </a:r>
            <a:r>
              <a:rPr lang="el-GR" sz="2000" b="1" dirty="0"/>
              <a:t> λύκου</a:t>
            </a:r>
          </a:p>
          <a:p>
            <a:r>
              <a:rPr lang="el-GR" sz="2000" b="1" dirty="0"/>
              <a:t>15-30% των ασθενών με δισκοειδή ΕΛ και 60-70% με ΥΔΕΛ εμφανίζουν προσβολή πέραν </a:t>
            </a:r>
            <a:r>
              <a:rPr lang="el-GR" sz="2000" dirty="0"/>
              <a:t>του δέρματος</a:t>
            </a:r>
          </a:p>
          <a:p>
            <a:r>
              <a:rPr lang="el-GR" sz="2000" dirty="0"/>
              <a:t>Εκτός από τις κλασσικές εκδηλώσεις εμφανίζονται και </a:t>
            </a:r>
            <a:r>
              <a:rPr lang="el-GR" sz="2000" b="1" dirty="0">
                <a:solidFill>
                  <a:srgbClr val="FF0000"/>
                </a:solidFill>
              </a:rPr>
              <a:t>μη ειδικές δερματικές εκδηλώσεις</a:t>
            </a:r>
            <a:r>
              <a:rPr lang="el-GR" sz="2000" dirty="0"/>
              <a:t> (συσχέτιση με ΣΕΛ)</a:t>
            </a:r>
          </a:p>
          <a:p>
            <a:pPr lvl="1"/>
            <a:r>
              <a:rPr lang="el-GR" sz="1600" dirty="0" err="1"/>
              <a:t>Αγγείτιδα</a:t>
            </a:r>
            <a:r>
              <a:rPr lang="el-GR" sz="1600" dirty="0"/>
              <a:t>, φαινόμενο </a:t>
            </a:r>
            <a:r>
              <a:rPr lang="de-DE" sz="1600" dirty="0"/>
              <a:t>Raynaud, </a:t>
            </a:r>
            <a:r>
              <a:rPr lang="el-GR" sz="1600" dirty="0"/>
              <a:t>δικτυωτή </a:t>
            </a:r>
            <a:r>
              <a:rPr lang="el-GR" sz="1600" dirty="0" err="1"/>
              <a:t>πελίωση</a:t>
            </a:r>
            <a:r>
              <a:rPr lang="el-GR" sz="1600" dirty="0"/>
              <a:t>, θρομβοφλεβίτιδα</a:t>
            </a:r>
          </a:p>
          <a:p>
            <a:pPr lvl="1"/>
            <a:r>
              <a:rPr lang="el-GR" sz="1600" dirty="0"/>
              <a:t>Αλωπεκία (</a:t>
            </a:r>
            <a:r>
              <a:rPr lang="el-GR" sz="1600" dirty="0" err="1"/>
              <a:t>Ουλωτική</a:t>
            </a:r>
            <a:r>
              <a:rPr lang="el-GR" sz="1600" dirty="0"/>
              <a:t>, </a:t>
            </a:r>
            <a:r>
              <a:rPr lang="el-GR" sz="1600" dirty="0" err="1"/>
              <a:t>τελογενής</a:t>
            </a:r>
            <a:r>
              <a:rPr lang="el-GR" sz="1600" dirty="0"/>
              <a:t> τριχόρροια, </a:t>
            </a:r>
            <a:r>
              <a:rPr lang="el-GR" sz="1600" dirty="0" err="1"/>
              <a:t>γυροειδής</a:t>
            </a:r>
            <a:r>
              <a:rPr lang="el-GR" sz="1600" dirty="0"/>
              <a:t> αλωπεκία)</a:t>
            </a:r>
          </a:p>
          <a:p>
            <a:pPr lvl="1"/>
            <a:r>
              <a:rPr lang="el-GR" sz="1600" dirty="0" err="1"/>
              <a:t>Κνιδωτικού</a:t>
            </a:r>
            <a:r>
              <a:rPr lang="el-GR" sz="1600" dirty="0"/>
              <a:t> τύπου αλλοιώσεις</a:t>
            </a:r>
          </a:p>
          <a:p>
            <a:pPr lvl="1"/>
            <a:r>
              <a:rPr lang="el-GR" sz="1600" dirty="0" err="1"/>
              <a:t>Ανετόδερμα</a:t>
            </a:r>
            <a:endParaRPr lang="el-GR" sz="1600" dirty="0"/>
          </a:p>
          <a:p>
            <a:pPr lvl="1"/>
            <a:r>
              <a:rPr lang="el-GR" sz="1600" dirty="0" err="1"/>
              <a:t>Ασβέστωση</a:t>
            </a:r>
            <a:r>
              <a:rPr lang="el-GR" sz="1600" dirty="0"/>
              <a:t> του δέρματος</a:t>
            </a:r>
          </a:p>
          <a:p>
            <a:pPr lvl="1"/>
            <a:r>
              <a:rPr lang="el-GR" sz="1600" dirty="0"/>
              <a:t>Σκληροδακτυλία</a:t>
            </a:r>
          </a:p>
          <a:p>
            <a:pPr lvl="1"/>
            <a:r>
              <a:rPr lang="el-GR" sz="1600" dirty="0"/>
              <a:t>Βλάβες δίκην πολύμορφου ερυθήματος</a:t>
            </a:r>
          </a:p>
          <a:p>
            <a:pPr lvl="1"/>
            <a:r>
              <a:rPr lang="el-GR" sz="1600" dirty="0"/>
              <a:t>Ρευματικά οζίδια</a:t>
            </a:r>
          </a:p>
          <a:p>
            <a:pPr lvl="1"/>
            <a:r>
              <a:rPr lang="el-GR" sz="1600" dirty="0"/>
              <a:t>Λευκή ατροφία</a:t>
            </a:r>
            <a:endParaRPr lang="de-DE" sz="1600" dirty="0"/>
          </a:p>
          <a:p>
            <a:endParaRPr lang="el-GR" sz="2000" dirty="0"/>
          </a:p>
        </p:txBody>
      </p:sp>
      <p:sp>
        <p:nvSpPr>
          <p:cNvPr id="6" name="TextBox 5">
            <a:extLst>
              <a:ext uri="{FF2B5EF4-FFF2-40B4-BE49-F238E27FC236}">
                <a16:creationId xmlns:a16="http://schemas.microsoft.com/office/drawing/2014/main" id="{703D0BFB-0ECE-42FB-CA50-0B1757AF61CF}"/>
              </a:ext>
            </a:extLst>
          </p:cNvPr>
          <p:cNvSpPr txBox="1"/>
          <p:nvPr/>
        </p:nvSpPr>
        <p:spPr>
          <a:xfrm>
            <a:off x="3105198" y="6191619"/>
            <a:ext cx="12467013" cy="923330"/>
          </a:xfrm>
          <a:prstGeom prst="rect">
            <a:avLst/>
          </a:prstGeom>
          <a:noFill/>
        </p:spPr>
        <p:txBody>
          <a:bodyPr wrap="square">
            <a:spAutoFit/>
          </a:bodyPr>
          <a:lstStyle/>
          <a:p>
            <a:endParaRPr lang="fi-FI" dirty="0"/>
          </a:p>
          <a:p>
            <a:r>
              <a:rPr lang="fi-FI" dirty="0"/>
              <a:t>J Autoimmun 2021;123:102707. </a:t>
            </a:r>
            <a:r>
              <a:rPr lang="en-US" dirty="0"/>
              <a:t>J Immunol 2019;202(7): 2121–2130</a:t>
            </a:r>
            <a:r>
              <a:rPr lang="el-GR" dirty="0"/>
              <a:t>, </a:t>
            </a:r>
            <a:r>
              <a:rPr lang="de-DE" dirty="0"/>
              <a:t>JEADV </a:t>
            </a:r>
            <a:r>
              <a:rPr lang="en-US" dirty="0"/>
              <a:t>2019;33(4):742-752</a:t>
            </a:r>
          </a:p>
          <a:p>
            <a:endParaRPr lang="en-US" dirty="0"/>
          </a:p>
        </p:txBody>
      </p:sp>
    </p:spTree>
    <p:extLst>
      <p:ext uri="{BB962C8B-B14F-4D97-AF65-F5344CB8AC3E}">
        <p14:creationId xmlns:p14="http://schemas.microsoft.com/office/powerpoint/2010/main" val="3622855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9"/>
          <p:cNvSpPr txBox="1"/>
          <p:nvPr/>
        </p:nvSpPr>
        <p:spPr>
          <a:xfrm>
            <a:off x="1980740" y="273352"/>
            <a:ext cx="8229627" cy="1145009"/>
          </a:xfrm>
          <a:prstGeom prst="rect">
            <a:avLst/>
          </a:prstGeom>
          <a:noFill/>
          <a:ln>
            <a:noFill/>
          </a:ln>
        </p:spPr>
        <p:txBody>
          <a:bodyPr spcFirstLastPara="1" wrap="square" lIns="0" tIns="0" rIns="0" bIns="0" anchor="ctr" anchorCtr="0">
            <a:noAutofit/>
          </a:bodyPr>
          <a:lstStyle/>
          <a:p>
            <a:pPr algn="ctr">
              <a:buClr>
                <a:srgbClr val="000000"/>
              </a:buClr>
              <a:buSzPts val="1800"/>
            </a:pPr>
            <a:r>
              <a:rPr lang="el-GR" sz="3629" dirty="0">
                <a:latin typeface="Arial"/>
                <a:ea typeface="Arial"/>
                <a:cs typeface="Arial"/>
                <a:sym typeface="Arial"/>
              </a:rPr>
              <a:t>Εν τω </a:t>
            </a:r>
            <a:r>
              <a:rPr lang="el-GR" sz="3629" dirty="0" err="1">
                <a:latin typeface="Arial"/>
                <a:ea typeface="Arial"/>
                <a:cs typeface="Arial"/>
                <a:sym typeface="Arial"/>
              </a:rPr>
              <a:t>βάθει</a:t>
            </a:r>
            <a:r>
              <a:rPr lang="el-GR" sz="3629" dirty="0">
                <a:latin typeface="Arial"/>
                <a:ea typeface="Arial"/>
                <a:cs typeface="Arial"/>
                <a:sym typeface="Arial"/>
              </a:rPr>
              <a:t> </a:t>
            </a:r>
            <a:r>
              <a:rPr lang="el-GR" sz="3629" dirty="0" err="1">
                <a:latin typeface="Arial"/>
                <a:ea typeface="Arial"/>
                <a:cs typeface="Arial"/>
                <a:sym typeface="Arial"/>
              </a:rPr>
              <a:t>μορφέα</a:t>
            </a:r>
            <a:endParaRPr sz="3629" dirty="0">
              <a:latin typeface="Arial"/>
              <a:ea typeface="Arial"/>
              <a:cs typeface="Arial"/>
              <a:sym typeface="Arial"/>
            </a:endParaRPr>
          </a:p>
        </p:txBody>
      </p:sp>
      <p:sp>
        <p:nvSpPr>
          <p:cNvPr id="217" name="Google Shape;217;p39"/>
          <p:cNvSpPr txBox="1"/>
          <p:nvPr/>
        </p:nvSpPr>
        <p:spPr>
          <a:xfrm>
            <a:off x="574851" y="2484951"/>
            <a:ext cx="7071820" cy="4526148"/>
          </a:xfrm>
          <a:prstGeom prst="rect">
            <a:avLst/>
          </a:prstGeom>
          <a:noFill/>
          <a:ln>
            <a:noFill/>
          </a:ln>
        </p:spPr>
        <p:txBody>
          <a:bodyPr spcFirstLastPara="1" wrap="square" lIns="0" tIns="0" rIns="0" bIns="0" anchor="t" anchorCtr="0">
            <a:noAutofit/>
          </a:bodyPr>
          <a:lstStyle/>
          <a:p>
            <a:pPr marL="391910" indent="-293933">
              <a:buClr>
                <a:srgbClr val="000000"/>
              </a:buClr>
              <a:buSzPts val="1440"/>
              <a:buFont typeface="Noto Sans Symbols"/>
              <a:buChar char="●"/>
            </a:pPr>
            <a:r>
              <a:rPr lang="el-GR" sz="2400" dirty="0">
                <a:ea typeface="Arial"/>
                <a:cs typeface="Arial"/>
                <a:sym typeface="Arial"/>
              </a:rPr>
              <a:t>Σπανιότερη μορφή</a:t>
            </a:r>
          </a:p>
          <a:p>
            <a:pPr marL="391910" indent="-293933">
              <a:buClr>
                <a:srgbClr val="000000"/>
              </a:buClr>
              <a:buSzPts val="1440"/>
              <a:buFont typeface="Noto Sans Symbols"/>
              <a:buChar char="●"/>
            </a:pPr>
            <a:r>
              <a:rPr lang="el-GR" sz="2400" dirty="0">
                <a:ea typeface="Arial"/>
                <a:cs typeface="Arial"/>
                <a:sym typeface="Arial"/>
              </a:rPr>
              <a:t>Ινώδης εξεργασία που προσβάλλει κυρίως τα εν τω </a:t>
            </a:r>
            <a:r>
              <a:rPr lang="el-GR" sz="2400" dirty="0" err="1">
                <a:ea typeface="Arial"/>
                <a:cs typeface="Arial"/>
                <a:sym typeface="Arial"/>
              </a:rPr>
              <a:t>βάθει</a:t>
            </a:r>
            <a:r>
              <a:rPr lang="el-GR" sz="2400" dirty="0">
                <a:ea typeface="Arial"/>
                <a:cs typeface="Arial"/>
                <a:sym typeface="Arial"/>
              </a:rPr>
              <a:t> στρώματα (λιπώδη ιστό, μύες, </a:t>
            </a:r>
            <a:r>
              <a:rPr lang="el-GR" sz="2400" dirty="0" err="1">
                <a:ea typeface="Arial"/>
                <a:cs typeface="Arial"/>
                <a:sym typeface="Arial"/>
              </a:rPr>
              <a:t>περιτονία</a:t>
            </a:r>
            <a:r>
              <a:rPr lang="el-GR" sz="2400" dirty="0">
                <a:ea typeface="Arial"/>
                <a:cs typeface="Arial"/>
                <a:sym typeface="Arial"/>
              </a:rPr>
              <a:t>).</a:t>
            </a:r>
            <a:endParaRPr sz="2400" dirty="0">
              <a:ea typeface="Arial"/>
              <a:cs typeface="Arial"/>
              <a:sym typeface="Arial"/>
            </a:endParaRPr>
          </a:p>
          <a:p>
            <a:pPr marL="391910" indent="-293933">
              <a:spcBef>
                <a:spcPts val="1283"/>
              </a:spcBef>
              <a:buClr>
                <a:srgbClr val="000000"/>
              </a:buClr>
              <a:buSzPts val="1440"/>
              <a:buFont typeface="Noto Sans Symbols"/>
              <a:buChar char="●"/>
            </a:pPr>
            <a:r>
              <a:rPr lang="el-GR" sz="2400" dirty="0">
                <a:ea typeface="Arial"/>
                <a:cs typeface="Arial"/>
                <a:sym typeface="Arial"/>
              </a:rPr>
              <a:t>Εντόπιση στα άκρα</a:t>
            </a:r>
          </a:p>
          <a:p>
            <a:pPr marL="391910" indent="-293933">
              <a:spcBef>
                <a:spcPts val="1283"/>
              </a:spcBef>
              <a:buClr>
                <a:srgbClr val="000000"/>
              </a:buClr>
              <a:buSzPts val="1440"/>
              <a:buFont typeface="Noto Sans Symbols"/>
              <a:buChar char="●"/>
            </a:pPr>
            <a:r>
              <a:rPr lang="el-GR" sz="2400" dirty="0">
                <a:ea typeface="Arial"/>
                <a:cs typeface="Arial"/>
                <a:sym typeface="Arial"/>
              </a:rPr>
              <a:t>Συμμετρική κατανομή</a:t>
            </a:r>
            <a:endParaRPr sz="2400" dirty="0">
              <a:ea typeface="Arial"/>
              <a:cs typeface="Arial"/>
              <a:sym typeface="Arial"/>
            </a:endParaRPr>
          </a:p>
        </p:txBody>
      </p:sp>
      <p:pic>
        <p:nvPicPr>
          <p:cNvPr id="3" name="Picture 2">
            <a:extLst>
              <a:ext uri="{FF2B5EF4-FFF2-40B4-BE49-F238E27FC236}">
                <a16:creationId xmlns:a16="http://schemas.microsoft.com/office/drawing/2014/main" id="{6B53C1C0-C014-1010-1092-DFB99FB88BA9}"/>
              </a:ext>
            </a:extLst>
          </p:cNvPr>
          <p:cNvPicPr>
            <a:picLocks noChangeAspect="1"/>
          </p:cNvPicPr>
          <p:nvPr/>
        </p:nvPicPr>
        <p:blipFill>
          <a:blip r:embed="rId3"/>
          <a:stretch>
            <a:fillRect/>
          </a:stretch>
        </p:blipFill>
        <p:spPr>
          <a:xfrm>
            <a:off x="8045559" y="1564627"/>
            <a:ext cx="2981741" cy="473458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p:nvPr/>
        </p:nvSpPr>
        <p:spPr>
          <a:xfrm>
            <a:off x="1980740" y="273352"/>
            <a:ext cx="8229627" cy="1145009"/>
          </a:xfrm>
          <a:prstGeom prst="rect">
            <a:avLst/>
          </a:prstGeom>
          <a:noFill/>
          <a:ln>
            <a:noFill/>
          </a:ln>
        </p:spPr>
        <p:txBody>
          <a:bodyPr spcFirstLastPara="1" wrap="square" lIns="0" tIns="0" rIns="0" bIns="0" anchor="ctr" anchorCtr="0">
            <a:noAutofit/>
          </a:bodyPr>
          <a:lstStyle/>
          <a:p>
            <a:pPr algn="ctr"/>
            <a:r>
              <a:rPr lang="el-GR" sz="3992">
                <a:latin typeface="Arial"/>
                <a:ea typeface="Arial"/>
                <a:cs typeface="Arial"/>
                <a:sym typeface="Arial"/>
              </a:rPr>
              <a:t>Διάγνωση</a:t>
            </a:r>
            <a:endParaRPr sz="3992">
              <a:latin typeface="Arial"/>
              <a:ea typeface="Arial"/>
              <a:cs typeface="Arial"/>
              <a:sym typeface="Arial"/>
            </a:endParaRPr>
          </a:p>
        </p:txBody>
      </p:sp>
      <p:sp>
        <p:nvSpPr>
          <p:cNvPr id="91" name="Google Shape;91;p18"/>
          <p:cNvSpPr txBox="1"/>
          <p:nvPr/>
        </p:nvSpPr>
        <p:spPr>
          <a:xfrm>
            <a:off x="1980740" y="1604841"/>
            <a:ext cx="8229627" cy="4526148"/>
          </a:xfrm>
          <a:prstGeom prst="rect">
            <a:avLst/>
          </a:prstGeom>
          <a:noFill/>
          <a:ln>
            <a:noFill/>
          </a:ln>
        </p:spPr>
        <p:txBody>
          <a:bodyPr spcFirstLastPara="1" wrap="square" lIns="0" tIns="0" rIns="0" bIns="0" anchor="t" anchorCtr="0">
            <a:noAutofit/>
          </a:bodyPr>
          <a:lstStyle/>
          <a:p>
            <a:pPr marL="391910" indent="-293933">
              <a:lnSpc>
                <a:spcPct val="200000"/>
              </a:lnSpc>
              <a:buClr>
                <a:srgbClr val="000000"/>
              </a:buClr>
              <a:buSzPts val="1440"/>
              <a:buFont typeface="Noto Sans Symbols"/>
              <a:buChar char="●"/>
            </a:pPr>
            <a:r>
              <a:rPr lang="en-US" sz="3600" b="1" dirty="0">
                <a:latin typeface="Arial"/>
                <a:ea typeface="Arial"/>
                <a:cs typeface="Arial"/>
                <a:sym typeface="Arial"/>
              </a:rPr>
              <a:t>K</a:t>
            </a:r>
            <a:r>
              <a:rPr lang="el-GR" sz="3600" b="1" dirty="0" err="1">
                <a:latin typeface="Arial"/>
                <a:ea typeface="Arial"/>
                <a:cs typeface="Arial"/>
                <a:sym typeface="Arial"/>
              </a:rPr>
              <a:t>λινική</a:t>
            </a:r>
            <a:r>
              <a:rPr lang="el-GR" sz="3600" b="1" dirty="0">
                <a:latin typeface="Arial"/>
                <a:ea typeface="Arial"/>
                <a:cs typeface="Arial"/>
                <a:sym typeface="Arial"/>
              </a:rPr>
              <a:t> εικόνα</a:t>
            </a:r>
            <a:endParaRPr sz="3600" b="1" dirty="0">
              <a:latin typeface="Arial"/>
              <a:ea typeface="Arial"/>
              <a:cs typeface="Arial"/>
              <a:sym typeface="Arial"/>
            </a:endParaRPr>
          </a:p>
          <a:p>
            <a:pPr marL="391910" indent="-293933">
              <a:lnSpc>
                <a:spcPct val="200000"/>
              </a:lnSpc>
              <a:spcBef>
                <a:spcPts val="1283"/>
              </a:spcBef>
              <a:buClr>
                <a:srgbClr val="000000"/>
              </a:buClr>
              <a:buSzPts val="1440"/>
              <a:buFont typeface="Noto Sans Symbols"/>
              <a:buChar char="●"/>
            </a:pPr>
            <a:r>
              <a:rPr lang="el-GR" sz="3200" dirty="0">
                <a:latin typeface="Arial"/>
                <a:ea typeface="Arial"/>
                <a:cs typeface="Arial"/>
                <a:sym typeface="Arial"/>
              </a:rPr>
              <a:t>Ιστολογική εξέταση </a:t>
            </a:r>
            <a:endParaRPr sz="3200" dirty="0">
              <a:latin typeface="Arial"/>
              <a:ea typeface="Arial"/>
              <a:cs typeface="Arial"/>
              <a:sym typeface="Arial"/>
            </a:endParaRPr>
          </a:p>
          <a:p>
            <a:pPr marL="391910" indent="-293933">
              <a:lnSpc>
                <a:spcPct val="200000"/>
              </a:lnSpc>
              <a:spcBef>
                <a:spcPts val="1283"/>
              </a:spcBef>
              <a:buClr>
                <a:srgbClr val="000000"/>
              </a:buClr>
              <a:buSzPts val="1440"/>
              <a:buFont typeface="Noto Sans Symbols"/>
              <a:buChar char="●"/>
            </a:pPr>
            <a:r>
              <a:rPr lang="el-GR" sz="2000" dirty="0">
                <a:latin typeface="Arial"/>
                <a:ea typeface="Arial"/>
                <a:cs typeface="Arial"/>
                <a:sym typeface="Arial"/>
              </a:rPr>
              <a:t>Εργαστηριακός έλεγχος</a:t>
            </a:r>
            <a:endParaRPr sz="2000" dirty="0">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228BB0D-3113-C9DD-6A82-0CD686B2357F}"/>
              </a:ext>
            </a:extLst>
          </p:cNvPr>
          <p:cNvSpPr>
            <a:spLocks noGrp="1" noChangeArrowheads="1"/>
          </p:cNvSpPr>
          <p:nvPr>
            <p:ph type="title"/>
          </p:nvPr>
        </p:nvSpPr>
        <p:spPr>
          <a:xfrm>
            <a:off x="1283970" y="222886"/>
            <a:ext cx="10515600" cy="1325563"/>
          </a:xfrm>
        </p:spPr>
        <p:txBody>
          <a:bodyPr>
            <a:normAutofit/>
          </a:bodyPr>
          <a:lstStyle/>
          <a:p>
            <a:r>
              <a:rPr lang="en-US" altLang="en-US" dirty="0" err="1"/>
              <a:t>Σκληρόδερμ</a:t>
            </a:r>
            <a:r>
              <a:rPr lang="en-US" altLang="en-US" dirty="0"/>
              <a:t>α - Ιστολογική εικόνα</a:t>
            </a:r>
          </a:p>
        </p:txBody>
      </p:sp>
      <p:sp>
        <p:nvSpPr>
          <p:cNvPr id="23555" name="Rectangle 3">
            <a:extLst>
              <a:ext uri="{FF2B5EF4-FFF2-40B4-BE49-F238E27FC236}">
                <a16:creationId xmlns:a16="http://schemas.microsoft.com/office/drawing/2014/main" id="{FD72BE52-3B4E-E084-DCC2-B2165531AC58}"/>
              </a:ext>
            </a:extLst>
          </p:cNvPr>
          <p:cNvSpPr>
            <a:spLocks noGrp="1" noChangeArrowheads="1"/>
          </p:cNvSpPr>
          <p:nvPr>
            <p:ph type="body" idx="1"/>
          </p:nvPr>
        </p:nvSpPr>
        <p:spPr>
          <a:xfrm>
            <a:off x="392430" y="1490027"/>
            <a:ext cx="6304205" cy="4351338"/>
          </a:xfrm>
        </p:spPr>
        <p:txBody>
          <a:bodyPr>
            <a:normAutofit fontScale="92500" lnSpcReduction="20000"/>
          </a:bodyPr>
          <a:lstStyle/>
          <a:p>
            <a:pPr marL="0" indent="0">
              <a:buNone/>
            </a:pPr>
            <a:r>
              <a:rPr lang="en-US" altLang="en-US" sz="2400" b="1" dirty="0" err="1">
                <a:solidFill>
                  <a:schemeClr val="tx2"/>
                </a:solidFill>
              </a:rPr>
              <a:t>Πρώιμο-φλεγμονώδες</a:t>
            </a:r>
            <a:r>
              <a:rPr lang="en-US" altLang="en-US" sz="2400" b="1" dirty="0">
                <a:solidFill>
                  <a:schemeClr val="tx2"/>
                </a:solidFill>
              </a:rPr>
              <a:t> </a:t>
            </a:r>
            <a:r>
              <a:rPr lang="en-US" altLang="en-US" sz="2400" b="1" dirty="0" err="1">
                <a:solidFill>
                  <a:schemeClr val="tx2"/>
                </a:solidFill>
              </a:rPr>
              <a:t>στάδιο</a:t>
            </a:r>
            <a:endParaRPr lang="en-US" altLang="en-US" sz="2400" b="1" dirty="0"/>
          </a:p>
          <a:p>
            <a:r>
              <a:rPr lang="en-US" altLang="en-US" sz="2000" dirty="0" err="1"/>
              <a:t>Χόριο</a:t>
            </a:r>
            <a:r>
              <a:rPr lang="en-US" altLang="en-US" sz="2000" dirty="0"/>
              <a:t> </a:t>
            </a:r>
            <a:r>
              <a:rPr lang="en-US" altLang="en-US" sz="2000" dirty="0" err="1"/>
              <a:t>εξοίδηση</a:t>
            </a:r>
            <a:r>
              <a:rPr lang="en-US" altLang="en-US" sz="2000" dirty="0"/>
              <a:t> και </a:t>
            </a:r>
            <a:r>
              <a:rPr lang="en-US" altLang="en-US" sz="2000" dirty="0" err="1"/>
              <a:t>ομογενο</a:t>
            </a:r>
            <a:r>
              <a:rPr lang="en-US" altLang="en-US" sz="2000" dirty="0"/>
              <a:t>ποίηση των κολλαγόνων ινων</a:t>
            </a:r>
          </a:p>
          <a:p>
            <a:r>
              <a:rPr lang="en-US" altLang="en-US" sz="2000" dirty="0" err="1"/>
              <a:t>εξοίδηση</a:t>
            </a:r>
            <a:r>
              <a:rPr lang="en-US" altLang="en-US" sz="2000" dirty="0"/>
              <a:t> και π</a:t>
            </a:r>
            <a:r>
              <a:rPr lang="en-US" altLang="en-US" sz="2000" dirty="0" err="1"/>
              <a:t>άχυνση</a:t>
            </a:r>
            <a:r>
              <a:rPr lang="en-US" altLang="en-US" sz="2000" dirty="0"/>
              <a:t> </a:t>
            </a:r>
            <a:r>
              <a:rPr lang="en-US" altLang="en-US" sz="2000" dirty="0" err="1"/>
              <a:t>τοιχώμ</a:t>
            </a:r>
            <a:r>
              <a:rPr lang="en-US" altLang="en-US" sz="2000" dirty="0"/>
              <a:t>ατος αγγείων</a:t>
            </a:r>
          </a:p>
          <a:p>
            <a:r>
              <a:rPr lang="en-US" altLang="en-US" sz="2000" dirty="0" err="1"/>
              <a:t>οίδημ</a:t>
            </a:r>
            <a:r>
              <a:rPr lang="en-US" altLang="en-US" sz="2000" dirty="0"/>
              <a:t>α και λεμφοκυτταρική διήθηση γύρω από τα αγγεία στο υπόδερμα</a:t>
            </a:r>
          </a:p>
          <a:p>
            <a:pPr marL="0" indent="0">
              <a:buNone/>
            </a:pPr>
            <a:endParaRPr lang="el-GR" altLang="en-US" sz="2400" b="1" dirty="0">
              <a:solidFill>
                <a:schemeClr val="tx2"/>
              </a:solidFill>
            </a:endParaRPr>
          </a:p>
          <a:p>
            <a:pPr marL="0" indent="0">
              <a:buNone/>
            </a:pPr>
            <a:r>
              <a:rPr lang="en-US" altLang="en-US" sz="2400" b="1" dirty="0" err="1">
                <a:solidFill>
                  <a:schemeClr val="tx2"/>
                </a:solidFill>
              </a:rPr>
              <a:t>Οψιμο-σκληρυντικό</a:t>
            </a:r>
            <a:r>
              <a:rPr lang="en-US" altLang="en-US" sz="2400" b="1" dirty="0">
                <a:solidFill>
                  <a:schemeClr val="tx2"/>
                </a:solidFill>
              </a:rPr>
              <a:t> </a:t>
            </a:r>
            <a:r>
              <a:rPr lang="en-US" altLang="en-US" sz="2400" b="1" dirty="0" err="1">
                <a:solidFill>
                  <a:schemeClr val="tx2"/>
                </a:solidFill>
              </a:rPr>
              <a:t>στάδιο</a:t>
            </a:r>
            <a:endParaRPr lang="en-US" altLang="en-US" sz="2400" b="1" dirty="0"/>
          </a:p>
          <a:p>
            <a:pPr>
              <a:buFontTx/>
              <a:buNone/>
            </a:pPr>
            <a:r>
              <a:rPr lang="en-US" altLang="en-US" sz="2000" dirty="0"/>
              <a:t>υπ</a:t>
            </a:r>
            <a:r>
              <a:rPr lang="en-US" altLang="en-US" sz="2000" dirty="0" err="1"/>
              <a:t>ερτροφικές</a:t>
            </a:r>
            <a:r>
              <a:rPr lang="en-US" altLang="en-US" sz="2000" dirty="0"/>
              <a:t> και </a:t>
            </a:r>
            <a:r>
              <a:rPr lang="en-US" altLang="en-US" sz="2000" dirty="0" err="1"/>
              <a:t>ομογενο</a:t>
            </a:r>
            <a:r>
              <a:rPr lang="en-US" altLang="en-US" sz="2000" dirty="0"/>
              <a:t>ποιημένες κολλαγόνες ίνες</a:t>
            </a:r>
          </a:p>
          <a:p>
            <a:r>
              <a:rPr lang="en-US" altLang="en-US" sz="2000" dirty="0"/>
              <a:t>α</a:t>
            </a:r>
            <a:r>
              <a:rPr lang="en-US" altLang="en-US" sz="2000" dirty="0" err="1"/>
              <a:t>φθονί</a:t>
            </a:r>
            <a:r>
              <a:rPr lang="en-US" altLang="en-US" sz="2000" dirty="0"/>
              <a:t>α ινοβλαστών</a:t>
            </a:r>
          </a:p>
          <a:p>
            <a:r>
              <a:rPr lang="en-US" altLang="en-US" sz="2000" dirty="0" err="1"/>
              <a:t>εξ</a:t>
            </a:r>
            <a:r>
              <a:rPr lang="en-US" altLang="en-US" sz="2000" dirty="0"/>
              <a:t>αφάνιση φλεγμονώδους διήθησης</a:t>
            </a:r>
          </a:p>
          <a:p>
            <a:r>
              <a:rPr lang="en-US" altLang="en-US" sz="2000" dirty="0" err="1"/>
              <a:t>εξ</a:t>
            </a:r>
            <a:r>
              <a:rPr lang="en-US" altLang="en-US" sz="2000" dirty="0"/>
              <a:t>αφάνιση τριχών-σμηγματογόνων αδένων</a:t>
            </a:r>
          </a:p>
          <a:p>
            <a:r>
              <a:rPr lang="en-US" altLang="en-US" sz="2000" dirty="0"/>
              <a:t>ε</a:t>
            </a:r>
            <a:r>
              <a:rPr lang="el-GR" altLang="en-US" sz="2000" dirty="0" err="1"/>
              <a:t>λάτ</a:t>
            </a:r>
            <a:r>
              <a:rPr lang="en-US" altLang="en-US" sz="2000" dirty="0" err="1"/>
              <a:t>τωση</a:t>
            </a:r>
            <a:r>
              <a:rPr lang="en-US" altLang="en-US" sz="2000" dirty="0"/>
              <a:t> αριθμού και ατρoφία ιδρωτοποιών αδένων</a:t>
            </a:r>
          </a:p>
          <a:p>
            <a:r>
              <a:rPr lang="en-US" altLang="en-US" sz="2000" dirty="0"/>
              <a:t>α</a:t>
            </a:r>
            <a:r>
              <a:rPr lang="en-US" altLang="en-US" sz="2000" dirty="0" err="1"/>
              <a:t>τροφί</a:t>
            </a:r>
            <a:r>
              <a:rPr lang="en-US" altLang="en-US" sz="2000" dirty="0"/>
              <a:t>α επιδερμίδας</a:t>
            </a:r>
          </a:p>
          <a:p>
            <a:pPr>
              <a:buFontTx/>
              <a:buNone/>
            </a:pPr>
            <a:endParaRPr lang="en-US" altLang="en-US" dirty="0"/>
          </a:p>
        </p:txBody>
      </p:sp>
      <p:pic>
        <p:nvPicPr>
          <p:cNvPr id="3" name="Picture 2">
            <a:extLst>
              <a:ext uri="{FF2B5EF4-FFF2-40B4-BE49-F238E27FC236}">
                <a16:creationId xmlns:a16="http://schemas.microsoft.com/office/drawing/2014/main" id="{7BB21655-9B98-C9A8-5C5A-6B715FEC4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617" y="2476237"/>
            <a:ext cx="4806970" cy="3594100"/>
          </a:xfrm>
          <a:prstGeom prst="rect">
            <a:avLst/>
          </a:prstGeom>
        </p:spPr>
      </p:pic>
      <p:pic>
        <p:nvPicPr>
          <p:cNvPr id="2050" name="Picture 2">
            <a:extLst>
              <a:ext uri="{FF2B5EF4-FFF2-40B4-BE49-F238E27FC236}">
                <a16:creationId xmlns:a16="http://schemas.microsoft.com/office/drawing/2014/main" id="{E149E765-2E2B-77C3-E057-2D8DB1A96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073" y="1558884"/>
            <a:ext cx="3881479" cy="48957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p:nvPr/>
        </p:nvSpPr>
        <p:spPr>
          <a:xfrm>
            <a:off x="2046057" y="273353"/>
            <a:ext cx="8164310" cy="771721"/>
          </a:xfrm>
          <a:prstGeom prst="rect">
            <a:avLst/>
          </a:prstGeom>
          <a:noFill/>
          <a:ln>
            <a:noFill/>
          </a:ln>
        </p:spPr>
        <p:txBody>
          <a:bodyPr spcFirstLastPara="1" wrap="square" lIns="0" tIns="0" rIns="0" bIns="0" anchor="ctr" anchorCtr="0">
            <a:noAutofit/>
          </a:bodyPr>
          <a:lstStyle/>
          <a:p>
            <a:pPr algn="ctr"/>
            <a:r>
              <a:rPr lang="el-GR" sz="2903" u="sng">
                <a:latin typeface="Arial"/>
                <a:ea typeface="Arial"/>
                <a:cs typeface="Arial"/>
                <a:sym typeface="Arial"/>
              </a:rPr>
              <a:t>Εργαστηριακός έλεγχος</a:t>
            </a:r>
            <a:endParaRPr sz="2903">
              <a:latin typeface="Arial"/>
              <a:ea typeface="Arial"/>
              <a:cs typeface="Arial"/>
              <a:sym typeface="Arial"/>
            </a:endParaRPr>
          </a:p>
        </p:txBody>
      </p:sp>
      <p:sp>
        <p:nvSpPr>
          <p:cNvPr id="104" name="Google Shape;104;p20"/>
          <p:cNvSpPr txBox="1"/>
          <p:nvPr/>
        </p:nvSpPr>
        <p:spPr>
          <a:xfrm>
            <a:off x="102870" y="1063689"/>
            <a:ext cx="12089129" cy="4226996"/>
          </a:xfrm>
          <a:prstGeom prst="rect">
            <a:avLst/>
          </a:prstGeom>
          <a:noFill/>
          <a:ln>
            <a:noFill/>
          </a:ln>
        </p:spPr>
        <p:txBody>
          <a:bodyPr spcFirstLastPara="1" wrap="square" lIns="0" tIns="0" rIns="0" bIns="0" anchor="t" anchorCtr="0">
            <a:noAutofit/>
          </a:bodyPr>
          <a:lstStyle/>
          <a:p>
            <a:pPr marL="391910" indent="-293933">
              <a:buClr>
                <a:srgbClr val="000000"/>
              </a:buClr>
              <a:buSzPts val="1170"/>
              <a:buFont typeface="Noto Sans Symbols"/>
              <a:buChar char="●"/>
            </a:pPr>
            <a:r>
              <a:rPr lang="el-GR" sz="2359" dirty="0" err="1">
                <a:latin typeface="Arial"/>
                <a:ea typeface="Arial"/>
                <a:cs typeface="Arial"/>
                <a:sym typeface="Arial"/>
              </a:rPr>
              <a:t>Γεν.αίματος</a:t>
            </a:r>
            <a:r>
              <a:rPr lang="el-GR" sz="2359" dirty="0">
                <a:latin typeface="Arial"/>
                <a:ea typeface="Arial"/>
                <a:cs typeface="Arial"/>
                <a:sym typeface="Arial"/>
              </a:rPr>
              <a:t>, βιοχημικό με LDH, CPK, LDH, CRP και ΤΚΕ.</a:t>
            </a:r>
            <a:endParaRPr sz="2359" dirty="0">
              <a:latin typeface="Arial"/>
              <a:ea typeface="Arial"/>
              <a:cs typeface="Arial"/>
              <a:sym typeface="Arial"/>
            </a:endParaRPr>
          </a:p>
          <a:p>
            <a:pPr marL="391910" indent="-293933">
              <a:spcBef>
                <a:spcPts val="1283"/>
              </a:spcBef>
              <a:buClr>
                <a:srgbClr val="000000"/>
              </a:buClr>
              <a:buSzPts val="1170"/>
              <a:buFont typeface="Noto Sans Symbols"/>
              <a:buChar char="●"/>
            </a:pPr>
            <a:r>
              <a:rPr lang="el-GR" sz="2359" dirty="0" err="1">
                <a:latin typeface="Arial"/>
                <a:ea typeface="Arial"/>
                <a:cs typeface="Arial"/>
                <a:sym typeface="Arial"/>
              </a:rPr>
              <a:t>ηωσινοφιλία</a:t>
            </a:r>
            <a:endParaRPr sz="2359" dirty="0">
              <a:latin typeface="Arial"/>
              <a:ea typeface="Arial"/>
              <a:cs typeface="Arial"/>
              <a:sym typeface="Arial"/>
            </a:endParaRPr>
          </a:p>
          <a:p>
            <a:pPr marL="391910" indent="-293933">
              <a:spcBef>
                <a:spcPts val="1283"/>
              </a:spcBef>
              <a:buClr>
                <a:srgbClr val="000000"/>
              </a:buClr>
              <a:buSzPts val="1170"/>
              <a:buFont typeface="Noto Sans Symbols"/>
              <a:buChar char="●"/>
            </a:pPr>
            <a:r>
              <a:rPr lang="el-GR" sz="2359" dirty="0">
                <a:latin typeface="Arial"/>
                <a:ea typeface="Arial"/>
                <a:cs typeface="Arial"/>
                <a:sym typeface="Arial"/>
              </a:rPr>
              <a:t>RF</a:t>
            </a:r>
          </a:p>
          <a:p>
            <a:pPr marL="391910" indent="-293933">
              <a:spcBef>
                <a:spcPts val="1283"/>
              </a:spcBef>
              <a:buClr>
                <a:srgbClr val="000000"/>
              </a:buClr>
              <a:buSzPts val="1170"/>
              <a:buFont typeface="Noto Sans Symbols"/>
              <a:buChar char="●"/>
            </a:pPr>
            <a:r>
              <a:rPr lang="en-US" sz="2359" dirty="0">
                <a:latin typeface="Arial"/>
                <a:ea typeface="Arial"/>
                <a:cs typeface="Arial"/>
                <a:sym typeface="Arial"/>
              </a:rPr>
              <a:t> ANA</a:t>
            </a:r>
            <a:r>
              <a:rPr lang="el-GR" sz="2359" dirty="0">
                <a:latin typeface="Arial"/>
                <a:ea typeface="Arial"/>
                <a:cs typeface="Arial"/>
                <a:sym typeface="Arial"/>
              </a:rPr>
              <a:t>,</a:t>
            </a:r>
            <a:r>
              <a:rPr lang="en-US" sz="2359" dirty="0">
                <a:latin typeface="Arial"/>
                <a:ea typeface="Arial"/>
                <a:cs typeface="Arial"/>
                <a:sym typeface="Arial"/>
              </a:rPr>
              <a:t> anti-ssDNA, anti-dsDNA, </a:t>
            </a:r>
            <a:r>
              <a:rPr lang="en-US" sz="2359" dirty="0" err="1">
                <a:latin typeface="Arial"/>
                <a:ea typeface="Arial"/>
                <a:cs typeface="Arial"/>
                <a:sym typeface="Arial"/>
              </a:rPr>
              <a:t>antihistone</a:t>
            </a:r>
            <a:r>
              <a:rPr lang="en-US" sz="2359" dirty="0">
                <a:latin typeface="Arial"/>
                <a:ea typeface="Arial"/>
                <a:cs typeface="Arial"/>
                <a:sym typeface="Arial"/>
              </a:rPr>
              <a:t>, </a:t>
            </a:r>
            <a:r>
              <a:rPr lang="en-US" sz="2359" dirty="0" err="1">
                <a:latin typeface="Arial"/>
                <a:ea typeface="Arial"/>
                <a:cs typeface="Arial"/>
                <a:sym typeface="Arial"/>
              </a:rPr>
              <a:t>antitopoisomerase</a:t>
            </a:r>
            <a:r>
              <a:rPr lang="en-US" sz="2359" dirty="0">
                <a:latin typeface="Arial"/>
                <a:ea typeface="Arial"/>
                <a:cs typeface="Arial"/>
                <a:sym typeface="Arial"/>
              </a:rPr>
              <a:t> II alpha, antiphospholipid, RF</a:t>
            </a:r>
            <a:endParaRPr sz="2359" dirty="0">
              <a:latin typeface="Arial"/>
              <a:ea typeface="Arial"/>
              <a:cs typeface="Arial"/>
              <a:sym typeface="Arial"/>
            </a:endParaRPr>
          </a:p>
          <a:p>
            <a:pPr marL="391910" indent="-226531">
              <a:spcBef>
                <a:spcPts val="1283"/>
              </a:spcBef>
              <a:buClr>
                <a:srgbClr val="000000"/>
              </a:buClr>
              <a:buSzPts val="1170"/>
            </a:pPr>
            <a:endParaRPr sz="2359" dirty="0">
              <a:latin typeface="Arial"/>
              <a:ea typeface="Arial"/>
              <a:cs typeface="Arial"/>
              <a:sym typeface="Arial"/>
            </a:endParaRPr>
          </a:p>
          <a:p>
            <a:pPr marL="391910" indent="-226531">
              <a:spcBef>
                <a:spcPts val="1283"/>
              </a:spcBef>
              <a:buClr>
                <a:srgbClr val="000000"/>
              </a:buClr>
              <a:buSzPts val="1170"/>
            </a:pPr>
            <a:endParaRPr sz="2359" dirty="0">
              <a:latin typeface="Arial"/>
              <a:ea typeface="Arial"/>
              <a:cs typeface="Arial"/>
              <a:sym typeface="Arial"/>
            </a:endParaRPr>
          </a:p>
        </p:txBody>
      </p:sp>
      <p:sp>
        <p:nvSpPr>
          <p:cNvPr id="105" name="Google Shape;105;p20"/>
          <p:cNvSpPr txBox="1"/>
          <p:nvPr/>
        </p:nvSpPr>
        <p:spPr>
          <a:xfrm>
            <a:off x="1980740" y="4030392"/>
            <a:ext cx="8360588" cy="1782830"/>
          </a:xfrm>
          <a:prstGeom prst="rect">
            <a:avLst/>
          </a:prstGeom>
          <a:noFill/>
          <a:ln>
            <a:noFill/>
          </a:ln>
        </p:spPr>
        <p:txBody>
          <a:bodyPr spcFirstLastPara="1" wrap="square" lIns="0" tIns="0" rIns="0" bIns="0" anchor="t" anchorCtr="0">
            <a:noAutofit/>
          </a:bodyPr>
          <a:lstStyle/>
          <a:p>
            <a:pPr marL="97977" algn="ctr">
              <a:lnSpc>
                <a:spcPct val="150000"/>
              </a:lnSpc>
              <a:buClr>
                <a:srgbClr val="000000"/>
              </a:buClr>
              <a:buSzPts val="1440"/>
            </a:pPr>
            <a:r>
              <a:rPr lang="el-GR" sz="2800" u="sng" dirty="0">
                <a:latin typeface="Arial"/>
                <a:ea typeface="Arial"/>
                <a:cs typeface="Arial"/>
                <a:sym typeface="Arial"/>
              </a:rPr>
              <a:t>Απεικονιστικός έλεγχος</a:t>
            </a:r>
          </a:p>
          <a:p>
            <a:pPr marL="391910" indent="-293933">
              <a:lnSpc>
                <a:spcPct val="150000"/>
              </a:lnSpc>
              <a:buClr>
                <a:srgbClr val="000000"/>
              </a:buClr>
              <a:buSzPts val="1440"/>
              <a:buFont typeface="Noto Sans Symbols"/>
              <a:buChar char="●"/>
            </a:pPr>
            <a:r>
              <a:rPr lang="el-GR" sz="2359" dirty="0">
                <a:latin typeface="Arial"/>
                <a:ea typeface="Arial"/>
                <a:cs typeface="Arial"/>
                <a:sym typeface="Arial"/>
              </a:rPr>
              <a:t>Μ</a:t>
            </a:r>
            <a:r>
              <a:rPr lang="de-DE" sz="2359" dirty="0">
                <a:latin typeface="Arial"/>
                <a:ea typeface="Arial"/>
                <a:cs typeface="Arial"/>
                <a:sym typeface="Arial"/>
              </a:rPr>
              <a:t>RI</a:t>
            </a:r>
            <a:r>
              <a:rPr lang="en-US" sz="2359" dirty="0">
                <a:latin typeface="Arial"/>
                <a:ea typeface="Arial"/>
                <a:cs typeface="Arial"/>
                <a:sym typeface="Arial"/>
              </a:rPr>
              <a:t>, U/S </a:t>
            </a:r>
            <a:r>
              <a:rPr lang="el-GR" sz="2359" dirty="0">
                <a:latin typeface="Arial"/>
                <a:ea typeface="Arial"/>
                <a:cs typeface="Arial"/>
                <a:sym typeface="Arial"/>
              </a:rPr>
              <a:t>επί υποψίας διήθησης εν τω </a:t>
            </a:r>
            <a:r>
              <a:rPr lang="el-GR" sz="2359" dirty="0" err="1">
                <a:latin typeface="Arial"/>
                <a:ea typeface="Arial"/>
                <a:cs typeface="Arial"/>
                <a:sym typeface="Arial"/>
              </a:rPr>
              <a:t>βάθει</a:t>
            </a:r>
            <a:r>
              <a:rPr lang="el-GR" sz="2359" dirty="0">
                <a:latin typeface="Arial"/>
                <a:ea typeface="Arial"/>
                <a:cs typeface="Arial"/>
                <a:sym typeface="Arial"/>
              </a:rPr>
              <a:t> ιστών ή ΚΝΣ</a:t>
            </a:r>
          </a:p>
          <a:p>
            <a:pPr marL="391910" indent="-293933">
              <a:buClr>
                <a:srgbClr val="000000"/>
              </a:buClr>
              <a:buSzPts val="1440"/>
              <a:buFont typeface="Noto Sans Symbols"/>
              <a:buChar char="●"/>
            </a:pPr>
            <a:endParaRPr sz="2359" dirty="0">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CA37-7F06-75A1-87B2-1F5C7626CC15}"/>
              </a:ext>
            </a:extLst>
          </p:cNvPr>
          <p:cNvSpPr>
            <a:spLocks noGrp="1"/>
          </p:cNvSpPr>
          <p:nvPr>
            <p:ph type="title"/>
          </p:nvPr>
        </p:nvSpPr>
        <p:spPr/>
        <p:txBody>
          <a:bodyPr/>
          <a:lstStyle/>
          <a:p>
            <a:r>
              <a:rPr lang="el-GR" dirty="0"/>
              <a:t>Θεραπεία</a:t>
            </a:r>
            <a:endParaRPr lang="en-US" dirty="0"/>
          </a:p>
        </p:txBody>
      </p:sp>
      <p:sp>
        <p:nvSpPr>
          <p:cNvPr id="3" name="Content Placeholder 2">
            <a:extLst>
              <a:ext uri="{FF2B5EF4-FFF2-40B4-BE49-F238E27FC236}">
                <a16:creationId xmlns:a16="http://schemas.microsoft.com/office/drawing/2014/main" id="{3D4B6F4A-5D5C-2E7D-C091-EEFD7672DCAB}"/>
              </a:ext>
            </a:extLst>
          </p:cNvPr>
          <p:cNvSpPr>
            <a:spLocks noGrp="1"/>
          </p:cNvSpPr>
          <p:nvPr>
            <p:ph idx="1"/>
          </p:nvPr>
        </p:nvSpPr>
        <p:spPr>
          <a:xfrm>
            <a:off x="838200" y="1825625"/>
            <a:ext cx="10751820" cy="4351338"/>
          </a:xfrm>
        </p:spPr>
        <p:txBody>
          <a:bodyPr>
            <a:normAutofit lnSpcReduction="10000"/>
          </a:bodyPr>
          <a:lstStyle/>
          <a:p>
            <a:r>
              <a:rPr lang="el-GR" dirty="0"/>
              <a:t>Τοπικά </a:t>
            </a:r>
            <a:r>
              <a:rPr lang="de-DE" dirty="0"/>
              <a:t>CS/CI</a:t>
            </a:r>
            <a:r>
              <a:rPr lang="el-GR" dirty="0"/>
              <a:t>, Ανάλογα Βιταμίνης </a:t>
            </a:r>
            <a:r>
              <a:rPr lang="de-DE" dirty="0"/>
              <a:t>D</a:t>
            </a:r>
            <a:r>
              <a:rPr lang="el-GR" dirty="0"/>
              <a:t>3</a:t>
            </a:r>
            <a:endParaRPr lang="de-DE" dirty="0"/>
          </a:p>
          <a:p>
            <a:r>
              <a:rPr lang="el-GR" dirty="0" err="1"/>
              <a:t>Ενδοβλαβικά</a:t>
            </a:r>
            <a:r>
              <a:rPr lang="el-GR" dirty="0"/>
              <a:t> </a:t>
            </a:r>
            <a:r>
              <a:rPr lang="de-DE" dirty="0"/>
              <a:t>CS</a:t>
            </a:r>
          </a:p>
          <a:p>
            <a:r>
              <a:rPr lang="el-GR" dirty="0"/>
              <a:t>Φωτοθεραπεία</a:t>
            </a:r>
          </a:p>
          <a:p>
            <a:r>
              <a:rPr lang="el-GR" dirty="0" err="1"/>
              <a:t>Μεθοτρεξάτη</a:t>
            </a:r>
            <a:endParaRPr lang="en-US" dirty="0"/>
          </a:p>
          <a:p>
            <a:r>
              <a:rPr lang="el-GR" dirty="0"/>
              <a:t>Συστηματικά </a:t>
            </a:r>
            <a:r>
              <a:rPr lang="el-GR" dirty="0" err="1"/>
              <a:t>Κορτικοστεροειδή</a:t>
            </a:r>
            <a:endParaRPr lang="de-DE" dirty="0"/>
          </a:p>
          <a:p>
            <a:r>
              <a:rPr lang="en-US" dirty="0"/>
              <a:t>MMF</a:t>
            </a:r>
          </a:p>
          <a:p>
            <a:r>
              <a:rPr lang="el-GR" altLang="en-US" sz="2800" dirty="0"/>
              <a:t>Α</a:t>
            </a:r>
            <a:r>
              <a:rPr lang="en-US" altLang="en-US" sz="2800" dirty="0" err="1"/>
              <a:t>νθελονοσι</a:t>
            </a:r>
            <a:r>
              <a:rPr lang="en-US" altLang="en-US" sz="2800" dirty="0"/>
              <a:t>ακά, κολχικίνη, </a:t>
            </a:r>
            <a:r>
              <a:rPr lang="el-GR" altLang="en-US" dirty="0" err="1"/>
              <a:t>αντιινωτικοί</a:t>
            </a:r>
            <a:r>
              <a:rPr lang="el-GR" altLang="en-US" dirty="0"/>
              <a:t> παράγοντες (</a:t>
            </a:r>
            <a:r>
              <a:rPr lang="en-US" altLang="en-US" sz="2800" dirty="0"/>
              <a:t>D -penicillamine</a:t>
            </a:r>
            <a:r>
              <a:rPr lang="el-GR" altLang="en-US" dirty="0"/>
              <a:t>)</a:t>
            </a:r>
            <a:endParaRPr lang="en-US" altLang="en-US" sz="2800" dirty="0"/>
          </a:p>
          <a:p>
            <a:endParaRPr lang="en-US" dirty="0"/>
          </a:p>
          <a:p>
            <a:r>
              <a:rPr lang="en-US" altLang="en-US" sz="2800" dirty="0"/>
              <a:t>Κα</a:t>
            </a:r>
            <a:r>
              <a:rPr lang="en-US" altLang="en-US" sz="2800" dirty="0" err="1"/>
              <a:t>μί</a:t>
            </a:r>
            <a:r>
              <a:rPr lang="en-US" altLang="en-US" sz="2800" dirty="0"/>
              <a:t>α θεραπεία- Αυτοίαση</a:t>
            </a:r>
          </a:p>
          <a:p>
            <a:endParaRPr lang="en-US" dirty="0"/>
          </a:p>
        </p:txBody>
      </p:sp>
    </p:spTree>
    <p:extLst>
      <p:ext uri="{BB962C8B-B14F-4D97-AF65-F5344CB8AC3E}">
        <p14:creationId xmlns:p14="http://schemas.microsoft.com/office/powerpoint/2010/main" val="1614132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6042-C508-D1AF-9FAA-D0FADC934001}"/>
              </a:ext>
            </a:extLst>
          </p:cNvPr>
          <p:cNvSpPr>
            <a:spLocks noGrp="1"/>
          </p:cNvSpPr>
          <p:nvPr>
            <p:ph type="title"/>
          </p:nvPr>
        </p:nvSpPr>
        <p:spPr/>
        <p:txBody>
          <a:bodyPr/>
          <a:lstStyle/>
          <a:p>
            <a:r>
              <a:rPr lang="el-GR" dirty="0"/>
              <a:t>Συστηματική Σκληροδερμία</a:t>
            </a:r>
            <a:endParaRPr lang="en-US" dirty="0"/>
          </a:p>
        </p:txBody>
      </p:sp>
      <p:sp>
        <p:nvSpPr>
          <p:cNvPr id="3" name="Text Placeholder 2">
            <a:extLst>
              <a:ext uri="{FF2B5EF4-FFF2-40B4-BE49-F238E27FC236}">
                <a16:creationId xmlns:a16="http://schemas.microsoft.com/office/drawing/2014/main" id="{B5C833D2-1804-A0D4-4DED-7401DE7A9AD0}"/>
              </a:ext>
            </a:extLst>
          </p:cNvPr>
          <p:cNvSpPr>
            <a:spLocks noGrp="1"/>
          </p:cNvSpPr>
          <p:nvPr>
            <p:ph type="body" idx="1"/>
          </p:nvPr>
        </p:nvSpPr>
        <p:spPr>
          <a:xfrm>
            <a:off x="839788" y="2184083"/>
            <a:ext cx="5157787" cy="823912"/>
          </a:xfrm>
        </p:spPr>
        <p:txBody>
          <a:bodyPr/>
          <a:lstStyle/>
          <a:p>
            <a:r>
              <a:rPr lang="el-GR" dirty="0"/>
              <a:t>Περιορισμένη</a:t>
            </a:r>
            <a:endParaRPr lang="en-US" dirty="0"/>
          </a:p>
        </p:txBody>
      </p:sp>
      <p:sp>
        <p:nvSpPr>
          <p:cNvPr id="4" name="Content Placeholder 3">
            <a:extLst>
              <a:ext uri="{FF2B5EF4-FFF2-40B4-BE49-F238E27FC236}">
                <a16:creationId xmlns:a16="http://schemas.microsoft.com/office/drawing/2014/main" id="{2BCDFABC-174D-8912-C572-216B9F5C41CB}"/>
              </a:ext>
            </a:extLst>
          </p:cNvPr>
          <p:cNvSpPr>
            <a:spLocks noGrp="1"/>
          </p:cNvSpPr>
          <p:nvPr>
            <p:ph sz="half" idx="2"/>
          </p:nvPr>
        </p:nvSpPr>
        <p:spPr>
          <a:xfrm>
            <a:off x="839788" y="3007995"/>
            <a:ext cx="5157787" cy="3684588"/>
          </a:xfrm>
        </p:spPr>
        <p:txBody>
          <a:bodyPr>
            <a:normAutofit fontScale="92500" lnSpcReduction="10000"/>
          </a:bodyPr>
          <a:lstStyle/>
          <a:p>
            <a:r>
              <a:rPr lang="el-GR" altLang="en-US" dirty="0" err="1"/>
              <a:t>Ί</a:t>
            </a:r>
            <a:r>
              <a:rPr lang="el-GR" altLang="en-US" sz="2800" dirty="0" err="1"/>
              <a:t>νωση</a:t>
            </a:r>
            <a:r>
              <a:rPr lang="el-GR" altLang="en-US" sz="2800" dirty="0"/>
              <a:t> στα απομακρυσμένα άκρα, πρόσωπο</a:t>
            </a:r>
            <a:endParaRPr lang="de-DE" altLang="en-US" sz="2800" dirty="0"/>
          </a:p>
          <a:p>
            <a:r>
              <a:rPr lang="el-GR" altLang="en-US" sz="2800" dirty="0"/>
              <a:t>Σ. </a:t>
            </a:r>
            <a:r>
              <a:rPr lang="de-DE" altLang="en-US" dirty="0"/>
              <a:t>CREST</a:t>
            </a:r>
            <a:endParaRPr lang="el-GR" altLang="en-US" sz="2800" dirty="0"/>
          </a:p>
          <a:p>
            <a:pPr lvl="1"/>
            <a:r>
              <a:rPr lang="en-US" altLang="en-US" dirty="0" err="1"/>
              <a:t>Ασ</a:t>
            </a:r>
            <a:r>
              <a:rPr lang="en-US" altLang="en-US" dirty="0"/>
              <a:t>βέστωση δέρματος</a:t>
            </a:r>
          </a:p>
          <a:p>
            <a:pPr lvl="1"/>
            <a:r>
              <a:rPr lang="en-US" altLang="en-US" dirty="0"/>
              <a:t>φα</a:t>
            </a:r>
            <a:r>
              <a:rPr lang="en-US" altLang="en-US" dirty="0" err="1"/>
              <a:t>ινόμενο</a:t>
            </a:r>
            <a:r>
              <a:rPr lang="en-US" altLang="en-US" dirty="0"/>
              <a:t> Raynaud</a:t>
            </a:r>
            <a:endParaRPr lang="el-GR" altLang="en-US" dirty="0"/>
          </a:p>
          <a:p>
            <a:pPr lvl="1"/>
            <a:r>
              <a:rPr lang="el-GR" altLang="en-US" dirty="0"/>
              <a:t>Δυσλειτουργία οισοφάγου</a:t>
            </a:r>
          </a:p>
          <a:p>
            <a:pPr lvl="1"/>
            <a:r>
              <a:rPr lang="el-GR" altLang="en-US" dirty="0"/>
              <a:t>σκληροδακτυλία</a:t>
            </a:r>
          </a:p>
          <a:p>
            <a:pPr lvl="1"/>
            <a:r>
              <a:rPr lang="el-GR" altLang="en-US" dirty="0" err="1"/>
              <a:t>ευρυαγγεία</a:t>
            </a:r>
            <a:r>
              <a:rPr lang="el-GR" altLang="en-US" dirty="0"/>
              <a:t> δέρματος-βλεννογόνων</a:t>
            </a:r>
          </a:p>
          <a:p>
            <a:r>
              <a:rPr lang="el-GR" altLang="en-US" sz="2800" dirty="0" err="1"/>
              <a:t>κεντρομεριδιακά</a:t>
            </a:r>
            <a:r>
              <a:rPr lang="el-GR" altLang="en-US" sz="2800" dirty="0"/>
              <a:t> αντισώματα </a:t>
            </a:r>
            <a:r>
              <a:rPr lang="de-DE" altLang="en-US" sz="2800" dirty="0"/>
              <a:t>(</a:t>
            </a:r>
            <a:r>
              <a:rPr lang="el-GR" altLang="en-US" sz="2800" dirty="0"/>
              <a:t>ACA</a:t>
            </a:r>
            <a:r>
              <a:rPr lang="de-DE" altLang="en-US" sz="2800" dirty="0"/>
              <a:t>)</a:t>
            </a:r>
            <a:r>
              <a:rPr lang="el-GR" altLang="en-US" sz="2800" dirty="0"/>
              <a:t> στο 50-70%</a:t>
            </a:r>
            <a:endParaRPr lang="en-US" altLang="en-US" dirty="0"/>
          </a:p>
          <a:p>
            <a:endParaRPr lang="en-US" dirty="0"/>
          </a:p>
        </p:txBody>
      </p:sp>
      <p:sp>
        <p:nvSpPr>
          <p:cNvPr id="5" name="Text Placeholder 4">
            <a:extLst>
              <a:ext uri="{FF2B5EF4-FFF2-40B4-BE49-F238E27FC236}">
                <a16:creationId xmlns:a16="http://schemas.microsoft.com/office/drawing/2014/main" id="{0B1F6EEC-C1C4-8DF5-756E-5C3DE8380318}"/>
              </a:ext>
            </a:extLst>
          </p:cNvPr>
          <p:cNvSpPr>
            <a:spLocks noGrp="1"/>
          </p:cNvSpPr>
          <p:nvPr>
            <p:ph type="body" sz="quarter" idx="3"/>
          </p:nvPr>
        </p:nvSpPr>
        <p:spPr>
          <a:xfrm>
            <a:off x="6172200" y="2184083"/>
            <a:ext cx="5183188" cy="823912"/>
          </a:xfrm>
        </p:spPr>
        <p:txBody>
          <a:bodyPr/>
          <a:lstStyle/>
          <a:p>
            <a:r>
              <a:rPr lang="el-GR" dirty="0"/>
              <a:t>Διάχυτη</a:t>
            </a:r>
            <a:endParaRPr lang="en-US" dirty="0"/>
          </a:p>
        </p:txBody>
      </p:sp>
      <p:sp>
        <p:nvSpPr>
          <p:cNvPr id="6" name="Content Placeholder 5">
            <a:extLst>
              <a:ext uri="{FF2B5EF4-FFF2-40B4-BE49-F238E27FC236}">
                <a16:creationId xmlns:a16="http://schemas.microsoft.com/office/drawing/2014/main" id="{59B26651-9AA2-C302-4665-C0E36C5CAFF2}"/>
              </a:ext>
            </a:extLst>
          </p:cNvPr>
          <p:cNvSpPr>
            <a:spLocks noGrp="1"/>
          </p:cNvSpPr>
          <p:nvPr>
            <p:ph sz="quarter" idx="4"/>
          </p:nvPr>
        </p:nvSpPr>
        <p:spPr>
          <a:xfrm>
            <a:off x="6172200" y="3007995"/>
            <a:ext cx="5183188" cy="3684588"/>
          </a:xfrm>
        </p:spPr>
        <p:txBody>
          <a:bodyPr>
            <a:normAutofit fontScale="92500" lnSpcReduction="10000"/>
          </a:bodyPr>
          <a:lstStyle/>
          <a:p>
            <a:r>
              <a:rPr lang="el-GR" dirty="0"/>
              <a:t>Κορμός, πρόσωπο, άκρα</a:t>
            </a:r>
          </a:p>
          <a:p>
            <a:r>
              <a:rPr lang="el-GR" dirty="0"/>
              <a:t>Πνευμονική </a:t>
            </a:r>
            <a:r>
              <a:rPr lang="el-GR" dirty="0" err="1"/>
              <a:t>Ίνωση</a:t>
            </a:r>
            <a:endParaRPr lang="el-GR" dirty="0"/>
          </a:p>
          <a:p>
            <a:r>
              <a:rPr lang="el-GR" dirty="0"/>
              <a:t>Αντισώματα έναντι </a:t>
            </a:r>
            <a:r>
              <a:rPr lang="el-GR" dirty="0" err="1"/>
              <a:t>τοποισομεράσης</a:t>
            </a:r>
            <a:r>
              <a:rPr lang="el-GR" dirty="0"/>
              <a:t> Ι (</a:t>
            </a:r>
            <a:r>
              <a:rPr lang="de-DE" dirty="0"/>
              <a:t>Scl70</a:t>
            </a:r>
            <a:r>
              <a:rPr lang="el-GR" dirty="0"/>
              <a:t>)</a:t>
            </a:r>
            <a:endParaRPr lang="de-DE" dirty="0"/>
          </a:p>
          <a:p>
            <a:endParaRPr lang="el-GR" dirty="0"/>
          </a:p>
          <a:p>
            <a:endParaRPr lang="en-US" dirty="0"/>
          </a:p>
        </p:txBody>
      </p:sp>
      <p:sp>
        <p:nvSpPr>
          <p:cNvPr id="7" name="TextBox 6">
            <a:extLst>
              <a:ext uri="{FF2B5EF4-FFF2-40B4-BE49-F238E27FC236}">
                <a16:creationId xmlns:a16="http://schemas.microsoft.com/office/drawing/2014/main" id="{C4791406-687E-0384-BC5F-BA18616CCEAD}"/>
              </a:ext>
            </a:extLst>
          </p:cNvPr>
          <p:cNvSpPr txBox="1"/>
          <p:nvPr/>
        </p:nvSpPr>
        <p:spPr>
          <a:xfrm>
            <a:off x="965373" y="1475721"/>
            <a:ext cx="5215082" cy="923330"/>
          </a:xfrm>
          <a:prstGeom prst="rect">
            <a:avLst/>
          </a:prstGeom>
          <a:noFill/>
        </p:spPr>
        <p:txBody>
          <a:bodyPr wrap="none" rtlCol="0">
            <a:spAutoFit/>
          </a:bodyPr>
          <a:lstStyle/>
          <a:p>
            <a:r>
              <a:rPr lang="en-US" altLang="en-US" sz="1800" dirty="0" err="1"/>
              <a:t>Γυν</a:t>
            </a:r>
            <a:r>
              <a:rPr lang="en-US" altLang="en-US" sz="1800" dirty="0"/>
              <a:t>αίκες 4 φορές πιό συχνά από τους άντρες</a:t>
            </a:r>
          </a:p>
          <a:p>
            <a:r>
              <a:rPr lang="en-US" altLang="en-US" dirty="0"/>
              <a:t>E</a:t>
            </a:r>
            <a:r>
              <a:rPr lang="el-GR" altLang="en-US" dirty="0" err="1"/>
              <a:t>πίπτωση</a:t>
            </a:r>
            <a:r>
              <a:rPr lang="el-GR" altLang="en-US" dirty="0"/>
              <a:t> 10/1.000.000, </a:t>
            </a:r>
            <a:r>
              <a:rPr lang="el-GR" altLang="en-US" dirty="0" err="1"/>
              <a:t>Επιπολασμός</a:t>
            </a:r>
            <a:r>
              <a:rPr lang="el-GR" altLang="en-US" dirty="0"/>
              <a:t> 150/1.000.000</a:t>
            </a:r>
            <a:endParaRPr lang="en-US" altLang="en-US" dirty="0"/>
          </a:p>
          <a:p>
            <a:endParaRPr lang="en-US" dirty="0"/>
          </a:p>
        </p:txBody>
      </p:sp>
      <p:pic>
        <p:nvPicPr>
          <p:cNvPr id="9" name="Picture 8">
            <a:extLst>
              <a:ext uri="{FF2B5EF4-FFF2-40B4-BE49-F238E27FC236}">
                <a16:creationId xmlns:a16="http://schemas.microsoft.com/office/drawing/2014/main" id="{D68C7EAC-4D08-370A-8D4A-BFD8456B068C}"/>
              </a:ext>
            </a:extLst>
          </p:cNvPr>
          <p:cNvPicPr>
            <a:picLocks noChangeAspect="1"/>
          </p:cNvPicPr>
          <p:nvPr/>
        </p:nvPicPr>
        <p:blipFill>
          <a:blip r:embed="rId3"/>
          <a:stretch>
            <a:fillRect/>
          </a:stretch>
        </p:blipFill>
        <p:spPr>
          <a:xfrm>
            <a:off x="7703820" y="365125"/>
            <a:ext cx="4045785" cy="2207264"/>
          </a:xfrm>
          <a:prstGeom prst="rect">
            <a:avLst/>
          </a:prstGeom>
        </p:spPr>
      </p:pic>
    </p:spTree>
    <p:extLst>
      <p:ext uri="{BB962C8B-B14F-4D97-AF65-F5344CB8AC3E}">
        <p14:creationId xmlns:p14="http://schemas.microsoft.com/office/powerpoint/2010/main" val="8712188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5468D2-281A-F9F2-B129-A3E742BD005B}"/>
              </a:ext>
            </a:extLst>
          </p:cNvPr>
          <p:cNvSpPr>
            <a:spLocks noGrp="1" noChangeArrowheads="1"/>
          </p:cNvSpPr>
          <p:nvPr>
            <p:ph type="title"/>
          </p:nvPr>
        </p:nvSpPr>
        <p:spPr>
          <a:xfrm>
            <a:off x="2209800" y="161365"/>
            <a:ext cx="7772400" cy="726141"/>
          </a:xfrm>
        </p:spPr>
        <p:txBody>
          <a:bodyPr>
            <a:normAutofit/>
          </a:bodyPr>
          <a:lstStyle/>
          <a:p>
            <a:pPr algn="ctr"/>
            <a:r>
              <a:rPr lang="en-US" altLang="en-US" sz="3600" dirty="0" err="1"/>
              <a:t>Κλινική</a:t>
            </a:r>
            <a:r>
              <a:rPr lang="en-US" altLang="en-US" sz="3600" dirty="0"/>
              <a:t> εικόνα</a:t>
            </a:r>
            <a:endParaRPr lang="en-US" altLang="en-US" sz="6600" dirty="0"/>
          </a:p>
        </p:txBody>
      </p:sp>
      <p:sp>
        <p:nvSpPr>
          <p:cNvPr id="27651" name="Rectangle 3">
            <a:extLst>
              <a:ext uri="{FF2B5EF4-FFF2-40B4-BE49-F238E27FC236}">
                <a16:creationId xmlns:a16="http://schemas.microsoft.com/office/drawing/2014/main" id="{EA777B24-C979-E572-C78F-294F9F65B4B3}"/>
              </a:ext>
            </a:extLst>
          </p:cNvPr>
          <p:cNvSpPr>
            <a:spLocks noGrp="1" noChangeArrowheads="1"/>
          </p:cNvSpPr>
          <p:nvPr>
            <p:ph type="body" idx="1"/>
          </p:nvPr>
        </p:nvSpPr>
        <p:spPr>
          <a:xfrm>
            <a:off x="188259" y="995082"/>
            <a:ext cx="8557932" cy="5607424"/>
          </a:xfrm>
        </p:spPr>
        <p:txBody>
          <a:bodyPr>
            <a:normAutofit/>
          </a:bodyPr>
          <a:lstStyle/>
          <a:p>
            <a:r>
              <a:rPr lang="el-GR" altLang="en-US" sz="2000" dirty="0"/>
              <a:t>Πρώιμο οιδηματώδες στάδιο</a:t>
            </a:r>
            <a:endParaRPr lang="en-US" altLang="en-US" sz="2000" dirty="0"/>
          </a:p>
          <a:p>
            <a:pPr lvl="1"/>
            <a:r>
              <a:rPr lang="en-US" altLang="en-US" sz="1600" dirty="0" err="1"/>
              <a:t>οίδημ</a:t>
            </a:r>
            <a:r>
              <a:rPr lang="en-US" altLang="en-US" sz="1600" dirty="0"/>
              <a:t>α δακτύλων</a:t>
            </a:r>
          </a:p>
          <a:p>
            <a:r>
              <a:rPr lang="el-GR" altLang="en-US" sz="2000" dirty="0"/>
              <a:t>Δευτερογενώς </a:t>
            </a:r>
            <a:r>
              <a:rPr lang="el-GR" altLang="en-US" sz="2000" dirty="0" err="1"/>
              <a:t>σκληρυνση</a:t>
            </a:r>
            <a:r>
              <a:rPr lang="el-GR" altLang="en-US" sz="2000" dirty="0"/>
              <a:t> και ατροφία</a:t>
            </a:r>
          </a:p>
          <a:p>
            <a:pPr lvl="1"/>
            <a:r>
              <a:rPr lang="el-GR" altLang="en-US" sz="1600" dirty="0"/>
              <a:t>Σ</a:t>
            </a:r>
            <a:r>
              <a:rPr lang="en-US" altLang="en-US" sz="1600" dirty="0" err="1"/>
              <a:t>κληροδ</a:t>
            </a:r>
            <a:r>
              <a:rPr lang="en-US" altLang="en-US" sz="1600" dirty="0"/>
              <a:t>ακτυλία</a:t>
            </a:r>
          </a:p>
          <a:p>
            <a:pPr lvl="1"/>
            <a:r>
              <a:rPr lang="en-US" altLang="en-US" sz="1600" dirty="0" err="1"/>
              <a:t>δάκτυλ</a:t>
            </a:r>
            <a:r>
              <a:rPr lang="en-US" altLang="en-US" sz="1600" dirty="0"/>
              <a:t>α γίνονται οξύτερα-δέρμα ατροφικό δίνει εντύπωση κεριού</a:t>
            </a:r>
          </a:p>
          <a:p>
            <a:pPr lvl="1"/>
            <a:r>
              <a:rPr lang="en-US" altLang="en-US" sz="1600" dirty="0" err="1"/>
              <a:t>σκλήρυνση</a:t>
            </a:r>
            <a:r>
              <a:rPr lang="en-US" altLang="en-US" sz="1600" dirty="0"/>
              <a:t> α</a:t>
            </a:r>
            <a:r>
              <a:rPr lang="en-US" altLang="en-US" sz="1600" dirty="0" err="1"/>
              <a:t>ντι</a:t>
            </a:r>
            <a:r>
              <a:rPr lang="en-US" altLang="en-US" sz="1600" dirty="0"/>
              <a:t>βράχια, βραχίονες, πρόσωπο,κορμό, κάτω άκρα</a:t>
            </a:r>
          </a:p>
          <a:p>
            <a:r>
              <a:rPr lang="en-US" altLang="en-US" sz="2000" dirty="0"/>
              <a:t>T</a:t>
            </a:r>
            <a:r>
              <a:rPr lang="el-GR" altLang="en-US" sz="2000" dirty="0" err="1"/>
              <a:t>ηλεαγγειεκτασίες</a:t>
            </a:r>
            <a:r>
              <a:rPr lang="el-GR" altLang="en-US" sz="2000" dirty="0"/>
              <a:t>, </a:t>
            </a:r>
            <a:r>
              <a:rPr lang="el-GR" altLang="en-US" sz="2000" dirty="0" err="1"/>
              <a:t>ευρυαγγείες</a:t>
            </a:r>
            <a:r>
              <a:rPr lang="el-GR" altLang="en-US" sz="2000" dirty="0"/>
              <a:t>, φαινόμενο </a:t>
            </a:r>
            <a:r>
              <a:rPr lang="de-DE" altLang="en-US" sz="2000" dirty="0"/>
              <a:t>Raynaud</a:t>
            </a:r>
          </a:p>
          <a:p>
            <a:r>
              <a:rPr lang="en-US" altLang="en-US" sz="2000" dirty="0"/>
              <a:t>Y</a:t>
            </a:r>
            <a:r>
              <a:rPr lang="el-GR" altLang="en-US" sz="2000" dirty="0" err="1"/>
              <a:t>περμελαγχρώσεις</a:t>
            </a:r>
            <a:r>
              <a:rPr lang="el-GR" altLang="en-US" sz="2000" dirty="0"/>
              <a:t> και περιοχές αποχρωματισμού</a:t>
            </a:r>
            <a:endParaRPr lang="en-US" altLang="en-US" sz="2000" dirty="0"/>
          </a:p>
          <a:p>
            <a:endParaRPr lang="el-GR" altLang="en-US" sz="2000" dirty="0"/>
          </a:p>
          <a:p>
            <a:r>
              <a:rPr lang="en-US" altLang="en-US" sz="2000" dirty="0" err="1"/>
              <a:t>ελκώσεις</a:t>
            </a:r>
            <a:endParaRPr lang="en-US" altLang="en-US" sz="2000" dirty="0"/>
          </a:p>
          <a:p>
            <a:r>
              <a:rPr lang="en-US" altLang="en-US" sz="2000" dirty="0"/>
              <a:t>ασβ</a:t>
            </a:r>
            <a:r>
              <a:rPr lang="en-US" altLang="en-US" sz="2000" dirty="0" err="1"/>
              <a:t>εστώσεις</a:t>
            </a:r>
            <a:r>
              <a:rPr lang="en-US" altLang="en-US" sz="2000" dirty="0"/>
              <a:t> </a:t>
            </a:r>
          </a:p>
          <a:p>
            <a:endParaRPr lang="en-US" altLang="en-US" sz="2000" dirty="0"/>
          </a:p>
          <a:p>
            <a:r>
              <a:rPr lang="en-US" altLang="en-US" sz="2000" dirty="0"/>
              <a:t>π</a:t>
            </a:r>
            <a:r>
              <a:rPr lang="en-US" altLang="en-US" sz="2000" dirty="0" err="1"/>
              <a:t>ρόσω</a:t>
            </a:r>
            <a:r>
              <a:rPr lang="en-US" altLang="en-US" sz="2000" dirty="0"/>
              <a:t>πο χάνει την έκφρασή του</a:t>
            </a:r>
          </a:p>
          <a:p>
            <a:r>
              <a:rPr lang="en-US" altLang="en-US" sz="2000" dirty="0" err="1"/>
              <a:t>χείλη</a:t>
            </a:r>
            <a:r>
              <a:rPr lang="en-US" altLang="en-US" sz="2000" dirty="0"/>
              <a:t> </a:t>
            </a:r>
            <a:r>
              <a:rPr lang="en-US" altLang="en-US" sz="2000" dirty="0" err="1"/>
              <a:t>λε</a:t>
            </a:r>
            <a:r>
              <a:rPr lang="en-US" altLang="en-US" sz="2000" dirty="0"/>
              <a:t>πτά-μικροστομία</a:t>
            </a:r>
          </a:p>
          <a:p>
            <a:r>
              <a:rPr lang="en-US" altLang="en-US" sz="2000" dirty="0" err="1"/>
              <a:t>μύτη</a:t>
            </a:r>
            <a:r>
              <a:rPr lang="en-US" altLang="en-US" sz="2000" dirty="0"/>
              <a:t> </a:t>
            </a:r>
            <a:r>
              <a:rPr lang="en-US" altLang="en-US" sz="2000" dirty="0" err="1"/>
              <a:t>οξεί</a:t>
            </a:r>
            <a:r>
              <a:rPr lang="en-US" altLang="en-US" sz="2000" dirty="0"/>
              <a:t>α</a:t>
            </a:r>
          </a:p>
        </p:txBody>
      </p:sp>
      <p:sp>
        <p:nvSpPr>
          <p:cNvPr id="2" name="TextBox 1">
            <a:extLst>
              <a:ext uri="{FF2B5EF4-FFF2-40B4-BE49-F238E27FC236}">
                <a16:creationId xmlns:a16="http://schemas.microsoft.com/office/drawing/2014/main" id="{ED5145C7-BC3B-EF23-4FF9-265360709641}"/>
              </a:ext>
            </a:extLst>
          </p:cNvPr>
          <p:cNvSpPr txBox="1"/>
          <p:nvPr/>
        </p:nvSpPr>
        <p:spPr>
          <a:xfrm>
            <a:off x="8104746" y="2090172"/>
            <a:ext cx="3257550" cy="26776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l-GR" sz="2400" u="sng" dirty="0"/>
              <a:t>Προσβολή</a:t>
            </a:r>
          </a:p>
          <a:p>
            <a:pPr marL="285750" indent="-285750">
              <a:buFont typeface="Wingdings" panose="05000000000000000000" pitchFamily="2" charset="2"/>
              <a:buChar char="v"/>
            </a:pPr>
            <a:r>
              <a:rPr lang="el-GR" sz="2400" dirty="0"/>
              <a:t>Πνευμόνων</a:t>
            </a:r>
          </a:p>
          <a:p>
            <a:pPr marL="285750" indent="-285750">
              <a:buFont typeface="Wingdings" panose="05000000000000000000" pitchFamily="2" charset="2"/>
              <a:buChar char="v"/>
            </a:pPr>
            <a:r>
              <a:rPr lang="el-GR" sz="2400" dirty="0"/>
              <a:t>Νεφρών</a:t>
            </a:r>
          </a:p>
          <a:p>
            <a:pPr marL="285750" indent="-285750">
              <a:buFont typeface="Wingdings" panose="05000000000000000000" pitchFamily="2" charset="2"/>
              <a:buChar char="v"/>
            </a:pPr>
            <a:r>
              <a:rPr lang="el-GR" sz="2400" dirty="0"/>
              <a:t>Καρδιάς</a:t>
            </a:r>
          </a:p>
          <a:p>
            <a:pPr marL="285750" indent="-285750">
              <a:buFont typeface="Wingdings" panose="05000000000000000000" pitchFamily="2" charset="2"/>
              <a:buChar char="v"/>
            </a:pPr>
            <a:r>
              <a:rPr lang="el-GR" sz="2400" dirty="0"/>
              <a:t>ΓΕΣ</a:t>
            </a:r>
          </a:p>
          <a:p>
            <a:pPr marL="285750" indent="-285750">
              <a:buFont typeface="Wingdings" panose="05000000000000000000" pitchFamily="2" charset="2"/>
              <a:buChar char="v"/>
            </a:pPr>
            <a:endParaRPr lang="el-GR" sz="2400" dirty="0"/>
          </a:p>
          <a:p>
            <a:r>
              <a:rPr lang="el-GR" sz="2400" dirty="0">
                <a:sym typeface="Symbol" panose="05050102010706020507" pitchFamily="18" charset="2"/>
              </a:rPr>
              <a:t> Κίνδυνος κακοήθειας</a:t>
            </a:r>
            <a:endParaRPr lang="en-US"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950DCEC-2820-4F54-4FF3-4BF0714ED939}"/>
              </a:ext>
            </a:extLst>
          </p:cNvPr>
          <p:cNvSpPr>
            <a:spLocks noGrp="1"/>
          </p:cNvSpPr>
          <p:nvPr>
            <p:ph type="body" idx="1"/>
          </p:nvPr>
        </p:nvSpPr>
        <p:spPr>
          <a:xfrm>
            <a:off x="218132" y="1078761"/>
            <a:ext cx="5157787" cy="559117"/>
          </a:xfrm>
        </p:spPr>
        <p:txBody>
          <a:bodyPr/>
          <a:lstStyle/>
          <a:p>
            <a:r>
              <a:rPr lang="el-GR" dirty="0"/>
              <a:t>Πρώιμο στάδιο με οίδημα</a:t>
            </a:r>
            <a:endParaRPr lang="en-US" dirty="0"/>
          </a:p>
        </p:txBody>
      </p:sp>
      <p:sp>
        <p:nvSpPr>
          <p:cNvPr id="16" name="Text Placeholder 15">
            <a:extLst>
              <a:ext uri="{FF2B5EF4-FFF2-40B4-BE49-F238E27FC236}">
                <a16:creationId xmlns:a16="http://schemas.microsoft.com/office/drawing/2014/main" id="{073BDA93-A7B3-6EED-3338-0E0C70FFC28A}"/>
              </a:ext>
            </a:extLst>
          </p:cNvPr>
          <p:cNvSpPr>
            <a:spLocks noGrp="1"/>
          </p:cNvSpPr>
          <p:nvPr>
            <p:ph type="body" sz="quarter" idx="3"/>
          </p:nvPr>
        </p:nvSpPr>
        <p:spPr>
          <a:xfrm>
            <a:off x="6530657" y="1078761"/>
            <a:ext cx="5183188" cy="559117"/>
          </a:xfrm>
        </p:spPr>
        <p:txBody>
          <a:bodyPr/>
          <a:lstStyle/>
          <a:p>
            <a:r>
              <a:rPr lang="el-GR" dirty="0"/>
              <a:t>Δευτερογενώς Σκλήρυνση/Ατροφία</a:t>
            </a:r>
            <a:endParaRPr lang="en-US" dirty="0"/>
          </a:p>
        </p:txBody>
      </p:sp>
      <p:pic>
        <p:nvPicPr>
          <p:cNvPr id="18" name="Picture 4">
            <a:extLst>
              <a:ext uri="{FF2B5EF4-FFF2-40B4-BE49-F238E27FC236}">
                <a16:creationId xmlns:a16="http://schemas.microsoft.com/office/drawing/2014/main" id="{96B4242F-8783-20AA-8016-B431F05D704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2597" y="2013479"/>
            <a:ext cx="5648641" cy="376576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1DBB3A52-6097-7F3F-A8C6-F0F26D12CD84}"/>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97930" y="2013478"/>
            <a:ext cx="5648642" cy="3765761"/>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6727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049A-72DA-8B3E-130C-A6BE66B51B8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69489B3-6B0A-02E7-3840-A50BE5249F8F}"/>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27221311-4083-BB27-A5CA-B05DE83E44AC}"/>
              </a:ext>
            </a:extLst>
          </p:cNvPr>
          <p:cNvSpPr>
            <a:spLocks noGrp="1"/>
          </p:cNvSpPr>
          <p:nvPr>
            <p:ph type="body" sz="quarter" idx="3"/>
          </p:nvPr>
        </p:nvSpPr>
        <p:spPr/>
        <p:txBody>
          <a:bodyPr/>
          <a:lstStyle/>
          <a:p>
            <a:endParaRPr lang="en-US"/>
          </a:p>
        </p:txBody>
      </p:sp>
      <p:pic>
        <p:nvPicPr>
          <p:cNvPr id="7" name="Picture 3">
            <a:extLst>
              <a:ext uri="{FF2B5EF4-FFF2-40B4-BE49-F238E27FC236}">
                <a16:creationId xmlns:a16="http://schemas.microsoft.com/office/drawing/2014/main" id="{695DEA5B-1905-38BE-BACD-39829422425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0" y="1883644"/>
            <a:ext cx="3418681" cy="423553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E169922E-3266-4712-677B-0C10FE496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3306" y="397744"/>
            <a:ext cx="4552563" cy="29718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483AAE3-7651-3127-DF99-AED8731D7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2657" y="3521076"/>
            <a:ext cx="4319588" cy="287972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189F2E47-977D-B4A5-079B-C5792C018309}"/>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8326222" y="2882577"/>
            <a:ext cx="3692105" cy="260794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12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1959-7A54-6487-6598-B0CC6F0A8F7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2F5293E-1BFD-9B06-4CB6-4F37205CC923}"/>
              </a:ext>
            </a:extLst>
          </p:cNvPr>
          <p:cNvPicPr>
            <a:picLocks noGrp="1" noChangeAspect="1"/>
          </p:cNvPicPr>
          <p:nvPr>
            <p:ph idx="1"/>
          </p:nvPr>
        </p:nvPicPr>
        <p:blipFill>
          <a:blip r:embed="rId2"/>
          <a:stretch>
            <a:fillRect/>
          </a:stretch>
        </p:blipFill>
        <p:spPr>
          <a:xfrm>
            <a:off x="1645920" y="277849"/>
            <a:ext cx="8469630" cy="5868591"/>
          </a:xfrm>
        </p:spPr>
      </p:pic>
    </p:spTree>
    <p:extLst>
      <p:ext uri="{BB962C8B-B14F-4D97-AF65-F5344CB8AC3E}">
        <p14:creationId xmlns:p14="http://schemas.microsoft.com/office/powerpoint/2010/main" val="3708606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A7E0675-DF03-5C6F-5AFA-90ADD1C15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
            <a:ext cx="12190413" cy="68571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Text Box 2">
            <a:extLst>
              <a:ext uri="{FF2B5EF4-FFF2-40B4-BE49-F238E27FC236}">
                <a16:creationId xmlns:a16="http://schemas.microsoft.com/office/drawing/2014/main" id="{B087E790-E3CD-D320-1A5C-0977F8C09100}"/>
              </a:ext>
            </a:extLst>
          </p:cNvPr>
          <p:cNvSpPr txBox="1">
            <a:spLocks noChangeArrowheads="1"/>
          </p:cNvSpPr>
          <p:nvPr/>
        </p:nvSpPr>
        <p:spPr bwMode="auto">
          <a:xfrm>
            <a:off x="8855510" y="6049622"/>
            <a:ext cx="3265062" cy="430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buClrTx/>
              <a:buFontTx/>
              <a:buNone/>
            </a:pPr>
            <a:r>
              <a:rPr lang="el-GR" altLang="en-US" sz="1200">
                <a:latin typeface="Calibri" panose="020F0502020204030204" pitchFamily="34" charset="0"/>
              </a:rPr>
              <a:t>Bologna JL, Schaffer JV, Cerroni L. Dermatology, 4th edition, 2018</a:t>
            </a:r>
          </a:p>
        </p:txBody>
      </p:sp>
    </p:spTree>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42BA-2C4E-CADF-ED60-84222ED1F1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BF9212-EBAC-4B6E-6155-8444D3A266BA}"/>
              </a:ext>
            </a:extLst>
          </p:cNvPr>
          <p:cNvSpPr>
            <a:spLocks noGrp="1"/>
          </p:cNvSpPr>
          <p:nvPr>
            <p:ph idx="1"/>
          </p:nvPr>
        </p:nvSpPr>
        <p:spPr/>
        <p:txBody>
          <a:bodyPr>
            <a:normAutofit/>
          </a:bodyPr>
          <a:lstStyle/>
          <a:p>
            <a:pPr marL="0" indent="0" algn="ctr">
              <a:buNone/>
            </a:pPr>
            <a:endParaRPr lang="el-GR" sz="6600" dirty="0"/>
          </a:p>
          <a:p>
            <a:pPr marL="0" indent="0" algn="ctr">
              <a:buNone/>
            </a:pPr>
            <a:r>
              <a:rPr lang="el-GR" sz="6600" dirty="0"/>
              <a:t>Ευχαριστώ!</a:t>
            </a:r>
            <a:endParaRPr lang="en-US" sz="6600" dirty="0"/>
          </a:p>
        </p:txBody>
      </p:sp>
    </p:spTree>
    <p:extLst>
      <p:ext uri="{BB962C8B-B14F-4D97-AF65-F5344CB8AC3E}">
        <p14:creationId xmlns:p14="http://schemas.microsoft.com/office/powerpoint/2010/main" val="343980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838200" y="159385"/>
            <a:ext cx="10515600" cy="1325563"/>
          </a:xfrm>
        </p:spPr>
        <p:txBody>
          <a:bodyPr>
            <a:normAutofit/>
          </a:bodyPr>
          <a:lstStyle/>
          <a:p>
            <a:r>
              <a:rPr lang="el-GR" sz="3600" dirty="0"/>
              <a:t>ΟΞΥΣ ΔΕΡΜΑΤΙΚΟΣ ΕΡΥΘΗΜΑΤΩΔΗΣ ΛΥΚΟΣ</a:t>
            </a:r>
          </a:p>
        </p:txBody>
      </p:sp>
      <p:sp>
        <p:nvSpPr>
          <p:cNvPr id="2" name="1 - Θέση περιεχομένου"/>
          <p:cNvSpPr>
            <a:spLocks noGrp="1"/>
          </p:cNvSpPr>
          <p:nvPr>
            <p:ph idx="1"/>
          </p:nvPr>
        </p:nvSpPr>
        <p:spPr>
          <a:xfrm>
            <a:off x="838200" y="1484948"/>
            <a:ext cx="10515600" cy="4351338"/>
          </a:xfrm>
        </p:spPr>
        <p:txBody>
          <a:bodyPr>
            <a:noAutofit/>
          </a:bodyPr>
          <a:lstStyle/>
          <a:p>
            <a:pPr>
              <a:lnSpc>
                <a:spcPct val="210000"/>
              </a:lnSpc>
            </a:pPr>
            <a:r>
              <a:rPr lang="de-DE" sz="1800" dirty="0"/>
              <a:t>I</a:t>
            </a:r>
            <a:r>
              <a:rPr lang="el-GR" sz="1800" dirty="0" err="1"/>
              <a:t>σχυρή</a:t>
            </a:r>
            <a:r>
              <a:rPr lang="el-GR" sz="1800" dirty="0"/>
              <a:t> συσχέτιση με ΣΕΛ</a:t>
            </a:r>
          </a:p>
          <a:p>
            <a:pPr>
              <a:lnSpc>
                <a:spcPct val="210000"/>
              </a:lnSpc>
            </a:pPr>
            <a:r>
              <a:rPr lang="el-GR" sz="1800" dirty="0"/>
              <a:t>Παρουσιάζεται τυπικά στην 3</a:t>
            </a:r>
            <a:r>
              <a:rPr lang="el-GR" sz="1800" baseline="30000" dirty="0"/>
              <a:t>η</a:t>
            </a:r>
            <a:r>
              <a:rPr lang="el-GR" sz="1800" dirty="0"/>
              <a:t> δεκαετία της ζωής.</a:t>
            </a:r>
          </a:p>
          <a:p>
            <a:pPr>
              <a:lnSpc>
                <a:spcPct val="210000"/>
              </a:lnSpc>
            </a:pPr>
            <a:r>
              <a:rPr lang="de-DE" sz="1800" b="1" dirty="0"/>
              <a:t>E</a:t>
            </a:r>
            <a:r>
              <a:rPr lang="el-GR" sz="1800" b="1" dirty="0" err="1"/>
              <a:t>ντοπισμένη</a:t>
            </a:r>
            <a:r>
              <a:rPr lang="el-GR" sz="1800" b="1" dirty="0"/>
              <a:t> </a:t>
            </a:r>
            <a:r>
              <a:rPr lang="el-GR" sz="1800" dirty="0"/>
              <a:t>και γενικευμένη μορφή.</a:t>
            </a:r>
          </a:p>
          <a:p>
            <a:pPr>
              <a:lnSpc>
                <a:spcPct val="210000"/>
              </a:lnSpc>
            </a:pPr>
            <a:r>
              <a:rPr lang="el-GR" sz="1800" dirty="0"/>
              <a:t>Η εντοπισμένη μορφή είναι πιο συχνή.</a:t>
            </a:r>
          </a:p>
          <a:p>
            <a:pPr>
              <a:lnSpc>
                <a:spcPct val="210000"/>
              </a:lnSpc>
            </a:pPr>
            <a:r>
              <a:rPr lang="el-GR" sz="1800" dirty="0"/>
              <a:t>Έχει παροδικό χαρακτήρα, διάρκειας μερικών εβδομάδων ή μηνών.</a:t>
            </a:r>
          </a:p>
          <a:p>
            <a:pPr>
              <a:lnSpc>
                <a:spcPct val="210000"/>
              </a:lnSpc>
            </a:pPr>
            <a:r>
              <a:rPr lang="el-GR" sz="1800" u="sng" dirty="0"/>
              <a:t>Κατά την αποδρομή του εξανθήματος δεν </a:t>
            </a:r>
            <a:r>
              <a:rPr lang="el-GR" sz="1800" u="sng" dirty="0" err="1"/>
              <a:t>καταλείπονται</a:t>
            </a:r>
            <a:r>
              <a:rPr lang="el-GR" sz="1800" u="sng" dirty="0"/>
              <a:t> ουλές.</a:t>
            </a:r>
          </a:p>
          <a:p>
            <a:pPr>
              <a:lnSpc>
                <a:spcPct val="210000"/>
              </a:lnSpc>
            </a:pPr>
            <a:r>
              <a:rPr lang="el-GR" sz="1800" dirty="0"/>
              <a:t>Σημεία κακής πρόγνωσης : νεφρίτιδα, Α.Υ, αγγειίτιδα, συμμετοχή του ΚΝΣ.</a:t>
            </a:r>
          </a:p>
        </p:txBody>
      </p:sp>
      <p:pic>
        <p:nvPicPr>
          <p:cNvPr id="4" name="Picture 3">
            <a:extLst>
              <a:ext uri="{FF2B5EF4-FFF2-40B4-BE49-F238E27FC236}">
                <a16:creationId xmlns:a16="http://schemas.microsoft.com/office/drawing/2014/main" id="{60B74ED6-5C87-CCC2-3F8F-93C64ECEDF62}"/>
              </a:ext>
            </a:extLst>
          </p:cNvPr>
          <p:cNvPicPr>
            <a:picLocks noChangeAspect="1"/>
          </p:cNvPicPr>
          <p:nvPr/>
        </p:nvPicPr>
        <p:blipFill>
          <a:blip r:embed="rId2"/>
          <a:stretch>
            <a:fillRect/>
          </a:stretch>
        </p:blipFill>
        <p:spPr>
          <a:xfrm>
            <a:off x="8828314" y="1358900"/>
            <a:ext cx="2895600" cy="4953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TotalTime>
  <Words>6577</Words>
  <Application>Microsoft Macintosh PowerPoint</Application>
  <PresentationFormat>Widescreen</PresentationFormat>
  <Paragraphs>743</Paragraphs>
  <Slides>80</Slides>
  <Notes>48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80</vt:i4>
      </vt:variant>
    </vt:vector>
  </HeadingPairs>
  <TitlesOfParts>
    <vt:vector size="92" baseType="lpstr">
      <vt:lpstr>Arial</vt:lpstr>
      <vt:lpstr>Calibri</vt:lpstr>
      <vt:lpstr>Calibri Light</vt:lpstr>
      <vt:lpstr>CharisSIL</vt:lpstr>
      <vt:lpstr>FrutigerLTStd-Light</vt:lpstr>
      <vt:lpstr>FrutigerLTStd-Roman</vt:lpstr>
      <vt:lpstr>Garamond</vt:lpstr>
      <vt:lpstr>Noto Sans Symbols</vt:lpstr>
      <vt:lpstr>StarSymbol</vt:lpstr>
      <vt:lpstr>Times New Roman</vt:lpstr>
      <vt:lpstr>Wingdings</vt:lpstr>
      <vt:lpstr>Office Theme</vt:lpstr>
      <vt:lpstr>Αυτοάνοσα νοσήματα του κολλαγόνου του συνεκτικού ιστού  </vt:lpstr>
      <vt:lpstr>Ερυθηματώδης Λύκος</vt:lpstr>
      <vt:lpstr>Δερματικός ερυθηματώδης λύκος</vt:lpstr>
      <vt:lpstr>Επιδημιολογία</vt:lpstr>
      <vt:lpstr>Παθοφυσιολογία</vt:lpstr>
      <vt:lpstr>PowerPoint Presentation</vt:lpstr>
      <vt:lpstr>Κλινική εικόνα</vt:lpstr>
      <vt:lpstr>PowerPoint Presentation</vt:lpstr>
      <vt:lpstr>ΟΞΥΣ ΔΕΡΜΑΤΙΚΟΣ ΕΡΥΘΗΜΑΤΩΔΗΣ ΛΥΚΟΣ</vt:lpstr>
      <vt:lpstr>PowerPoint Presentation</vt:lpstr>
      <vt:lpstr>Υποξύς δερματικός ΕΛ</vt:lpstr>
      <vt:lpstr>PowerPoint Presentation</vt:lpstr>
      <vt:lpstr>Χρόνιος δερματικός ερυθηματώδης λύκος</vt:lpstr>
      <vt:lpstr>PowerPoint Presentation</vt:lpstr>
      <vt:lpstr>Δισκοειδής ΕΛ</vt:lpstr>
      <vt:lpstr>ΥΠΕΡΤΡΟΦΙΚΟΣ/ΜΥΡΜΗΚΙΩΔΗΣ ΔΙΣΚΟΕΙΔΗΣ ΔΕΡΜΑΤΙΚΟΣ ΕΡΥΘΗΜΑΤΩΔΗΣ ΛΥΚΟΣ </vt:lpstr>
      <vt:lpstr>ΕΥΡΥΑΓΓΕΙΑΚΟΣ ΔΙΣΚΟΕΙΔΗΣ ΔΕΡΜΑΤΙΚΟΣ ΕΡΥΘΗΜΑΤΩΔΗΣ ΛΥΚΟΣ </vt:lpstr>
      <vt:lpstr>ΕΝ ΤΩ ΒΑΘΕΙ/ΥΠΟΔΕΡΜΑΤΙΚΟΣ ΔΕΛ</vt:lpstr>
      <vt:lpstr>ΧΕΙΜΕΤΛΟΕΙΔΗΣ  ΔΕΡΜΑΤΙΚΟΣ  ΕΡΥΘΗΜΑΤΩΔΗΣ ΛΥΚΟΣ</vt:lpstr>
      <vt:lpstr>ΔΙΑΛΕΙΠΩΝ/ΕΠΗΡΜΕΝΟΣ ΔΕΡΜΑΤΙΚΟΣ ΕΡΥΘΗΜΑΤΩΔΗΣ ΛΥΚΟΣ </vt:lpstr>
      <vt:lpstr>Νεογνικός ΕΛ</vt:lpstr>
      <vt:lpstr>Διάγνωση</vt:lpstr>
      <vt:lpstr>PowerPoint Presentation</vt:lpstr>
      <vt:lpstr>PowerPoint Presentation</vt:lpstr>
      <vt:lpstr>Διαφορική διάγνωση</vt:lpstr>
      <vt:lpstr>Εξέλιξη σε συστηματικό ερυθηματώδη λύκο</vt:lpstr>
      <vt:lpstr>Συσχέτιση με συστηματικό ερυθηματώδη λύκο</vt:lpstr>
      <vt:lpstr>Παρακολούθηση</vt:lpstr>
      <vt:lpstr>PowerPoint Presentation</vt:lpstr>
      <vt:lpstr>Θεραπευτικός αλγόριθμος</vt:lpstr>
      <vt:lpstr>Δερματομυοσίτιδα</vt:lpstr>
      <vt:lpstr>PowerPoint Presentation</vt:lpstr>
      <vt:lpstr>Ταξινόμηση</vt:lpstr>
      <vt:lpstr>Επιδημιολογία</vt:lpstr>
      <vt:lpstr>Αιτιοπαθογένεια</vt:lpstr>
      <vt:lpstr>Δερματομυοσίτιδα - Κλινική εικόνα</vt:lpstr>
      <vt:lpstr>Ερύθημα ηλιοτροπίου</vt:lpstr>
      <vt:lpstr>PowerPoint Presentation</vt:lpstr>
      <vt:lpstr>PowerPoint Presentation</vt:lpstr>
      <vt:lpstr>Ποικιλοδερματικές αλλοιώσεις</vt:lpstr>
      <vt:lpstr>Περιονύχιες αλλοιώσεις</vt:lpstr>
      <vt:lpstr>Σύνδρομο αντισυνθετάσης</vt:lpstr>
      <vt:lpstr>Μη ειδικά ευρήματα</vt:lpstr>
      <vt:lpstr>PowerPoint Presentation</vt:lpstr>
      <vt:lpstr>Δερματομυοσίτιδα Διάγνωση</vt:lpstr>
      <vt:lpstr>Ιστολογικά ευρήματα </vt:lpstr>
      <vt:lpstr>Δερματομυοσίτιδα Συνιστώμενες εξετάσεις: Πλήρεις εξετάσεις αίματος  </vt:lpstr>
      <vt:lpstr>Αυτοαντισώματα</vt:lpstr>
      <vt:lpstr>Δερματομυοσίτιδα Συνιστώμενες εξετάσεις :</vt:lpstr>
      <vt:lpstr>Δερματομυοσίτιδα Συνιστώμενες εξετάσεις :</vt:lpstr>
      <vt:lpstr>Δερματομυοσίτιδα Συνιστώμενες εξετάσεις :</vt:lpstr>
      <vt:lpstr>Δερματομυοσίτιδα</vt:lpstr>
      <vt:lpstr>Δερματομυοσίτιδα Συνιστώμενος έλεγχος </vt:lpstr>
      <vt:lpstr>Δερματομυοσίτιδα Συνιστώμενος έλεγχος</vt:lpstr>
      <vt:lpstr>Δερματομυοσίτιδα-Θεραπεία</vt:lpstr>
      <vt:lpstr>Δερματομυοσίτιδα Πρόγνωση </vt:lpstr>
      <vt:lpstr>Σκληροδερμία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Σκληρόδερμα - Ιστολογική εικόνα</vt:lpstr>
      <vt:lpstr>PowerPoint Presentation</vt:lpstr>
      <vt:lpstr>Θεραπεία</vt:lpstr>
      <vt:lpstr>Συστηματική Σκληροδερμία</vt:lpstr>
      <vt:lpstr>Κλινική εικόνα</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Aristeidis Vaiopoulos</dc:creator>
  <cp:lastModifiedBy>Aristeidis Vaiopoulos</cp:lastModifiedBy>
  <cp:revision>113</cp:revision>
  <dcterms:created xsi:type="dcterms:W3CDTF">2022-05-05T08:08:19Z</dcterms:created>
  <dcterms:modified xsi:type="dcterms:W3CDTF">2024-10-10T04:11:30Z</dcterms:modified>
</cp:coreProperties>
</file>