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942" r:id="rId2"/>
    <p:sldMasterId id="2147483993" r:id="rId3"/>
  </p:sldMasterIdLst>
  <p:notesMasterIdLst>
    <p:notesMasterId r:id="rId69"/>
  </p:notesMasterIdLst>
  <p:sldIdLst>
    <p:sldId id="256" r:id="rId4"/>
    <p:sldId id="257" r:id="rId5"/>
    <p:sldId id="385" r:id="rId6"/>
    <p:sldId id="394" r:id="rId7"/>
    <p:sldId id="395" r:id="rId8"/>
    <p:sldId id="396" r:id="rId9"/>
    <p:sldId id="437" r:id="rId10"/>
    <p:sldId id="438" r:id="rId11"/>
    <p:sldId id="397" r:id="rId12"/>
    <p:sldId id="430" r:id="rId13"/>
    <p:sldId id="389" r:id="rId14"/>
    <p:sldId id="399" r:id="rId15"/>
    <p:sldId id="400" r:id="rId16"/>
    <p:sldId id="293" r:id="rId17"/>
    <p:sldId id="347" r:id="rId18"/>
    <p:sldId id="299" r:id="rId19"/>
    <p:sldId id="429" r:id="rId20"/>
    <p:sldId id="300" r:id="rId21"/>
    <p:sldId id="444" r:id="rId22"/>
    <p:sldId id="445" r:id="rId23"/>
    <p:sldId id="301" r:id="rId24"/>
    <p:sldId id="443" r:id="rId25"/>
    <p:sldId id="442" r:id="rId26"/>
    <p:sldId id="436" r:id="rId27"/>
    <p:sldId id="403" r:id="rId28"/>
    <p:sldId id="404" r:id="rId29"/>
    <p:sldId id="406" r:id="rId30"/>
    <p:sldId id="418" r:id="rId31"/>
    <p:sldId id="419" r:id="rId32"/>
    <p:sldId id="420" r:id="rId33"/>
    <p:sldId id="423" r:id="rId34"/>
    <p:sldId id="410" r:id="rId35"/>
    <p:sldId id="411" r:id="rId36"/>
    <p:sldId id="416" r:id="rId37"/>
    <p:sldId id="365" r:id="rId38"/>
    <p:sldId id="412" r:id="rId39"/>
    <p:sldId id="348" r:id="rId40"/>
    <p:sldId id="366" r:id="rId41"/>
    <p:sldId id="364" r:id="rId42"/>
    <p:sldId id="305" r:id="rId43"/>
    <p:sldId id="306" r:id="rId44"/>
    <p:sldId id="308" r:id="rId45"/>
    <p:sldId id="309" r:id="rId46"/>
    <p:sldId id="312" r:id="rId47"/>
    <p:sldId id="368" r:id="rId48"/>
    <p:sldId id="367" r:id="rId49"/>
    <p:sldId id="258" r:id="rId50"/>
    <p:sldId id="259" r:id="rId51"/>
    <p:sldId id="260" r:id="rId52"/>
    <p:sldId id="261" r:id="rId53"/>
    <p:sldId id="659" r:id="rId54"/>
    <p:sldId id="660" r:id="rId55"/>
    <p:sldId id="661" r:id="rId56"/>
    <p:sldId id="358" r:id="rId57"/>
    <p:sldId id="315" r:id="rId58"/>
    <p:sldId id="371" r:id="rId59"/>
    <p:sldId id="318" r:id="rId60"/>
    <p:sldId id="323" r:id="rId61"/>
    <p:sldId id="325" r:id="rId62"/>
    <p:sldId id="435" r:id="rId63"/>
    <p:sldId id="432" r:id="rId64"/>
    <p:sldId id="337" r:id="rId65"/>
    <p:sldId id="433" r:id="rId66"/>
    <p:sldId id="326" r:id="rId67"/>
    <p:sldId id="373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63"/>
    <p:restoredTop sz="94602"/>
  </p:normalViewPr>
  <p:slideViewPr>
    <p:cSldViewPr>
      <p:cViewPr varScale="1">
        <p:scale>
          <a:sx n="122" d="100"/>
          <a:sy n="122" d="100"/>
        </p:scale>
        <p:origin x="7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977D7-F193-4146-AC04-ED05CCD2E5BF}" type="doc">
      <dgm:prSet loTypeId="urn:microsoft.com/office/officeart/2005/8/layout/process1" loCatId="" qsTypeId="urn:microsoft.com/office/officeart/2005/8/quickstyle/simple4" qsCatId="simple" csTypeId="urn:microsoft.com/office/officeart/2005/8/colors/colorful4" csCatId="colorful" phldr="1"/>
      <dgm:spPr/>
    </dgm:pt>
    <dgm:pt modelId="{709D6626-9154-A34C-90B7-46C6C74BA9F4}">
      <dgm:prSet phldrT="[Text]" custT="1"/>
      <dgm:spPr/>
      <dgm:t>
        <a:bodyPr/>
        <a:lstStyle/>
        <a:p>
          <a:r>
            <a:rPr lang="el-GR" sz="1600" dirty="0">
              <a:latin typeface="Times New Roman"/>
              <a:cs typeface="Times New Roman"/>
            </a:rPr>
            <a:t>Φυματιώδης</a:t>
          </a:r>
          <a:endParaRPr lang="en-US" sz="1600" dirty="0">
            <a:latin typeface="Times New Roman"/>
            <a:cs typeface="Times New Roman"/>
          </a:endParaRPr>
        </a:p>
      </dgm:t>
    </dgm:pt>
    <dgm:pt modelId="{9F7B33E5-E6C1-E444-8C3F-58E5869B972F}" type="parTrans" cxnId="{C774C8D2-353B-C846-9CC6-271582B8CC4A}">
      <dgm:prSet/>
      <dgm:spPr/>
      <dgm:t>
        <a:bodyPr/>
        <a:lstStyle/>
        <a:p>
          <a:endParaRPr lang="en-US"/>
        </a:p>
      </dgm:t>
    </dgm:pt>
    <dgm:pt modelId="{D60AA1C1-E449-9342-BD7E-73C34FE585D4}" type="sibTrans" cxnId="{C774C8D2-353B-C846-9CC6-271582B8CC4A}">
      <dgm:prSet/>
      <dgm:spPr/>
      <dgm:t>
        <a:bodyPr/>
        <a:lstStyle/>
        <a:p>
          <a:endParaRPr lang="en-US"/>
        </a:p>
      </dgm:t>
    </dgm:pt>
    <dgm:pt modelId="{43CCAF74-854D-C545-BEB8-EFAC4DB2E643}">
      <dgm:prSet phldrT="[Text]" custT="1"/>
      <dgm:spPr/>
      <dgm:t>
        <a:bodyPr/>
        <a:lstStyle/>
        <a:p>
          <a:r>
            <a:rPr lang="el-GR" sz="1600" dirty="0">
              <a:latin typeface="Times New Roman"/>
              <a:cs typeface="Times New Roman"/>
            </a:rPr>
            <a:t>Οριακή Φυματιώδης</a:t>
          </a:r>
          <a:endParaRPr lang="en-US" sz="1600" dirty="0">
            <a:latin typeface="Times New Roman"/>
            <a:cs typeface="Times New Roman"/>
          </a:endParaRPr>
        </a:p>
      </dgm:t>
    </dgm:pt>
    <dgm:pt modelId="{0DE7E854-BF44-CA4C-BBE4-8F9EDEE31777}" type="parTrans" cxnId="{0994F333-6A6F-8840-90C8-9414468D3F8A}">
      <dgm:prSet/>
      <dgm:spPr/>
      <dgm:t>
        <a:bodyPr/>
        <a:lstStyle/>
        <a:p>
          <a:endParaRPr lang="en-US"/>
        </a:p>
      </dgm:t>
    </dgm:pt>
    <dgm:pt modelId="{F4D790F4-82C2-AA42-B037-BBBE5BAFB44F}" type="sibTrans" cxnId="{0994F333-6A6F-8840-90C8-9414468D3F8A}">
      <dgm:prSet/>
      <dgm:spPr/>
      <dgm:t>
        <a:bodyPr/>
        <a:lstStyle/>
        <a:p>
          <a:endParaRPr lang="en-US"/>
        </a:p>
      </dgm:t>
    </dgm:pt>
    <dgm:pt modelId="{9C1DB360-2451-C242-A4AA-DDBDE6B8B357}">
      <dgm:prSet phldrT="[Text]" custT="1"/>
      <dgm:spPr/>
      <dgm:t>
        <a:bodyPr/>
        <a:lstStyle/>
        <a:p>
          <a:r>
            <a:rPr lang="el-GR" sz="1600" dirty="0">
              <a:latin typeface="Times New Roman"/>
              <a:cs typeface="Times New Roman"/>
            </a:rPr>
            <a:t>Οριακή</a:t>
          </a:r>
          <a:endParaRPr lang="en-US" sz="1600" dirty="0">
            <a:latin typeface="Times New Roman"/>
            <a:cs typeface="Times New Roman"/>
          </a:endParaRPr>
        </a:p>
      </dgm:t>
    </dgm:pt>
    <dgm:pt modelId="{DC19E510-66D7-8E42-8194-300229BBE9B4}" type="parTrans" cxnId="{0159C6CD-DE6E-594B-AB1C-054B4EB2F5FF}">
      <dgm:prSet/>
      <dgm:spPr/>
      <dgm:t>
        <a:bodyPr/>
        <a:lstStyle/>
        <a:p>
          <a:endParaRPr lang="en-US"/>
        </a:p>
      </dgm:t>
    </dgm:pt>
    <dgm:pt modelId="{3BDB717A-A936-B14A-98AF-328774A822D2}" type="sibTrans" cxnId="{0159C6CD-DE6E-594B-AB1C-054B4EB2F5FF}">
      <dgm:prSet/>
      <dgm:spPr/>
      <dgm:t>
        <a:bodyPr/>
        <a:lstStyle/>
        <a:p>
          <a:endParaRPr lang="en-US"/>
        </a:p>
      </dgm:t>
    </dgm:pt>
    <dgm:pt modelId="{F9CDDB92-102E-FF4F-B372-F3E4DD3FF419}">
      <dgm:prSet custT="1"/>
      <dgm:spPr/>
      <dgm:t>
        <a:bodyPr/>
        <a:lstStyle/>
        <a:p>
          <a:r>
            <a:rPr lang="el-GR" sz="1600" dirty="0">
              <a:latin typeface="Times New Roman"/>
              <a:cs typeface="Times New Roman"/>
            </a:rPr>
            <a:t>Οριακή Λεπρωματώδης</a:t>
          </a:r>
          <a:endParaRPr lang="en-US" sz="1600" dirty="0">
            <a:latin typeface="Times New Roman"/>
            <a:cs typeface="Times New Roman"/>
          </a:endParaRPr>
        </a:p>
      </dgm:t>
    </dgm:pt>
    <dgm:pt modelId="{841A1E48-36FF-F844-B094-D4F36F932F62}" type="parTrans" cxnId="{68A4113D-C31E-F94A-8F79-F010755BEDD3}">
      <dgm:prSet/>
      <dgm:spPr/>
      <dgm:t>
        <a:bodyPr/>
        <a:lstStyle/>
        <a:p>
          <a:endParaRPr lang="en-US"/>
        </a:p>
      </dgm:t>
    </dgm:pt>
    <dgm:pt modelId="{394BFCE6-0189-7340-8C8A-FFFD16E2FDAE}" type="sibTrans" cxnId="{68A4113D-C31E-F94A-8F79-F010755BEDD3}">
      <dgm:prSet/>
      <dgm:spPr/>
      <dgm:t>
        <a:bodyPr/>
        <a:lstStyle/>
        <a:p>
          <a:endParaRPr lang="en-US"/>
        </a:p>
      </dgm:t>
    </dgm:pt>
    <dgm:pt modelId="{B27D91FC-C33F-A140-B796-7E3D9068C067}">
      <dgm:prSet custT="1"/>
      <dgm:spPr/>
      <dgm:t>
        <a:bodyPr/>
        <a:lstStyle/>
        <a:p>
          <a:r>
            <a:rPr lang="el-GR" sz="1600" dirty="0">
              <a:latin typeface="Times New Roman"/>
              <a:cs typeface="Times New Roman"/>
            </a:rPr>
            <a:t>Λεπρωματώδης</a:t>
          </a:r>
          <a:endParaRPr lang="en-US" sz="1600" dirty="0">
            <a:latin typeface="Times New Roman"/>
            <a:cs typeface="Times New Roman"/>
          </a:endParaRPr>
        </a:p>
      </dgm:t>
    </dgm:pt>
    <dgm:pt modelId="{E2446FD6-9C94-1341-BB67-1CB799A16326}" type="parTrans" cxnId="{265C9269-B3B4-284F-B6E1-2ABDCDDA5DAF}">
      <dgm:prSet/>
      <dgm:spPr/>
      <dgm:t>
        <a:bodyPr/>
        <a:lstStyle/>
        <a:p>
          <a:endParaRPr lang="en-US"/>
        </a:p>
      </dgm:t>
    </dgm:pt>
    <dgm:pt modelId="{EBCCC4F1-25DE-414E-BDFC-B241A3114636}" type="sibTrans" cxnId="{265C9269-B3B4-284F-B6E1-2ABDCDDA5DAF}">
      <dgm:prSet/>
      <dgm:spPr/>
      <dgm:t>
        <a:bodyPr/>
        <a:lstStyle/>
        <a:p>
          <a:endParaRPr lang="en-US"/>
        </a:p>
      </dgm:t>
    </dgm:pt>
    <dgm:pt modelId="{BF300F6C-7B0E-E84D-A92D-A36D8CBC81CA}" type="pres">
      <dgm:prSet presAssocID="{6B3977D7-F193-4146-AC04-ED05CCD2E5BF}" presName="Name0" presStyleCnt="0">
        <dgm:presLayoutVars>
          <dgm:dir/>
          <dgm:resizeHandles val="exact"/>
        </dgm:presLayoutVars>
      </dgm:prSet>
      <dgm:spPr/>
    </dgm:pt>
    <dgm:pt modelId="{24A2D7DF-F43F-AE46-B20D-534AA25D8418}" type="pres">
      <dgm:prSet presAssocID="{709D6626-9154-A34C-90B7-46C6C74BA9F4}" presName="node" presStyleLbl="node1" presStyleIdx="0" presStyleCnt="5" custScaleX="113643" custLinFactNeighborX="-35586" custLinFactNeighborY="-1158">
        <dgm:presLayoutVars>
          <dgm:bulletEnabled val="1"/>
        </dgm:presLayoutVars>
      </dgm:prSet>
      <dgm:spPr/>
    </dgm:pt>
    <dgm:pt modelId="{0C06ED22-7439-FB42-AEDC-DA1E8AD5B909}" type="pres">
      <dgm:prSet presAssocID="{D60AA1C1-E449-9342-BD7E-73C34FE585D4}" presName="sibTrans" presStyleLbl="sibTrans2D1" presStyleIdx="0" presStyleCnt="4" custLinFactNeighborX="-19498"/>
      <dgm:spPr>
        <a:prstGeom prst="leftArrow">
          <a:avLst/>
        </a:prstGeom>
      </dgm:spPr>
    </dgm:pt>
    <dgm:pt modelId="{62A825E7-A8D4-AA4B-ACE5-6B4F1C6A90F9}" type="pres">
      <dgm:prSet presAssocID="{D60AA1C1-E449-9342-BD7E-73C34FE585D4}" presName="connectorText" presStyleLbl="sibTrans2D1" presStyleIdx="0" presStyleCnt="4"/>
      <dgm:spPr/>
    </dgm:pt>
    <dgm:pt modelId="{4DEBFBA3-EF8F-5C4C-80D2-10AF8672B9C5}" type="pres">
      <dgm:prSet presAssocID="{43CCAF74-854D-C545-BEB8-EFAC4DB2E643}" presName="node" presStyleLbl="node1" presStyleIdx="1" presStyleCnt="5" custScaleX="114172" custLinFactNeighborX="-58598">
        <dgm:presLayoutVars>
          <dgm:bulletEnabled val="1"/>
        </dgm:presLayoutVars>
      </dgm:prSet>
      <dgm:spPr/>
    </dgm:pt>
    <dgm:pt modelId="{DA68013E-2866-0844-9691-CCC128B65F5A}" type="pres">
      <dgm:prSet presAssocID="{F4D790F4-82C2-AA42-B037-BBBE5BAFB44F}" presName="sibTrans" presStyleLbl="sibTrans2D1" presStyleIdx="1" presStyleCnt="4" custScaleX="179541" custScaleY="103472"/>
      <dgm:spPr>
        <a:prstGeom prst="leftRightArrow">
          <a:avLst/>
        </a:prstGeom>
      </dgm:spPr>
    </dgm:pt>
    <dgm:pt modelId="{F9E1CB52-0782-594D-BA5F-AD84F2C6E38A}" type="pres">
      <dgm:prSet presAssocID="{F4D790F4-82C2-AA42-B037-BBBE5BAFB44F}" presName="connectorText" presStyleLbl="sibTrans2D1" presStyleIdx="1" presStyleCnt="4"/>
      <dgm:spPr/>
    </dgm:pt>
    <dgm:pt modelId="{5487948C-F008-C146-B99E-4097D979A519}" type="pres">
      <dgm:prSet presAssocID="{9C1DB360-2451-C242-A4AA-DDBDE6B8B357}" presName="node" presStyleLbl="node1" presStyleIdx="2" presStyleCnt="5" custScaleX="79382" custLinFactNeighborX="-14328">
        <dgm:presLayoutVars>
          <dgm:bulletEnabled val="1"/>
        </dgm:presLayoutVars>
      </dgm:prSet>
      <dgm:spPr/>
    </dgm:pt>
    <dgm:pt modelId="{3F4B5195-A106-4941-B956-250651E80E8D}" type="pres">
      <dgm:prSet presAssocID="{3BDB717A-A936-B14A-98AF-328774A822D2}" presName="sibTrans" presStyleLbl="sibTrans2D1" presStyleIdx="2" presStyleCnt="4" custScaleX="202626" custScaleY="103472"/>
      <dgm:spPr>
        <a:prstGeom prst="leftRightArrow">
          <a:avLst/>
        </a:prstGeom>
      </dgm:spPr>
    </dgm:pt>
    <dgm:pt modelId="{C4571DB3-FF64-ED4D-B3C0-8D02EFF740E0}" type="pres">
      <dgm:prSet presAssocID="{3BDB717A-A936-B14A-98AF-328774A822D2}" presName="connectorText" presStyleLbl="sibTrans2D1" presStyleIdx="2" presStyleCnt="4"/>
      <dgm:spPr/>
    </dgm:pt>
    <dgm:pt modelId="{BF0989D6-436B-4048-8243-2DAC6397E1C1}" type="pres">
      <dgm:prSet presAssocID="{F9CDDB92-102E-FF4F-B372-F3E4DD3FF419}" presName="node" presStyleLbl="node1" presStyleIdx="3" presStyleCnt="5" custScaleX="137387" custLinFactNeighborX="14569">
        <dgm:presLayoutVars>
          <dgm:bulletEnabled val="1"/>
        </dgm:presLayoutVars>
      </dgm:prSet>
      <dgm:spPr/>
    </dgm:pt>
    <dgm:pt modelId="{7A4987D8-1BED-824D-9843-1C70906B27A1}" type="pres">
      <dgm:prSet presAssocID="{394BFCE6-0189-7340-8C8A-FFFD16E2FDAE}" presName="sibTrans" presStyleLbl="sibTrans2D1" presStyleIdx="3" presStyleCnt="4"/>
      <dgm:spPr/>
    </dgm:pt>
    <dgm:pt modelId="{3F7138BF-0826-BE47-8BB9-CAC0077FF546}" type="pres">
      <dgm:prSet presAssocID="{394BFCE6-0189-7340-8C8A-FFFD16E2FDAE}" presName="connectorText" presStyleLbl="sibTrans2D1" presStyleIdx="3" presStyleCnt="4"/>
      <dgm:spPr/>
    </dgm:pt>
    <dgm:pt modelId="{72929FB0-31AE-7A49-8ABD-87FC046FD174}" type="pres">
      <dgm:prSet presAssocID="{B27D91FC-C33F-A140-B796-7E3D9068C067}" presName="node" presStyleLbl="node1" presStyleIdx="4" presStyleCnt="5">
        <dgm:presLayoutVars>
          <dgm:bulletEnabled val="1"/>
        </dgm:presLayoutVars>
      </dgm:prSet>
      <dgm:spPr/>
    </dgm:pt>
  </dgm:ptLst>
  <dgm:cxnLst>
    <dgm:cxn modelId="{05D28600-92AE-FD40-88D6-C3C24D91C3CA}" type="presOf" srcId="{D60AA1C1-E449-9342-BD7E-73C34FE585D4}" destId="{62A825E7-A8D4-AA4B-ACE5-6B4F1C6A90F9}" srcOrd="1" destOrd="0" presId="urn:microsoft.com/office/officeart/2005/8/layout/process1"/>
    <dgm:cxn modelId="{3B6E130B-B65D-6042-AC52-51732A16B753}" type="presOf" srcId="{F4D790F4-82C2-AA42-B037-BBBE5BAFB44F}" destId="{F9E1CB52-0782-594D-BA5F-AD84F2C6E38A}" srcOrd="1" destOrd="0" presId="urn:microsoft.com/office/officeart/2005/8/layout/process1"/>
    <dgm:cxn modelId="{5A867215-3231-1D4D-97D4-2BF43929E07B}" type="presOf" srcId="{43CCAF74-854D-C545-BEB8-EFAC4DB2E643}" destId="{4DEBFBA3-EF8F-5C4C-80D2-10AF8672B9C5}" srcOrd="0" destOrd="0" presId="urn:microsoft.com/office/officeart/2005/8/layout/process1"/>
    <dgm:cxn modelId="{C21EFE22-00AC-F34F-A490-F7F95B1AD4C3}" type="presOf" srcId="{394BFCE6-0189-7340-8C8A-FFFD16E2FDAE}" destId="{7A4987D8-1BED-824D-9843-1C70906B27A1}" srcOrd="0" destOrd="0" presId="urn:microsoft.com/office/officeart/2005/8/layout/process1"/>
    <dgm:cxn modelId="{6AC3C526-3480-6F47-A93A-6636672C28DC}" type="presOf" srcId="{D60AA1C1-E449-9342-BD7E-73C34FE585D4}" destId="{0C06ED22-7439-FB42-AEDC-DA1E8AD5B909}" srcOrd="0" destOrd="0" presId="urn:microsoft.com/office/officeart/2005/8/layout/process1"/>
    <dgm:cxn modelId="{F5B70D27-DF2A-F94B-A07D-4C51908388FC}" type="presOf" srcId="{F9CDDB92-102E-FF4F-B372-F3E4DD3FF419}" destId="{BF0989D6-436B-4048-8243-2DAC6397E1C1}" srcOrd="0" destOrd="0" presId="urn:microsoft.com/office/officeart/2005/8/layout/process1"/>
    <dgm:cxn modelId="{0994F333-6A6F-8840-90C8-9414468D3F8A}" srcId="{6B3977D7-F193-4146-AC04-ED05CCD2E5BF}" destId="{43CCAF74-854D-C545-BEB8-EFAC4DB2E643}" srcOrd="1" destOrd="0" parTransId="{0DE7E854-BF44-CA4C-BBE4-8F9EDEE31777}" sibTransId="{F4D790F4-82C2-AA42-B037-BBBE5BAFB44F}"/>
    <dgm:cxn modelId="{68A4113D-C31E-F94A-8F79-F010755BEDD3}" srcId="{6B3977D7-F193-4146-AC04-ED05CCD2E5BF}" destId="{F9CDDB92-102E-FF4F-B372-F3E4DD3FF419}" srcOrd="3" destOrd="0" parTransId="{841A1E48-36FF-F844-B094-D4F36F932F62}" sibTransId="{394BFCE6-0189-7340-8C8A-FFFD16E2FDAE}"/>
    <dgm:cxn modelId="{CE8EF85D-F0F4-4540-90D6-973146DC05CE}" type="presOf" srcId="{B27D91FC-C33F-A140-B796-7E3D9068C067}" destId="{72929FB0-31AE-7A49-8ABD-87FC046FD174}" srcOrd="0" destOrd="0" presId="urn:microsoft.com/office/officeart/2005/8/layout/process1"/>
    <dgm:cxn modelId="{265C9269-B3B4-284F-B6E1-2ABDCDDA5DAF}" srcId="{6B3977D7-F193-4146-AC04-ED05CCD2E5BF}" destId="{B27D91FC-C33F-A140-B796-7E3D9068C067}" srcOrd="4" destOrd="0" parTransId="{E2446FD6-9C94-1341-BB67-1CB799A16326}" sibTransId="{EBCCC4F1-25DE-414E-BDFC-B241A3114636}"/>
    <dgm:cxn modelId="{F0877DB3-25C4-9847-A0AE-AED336E3892A}" type="presOf" srcId="{3BDB717A-A936-B14A-98AF-328774A822D2}" destId="{3F4B5195-A106-4941-B956-250651E80E8D}" srcOrd="0" destOrd="0" presId="urn:microsoft.com/office/officeart/2005/8/layout/process1"/>
    <dgm:cxn modelId="{38C5CAB7-93FD-084C-BED5-F2075C9C985A}" type="presOf" srcId="{394BFCE6-0189-7340-8C8A-FFFD16E2FDAE}" destId="{3F7138BF-0826-BE47-8BB9-CAC0077FF546}" srcOrd="1" destOrd="0" presId="urn:microsoft.com/office/officeart/2005/8/layout/process1"/>
    <dgm:cxn modelId="{66B6FFB7-F7F4-594E-8B38-A5247AD04C56}" type="presOf" srcId="{6B3977D7-F193-4146-AC04-ED05CCD2E5BF}" destId="{BF300F6C-7B0E-E84D-A92D-A36D8CBC81CA}" srcOrd="0" destOrd="0" presId="urn:microsoft.com/office/officeart/2005/8/layout/process1"/>
    <dgm:cxn modelId="{3F7685C2-A0B1-FF4B-AE5E-7B0B2090D3A8}" type="presOf" srcId="{3BDB717A-A936-B14A-98AF-328774A822D2}" destId="{C4571DB3-FF64-ED4D-B3C0-8D02EFF740E0}" srcOrd="1" destOrd="0" presId="urn:microsoft.com/office/officeart/2005/8/layout/process1"/>
    <dgm:cxn modelId="{0159C6CD-DE6E-594B-AB1C-054B4EB2F5FF}" srcId="{6B3977D7-F193-4146-AC04-ED05CCD2E5BF}" destId="{9C1DB360-2451-C242-A4AA-DDBDE6B8B357}" srcOrd="2" destOrd="0" parTransId="{DC19E510-66D7-8E42-8194-300229BBE9B4}" sibTransId="{3BDB717A-A936-B14A-98AF-328774A822D2}"/>
    <dgm:cxn modelId="{C774C8D2-353B-C846-9CC6-271582B8CC4A}" srcId="{6B3977D7-F193-4146-AC04-ED05CCD2E5BF}" destId="{709D6626-9154-A34C-90B7-46C6C74BA9F4}" srcOrd="0" destOrd="0" parTransId="{9F7B33E5-E6C1-E444-8C3F-58E5869B972F}" sibTransId="{D60AA1C1-E449-9342-BD7E-73C34FE585D4}"/>
    <dgm:cxn modelId="{771710D3-E7E5-8E42-87AA-452E9F3C66BF}" type="presOf" srcId="{709D6626-9154-A34C-90B7-46C6C74BA9F4}" destId="{24A2D7DF-F43F-AE46-B20D-534AA25D8418}" srcOrd="0" destOrd="0" presId="urn:microsoft.com/office/officeart/2005/8/layout/process1"/>
    <dgm:cxn modelId="{66F41FE1-1774-DA4B-958B-F5AAC6550E07}" type="presOf" srcId="{9C1DB360-2451-C242-A4AA-DDBDE6B8B357}" destId="{5487948C-F008-C146-B99E-4097D979A519}" srcOrd="0" destOrd="0" presId="urn:microsoft.com/office/officeart/2005/8/layout/process1"/>
    <dgm:cxn modelId="{0E1B15EE-7C17-8D44-9CBE-B1BAF256EA36}" type="presOf" srcId="{F4D790F4-82C2-AA42-B037-BBBE5BAFB44F}" destId="{DA68013E-2866-0844-9691-CCC128B65F5A}" srcOrd="0" destOrd="0" presId="urn:microsoft.com/office/officeart/2005/8/layout/process1"/>
    <dgm:cxn modelId="{7655063F-0895-1740-86DD-5362F6CDCF0D}" type="presParOf" srcId="{BF300F6C-7B0E-E84D-A92D-A36D8CBC81CA}" destId="{24A2D7DF-F43F-AE46-B20D-534AA25D8418}" srcOrd="0" destOrd="0" presId="urn:microsoft.com/office/officeart/2005/8/layout/process1"/>
    <dgm:cxn modelId="{B7C9AB9F-94F7-7C4D-8A4F-8DC9161FCD9A}" type="presParOf" srcId="{BF300F6C-7B0E-E84D-A92D-A36D8CBC81CA}" destId="{0C06ED22-7439-FB42-AEDC-DA1E8AD5B909}" srcOrd="1" destOrd="0" presId="urn:microsoft.com/office/officeart/2005/8/layout/process1"/>
    <dgm:cxn modelId="{A0703448-78FB-894F-9278-A87672AFE125}" type="presParOf" srcId="{0C06ED22-7439-FB42-AEDC-DA1E8AD5B909}" destId="{62A825E7-A8D4-AA4B-ACE5-6B4F1C6A90F9}" srcOrd="0" destOrd="0" presId="urn:microsoft.com/office/officeart/2005/8/layout/process1"/>
    <dgm:cxn modelId="{ADCD2393-6187-7A40-9A39-4D1F393AC830}" type="presParOf" srcId="{BF300F6C-7B0E-E84D-A92D-A36D8CBC81CA}" destId="{4DEBFBA3-EF8F-5C4C-80D2-10AF8672B9C5}" srcOrd="2" destOrd="0" presId="urn:microsoft.com/office/officeart/2005/8/layout/process1"/>
    <dgm:cxn modelId="{A01EA6D1-FA96-E648-9D20-5C6C4D86FD1F}" type="presParOf" srcId="{BF300F6C-7B0E-E84D-A92D-A36D8CBC81CA}" destId="{DA68013E-2866-0844-9691-CCC128B65F5A}" srcOrd="3" destOrd="0" presId="urn:microsoft.com/office/officeart/2005/8/layout/process1"/>
    <dgm:cxn modelId="{42FDABC2-837F-5846-BFBA-9C7006B7438D}" type="presParOf" srcId="{DA68013E-2866-0844-9691-CCC128B65F5A}" destId="{F9E1CB52-0782-594D-BA5F-AD84F2C6E38A}" srcOrd="0" destOrd="0" presId="urn:microsoft.com/office/officeart/2005/8/layout/process1"/>
    <dgm:cxn modelId="{AAEA4376-8494-9547-B1C1-B6D0F692171D}" type="presParOf" srcId="{BF300F6C-7B0E-E84D-A92D-A36D8CBC81CA}" destId="{5487948C-F008-C146-B99E-4097D979A519}" srcOrd="4" destOrd="0" presId="urn:microsoft.com/office/officeart/2005/8/layout/process1"/>
    <dgm:cxn modelId="{2D1F6286-33E2-5844-8D69-6FCC0F80752A}" type="presParOf" srcId="{BF300F6C-7B0E-E84D-A92D-A36D8CBC81CA}" destId="{3F4B5195-A106-4941-B956-250651E80E8D}" srcOrd="5" destOrd="0" presId="urn:microsoft.com/office/officeart/2005/8/layout/process1"/>
    <dgm:cxn modelId="{0D613820-4FF4-D849-87F2-FD47D1C8A4A2}" type="presParOf" srcId="{3F4B5195-A106-4941-B956-250651E80E8D}" destId="{C4571DB3-FF64-ED4D-B3C0-8D02EFF740E0}" srcOrd="0" destOrd="0" presId="urn:microsoft.com/office/officeart/2005/8/layout/process1"/>
    <dgm:cxn modelId="{3D8EFA87-E227-2943-A502-3729D7C09C97}" type="presParOf" srcId="{BF300F6C-7B0E-E84D-A92D-A36D8CBC81CA}" destId="{BF0989D6-436B-4048-8243-2DAC6397E1C1}" srcOrd="6" destOrd="0" presId="urn:microsoft.com/office/officeart/2005/8/layout/process1"/>
    <dgm:cxn modelId="{07EB925E-1C37-D440-A6A4-1B0F41F52650}" type="presParOf" srcId="{BF300F6C-7B0E-E84D-A92D-A36D8CBC81CA}" destId="{7A4987D8-1BED-824D-9843-1C70906B27A1}" srcOrd="7" destOrd="0" presId="urn:microsoft.com/office/officeart/2005/8/layout/process1"/>
    <dgm:cxn modelId="{C6F4825B-E74D-4D4D-A025-63F380935017}" type="presParOf" srcId="{7A4987D8-1BED-824D-9843-1C70906B27A1}" destId="{3F7138BF-0826-BE47-8BB9-CAC0077FF546}" srcOrd="0" destOrd="0" presId="urn:microsoft.com/office/officeart/2005/8/layout/process1"/>
    <dgm:cxn modelId="{EFE2392F-413C-2F4C-A453-BEE04FF4781C}" type="presParOf" srcId="{BF300F6C-7B0E-E84D-A92D-A36D8CBC81CA}" destId="{72929FB0-31AE-7A49-8ABD-87FC046FD17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2D7DF-F43F-AE46-B20D-534AA25D8418}">
      <dsp:nvSpPr>
        <dsp:cNvPr id="0" name=""/>
        <dsp:cNvSpPr/>
      </dsp:nvSpPr>
      <dsp:spPr>
        <a:xfrm>
          <a:off x="0" y="1687130"/>
          <a:ext cx="1275580" cy="6741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Times New Roman"/>
              <a:cs typeface="Times New Roman"/>
            </a:rPr>
            <a:t>Φυματιώδης</a:t>
          </a:r>
          <a:endParaRPr lang="en-US" sz="1600" kern="1200" dirty="0">
            <a:latin typeface="Times New Roman"/>
            <a:cs typeface="Times New Roman"/>
          </a:endParaRPr>
        </a:p>
      </dsp:txBody>
      <dsp:txXfrm>
        <a:off x="19744" y="1706874"/>
        <a:ext cx="1236092" cy="634637"/>
      </dsp:txXfrm>
    </dsp:sp>
    <dsp:sp modelId="{0C06ED22-7439-FB42-AEDC-DA1E8AD5B909}">
      <dsp:nvSpPr>
        <dsp:cNvPr id="0" name=""/>
        <dsp:cNvSpPr/>
      </dsp:nvSpPr>
      <dsp:spPr>
        <a:xfrm rot="16908">
          <a:off x="1320838" y="1888929"/>
          <a:ext cx="163557" cy="278366"/>
        </a:xfrm>
        <a:prstGeom prst="left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320838" y="1944481"/>
        <a:ext cx="114490" cy="167020"/>
      </dsp:txXfrm>
    </dsp:sp>
    <dsp:sp modelId="{4DEBFBA3-EF8F-5C4C-80D2-10AF8672B9C5}">
      <dsp:nvSpPr>
        <dsp:cNvPr id="0" name=""/>
        <dsp:cNvSpPr/>
      </dsp:nvSpPr>
      <dsp:spPr>
        <a:xfrm>
          <a:off x="1584177" y="1694937"/>
          <a:ext cx="1281518" cy="674125"/>
        </a:xfrm>
        <a:prstGeom prst="roundRect">
          <a:avLst>
            <a:gd name="adj" fmla="val 10000"/>
          </a:avLst>
        </a:prstGeom>
        <a:solidFill>
          <a:schemeClr val="accent4">
            <a:hueOff val="1208716"/>
            <a:satOff val="1564"/>
            <a:lumOff val="491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Times New Roman"/>
              <a:cs typeface="Times New Roman"/>
            </a:rPr>
            <a:t>Οριακή Φυματιώδης</a:t>
          </a:r>
          <a:endParaRPr lang="en-US" sz="1600" kern="1200" dirty="0">
            <a:latin typeface="Times New Roman"/>
            <a:cs typeface="Times New Roman"/>
          </a:endParaRPr>
        </a:p>
      </dsp:txBody>
      <dsp:txXfrm>
        <a:off x="1603921" y="1714681"/>
        <a:ext cx="1242030" cy="634637"/>
      </dsp:txXfrm>
    </dsp:sp>
    <dsp:sp modelId="{DA68013E-2866-0844-9691-CCC128B65F5A}">
      <dsp:nvSpPr>
        <dsp:cNvPr id="0" name=""/>
        <dsp:cNvSpPr/>
      </dsp:nvSpPr>
      <dsp:spPr>
        <a:xfrm>
          <a:off x="2887804" y="1887984"/>
          <a:ext cx="536461" cy="288031"/>
        </a:xfrm>
        <a:prstGeom prst="leftRightArrow">
          <a:avLst/>
        </a:prstGeom>
        <a:solidFill>
          <a:schemeClr val="accent4">
            <a:hueOff val="1611621"/>
            <a:satOff val="2086"/>
            <a:lumOff val="654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87804" y="1945590"/>
        <a:ext cx="450052" cy="172819"/>
      </dsp:txXfrm>
    </dsp:sp>
    <dsp:sp modelId="{5487948C-F008-C146-B99E-4097D979A519}">
      <dsp:nvSpPr>
        <dsp:cNvPr id="0" name=""/>
        <dsp:cNvSpPr/>
      </dsp:nvSpPr>
      <dsp:spPr>
        <a:xfrm>
          <a:off x="3429461" y="1694937"/>
          <a:ext cx="891019" cy="674125"/>
        </a:xfrm>
        <a:prstGeom prst="roundRect">
          <a:avLst>
            <a:gd name="adj" fmla="val 10000"/>
          </a:avLst>
        </a:prstGeom>
        <a:solidFill>
          <a:schemeClr val="accent4">
            <a:hueOff val="2417431"/>
            <a:satOff val="3129"/>
            <a:lumOff val="981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Times New Roman"/>
              <a:cs typeface="Times New Roman"/>
            </a:rPr>
            <a:t>Οριακή</a:t>
          </a:r>
          <a:endParaRPr lang="en-US" sz="1600" kern="1200" dirty="0">
            <a:latin typeface="Times New Roman"/>
            <a:cs typeface="Times New Roman"/>
          </a:endParaRPr>
        </a:p>
      </dsp:txBody>
      <dsp:txXfrm>
        <a:off x="3449205" y="1714681"/>
        <a:ext cx="851531" cy="634637"/>
      </dsp:txXfrm>
    </dsp:sp>
    <dsp:sp modelId="{3F4B5195-A106-4941-B956-250651E80E8D}">
      <dsp:nvSpPr>
        <dsp:cNvPr id="0" name=""/>
        <dsp:cNvSpPr/>
      </dsp:nvSpPr>
      <dsp:spPr>
        <a:xfrm>
          <a:off x="4308489" y="1887984"/>
          <a:ext cx="586507" cy="288031"/>
        </a:xfrm>
        <a:prstGeom prst="leftRightArrow">
          <a:avLst/>
        </a:prstGeom>
        <a:solidFill>
          <a:schemeClr val="accent4">
            <a:hueOff val="3223242"/>
            <a:satOff val="4172"/>
            <a:lumOff val="1308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308489" y="1945590"/>
        <a:ext cx="500098" cy="172819"/>
      </dsp:txXfrm>
    </dsp:sp>
    <dsp:sp modelId="{BF0989D6-436B-4048-8243-2DAC6397E1C1}">
      <dsp:nvSpPr>
        <dsp:cNvPr id="0" name=""/>
        <dsp:cNvSpPr/>
      </dsp:nvSpPr>
      <dsp:spPr>
        <a:xfrm>
          <a:off x="4866619" y="1694937"/>
          <a:ext cx="1542094" cy="674125"/>
        </a:xfrm>
        <a:prstGeom prst="roundRect">
          <a:avLst>
            <a:gd name="adj" fmla="val 10000"/>
          </a:avLst>
        </a:prstGeom>
        <a:solidFill>
          <a:schemeClr val="accent4">
            <a:hueOff val="3626147"/>
            <a:satOff val="4693"/>
            <a:lumOff val="1472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Times New Roman"/>
              <a:cs typeface="Times New Roman"/>
            </a:rPr>
            <a:t>Οριακή Λεπρωματώδης</a:t>
          </a:r>
          <a:endParaRPr lang="en-US" sz="1600" kern="1200" dirty="0">
            <a:latin typeface="Times New Roman"/>
            <a:cs typeface="Times New Roman"/>
          </a:endParaRPr>
        </a:p>
      </dsp:txBody>
      <dsp:txXfrm>
        <a:off x="4886363" y="1714681"/>
        <a:ext cx="1502606" cy="634637"/>
      </dsp:txXfrm>
    </dsp:sp>
    <dsp:sp modelId="{7A4987D8-1BED-824D-9843-1C70906B27A1}">
      <dsp:nvSpPr>
        <dsp:cNvPr id="0" name=""/>
        <dsp:cNvSpPr/>
      </dsp:nvSpPr>
      <dsp:spPr>
        <a:xfrm>
          <a:off x="6504605" y="1892816"/>
          <a:ext cx="203290" cy="278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834862"/>
            <a:satOff val="6258"/>
            <a:lumOff val="1962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504605" y="1948489"/>
        <a:ext cx="142303" cy="167020"/>
      </dsp:txXfrm>
    </dsp:sp>
    <dsp:sp modelId="{72929FB0-31AE-7A49-8ABD-87FC046FD174}">
      <dsp:nvSpPr>
        <dsp:cNvPr id="0" name=""/>
        <dsp:cNvSpPr/>
      </dsp:nvSpPr>
      <dsp:spPr>
        <a:xfrm>
          <a:off x="6792280" y="1694937"/>
          <a:ext cx="1122445" cy="674125"/>
        </a:xfrm>
        <a:prstGeom prst="roundRect">
          <a:avLst>
            <a:gd name="adj" fmla="val 10000"/>
          </a:avLst>
        </a:prstGeom>
        <a:solidFill>
          <a:schemeClr val="accent4">
            <a:hueOff val="4834862"/>
            <a:satOff val="6258"/>
            <a:lumOff val="1962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Times New Roman"/>
              <a:cs typeface="Times New Roman"/>
            </a:rPr>
            <a:t>Λεπρωματώδης</a:t>
          </a:r>
          <a:endParaRPr lang="en-US" sz="1600" kern="1200" dirty="0">
            <a:latin typeface="Times New Roman"/>
            <a:cs typeface="Times New Roman"/>
          </a:endParaRPr>
        </a:p>
      </dsp:txBody>
      <dsp:txXfrm>
        <a:off x="6812024" y="1714681"/>
        <a:ext cx="1082957" cy="634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6C8AFF-4C24-CD40-A803-E2BF26AF57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08E90-5CDD-FC42-8BB5-B6F01580C3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4627DC-DB72-9240-AF1D-032C32B12B32}" type="datetimeFigureOut">
              <a:rPr lang="en-US" altLang="el-GR"/>
              <a:pPr>
                <a:defRPr/>
              </a:pPr>
              <a:t>10/2/22</a:t>
            </a:fld>
            <a:endParaRPr lang="en-US" altLang="el-G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F09170A-79C2-9F41-8C30-01CBA4D1FA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AC6BA49-26BE-D548-8917-E9FFA5A63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37CC2-BCBB-5047-937E-31A40292CB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FEF97-9B15-D543-A879-EDA796A4B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BAED944-B900-A04A-8B9F-ABE4E4E3B2F2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410124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45 λεπτά. Πχ 10.45-11.30.</a:t>
            </a:r>
          </a:p>
          <a:p>
            <a:r>
              <a:rPr lang="el-GR" dirty="0" err="1"/>
              <a:t>Εως</a:t>
            </a:r>
            <a:r>
              <a:rPr lang="el-GR" dirty="0"/>
              <a:t> 11.10 </a:t>
            </a:r>
            <a:r>
              <a:rPr lang="el-GR" dirty="0" err="1"/>
              <a:t>βακτ</a:t>
            </a:r>
            <a:r>
              <a:rPr lang="el-GR" dirty="0"/>
              <a:t> </a:t>
            </a:r>
            <a:r>
              <a:rPr lang="el-GR" dirty="0" err="1"/>
              <a:t>λοιμωξεις</a:t>
            </a:r>
            <a:r>
              <a:rPr lang="el-GR" dirty="0"/>
              <a:t>. 11.10-11.20 </a:t>
            </a:r>
            <a:r>
              <a:rPr lang="en-US" dirty="0"/>
              <a:t>cases, 11.20-11.32  </a:t>
            </a:r>
            <a:r>
              <a:rPr lang="en-US"/>
              <a:t>hansen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ED944-B900-A04A-8B9F-ABE4E4E3B2F2}" type="slidenum">
              <a:rPr lang="en-US" altLang="el-GR" smtClean="0"/>
              <a:pPr>
                <a:defRPr/>
              </a:pPr>
              <a:t>1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93438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398A45D9-D51E-4542-87DF-60D787D2A7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4629506E-06DF-C048-AB57-98C21002A7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Όχι μεταδοτικό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A47845E9-7C14-6A4B-AE21-74E849E56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91A2A3-C521-4C4E-A5EC-1F74CD5098F3}" type="slidenum">
              <a:rPr lang="en-US" altLang="el-GR" smtClean="0"/>
              <a:pPr/>
              <a:t>43</a:t>
            </a:fld>
            <a:endParaRPr lang="en-US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Resolve over the following 4 to 5 days</a:t>
            </a:r>
          </a:p>
          <a:p>
            <a:r>
              <a:rPr lang="en-US" dirty="0"/>
              <a:t>Some had ice and antihistamines.</a:t>
            </a:r>
          </a:p>
          <a:p>
            <a:r>
              <a:rPr lang="en-US" dirty="0"/>
              <a:t>Some glucocorticoids, </a:t>
            </a:r>
            <a:r>
              <a:rPr lang="en-US" dirty="0" err="1"/>
              <a:t>toical</a:t>
            </a:r>
            <a:r>
              <a:rPr lang="en-US" dirty="0"/>
              <a:t>, oral,</a:t>
            </a:r>
          </a:p>
          <a:p>
            <a:r>
              <a:rPr lang="en-US" dirty="0"/>
              <a:t>1 antibiotic for presumptive cellulitis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D4D4B-C3A5-A54E-8E72-623EAB2F0BDE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42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Superficial perivascular and perifollicular lymphocytic infiltrate.</a:t>
            </a:r>
          </a:p>
          <a:p>
            <a:r>
              <a:rPr lang="en-US" dirty="0"/>
              <a:t>With rare eosinophils /arrow, and scattered mast cells /circle.</a:t>
            </a:r>
          </a:p>
          <a:p>
            <a:r>
              <a:rPr lang="en-US" dirty="0"/>
              <a:t>D- Immunohistochemistry reveals CD3+ T cells. </a:t>
            </a:r>
          </a:p>
          <a:p>
            <a:r>
              <a:rPr lang="en-US" dirty="0"/>
              <a:t>E- CD4+</a:t>
            </a:r>
          </a:p>
          <a:p>
            <a:r>
              <a:rPr lang="en-US" dirty="0"/>
              <a:t>F- CD8+ in normal ratio of 3:1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D4D4B-C3A5-A54E-8E72-623EAB2F0BDE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1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71146A3A-B3CA-2546-8F70-9E20EEF2A8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7BAB2793-5474-DD4B-952A-D889A1D427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περισσότερες, πιο συμμετρικές βλάβες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88067" name="Slide Number Placeholder 3">
            <a:extLst>
              <a:ext uri="{FF2B5EF4-FFF2-40B4-BE49-F238E27FC236}">
                <a16:creationId xmlns:a16="http://schemas.microsoft.com/office/drawing/2014/main" id="{D28E0540-512D-3744-A06C-48A8B9652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200FD3-3B66-A146-B130-54120DBFA35B}" type="slidenum">
              <a:rPr lang="en-US" altLang="el-GR" smtClean="0"/>
              <a:pPr/>
              <a:t>58</a:t>
            </a:fld>
            <a:endParaRPr lang="en-US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2DBA804B-598B-C94A-A4CF-53F4F98E28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CB39A850-3BC3-794B-AD28-7C0B5D7197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l-GR">
                <a:ea typeface="ＭＳ Ｐゴシック" panose="020B0600070205080204" pitchFamily="34" charset="-128"/>
              </a:rPr>
              <a:t>Wuthin several weeks after birth, the flora of neonatal skin is similar to that of adults.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BF298DD7-666F-9546-A377-09CD9DEF5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4D7A38-AD6F-6943-A93F-44F0B5EC0D04}" type="slidenum">
              <a:rPr lang="en-US" altLang="el-GR" smtClean="0"/>
              <a:pPr/>
              <a:t>3</a:t>
            </a:fld>
            <a:endParaRPr lang="en-US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EA62BF71-3318-A645-83ED-2CD65FBE6A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4D47303-222B-6C41-85BD-97226763A9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α βακτήρια έχουν διάφορα σχήματα όπως: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Σφαιρικό (χαρακτηρίζονται ως κόκκοι)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Ραβδοειδές (χαρακτηρίζονται ως βάκιλλοι)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Σπειροειδές (χαρακτηρίζονται ως σπειρίλια)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Καμπυλόγραμμες ράβδοι (χαρακτηρίζονται ως δονάκια)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53A886B1-EDBF-FB45-B15D-9A6032987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724D47-F062-CA4F-AFCB-6985C0F2E682}" type="slidenum">
              <a:rPr lang="en-US" altLang="el-GR" smtClean="0"/>
              <a:pPr/>
              <a:t>4</a:t>
            </a:fld>
            <a:endParaRPr lang="en-US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023B9A49-2A49-944A-BC24-16CFBDC674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0948AC23-4A2E-5940-B39D-E584439199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altLang="el-GR">
                <a:ea typeface="ＭＳ Ｐゴシック" panose="020B0600070205080204" pitchFamily="34" charset="-128"/>
              </a:rPr>
              <a:t>Μετάδοση σταφ ιδίως με την επαφή με τα χέρια σε προσωπικό νοσοκομείου, που έχει ενεργή σταφ δερματική λοίμωξη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CF7F66DE-EBCA-E945-B83E-2BF7B7E96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46BA63-762E-D045-8DFA-EA5BDCBA851C}" type="slidenum">
              <a:rPr lang="en-US" altLang="el-GR" smtClean="0"/>
              <a:pPr/>
              <a:t>10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4534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D5F1CA88-90EF-9C43-B45B-09B690704F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7FCCB490-461A-BC43-8352-23418A7281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l-GR">
                <a:ea typeface="ＭＳ Ｐゴシック" panose="020B0600070205080204" pitchFamily="34" charset="-128"/>
              </a:rPr>
              <a:t>..</a:t>
            </a:r>
            <a:r>
              <a:rPr lang="el-GR" altLang="el-GR">
                <a:ea typeface="ＭＳ Ｐゴシック" panose="020B0600070205080204" pitchFamily="34" charset="-128"/>
              </a:rPr>
              <a:t>χωρίς ουλή καθώς η προσβολή είναι επιδερμιδική.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DEEE1CDF-2437-164C-A985-0979DE594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64084A-E425-9349-AE8C-67058F7749BE}" type="slidenum">
              <a:rPr lang="en-US" altLang="el-GR" smtClean="0"/>
              <a:pPr/>
              <a:t>15</a:t>
            </a:fld>
            <a:endParaRPr lang="en-US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2D067139-A147-EC41-88AB-E77595841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3777B84E-F609-CD4D-B54F-9AA59ABE8D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Συστηματικά για διάσπαρτες βλάβες, εμπυρετο, λεμφαδενοπάθεια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solidFill>
                  <a:srgbClr val="000000"/>
                </a:solidFill>
                <a:ea typeface="ＭＳ Ｐゴシック" panose="020B0600070205080204" pitchFamily="34" charset="-128"/>
              </a:rPr>
              <a:t>(ανήκει στα νεότερα αντιβακτηριαδιακά πλευρομουτιλίνες)</a:t>
            </a:r>
          </a:p>
          <a:p>
            <a:pPr eaLnBrk="1" hangingPunct="1">
              <a:spcBef>
                <a:spcPct val="0"/>
              </a:spcBef>
            </a:pP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0FDFF8F8-DCBB-9F44-9719-8B7906D39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DD9435-F13D-AE4D-95C7-C1F210E8B75E}" type="slidenum">
              <a:rPr lang="en-US" altLang="el-GR" smtClean="0"/>
              <a:pPr/>
              <a:t>18</a:t>
            </a:fld>
            <a:endParaRPr lang="en-US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ADFA12D9-3CFD-2A4B-B8B3-5C856C5F57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C2BCB804-131D-3E4D-8735-C87AC1F8E9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Εκτείνεται στο χόριο.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C2C0DEA6-E5E7-0448-BFE7-ACF297FEC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A024A7-DB3C-7F4B-9FC6-CB4622F70E71}" type="slidenum">
              <a:rPr lang="en-US" altLang="el-GR" smtClean="0"/>
              <a:pPr/>
              <a:t>21</a:t>
            </a:fld>
            <a:endParaRPr lang="en-US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56B8BEB1-516B-B84B-95D5-8D8AD1E527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D9691A6F-4693-4642-9DC2-4B3B7FC8C0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Ο βακτηριακός ενοφθαλμισμός σε περιοχή τραυματισμού είναι το εναρκτήριο γεγονός στον ερυσίπελα. Έτσι,... 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561B1089-6880-2D42-81F3-666B5C6B0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30FE1C-B2EB-7D4E-9344-61CD7BFA8DA9}" type="slidenum">
              <a:rPr lang="en-US" altLang="el-GR" smtClean="0"/>
              <a:pPr/>
              <a:t>26</a:t>
            </a:fld>
            <a:endParaRPr lang="en-US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B350D581-4CCA-E44C-BBC7-6463BE3466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EB5AA519-4474-0A43-BB86-8EE34B82AC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Θυλακίτις πιου αφορά τα γένεια.</a:t>
            </a:r>
          </a:p>
          <a:p>
            <a:pPr eaLnBrk="1" hangingPunct="1">
              <a:spcBef>
                <a:spcPct val="0"/>
              </a:spcBef>
            </a:pPr>
            <a:r>
              <a:rPr lang="el-GR" altLang="el-GR">
                <a:ea typeface="ＭＳ Ｐゴシック" panose="020B0600070205080204" pitchFamily="34" charset="-128"/>
              </a:rPr>
              <a:t>Οι τρίχες διατηρούνται</a:t>
            </a:r>
            <a:endParaRPr lang="en-US" altLang="el-GR"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DE8B5E70-4231-1246-A3B6-13338D118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017317-1968-4643-83B6-87303EC8C0F4}" type="slidenum">
              <a:rPr lang="en-US" altLang="el-GR" smtClean="0"/>
              <a:pPr/>
              <a:t>40</a:t>
            </a:fld>
            <a:endParaRPr lang="en-US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3E5BF5-579B-1544-8C66-218609F6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03699-5292-0942-8C9A-01CD0A63C781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97A8E-5D6B-6D45-B986-0E7960F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A5DCE58-6187-8D40-BFA6-F7196C9821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C6F114-A185-D341-9329-D6B578265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1B3FB-121E-564B-9AA7-0803D6E0327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EEEAA-F71C-8A4A-AEEE-D76483AC8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26076DC-49D7-8943-8934-E3F7E4950F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6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D0E690-A47B-C046-90BE-F77B2B0023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BBE1-6EC9-C848-9B02-A541B6BCC2C0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050F-BBB5-2047-9989-7ACD8E03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0DCDE07-13CE-9D4C-B8CD-03C355F4AC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69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5F0F5-2D1D-6C4E-9F79-0513FB03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1F26A-C103-374B-9575-745AB681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458F6-5838-424E-9638-01D81DC4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B9C7-2CD3-F240-B8EF-2A50D50A8685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02037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8194B-9B68-D744-9B03-F2C56D88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05CB0-74E8-CD49-84DF-E6EBA7DE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31457-3156-6F45-A31A-F02DD607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445E6-8C66-014C-9F13-E1D5A79C32E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28218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575DA-E4C5-BC40-A73C-8350CC3DE358}"/>
              </a:ext>
            </a:extLst>
          </p:cNvPr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D45A92-E288-7A47-8166-FB79433D2878}"/>
              </a:ext>
            </a:extLst>
          </p:cNvPr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0D007-39EC-FE48-B6E0-4448A4B44872}"/>
              </a:ext>
            </a:extLst>
          </p:cNvPr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7" name="Date Placeholder 27">
            <a:extLst>
              <a:ext uri="{FF2B5EF4-FFF2-40B4-BE49-F238E27FC236}">
                <a16:creationId xmlns:a16="http://schemas.microsoft.com/office/drawing/2014/main" id="{276C2AC3-3203-EE48-A74D-104BF009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FAFC3B2-4C75-B74F-BD2A-F7BE44C75825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7302B7F2-7658-4D4A-A0F1-F90AB656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>
            <a:extLst>
              <a:ext uri="{FF2B5EF4-FFF2-40B4-BE49-F238E27FC236}">
                <a16:creationId xmlns:a16="http://schemas.microsoft.com/office/drawing/2014/main" id="{FB11A8EF-FBFD-BA41-91CA-4769D415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D234167-A056-564C-B19C-514A26CE2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1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00431C3-DC75-5543-94C5-0E6E0D1B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2C571-F969-204E-811F-02651DB14EB9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905A9CF-032F-AC44-A479-9AA9087D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172EC85-30EE-FC4A-9E38-1FEAEDD5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8CA61-10FA-B04A-88AD-6D4FF7A68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1D7FEE-A534-1743-8EA6-6AE44C55BE37}"/>
              </a:ext>
            </a:extLst>
          </p:cNvPr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CB175-6645-2B49-B40B-E25B8C6638AE}"/>
              </a:ext>
            </a:extLst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4C684-A084-0648-8604-F037CC32D1FB}"/>
              </a:ext>
            </a:extLst>
          </p:cNvPr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5221807C-4AF4-7F44-ADED-2AB61A0E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9C8A4F-2722-814D-A3C4-93EDC71A3FA8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2B7E207-2B0E-EA47-9822-C1039EBC8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E68C42A-9F13-0242-9951-ADEA66B92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8DF469AB-3E03-B641-BB5A-8BAF74213D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10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11495D1F-6BF0-B249-9E29-F4ADDF44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DE8E22AA-B1E1-CE49-84FB-E13EB7F43AB7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F262FFC-549C-914B-87E2-B656B17B8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CFAD65F1-5E8E-9647-901E-CE57AF63A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2B71D434-CEC6-EC4E-8C56-6880FB21F1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20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EB5AD6E7-8559-BE4A-92FE-2F0A1768A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5421918C-58C4-D74D-A792-CA17677CD80D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551464B4-0D27-B24B-B571-1D98E01E3C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F1FD4554-5129-ED48-A69E-B4D901F24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ED5F5C04-AFD5-5146-8176-0611E24B5E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24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5C077AE5-152E-E648-BC87-7A60D9F3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0F8ED-F502-C547-ACE3-002DBAAB00AB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C77F4E4-6249-FB49-851E-28B6F614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E29699C1-E749-7C4A-9FE8-2AF3AE86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0E42D-6A57-3C4C-84EA-B3F6EA967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6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E644C6-41B6-A444-9BA7-A6CB4D953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9B048-C699-2245-A122-BA43D9E41395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A5E8B-8468-564E-A3BE-17E53FEF4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BC05F34-1C33-7748-93E1-F6F264A6642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05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049122-FF3E-1044-AE3F-DE8B6014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710CC1-E9CD-584A-BCE5-0171969EF2DF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794E9-E902-AE49-8CD3-241972D93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08ACA-F3E2-F641-8C06-54B6B66C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7D8F584-7ADE-3349-96FD-255A6C224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6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86AA273-C609-AF43-BE3D-DC739DC2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3D587-E01A-E849-8794-3DB4C1E69350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B6D15D9-1313-294F-A4F7-9E57EE34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4B089CC-63BC-1544-93B8-F22C7765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3D5C3-51FD-BF41-B554-F8FDCBF6E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02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E44414-FC98-524C-BC4F-A1CE1EDCB715}"/>
              </a:ext>
            </a:extLst>
          </p:cNvPr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9B9854-93E7-9A47-AD18-53A5E0C0E01D}"/>
              </a:ext>
            </a:extLst>
          </p:cNvPr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62551-D4CA-8B4F-B609-B8126E86B128}"/>
              </a:ext>
            </a:extLst>
          </p:cNvPr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1D3B2-C0F8-4540-B841-759539AB1C40}"/>
              </a:ext>
            </a:extLst>
          </p:cNvPr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BCC08805-E3C1-5349-852F-7F4153FCE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4E996479-662C-B745-9073-B3E8A8DA5ED1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CCC5C766-2052-E247-8087-1177A5E882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721DBC46-B1A2-F945-BB4D-B192AC07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49289439-A109-4F44-A349-F11C3DC5C5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12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398C4B1-A4C3-ED48-9B11-6EDF02F8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F7BEF-9FC5-D04F-8FEC-742A5FEF36AA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DE3B13A-07F6-4742-B175-527AE1A9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41CF1A8-9E93-1744-9574-51F6F7482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25289-08FA-7D41-A12F-A76685C4C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47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DDBB87-3C7D-D54A-BE22-1D96EE378F77}"/>
              </a:ext>
            </a:extLst>
          </p:cNvPr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43017-4C0B-4147-9247-C10D4B5B807F}"/>
              </a:ext>
            </a:extLst>
          </p:cNvPr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583CF-AB90-BE49-A6E8-7F3CB3F2E73A}"/>
              </a:ext>
            </a:extLst>
          </p:cNvPr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4774C4-0DDC-784A-97B7-492556F9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52F21A-94E5-F745-BCF7-7F9D4633FE1B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C5D9D1-F817-E943-8FEF-31BFEE36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BB2E50-E8A0-0B42-9576-1446C24D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029BC0-50B9-234B-AC46-9973C58BF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44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D2695-D012-C04E-B816-A6E99728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427FF7-B823-2A44-9493-4B5D73D1B0B5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5D80D-6A06-154E-8D6C-14855A64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D63D2-2467-0D4D-8665-EB93C06E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B3D768-4034-0045-A3CA-DF3085562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7478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l-GR" noProof="0"/>
              <a:t>Κάντε κλικ στο εικονίδιο για να προσθέσετε έναν πίνακα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48C42F-5C9D-9F49-BEA8-30CAB68F1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+mn-ea"/>
              </a:defRPr>
            </a:lvl1pPr>
          </a:lstStyle>
          <a:p>
            <a:pPr>
              <a:defRPr/>
            </a:pPr>
            <a:fld id="{6935BEFC-94B5-7946-865E-F2E5FEA37F9A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B2388A-B412-914E-B420-47579145C85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DB85A8-7EE6-7A43-8631-5E644F1D4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2215D96-CD06-F145-8200-7ED32FDFA8E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16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74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5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8AA300-592F-2643-830E-B049FD7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BB556-702B-9D47-9B95-821E8D6CEB75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1DFB-C0BC-1F40-96BF-A1354EDD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D3A8A3E-3D81-E849-8591-0265F7992C7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4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33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61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45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82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6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81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7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26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96606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l-GR" noProof="0"/>
              <a:t>Κάντε κλικ στο εικονίδιο για να προσθέσετε έναν πίνακα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2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7C190D-287C-414A-87C2-51C6089E9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1E2-56E6-264D-B121-B6E116F7DAFF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A21DDD-8576-3341-AD1A-FB13CC1E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72EF5A-3C0A-B243-9312-007131ED4C1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C15529-18D1-684F-87E8-3BCB61149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42ECD-1605-174E-BBA6-EA4FBDCBD7ED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15BA75-158B-404A-8F5A-49098091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76128C-5765-364A-8A7F-3653B9096F5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7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BF14DA-AD78-5742-9F02-07C1146446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4E4EE-D3D8-334D-949C-B9CA17820ACF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560C5AD-EDD0-3D43-A059-8F46FD741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EC662-116E-B246-A11E-417D09E4B10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6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5B39816-AD31-C84D-A76E-0FC5DD36ED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BBFD5-54BF-9846-88F7-C39A1257E611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E391F8D-BC04-EE43-B852-8C0D041D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89906-11E5-EA4B-B59A-18D99CE8E2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0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9B538D-E332-9140-A662-17AB36E913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4BE89-CD0A-BC42-9A99-82DB06FB8FB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A546F3-1B19-B14A-B3D8-A9176889CA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55EE36-ACD7-5841-80DF-B8C987B33D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9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DC9BE0-36F5-4142-9F87-13D175E86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0480-C397-844C-AFFF-3E14E1C08290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20CA4A-1FB6-104F-B291-AE35B8A3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DFB6CF-0D68-8240-91EF-C92DF088105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3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51F34-EECD-9445-A8CE-E737E368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9F12991-6F4C-6544-B522-1E81424A6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71299-DF88-CF44-B147-D90A23184DDB}"/>
              </a:ext>
            </a:extLst>
          </p:cNvPr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D05CE2-EF5B-6A49-BDC7-DBE3639C102E}"/>
              </a:ext>
            </a:extLst>
          </p:cNvPr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2B5CA-DB79-4040-9223-FD330677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B3040B-3ABA-A144-8522-C1E5AE9E3636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C313C-A806-9046-A511-B645A04EC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8C689-382D-7841-81FB-90FCC9DBA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82" r:id="rId12"/>
    <p:sldLayoutId id="21474840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spc="-100">
          <a:solidFill>
            <a:schemeClr val="tx2"/>
          </a:solidFill>
          <a:latin typeface="Times New Roman"/>
          <a:ea typeface="ＭＳ Ｐゴシック" charset="0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/>
          <a:ea typeface="ＭＳ Ｐゴシック" charset="0"/>
          <a:cs typeface="Times New Roman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/>
          <a:ea typeface="ＭＳ Ｐゴシック" charset="0"/>
          <a:cs typeface="Times New Roman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2397E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35ACA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5430BB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Placeholder 21">
            <a:extLst>
              <a:ext uri="{FF2B5EF4-FFF2-40B4-BE49-F238E27FC236}">
                <a16:creationId xmlns:a16="http://schemas.microsoft.com/office/drawing/2014/main" id="{C6A5C259-9F15-054C-884E-4205800CF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 υποδείγματος</a:t>
            </a:r>
            <a:endParaRPr lang="en-US" altLang="el-GR"/>
          </a:p>
        </p:txBody>
      </p:sp>
      <p:sp>
        <p:nvSpPr>
          <p:cNvPr id="100355" name="Text Placeholder 12">
            <a:extLst>
              <a:ext uri="{FF2B5EF4-FFF2-40B4-BE49-F238E27FC236}">
                <a16:creationId xmlns:a16="http://schemas.microsoft.com/office/drawing/2014/main" id="{3C14A8A4-142B-E04C-8904-2E51BFD60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 altLang="el-GR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8DFFB31-6445-C543-84A4-23574C4EC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FF8F6F8-91A7-C545-A0C5-EC294DACABC7}" type="datetimeFigureOut">
              <a:rPr lang="en-US"/>
              <a:pPr>
                <a:defRPr/>
              </a:pPr>
              <a:t>10/2/22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6742E-328B-6B4C-9CF4-80361A030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0FD3F-3945-CA4B-9228-FDFFD6FB8EFE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B78999-3711-4A4D-8B42-0AEDD5BA7858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44B8EA-1F31-2142-8C3A-9868D47DAA75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059B808-BBA0-1B44-84F9-4F8546C98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FEE221-A318-EE40-8F20-9541B8295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78" r:id="rId2"/>
    <p:sldLayoutId id="2147483985" r:id="rId3"/>
    <p:sldLayoutId id="2147483986" r:id="rId4"/>
    <p:sldLayoutId id="2147483987" r:id="rId5"/>
    <p:sldLayoutId id="2147483979" r:id="rId6"/>
    <p:sldLayoutId id="2147483988" r:id="rId7"/>
    <p:sldLayoutId id="2147483980" r:id="rId8"/>
    <p:sldLayoutId id="2147483989" r:id="rId9"/>
    <p:sldLayoutId id="2147483981" r:id="rId10"/>
    <p:sldLayoutId id="2147483990" r:id="rId11"/>
    <p:sldLayoutId id="2147483991" r:id="rId12"/>
    <p:sldLayoutId id="214748399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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FA8716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BE0204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C99DB8C-7C1C-774D-8E47-267D36937174}" type="datetimeFigureOut">
              <a:rPr lang="en-US" smtClean="0"/>
              <a:t>10/2/22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09A930D-9CEE-1C4A-843A-77E5B943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FA8716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BE0204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6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288D7EB-B432-434E-9E53-862D1E5F34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543800" cy="15748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</a:t>
            </a: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ΒΑΚΤΗΡΙΑΚΕΣ ΛΟΙΜΩΞΕΙΣ ΔΕΡΜΑΤΟΣ</a:t>
            </a:r>
            <a:br>
              <a:rPr lang="en-US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</a:t>
            </a: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ΛΕΠΡΑ</a:t>
            </a:r>
            <a:endParaRPr lang="el-GR" altLang="el-GR" sz="32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16386" name="Picture 4" descr="Προσωρινό">
            <a:extLst>
              <a:ext uri="{FF2B5EF4-FFF2-40B4-BE49-F238E27FC236}">
                <a16:creationId xmlns:a16="http://schemas.microsoft.com/office/drawing/2014/main" id="{D905EDC7-727C-EF4A-B562-E9A73C65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4450"/>
            <a:ext cx="1771650" cy="7207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>
            <a:extLst>
              <a:ext uri="{FF2B5EF4-FFF2-40B4-BE49-F238E27FC236}">
                <a16:creationId xmlns:a16="http://schemas.microsoft.com/office/drawing/2014/main" id="{043BA5F8-0F15-8449-9705-75B5DB631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176713"/>
            <a:ext cx="6840538" cy="17543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Κλειώ Δεσινιώτη</a:t>
            </a:r>
          </a:p>
          <a:p>
            <a:pPr>
              <a:defRPr/>
            </a:pPr>
            <a:r>
              <a:rPr lang="el-GR" alt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Δερματολόγος</a:t>
            </a:r>
          </a:p>
          <a:p>
            <a:pPr>
              <a:defRPr/>
            </a:pPr>
            <a:r>
              <a:rPr lang="el-GR" alt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Επιστημονικός Συνεργάτης</a:t>
            </a:r>
          </a:p>
          <a:p>
            <a:pPr>
              <a:defRPr/>
            </a:pPr>
            <a:r>
              <a:rPr lang="el-GR" alt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el-GR" altLang="el-GR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η</a:t>
            </a:r>
            <a:r>
              <a:rPr lang="el-GR" alt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Πανεπιστημιακή Δερματολογική Κλινική</a:t>
            </a:r>
          </a:p>
          <a:p>
            <a:pPr>
              <a:defRPr/>
            </a:pPr>
            <a:r>
              <a:rPr lang="el-GR" alt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Νοσοκομείο </a:t>
            </a:r>
            <a:r>
              <a:rPr lang="el-GR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‘</a:t>
            </a:r>
            <a:r>
              <a:rPr lang="el-GR" alt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Α.ΣΥΓΓΡΟΣ</a:t>
            </a:r>
            <a:r>
              <a:rPr lang="el-GR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’</a:t>
            </a:r>
            <a:endParaRPr lang="el-GR" altLang="el-GR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EBED-CE17-2B4B-8C2D-7123EBE4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485775"/>
            <a:ext cx="8220075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Βακτηριακές λοιμώξεις δέρματος-μαλακών μορίων: Σταφυλόκοκκος</a:t>
            </a:r>
            <a:endParaRPr lang="en-US" altLang="el-GR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E2746E86-BA35-664E-B388-BDF9981B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575"/>
            <a:ext cx="7620000" cy="4340225"/>
          </a:xfrm>
        </p:spPr>
        <p:txBody>
          <a:bodyPr/>
          <a:lstStyle/>
          <a:p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S.aureus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το συχνότερο αίτιο, ευθύνεται για &gt;40% των ΒΛΔΜΜ το 2003, και είναι συχνό αίτιο αποστήματος, κυτταρίτιδας, επιμόλυνσης τραυμάτων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Μόνιμμος αποικισμός στους ρώθωνες σε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0% υγιών ατόμων. Παροδικός αποικισμός σε άλλους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Φορεία: παράγοντας κινδύνου για λοίμωξη από σταφ.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Όταν υπάρχει αύξηση 		λοίμωξη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Πρόβλημα: αύξηση στελεχών </a:t>
            </a:r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S.aureus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ανθεκτικών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σε μεθικιλλίνη (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methicillin-resistant </a:t>
            </a:r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S.aureus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MRSA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E804B45-3B92-BE48-BF15-F21DED34B43F}"/>
              </a:ext>
            </a:extLst>
          </p:cNvPr>
          <p:cNvCxnSpPr/>
          <p:nvPr/>
        </p:nvCxnSpPr>
        <p:spPr>
          <a:xfrm>
            <a:off x="3708400" y="4797425"/>
            <a:ext cx="12239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846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E758B199-0704-2046-A3D2-5B6A696E4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7620000" cy="10144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Ταξινόμηση βάσει βάθους λοίμωξης</a:t>
            </a:r>
            <a:endParaRPr lang="en-US" altLang="el-GR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1">
            <a:extLst>
              <a:ext uri="{FF2B5EF4-FFF2-40B4-BE49-F238E27FC236}">
                <a16:creationId xmlns:a16="http://schemas.microsoft.com/office/drawing/2014/main" id="{8848302C-6327-B94F-8ADC-FC9323A1C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b="7419"/>
          <a:stretch>
            <a:fillRect/>
          </a:stretch>
        </p:blipFill>
        <p:spPr>
          <a:xfrm>
            <a:off x="1476375" y="2565400"/>
            <a:ext cx="5884863" cy="3708400"/>
          </a:xfrm>
        </p:spPr>
      </p:pic>
      <p:sp>
        <p:nvSpPr>
          <p:cNvPr id="28675" name="TextBox 4">
            <a:extLst>
              <a:ext uri="{FF2B5EF4-FFF2-40B4-BE49-F238E27FC236}">
                <a16:creationId xmlns:a16="http://schemas.microsoft.com/office/drawing/2014/main" id="{CAB3C38E-50D4-8242-BEAF-7CC28DDC7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381750"/>
            <a:ext cx="4895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>
                <a:latin typeface="Times New Roman" panose="02020603050405020304" pitchFamily="18" charset="0"/>
              </a:rPr>
              <a:t>Tognetti et al. JEADV 2012;26:931-41</a:t>
            </a:r>
          </a:p>
        </p:txBody>
      </p:sp>
      <p:sp>
        <p:nvSpPr>
          <p:cNvPr id="28676" name="Content Placeholder 2">
            <a:extLst>
              <a:ext uri="{FF2B5EF4-FFF2-40B4-BE49-F238E27FC236}">
                <a16:creationId xmlns:a16="http://schemas.microsoft.com/office/drawing/2014/main" id="{6BC41787-44BD-F44E-B65E-08BEA61E1FF9}"/>
              </a:ext>
            </a:extLst>
          </p:cNvPr>
          <p:cNvSpPr txBox="1">
            <a:spLocks/>
          </p:cNvSpPr>
          <p:nvPr/>
        </p:nvSpPr>
        <p:spPr bwMode="auto">
          <a:xfrm>
            <a:off x="457200" y="1052513"/>
            <a:ext cx="76200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2397E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5ACA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l-GR"/>
              <a:t>Επιπολής: προσβολή επιδερμίδας και/ή χορίου</a:t>
            </a:r>
          </a:p>
          <a:p>
            <a:r>
              <a:rPr lang="el-GR" altLang="el-GR"/>
              <a:t>Εντωβάθει: επέκταση λοίμωξης σε υποδόριο λιπώδη ιστό, περιτονία μυός και μυ</a:t>
            </a:r>
          </a:p>
        </p:txBody>
      </p:sp>
    </p:spTree>
    <p:extLst>
      <p:ext uri="{BB962C8B-B14F-4D97-AF65-F5344CB8AC3E}">
        <p14:creationId xmlns:p14="http://schemas.microsoft.com/office/powerpoint/2010/main" val="2859125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CE21046F-6DA7-2940-BF4D-E72FC6C6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Επιπλεγμένη ή μη-επιπλεγμένη ΒΛΔΜΜ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B335679A-11ED-774D-9EFB-933ECE05F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238"/>
            <a:ext cx="7620000" cy="4627562"/>
          </a:xfrm>
        </p:spPr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Σοβαρότητα: εξαρτάται από </a:t>
            </a:r>
            <a:r>
              <a:rPr lang="el-GR" altLang="el-GR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βάθος λοίμωξης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παρουσία επιβαρυντικών ανοσοκατασταλτικών παραγόντων, εντόπιση στην κεφαλή, ταχύτητα εξέλιξης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Συνήθως οι βακτηριακές λοιμώξεις ΔΜΜ ξεκινούν χωρίς επιπλοκές, και στην πορεία μπορεί να επιπλακούν</a:t>
            </a:r>
          </a:p>
          <a:p>
            <a:r>
              <a:rPr lang="el-GR" altLang="el-GR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Σοβαρή δερματική λοίμωξη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πιθανολογείται με τοπικά σημεία όπως πομφόλυγες, αιμορραγικές βλάβες, σημεία τοπικής ισχαιμίας, και συστηματικά συμπτώματα όπως υπόταση, ταχυκαρδία, υποθερμία ή πυρετός, ή θόλωση της διανοίας. 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endParaRPr lang="en-US" altLang="el-GR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7453E-1EE0-5D47-BE95-2F1439E9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Διάγνωση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3D15383E-5C3D-B443-BBC0-19434FF7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Κλινική εικόνα: τετράδα φλεγμονής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Rubor, tumor, calor, dolor</a:t>
            </a: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Εάν χρειαστεί: χρώση κατά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Gram,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καλλιέργεια πύου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ή υγρού βλάβης για βακτήρια, αντιβιόγραμμα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ΤΚΕ,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CRP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9C629E-9138-2145-8CFF-4EAE82E70927}"/>
              </a:ext>
            </a:extLst>
          </p:cNvPr>
          <p:cNvCxnSpPr/>
          <p:nvPr/>
        </p:nvCxnSpPr>
        <p:spPr>
          <a:xfrm flipV="1">
            <a:off x="1042988" y="3357563"/>
            <a:ext cx="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AA9BC7DD-948A-2343-A536-DE6035FF6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7608887" cy="10810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ΜΟΛΥΣΜΑΤΙΚΟ ΚΗΡΙΟ (</a:t>
            </a:r>
            <a:r>
              <a:rPr lang="en-US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Impetigo)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EF58324C-DD08-F244-B8F1-469196399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989138"/>
            <a:ext cx="7753350" cy="4411662"/>
          </a:xfrm>
        </p:spPr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Επιπολής,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 b="1" u="sng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μεταδοτική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λοίμωξη κυρίως παιδικής ηλικίας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Η συχνότερη βακτηριακή δερματική λοίμωξη στα παιδιά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Κατ</a:t>
            </a:r>
            <a:r>
              <a:rPr lang="el-GR" altLang="en-US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’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εξοχήν το καλοκαίρι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α)Πομφολυγώδες                 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ΣΤΑΦΥΛΟΚΟΚΚΟΣ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Β)Μη Πομφολυγώδες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ΣΤΑΦΥΛΟΚΟΚΚΟΣ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		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(ΣΤΡΕΠΤΟΚΚΟΚΟΣ)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                                                  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1747" name="AutoShape 5">
            <a:extLst>
              <a:ext uri="{FF2B5EF4-FFF2-40B4-BE49-F238E27FC236}">
                <a16:creationId xmlns:a16="http://schemas.microsoft.com/office/drawing/2014/main" id="{D49B7442-5BC1-BD44-8123-D4BE9CD3F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4652963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l-GR" altLang="el-G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F507D0F8-43C9-9B40-A9D5-F1F8D5937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1268413"/>
            <a:ext cx="52562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l-GR" altLang="el-GR">
                <a:solidFill>
                  <a:srgbClr val="000000"/>
                </a:solidFill>
              </a:rPr>
              <a:t>Φυσαλίδα</a:t>
            </a:r>
          </a:p>
          <a:p>
            <a:pPr algn="ctr"/>
            <a:r>
              <a:rPr lang="en-US" altLang="el-GR">
                <a:cs typeface="Arial" panose="020B0604020202020204" pitchFamily="34" charset="0"/>
              </a:rPr>
              <a:t>*</a:t>
            </a:r>
            <a:r>
              <a:rPr lang="el-GR" altLang="el-GR"/>
              <a:t>Πρόσωπο-Μύτη-Στόμα</a:t>
            </a:r>
          </a:p>
          <a:p>
            <a:pPr algn="ctr"/>
            <a:r>
              <a:rPr lang="el-GR" altLang="el-GR"/>
              <a:t>Ταχεία Αποξήρανση</a:t>
            </a:r>
            <a:r>
              <a:rPr lang="en-US" altLang="el-GR"/>
              <a:t> </a:t>
            </a:r>
            <a:r>
              <a:rPr lang="en-US" altLang="el-GR">
                <a:latin typeface="Wingdings" pitchFamily="2" charset="2"/>
                <a:sym typeface="Wingdings" pitchFamily="2" charset="2"/>
              </a:rPr>
              <a:t></a:t>
            </a:r>
            <a:r>
              <a:rPr lang="el-GR" altLang="el-GR">
                <a:solidFill>
                  <a:srgbClr val="000000"/>
                </a:solidFill>
              </a:rPr>
              <a:t> Μελιτόχροη εφελκίδα</a:t>
            </a:r>
          </a:p>
          <a:p>
            <a:pPr algn="ctr"/>
            <a:r>
              <a:rPr lang="en-US" altLang="el-GR">
                <a:cs typeface="Arial" panose="020B0604020202020204" pitchFamily="34" charset="0"/>
              </a:rPr>
              <a:t>*</a:t>
            </a:r>
            <a:r>
              <a:rPr lang="el-GR" altLang="el-GR"/>
              <a:t>Πρόσωπο-Μύτη-Στόμα</a:t>
            </a:r>
          </a:p>
          <a:p>
            <a:pPr algn="ctr"/>
            <a:r>
              <a:rPr lang="en-US" altLang="el-GR">
                <a:cs typeface="Arial" panose="020B0604020202020204" pitchFamily="34" charset="0"/>
              </a:rPr>
              <a:t>*</a:t>
            </a:r>
            <a:r>
              <a:rPr lang="el-GR" altLang="el-GR"/>
              <a:t>Αυτοΐαση χωρίς ουλή,σε </a:t>
            </a:r>
            <a:r>
              <a:rPr lang="en-US" altLang="el-GR"/>
              <a:t>7-10 </a:t>
            </a:r>
            <a:r>
              <a:rPr lang="el-GR" altLang="el-GR"/>
              <a:t>ημέρες</a:t>
            </a:r>
            <a:endParaRPr lang="en-US" altLang="el-G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0524FD8-55AA-BC45-B81D-38D3AE7438A2}"/>
              </a:ext>
            </a:extLst>
          </p:cNvPr>
          <p:cNvSpPr txBox="1">
            <a:spLocks noChangeArrowheads="1"/>
          </p:cNvSpPr>
          <p:nvPr/>
        </p:nvSpPr>
        <p:spPr>
          <a:xfrm>
            <a:off x="608013" y="153988"/>
            <a:ext cx="7608887" cy="86518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l-GR" altLang="el-GR" sz="3200" spc="-100" dirty="0">
                <a:solidFill>
                  <a:srgbClr val="465466"/>
                </a:solidFill>
                <a:latin typeface="Times New Roman" panose="02020603050405020304" pitchFamily="18" charset="0"/>
                <a:cs typeface="Times New Roman"/>
              </a:rPr>
              <a:t>Μη </a:t>
            </a:r>
            <a:r>
              <a:rPr lang="el-GR" altLang="el-GR" sz="3200" spc="-100" dirty="0" err="1">
                <a:solidFill>
                  <a:srgbClr val="465466"/>
                </a:solidFill>
                <a:latin typeface="Times New Roman" panose="02020603050405020304" pitchFamily="18" charset="0"/>
                <a:cs typeface="Times New Roman"/>
              </a:rPr>
              <a:t>πομφολυγώδες</a:t>
            </a:r>
            <a:r>
              <a:rPr lang="el-GR" altLang="el-GR" sz="3200" spc="-100" dirty="0">
                <a:solidFill>
                  <a:srgbClr val="465466"/>
                </a:solidFill>
                <a:latin typeface="Times New Roman" panose="02020603050405020304" pitchFamily="18" charset="0"/>
                <a:cs typeface="Times New Roman"/>
              </a:rPr>
              <a:t> μολυσματικό κηρίο (</a:t>
            </a:r>
            <a:r>
              <a:rPr lang="en-US" altLang="el-GR" sz="3200" i="1" spc="-100" dirty="0">
                <a:solidFill>
                  <a:srgbClr val="465466"/>
                </a:solidFill>
                <a:latin typeface="Times New Roman" panose="02020603050405020304" pitchFamily="18" charset="0"/>
                <a:cs typeface="Times New Roman"/>
              </a:rPr>
              <a:t>streptococcus pyogenes, </a:t>
            </a:r>
            <a:r>
              <a:rPr lang="en-US" altLang="el-GR" sz="3200" i="1" spc="-100" dirty="0" err="1">
                <a:solidFill>
                  <a:srgbClr val="465466"/>
                </a:solidFill>
                <a:latin typeface="Times New Roman" panose="02020603050405020304" pitchFamily="18" charset="0"/>
                <a:cs typeface="Times New Roman"/>
              </a:rPr>
              <a:t>s.aureus</a:t>
            </a:r>
            <a:r>
              <a:rPr lang="en-US" altLang="el-GR" sz="3200" spc="-100" dirty="0">
                <a:solidFill>
                  <a:srgbClr val="465466"/>
                </a:solidFill>
                <a:latin typeface="Times New Roman" panose="02020603050405020304" pitchFamily="18" charset="0"/>
                <a:cs typeface="Times New Roman"/>
              </a:rPr>
              <a:t>)</a:t>
            </a:r>
            <a:endParaRPr lang="en-US" altLang="el-GR" sz="32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71" name="Picture 9" descr="020">
            <a:extLst>
              <a:ext uri="{FF2B5EF4-FFF2-40B4-BE49-F238E27FC236}">
                <a16:creationId xmlns:a16="http://schemas.microsoft.com/office/drawing/2014/main" id="{76594623-D219-A64C-88D4-364BB6B86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1" b="18539"/>
          <a:stretch>
            <a:fillRect/>
          </a:stretch>
        </p:blipFill>
        <p:spPr bwMode="auto">
          <a:xfrm>
            <a:off x="4859338" y="3357563"/>
            <a:ext cx="3251200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13" descr="022">
            <a:extLst>
              <a:ext uri="{FF2B5EF4-FFF2-40B4-BE49-F238E27FC236}">
                <a16:creationId xmlns:a16="http://schemas.microsoft.com/office/drawing/2014/main" id="{C1BADF07-EC0A-CE4F-8CA4-7C38D73C6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r="6209" b="2817"/>
          <a:stretch>
            <a:fillRect/>
          </a:stretch>
        </p:blipFill>
        <p:spPr bwMode="auto">
          <a:xfrm>
            <a:off x="395288" y="3860800"/>
            <a:ext cx="4017962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>
            <a:extLst>
              <a:ext uri="{FF2B5EF4-FFF2-40B4-BE49-F238E27FC236}">
                <a16:creationId xmlns:a16="http://schemas.microsoft.com/office/drawing/2014/main" id="{3B08D80D-C765-B647-A5CC-61EC41046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82575"/>
            <a:ext cx="8015288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l-GR" altLang="el-GR" sz="32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Πομφολυγώδες</a:t>
            </a:r>
            <a:r>
              <a:rPr lang="el-GR" altLang="el-GR" sz="3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Μολυσματικό Κηρίο</a:t>
            </a:r>
            <a:br>
              <a:rPr lang="el-GR" altLang="el-GR" sz="3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 sz="3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en-US" altLang="el-GR" sz="3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Staph aureus)</a:t>
            </a:r>
          </a:p>
        </p:txBody>
      </p:sp>
      <p:sp>
        <p:nvSpPr>
          <p:cNvPr id="34818" name="Rectangle 5">
            <a:extLst>
              <a:ext uri="{FF2B5EF4-FFF2-40B4-BE49-F238E27FC236}">
                <a16:creationId xmlns:a16="http://schemas.microsoft.com/office/drawing/2014/main" id="{E9580A27-A303-9C47-BB60-2890C586704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1354138"/>
            <a:ext cx="4879975" cy="5327650"/>
          </a:xfrm>
        </p:spPr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Συνήθως σε νεογέννητα ή βρέφη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Οι πομφόλυγες  δεν σπάζουν εύκολα, φθάνουν 1-2εκ,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ενώ διαρκούν 2-3 ημέρες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Αρχικά διαυγές περιεχόμενο,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μετά θολερό. Με την ρήξη, διαβρώσεις με καφεοειδείς εφελκίδες</a:t>
            </a:r>
          </a:p>
          <a:p>
            <a:pPr eaLnBrk="1" hangingPunct="1"/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ξωτοξίνη σταφυλόκοκκου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Θεωρείται εντοπισμένη μορφή συνδρόμου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σταφυλοκοκκικής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τοξικής επιδερμολυτικής νεκρόλυσης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4819" name="Content Placeholder 2">
            <a:extLst>
              <a:ext uri="{FF2B5EF4-FFF2-40B4-BE49-F238E27FC236}">
                <a16:creationId xmlns:a16="http://schemas.microsoft.com/office/drawing/2014/main" id="{7C2E65F2-679D-A64F-B4E0-0561CFCC62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98" b="-23698"/>
          <a:stretch>
            <a:fillRect/>
          </a:stretch>
        </p:blipFill>
        <p:spPr/>
      </p:pic>
      <p:sp>
        <p:nvSpPr>
          <p:cNvPr id="34820" name="TextBox 3">
            <a:extLst>
              <a:ext uri="{FF2B5EF4-FFF2-40B4-BE49-F238E27FC236}">
                <a16:creationId xmlns:a16="http://schemas.microsoft.com/office/drawing/2014/main" id="{EF2975CE-903D-E34A-90FC-95CBFEC9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381750"/>
            <a:ext cx="4895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2397E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35ACA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l-GR" sz="1800"/>
              <a:t>Tognetti et al. JEADV 2012;26:931-41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9568-B839-3C4A-A518-14F417169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Επιπλοκές μολυσματικού κηρίου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5842" name="Content Placeholder 4">
            <a:extLst>
              <a:ext uri="{FF2B5EF4-FFF2-40B4-BE49-F238E27FC236}">
                <a16:creationId xmlns:a16="http://schemas.microsoft.com/office/drawing/2014/main" id="{32403BAB-8AB3-414F-9ABA-0C0D26003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S.aureus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κυτταρίτιδα, οστεομυελίτιδα, σηπτική αρθρίτιδα, πνευμονίτιδα, σηψαιμία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Στρεπτόκοκκος: μεταστρεπτοκοκκική σπειραματονεφρίτιδα 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9484240A-93E6-9247-BF4B-1795636EE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7620000" cy="1012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Μολυσματικό Κηρίο</a:t>
            </a:r>
            <a:b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Θεραπεία</a:t>
            </a:r>
            <a:endParaRPr lang="en-US" altLang="el-GR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45348D7-51F1-3643-8294-4FF596ABE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84313"/>
            <a:ext cx="7620000" cy="4537075"/>
          </a:xfrm>
        </p:spPr>
        <p:txBody>
          <a:bodyPr/>
          <a:lstStyle/>
          <a:p>
            <a:pPr eaLnBrk="1" hangingPunct="1"/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Καλή υγιεινή</a:t>
            </a:r>
          </a:p>
          <a:p>
            <a:pPr eaLnBrk="1" hangingPunct="1"/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Τοπικά αντιβιοτικά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1ης εκλογής: φουσιδικό οξύ 2% 3φ/ημ για 5-7 ημέρες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Εναλλακτικά: μ</a:t>
            </a:r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ουπυροσίνη</a:t>
            </a: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2%</a:t>
            </a:r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3</a:t>
            </a:r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φ/ημ</a:t>
            </a: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για 5-7 ημ</a:t>
            </a:r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έ</a:t>
            </a: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ρες</a:t>
            </a:r>
          </a:p>
          <a:p>
            <a:pPr eaLnBrk="1" hangingPunct="1"/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Συστηματικά αντιβιοτικά (από το στόμα</a:t>
            </a: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δόσεις ενηλίκων)</a:t>
            </a:r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1ης εκλογής: φλουκλοξακιλλίνη 500 mg 4 φ/ημ για 5-7 ημ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Ενναλακτικά: </a:t>
            </a:r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κλαριθρομυκίνη</a:t>
            </a: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250-500 mg 2 φ/ημ για 5-7 ημ, </a:t>
            </a:r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ή</a:t>
            </a: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ερυθρομυκίνη </a:t>
            </a:r>
            <a:r>
              <a:rPr lang="en-US" altLang="el-GR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250-500 mg 4φ/ημ για 5-7 ημ</a:t>
            </a:r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6867" name="Picture 1">
            <a:extLst>
              <a:ext uri="{FF2B5EF4-FFF2-40B4-BE49-F238E27FC236}">
                <a16:creationId xmlns:a16="http://schemas.microsoft.com/office/drawing/2014/main" id="{5664185D-1508-6842-A846-35CFDE70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445125"/>
            <a:ext cx="45085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Εικόνα 3">
            <a:extLst>
              <a:ext uri="{FF2B5EF4-FFF2-40B4-BE49-F238E27FC236}">
                <a16:creationId xmlns:a16="http://schemas.microsoft.com/office/drawing/2014/main" id="{480BD09B-5FBB-9F4E-AE30-4BFF8418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Εικόνα 4">
            <a:extLst>
              <a:ext uri="{FF2B5EF4-FFF2-40B4-BE49-F238E27FC236}">
                <a16:creationId xmlns:a16="http://schemas.microsoft.com/office/drawing/2014/main" id="{B46A0103-1E08-054E-A7D0-361DC5D3D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603250"/>
            <a:ext cx="60071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Εικόνα 5">
            <a:extLst>
              <a:ext uri="{FF2B5EF4-FFF2-40B4-BE49-F238E27FC236}">
                <a16:creationId xmlns:a16="http://schemas.microsoft.com/office/drawing/2014/main" id="{66E7A6D8-4A2B-5441-AD92-6E0D97FD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937125"/>
            <a:ext cx="5842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4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B7296A-200E-4443-8459-CD3A925E8A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528" y="248863"/>
            <a:ext cx="8517628" cy="441706"/>
          </a:xfrm>
        </p:spPr>
        <p:txBody>
          <a:bodyPr/>
          <a:lstStyle/>
          <a:p>
            <a:pPr algn="ctr"/>
            <a:r>
              <a:rPr lang="el-G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Μικροβίωμα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δέρματος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Microbiota)</a:t>
            </a:r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046FC3B-0938-084E-B702-CA77C8DF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71" y="715721"/>
            <a:ext cx="7410491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49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Εικόνα 1">
            <a:extLst>
              <a:ext uri="{FF2B5EF4-FFF2-40B4-BE49-F238E27FC236}">
                <a16:creationId xmlns:a16="http://schemas.microsoft.com/office/drawing/2014/main" id="{43796107-7DFC-AE4F-887B-92409F97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Εικόνα 4">
            <a:extLst>
              <a:ext uri="{FF2B5EF4-FFF2-40B4-BE49-F238E27FC236}">
                <a16:creationId xmlns:a16="http://schemas.microsoft.com/office/drawing/2014/main" id="{CF46A10F-95D6-E443-B20C-81C64D69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86582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192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>
            <a:extLst>
              <a:ext uri="{FF2B5EF4-FFF2-40B4-BE49-F238E27FC236}">
                <a16:creationId xmlns:a16="http://schemas.microsoft.com/office/drawing/2014/main" id="{F024E607-E161-4943-AA67-90F482019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ΕΚΘΥΜΑ (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Ecthyma)</a:t>
            </a:r>
          </a:p>
        </p:txBody>
      </p:sp>
      <p:sp>
        <p:nvSpPr>
          <p:cNvPr id="40962" name="Rectangle 5">
            <a:extLst>
              <a:ext uri="{FF2B5EF4-FFF2-40B4-BE49-F238E27FC236}">
                <a16:creationId xmlns:a16="http://schemas.microsoft.com/office/drawing/2014/main" id="{42456F6C-1AEF-8443-B2B8-606D7879B1A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95288" y="1600200"/>
            <a:ext cx="4100512" cy="4419600"/>
          </a:xfrm>
        </p:spPr>
        <p:txBody>
          <a:bodyPr/>
          <a:lstStyle/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Πυοδερματίτις με στερεές εφελκίδες και ελκώσεις</a:t>
            </a:r>
          </a:p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Κυρίως </a:t>
            </a:r>
            <a:r>
              <a:rPr lang="en-US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staph, </a:t>
            </a: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μπορεί </a:t>
            </a:r>
            <a:r>
              <a:rPr lang="en-US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strepto</a:t>
            </a:r>
          </a:p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Προδιαθεσικοί παράγοντες: Καχεξία,αλκοολισμός,ναρκωτικά, κακή υγιεινή</a:t>
            </a:r>
          </a:p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Πομφόλυγες          εφελκίδες  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ελκώσεις        </a:t>
            </a:r>
            <a:r>
              <a:rPr lang="en-US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  </a:t>
            </a: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ουλές</a:t>
            </a:r>
          </a:p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Κάτω άκρα</a:t>
            </a:r>
          </a:p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Υγιεινή, αντιβιοτικά</a:t>
            </a:r>
          </a:p>
          <a:p>
            <a:pPr eaLnBrk="1" hangingPunct="1">
              <a:buFont typeface="Wingdings" pitchFamily="2" charset="2"/>
              <a:buNone/>
            </a:pPr>
            <a:endParaRPr lang="en-US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9335" name="Picture 7" descr="024">
            <a:extLst>
              <a:ext uri="{FF2B5EF4-FFF2-40B4-BE49-F238E27FC236}">
                <a16:creationId xmlns:a16="http://schemas.microsoft.com/office/drawing/2014/main" id="{B308883B-C0ED-A74A-9CA9-70BB65EF60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12875"/>
            <a:ext cx="3344862" cy="47529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9341" name="AutoShape 13">
            <a:extLst>
              <a:ext uri="{FF2B5EF4-FFF2-40B4-BE49-F238E27FC236}">
                <a16:creationId xmlns:a16="http://schemas.microsoft.com/office/drawing/2014/main" id="{C9754E59-2428-4049-946E-B90C3D3A4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644900"/>
            <a:ext cx="431800" cy="485775"/>
          </a:xfrm>
          <a:custGeom>
            <a:avLst/>
            <a:gdLst>
              <a:gd name="T0" fmla="*/ 323850 w 21600"/>
              <a:gd name="T1" fmla="*/ 0 h 21600"/>
              <a:gd name="T2" fmla="*/ 0 w 21600"/>
              <a:gd name="T3" fmla="*/ 242888 h 21600"/>
              <a:gd name="T4" fmla="*/ 323850 w 21600"/>
              <a:gd name="T5" fmla="*/ 485775 h 21600"/>
              <a:gd name="T6" fmla="*/ 4318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99342" name="AutoShape 14">
            <a:extLst>
              <a:ext uri="{FF2B5EF4-FFF2-40B4-BE49-F238E27FC236}">
                <a16:creationId xmlns:a16="http://schemas.microsoft.com/office/drawing/2014/main" id="{CAC9B93D-6947-6245-AAE8-E7FEE24A8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365625"/>
            <a:ext cx="431800" cy="485775"/>
          </a:xfrm>
          <a:custGeom>
            <a:avLst/>
            <a:gdLst>
              <a:gd name="T0" fmla="*/ 323850 w 21600"/>
              <a:gd name="T1" fmla="*/ 0 h 21600"/>
              <a:gd name="T2" fmla="*/ 0 w 21600"/>
              <a:gd name="T3" fmla="*/ 242888 h 21600"/>
              <a:gd name="T4" fmla="*/ 323850 w 21600"/>
              <a:gd name="T5" fmla="*/ 485775 h 21600"/>
              <a:gd name="T6" fmla="*/ 4318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99343" name="AutoShape 15">
            <a:extLst>
              <a:ext uri="{FF2B5EF4-FFF2-40B4-BE49-F238E27FC236}">
                <a16:creationId xmlns:a16="http://schemas.microsoft.com/office/drawing/2014/main" id="{FE3957A5-7AA9-D246-B938-22A2C56E7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365625"/>
            <a:ext cx="431800" cy="485775"/>
          </a:xfrm>
          <a:custGeom>
            <a:avLst/>
            <a:gdLst>
              <a:gd name="T0" fmla="*/ 323850 w 21600"/>
              <a:gd name="T1" fmla="*/ 0 h 21600"/>
              <a:gd name="T2" fmla="*/ 0 w 21600"/>
              <a:gd name="T3" fmla="*/ 242888 h 21600"/>
              <a:gd name="T4" fmla="*/ 323850 w 21600"/>
              <a:gd name="T5" fmla="*/ 485775 h 21600"/>
              <a:gd name="T6" fmla="*/ 4318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60454EA3-F873-6E40-8AFD-845AD5011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/>
              <a:t>Σύνδρομο </a:t>
            </a:r>
            <a:r>
              <a:rPr lang="en-US" sz="2800" dirty="0" err="1"/>
              <a:t>στ</a:t>
            </a:r>
            <a:r>
              <a:rPr lang="en-US" sz="2800" dirty="0"/>
              <a:t>α</a:t>
            </a:r>
            <a:r>
              <a:rPr lang="en-US" sz="2800" dirty="0" err="1"/>
              <a:t>φυλοκοκκικής</a:t>
            </a:r>
            <a:r>
              <a:rPr lang="en-US" sz="2800" dirty="0"/>
              <a:t> </a:t>
            </a:r>
            <a:r>
              <a:rPr lang="el-GR" sz="2800" dirty="0"/>
              <a:t>τοξικής </a:t>
            </a:r>
            <a:r>
              <a:rPr lang="el-GR" sz="2800" dirty="0" err="1"/>
              <a:t>επιδερμιδικής</a:t>
            </a:r>
            <a:r>
              <a:rPr lang="el-GR" sz="2800" dirty="0"/>
              <a:t> </a:t>
            </a:r>
            <a:r>
              <a:rPr lang="el-GR" sz="2800" dirty="0" err="1"/>
              <a:t>νεκρόλυσης</a:t>
            </a:r>
            <a:r>
              <a:rPr lang="el-GR" sz="2800" dirty="0"/>
              <a:t> (</a:t>
            </a:r>
            <a:r>
              <a:rPr lang="en-US" sz="2800" dirty="0"/>
              <a:t>staphylococcal scalded skin syndrome)</a:t>
            </a:r>
            <a:endParaRPr lang="el-GR" sz="2800" dirty="0"/>
          </a:p>
        </p:txBody>
      </p:sp>
      <p:sp>
        <p:nvSpPr>
          <p:cNvPr id="43010" name="Θέση περιεχομένου 5">
            <a:extLst>
              <a:ext uri="{FF2B5EF4-FFF2-40B4-BE49-F238E27FC236}">
                <a16:creationId xmlns:a16="http://schemas.microsoft.com/office/drawing/2014/main" id="{70BFDD5B-A364-5F41-B71B-074C18710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Η σοβαρότερη μορφή σταφυλοκοκκικής πομφολυγώδους δερματοπάθειας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Συχνότερο σε βρέφη και παιδιά &lt; 5 χρονών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Καλή πρόγνωση στην παιδική ηλικία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Ενήλικες: σπάνιο, έχει υψηλή νοσηρότητα και θνητότητα</a:t>
            </a:r>
          </a:p>
          <a:p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στελέχη παρ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ά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γουν επιδερμολυτικές τοξίνες που διασπούν την δεσμογλεϊνη 1 και προκαλούν ενδοεπιδερμιδικό διαχωρισμό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>
            <a:extLst>
              <a:ext uri="{FF2B5EF4-FFF2-40B4-BE49-F238E27FC236}">
                <a16:creationId xmlns:a16="http://schemas.microsoft.com/office/drawing/2014/main" id="{ED178316-8089-5644-BCF1-646BC1AE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ΣΤΕΝ- Κλινική εικόνα</a:t>
            </a:r>
          </a:p>
        </p:txBody>
      </p:sp>
      <p:pic>
        <p:nvPicPr>
          <p:cNvPr id="45058" name="Θέση περιεχομένου 10">
            <a:extLst>
              <a:ext uri="{FF2B5EF4-FFF2-40B4-BE49-F238E27FC236}">
                <a16:creationId xmlns:a16="http://schemas.microsoft.com/office/drawing/2014/main" id="{D4B66C00-8740-6E45-A34C-835D080599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84400"/>
            <a:ext cx="3657600" cy="3294063"/>
          </a:xfrm>
        </p:spPr>
      </p:pic>
      <p:pic>
        <p:nvPicPr>
          <p:cNvPr id="45059" name="Θέση περιεχομένου 14">
            <a:extLst>
              <a:ext uri="{FF2B5EF4-FFF2-40B4-BE49-F238E27FC236}">
                <a16:creationId xmlns:a16="http://schemas.microsoft.com/office/drawing/2014/main" id="{67A22BE7-7D56-464C-8ED0-21032D1632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3575" y="1536700"/>
            <a:ext cx="3549650" cy="4589463"/>
          </a:xfrm>
        </p:spPr>
      </p:pic>
      <p:sp>
        <p:nvSpPr>
          <p:cNvPr id="45060" name="TextBox 15">
            <a:extLst>
              <a:ext uri="{FF2B5EF4-FFF2-40B4-BE49-F238E27FC236}">
                <a16:creationId xmlns:a16="http://schemas.microsoft.com/office/drawing/2014/main" id="{A5DDB4BA-3980-C948-B1AE-D9853EA8A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6340475"/>
            <a:ext cx="4349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/>
              <a:t>Mazori et al. Clin Exp Dermatol 2019</a:t>
            </a:r>
            <a:endParaRPr lang="el-GR" altLang="el-G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F355E5-A325-D44B-8625-A6F8D0D2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ΣΤΕΝ- Διάγνωση και θεραπεία</a:t>
            </a:r>
          </a:p>
        </p:txBody>
      </p:sp>
      <p:sp>
        <p:nvSpPr>
          <p:cNvPr id="46082" name="Θέση περιεχομένου 2">
            <a:extLst>
              <a:ext uri="{FF2B5EF4-FFF2-40B4-BE49-F238E27FC236}">
                <a16:creationId xmlns:a16="http://schemas.microsoft.com/office/drawing/2014/main" id="{D927E0A0-CD20-8D4B-9CA4-172A74394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Κλινική εικόνα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 σταφυλόκοκκος μπορεί να απομονωθεί από την πρωτοπαθή εστία (καλλιέργεια υλικού, αντιβιόγραμμα), όχι από δερματικές βλάβες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Αιμοκαλλιέργειες: σπάνια θετικές σε παιδιά, συχνότερα σε ενήλικες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Βιοψία δέρματος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Θεραπεία: αντισταφυλοκοκκική πενικιλλίνη ή κεφαλοσπορίνες, υποστηρικτική αγωγή, έλεγχος για φορεία σταφυλόκοκκου σε οικογενειακό περιβάλλον</a:t>
            </a:r>
          </a:p>
          <a:p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EEA1082-FFAC-114F-9DBA-A2D7DF2C4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ΕΡΥΣΙΠΕΛΑΣ (</a:t>
            </a:r>
            <a:r>
              <a:rPr lang="en-US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erysipelas)</a:t>
            </a: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en-US" altLang="el-GR" sz="3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D9EC57FF-7367-104D-99BB-3B57EBA7F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628775"/>
            <a:ext cx="7924800" cy="4419600"/>
          </a:xfrm>
        </p:spPr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Επιπολής λοίμωξη δέρματος,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6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0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% </a:t>
            </a:r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strept pyogenes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β-αιμολυτικός στρεπτόκοκκος ομάδ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Α)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40% </a:t>
            </a:r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strept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μάδας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G,C,B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κυρίως στα κ.άκρα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(80%)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αλλά και στο πρόσωπο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(20%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(συνήθως σε ηλικιώμενους)</a:t>
            </a:r>
          </a:p>
        </p:txBody>
      </p:sp>
      <p:pic>
        <p:nvPicPr>
          <p:cNvPr id="47107" name="Picture 1">
            <a:extLst>
              <a:ext uri="{FF2B5EF4-FFF2-40B4-BE49-F238E27FC236}">
                <a16:creationId xmlns:a16="http://schemas.microsoft.com/office/drawing/2014/main" id="{CC130956-5FC8-4948-B7A2-54EB3722E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49725"/>
            <a:ext cx="5943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016">
            <a:extLst>
              <a:ext uri="{FF2B5EF4-FFF2-40B4-BE49-F238E27FC236}">
                <a16:creationId xmlns:a16="http://schemas.microsoft.com/office/drawing/2014/main" id="{641EF8F6-81FF-7449-9BAA-357C93CAD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29050"/>
            <a:ext cx="2571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0A9A5D-9BFB-F644-88EB-0AF22108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ΕΡΥΣΙΠΕΛΑΣ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8131" name="Content Placeholder 3">
            <a:extLst>
              <a:ext uri="{FF2B5EF4-FFF2-40B4-BE49-F238E27FC236}">
                <a16:creationId xmlns:a16="http://schemas.microsoft.com/office/drawing/2014/main" id="{DCAC1493-7262-3343-B75E-16A39E899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84313"/>
            <a:ext cx="7859713" cy="4497387"/>
          </a:xfrm>
        </p:spPr>
        <p:txBody>
          <a:bodyPr/>
          <a:lstStyle/>
          <a:p>
            <a:pPr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 στρεπτόκκοκος εισέρχεται από αμυχή του δέρματος και μετά σύντομη επώαση (2-6 ημέρες), εμφανίζονται υψηλός πυρετός, ρίγος, κακουχία και ακολουθεί δερματική εκδήλωση</a:t>
            </a:r>
            <a:endParaRPr lang="en-US" altLang="el-GR" sz="240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Ερυθρή, θερμή, οιδηματώδης πλάκα</a:t>
            </a:r>
          </a:p>
          <a:p>
            <a:pPr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Σαφώς αφοριζόμενη</a:t>
            </a:r>
          </a:p>
          <a:p>
            <a:pPr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Επώδυνη</a:t>
            </a:r>
          </a:p>
          <a:p>
            <a:pPr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Επιφάνεια: φυσαλίδες, πομφόλυγες,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Νέκρωση</a:t>
            </a:r>
            <a:endParaRPr lang="en-US" altLang="el-GR" sz="240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+/- </a:t>
            </a: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δορυφόρος λεμφαδενίτιδα</a:t>
            </a:r>
          </a:p>
          <a:p>
            <a:pPr eaLnBrk="1" hangingPunct="1"/>
            <a:endParaRPr lang="el-GR" altLang="el-GR" sz="240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ερυσιπελας (1)">
            <a:extLst>
              <a:ext uri="{FF2B5EF4-FFF2-40B4-BE49-F238E27FC236}">
                <a16:creationId xmlns:a16="http://schemas.microsoft.com/office/drawing/2014/main" id="{2146798E-E367-F348-91EC-CED6A24D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072890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ED364-BF46-FC47-8407-E2EF88E9D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ΕΡΥΣΙΠΕΛΑΣ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C1874E-E1F7-7F4A-8D66-A79BC6B91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773238"/>
            <a:ext cx="1584325" cy="576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9271B7-82BF-9142-86AE-5A8158CFB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396" y="1773238"/>
            <a:ext cx="287337" cy="576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0181" name="Picture 2">
            <a:extLst>
              <a:ext uri="{FF2B5EF4-FFF2-40B4-BE49-F238E27FC236}">
                <a16:creationId xmlns:a16="http://schemas.microsoft.com/office/drawing/2014/main" id="{11A0C94D-2528-B243-9A5C-278035903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2" y="45244"/>
            <a:ext cx="4224338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9679F57-4C89-154A-9E6D-8B7309E1F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45" y="4111543"/>
            <a:ext cx="4542786" cy="27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7713CC-D87B-0D48-8650-1EFEBC471F2B}"/>
              </a:ext>
            </a:extLst>
          </p:cNvPr>
          <p:cNvSpPr txBox="1"/>
          <p:nvPr/>
        </p:nvSpPr>
        <p:spPr>
          <a:xfrm>
            <a:off x="900113" y="4789683"/>
            <a:ext cx="350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Cancer Sci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AA9C-FACA-B146-B694-1E4C34C1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Ερυσίπελας: Διαφορική διάγνωση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7AE6D07B-EEC6-3449-A96B-E218415D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238"/>
            <a:ext cx="7620000" cy="4627562"/>
          </a:xfrm>
        </p:spPr>
        <p:txBody>
          <a:bodyPr/>
          <a:lstStyle/>
          <a:p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Κυτταρίτιδα</a:t>
            </a:r>
          </a:p>
          <a:p>
            <a:r>
              <a:rPr lang="el-GR" altLang="el-GR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Εντωβάθει</a:t>
            </a:r>
            <a:r>
              <a:rPr lang="el-GR" altLang="el-GR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φλεβοθρόμβωση</a:t>
            </a:r>
            <a:endParaRPr lang="el-GR" altLang="el-GR" b="1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Δερματίτις</a:t>
            </a: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εκ στάσεως</a:t>
            </a:r>
          </a:p>
          <a:p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Δερματίτις</a:t>
            </a: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εξ</a:t>
            </a:r>
            <a:r>
              <a:rPr lang="el-GR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’</a:t>
            </a:r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επαφής</a:t>
            </a:r>
            <a:endParaRPr lang="el-GR" altLang="el-GR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endParaRPr lang="en-US" altLang="el-GR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FA05DC-1285-CE44-B025-53939D08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Δερματίτιδα εκ στάσεως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3250" name="Picture 4">
            <a:extLst>
              <a:ext uri="{FF2B5EF4-FFF2-40B4-BE49-F238E27FC236}">
                <a16:creationId xmlns:a16="http://schemas.microsoft.com/office/drawing/2014/main" id="{00DEAE44-840E-0A4B-B77F-0C2304AA1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39370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7">
            <a:extLst>
              <a:ext uri="{FF2B5EF4-FFF2-40B4-BE49-F238E27FC236}">
                <a16:creationId xmlns:a16="http://schemas.microsoft.com/office/drawing/2014/main" id="{5BE345E4-04C5-724C-8017-3240808A1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37222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>
                <a:latin typeface="Times New Roman" panose="02020603050405020304" pitchFamily="18" charset="0"/>
              </a:rPr>
              <a:t>Bailey et al. Dermatol Ther 2011</a:t>
            </a:r>
          </a:p>
        </p:txBody>
      </p:sp>
      <p:pic>
        <p:nvPicPr>
          <p:cNvPr id="53252" name="Picture 1">
            <a:extLst>
              <a:ext uri="{FF2B5EF4-FFF2-40B4-BE49-F238E27FC236}">
                <a16:creationId xmlns:a16="http://schemas.microsoft.com/office/drawing/2014/main" id="{4CF5C7AF-44F0-5849-9F5D-669E7CFC7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133600"/>
            <a:ext cx="467518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944D0AC2-56C7-734A-9259-A24E2CD4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125"/>
            <a:ext cx="7620000" cy="10144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Βακτήρια και δέρμα</a:t>
            </a:r>
            <a:endParaRPr lang="en-US" altLang="el-GR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07C5B4-4A79-A243-9EF5-0EE3887D62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283074"/>
              </p:ext>
            </p:extLst>
          </p:nvPr>
        </p:nvGraphicFramePr>
        <p:xfrm>
          <a:off x="107504" y="1484784"/>
          <a:ext cx="8964487" cy="532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0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71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Gram </a:t>
                      </a:r>
                      <a:r>
                        <a:rPr lang="el-GR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θετικά βακτήρια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Gram </a:t>
                      </a:r>
                      <a:r>
                        <a:rPr lang="el-GR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αρνητικά βακτήρια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42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b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Φυσιολογική χλωρίδα δέρματος</a:t>
                      </a:r>
                      <a:endParaRPr lang="en-US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Staphylococcus epidermidis</a:t>
                      </a:r>
                      <a:r>
                        <a:rPr lang="el-GR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Staphylococcus </a:t>
                      </a:r>
                      <a:r>
                        <a:rPr lang="en-US" sz="2000" i="1" dirty="0" err="1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saprophyticus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MS Mincho"/>
                          <a:cs typeface="Times New Roman"/>
                        </a:rPr>
                        <a:t>Propionibacterium</a:t>
                      </a:r>
                      <a:r>
                        <a:rPr lang="en-US" sz="2000" i="1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MS Mincho"/>
                          <a:cs typeface="Times New Roman"/>
                        </a:rPr>
                        <a:t> acnes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Corynebacterium</a:t>
                      </a:r>
                      <a:r>
                        <a:rPr lang="en-US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minutissimum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i="0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Εκτεθειμένα σημεία δέρματος</a:t>
                      </a:r>
                      <a:endParaRPr lang="en-US" sz="2000" i="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Κορμός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l-GR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Σμηγματογόνοι αδένες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Πτυχές δέρματος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71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b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Παροδική χλωρίδα του δέρματος</a:t>
                      </a:r>
                      <a:endParaRPr lang="en-US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Staphylococcus </a:t>
                      </a:r>
                      <a:r>
                        <a:rPr lang="en-US" sz="2000" i="1" dirty="0" err="1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aureus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Streptococcus </a:t>
                      </a:r>
                      <a:r>
                        <a:rPr lang="en-US" sz="2000" i="1" dirty="0" err="1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pyogenes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Ρώθωνες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l-GR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Εκτεθειμένα σημεία δέρματος, στόμα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Proteus mirabilis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l-GR" sz="2000" i="1" dirty="0"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Pseudomonas aeruginosa</a:t>
                      </a:r>
                      <a:endParaRPr lang="en-US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411" name="Picture 4" descr="C:\Documents and Settings\klio\Τα έγγραφά μου\DERMATOLOGY\PRESENTATIONS\ACNE\100 χρόνια ΣΥΓΓΡΟΣ. 2010\bacteria.jpg">
            <a:extLst>
              <a:ext uri="{FF2B5EF4-FFF2-40B4-BE49-F238E27FC236}">
                <a16:creationId xmlns:a16="http://schemas.microsoft.com/office/drawing/2014/main" id="{2305173F-9F6C-0B49-A2BD-44E3288DD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b="7193"/>
          <a:stretch>
            <a:fillRect/>
          </a:stretch>
        </p:blipFill>
        <p:spPr bwMode="auto">
          <a:xfrm>
            <a:off x="4500563" y="981075"/>
            <a:ext cx="22828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FB3CA-468D-CB4F-9D4F-00D578E01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Δερματίτις εξ</a:t>
            </a:r>
            <a:r>
              <a:rPr lang="el-G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επαφής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C27BA82B-A6FA-F444-8C0B-A41EC0231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30350"/>
            <a:ext cx="60182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7">
            <a:extLst>
              <a:ext uri="{FF2B5EF4-FFF2-40B4-BE49-F238E27FC236}">
                <a16:creationId xmlns:a16="http://schemas.microsoft.com/office/drawing/2014/main" id="{92799645-8126-C541-9578-7CA8FD83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37222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>
                <a:latin typeface="Times New Roman" panose="02020603050405020304" pitchFamily="18" charset="0"/>
              </a:rPr>
              <a:t>Bailey et al. Dermatol Ther 2011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2E054-D69C-3245-9041-43593FBF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Αλλεργική δερματίτιδα εξ</a:t>
            </a:r>
            <a:r>
              <a:rPr lang="el-G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επαφής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02EF32F9-7E1A-9A47-9560-886D71D97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546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7">
            <a:extLst>
              <a:ext uri="{FF2B5EF4-FFF2-40B4-BE49-F238E27FC236}">
                <a16:creationId xmlns:a16="http://schemas.microsoft.com/office/drawing/2014/main" id="{4C371F17-CF9C-2940-BEF6-77D9C78DE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37222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>
                <a:latin typeface="Times New Roman" panose="02020603050405020304" pitchFamily="18" charset="0"/>
              </a:rPr>
              <a:t>Bailey et al. Dermatol Ther 2011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E12C855-30A0-D647-8661-F64DD973E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14338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ΕΡΥΣΙΠΕΛΑΣ</a:t>
            </a: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Επιπλοκές</a:t>
            </a: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en-US" altLang="el-GR" sz="3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C8ECCF79-5E60-E641-9328-9B643BEA3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989138"/>
            <a:ext cx="7924800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Η φυσική πορεία του νοσήματος, πλειονότητα των περιστατικών, είναι η ίαση μέσα σε 10-15 ημέρες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Αποστήματα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Λεμφοίδημα (σε περίπτωση υποτροπών)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Οξεία σπειραματονεφρίτις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Σηψαιμία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Ενδοκαρδίτις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5A80916F-978D-4341-8660-B13B718AD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988" y="414338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ΕΡΥΣΙΠΕΛΑΣ</a:t>
            </a: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Θεραπεία</a:t>
            </a:r>
            <a:b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en-US" altLang="el-GR" sz="3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BDA1B05-DCC5-2D4C-9CBD-4D33AC1D0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4267200"/>
          </a:xfrm>
        </p:spPr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Συμπτωματική: Ανάρροπη θέση άκρου, αντιπυρετικά, αντιφλεγμονώδη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Αιτιολογική: αντιβιοτικά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1.Πενικιλλίνη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po/ IV x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10-14 ημέρες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2.Αμοξυκυλίνη/κλαβουλανικό οξύ 1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 x3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3. K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εφαλεξίνη: 500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mg x 3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Υποτροπές: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Βενζαθενική πενικιλλίνη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 2.400.000 IU IM,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ανά 4 εβδ, για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εώς 1 έτος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</a:t>
            </a:r>
            <a:endParaRPr lang="en-US" altLang="el-GR" i="1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F65C6-A16A-A347-B815-E6D36B7AE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Κυτταρίτιδα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9394" name="Content Placeholder 4">
            <a:extLst>
              <a:ext uri="{FF2B5EF4-FFF2-40B4-BE49-F238E27FC236}">
                <a16:creationId xmlns:a16="http://schemas.microsoft.com/office/drawing/2014/main" id="{3D27E4CF-DACA-9F4A-B5F0-E55F09034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" y="1989138"/>
            <a:ext cx="5040313" cy="3527425"/>
          </a:xfrm>
        </p:spPr>
        <p:txBody>
          <a:bodyPr/>
          <a:lstStyle/>
          <a:p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</a:t>
            </a:r>
            <a:r>
              <a:rPr lang="en-US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αθύτερη λοίμωξη</a:t>
            </a: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από ερυσίπελας</a:t>
            </a:r>
          </a:p>
          <a:p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Χ</a:t>
            </a:r>
            <a:r>
              <a:rPr lang="en-US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αρακτηρίζεται από </a:t>
            </a: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τετράδα της φλεγμονής:</a:t>
            </a:r>
          </a:p>
          <a:p>
            <a:pPr>
              <a:buFontTx/>
              <a:buChar char="-"/>
            </a:pP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Ερύθημα (</a:t>
            </a:r>
            <a:r>
              <a:rPr lang="en-US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rubor)</a:t>
            </a:r>
            <a:endParaRPr lang="el-GR" altLang="el-GR" sz="240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Οίδημα (tumor)</a:t>
            </a:r>
          </a:p>
          <a:p>
            <a:pPr>
              <a:buFontTx/>
              <a:buChar char="-"/>
            </a:pP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Θερμότητα (calor)</a:t>
            </a:r>
          </a:p>
          <a:p>
            <a:pPr>
              <a:buFontTx/>
              <a:buChar char="-"/>
            </a:pP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Άλγος (dolor) </a:t>
            </a:r>
          </a:p>
          <a:p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Ασαφώς </a:t>
            </a:r>
            <a:r>
              <a:rPr lang="en-US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περιγεγραμμένα όρια</a:t>
            </a:r>
            <a:endParaRPr lang="el-GR" altLang="el-GR" sz="240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endParaRPr lang="en-US" altLang="el-GR" sz="240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9395" name="Content Placeholder 6">
            <a:extLst>
              <a:ext uri="{FF2B5EF4-FFF2-40B4-BE49-F238E27FC236}">
                <a16:creationId xmlns:a16="http://schemas.microsoft.com/office/drawing/2014/main" id="{E0937849-D40D-434C-9045-8961D708A4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-282" r="3065" b="-2165"/>
          <a:stretch>
            <a:fillRect/>
          </a:stretch>
        </p:blipFill>
        <p:spPr>
          <a:xfrm>
            <a:off x="5384800" y="1989138"/>
            <a:ext cx="3759200" cy="3671887"/>
          </a:xfrm>
        </p:spPr>
      </p:pic>
      <p:sp>
        <p:nvSpPr>
          <p:cNvPr id="59396" name="TextBox 7">
            <a:extLst>
              <a:ext uri="{FF2B5EF4-FFF2-40B4-BE49-F238E27FC236}">
                <a16:creationId xmlns:a16="http://schemas.microsoft.com/office/drawing/2014/main" id="{3173B74F-E24E-1B45-933E-1247D0E7E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37222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>
                <a:latin typeface="Times New Roman" panose="02020603050405020304" pitchFamily="18" charset="0"/>
              </a:rPr>
              <a:t>Bailey et al. Dermatol Ther 2011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>
            <a:extLst>
              <a:ext uri="{FF2B5EF4-FFF2-40B4-BE49-F238E27FC236}">
                <a16:creationId xmlns:a16="http://schemas.microsoft.com/office/drawing/2014/main" id="{6BD0BEFE-594B-744F-8090-BBA503849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Λοιμώξεις τριχικού θυλάκου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1442" name="Rectangle 5">
            <a:extLst>
              <a:ext uri="{FF2B5EF4-FFF2-40B4-BE49-F238E27FC236}">
                <a16:creationId xmlns:a16="http://schemas.microsoft.com/office/drawing/2014/main" id="{35D74315-E7A1-4842-BD78-392A0E453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" y="2708275"/>
            <a:ext cx="3168650" cy="1873250"/>
          </a:xfrm>
        </p:spPr>
        <p:txBody>
          <a:bodyPr/>
          <a:lstStyle/>
          <a:p>
            <a:pPr eaLnBrk="1" hangingPunct="1"/>
            <a:r>
              <a:rPr lang="el-GR" altLang="el-GR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Επιπολλής θυλακίτις</a:t>
            </a:r>
          </a:p>
          <a:p>
            <a:pPr eaLnBrk="1" hangingPunct="1"/>
            <a:r>
              <a:rPr lang="el-GR" altLang="el-GR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Εντωβάθει θυλακίτις</a:t>
            </a:r>
          </a:p>
          <a:p>
            <a:pPr eaLnBrk="1" hangingPunct="1"/>
            <a:r>
              <a:rPr lang="el-GR" altLang="el-GR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Δοθιήν</a:t>
            </a:r>
          </a:p>
          <a:p>
            <a:pPr eaLnBrk="1" hangingPunct="1"/>
            <a:r>
              <a:rPr lang="el-GR" altLang="el-GR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Ψευδάνθρακας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endParaRPr lang="en-US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115F2DBF-FF52-8A46-9577-510C5E18C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04925"/>
            <a:ext cx="5256213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DDC165-C667-3342-9856-6AE21DE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Θυλακίτιδα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3490" name="Content Placeholder 5">
            <a:extLst>
              <a:ext uri="{FF2B5EF4-FFF2-40B4-BE49-F238E27FC236}">
                <a16:creationId xmlns:a16="http://schemas.microsoft.com/office/drawing/2014/main" id="{28F27F3E-88C2-F24F-943F-07B3F25D3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Επιφανειακές, ερυθηματώδεις βλατίδες και φλύκταινες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Βαθύτερα οζίδια και αποστήματα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Θυλακική εντόπιση</a:t>
            </a:r>
          </a:p>
          <a:p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S.aureus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(Gram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+)</a:t>
            </a:r>
          </a:p>
          <a:p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Klebsiella, Pseudomonas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(Gram -)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Μύκητες: </a:t>
            </a:r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Pityrosporum, Candida</a:t>
            </a:r>
            <a:endParaRPr lang="el-GR" altLang="el-GR" i="1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3491" name="Picture 3" descr="C:\Documents and Settings\klio\Τα έγγραφά μου\ΤΕΙ\photos\pustules.folliculitis1.jpg">
            <a:extLst>
              <a:ext uri="{FF2B5EF4-FFF2-40B4-BE49-F238E27FC236}">
                <a16:creationId xmlns:a16="http://schemas.microsoft.com/office/drawing/2014/main" id="{80A13611-F147-2448-A404-C26619F6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362450"/>
            <a:ext cx="28321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75B90C-D34F-364C-A923-833A2C13D029}"/>
              </a:ext>
            </a:extLst>
          </p:cNvPr>
          <p:cNvCxnSpPr/>
          <p:nvPr/>
        </p:nvCxnSpPr>
        <p:spPr>
          <a:xfrm>
            <a:off x="3779838" y="5732463"/>
            <a:ext cx="2305050" cy="14446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189A3968-89ED-704B-9C12-71187227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Θυλακίτις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γενείου</a:t>
            </a:r>
          </a:p>
        </p:txBody>
      </p:sp>
      <p:pic>
        <p:nvPicPr>
          <p:cNvPr id="64514" name="Picture 4" descr="C:\Documents and Settings\klio\Τα έγγραφά μου\ΤΕΙ\photos\folliculitis1.jpg">
            <a:extLst>
              <a:ext uri="{FF2B5EF4-FFF2-40B4-BE49-F238E27FC236}">
                <a16:creationId xmlns:a16="http://schemas.microsoft.com/office/drawing/2014/main" id="{3CB76FE9-A92C-2144-88E4-5B7F2DDA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952625"/>
            <a:ext cx="65103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027">
            <a:extLst>
              <a:ext uri="{FF2B5EF4-FFF2-40B4-BE49-F238E27FC236}">
                <a16:creationId xmlns:a16="http://schemas.microsoft.com/office/drawing/2014/main" id="{C70708C0-1B79-9845-8D5C-DE6FBAB1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F0FC3-10DB-2D49-BD2B-8438B36B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ΕΠΙΠΟΛΗΣ ΘΥΛΑΚΙΤΙΣ</a:t>
            </a:r>
            <a:b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Θεραπεία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5822089A-91DA-A74B-A13B-D2BF9410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Τοπικά αντισηπτικά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Τοπικά αντιβιοτικά εναντίον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staphyloccocus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μουπυροσίνη, φουσιδικό οξύ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Συστηματικά αντιβιοτικά από του στόματος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σε αποτυχία τοπικής θεραπείας ή σε επιπλοκές.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Φουσιδικό οξύ,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Δοξυκυκλίνη 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>
            <a:extLst>
              <a:ext uri="{FF2B5EF4-FFF2-40B4-BE49-F238E27FC236}">
                <a16:creationId xmlns:a16="http://schemas.microsoft.com/office/drawing/2014/main" id="{6FD58D47-DB9C-4A42-A37D-FDF0BDB80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ΕΝ ΤΩ ΒΑΘΕΙ ΘΥΛΑΚΙΤΙΣ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6562" name="Rectangle 5">
            <a:extLst>
              <a:ext uri="{FF2B5EF4-FFF2-40B4-BE49-F238E27FC236}">
                <a16:creationId xmlns:a16="http://schemas.microsoft.com/office/drawing/2014/main" id="{C2D459AC-6391-7F47-93BA-5755B31AF7C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6696075" cy="4779962"/>
          </a:xfrm>
        </p:spPr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Αφορά το βάθος του τριχικού θυλάκου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Τριχωτό κεφαλής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Καταστροφή του τριχικού θυλάκου και μόνιμη ουλωτική αλωπεκία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6563" name="Picture 1">
            <a:extLst>
              <a:ext uri="{FF2B5EF4-FFF2-40B4-BE49-F238E27FC236}">
                <a16:creationId xmlns:a16="http://schemas.microsoft.com/office/drawing/2014/main" id="{35D651C5-6A71-F644-8BFE-A02441C97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452813"/>
            <a:ext cx="42957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F8C18B1-54D9-7E4D-91BB-B856CFA1DE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7620000" cy="13684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Βακτηριακές λοιμώξεις δέρματος (Πυοδερματίτιδες) </a:t>
            </a:r>
            <a:endParaRPr lang="en-US" altLang="el-GR" sz="3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F6699D7-92D0-D142-B977-99D0286B8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844675"/>
            <a:ext cx="7924800" cy="4419600"/>
          </a:xfrm>
        </p:spPr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Φλεγμονή δέρματος και εξαρτημάτων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Δερματοπάθειες από βακτηρίδια και κόκκους</a:t>
            </a:r>
          </a:p>
          <a:p>
            <a:pPr eaLnBrk="1" hangingPunct="1"/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Gram + </a:t>
            </a:r>
          </a:p>
          <a:p>
            <a:pPr eaLnBrk="1" hangingPunct="1"/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Streptococcus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Gram +</a:t>
            </a: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Corynebacterium minutissimum	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Gram +</a:t>
            </a: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Κύρια αίτια:  χρυσίζων σταφυλόκοκκος και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Streptococcus pyogenes (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ομάδας Α)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9459" name="Picture 1">
            <a:extLst>
              <a:ext uri="{FF2B5EF4-FFF2-40B4-BE49-F238E27FC236}">
                <a16:creationId xmlns:a16="http://schemas.microsoft.com/office/drawing/2014/main" id="{A1918CCA-60F9-654A-AA93-6D21C725F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099050"/>
            <a:ext cx="17399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>
            <a:extLst>
              <a:ext uri="{FF2B5EF4-FFF2-40B4-BE49-F238E27FC236}">
                <a16:creationId xmlns:a16="http://schemas.microsoft.com/office/drawing/2014/main" id="{49C9B28A-2E70-C448-8CF3-F001EE4CA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ΣΤΑΦΥΛΟΚΚΟΚΙΚΗ ΣΥΚΩΣΗ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7586" name="Rectangle 5">
            <a:extLst>
              <a:ext uri="{FF2B5EF4-FFF2-40B4-BE49-F238E27FC236}">
                <a16:creationId xmlns:a16="http://schemas.microsoft.com/office/drawing/2014/main" id="{D645025F-617F-D446-865E-1CAF13C21F0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Προσβολή όλου του τριχικού θυλάκου</a:t>
            </a:r>
          </a:p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Μόνον σε άνδρες στην περιοχή του γενείου</a:t>
            </a:r>
          </a:p>
          <a:p>
            <a:pPr eaLnBrk="1" hangingPunct="1"/>
            <a:r>
              <a:rPr lang="en-US" altLang="el-GR" sz="2000" i="1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 aureus</a:t>
            </a:r>
          </a:p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Βλατίδα         </a:t>
            </a:r>
            <a:r>
              <a:rPr lang="en-US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Φλύκταινα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πλάκα με στικτά φλυκταινίδια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Εφελκίδες        </a:t>
            </a:r>
            <a:r>
              <a:rPr lang="en-US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Ιαση χωρίς ουλή</a:t>
            </a:r>
            <a:endParaRPr lang="en-US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5479" name="Picture 7" descr="028">
            <a:extLst>
              <a:ext uri="{FF2B5EF4-FFF2-40B4-BE49-F238E27FC236}">
                <a16:creationId xmlns:a16="http://schemas.microsoft.com/office/drawing/2014/main" id="{8FA33AFA-E11F-8D46-915B-77D407CF69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773238"/>
            <a:ext cx="4175125" cy="3960812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5480" name="AutoShape 8">
            <a:extLst>
              <a:ext uri="{FF2B5EF4-FFF2-40B4-BE49-F238E27FC236}">
                <a16:creationId xmlns:a16="http://schemas.microsoft.com/office/drawing/2014/main" id="{99D95B5B-0586-4D4A-B01F-5D08D182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357563"/>
            <a:ext cx="433387" cy="341312"/>
          </a:xfrm>
          <a:custGeom>
            <a:avLst/>
            <a:gdLst>
              <a:gd name="T0" fmla="*/ 325040 w 21600"/>
              <a:gd name="T1" fmla="*/ 0 h 21600"/>
              <a:gd name="T2" fmla="*/ 0 w 21600"/>
              <a:gd name="T3" fmla="*/ 170656 h 21600"/>
              <a:gd name="T4" fmla="*/ 325040 w 21600"/>
              <a:gd name="T5" fmla="*/ 341312 h 21600"/>
              <a:gd name="T6" fmla="*/ 433387 w 21600"/>
              <a:gd name="T7" fmla="*/ 17065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105481" name="AutoShape 9">
            <a:extLst>
              <a:ext uri="{FF2B5EF4-FFF2-40B4-BE49-F238E27FC236}">
                <a16:creationId xmlns:a16="http://schemas.microsoft.com/office/drawing/2014/main" id="{EEC1BA29-79D6-BB44-8714-FC743AE20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357563"/>
            <a:ext cx="433388" cy="341312"/>
          </a:xfrm>
          <a:custGeom>
            <a:avLst/>
            <a:gdLst>
              <a:gd name="T0" fmla="*/ 325041 w 21600"/>
              <a:gd name="T1" fmla="*/ 0 h 21600"/>
              <a:gd name="T2" fmla="*/ 0 w 21600"/>
              <a:gd name="T3" fmla="*/ 170656 h 21600"/>
              <a:gd name="T4" fmla="*/ 325041 w 21600"/>
              <a:gd name="T5" fmla="*/ 341312 h 21600"/>
              <a:gd name="T6" fmla="*/ 433388 w 21600"/>
              <a:gd name="T7" fmla="*/ 17065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105482" name="AutoShape 10">
            <a:extLst>
              <a:ext uri="{FF2B5EF4-FFF2-40B4-BE49-F238E27FC236}">
                <a16:creationId xmlns:a16="http://schemas.microsoft.com/office/drawing/2014/main" id="{4D08844C-32FA-7945-8F95-FAD1D0F8B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4076700"/>
            <a:ext cx="433387" cy="341313"/>
          </a:xfrm>
          <a:custGeom>
            <a:avLst/>
            <a:gdLst>
              <a:gd name="T0" fmla="*/ 325040 w 21600"/>
              <a:gd name="T1" fmla="*/ 0 h 21600"/>
              <a:gd name="T2" fmla="*/ 0 w 21600"/>
              <a:gd name="T3" fmla="*/ 170657 h 21600"/>
              <a:gd name="T4" fmla="*/ 325040 w 21600"/>
              <a:gd name="T5" fmla="*/ 341313 h 21600"/>
              <a:gd name="T6" fmla="*/ 433387 w 21600"/>
              <a:gd name="T7" fmla="*/ 17065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105483" name="AutoShape 11">
            <a:extLst>
              <a:ext uri="{FF2B5EF4-FFF2-40B4-BE49-F238E27FC236}">
                <a16:creationId xmlns:a16="http://schemas.microsoft.com/office/drawing/2014/main" id="{DDCD391B-2585-9246-9DE3-DF6769E65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797425"/>
            <a:ext cx="433388" cy="341313"/>
          </a:xfrm>
          <a:custGeom>
            <a:avLst/>
            <a:gdLst>
              <a:gd name="T0" fmla="*/ 325041 w 21600"/>
              <a:gd name="T1" fmla="*/ 0 h 21600"/>
              <a:gd name="T2" fmla="*/ 0 w 21600"/>
              <a:gd name="T3" fmla="*/ 170657 h 21600"/>
              <a:gd name="T4" fmla="*/ 325041 w 21600"/>
              <a:gd name="T5" fmla="*/ 341313 h 21600"/>
              <a:gd name="T6" fmla="*/ 433388 w 21600"/>
              <a:gd name="T7" fmla="*/ 17065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>
            <a:extLst>
              <a:ext uri="{FF2B5EF4-FFF2-40B4-BE49-F238E27FC236}">
                <a16:creationId xmlns:a16="http://schemas.microsoft.com/office/drawing/2014/main" id="{D9FCB9BF-9CCA-7E40-A5D3-EA722F51B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98475"/>
            <a:ext cx="8015288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ΔΟΘΙΗΝ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(Furuncle)</a:t>
            </a:r>
          </a:p>
        </p:txBody>
      </p:sp>
      <p:sp>
        <p:nvSpPr>
          <p:cNvPr id="69634" name="Rectangle 5">
            <a:extLst>
              <a:ext uri="{FF2B5EF4-FFF2-40B4-BE49-F238E27FC236}">
                <a16:creationId xmlns:a16="http://schemas.microsoft.com/office/drawing/2014/main" id="{7E246AD3-E22A-D748-9D1B-4DDBE83FD52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9388" y="2060575"/>
            <a:ext cx="4679950" cy="4419600"/>
          </a:xfrm>
        </p:spPr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Οξεία μόλυνση ενός τριχικού θυλάκου</a:t>
            </a:r>
          </a:p>
          <a:p>
            <a:pPr eaLnBrk="1" hangingPunct="1"/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 aureus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Προδιαθεσικοί παράγοντες: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Τριβή, πίεση, εφίδρωση,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διαβήτης,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διαταραχή του ανοσοποιητικού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 descr="031">
            <a:extLst>
              <a:ext uri="{FF2B5EF4-FFF2-40B4-BE49-F238E27FC236}">
                <a16:creationId xmlns:a16="http://schemas.microsoft.com/office/drawing/2014/main" id="{9025A818-1296-5741-B4CE-173C561860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1" b="8441"/>
          <a:stretch>
            <a:fillRect/>
          </a:stretch>
        </p:blipFill>
        <p:spPr>
          <a:xfrm>
            <a:off x="4832605" y="1600200"/>
            <a:ext cx="3517390" cy="4419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>
            <a:extLst>
              <a:ext uri="{FF2B5EF4-FFF2-40B4-BE49-F238E27FC236}">
                <a16:creationId xmlns:a16="http://schemas.microsoft.com/office/drawing/2014/main" id="{1E2A73CE-BE14-0344-80BA-AED22D19BE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Ψευδάνθρακας (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Carbuncle)</a:t>
            </a:r>
          </a:p>
        </p:txBody>
      </p:sp>
      <p:pic>
        <p:nvPicPr>
          <p:cNvPr id="111623" name="Picture 7" descr="032">
            <a:extLst>
              <a:ext uri="{FF2B5EF4-FFF2-40B4-BE49-F238E27FC236}">
                <a16:creationId xmlns:a16="http://schemas.microsoft.com/office/drawing/2014/main" id="{00F414CB-E95A-134A-B08E-047A1017712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r="20648"/>
          <a:stretch>
            <a:fillRect/>
          </a:stretch>
        </p:blipFill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72707" name="Rectangle 6">
            <a:extLst>
              <a:ext uri="{FF2B5EF4-FFF2-40B4-BE49-F238E27FC236}">
                <a16:creationId xmlns:a16="http://schemas.microsoft.com/office/drawing/2014/main" id="{A89E3388-0903-8D44-8F34-B309F14DC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0563" y="2565400"/>
            <a:ext cx="3884612" cy="2951163"/>
          </a:xfrm>
        </p:spPr>
        <p:txBody>
          <a:bodyPr/>
          <a:lstStyle/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ΨΕΥΔΑΝΘΡΑΚΑΣ= η άθροιση πολλών δοθιήνων </a:t>
            </a:r>
            <a:r>
              <a:rPr lang="el-GR" altLang="el-GR" sz="200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στο ίδιο σημείο</a:t>
            </a:r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του σώματος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 sz="200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ΔΟΘΙΗΝΩΣΗ= η εμφάνιση πολλαπλών δοθιήνων σε διάφορα μέρη του σώματος. Διαρκεί μήνες ή χρόνια</a:t>
            </a:r>
            <a:endParaRPr lang="en-US" altLang="el-GR" sz="2000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41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6863C1F2-6CB8-7341-82EA-963C762896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ΕΡΥΘΡΑΣΜΑ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(Erythrasma)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BC479EFE-F9DF-F849-BAC9-9E054650D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28775"/>
            <a:ext cx="8069263" cy="4995863"/>
          </a:xfrm>
        </p:spPr>
        <p:txBody>
          <a:bodyPr/>
          <a:lstStyle/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Ήπια βακτηριδιακή λοίμωξη </a:t>
            </a:r>
          </a:p>
          <a:p>
            <a:pPr eaLnBrk="1" hangingPunct="1"/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Gram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(+)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Corynobacterium minutissimumum</a:t>
            </a: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Μέρος της φυσιολογικής χλωρίδας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Σε όλες τις ηλικίες, αλλά κυρίως σε ενήλικες άνδρες</a:t>
            </a:r>
          </a:p>
          <a:p>
            <a:pPr eaLnBrk="1" hangingPunct="1"/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Κυρίως στίς πτυχές (όπου και οι μυκητιάσεις), και στην βάλανο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>
            <a:extLst>
              <a:ext uri="{FF2B5EF4-FFF2-40B4-BE49-F238E27FC236}">
                <a16:creationId xmlns:a16="http://schemas.microsoft.com/office/drawing/2014/main" id="{6046CAD6-D68C-8343-BB32-D36CF3357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3" y="282575"/>
            <a:ext cx="8015287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ΕΡΥΘΡΑΣΜΑ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5778" name="Rectangle 5">
            <a:extLst>
              <a:ext uri="{FF2B5EF4-FFF2-40B4-BE49-F238E27FC236}">
                <a16:creationId xmlns:a16="http://schemas.microsoft.com/office/drawing/2014/main" id="{D0B66AE3-C3A9-9B43-9C1D-F0B2310726B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50825" y="1989138"/>
            <a:ext cx="4244975" cy="403066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Πλάκες με ανώμαλα σχήματα, αρχικά ερυθηματώδεις και μετά καφεοειδείς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Στις πτυχές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Ασυμπτωματικές</a:t>
            </a:r>
          </a:p>
        </p:txBody>
      </p:sp>
      <p:pic>
        <p:nvPicPr>
          <p:cNvPr id="118791" name="Picture 7" descr="034">
            <a:extLst>
              <a:ext uri="{FF2B5EF4-FFF2-40B4-BE49-F238E27FC236}">
                <a16:creationId xmlns:a16="http://schemas.microsoft.com/office/drawing/2014/main" id="{3F4DF2CC-9FB0-C446-8234-92D94243BC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600200"/>
            <a:ext cx="3175000" cy="4419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>
            <a:extLst>
              <a:ext uri="{FF2B5EF4-FFF2-40B4-BE49-F238E27FC236}">
                <a16:creationId xmlns:a16="http://schemas.microsoft.com/office/drawing/2014/main" id="{1818D7B6-6922-F842-AB2D-D688C0247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015287" cy="7524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 sz="3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ΕΡΥΘΡΑΣΜΑ: Διάγνωση</a:t>
            </a:r>
            <a:endParaRPr lang="en-US" altLang="el-GR" sz="32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6802" name="Rectangle 5">
            <a:extLst>
              <a:ext uri="{FF2B5EF4-FFF2-40B4-BE49-F238E27FC236}">
                <a16:creationId xmlns:a16="http://schemas.microsoft.com/office/drawing/2014/main" id="{03074A1E-F01A-D148-8B6A-C5042147FF8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92329" y="2686472"/>
            <a:ext cx="7561262" cy="963612"/>
          </a:xfrm>
        </p:spPr>
        <p:txBody>
          <a:bodyPr/>
          <a:lstStyle/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Τα βακτήρια παράγουν </a:t>
            </a:r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πορφυρίνες</a:t>
            </a: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Λυχνία του </a:t>
            </a:r>
            <a:r>
              <a:rPr lang="en-US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Wood</a:t>
            </a: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κοραλλί/ερυθρός φθορισμός</a:t>
            </a:r>
          </a:p>
        </p:txBody>
      </p:sp>
      <p:pic>
        <p:nvPicPr>
          <p:cNvPr id="76803" name="Content Placeholder 2">
            <a:extLst>
              <a:ext uri="{FF2B5EF4-FFF2-40B4-BE49-F238E27FC236}">
                <a16:creationId xmlns:a16="http://schemas.microsoft.com/office/drawing/2014/main" id="{5E88F9CA-DF6C-8240-A18F-15ED9BAC38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8" b="-1283"/>
          <a:stretch>
            <a:fillRect/>
          </a:stretch>
        </p:blipFill>
        <p:spPr>
          <a:xfrm>
            <a:off x="539750" y="3932957"/>
            <a:ext cx="7423150" cy="2592387"/>
          </a:xfr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0D6F14C-99A4-E749-A053-BBFD1CC84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4080"/>
            <a:ext cx="3076931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>
            <a:extLst>
              <a:ext uri="{FF2B5EF4-FFF2-40B4-BE49-F238E27FC236}">
                <a16:creationId xmlns:a16="http://schemas.microsoft.com/office/drawing/2014/main" id="{A0AB04CC-44C2-474E-83EE-3B65D4041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015287" cy="10398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ΕΡΥΘΡΑΣΜΑ</a:t>
            </a:r>
            <a:b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Θεραπεία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8850" name="Rectangle 5">
            <a:extLst>
              <a:ext uri="{FF2B5EF4-FFF2-40B4-BE49-F238E27FC236}">
                <a16:creationId xmlns:a16="http://schemas.microsoft.com/office/drawing/2014/main" id="{B107C3FF-DEA6-C445-8459-0F4A664317C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1188" y="1700213"/>
            <a:ext cx="7562850" cy="40306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Τοπικά: </a:t>
            </a:r>
            <a:r>
              <a:rPr lang="el-GR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Αζόλες, φουσιδικό οξύ, ερυθρομυκίνη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σε ήπια περιστατικά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Συστηματικά: </a:t>
            </a:r>
            <a:r>
              <a:rPr lang="el-GR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Ερυθρομυκίνη 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σε εκτεταμένες βλάβες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Για 2 εβδομάδες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6" descr="033">
            <a:extLst>
              <a:ext uri="{FF2B5EF4-FFF2-40B4-BE49-F238E27FC236}">
                <a16:creationId xmlns:a16="http://schemas.microsoft.com/office/drawing/2014/main" id="{F5E0C30E-654B-F54C-8771-FC66DD05B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4292600"/>
            <a:ext cx="3954462" cy="2449513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Τίτλος 3">
            <a:extLst>
              <a:ext uri="{FF2B5EF4-FFF2-40B4-BE49-F238E27FC236}">
                <a16:creationId xmlns:a16="http://schemas.microsoft.com/office/drawing/2014/main" id="{5D3CDB74-9060-9547-9F04-3CEF1CFDA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Ασθεν</a:t>
            </a:r>
            <a:r>
              <a:rPr lang="en-US" altLang="el-GR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ή</a:t>
            </a:r>
            <a:r>
              <a:rPr lang="el-GR" altLang="el-GR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ς 1- Λοίμωξη δέρματος?</a:t>
            </a:r>
          </a:p>
        </p:txBody>
      </p:sp>
      <p:sp>
        <p:nvSpPr>
          <p:cNvPr id="112642" name="Θέση περιεχομένου 4">
            <a:extLst>
              <a:ext uri="{FF2B5EF4-FFF2-40B4-BE49-F238E27FC236}">
                <a16:creationId xmlns:a16="http://schemas.microsoft.com/office/drawing/2014/main" id="{5603FA50-3F50-8742-AF60-72B19EBA95B2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327025" y="1589088"/>
            <a:ext cx="4168775" cy="4572000"/>
          </a:xfrm>
        </p:spPr>
        <p:txBody>
          <a:bodyPr/>
          <a:lstStyle/>
          <a:p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Άνδρας, 55 ετών</a:t>
            </a:r>
          </a:p>
          <a:p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Ασυμπτωματική</a:t>
            </a: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πλάκα από 5 μηνών</a:t>
            </a:r>
          </a:p>
          <a:p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Ατομικό ιστορικό: ελεύθερο</a:t>
            </a:r>
          </a:p>
          <a:p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Διαφορική διάγνωση: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Βακτηριακή</a:t>
            </a: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λοίμωξη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Μυκητιασική</a:t>
            </a: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λοίμωξη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Μυκοβακτηριδιακή</a:t>
            </a: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λοίμωξη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Λεϊσμανίαση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Δερματικό Τ λέμφωμα</a:t>
            </a:r>
          </a:p>
        </p:txBody>
      </p:sp>
      <p:pic>
        <p:nvPicPr>
          <p:cNvPr id="112643" name="Εικόνα 6">
            <a:extLst>
              <a:ext uri="{FF2B5EF4-FFF2-40B4-BE49-F238E27FC236}">
                <a16:creationId xmlns:a16="http://schemas.microsoft.com/office/drawing/2014/main" id="{4CC8D454-1D63-FD4B-9A48-2F465091E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2271713"/>
            <a:ext cx="4073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B28158-4D53-5D4E-9B0D-86E51AE5FA4C}"/>
              </a:ext>
            </a:extLst>
          </p:cNvPr>
          <p:cNvSpPr txBox="1"/>
          <p:nvPr/>
        </p:nvSpPr>
        <p:spPr>
          <a:xfrm>
            <a:off x="5164138" y="6027738"/>
            <a:ext cx="3352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Dermatol 2013</a:t>
            </a:r>
            <a:endParaRPr lang="el-GR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4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2FA62E-1F28-D747-A0EE-9AB457EFEF5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50838" y="1619250"/>
            <a:ext cx="5100637" cy="5048250"/>
          </a:xfrm>
        </p:spPr>
        <p:txBody>
          <a:bodyPr/>
          <a:lstStyle/>
          <a:p>
            <a:pPr>
              <a:buFont typeface="Wingdings" charset="0"/>
              <a:buChar char=""/>
              <a:defRPr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Καλλι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ργεια</a:t>
            </a: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για βακτήρια: (-)</a:t>
            </a:r>
          </a:p>
          <a:p>
            <a:pPr>
              <a:buFont typeface="Wingdings" charset="0"/>
              <a:buChar char=""/>
              <a:defRPr/>
            </a:pP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Άμεση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και καλλιέργεια από λέπια για μύκητες: αρνητική</a:t>
            </a:r>
          </a:p>
          <a:p>
            <a:pPr>
              <a:buFont typeface="Wingdings" charset="0"/>
              <a:buChar char=""/>
              <a:defRPr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για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Leishmania: (-)</a:t>
            </a:r>
          </a:p>
          <a:p>
            <a:pPr>
              <a:buFont typeface="Wingdings" charset="0"/>
              <a:buChar char=""/>
              <a:defRPr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Ιστολογική εξέταση δέρματος: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Φλεγμονώδης διήθηση χορίου με λεμφοκύτταρα,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ιστιοκύτταρα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χρώση θετική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charset="0"/>
              <a:buChar char=""/>
              <a:defRPr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Καλλιέργεια για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μήκητες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σε δείγμα βιοψίας δέρματος: μ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ύ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κητας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l-GR" dirty="0"/>
          </a:p>
        </p:txBody>
      </p:sp>
      <p:pic>
        <p:nvPicPr>
          <p:cNvPr id="113666" name="Θέση περιεχομένου 4">
            <a:extLst>
              <a:ext uri="{FF2B5EF4-FFF2-40B4-BE49-F238E27FC236}">
                <a16:creationId xmlns:a16="http://schemas.microsoft.com/office/drawing/2014/main" id="{637FE7EE-4A3B-E446-9330-CAD5B5D13D2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439738"/>
            <a:ext cx="2536825" cy="1979612"/>
          </a:xfrm>
        </p:spPr>
      </p:pic>
      <p:pic>
        <p:nvPicPr>
          <p:cNvPr id="113667" name="Εικόνα 5">
            <a:extLst>
              <a:ext uri="{FF2B5EF4-FFF2-40B4-BE49-F238E27FC236}">
                <a16:creationId xmlns:a16="http://schemas.microsoft.com/office/drawing/2014/main" id="{2DF662DF-5388-B34E-96B6-E18594615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527300"/>
            <a:ext cx="20907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Εικόνα 6">
            <a:extLst>
              <a:ext uri="{FF2B5EF4-FFF2-40B4-BE49-F238E27FC236}">
                <a16:creationId xmlns:a16="http://schemas.microsoft.com/office/drawing/2014/main" id="{1D722523-926D-0041-B24F-AA8AB8B2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24388"/>
            <a:ext cx="24622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8323D-1FCA-0E45-8073-DE6D8D1549D1}"/>
              </a:ext>
            </a:extLst>
          </p:cNvPr>
          <p:cNvSpPr txBox="1"/>
          <p:nvPr/>
        </p:nvSpPr>
        <p:spPr>
          <a:xfrm>
            <a:off x="5715000" y="6481763"/>
            <a:ext cx="2111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Alternaria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alternata</a:t>
            </a:r>
            <a:endParaRPr lang="el-GR" i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F2787-8B75-7D42-9086-2F732DB8D8E9}"/>
              </a:ext>
            </a:extLst>
          </p:cNvPr>
          <p:cNvSpPr txBox="1"/>
          <p:nvPr/>
        </p:nvSpPr>
        <p:spPr>
          <a:xfrm>
            <a:off x="569913" y="6113463"/>
            <a:ext cx="33528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Eur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 Dermatol 2013</a:t>
            </a:r>
            <a:endParaRPr lang="el-GR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671" name="Τίτλος 3">
            <a:extLst>
              <a:ext uri="{FF2B5EF4-FFF2-40B4-BE49-F238E27FC236}">
                <a16:creationId xmlns:a16="http://schemas.microsoft.com/office/drawing/2014/main" id="{F5302501-FCF8-A047-A1FE-5E3C216D4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1pPr>
            <a:lvl2pPr marL="639763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FA8716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BE0204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5pPr>
            <a:lvl6pPr indent="-228600" fontAlgn="base">
              <a:spcBef>
                <a:spcPts val="400"/>
              </a:spcBef>
              <a:spcAft>
                <a:spcPct val="0"/>
              </a:spcAft>
              <a:buClr>
                <a:srgbClr val="BE0204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6pPr>
            <a:lvl7pPr indent="-228600" fontAlgn="base">
              <a:spcBef>
                <a:spcPts val="400"/>
              </a:spcBef>
              <a:spcAft>
                <a:spcPct val="0"/>
              </a:spcAft>
              <a:buClr>
                <a:srgbClr val="BE0204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7pPr>
            <a:lvl8pPr indent="-228600" fontAlgn="base">
              <a:spcBef>
                <a:spcPts val="400"/>
              </a:spcBef>
              <a:spcAft>
                <a:spcPct val="0"/>
              </a:spcAft>
              <a:buClr>
                <a:srgbClr val="BE0204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8pPr>
            <a:lvl9pPr indent="-228600" fontAlgn="base">
              <a:spcBef>
                <a:spcPts val="400"/>
              </a:spcBef>
              <a:spcAft>
                <a:spcPct val="0"/>
              </a:spcAft>
              <a:buClr>
                <a:srgbClr val="BE0204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>
                <a:solidFill>
                  <a:srgbClr val="263B86"/>
                </a:solidFill>
                <a:latin typeface="Times New Roman" panose="02020603050405020304" pitchFamily="18" charset="0"/>
              </a:rPr>
              <a:t>Ασθεν</a:t>
            </a:r>
            <a:r>
              <a:rPr lang="en-US" altLang="el-GR" sz="3600">
                <a:solidFill>
                  <a:srgbClr val="263B86"/>
                </a:solidFill>
                <a:latin typeface="Times New Roman" panose="02020603050405020304" pitchFamily="18" charset="0"/>
              </a:rPr>
              <a:t>ή</a:t>
            </a:r>
            <a:r>
              <a:rPr lang="el-GR" altLang="el-GR" sz="3600">
                <a:solidFill>
                  <a:srgbClr val="263B86"/>
                </a:solidFill>
                <a:latin typeface="Times New Roman" panose="02020603050405020304" pitchFamily="18" charset="0"/>
              </a:rPr>
              <a:t>ς 1- Μυκητίαση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>
                <a:solidFill>
                  <a:srgbClr val="263B86"/>
                </a:solidFill>
                <a:latin typeface="Times New Roman" panose="02020603050405020304" pitchFamily="18" charset="0"/>
              </a:rPr>
              <a:t> δέρματος</a:t>
            </a:r>
          </a:p>
        </p:txBody>
      </p:sp>
    </p:spTree>
    <p:extLst>
      <p:ext uri="{BB962C8B-B14F-4D97-AF65-F5344CB8AC3E}">
        <p14:creationId xmlns:p14="http://schemas.microsoft.com/office/powerpoint/2010/main" val="990002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Τίτλος 4">
            <a:extLst>
              <a:ext uri="{FF2B5EF4-FFF2-40B4-BE49-F238E27FC236}">
                <a16:creationId xmlns:a16="http://schemas.microsoft.com/office/drawing/2014/main" id="{5A7FB793-54D8-9D44-A0B3-2CB5A6C0C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Ασθενής 2</a:t>
            </a:r>
          </a:p>
        </p:txBody>
      </p:sp>
      <p:sp>
        <p:nvSpPr>
          <p:cNvPr id="116738" name="Θέση περιεχομένου 5">
            <a:extLst>
              <a:ext uri="{FF2B5EF4-FFF2-40B4-BE49-F238E27FC236}">
                <a16:creationId xmlns:a16="http://schemas.microsoft.com/office/drawing/2014/main" id="{4764FE08-E878-DC4B-B53A-AC06AC5EDD2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09600" y="1774825"/>
            <a:ext cx="3886200" cy="4386263"/>
          </a:xfrm>
        </p:spPr>
        <p:txBody>
          <a:bodyPr/>
          <a:lstStyle/>
          <a:p>
            <a:r>
              <a:rPr lang="en-US" altLang="el-GR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79 </a:t>
            </a: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ετών άνδρας </a:t>
            </a:r>
          </a:p>
          <a:p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Δυο ασυμπτωματικές βλάβες από διμήνου</a:t>
            </a:r>
          </a:p>
          <a:p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Αύξηση μεγέθους παρά τη λήψη αντιβίωσης (συστηματική και τοπική) για 1 μήνα</a:t>
            </a:r>
          </a:p>
          <a:p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Ατομικό ιστορικό: ελεύθερο</a:t>
            </a:r>
          </a:p>
          <a:p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Διαφορική διάγνωση?</a:t>
            </a:r>
          </a:p>
        </p:txBody>
      </p:sp>
      <p:pic>
        <p:nvPicPr>
          <p:cNvPr id="116739" name="Θέση περιεχομένου 7">
            <a:extLst>
              <a:ext uri="{FF2B5EF4-FFF2-40B4-BE49-F238E27FC236}">
                <a16:creationId xmlns:a16="http://schemas.microsoft.com/office/drawing/2014/main" id="{A137554D-445C-7B4B-B86D-B8B3D5BED5C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4963" y="1774825"/>
            <a:ext cx="3086100" cy="4572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35BA08-1AA7-6646-8CB7-833F512ECD6F}"/>
              </a:ext>
            </a:extLst>
          </p:cNvPr>
          <p:cNvSpPr txBox="1"/>
          <p:nvPr/>
        </p:nvSpPr>
        <p:spPr>
          <a:xfrm>
            <a:off x="236538" y="6346825"/>
            <a:ext cx="42592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Cutis 2011;67:281-283</a:t>
            </a:r>
            <a:endParaRPr lang="el-GR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1592-2A72-E74D-B4D6-A8FFEB16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4450"/>
            <a:ext cx="7620000" cy="922338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Παράγοντες κινδύνου για ΒΛΔΜΜ</a:t>
            </a:r>
            <a:endParaRPr lang="en-US" altLang="el-GR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D77F74-7B72-BB46-A8BC-C04066274F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0825" y="1052513"/>
          <a:ext cx="8642350" cy="5689601"/>
        </p:xfrm>
        <a:graphic>
          <a:graphicData uri="http://schemas.openxmlformats.org/drawingml/2006/table">
            <a:tbl>
              <a:tblPr/>
              <a:tblGrid>
                <a:gridCol w="2881313">
                  <a:extLst>
                    <a:ext uri="{9D8B030D-6E8A-4147-A177-3AD203B41FA5}">
                      <a16:colId xmlns:a16="http://schemas.microsoft.com/office/drawing/2014/main" val="333754707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642185238"/>
                    </a:ext>
                  </a:extLst>
                </a:gridCol>
                <a:gridCol w="2881312">
                  <a:extLst>
                    <a:ext uri="{9D8B030D-6E8A-4147-A177-3AD203B41FA5}">
                      <a16:colId xmlns:a16="http://schemas.microsoft.com/office/drawing/2014/main" val="3768596752"/>
                    </a:ext>
                  </a:extLst>
                </a:gridCol>
              </a:tblGrid>
              <a:tr h="41592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Παράγοντες κινδύνου σχετιζόμενες με τον ασθενή</a:t>
                      </a:r>
                      <a:endParaRPr kumimoji="0" lang="en-US" altLang="el-GR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Περιβαλλοντικοί</a:t>
                      </a:r>
                      <a:endParaRPr kumimoji="0" lang="en-US" altLang="el-GR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661127"/>
                  </a:ext>
                </a:extLst>
              </a:tr>
              <a:tr h="41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Τοπικοί</a:t>
                      </a:r>
                      <a:endParaRPr kumimoji="0" lang="en-US" altLang="el-GR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Συστηματικοί</a:t>
                      </a:r>
                      <a:endParaRPr kumimoji="0" lang="en-US" altLang="el-GR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190943"/>
                  </a:ext>
                </a:extLst>
              </a:tr>
              <a:tr h="26527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Λύση συνεχείας του δέρματος: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Τραύμα, εκδορές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Δήγματα εντόμων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Έγκαυμα, έλκη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Ανοσοκαταστολή: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Ανοσοκατασταλτικά φάρμακα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ΣΔ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Αλκοολισμός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Ηλικιωμένοι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HIV </a:t>
                      </a: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λοίμωξη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Κακή θρέψη</a:t>
                      </a: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Δήγματα ζώων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72297"/>
                  </a:ext>
                </a:extLst>
              </a:tr>
              <a:tr h="735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Φλεβικά έλκη</a:t>
                      </a: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Περιφερική φλεβική ανεπάρκεια</a:t>
                      </a: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Βακτηριακή λοίμωξη στο κοντινό περιβάλλον</a:t>
                      </a: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330603"/>
                  </a:ext>
                </a:extLst>
              </a:tr>
              <a:tr h="735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Μυκητίαση δέρματος</a:t>
                      </a: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Παχυσαρκία </a:t>
                      </a: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Έκθεση σε θερμό, υγρό περιβάλλον</a:t>
                      </a: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179"/>
                  </a:ext>
                </a:extLst>
              </a:tr>
              <a:tr h="735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Έντονη ξηρότητα ή διαβροχή δέρματος</a:t>
                      </a: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Νευροπάθεια</a:t>
                      </a:r>
                      <a:endParaRPr kumimoji="0" lang="en-US" altLang="el-G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2397E2"/>
                        </a:buClr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35ACA2"/>
                        </a:buClr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430BB"/>
                        </a:buClr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Piercing</a:t>
                      </a:r>
                    </a:p>
                  </a:txBody>
                  <a:tcPr marL="91455" marR="91455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560645"/>
                  </a:ext>
                </a:extLst>
              </a:tr>
            </a:tbl>
          </a:graphicData>
        </a:graphic>
      </p:graphicFrame>
      <p:sp>
        <p:nvSpPr>
          <p:cNvPr id="5" name="Firewall">
            <a:extLst>
              <a:ext uri="{FF2B5EF4-FFF2-40B4-BE49-F238E27FC236}">
                <a16:creationId xmlns:a16="http://schemas.microsoft.com/office/drawing/2014/main" id="{65970856-5853-2849-9E14-F5E32F25926B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331913" y="3500438"/>
            <a:ext cx="1641475" cy="936625"/>
          </a:xfrm>
          <a:custGeom>
            <a:avLst/>
            <a:gdLst>
              <a:gd name="T0" fmla="*/ 0 w 21600"/>
              <a:gd name="T1" fmla="*/ 0 h 21600"/>
              <a:gd name="T2" fmla="*/ 820738 w 21600"/>
              <a:gd name="T3" fmla="*/ 0 h 21600"/>
              <a:gd name="T4" fmla="*/ 1641475 w 21600"/>
              <a:gd name="T5" fmla="*/ 0 h 21600"/>
              <a:gd name="T6" fmla="*/ 1600438 w 21600"/>
              <a:gd name="T7" fmla="*/ 468313 h 21600"/>
              <a:gd name="T8" fmla="*/ 1600438 w 21600"/>
              <a:gd name="T9" fmla="*/ 936625 h 21600"/>
              <a:gd name="T10" fmla="*/ 820738 w 21600"/>
              <a:gd name="T11" fmla="*/ 936625 h 21600"/>
              <a:gd name="T12" fmla="*/ 41037 w 21600"/>
              <a:gd name="T13" fmla="*/ 936625 h 21600"/>
              <a:gd name="T14" fmla="*/ 41037 w 21600"/>
              <a:gd name="T15" fmla="*/ 46831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2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540" y="4628"/>
                </a:moveTo>
                <a:lnTo>
                  <a:pt x="0" y="4628"/>
                </a:lnTo>
                <a:lnTo>
                  <a:pt x="0" y="0"/>
                </a:lnTo>
                <a:lnTo>
                  <a:pt x="21600" y="0"/>
                </a:lnTo>
                <a:lnTo>
                  <a:pt x="21600" y="4628"/>
                </a:lnTo>
                <a:lnTo>
                  <a:pt x="21060" y="4628"/>
                </a:lnTo>
                <a:lnTo>
                  <a:pt x="21060" y="21600"/>
                </a:lnTo>
                <a:lnTo>
                  <a:pt x="540" y="21600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540" y="4628"/>
                </a:moveTo>
                <a:lnTo>
                  <a:pt x="540" y="6171"/>
                </a:lnTo>
                <a:lnTo>
                  <a:pt x="2700" y="6171"/>
                </a:lnTo>
                <a:lnTo>
                  <a:pt x="2700" y="4628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2700" y="4628"/>
                </a:moveTo>
                <a:lnTo>
                  <a:pt x="2700" y="6171"/>
                </a:lnTo>
                <a:lnTo>
                  <a:pt x="4860" y="6171"/>
                </a:lnTo>
                <a:lnTo>
                  <a:pt x="4860" y="4628"/>
                </a:lnTo>
                <a:lnTo>
                  <a:pt x="2700" y="4628"/>
                </a:lnTo>
                <a:close/>
              </a:path>
              <a:path w="21600" h="21600" extrusionOk="0">
                <a:moveTo>
                  <a:pt x="4860" y="4628"/>
                </a:moveTo>
                <a:lnTo>
                  <a:pt x="4860" y="6171"/>
                </a:lnTo>
                <a:lnTo>
                  <a:pt x="7020" y="6171"/>
                </a:lnTo>
                <a:lnTo>
                  <a:pt x="7020" y="4628"/>
                </a:lnTo>
                <a:lnTo>
                  <a:pt x="4860" y="4628"/>
                </a:lnTo>
                <a:close/>
              </a:path>
              <a:path w="21600" h="21600" extrusionOk="0">
                <a:moveTo>
                  <a:pt x="7020" y="4628"/>
                </a:moveTo>
                <a:lnTo>
                  <a:pt x="7020" y="6171"/>
                </a:lnTo>
                <a:lnTo>
                  <a:pt x="9180" y="6171"/>
                </a:lnTo>
                <a:lnTo>
                  <a:pt x="9180" y="4628"/>
                </a:lnTo>
                <a:lnTo>
                  <a:pt x="7020" y="4628"/>
                </a:lnTo>
                <a:close/>
              </a:path>
              <a:path w="21600" h="21600" extrusionOk="0">
                <a:moveTo>
                  <a:pt x="9180" y="4628"/>
                </a:moveTo>
                <a:lnTo>
                  <a:pt x="9180" y="6171"/>
                </a:lnTo>
                <a:lnTo>
                  <a:pt x="11340" y="6171"/>
                </a:lnTo>
                <a:lnTo>
                  <a:pt x="11340" y="4628"/>
                </a:lnTo>
                <a:lnTo>
                  <a:pt x="9180" y="4628"/>
                </a:lnTo>
                <a:close/>
              </a:path>
              <a:path w="21600" h="21600" extrusionOk="0">
                <a:moveTo>
                  <a:pt x="11340" y="4628"/>
                </a:moveTo>
                <a:lnTo>
                  <a:pt x="11340" y="6171"/>
                </a:lnTo>
                <a:lnTo>
                  <a:pt x="13500" y="6171"/>
                </a:lnTo>
                <a:lnTo>
                  <a:pt x="13500" y="4628"/>
                </a:lnTo>
                <a:lnTo>
                  <a:pt x="11340" y="4628"/>
                </a:lnTo>
                <a:close/>
              </a:path>
              <a:path w="21600" h="21600" extrusionOk="0">
                <a:moveTo>
                  <a:pt x="13500" y="4628"/>
                </a:moveTo>
                <a:lnTo>
                  <a:pt x="13500" y="6171"/>
                </a:lnTo>
                <a:lnTo>
                  <a:pt x="15660" y="6171"/>
                </a:lnTo>
                <a:lnTo>
                  <a:pt x="15660" y="4628"/>
                </a:lnTo>
                <a:lnTo>
                  <a:pt x="13500" y="4628"/>
                </a:lnTo>
                <a:close/>
              </a:path>
              <a:path w="21600" h="21600" extrusionOk="0">
                <a:moveTo>
                  <a:pt x="15660" y="4628"/>
                </a:moveTo>
                <a:lnTo>
                  <a:pt x="15660" y="6171"/>
                </a:lnTo>
                <a:lnTo>
                  <a:pt x="17820" y="6171"/>
                </a:lnTo>
                <a:lnTo>
                  <a:pt x="17820" y="4628"/>
                </a:lnTo>
                <a:lnTo>
                  <a:pt x="15660" y="4628"/>
                </a:lnTo>
                <a:close/>
              </a:path>
              <a:path w="21600" h="21600" extrusionOk="0">
                <a:moveTo>
                  <a:pt x="17820" y="4628"/>
                </a:moveTo>
                <a:lnTo>
                  <a:pt x="17820" y="6171"/>
                </a:lnTo>
                <a:lnTo>
                  <a:pt x="19980" y="6171"/>
                </a:lnTo>
                <a:lnTo>
                  <a:pt x="19980" y="4628"/>
                </a:lnTo>
                <a:lnTo>
                  <a:pt x="17820" y="4628"/>
                </a:lnTo>
                <a:close/>
              </a:path>
              <a:path w="21600" h="21600" extrusionOk="0">
                <a:moveTo>
                  <a:pt x="1620" y="6171"/>
                </a:moveTo>
                <a:lnTo>
                  <a:pt x="1620" y="7714"/>
                </a:lnTo>
                <a:lnTo>
                  <a:pt x="3779" y="7714"/>
                </a:lnTo>
                <a:lnTo>
                  <a:pt x="3779" y="6171"/>
                </a:lnTo>
                <a:lnTo>
                  <a:pt x="1620" y="6171"/>
                </a:lnTo>
                <a:close/>
              </a:path>
              <a:path w="21600" h="21600" extrusionOk="0">
                <a:moveTo>
                  <a:pt x="3779" y="6171"/>
                </a:moveTo>
                <a:lnTo>
                  <a:pt x="3779" y="7714"/>
                </a:lnTo>
                <a:lnTo>
                  <a:pt x="5940" y="7714"/>
                </a:lnTo>
                <a:lnTo>
                  <a:pt x="5940" y="6171"/>
                </a:lnTo>
                <a:lnTo>
                  <a:pt x="3779" y="6171"/>
                </a:lnTo>
                <a:close/>
              </a:path>
              <a:path w="21600" h="21600" extrusionOk="0">
                <a:moveTo>
                  <a:pt x="5940" y="6171"/>
                </a:moveTo>
                <a:lnTo>
                  <a:pt x="5940" y="7714"/>
                </a:lnTo>
                <a:lnTo>
                  <a:pt x="8100" y="7714"/>
                </a:lnTo>
                <a:lnTo>
                  <a:pt x="8100" y="6171"/>
                </a:lnTo>
                <a:lnTo>
                  <a:pt x="5940" y="6171"/>
                </a:lnTo>
                <a:close/>
              </a:path>
              <a:path w="21600" h="21600" extrusionOk="0">
                <a:moveTo>
                  <a:pt x="8100" y="6171"/>
                </a:moveTo>
                <a:lnTo>
                  <a:pt x="8100" y="7714"/>
                </a:lnTo>
                <a:lnTo>
                  <a:pt x="10260" y="7714"/>
                </a:lnTo>
                <a:lnTo>
                  <a:pt x="10260" y="6171"/>
                </a:lnTo>
                <a:lnTo>
                  <a:pt x="8100" y="6171"/>
                </a:lnTo>
                <a:close/>
              </a:path>
              <a:path w="21600" h="21600" extrusionOk="0">
                <a:moveTo>
                  <a:pt x="10260" y="6171"/>
                </a:moveTo>
                <a:lnTo>
                  <a:pt x="10260" y="7714"/>
                </a:lnTo>
                <a:lnTo>
                  <a:pt x="12419" y="7714"/>
                </a:lnTo>
                <a:lnTo>
                  <a:pt x="12419" y="6171"/>
                </a:lnTo>
                <a:lnTo>
                  <a:pt x="10260" y="6171"/>
                </a:lnTo>
                <a:close/>
              </a:path>
              <a:path w="21600" h="21600" extrusionOk="0">
                <a:moveTo>
                  <a:pt x="12419" y="6171"/>
                </a:moveTo>
                <a:lnTo>
                  <a:pt x="12419" y="7714"/>
                </a:lnTo>
                <a:lnTo>
                  <a:pt x="14580" y="7714"/>
                </a:lnTo>
                <a:lnTo>
                  <a:pt x="14580" y="6171"/>
                </a:lnTo>
                <a:lnTo>
                  <a:pt x="12419" y="6171"/>
                </a:lnTo>
                <a:close/>
              </a:path>
              <a:path w="21600" h="21600" extrusionOk="0">
                <a:moveTo>
                  <a:pt x="14580" y="6171"/>
                </a:moveTo>
                <a:lnTo>
                  <a:pt x="14580" y="7714"/>
                </a:lnTo>
                <a:lnTo>
                  <a:pt x="16740" y="7714"/>
                </a:lnTo>
                <a:lnTo>
                  <a:pt x="16740" y="6171"/>
                </a:lnTo>
                <a:lnTo>
                  <a:pt x="14580" y="6171"/>
                </a:lnTo>
                <a:close/>
              </a:path>
              <a:path w="21600" h="21600" extrusionOk="0">
                <a:moveTo>
                  <a:pt x="16740" y="6171"/>
                </a:moveTo>
                <a:lnTo>
                  <a:pt x="16740" y="7714"/>
                </a:lnTo>
                <a:lnTo>
                  <a:pt x="18900" y="7714"/>
                </a:lnTo>
                <a:lnTo>
                  <a:pt x="18900" y="6171"/>
                </a:lnTo>
                <a:lnTo>
                  <a:pt x="16740" y="6171"/>
                </a:lnTo>
                <a:close/>
              </a:path>
              <a:path w="21600" h="21600" extrusionOk="0">
                <a:moveTo>
                  <a:pt x="18900" y="6171"/>
                </a:moveTo>
                <a:lnTo>
                  <a:pt x="18900" y="7714"/>
                </a:lnTo>
                <a:lnTo>
                  <a:pt x="21060" y="7714"/>
                </a:lnTo>
                <a:lnTo>
                  <a:pt x="21060" y="6171"/>
                </a:lnTo>
                <a:lnTo>
                  <a:pt x="18900" y="6171"/>
                </a:lnTo>
                <a:close/>
              </a:path>
              <a:path w="21600" h="21600" extrusionOk="0">
                <a:moveTo>
                  <a:pt x="540" y="7714"/>
                </a:moveTo>
                <a:lnTo>
                  <a:pt x="540" y="9257"/>
                </a:lnTo>
                <a:lnTo>
                  <a:pt x="2700" y="9257"/>
                </a:lnTo>
                <a:lnTo>
                  <a:pt x="2700" y="7714"/>
                </a:lnTo>
                <a:lnTo>
                  <a:pt x="540" y="7714"/>
                </a:lnTo>
                <a:close/>
              </a:path>
              <a:path w="21600" h="21600" extrusionOk="0">
                <a:moveTo>
                  <a:pt x="2700" y="7714"/>
                </a:moveTo>
                <a:lnTo>
                  <a:pt x="2700" y="9257"/>
                </a:lnTo>
                <a:lnTo>
                  <a:pt x="4860" y="9257"/>
                </a:lnTo>
                <a:lnTo>
                  <a:pt x="4860" y="7714"/>
                </a:lnTo>
                <a:lnTo>
                  <a:pt x="2700" y="7714"/>
                </a:lnTo>
                <a:close/>
              </a:path>
              <a:path w="21600" h="21600" extrusionOk="0">
                <a:moveTo>
                  <a:pt x="4860" y="7714"/>
                </a:moveTo>
                <a:lnTo>
                  <a:pt x="4860" y="9257"/>
                </a:lnTo>
                <a:lnTo>
                  <a:pt x="7020" y="9257"/>
                </a:lnTo>
                <a:lnTo>
                  <a:pt x="7020" y="7714"/>
                </a:lnTo>
                <a:lnTo>
                  <a:pt x="4860" y="7714"/>
                </a:lnTo>
                <a:close/>
              </a:path>
              <a:path w="21600" h="21600" extrusionOk="0">
                <a:moveTo>
                  <a:pt x="7020" y="7714"/>
                </a:moveTo>
                <a:lnTo>
                  <a:pt x="7020" y="9257"/>
                </a:lnTo>
                <a:lnTo>
                  <a:pt x="9180" y="9257"/>
                </a:lnTo>
                <a:lnTo>
                  <a:pt x="9180" y="7714"/>
                </a:lnTo>
                <a:lnTo>
                  <a:pt x="7020" y="7714"/>
                </a:lnTo>
                <a:close/>
              </a:path>
              <a:path w="21600" h="21600" extrusionOk="0">
                <a:moveTo>
                  <a:pt x="9180" y="7714"/>
                </a:moveTo>
                <a:lnTo>
                  <a:pt x="9180" y="9257"/>
                </a:lnTo>
                <a:lnTo>
                  <a:pt x="11340" y="9257"/>
                </a:lnTo>
                <a:lnTo>
                  <a:pt x="11340" y="7714"/>
                </a:lnTo>
                <a:lnTo>
                  <a:pt x="9180" y="7714"/>
                </a:lnTo>
                <a:close/>
              </a:path>
              <a:path w="21600" h="21600" extrusionOk="0">
                <a:moveTo>
                  <a:pt x="11340" y="7714"/>
                </a:moveTo>
                <a:lnTo>
                  <a:pt x="11340" y="9257"/>
                </a:lnTo>
                <a:lnTo>
                  <a:pt x="13500" y="9257"/>
                </a:lnTo>
                <a:lnTo>
                  <a:pt x="13500" y="7714"/>
                </a:lnTo>
                <a:lnTo>
                  <a:pt x="11340" y="7714"/>
                </a:lnTo>
                <a:close/>
              </a:path>
              <a:path w="21600" h="21600" extrusionOk="0">
                <a:moveTo>
                  <a:pt x="13500" y="7714"/>
                </a:moveTo>
                <a:lnTo>
                  <a:pt x="13500" y="9257"/>
                </a:lnTo>
                <a:lnTo>
                  <a:pt x="15660" y="9257"/>
                </a:lnTo>
                <a:lnTo>
                  <a:pt x="15660" y="7714"/>
                </a:lnTo>
                <a:lnTo>
                  <a:pt x="13500" y="7714"/>
                </a:lnTo>
                <a:close/>
              </a:path>
              <a:path w="21600" h="21600" extrusionOk="0">
                <a:moveTo>
                  <a:pt x="15660" y="7714"/>
                </a:moveTo>
                <a:lnTo>
                  <a:pt x="15660" y="9257"/>
                </a:lnTo>
                <a:lnTo>
                  <a:pt x="17820" y="9257"/>
                </a:lnTo>
                <a:lnTo>
                  <a:pt x="17820" y="7714"/>
                </a:lnTo>
                <a:lnTo>
                  <a:pt x="15660" y="7714"/>
                </a:lnTo>
                <a:close/>
              </a:path>
              <a:path w="21600" h="21600" extrusionOk="0">
                <a:moveTo>
                  <a:pt x="17820" y="7714"/>
                </a:moveTo>
                <a:lnTo>
                  <a:pt x="17820" y="9257"/>
                </a:lnTo>
                <a:lnTo>
                  <a:pt x="19980" y="9257"/>
                </a:lnTo>
                <a:lnTo>
                  <a:pt x="19980" y="7714"/>
                </a:lnTo>
                <a:lnTo>
                  <a:pt x="17820" y="7714"/>
                </a:lnTo>
                <a:close/>
              </a:path>
              <a:path w="21600" h="21600" extrusionOk="0">
                <a:moveTo>
                  <a:pt x="1620" y="9257"/>
                </a:moveTo>
                <a:lnTo>
                  <a:pt x="1620" y="10800"/>
                </a:lnTo>
                <a:lnTo>
                  <a:pt x="3779" y="10800"/>
                </a:lnTo>
                <a:lnTo>
                  <a:pt x="3779" y="9257"/>
                </a:lnTo>
                <a:lnTo>
                  <a:pt x="1620" y="9257"/>
                </a:lnTo>
                <a:close/>
              </a:path>
              <a:path w="21600" h="21600" extrusionOk="0">
                <a:moveTo>
                  <a:pt x="3779" y="9257"/>
                </a:moveTo>
                <a:lnTo>
                  <a:pt x="3779" y="10800"/>
                </a:lnTo>
                <a:lnTo>
                  <a:pt x="5940" y="10800"/>
                </a:lnTo>
                <a:lnTo>
                  <a:pt x="5940" y="9257"/>
                </a:lnTo>
                <a:lnTo>
                  <a:pt x="3779" y="9257"/>
                </a:lnTo>
                <a:close/>
              </a:path>
              <a:path w="21600" h="21600" extrusionOk="0">
                <a:moveTo>
                  <a:pt x="5940" y="9257"/>
                </a:moveTo>
                <a:lnTo>
                  <a:pt x="5940" y="10800"/>
                </a:lnTo>
                <a:lnTo>
                  <a:pt x="8100" y="10800"/>
                </a:lnTo>
                <a:lnTo>
                  <a:pt x="8100" y="9257"/>
                </a:lnTo>
                <a:lnTo>
                  <a:pt x="5940" y="9257"/>
                </a:lnTo>
                <a:close/>
              </a:path>
              <a:path w="21600" h="21600" extrusionOk="0">
                <a:moveTo>
                  <a:pt x="8100" y="9257"/>
                </a:moveTo>
                <a:lnTo>
                  <a:pt x="8100" y="10800"/>
                </a:lnTo>
                <a:lnTo>
                  <a:pt x="10260" y="10800"/>
                </a:lnTo>
                <a:lnTo>
                  <a:pt x="10260" y="9257"/>
                </a:lnTo>
                <a:lnTo>
                  <a:pt x="8100" y="9257"/>
                </a:lnTo>
                <a:close/>
              </a:path>
              <a:path w="21600" h="21600" extrusionOk="0">
                <a:moveTo>
                  <a:pt x="10260" y="9257"/>
                </a:moveTo>
                <a:lnTo>
                  <a:pt x="10260" y="10800"/>
                </a:lnTo>
                <a:lnTo>
                  <a:pt x="12419" y="10800"/>
                </a:lnTo>
                <a:lnTo>
                  <a:pt x="12419" y="9257"/>
                </a:lnTo>
                <a:lnTo>
                  <a:pt x="10260" y="9257"/>
                </a:lnTo>
                <a:close/>
              </a:path>
              <a:path w="21600" h="21600" extrusionOk="0">
                <a:moveTo>
                  <a:pt x="12419" y="9257"/>
                </a:moveTo>
                <a:lnTo>
                  <a:pt x="12419" y="10800"/>
                </a:lnTo>
                <a:lnTo>
                  <a:pt x="14580" y="10800"/>
                </a:lnTo>
                <a:lnTo>
                  <a:pt x="14580" y="9257"/>
                </a:lnTo>
                <a:lnTo>
                  <a:pt x="12419" y="9257"/>
                </a:lnTo>
                <a:close/>
              </a:path>
              <a:path w="21600" h="21600" extrusionOk="0">
                <a:moveTo>
                  <a:pt x="14580" y="9257"/>
                </a:moveTo>
                <a:lnTo>
                  <a:pt x="14580" y="10800"/>
                </a:lnTo>
                <a:lnTo>
                  <a:pt x="16740" y="10800"/>
                </a:lnTo>
                <a:lnTo>
                  <a:pt x="16740" y="9257"/>
                </a:lnTo>
                <a:lnTo>
                  <a:pt x="14580" y="9257"/>
                </a:lnTo>
                <a:close/>
              </a:path>
              <a:path w="21600" h="21600" extrusionOk="0">
                <a:moveTo>
                  <a:pt x="16740" y="9257"/>
                </a:moveTo>
                <a:lnTo>
                  <a:pt x="16740" y="10800"/>
                </a:lnTo>
                <a:lnTo>
                  <a:pt x="18900" y="10800"/>
                </a:lnTo>
                <a:lnTo>
                  <a:pt x="18900" y="9257"/>
                </a:lnTo>
                <a:lnTo>
                  <a:pt x="16740" y="9257"/>
                </a:lnTo>
                <a:close/>
              </a:path>
              <a:path w="21600" h="21600" extrusionOk="0">
                <a:moveTo>
                  <a:pt x="18900" y="9257"/>
                </a:moveTo>
                <a:lnTo>
                  <a:pt x="18900" y="10800"/>
                </a:lnTo>
                <a:lnTo>
                  <a:pt x="21060" y="10800"/>
                </a:lnTo>
                <a:lnTo>
                  <a:pt x="21060" y="9257"/>
                </a:lnTo>
                <a:lnTo>
                  <a:pt x="18900" y="9257"/>
                </a:lnTo>
                <a:close/>
              </a:path>
              <a:path w="21600" h="21600" extrusionOk="0">
                <a:moveTo>
                  <a:pt x="540" y="10800"/>
                </a:moveTo>
                <a:lnTo>
                  <a:pt x="540" y="12342"/>
                </a:lnTo>
                <a:lnTo>
                  <a:pt x="2700" y="12342"/>
                </a:lnTo>
                <a:lnTo>
                  <a:pt x="2700" y="10800"/>
                </a:lnTo>
                <a:lnTo>
                  <a:pt x="540" y="10800"/>
                </a:lnTo>
                <a:close/>
              </a:path>
              <a:path w="21600" h="21600" extrusionOk="0">
                <a:moveTo>
                  <a:pt x="2700" y="10800"/>
                </a:moveTo>
                <a:lnTo>
                  <a:pt x="2700" y="12342"/>
                </a:lnTo>
                <a:lnTo>
                  <a:pt x="4860" y="12342"/>
                </a:lnTo>
                <a:lnTo>
                  <a:pt x="4860" y="10800"/>
                </a:lnTo>
                <a:lnTo>
                  <a:pt x="2700" y="10800"/>
                </a:lnTo>
                <a:close/>
              </a:path>
              <a:path w="21600" h="21600" extrusionOk="0">
                <a:moveTo>
                  <a:pt x="4860" y="10800"/>
                </a:moveTo>
                <a:lnTo>
                  <a:pt x="4860" y="12342"/>
                </a:lnTo>
                <a:lnTo>
                  <a:pt x="7020" y="12342"/>
                </a:lnTo>
                <a:lnTo>
                  <a:pt x="7020" y="10800"/>
                </a:lnTo>
                <a:lnTo>
                  <a:pt x="4860" y="10800"/>
                </a:lnTo>
                <a:close/>
              </a:path>
              <a:path w="21600" h="21600" extrusionOk="0">
                <a:moveTo>
                  <a:pt x="7020" y="10800"/>
                </a:moveTo>
                <a:lnTo>
                  <a:pt x="7020" y="12342"/>
                </a:lnTo>
                <a:lnTo>
                  <a:pt x="9180" y="12342"/>
                </a:lnTo>
                <a:lnTo>
                  <a:pt x="9180" y="10800"/>
                </a:lnTo>
                <a:lnTo>
                  <a:pt x="7020" y="10800"/>
                </a:lnTo>
                <a:close/>
              </a:path>
              <a:path w="21600" h="21600" extrusionOk="0">
                <a:moveTo>
                  <a:pt x="9180" y="10800"/>
                </a:moveTo>
                <a:lnTo>
                  <a:pt x="9180" y="12342"/>
                </a:lnTo>
                <a:lnTo>
                  <a:pt x="11340" y="12342"/>
                </a:lnTo>
                <a:lnTo>
                  <a:pt x="11340" y="10800"/>
                </a:lnTo>
                <a:lnTo>
                  <a:pt x="9180" y="10800"/>
                </a:lnTo>
                <a:close/>
              </a:path>
              <a:path w="21600" h="21600" extrusionOk="0">
                <a:moveTo>
                  <a:pt x="11340" y="10800"/>
                </a:moveTo>
                <a:lnTo>
                  <a:pt x="11340" y="12342"/>
                </a:lnTo>
                <a:lnTo>
                  <a:pt x="13500" y="12342"/>
                </a:lnTo>
                <a:lnTo>
                  <a:pt x="13500" y="10800"/>
                </a:lnTo>
                <a:lnTo>
                  <a:pt x="11340" y="10800"/>
                </a:lnTo>
                <a:close/>
              </a:path>
              <a:path w="21600" h="21600" extrusionOk="0">
                <a:moveTo>
                  <a:pt x="13500" y="10800"/>
                </a:moveTo>
                <a:lnTo>
                  <a:pt x="13500" y="12342"/>
                </a:lnTo>
                <a:lnTo>
                  <a:pt x="15660" y="12342"/>
                </a:lnTo>
                <a:lnTo>
                  <a:pt x="15660" y="10800"/>
                </a:lnTo>
                <a:lnTo>
                  <a:pt x="13500" y="10800"/>
                </a:lnTo>
                <a:close/>
              </a:path>
              <a:path w="21600" h="21600" extrusionOk="0">
                <a:moveTo>
                  <a:pt x="15660" y="10800"/>
                </a:moveTo>
                <a:lnTo>
                  <a:pt x="15660" y="12342"/>
                </a:lnTo>
                <a:lnTo>
                  <a:pt x="17820" y="12342"/>
                </a:lnTo>
                <a:lnTo>
                  <a:pt x="17820" y="10800"/>
                </a:lnTo>
                <a:lnTo>
                  <a:pt x="15660" y="10800"/>
                </a:lnTo>
                <a:close/>
              </a:path>
              <a:path w="21600" h="21600" extrusionOk="0">
                <a:moveTo>
                  <a:pt x="17820" y="10800"/>
                </a:moveTo>
                <a:lnTo>
                  <a:pt x="17820" y="12342"/>
                </a:lnTo>
                <a:lnTo>
                  <a:pt x="19980" y="12342"/>
                </a:lnTo>
                <a:lnTo>
                  <a:pt x="19980" y="10800"/>
                </a:lnTo>
                <a:lnTo>
                  <a:pt x="17820" y="10800"/>
                </a:lnTo>
                <a:close/>
              </a:path>
              <a:path w="21600" h="21600" extrusionOk="0">
                <a:moveTo>
                  <a:pt x="1620" y="12342"/>
                </a:moveTo>
                <a:lnTo>
                  <a:pt x="1620" y="13885"/>
                </a:lnTo>
                <a:lnTo>
                  <a:pt x="3779" y="13885"/>
                </a:lnTo>
                <a:lnTo>
                  <a:pt x="3779" y="12342"/>
                </a:lnTo>
                <a:lnTo>
                  <a:pt x="1620" y="12342"/>
                </a:lnTo>
                <a:close/>
              </a:path>
              <a:path w="21600" h="21600" extrusionOk="0">
                <a:moveTo>
                  <a:pt x="3779" y="12342"/>
                </a:moveTo>
                <a:lnTo>
                  <a:pt x="3779" y="13885"/>
                </a:lnTo>
                <a:lnTo>
                  <a:pt x="5940" y="13885"/>
                </a:lnTo>
                <a:lnTo>
                  <a:pt x="5940" y="12342"/>
                </a:lnTo>
                <a:lnTo>
                  <a:pt x="3779" y="12342"/>
                </a:lnTo>
                <a:close/>
              </a:path>
              <a:path w="21600" h="21600" extrusionOk="0">
                <a:moveTo>
                  <a:pt x="5940" y="12342"/>
                </a:moveTo>
                <a:lnTo>
                  <a:pt x="5940" y="13885"/>
                </a:lnTo>
                <a:lnTo>
                  <a:pt x="8100" y="13885"/>
                </a:lnTo>
                <a:lnTo>
                  <a:pt x="8100" y="12342"/>
                </a:lnTo>
                <a:lnTo>
                  <a:pt x="5940" y="12342"/>
                </a:lnTo>
                <a:close/>
              </a:path>
              <a:path w="21600" h="21600" extrusionOk="0">
                <a:moveTo>
                  <a:pt x="8100" y="12342"/>
                </a:moveTo>
                <a:lnTo>
                  <a:pt x="8100" y="13885"/>
                </a:lnTo>
                <a:lnTo>
                  <a:pt x="10260" y="13885"/>
                </a:lnTo>
                <a:lnTo>
                  <a:pt x="10260" y="12342"/>
                </a:lnTo>
                <a:lnTo>
                  <a:pt x="8100" y="12342"/>
                </a:lnTo>
                <a:close/>
              </a:path>
              <a:path w="21600" h="21600" extrusionOk="0">
                <a:moveTo>
                  <a:pt x="10260" y="12342"/>
                </a:moveTo>
                <a:lnTo>
                  <a:pt x="10260" y="13885"/>
                </a:lnTo>
                <a:lnTo>
                  <a:pt x="12419" y="13885"/>
                </a:lnTo>
                <a:lnTo>
                  <a:pt x="12419" y="12342"/>
                </a:lnTo>
                <a:lnTo>
                  <a:pt x="10260" y="12342"/>
                </a:lnTo>
                <a:close/>
              </a:path>
              <a:path w="21600" h="21600" extrusionOk="0">
                <a:moveTo>
                  <a:pt x="12419" y="12342"/>
                </a:moveTo>
                <a:lnTo>
                  <a:pt x="12419" y="13885"/>
                </a:lnTo>
                <a:lnTo>
                  <a:pt x="14580" y="13885"/>
                </a:lnTo>
                <a:lnTo>
                  <a:pt x="14580" y="12342"/>
                </a:lnTo>
                <a:lnTo>
                  <a:pt x="12419" y="12342"/>
                </a:lnTo>
                <a:close/>
              </a:path>
              <a:path w="21600" h="21600" extrusionOk="0">
                <a:moveTo>
                  <a:pt x="14580" y="12342"/>
                </a:moveTo>
                <a:lnTo>
                  <a:pt x="14580" y="13885"/>
                </a:lnTo>
                <a:lnTo>
                  <a:pt x="16740" y="13885"/>
                </a:lnTo>
                <a:lnTo>
                  <a:pt x="16740" y="12342"/>
                </a:lnTo>
                <a:lnTo>
                  <a:pt x="14580" y="12342"/>
                </a:lnTo>
                <a:close/>
              </a:path>
              <a:path w="21600" h="21600" extrusionOk="0">
                <a:moveTo>
                  <a:pt x="16740" y="12342"/>
                </a:moveTo>
                <a:lnTo>
                  <a:pt x="16740" y="13885"/>
                </a:lnTo>
                <a:lnTo>
                  <a:pt x="18900" y="13885"/>
                </a:lnTo>
                <a:lnTo>
                  <a:pt x="18900" y="12342"/>
                </a:lnTo>
                <a:lnTo>
                  <a:pt x="16740" y="12342"/>
                </a:lnTo>
                <a:close/>
              </a:path>
              <a:path w="21600" h="21600" extrusionOk="0">
                <a:moveTo>
                  <a:pt x="18900" y="12342"/>
                </a:moveTo>
                <a:lnTo>
                  <a:pt x="18900" y="13885"/>
                </a:lnTo>
                <a:lnTo>
                  <a:pt x="21060" y="13885"/>
                </a:lnTo>
                <a:lnTo>
                  <a:pt x="21060" y="12342"/>
                </a:lnTo>
                <a:lnTo>
                  <a:pt x="18900" y="12342"/>
                </a:lnTo>
                <a:close/>
              </a:path>
              <a:path w="21600" h="21600" extrusionOk="0">
                <a:moveTo>
                  <a:pt x="540" y="13885"/>
                </a:moveTo>
                <a:lnTo>
                  <a:pt x="540" y="15428"/>
                </a:lnTo>
                <a:lnTo>
                  <a:pt x="2700" y="15428"/>
                </a:lnTo>
                <a:lnTo>
                  <a:pt x="2700" y="13885"/>
                </a:lnTo>
                <a:lnTo>
                  <a:pt x="540" y="13885"/>
                </a:lnTo>
                <a:close/>
              </a:path>
              <a:path w="21600" h="21600" extrusionOk="0">
                <a:moveTo>
                  <a:pt x="2700" y="13885"/>
                </a:moveTo>
                <a:lnTo>
                  <a:pt x="2700" y="15428"/>
                </a:lnTo>
                <a:lnTo>
                  <a:pt x="4860" y="15428"/>
                </a:lnTo>
                <a:lnTo>
                  <a:pt x="4860" y="13885"/>
                </a:lnTo>
                <a:lnTo>
                  <a:pt x="2700" y="13885"/>
                </a:lnTo>
                <a:close/>
              </a:path>
              <a:path w="21600" h="21600" extrusionOk="0">
                <a:moveTo>
                  <a:pt x="4860" y="13885"/>
                </a:moveTo>
                <a:lnTo>
                  <a:pt x="4860" y="15428"/>
                </a:lnTo>
                <a:lnTo>
                  <a:pt x="7020" y="15428"/>
                </a:lnTo>
                <a:lnTo>
                  <a:pt x="7020" y="13885"/>
                </a:lnTo>
                <a:lnTo>
                  <a:pt x="4860" y="13885"/>
                </a:lnTo>
                <a:close/>
              </a:path>
              <a:path w="21600" h="21600" extrusionOk="0">
                <a:moveTo>
                  <a:pt x="7020" y="13885"/>
                </a:moveTo>
                <a:lnTo>
                  <a:pt x="7020" y="15428"/>
                </a:lnTo>
                <a:lnTo>
                  <a:pt x="9180" y="15428"/>
                </a:lnTo>
                <a:lnTo>
                  <a:pt x="9180" y="13885"/>
                </a:lnTo>
                <a:lnTo>
                  <a:pt x="7020" y="13885"/>
                </a:lnTo>
                <a:close/>
              </a:path>
              <a:path w="21600" h="21600" extrusionOk="0">
                <a:moveTo>
                  <a:pt x="9180" y="13885"/>
                </a:moveTo>
                <a:lnTo>
                  <a:pt x="9180" y="15428"/>
                </a:lnTo>
                <a:lnTo>
                  <a:pt x="11340" y="15428"/>
                </a:lnTo>
                <a:lnTo>
                  <a:pt x="11340" y="13885"/>
                </a:lnTo>
                <a:lnTo>
                  <a:pt x="9180" y="13885"/>
                </a:lnTo>
                <a:close/>
              </a:path>
              <a:path w="21600" h="21600" extrusionOk="0">
                <a:moveTo>
                  <a:pt x="11340" y="13885"/>
                </a:moveTo>
                <a:lnTo>
                  <a:pt x="11340" y="15428"/>
                </a:lnTo>
                <a:lnTo>
                  <a:pt x="13500" y="15428"/>
                </a:lnTo>
                <a:lnTo>
                  <a:pt x="13500" y="13885"/>
                </a:lnTo>
                <a:lnTo>
                  <a:pt x="11340" y="13885"/>
                </a:lnTo>
                <a:close/>
              </a:path>
              <a:path w="21600" h="21600" extrusionOk="0">
                <a:moveTo>
                  <a:pt x="13500" y="13885"/>
                </a:moveTo>
                <a:lnTo>
                  <a:pt x="13500" y="15428"/>
                </a:lnTo>
                <a:lnTo>
                  <a:pt x="15660" y="15428"/>
                </a:lnTo>
                <a:lnTo>
                  <a:pt x="15660" y="13885"/>
                </a:lnTo>
                <a:lnTo>
                  <a:pt x="13500" y="13885"/>
                </a:lnTo>
                <a:close/>
              </a:path>
              <a:path w="21600" h="21600" extrusionOk="0">
                <a:moveTo>
                  <a:pt x="15660" y="13885"/>
                </a:moveTo>
                <a:lnTo>
                  <a:pt x="15660" y="15428"/>
                </a:lnTo>
                <a:lnTo>
                  <a:pt x="17820" y="15428"/>
                </a:lnTo>
                <a:lnTo>
                  <a:pt x="17820" y="13885"/>
                </a:lnTo>
                <a:lnTo>
                  <a:pt x="15660" y="13885"/>
                </a:lnTo>
                <a:close/>
              </a:path>
              <a:path w="21600" h="21600" extrusionOk="0">
                <a:moveTo>
                  <a:pt x="17820" y="13885"/>
                </a:moveTo>
                <a:lnTo>
                  <a:pt x="17820" y="15428"/>
                </a:lnTo>
                <a:lnTo>
                  <a:pt x="19980" y="15428"/>
                </a:lnTo>
                <a:lnTo>
                  <a:pt x="19980" y="13885"/>
                </a:lnTo>
                <a:lnTo>
                  <a:pt x="17820" y="13885"/>
                </a:lnTo>
                <a:close/>
              </a:path>
              <a:path w="21600" h="21600" extrusionOk="0">
                <a:moveTo>
                  <a:pt x="1620" y="15428"/>
                </a:moveTo>
                <a:lnTo>
                  <a:pt x="1620" y="16971"/>
                </a:lnTo>
                <a:lnTo>
                  <a:pt x="3779" y="16971"/>
                </a:lnTo>
                <a:lnTo>
                  <a:pt x="3779" y="15428"/>
                </a:lnTo>
                <a:lnTo>
                  <a:pt x="1620" y="15428"/>
                </a:lnTo>
                <a:close/>
              </a:path>
              <a:path w="21600" h="21600" extrusionOk="0">
                <a:moveTo>
                  <a:pt x="3779" y="15428"/>
                </a:moveTo>
                <a:lnTo>
                  <a:pt x="3779" y="16971"/>
                </a:lnTo>
                <a:lnTo>
                  <a:pt x="5940" y="16971"/>
                </a:lnTo>
                <a:lnTo>
                  <a:pt x="5940" y="15428"/>
                </a:lnTo>
                <a:lnTo>
                  <a:pt x="3779" y="15428"/>
                </a:lnTo>
                <a:close/>
              </a:path>
              <a:path w="21600" h="21600" extrusionOk="0">
                <a:moveTo>
                  <a:pt x="5940" y="15428"/>
                </a:moveTo>
                <a:lnTo>
                  <a:pt x="5940" y="16971"/>
                </a:lnTo>
                <a:lnTo>
                  <a:pt x="8100" y="16971"/>
                </a:lnTo>
                <a:lnTo>
                  <a:pt x="8100" y="15428"/>
                </a:lnTo>
                <a:lnTo>
                  <a:pt x="5940" y="15428"/>
                </a:lnTo>
                <a:close/>
              </a:path>
              <a:path w="21600" h="21600" extrusionOk="0">
                <a:moveTo>
                  <a:pt x="8100" y="15428"/>
                </a:moveTo>
                <a:lnTo>
                  <a:pt x="8100" y="16971"/>
                </a:lnTo>
                <a:lnTo>
                  <a:pt x="10260" y="16971"/>
                </a:lnTo>
                <a:lnTo>
                  <a:pt x="10260" y="15428"/>
                </a:lnTo>
                <a:lnTo>
                  <a:pt x="8100" y="15428"/>
                </a:lnTo>
                <a:close/>
              </a:path>
              <a:path w="21600" h="21600" extrusionOk="0">
                <a:moveTo>
                  <a:pt x="10260" y="15428"/>
                </a:moveTo>
                <a:lnTo>
                  <a:pt x="10260" y="16971"/>
                </a:lnTo>
                <a:lnTo>
                  <a:pt x="12419" y="16971"/>
                </a:lnTo>
                <a:lnTo>
                  <a:pt x="12419" y="15428"/>
                </a:lnTo>
                <a:lnTo>
                  <a:pt x="10260" y="15428"/>
                </a:lnTo>
                <a:close/>
              </a:path>
              <a:path w="21600" h="21600" extrusionOk="0">
                <a:moveTo>
                  <a:pt x="12419" y="15428"/>
                </a:moveTo>
                <a:lnTo>
                  <a:pt x="12419" y="16971"/>
                </a:lnTo>
                <a:lnTo>
                  <a:pt x="14580" y="16971"/>
                </a:lnTo>
                <a:lnTo>
                  <a:pt x="14580" y="15428"/>
                </a:lnTo>
                <a:lnTo>
                  <a:pt x="12419" y="15428"/>
                </a:lnTo>
                <a:close/>
              </a:path>
              <a:path w="21600" h="21600" extrusionOk="0">
                <a:moveTo>
                  <a:pt x="14580" y="15428"/>
                </a:moveTo>
                <a:lnTo>
                  <a:pt x="14580" y="16971"/>
                </a:lnTo>
                <a:lnTo>
                  <a:pt x="16740" y="16971"/>
                </a:lnTo>
                <a:lnTo>
                  <a:pt x="16740" y="15428"/>
                </a:lnTo>
                <a:lnTo>
                  <a:pt x="14580" y="15428"/>
                </a:lnTo>
                <a:close/>
              </a:path>
              <a:path w="21600" h="21600" extrusionOk="0">
                <a:moveTo>
                  <a:pt x="16740" y="15428"/>
                </a:moveTo>
                <a:lnTo>
                  <a:pt x="16740" y="16971"/>
                </a:lnTo>
                <a:lnTo>
                  <a:pt x="18900" y="16971"/>
                </a:lnTo>
                <a:lnTo>
                  <a:pt x="18900" y="15428"/>
                </a:lnTo>
                <a:lnTo>
                  <a:pt x="16740" y="15428"/>
                </a:lnTo>
                <a:close/>
              </a:path>
              <a:path w="21600" h="21600" extrusionOk="0">
                <a:moveTo>
                  <a:pt x="18900" y="15428"/>
                </a:moveTo>
                <a:lnTo>
                  <a:pt x="18900" y="16971"/>
                </a:lnTo>
                <a:lnTo>
                  <a:pt x="21060" y="16971"/>
                </a:lnTo>
                <a:lnTo>
                  <a:pt x="21060" y="15428"/>
                </a:lnTo>
                <a:lnTo>
                  <a:pt x="18900" y="15428"/>
                </a:lnTo>
                <a:close/>
              </a:path>
              <a:path w="21600" h="21600" extrusionOk="0">
                <a:moveTo>
                  <a:pt x="540" y="16971"/>
                </a:moveTo>
                <a:lnTo>
                  <a:pt x="540" y="18514"/>
                </a:lnTo>
                <a:lnTo>
                  <a:pt x="2700" y="18514"/>
                </a:lnTo>
                <a:lnTo>
                  <a:pt x="2700" y="16971"/>
                </a:lnTo>
                <a:lnTo>
                  <a:pt x="540" y="16971"/>
                </a:lnTo>
                <a:close/>
              </a:path>
              <a:path w="21600" h="21600" extrusionOk="0">
                <a:moveTo>
                  <a:pt x="2700" y="16971"/>
                </a:moveTo>
                <a:lnTo>
                  <a:pt x="2700" y="18514"/>
                </a:lnTo>
                <a:lnTo>
                  <a:pt x="4860" y="18514"/>
                </a:lnTo>
                <a:lnTo>
                  <a:pt x="4860" y="16971"/>
                </a:lnTo>
                <a:lnTo>
                  <a:pt x="2700" y="16971"/>
                </a:lnTo>
                <a:close/>
              </a:path>
              <a:path w="21600" h="21600" extrusionOk="0">
                <a:moveTo>
                  <a:pt x="4860" y="16971"/>
                </a:moveTo>
                <a:lnTo>
                  <a:pt x="4860" y="18514"/>
                </a:lnTo>
                <a:lnTo>
                  <a:pt x="7020" y="18514"/>
                </a:lnTo>
                <a:lnTo>
                  <a:pt x="7020" y="16971"/>
                </a:lnTo>
                <a:lnTo>
                  <a:pt x="4860" y="16971"/>
                </a:lnTo>
                <a:close/>
              </a:path>
              <a:path w="21600" h="21600" extrusionOk="0">
                <a:moveTo>
                  <a:pt x="7020" y="16971"/>
                </a:moveTo>
                <a:lnTo>
                  <a:pt x="7020" y="18514"/>
                </a:lnTo>
                <a:lnTo>
                  <a:pt x="9180" y="18514"/>
                </a:lnTo>
                <a:lnTo>
                  <a:pt x="9180" y="16971"/>
                </a:lnTo>
                <a:lnTo>
                  <a:pt x="7020" y="16971"/>
                </a:lnTo>
                <a:close/>
              </a:path>
              <a:path w="21600" h="21600" extrusionOk="0">
                <a:moveTo>
                  <a:pt x="9180" y="16971"/>
                </a:moveTo>
                <a:lnTo>
                  <a:pt x="9180" y="18514"/>
                </a:lnTo>
                <a:lnTo>
                  <a:pt x="11340" y="18514"/>
                </a:lnTo>
                <a:lnTo>
                  <a:pt x="11340" y="16971"/>
                </a:lnTo>
                <a:lnTo>
                  <a:pt x="9180" y="16971"/>
                </a:lnTo>
                <a:close/>
              </a:path>
              <a:path w="21600" h="21600" extrusionOk="0">
                <a:moveTo>
                  <a:pt x="11340" y="16971"/>
                </a:moveTo>
                <a:lnTo>
                  <a:pt x="11340" y="18514"/>
                </a:lnTo>
                <a:lnTo>
                  <a:pt x="13500" y="18514"/>
                </a:lnTo>
                <a:lnTo>
                  <a:pt x="13500" y="16971"/>
                </a:lnTo>
                <a:lnTo>
                  <a:pt x="11340" y="16971"/>
                </a:lnTo>
                <a:close/>
              </a:path>
              <a:path w="21600" h="21600" extrusionOk="0">
                <a:moveTo>
                  <a:pt x="13500" y="16971"/>
                </a:moveTo>
                <a:lnTo>
                  <a:pt x="13500" y="18514"/>
                </a:lnTo>
                <a:lnTo>
                  <a:pt x="15660" y="18514"/>
                </a:lnTo>
                <a:lnTo>
                  <a:pt x="15660" y="16971"/>
                </a:lnTo>
                <a:lnTo>
                  <a:pt x="13500" y="16971"/>
                </a:lnTo>
                <a:close/>
              </a:path>
              <a:path w="21600" h="21600" extrusionOk="0">
                <a:moveTo>
                  <a:pt x="15660" y="16971"/>
                </a:moveTo>
                <a:lnTo>
                  <a:pt x="15660" y="18514"/>
                </a:lnTo>
                <a:lnTo>
                  <a:pt x="17820" y="18514"/>
                </a:lnTo>
                <a:lnTo>
                  <a:pt x="17820" y="16971"/>
                </a:lnTo>
                <a:lnTo>
                  <a:pt x="15660" y="16971"/>
                </a:lnTo>
                <a:close/>
              </a:path>
              <a:path w="21600" h="21600" extrusionOk="0">
                <a:moveTo>
                  <a:pt x="17820" y="16971"/>
                </a:moveTo>
                <a:lnTo>
                  <a:pt x="17820" y="18514"/>
                </a:lnTo>
                <a:lnTo>
                  <a:pt x="19980" y="18514"/>
                </a:lnTo>
                <a:lnTo>
                  <a:pt x="19980" y="16971"/>
                </a:lnTo>
                <a:lnTo>
                  <a:pt x="17820" y="16971"/>
                </a:lnTo>
                <a:close/>
              </a:path>
              <a:path w="21600" h="21600" extrusionOk="0">
                <a:moveTo>
                  <a:pt x="1620" y="18514"/>
                </a:moveTo>
                <a:lnTo>
                  <a:pt x="1620" y="20057"/>
                </a:lnTo>
                <a:lnTo>
                  <a:pt x="3779" y="20057"/>
                </a:lnTo>
                <a:lnTo>
                  <a:pt x="3779" y="18514"/>
                </a:lnTo>
                <a:lnTo>
                  <a:pt x="1620" y="18514"/>
                </a:lnTo>
                <a:close/>
              </a:path>
              <a:path w="21600" h="21600" extrusionOk="0">
                <a:moveTo>
                  <a:pt x="3779" y="18514"/>
                </a:moveTo>
                <a:lnTo>
                  <a:pt x="3779" y="20057"/>
                </a:lnTo>
                <a:lnTo>
                  <a:pt x="5940" y="20057"/>
                </a:lnTo>
                <a:lnTo>
                  <a:pt x="5940" y="18514"/>
                </a:lnTo>
                <a:lnTo>
                  <a:pt x="3779" y="18514"/>
                </a:lnTo>
                <a:close/>
              </a:path>
              <a:path w="21600" h="21600" extrusionOk="0">
                <a:moveTo>
                  <a:pt x="5940" y="18514"/>
                </a:moveTo>
                <a:lnTo>
                  <a:pt x="5940" y="20057"/>
                </a:lnTo>
                <a:lnTo>
                  <a:pt x="8100" y="20057"/>
                </a:lnTo>
                <a:lnTo>
                  <a:pt x="8100" y="18514"/>
                </a:lnTo>
                <a:lnTo>
                  <a:pt x="5940" y="18514"/>
                </a:lnTo>
                <a:close/>
              </a:path>
              <a:path w="21600" h="21600" extrusionOk="0">
                <a:moveTo>
                  <a:pt x="8100" y="18514"/>
                </a:moveTo>
                <a:lnTo>
                  <a:pt x="8100" y="20057"/>
                </a:lnTo>
                <a:lnTo>
                  <a:pt x="10260" y="20057"/>
                </a:lnTo>
                <a:lnTo>
                  <a:pt x="10260" y="18514"/>
                </a:lnTo>
                <a:lnTo>
                  <a:pt x="8100" y="18514"/>
                </a:lnTo>
                <a:close/>
              </a:path>
              <a:path w="21600" h="21600" extrusionOk="0">
                <a:moveTo>
                  <a:pt x="10260" y="18514"/>
                </a:moveTo>
                <a:lnTo>
                  <a:pt x="10260" y="20057"/>
                </a:lnTo>
                <a:lnTo>
                  <a:pt x="12419" y="20057"/>
                </a:lnTo>
                <a:lnTo>
                  <a:pt x="12419" y="18514"/>
                </a:lnTo>
                <a:lnTo>
                  <a:pt x="10260" y="18514"/>
                </a:lnTo>
                <a:close/>
              </a:path>
              <a:path w="21600" h="21600" extrusionOk="0">
                <a:moveTo>
                  <a:pt x="12419" y="18514"/>
                </a:moveTo>
                <a:lnTo>
                  <a:pt x="12419" y="20057"/>
                </a:lnTo>
                <a:lnTo>
                  <a:pt x="14580" y="20057"/>
                </a:lnTo>
                <a:lnTo>
                  <a:pt x="14580" y="18514"/>
                </a:lnTo>
                <a:lnTo>
                  <a:pt x="12419" y="18514"/>
                </a:lnTo>
                <a:close/>
              </a:path>
              <a:path w="21600" h="21600" extrusionOk="0">
                <a:moveTo>
                  <a:pt x="14580" y="18514"/>
                </a:moveTo>
                <a:lnTo>
                  <a:pt x="14580" y="20057"/>
                </a:lnTo>
                <a:lnTo>
                  <a:pt x="16740" y="20057"/>
                </a:lnTo>
                <a:lnTo>
                  <a:pt x="16740" y="18514"/>
                </a:lnTo>
                <a:lnTo>
                  <a:pt x="14580" y="18514"/>
                </a:lnTo>
                <a:close/>
              </a:path>
              <a:path w="21600" h="21600" extrusionOk="0">
                <a:moveTo>
                  <a:pt x="16740" y="18514"/>
                </a:moveTo>
                <a:lnTo>
                  <a:pt x="16740" y="20057"/>
                </a:lnTo>
                <a:lnTo>
                  <a:pt x="18900" y="20057"/>
                </a:lnTo>
                <a:lnTo>
                  <a:pt x="18900" y="18514"/>
                </a:lnTo>
                <a:lnTo>
                  <a:pt x="16740" y="18514"/>
                </a:lnTo>
                <a:close/>
              </a:path>
              <a:path w="21600" h="21600" extrusionOk="0">
                <a:moveTo>
                  <a:pt x="18900" y="18514"/>
                </a:moveTo>
                <a:lnTo>
                  <a:pt x="18900" y="20057"/>
                </a:lnTo>
                <a:lnTo>
                  <a:pt x="21060" y="20057"/>
                </a:lnTo>
                <a:lnTo>
                  <a:pt x="21060" y="18514"/>
                </a:lnTo>
                <a:lnTo>
                  <a:pt x="18900" y="18514"/>
                </a:lnTo>
                <a:close/>
              </a:path>
              <a:path w="21600" h="21600" extrusionOk="0">
                <a:moveTo>
                  <a:pt x="540" y="20057"/>
                </a:moveTo>
                <a:lnTo>
                  <a:pt x="540" y="21600"/>
                </a:lnTo>
                <a:lnTo>
                  <a:pt x="2700" y="21600"/>
                </a:lnTo>
                <a:lnTo>
                  <a:pt x="2700" y="20057"/>
                </a:lnTo>
                <a:lnTo>
                  <a:pt x="540" y="20057"/>
                </a:lnTo>
                <a:close/>
              </a:path>
              <a:path w="21600" h="21600" extrusionOk="0">
                <a:moveTo>
                  <a:pt x="2700" y="20057"/>
                </a:moveTo>
                <a:lnTo>
                  <a:pt x="2700" y="21600"/>
                </a:lnTo>
                <a:lnTo>
                  <a:pt x="4860" y="21600"/>
                </a:lnTo>
                <a:lnTo>
                  <a:pt x="4860" y="20057"/>
                </a:lnTo>
                <a:lnTo>
                  <a:pt x="2700" y="20057"/>
                </a:lnTo>
                <a:close/>
              </a:path>
              <a:path w="21600" h="21600" extrusionOk="0">
                <a:moveTo>
                  <a:pt x="4860" y="20057"/>
                </a:moveTo>
                <a:lnTo>
                  <a:pt x="4860" y="21600"/>
                </a:lnTo>
                <a:lnTo>
                  <a:pt x="7020" y="21600"/>
                </a:lnTo>
                <a:lnTo>
                  <a:pt x="7020" y="20057"/>
                </a:lnTo>
                <a:lnTo>
                  <a:pt x="4860" y="20057"/>
                </a:lnTo>
                <a:close/>
              </a:path>
              <a:path w="21600" h="21600" extrusionOk="0">
                <a:moveTo>
                  <a:pt x="7020" y="20057"/>
                </a:moveTo>
                <a:lnTo>
                  <a:pt x="7020" y="21600"/>
                </a:lnTo>
                <a:lnTo>
                  <a:pt x="9180" y="21600"/>
                </a:lnTo>
                <a:lnTo>
                  <a:pt x="9180" y="20057"/>
                </a:lnTo>
                <a:lnTo>
                  <a:pt x="7020" y="20057"/>
                </a:lnTo>
                <a:close/>
              </a:path>
              <a:path w="21600" h="21600" extrusionOk="0">
                <a:moveTo>
                  <a:pt x="9180" y="20057"/>
                </a:moveTo>
                <a:lnTo>
                  <a:pt x="9180" y="21600"/>
                </a:lnTo>
                <a:lnTo>
                  <a:pt x="11340" y="21600"/>
                </a:lnTo>
                <a:lnTo>
                  <a:pt x="11340" y="20057"/>
                </a:lnTo>
                <a:lnTo>
                  <a:pt x="9180" y="20057"/>
                </a:lnTo>
                <a:close/>
              </a:path>
              <a:path w="21600" h="21600" extrusionOk="0">
                <a:moveTo>
                  <a:pt x="11340" y="20057"/>
                </a:moveTo>
                <a:lnTo>
                  <a:pt x="11340" y="21600"/>
                </a:lnTo>
                <a:lnTo>
                  <a:pt x="13500" y="21600"/>
                </a:lnTo>
                <a:lnTo>
                  <a:pt x="13500" y="20057"/>
                </a:lnTo>
                <a:lnTo>
                  <a:pt x="11340" y="20057"/>
                </a:lnTo>
                <a:close/>
              </a:path>
              <a:path w="21600" h="21600" extrusionOk="0">
                <a:moveTo>
                  <a:pt x="13500" y="20057"/>
                </a:moveTo>
                <a:lnTo>
                  <a:pt x="13500" y="21600"/>
                </a:lnTo>
                <a:lnTo>
                  <a:pt x="15660" y="21600"/>
                </a:lnTo>
                <a:lnTo>
                  <a:pt x="15660" y="20057"/>
                </a:lnTo>
                <a:lnTo>
                  <a:pt x="13500" y="20057"/>
                </a:lnTo>
                <a:close/>
              </a:path>
              <a:path w="21600" h="21600" extrusionOk="0">
                <a:moveTo>
                  <a:pt x="15660" y="20057"/>
                </a:moveTo>
                <a:lnTo>
                  <a:pt x="15660" y="21600"/>
                </a:lnTo>
                <a:lnTo>
                  <a:pt x="17820" y="21600"/>
                </a:lnTo>
                <a:lnTo>
                  <a:pt x="17820" y="20057"/>
                </a:lnTo>
                <a:lnTo>
                  <a:pt x="15660" y="20057"/>
                </a:lnTo>
                <a:close/>
              </a:path>
              <a:path w="21600" h="21600" extrusionOk="0">
                <a:moveTo>
                  <a:pt x="17820" y="20057"/>
                </a:moveTo>
                <a:lnTo>
                  <a:pt x="17820" y="21600"/>
                </a:lnTo>
                <a:lnTo>
                  <a:pt x="19980" y="21600"/>
                </a:lnTo>
                <a:lnTo>
                  <a:pt x="19980" y="20057"/>
                </a:lnTo>
                <a:lnTo>
                  <a:pt x="17820" y="20057"/>
                </a:lnTo>
                <a:close/>
              </a:path>
              <a:path w="21600" h="21600" extrusionOk="0">
                <a:moveTo>
                  <a:pt x="19980" y="4628"/>
                </a:moveTo>
                <a:lnTo>
                  <a:pt x="21060" y="4628"/>
                </a:lnTo>
                <a:lnTo>
                  <a:pt x="21060" y="6171"/>
                </a:lnTo>
                <a:lnTo>
                  <a:pt x="19980" y="6171"/>
                </a:lnTo>
                <a:lnTo>
                  <a:pt x="19980" y="4628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97E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ACA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30BB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l-GR" sz="2800" b="1">
                <a:solidFill>
                  <a:srgbClr val="99FF33"/>
                </a:solidFill>
                <a:latin typeface="Verdana" charset="0"/>
                <a:ea typeface="+mn-ea"/>
                <a:cs typeface="+mn-cs"/>
              </a:rPr>
              <a:t>   </a:t>
            </a:r>
            <a:endParaRPr lang="en-US" sz="2800" b="1">
              <a:solidFill>
                <a:srgbClr val="99FF33"/>
              </a:solidFill>
              <a:latin typeface="Verdana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Τίτλος 5">
            <a:extLst>
              <a:ext uri="{FF2B5EF4-FFF2-40B4-BE49-F238E27FC236}">
                <a16:creationId xmlns:a16="http://schemas.microsoft.com/office/drawing/2014/main" id="{485DEF02-8A56-D74B-B4B8-5FEEDC046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l-GR" sz="3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Ασθενής 2- δερματική μετάσταση από </a:t>
            </a:r>
            <a:r>
              <a:rPr lang="en-US" altLang="el-GR" sz="36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 </a:t>
            </a:r>
            <a:r>
              <a:rPr lang="el-GR" altLang="el-GR" sz="36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πνεύμονος</a:t>
            </a:r>
            <a:endParaRPr lang="el-GR" altLang="el-GR" sz="36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6F84BB4E-D289-9C4C-BA43-C565DFA2D4F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2913" y="1831975"/>
            <a:ext cx="3857625" cy="4216400"/>
          </a:xfrm>
        </p:spPr>
        <p:txBody>
          <a:bodyPr/>
          <a:lstStyle/>
          <a:p>
            <a:pPr>
              <a:buFont typeface="Wingdings" charset="0"/>
              <a:buChar char=""/>
              <a:defRPr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Βιοψία και ιστολογική εξέταση δέρματος:</a:t>
            </a:r>
          </a:p>
          <a:p>
            <a:pPr marL="0" indent="0">
              <a:buFont typeface="Wingdings" charset="0"/>
              <a:buNone/>
              <a:defRPr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Διήθηση χορίου από καρκίνωμα χαμηλής διαφοροποίησης χωρίς σύνδεση με την επιδερμίδα.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Νεοπλασματικά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κύτταρα με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υπερχρωματικούς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πυρήνες,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ατυπία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μιτώσεις</a:t>
            </a:r>
          </a:p>
        </p:txBody>
      </p:sp>
      <p:pic>
        <p:nvPicPr>
          <p:cNvPr id="117763" name="Εικόνα 7">
            <a:extLst>
              <a:ext uri="{FF2B5EF4-FFF2-40B4-BE49-F238E27FC236}">
                <a16:creationId xmlns:a16="http://schemas.microsoft.com/office/drawing/2014/main" id="{23DAE3B4-FFCD-E94C-819A-12138B57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600200"/>
            <a:ext cx="31400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Εικόνα 8">
            <a:extLst>
              <a:ext uri="{FF2B5EF4-FFF2-40B4-BE49-F238E27FC236}">
                <a16:creationId xmlns:a16="http://schemas.microsoft.com/office/drawing/2014/main" id="{68B09E34-F141-CC4D-A997-B5F9BBB4D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3168650"/>
            <a:ext cx="47498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28671-332B-0F43-B292-3CC8AB938B00}"/>
              </a:ext>
            </a:extLst>
          </p:cNvPr>
          <p:cNvSpPr txBox="1"/>
          <p:nvPr/>
        </p:nvSpPr>
        <p:spPr>
          <a:xfrm>
            <a:off x="236538" y="6346825"/>
            <a:ext cx="42592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Cutis 2011;67:281-283</a:t>
            </a:r>
            <a:endParaRPr lang="el-GR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58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B2A8C94-AB1F-C24A-91D4-13A3F8C2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18" y="1254278"/>
            <a:ext cx="4400682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319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5E09EEB-2602-B24D-9DC9-E9B3AAAEC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2446"/>
            <a:ext cx="9144000" cy="252088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B2A31F9-B68F-5743-998C-DA5D596F8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879"/>
            <a:ext cx="9144000" cy="2886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22307E-F8A1-2147-932E-DA958E419E56}"/>
              </a:ext>
            </a:extLst>
          </p:cNvPr>
          <p:cNvSpPr txBox="1"/>
          <p:nvPr/>
        </p:nvSpPr>
        <p:spPr>
          <a:xfrm>
            <a:off x="164385" y="2705587"/>
            <a:ext cx="5424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or after day 8 after vaccination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0.8% after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dose, 0.2% after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Erythema, induration, tenderness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Half did not have recurrence after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989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D30C019-DBF4-D946-957E-3CFE0CB2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963"/>
            <a:ext cx="9144000" cy="6501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EB593F-E286-1F43-8377-92E2687E0436}"/>
              </a:ext>
            </a:extLst>
          </p:cNvPr>
          <p:cNvSpPr txBox="1"/>
          <p:nvPr/>
        </p:nvSpPr>
        <p:spPr>
          <a:xfrm>
            <a:off x="472610" y="5753528"/>
            <a:ext cx="465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Delayed-type hypersensitivity reaction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20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8FF5C0-4ABA-E541-8670-40749BEA2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 cap="none">
                <a:latin typeface="Times New Roman" panose="02020603050405020304" pitchFamily="18" charset="0"/>
                <a:ea typeface="ＭＳ Ｐゴシック" panose="020B0600070205080204" pitchFamily="34" charset="-128"/>
              </a:rPr>
              <a:t>ΝΟΣΟΣ </a:t>
            </a:r>
            <a:r>
              <a:rPr lang="en-US" altLang="el-GR" cap="none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HANSEN</a:t>
            </a:r>
          </a:p>
        </p:txBody>
      </p:sp>
      <p:sp>
        <p:nvSpPr>
          <p:cNvPr id="79874" name="Text Placeholder 3">
            <a:extLst>
              <a:ext uri="{FF2B5EF4-FFF2-40B4-BE49-F238E27FC236}">
                <a16:creationId xmlns:a16="http://schemas.microsoft.com/office/drawing/2014/main" id="{EB4F5F21-5BD6-0349-B214-04407AE8B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7"/>
          </a:xfrm>
        </p:spPr>
        <p:txBody>
          <a:bodyPr/>
          <a:lstStyle/>
          <a:p>
            <a:pPr eaLnBrk="1" hangingPunct="1"/>
            <a:r>
              <a:rPr lang="el-GR" altLang="el-GR">
                <a:solidFill>
                  <a:srgbClr val="89898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ΛΕΠΡΑ		</a:t>
            </a:r>
            <a:endParaRPr lang="en-US" altLang="el-GR">
              <a:solidFill>
                <a:srgbClr val="898989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792FE446-B211-5441-9ADB-0FAB4B777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ΝΟΣΟΣ </a:t>
            </a:r>
            <a:r>
              <a:rPr lang="en-US" altLang="el-G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HANSEN</a:t>
            </a:r>
            <a:endParaRPr lang="el-GR" altLang="el-GR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C5E2EBDD-7945-1B42-81DD-3048D6EAE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Χρόνια κοκκιωματώδης νόσος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Mycobacterium leprae</a:t>
            </a:r>
            <a:r>
              <a:rPr lang="el-GR" altLang="el-GR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οξεάντοχο βακτήριο)</a:t>
            </a: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 Hansen, 1873</a:t>
            </a: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Προσβάλλει κυρίως δέρμα και περιφερικά νεύρα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Μετάδοση από άνθρωπο σε άνθρωπο ίσως με ρινικά σταγονίδια ή άμεση επαφή με εξελκώσεις ή δερματικές διαβρώσεις</a:t>
            </a:r>
          </a:p>
          <a:p>
            <a:pPr eaLnBrk="1" hangingPunct="1">
              <a:lnSpc>
                <a:spcPct val="120000"/>
              </a:lnSpc>
            </a:pPr>
            <a:r>
              <a:rPr lang="el-GR" altLang="el-GR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Επώαση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6 μήνες-10 χρόνια (Μ.Ο 3-5 χρόνια)</a:t>
            </a:r>
          </a:p>
          <a:p>
            <a:pPr eaLnBrk="1" hangingPunct="1">
              <a:lnSpc>
                <a:spcPct val="120000"/>
              </a:lnSpc>
            </a:pPr>
            <a:endParaRPr lang="el-GR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48E6D64-313D-2C4C-AAC7-68460C4BF47C}"/>
              </a:ext>
            </a:extLst>
          </p:cNvPr>
          <p:cNvGraphicFramePr/>
          <p:nvPr/>
        </p:nvGraphicFramePr>
        <p:xfrm>
          <a:off x="323528" y="1397000"/>
          <a:ext cx="79208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34FC9F4-CDAF-0447-9281-3DBA9421F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l-G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Κλινικής</a:t>
            </a:r>
            <a:r>
              <a:rPr lang="en-US" alt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l-G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μ</a:t>
            </a:r>
            <a:r>
              <a:rPr lang="el-GR" altLang="el-G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ορφές</a:t>
            </a:r>
            <a:r>
              <a:rPr lang="el-GR" altLang="el-GR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 λέπρας</a:t>
            </a:r>
            <a:endParaRPr lang="en-US" altLang="el-GR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61FD4D-A921-E944-BA89-FB8D34BC4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149725"/>
            <a:ext cx="3095625" cy="1079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2948" name="TextBox 10">
            <a:extLst>
              <a:ext uri="{FF2B5EF4-FFF2-40B4-BE49-F238E27FC236}">
                <a16:creationId xmlns:a16="http://schemas.microsoft.com/office/drawing/2014/main" id="{61E73974-AEB5-9C43-83A7-AEB976B7A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49725"/>
            <a:ext cx="30972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l-GR" sz="2000">
                <a:latin typeface="Times New Roman" panose="02020603050405020304" pitchFamily="18" charset="0"/>
              </a:rPr>
              <a:t>Ελάχιστα μυκοβακτηρίδια</a:t>
            </a:r>
          </a:p>
          <a:p>
            <a:r>
              <a:rPr lang="el-GR" altLang="el-GR" sz="2000">
                <a:latin typeface="Times New Roman" panose="02020603050405020304" pitchFamily="18" charset="0"/>
              </a:rPr>
              <a:t>Ισχυρή κυτταρική ανοσία</a:t>
            </a:r>
          </a:p>
          <a:p>
            <a:r>
              <a:rPr lang="el-GR" altLang="el-GR" sz="2000">
                <a:latin typeface="Times New Roman" panose="02020603050405020304" pitchFamily="18" charset="0"/>
              </a:rPr>
              <a:t>Κοκκιώματα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8AF881-0505-D74D-8846-BCB429EED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1773238"/>
            <a:ext cx="2952750" cy="503237"/>
          </a:xfrm>
          <a:prstGeom prst="rect">
            <a:avLst/>
          </a:prstGeom>
          <a:solidFill>
            <a:srgbClr val="D3F2EF"/>
          </a:solidFill>
          <a:ln>
            <a:noFill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l-GR" altLang="el-GR" sz="1800">
                <a:latin typeface="Calibri" panose="020F0502020204030204" pitchFamily="34" charset="0"/>
              </a:rPr>
              <a:t>Αρχική ή ακαθόριστη μορφή</a:t>
            </a:r>
            <a:endParaRPr lang="en-US" altLang="el-GR" sz="1800"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12334C-D0EC-2046-80D5-3E4AF49216B0}"/>
              </a:ext>
            </a:extLst>
          </p:cNvPr>
          <p:cNvCxnSpPr>
            <a:stCxn id="12" idx="2"/>
          </p:cNvCxnSpPr>
          <p:nvPr/>
        </p:nvCxnSpPr>
        <p:spPr>
          <a:xfrm flipH="1">
            <a:off x="971550" y="2276475"/>
            <a:ext cx="3276600" cy="7921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240B01-7562-7F43-BCBA-CD793F540DBE}"/>
              </a:ext>
            </a:extLst>
          </p:cNvPr>
          <p:cNvCxnSpPr>
            <a:stCxn id="12" idx="2"/>
          </p:cNvCxnSpPr>
          <p:nvPr/>
        </p:nvCxnSpPr>
        <p:spPr>
          <a:xfrm>
            <a:off x="4248150" y="2276475"/>
            <a:ext cx="3419475" cy="7921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987B0E9-E961-B043-9D54-DB7343B82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149725"/>
            <a:ext cx="3240088" cy="1079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2953" name="TextBox 18">
            <a:extLst>
              <a:ext uri="{FF2B5EF4-FFF2-40B4-BE49-F238E27FC236}">
                <a16:creationId xmlns:a16="http://schemas.microsoft.com/office/drawing/2014/main" id="{0E90C949-656D-F34D-8517-089014A4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149725"/>
            <a:ext cx="31670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l-GR" altLang="el-GR" sz="2000">
                <a:latin typeface="Times New Roman" panose="02020603050405020304" pitchFamily="18" charset="0"/>
              </a:rPr>
              <a:t>Πολλά μυκοβακτηρίδια</a:t>
            </a:r>
          </a:p>
          <a:p>
            <a:pPr algn="r"/>
            <a:r>
              <a:rPr lang="el-GR" altLang="el-GR" sz="2000">
                <a:latin typeface="Times New Roman" panose="02020603050405020304" pitchFamily="18" charset="0"/>
              </a:rPr>
              <a:t>Ασθενή ανοσιακή αντίδραση</a:t>
            </a:r>
          </a:p>
          <a:p>
            <a:pPr algn="r"/>
            <a:r>
              <a:rPr lang="el-GR" altLang="el-GR" sz="2000">
                <a:latin typeface="Times New Roman" panose="02020603050405020304" pitchFamily="18" charset="0"/>
              </a:rPr>
              <a:t>Απουσία κοκκιωμάτων 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EE94DC6-2C1C-BB40-A3AC-594B6F7B7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789363"/>
            <a:ext cx="287338" cy="2873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CD7CF"/>
          </a:solidFill>
          <a:ln>
            <a:noFill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88DF32EF-C4C1-FA49-8CFE-120E77DC4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789363"/>
            <a:ext cx="288925" cy="2873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430BB"/>
          </a:solidFill>
          <a:ln>
            <a:noFill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67DD21C3-801E-F94B-BF8F-486B2EDEBA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l-GR" altLang="el-GR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ΝΟΣΟΣ </a:t>
            </a:r>
            <a:r>
              <a:rPr lang="en-US" altLang="el-GR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HANSEN</a:t>
            </a:r>
            <a:br>
              <a:rPr lang="el-GR" altLang="el-GR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l-GR" altLang="el-GR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Φυματιώδης μορφή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491CA712-38D1-BC49-A727-6917DF5B1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altLang="el-GR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Φυματιώδης μορφή: Δέρμα και νεύρα</a:t>
            </a:r>
          </a:p>
          <a:p>
            <a:pPr marL="114300" indent="0"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1-3 ερυθηματώδεις λεπιδώδεις πλάκες </a:t>
            </a:r>
          </a:p>
          <a:p>
            <a:pPr marL="114300" indent="0"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Ανιδρωτικές, αναισθησία σε κρύο, ζέστη, πόνο</a:t>
            </a:r>
          </a:p>
          <a:p>
            <a:pPr marL="114300" indent="0" eaLnBrk="1" hangingPunct="1">
              <a:lnSpc>
                <a:spcPct val="120000"/>
              </a:lnSpc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Πρόσωπο, αγκώνες, γλουτοί, γόνατα</a:t>
            </a:r>
          </a:p>
          <a:p>
            <a:pPr marL="114300" indent="0" eaLnBrk="1" hangingPunct="1">
              <a:lnSpc>
                <a:spcPct val="120000"/>
              </a:lnSpc>
            </a:pPr>
            <a:r>
              <a:rPr lang="el-GR" altLang="el-GR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Νεύρα</a:t>
            </a: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πάχυνση περινευρίου,ψηλαφητή σε επιφανειακά νεύρα. Αισθητικές διαταραχές, τροφικές ελκώσεις,κινητικές διαταραχές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6F0612-9B34-E145-A6A5-E2172353A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240" y="4573345"/>
            <a:ext cx="3707264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A923DC1-E8C7-A045-A8D5-9D2BF610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393947"/>
            <a:ext cx="6119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l-GR" sz="1600" dirty="0" err="1">
                <a:latin typeface="Times New Roman" panose="02020603050405020304" pitchFamily="18" charset="0"/>
              </a:rPr>
              <a:t>Eichelmann</a:t>
            </a:r>
            <a:r>
              <a:rPr lang="en-US" altLang="el-GR" sz="1600" dirty="0">
                <a:latin typeface="Times New Roman" panose="02020603050405020304" pitchFamily="18" charset="0"/>
              </a:rPr>
              <a:t> et al. </a:t>
            </a:r>
            <a:r>
              <a:rPr lang="en-US" altLang="el-GR" sz="1600" dirty="0" err="1">
                <a:latin typeface="Times New Roman" panose="02020603050405020304" pitchFamily="18" charset="0"/>
              </a:rPr>
              <a:t>Actas</a:t>
            </a:r>
            <a:r>
              <a:rPr lang="en-US" altLang="el-GR" sz="1600" dirty="0">
                <a:latin typeface="Times New Roman" panose="02020603050405020304" pitchFamily="18" charset="0"/>
              </a:rPr>
              <a:t> </a:t>
            </a:r>
            <a:r>
              <a:rPr lang="en-US" altLang="el-GR" sz="1600" dirty="0" err="1">
                <a:latin typeface="Times New Roman" panose="02020603050405020304" pitchFamily="18" charset="0"/>
              </a:rPr>
              <a:t>Dermosifiliogr</a:t>
            </a:r>
            <a:r>
              <a:rPr lang="en-US" altLang="el-GR" sz="1600" dirty="0">
                <a:latin typeface="Times New Roman" panose="02020603050405020304" pitchFamily="18" charset="0"/>
              </a:rPr>
              <a:t> 2013;104:554-63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F806D710-2AD4-1041-8DC2-747C51BCB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7620000" cy="796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l-GR" altLang="el-GR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Λεπρωματώδης λέπρα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1BA60DEF-157B-B146-B0D6-8021EA8B2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80728"/>
            <a:ext cx="7620000" cy="5256213"/>
          </a:xfrm>
        </p:spPr>
        <p:txBody>
          <a:bodyPr/>
          <a:lstStyle/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Ιδιαίτερα μεταδοτική, </a:t>
            </a:r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πολυ</a:t>
            </a: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-οργανική προσβολή</a:t>
            </a: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Δέρμα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Εκτεταμένες κηλίδες, πλάκες, οζίδια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Απώλεια ρυτίδωσης, παχύ δέρμα (λεόντειο προσωπείο), με απώλεια φρυδιών και βλεφαρίδων</a:t>
            </a: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Προσβολή περιφερικών νεύρων ηπιότερη</a:t>
            </a: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Ρίνα: </a:t>
            </a:r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εφιππιοειδής</a:t>
            </a: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μύτη, </a:t>
            </a:r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ρινίτις</a:t>
            </a:r>
            <a:endParaRPr lang="el-GR" altLang="el-GR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Στόμα: απώλεια </a:t>
            </a:r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οδόντων</a:t>
            </a:r>
            <a:endParaRPr lang="el-GR" altLang="el-GR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Οφθαλμός: κερατίτιδα ή </a:t>
            </a:r>
            <a:r>
              <a:rPr lang="el-GR" altLang="el-GR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ιρίτιδα</a:t>
            </a:r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(-- τύφλωση)</a:t>
            </a: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Λάρυγγας: λαρυγγίτιδα, στένωση</a:t>
            </a: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Λεμφαδενίτιδα</a:t>
            </a:r>
          </a:p>
          <a:p>
            <a:pPr eaLnBrk="1" hangingPunct="1"/>
            <a:r>
              <a:rPr lang="el-GR" altLang="el-GR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Ορχίτιδα, στειρότητα-άνδρες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F9373C7-2A39-F24C-BFC9-66619563E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47" y="3897384"/>
            <a:ext cx="2713853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FD412-BE3D-B44E-B449-3A905E05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7" y="6453188"/>
            <a:ext cx="6119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l-GR" sz="1600" dirty="0" err="1">
                <a:latin typeface="Times New Roman" panose="02020603050405020304" pitchFamily="18" charset="0"/>
              </a:rPr>
              <a:t>Eichelmann</a:t>
            </a:r>
            <a:r>
              <a:rPr lang="en-US" altLang="el-GR" sz="1600" dirty="0">
                <a:latin typeface="Times New Roman" panose="02020603050405020304" pitchFamily="18" charset="0"/>
              </a:rPr>
              <a:t> et al. </a:t>
            </a:r>
            <a:r>
              <a:rPr lang="en-US" altLang="el-GR" sz="1600" dirty="0" err="1">
                <a:latin typeface="Times New Roman" panose="02020603050405020304" pitchFamily="18" charset="0"/>
              </a:rPr>
              <a:t>Actas</a:t>
            </a:r>
            <a:r>
              <a:rPr lang="en-US" altLang="el-GR" sz="1600" dirty="0">
                <a:latin typeface="Times New Roman" panose="02020603050405020304" pitchFamily="18" charset="0"/>
              </a:rPr>
              <a:t> </a:t>
            </a:r>
            <a:r>
              <a:rPr lang="en-US" altLang="el-GR" sz="1600" dirty="0" err="1">
                <a:latin typeface="Times New Roman" panose="02020603050405020304" pitchFamily="18" charset="0"/>
              </a:rPr>
              <a:t>Dermosifiliogr</a:t>
            </a:r>
            <a:r>
              <a:rPr lang="en-US" altLang="el-GR" sz="1600" dirty="0">
                <a:latin typeface="Times New Roman" panose="02020603050405020304" pitchFamily="18" charset="0"/>
              </a:rPr>
              <a:t> 2013;104:554-63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BDE2205B-3869-5341-8500-3CC6C4A34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7620000" cy="9271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Διάγνωση λέπρας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D171C3BB-CBAB-9348-9B7C-7326FB26C7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3429000"/>
            <a:ext cx="7620000" cy="3313113"/>
          </a:xfrm>
        </p:spPr>
        <p:txBody>
          <a:bodyPr/>
          <a:lstStyle/>
          <a:p>
            <a:pPr marL="11430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Ε</a:t>
            </a:r>
            <a:r>
              <a:rPr lang="el-GR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ξετάσεις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:</a:t>
            </a:r>
          </a:p>
          <a:p>
            <a:pPr eaLnBrk="1" hangingPunct="1">
              <a:defRPr/>
            </a:pP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Ιστολογική δέρματος και νεύρων </a:t>
            </a:r>
            <a:r>
              <a:rPr lang="el-GR" altLang="el-GR" dirty="0">
                <a:latin typeface="Calibri" panose="020F0502020204030204" pitchFamily="34" charset="0"/>
              </a:rPr>
              <a:t>(Χρώση </a:t>
            </a:r>
            <a:r>
              <a:rPr lang="en-US" altLang="el-GR" dirty="0" err="1">
                <a:latin typeface="Calibri" panose="020F0502020204030204" pitchFamily="34" charset="0"/>
              </a:rPr>
              <a:t>Ziehl-Neelsen</a:t>
            </a:r>
            <a:r>
              <a:rPr lang="el-GR" altLang="el-GR" dirty="0">
                <a:latin typeface="Calibri" panose="020F0502020204030204" pitchFamily="34" charset="0"/>
              </a:rPr>
              <a:t>)</a:t>
            </a:r>
            <a:endParaRPr lang="el-GR" altLang="el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Επιχρίσματα ρινικών εκκρίσεων ή </a:t>
            </a:r>
            <a:r>
              <a:rPr lang="el-GR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παχε</a:t>
            </a:r>
            <a:r>
              <a:rPr lang="en-US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ιά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σταγόνα (από βλάβες ή </a:t>
            </a:r>
            <a:r>
              <a:rPr lang="el-GR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λοβία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ώτων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defRPr/>
            </a:pP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Δοκιμασία </a:t>
            </a:r>
            <a:r>
              <a:rPr lang="el-GR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λεπρομίνης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(</a:t>
            </a:r>
            <a:r>
              <a:rPr lang="en-US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Mitsuda</a:t>
            </a:r>
            <a:r>
              <a:rPr lang="en-US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εκχυλίσματα </a:t>
            </a:r>
            <a:r>
              <a:rPr lang="el-GR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λεπρικού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ιστού ενδοδερμικά:</a:t>
            </a:r>
            <a:r>
              <a:rPr lang="en-US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+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Φ</a:t>
            </a:r>
            <a:r>
              <a:rPr lang="en-US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,- </a:t>
            </a: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Λ</a:t>
            </a:r>
          </a:p>
          <a:p>
            <a:pPr eaLnBrk="1" hangingPunct="1">
              <a:defRPr/>
            </a:pPr>
            <a:r>
              <a:rPr lang="el-GR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Αντισώματα έναντι αντιγόνων </a:t>
            </a:r>
            <a:r>
              <a:rPr lang="el-GR" altLang="el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μυκοβακτηριδίου</a:t>
            </a:r>
            <a:endParaRPr lang="el-GR" altLang="el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l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PCR</a:t>
            </a:r>
            <a:endParaRPr lang="el-GR" altLang="el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buFont typeface="Cambria" panose="02040503050406030204" pitchFamily="18" charset="0"/>
              <a:buAutoNum type="arabicPeriod"/>
              <a:defRPr/>
            </a:pPr>
            <a:endParaRPr lang="el-GR" altLang="el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defRPr/>
            </a:pPr>
            <a:endParaRPr lang="el-GR" altLang="el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defRPr/>
            </a:pPr>
            <a:endParaRPr lang="el-GR" altLang="el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B7D2EE79-0F0D-A14A-9C4E-C4292077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6613"/>
            <a:ext cx="7620000" cy="23764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1143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altLang="el-GR" sz="2400">
                <a:latin typeface="Calibri" panose="020F0502020204030204" pitchFamily="34" charset="0"/>
              </a:rPr>
              <a:t>Η </a:t>
            </a:r>
            <a:r>
              <a:rPr lang="el-GR" altLang="el-GR" sz="2400">
                <a:latin typeface="Calibri" panose="020F0502020204030204" pitchFamily="34" charset="0"/>
              </a:rPr>
              <a:t>διάγνωση</a:t>
            </a:r>
            <a:r>
              <a:rPr lang="en-US" altLang="el-GR" sz="2400">
                <a:latin typeface="Calibri" panose="020F0502020204030204" pitchFamily="34" charset="0"/>
              </a:rPr>
              <a:t> βασίζεται σε τουλάχιστον </a:t>
            </a:r>
            <a:r>
              <a:rPr lang="el-GR" altLang="el-GR" sz="2400">
                <a:latin typeface="Calibri" panose="020F0502020204030204" pitchFamily="34" charset="0"/>
              </a:rPr>
              <a:t>1 από τα </a:t>
            </a:r>
            <a:r>
              <a:rPr lang="en-US" altLang="el-GR" sz="2400">
                <a:latin typeface="Calibri" panose="020F0502020204030204" pitchFamily="34" charset="0"/>
              </a:rPr>
              <a:t>3</a:t>
            </a:r>
            <a:r>
              <a:rPr lang="el-GR" altLang="el-GR" sz="2400">
                <a:latin typeface="Calibri" panose="020F0502020204030204" pitchFamily="34" charset="0"/>
              </a:rPr>
              <a:t> κριτήρια: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Cambria" panose="02040503050406030204" pitchFamily="18" charset="0"/>
              <a:buAutoNum type="arabicPeriod"/>
            </a:pPr>
            <a:r>
              <a:rPr lang="el-GR" altLang="el-GR" sz="2400">
                <a:latin typeface="Calibri" panose="020F0502020204030204" pitchFamily="34" charset="0"/>
              </a:rPr>
              <a:t>Β</a:t>
            </a:r>
            <a:r>
              <a:rPr lang="en-US" altLang="el-GR" sz="2400">
                <a:latin typeface="Calibri" panose="020F0502020204030204" pitchFamily="34" charset="0"/>
              </a:rPr>
              <a:t>έβαιη απώλεια αίσθησης σε υπομελαγχρωματική ή ερυθρά δερματική πλάκα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Cambria" panose="02040503050406030204" pitchFamily="18" charset="0"/>
              <a:buAutoNum type="arabicPeriod"/>
            </a:pPr>
            <a:r>
              <a:rPr lang="el-GR" altLang="el-GR" sz="2400">
                <a:latin typeface="Calibri" panose="020F0502020204030204" pitchFamily="34" charset="0"/>
              </a:rPr>
              <a:t>Διαταραχή περιφερικού νεύρου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Cambria" panose="02040503050406030204" pitchFamily="18" charset="0"/>
              <a:buAutoNum type="arabicPeriod"/>
            </a:pPr>
            <a:r>
              <a:rPr lang="el-GR" altLang="el-GR" sz="2400">
                <a:latin typeface="Calibri" panose="020F0502020204030204" pitchFamily="34" charset="0"/>
              </a:rPr>
              <a:t>Ανάδειξη οξεο-άντοχων βακίλλων</a:t>
            </a:r>
            <a:r>
              <a:rPr lang="en-US" altLang="el-GR" sz="2400">
                <a:latin typeface="Calibri" panose="020F0502020204030204" pitchFamily="34" charset="0"/>
              </a:rPr>
              <a:t> σε ιστό (smear) δέρματος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9D2E-4C11-574E-9A7A-2DD78122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Ταξινόμηση βακτηριακών λοιμώξεων ΔΜΜ</a:t>
            </a:r>
            <a:endParaRPr lang="en-US" altLang="el-GR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75F3116E-93EB-8546-A461-F0D421ADC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00200"/>
            <a:ext cx="8066088" cy="4800600"/>
          </a:xfrm>
        </p:spPr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Ανάλογα με: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Αίτιο (υπεύθυνο βακτήριο)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Ανατομική εντόπιση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Έκταση προσβολής δέρματος (εντοπισμένη ή γενικευμένη λοίμωξη)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Ταχύτητα εξέλιξης (οξεία ή χρόνια νόσος)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Κλινική εικόνα (πρωτοπαθής ή δευτεροπαθής λοίμωξη)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Σοβαρότητα (παρουσία συννοσηροτήτων, επιπλεγμένη ή μη)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Βάθος λοίμωξης (επιπολής ή εντωβάθει)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>
            <a:extLst>
              <a:ext uri="{FF2B5EF4-FFF2-40B4-BE49-F238E27FC236}">
                <a16:creationId xmlns:a16="http://schemas.microsoft.com/office/drawing/2014/main" id="{D5790CBF-DA62-6C46-8631-E3AAF9FEA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1845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B69A789-7D85-5843-BFE7-96308F16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Ιστολογική εικόνα: Φυματιώδης λέπρα</a:t>
            </a:r>
            <a:endParaRPr lang="en-US" altLang="el-GR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2163" name="Content Placeholder 5">
            <a:extLst>
              <a:ext uri="{FF2B5EF4-FFF2-40B4-BE49-F238E27FC236}">
                <a16:creationId xmlns:a16="http://schemas.microsoft.com/office/drawing/2014/main" id="{49A2D22E-C291-5F43-B533-02207E140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4941888"/>
            <a:ext cx="7704138" cy="1800225"/>
          </a:xfrm>
        </p:spPr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Κοκκιώματα χορίου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Επιθηλιοειδή ιστιοκύτταρα, πολυπύρηνα γιγαντοκύτταρα περιβαλλόμενα από Τ λεμφοκύτταρα</a:t>
            </a:r>
          </a:p>
        </p:txBody>
      </p:sp>
      <p:pic>
        <p:nvPicPr>
          <p:cNvPr id="92164" name="Picture 6">
            <a:extLst>
              <a:ext uri="{FF2B5EF4-FFF2-40B4-BE49-F238E27FC236}">
                <a16:creationId xmlns:a16="http://schemas.microsoft.com/office/drawing/2014/main" id="{89863005-53D4-5640-A903-521795BB2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3702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7">
            <a:extLst>
              <a:ext uri="{FF2B5EF4-FFF2-40B4-BE49-F238E27FC236}">
                <a16:creationId xmlns:a16="http://schemas.microsoft.com/office/drawing/2014/main" id="{5DF1E0CC-2A5C-0E46-82C5-DDDFF118D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6453188"/>
            <a:ext cx="6119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 sz="1600">
                <a:latin typeface="Times New Roman" panose="02020603050405020304" pitchFamily="18" charset="0"/>
              </a:rPr>
              <a:t>Eichelmann et al. Actas Dermosifiliogr 2013;104:554-63 </a:t>
            </a:r>
          </a:p>
        </p:txBody>
      </p:sp>
    </p:spTree>
    <p:extLst>
      <p:ext uri="{BB962C8B-B14F-4D97-AF65-F5344CB8AC3E}">
        <p14:creationId xmlns:p14="http://schemas.microsoft.com/office/powerpoint/2010/main" val="429005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74DA-00A9-D340-9F8C-6C7E0AC4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25413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 sz="3200">
                <a:solidFill>
                  <a:srgbClr val="465466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Ιστολογική εικόνα: Λεπρωματώδης λέπρα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C1B60055-62D4-E044-BC0F-29FB48ABC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24400"/>
            <a:ext cx="7620000" cy="1676400"/>
          </a:xfrm>
        </p:spPr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Απουσιάζει η ανοσολογική απάντηση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Στη λεπρωματώδη μορφή: λεπροκύτταρα= αφρώδη ιστοκύτταρα/μακροφάγα που περιέχουν μυκοβακτηρίδια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Συνήθως απουσιάζουν τα κοκκιώματα</a:t>
            </a:r>
          </a:p>
          <a:p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3187" name="Picture 2">
            <a:extLst>
              <a:ext uri="{FF2B5EF4-FFF2-40B4-BE49-F238E27FC236}">
                <a16:creationId xmlns:a16="http://schemas.microsoft.com/office/drawing/2014/main" id="{E3255998-A517-4D48-A337-D7345FE96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96975"/>
            <a:ext cx="373221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4">
            <a:extLst>
              <a:ext uri="{FF2B5EF4-FFF2-40B4-BE49-F238E27FC236}">
                <a16:creationId xmlns:a16="http://schemas.microsoft.com/office/drawing/2014/main" id="{55E578EC-6343-3A4C-A8DB-15E91EB94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6475413"/>
            <a:ext cx="6119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 sz="1600">
                <a:latin typeface="Times New Roman" panose="02020603050405020304" pitchFamily="18" charset="0"/>
              </a:rPr>
              <a:t>Eichelmann et al. Actas Dermosifiliogr 2013;104:554-63 </a:t>
            </a:r>
          </a:p>
        </p:txBody>
      </p:sp>
    </p:spTree>
    <p:extLst>
      <p:ext uri="{BB962C8B-B14F-4D97-AF65-F5344CB8AC3E}">
        <p14:creationId xmlns:p14="http://schemas.microsoft.com/office/powerpoint/2010/main" val="2570969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>
            <a:extLst>
              <a:ext uri="{FF2B5EF4-FFF2-40B4-BE49-F238E27FC236}">
                <a16:creationId xmlns:a16="http://schemas.microsoft.com/office/drawing/2014/main" id="{C2AA4A87-25DE-6B40-95DA-87F847816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ΧΡΩΣΗ Ζ</a:t>
            </a:r>
            <a:r>
              <a:rPr lang="en-US" altLang="el-GR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iehl-Neelsen</a:t>
            </a:r>
          </a:p>
        </p:txBody>
      </p:sp>
      <p:pic>
        <p:nvPicPr>
          <p:cNvPr id="94210" name="Picture 7" descr="hansen">
            <a:extLst>
              <a:ext uri="{FF2B5EF4-FFF2-40B4-BE49-F238E27FC236}">
                <a16:creationId xmlns:a16="http://schemas.microsoft.com/office/drawing/2014/main" id="{AD8A7E69-854B-4E4C-8C0E-81AC346039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r="22801"/>
          <a:stretch>
            <a:fillRect/>
          </a:stretch>
        </p:blipFill>
        <p:spPr>
          <a:xfrm>
            <a:off x="457200" y="1536700"/>
            <a:ext cx="3657600" cy="4589463"/>
          </a:xfrm>
          <a:noFill/>
        </p:spPr>
      </p:pic>
      <p:pic>
        <p:nvPicPr>
          <p:cNvPr id="94211" name="Picture 8" descr="hansen 1">
            <a:extLst>
              <a:ext uri="{FF2B5EF4-FFF2-40B4-BE49-F238E27FC236}">
                <a16:creationId xmlns:a16="http://schemas.microsoft.com/office/drawing/2014/main" id="{F6FFD8CD-6C83-9D45-96CB-18C8B61FD0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r="19087"/>
          <a:stretch>
            <a:fillRect/>
          </a:stretch>
        </p:blipFill>
        <p:spPr>
          <a:xfrm>
            <a:off x="4419600" y="1536700"/>
            <a:ext cx="3657600" cy="4589463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3343-FBBC-C546-98AC-8F6E63E1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</a:rPr>
              <a:t>Οζώδες ερύθημα λέπρας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5234" name="Content Placeholder 4">
            <a:extLst>
              <a:ext uri="{FF2B5EF4-FFF2-40B4-BE49-F238E27FC236}">
                <a16:creationId xmlns:a16="http://schemas.microsoft.com/office/drawing/2014/main" id="{C7660E53-093C-154D-A409-7F09AA7B2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Λεπρική αντίδραση τύπου 2 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Επώδυνα ερυθρά οζίδια δέρματος, σχηματίζουν αποστήματα ή εξελκούνται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Οφείλεται σε εναπόθεση ανοσοσυμπλεγμάτων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Εμφανίζεται κυρίως σε λεπρωματώδη λέπρα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Μπορεί να συνοδεύεται από: πυρετό, ιριδοκυκλίτιδα, νευρίτιδα, αρθρίτιδα, σπειραματονεφρίτιδα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Θεραπεία εκλογής: θαλιδομίδη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Εναλλακτικά: πρεδνιζολόνη</a:t>
            </a:r>
          </a:p>
          <a:p>
            <a:r>
              <a:rPr lang="el-GR" altLang="el-GR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Μπορεί να επιμένει για μακρύ χρονικό διάστημα (5-10 χρόνια)</a:t>
            </a:r>
            <a:endParaRPr lang="en-US" altLang="el-GR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880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AE9BF53A-C713-7A43-B35C-F7CF52239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Θεραπεία λέπρας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7AF4717E-D3A7-1345-8AA4-CC9A88250C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Δαψόνη 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ριφαμπικίνη 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+/-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κλοφαζιμίνη</a:t>
            </a:r>
            <a:endParaRPr lang="en-US" altLang="el-GR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l-GR">
              <a:latin typeface="Calibri" panose="020F050202020403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Ολιγοβακτηριακές μορφές (αρχική, φυματιώδης, οριακή φυματιώδης)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Δαψόνη 100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mg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/ημέρα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ριφαμπικίνη 600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mg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/μήνα		6 μήνες</a:t>
            </a:r>
          </a:p>
          <a:p>
            <a:pPr eaLnBrk="1" hangingPunct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Πολυβακτηριακές μορφές (οριακή, ορ.λεπρωμ, λεπρωμ)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Δαψόνη 100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mg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/ημέρα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Ριφαμπικίνη 600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mg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/μήνα				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12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μήνες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Κλοφαζιμίνη 300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mg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/μήνα, και 50  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mg/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ημέρα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D09F87F8-9712-BE40-927B-78C63CF66776}"/>
              </a:ext>
            </a:extLst>
          </p:cNvPr>
          <p:cNvSpPr/>
          <p:nvPr/>
        </p:nvSpPr>
        <p:spPr>
          <a:xfrm>
            <a:off x="4211638" y="3141663"/>
            <a:ext cx="504825" cy="10080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F115881-B4D2-6441-AC64-61F5E6F626C3}"/>
              </a:ext>
            </a:extLst>
          </p:cNvPr>
          <p:cNvSpPr/>
          <p:nvPr/>
        </p:nvSpPr>
        <p:spPr>
          <a:xfrm>
            <a:off x="6373813" y="4797425"/>
            <a:ext cx="501650" cy="1008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261" name="TextBox 2">
            <a:extLst>
              <a:ext uri="{FF2B5EF4-FFF2-40B4-BE49-F238E27FC236}">
                <a16:creationId xmlns:a16="http://schemas.microsoft.com/office/drawing/2014/main" id="{6A22460C-9C67-EE45-9D6A-81A6B187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6486525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l-GR"/>
              <a:t>http://www.who.int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home_photo">
            <a:extLst>
              <a:ext uri="{FF2B5EF4-FFF2-40B4-BE49-F238E27FC236}">
                <a16:creationId xmlns:a16="http://schemas.microsoft.com/office/drawing/2014/main" id="{899B53A8-8475-7C42-819A-50ECA2AD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7"/>
          <a:stretch>
            <a:fillRect/>
          </a:stretch>
        </p:blipFill>
        <p:spPr bwMode="auto">
          <a:xfrm>
            <a:off x="4932363" y="4365625"/>
            <a:ext cx="3463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1">
            <a:extLst>
              <a:ext uri="{FF2B5EF4-FFF2-40B4-BE49-F238E27FC236}">
                <a16:creationId xmlns:a16="http://schemas.microsoft.com/office/drawing/2014/main" id="{B5F0A0E5-B164-FF4A-958F-254BC98A8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65175"/>
            <a:ext cx="63357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l-GR" sz="2800" i="1">
                <a:latin typeface="Times New Roman" panose="02020603050405020304" pitchFamily="18" charset="0"/>
              </a:rPr>
              <a:t>Σας ευχαριστώ πολύ για την προσοχή σας !</a:t>
            </a:r>
            <a:endParaRPr lang="en-US" altLang="el-GR" sz="2800" i="1">
              <a:latin typeface="Times New Roman" panose="02020603050405020304" pitchFamily="18" charset="0"/>
            </a:endParaRPr>
          </a:p>
        </p:txBody>
      </p:sp>
      <p:sp>
        <p:nvSpPr>
          <p:cNvPr id="97283" name="TextBox 3">
            <a:extLst>
              <a:ext uri="{FF2B5EF4-FFF2-40B4-BE49-F238E27FC236}">
                <a16:creationId xmlns:a16="http://schemas.microsoft.com/office/drawing/2014/main" id="{8BD686AF-C24F-1848-BF53-742A8DBA4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237288"/>
            <a:ext cx="345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l-GR">
                <a:latin typeface="Times New Roman" panose="02020603050405020304" pitchFamily="18" charset="0"/>
              </a:rPr>
              <a:t>http://www.syggros-hosp.gr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F9279852-B70A-4243-854C-4DE411D33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3130550" cy="1143000"/>
          </a:xfrm>
        </p:spPr>
        <p:txBody>
          <a:bodyPr/>
          <a:lstStyle/>
          <a:p>
            <a:pPr>
              <a:defRPr/>
            </a:pPr>
            <a:r>
              <a:rPr lang="el-GR" sz="2800" dirty="0" err="1"/>
              <a:t>Ατοπική</a:t>
            </a:r>
            <a:r>
              <a:rPr lang="el-GR" sz="2800" dirty="0"/>
              <a:t> δερματίτιδα</a:t>
            </a:r>
            <a:br>
              <a:rPr lang="el-GR" sz="2800" dirty="0"/>
            </a:br>
            <a:r>
              <a:rPr lang="el-GR" sz="2800" dirty="0"/>
              <a:t> και </a:t>
            </a:r>
            <a:r>
              <a:rPr lang="en-US" sz="2800" i="1" dirty="0" err="1"/>
              <a:t>S.aureus</a:t>
            </a:r>
            <a:r>
              <a:rPr lang="en-US" sz="2800" i="1" dirty="0"/>
              <a:t> </a:t>
            </a:r>
            <a:r>
              <a:rPr lang="el-GR" sz="2800" i="1" dirty="0"/>
              <a:t> </a:t>
            </a:r>
          </a:p>
        </p:txBody>
      </p:sp>
      <p:pic>
        <p:nvPicPr>
          <p:cNvPr id="23554" name="Εικόνα 6">
            <a:extLst>
              <a:ext uri="{FF2B5EF4-FFF2-40B4-BE49-F238E27FC236}">
                <a16:creationId xmlns:a16="http://schemas.microsoft.com/office/drawing/2014/main" id="{3FFA8984-8CCB-AD4D-BE32-79361F0A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0"/>
            <a:ext cx="4594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7">
            <a:extLst>
              <a:ext uri="{FF2B5EF4-FFF2-40B4-BE49-F238E27FC236}">
                <a16:creationId xmlns:a16="http://schemas.microsoft.com/office/drawing/2014/main" id="{7809D295-D420-934F-8731-E60ED7675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6199188"/>
            <a:ext cx="31305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l-GR" sz="1600">
                <a:latin typeface="Times New Roman" panose="02020603050405020304" pitchFamily="18" charset="0"/>
              </a:rPr>
              <a:t>Alexander H et al. Br J Dermatol 2019</a:t>
            </a:r>
            <a:endParaRPr lang="el-GR" altLang="el-GR" sz="1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A3844E-5D51-5C46-9E32-CF4D4FF0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Ατοπική</a:t>
            </a:r>
            <a:r>
              <a:rPr lang="el-GR" dirty="0"/>
              <a:t> δερματίτιδα και στρεπτόκοκκος</a:t>
            </a:r>
          </a:p>
        </p:txBody>
      </p:sp>
      <p:pic>
        <p:nvPicPr>
          <p:cNvPr id="24578" name="Εικόνα 3">
            <a:extLst>
              <a:ext uri="{FF2B5EF4-FFF2-40B4-BE49-F238E27FC236}">
                <a16:creationId xmlns:a16="http://schemas.microsoft.com/office/drawing/2014/main" id="{E1F18F27-B13C-4344-817D-6CC93269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527175"/>
            <a:ext cx="545782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>
            <a:extLst>
              <a:ext uri="{FF2B5EF4-FFF2-40B4-BE49-F238E27FC236}">
                <a16:creationId xmlns:a16="http://schemas.microsoft.com/office/drawing/2014/main" id="{F4440A4B-1353-5344-B73F-6AD3934C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6392863"/>
            <a:ext cx="4062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l-GR" sz="1600">
                <a:latin typeface="Times New Roman" panose="02020603050405020304" pitchFamily="18" charset="0"/>
              </a:rPr>
              <a:t>Alexander H et al. Br J Dermatol 2019</a:t>
            </a:r>
            <a:endParaRPr lang="el-GR" altLang="el-GR" sz="16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35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>
            <a:extLst>
              <a:ext uri="{FF2B5EF4-FFF2-40B4-BE49-F238E27FC236}">
                <a16:creationId xmlns:a16="http://schemas.microsoft.com/office/drawing/2014/main" id="{597FD325-875A-2C4B-81D1-C6EEFA955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7620000" cy="796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 sz="3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ΒΛΔΜΜ: Ταξινόμηση βάσει αιτίου</a:t>
            </a:r>
            <a:endParaRPr lang="en-US" altLang="el-GR" sz="3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8" name="Rectangle 5">
            <a:extLst>
              <a:ext uri="{FF2B5EF4-FFF2-40B4-BE49-F238E27FC236}">
                <a16:creationId xmlns:a16="http://schemas.microsoft.com/office/drawing/2014/main" id="{9862F2B0-4ACF-4045-B50E-DAEC91173D6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536700"/>
            <a:ext cx="3898900" cy="4589463"/>
          </a:xfrm>
        </p:spPr>
        <p:txBody>
          <a:bodyPr/>
          <a:lstStyle/>
          <a:p>
            <a:pPr marL="114300" indent="0" eaLnBrk="1" hangingPunct="1">
              <a:buFont typeface="Arial" panose="020B0604020202020204" pitchFamily="34" charset="0"/>
              <a:buNone/>
              <a:defRPr/>
            </a:pPr>
            <a:r>
              <a:rPr lang="el-GR" altLang="el-GR" sz="2400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ΣΤΑΦΥΛΟΚΟΚΚΙΚΕΣ</a:t>
            </a:r>
            <a:r>
              <a:rPr lang="en-US" altLang="el-GR" sz="2400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  <a:endParaRPr lang="el-GR" altLang="el-GR" sz="2400" dirty="0">
              <a:solidFill>
                <a:schemeClr val="folHlink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defRPr/>
            </a:pP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Μολυσματικό κηρίο</a:t>
            </a:r>
          </a:p>
          <a:p>
            <a:pPr marL="114300" indent="0" eaLnBrk="1" hangingPunct="1">
              <a:buFont typeface="Arial" panose="020B0604020202020204" pitchFamily="34" charset="0"/>
              <a:buNone/>
              <a:defRPr/>
            </a:pPr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Πομφολυγώδες</a:t>
            </a:r>
            <a:endParaRPr lang="el-GR" altLang="el-GR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buFont typeface="Arial" panose="020B0604020202020204" pitchFamily="34" charset="0"/>
              <a:buNone/>
              <a:defRPr/>
            </a:pP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(Μη-</a:t>
            </a:r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πομφολυγώδες</a:t>
            </a: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endParaRPr lang="en-US" altLang="el-GR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Σύνδρομο</a:t>
            </a:r>
            <a:r>
              <a:rPr lang="en-US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στ</a:t>
            </a:r>
            <a:r>
              <a:rPr lang="en-US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α</a:t>
            </a:r>
            <a:r>
              <a:rPr lang="en-US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φυλοκοκκικής</a:t>
            </a:r>
            <a:r>
              <a:rPr lang="en-US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τοξικής</a:t>
            </a:r>
            <a:r>
              <a:rPr lang="en-US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</a:t>
            </a:r>
            <a:r>
              <a:rPr lang="en-US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π</a:t>
            </a:r>
            <a:r>
              <a:rPr lang="en-US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ιδερμιδικής</a:t>
            </a:r>
            <a:r>
              <a:rPr lang="en-US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νεκρόλυσης</a:t>
            </a:r>
            <a:endParaRPr lang="el-GR" altLang="el-GR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defRPr/>
            </a:pP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Έκθυμα</a:t>
            </a:r>
          </a:p>
          <a:p>
            <a:pPr marL="114300" indent="0" eaLnBrk="1" hangingPunct="1">
              <a:defRPr/>
            </a:pPr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Θυλακίτις</a:t>
            </a:r>
            <a:endParaRPr lang="el-GR" altLang="el-GR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defRPr/>
            </a:pPr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Δοθιήν</a:t>
            </a:r>
            <a:endParaRPr lang="el-GR" altLang="el-GR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defRPr/>
            </a:pPr>
            <a:r>
              <a:rPr lang="el-GR" altLang="el-GR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Σύκωση</a:t>
            </a:r>
            <a:endParaRPr lang="el-GR" altLang="el-GR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14300" indent="0" eaLnBrk="1" hangingPunct="1">
              <a:defRPr/>
            </a:pPr>
            <a:r>
              <a:rPr lang="el-GR" altLang="el-GR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Κυτταρίτιδα</a:t>
            </a:r>
          </a:p>
          <a:p>
            <a:pPr marL="114300" indent="0" eaLnBrk="1" hangingPunct="1">
              <a:defRPr/>
            </a:pPr>
            <a:endParaRPr lang="en-US" altLang="el-GR" sz="240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99" name="Rectangle 6">
            <a:extLst>
              <a:ext uri="{FF2B5EF4-FFF2-40B4-BE49-F238E27FC236}">
                <a16:creationId xmlns:a16="http://schemas.microsoft.com/office/drawing/2014/main" id="{AB7247B2-2926-5F4B-B651-946C00FD1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1536700"/>
            <a:ext cx="3657600" cy="4589463"/>
          </a:xfrm>
        </p:spPr>
        <p:txBody>
          <a:bodyPr/>
          <a:lstStyle/>
          <a:p>
            <a:pPr marL="114300" indent="0" eaLnBrk="1" hangingPunct="1">
              <a:buFont typeface="Arial" panose="020B0604020202020204" pitchFamily="34" charset="0"/>
              <a:buNone/>
            </a:pPr>
            <a:r>
              <a:rPr lang="el-GR" altLang="el-GR" sz="240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ΣΤΡΕΠΤΟΚΟΚΚΙΚΕΣ</a:t>
            </a:r>
            <a:r>
              <a:rPr lang="en-US" altLang="el-GR" sz="240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</a:t>
            </a:r>
            <a:endParaRPr lang="el-GR" altLang="el-GR" sz="2400">
              <a:solidFill>
                <a:schemeClr val="folHlink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114300" indent="0"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Μολυσματικό κηρίο</a:t>
            </a:r>
          </a:p>
          <a:p>
            <a:pPr marL="114300" indent="0" eaLnBrk="1" hangingPunct="1">
              <a:buFont typeface="Arial" panose="020B0604020202020204" pitchFamily="34" charset="0"/>
              <a:buNone/>
            </a:pPr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Μη-πομφολυγώδες</a:t>
            </a:r>
          </a:p>
          <a:p>
            <a:pPr marL="114300" indent="0"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Έκθυμα</a:t>
            </a:r>
          </a:p>
          <a:p>
            <a:pPr marL="114300" indent="0"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Ερυσίπελας</a:t>
            </a:r>
            <a:endParaRPr lang="en-US" altLang="el-GR" sz="240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114300" indent="0" eaLnBrk="1" hangingPunct="1"/>
            <a:r>
              <a:rPr lang="el-GR" altLang="el-GR" sz="24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Κυτταρίτιδα</a:t>
            </a:r>
          </a:p>
        </p:txBody>
      </p:sp>
    </p:spTree>
    <p:extLst>
      <p:ext uri="{BB962C8B-B14F-4D97-AF65-F5344CB8AC3E}">
        <p14:creationId xmlns:p14="http://schemas.microsoft.com/office/powerpoint/2010/main" val="10699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djacency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</a:themeOverride>
</file>

<file path=ppt/theme/themeOverride2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Black Tie.thmx</Template>
  <TotalTime>5921</TotalTime>
  <Words>2384</Words>
  <Application>Microsoft Macintosh PowerPoint</Application>
  <PresentationFormat>Προβολή στην οθόνη (4:3)</PresentationFormat>
  <Paragraphs>451</Paragraphs>
  <Slides>65</Slides>
  <Notes>13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65</vt:i4>
      </vt:variant>
    </vt:vector>
  </HeadingPairs>
  <TitlesOfParts>
    <vt:vector size="78" baseType="lpstr">
      <vt:lpstr>MS Mincho</vt:lpstr>
      <vt:lpstr>ＭＳ Ｐゴシック</vt:lpstr>
      <vt:lpstr>Arial</vt:lpstr>
      <vt:lpstr>Calibri</vt:lpstr>
      <vt:lpstr>Cambria</vt:lpstr>
      <vt:lpstr>Times New Roman</vt:lpstr>
      <vt:lpstr>Tw Cen MT</vt:lpstr>
      <vt:lpstr>Verdana</vt:lpstr>
      <vt:lpstr>Wingdings</vt:lpstr>
      <vt:lpstr>Wingdings 2</vt:lpstr>
      <vt:lpstr>Adjacency</vt:lpstr>
      <vt:lpstr>Default Theme</vt:lpstr>
      <vt:lpstr>1_Default Theme</vt:lpstr>
      <vt:lpstr>- ΒΑΚΤΗΡΙΑΚΕΣ ΛΟΙΜΩΞΕΙΣ ΔΕΡΜΑΤΟΣ - ΛΕΠΡΑ</vt:lpstr>
      <vt:lpstr>Μικροβίωμα δέρματος (Microbiota)</vt:lpstr>
      <vt:lpstr>Βακτήρια και δέρμα</vt:lpstr>
      <vt:lpstr>Βακτηριακές λοιμώξεις δέρματος (Πυοδερματίτιδες) </vt:lpstr>
      <vt:lpstr>Παράγοντες κινδύνου για ΒΛΔΜΜ</vt:lpstr>
      <vt:lpstr>Ταξινόμηση βακτηριακών λοιμώξεων ΔΜΜ</vt:lpstr>
      <vt:lpstr>Ατοπική δερματίτιδα  και S.aureus  </vt:lpstr>
      <vt:lpstr>Ατοπική δερματίτιδα και στρεπτόκοκκος</vt:lpstr>
      <vt:lpstr>ΒΛΔΜΜ: Ταξινόμηση βάσει αιτίου</vt:lpstr>
      <vt:lpstr>Βακτηριακές λοιμώξεις δέρματος-μαλακών μορίων: Σταφυλόκοκκος</vt:lpstr>
      <vt:lpstr>Ταξινόμηση βάσει βάθους λοίμωξης</vt:lpstr>
      <vt:lpstr>Επιπλεγμένη ή μη-επιπλεγμένη ΒΛΔΜΜ</vt:lpstr>
      <vt:lpstr>Διάγνωση</vt:lpstr>
      <vt:lpstr> ΜΟΛΥΣΜΑΤΙΚΟ ΚΗΡΙΟ (Impetigo)</vt:lpstr>
      <vt:lpstr>Παρουσίαση του PowerPoint</vt:lpstr>
      <vt:lpstr>Πομφολυγώδες Μολυσματικό Κηρίο (Staph aureus)</vt:lpstr>
      <vt:lpstr>Επιπλοκές μολυσματικού κηρίου</vt:lpstr>
      <vt:lpstr>Μολυσματικό Κηρίο Θεραπεία</vt:lpstr>
      <vt:lpstr>Παρουσίαση του PowerPoint</vt:lpstr>
      <vt:lpstr>Παρουσίαση του PowerPoint</vt:lpstr>
      <vt:lpstr>ΕΚΘΥΜΑ (Ecthyma)</vt:lpstr>
      <vt:lpstr>Σύνδρομο σταφυλοκοκκικής τοξικής επιδερμιδικής νεκρόλυσης (staphylococcal scalded skin syndrome)</vt:lpstr>
      <vt:lpstr>ΣΤΕΝ- Κλινική εικόνα</vt:lpstr>
      <vt:lpstr>ΣΤΕΝ- Διάγνωση και θεραπεία</vt:lpstr>
      <vt:lpstr> ΕΡΥΣΙΠΕΛΑΣ (erysipelas) </vt:lpstr>
      <vt:lpstr>ΕΡΥΣΙΠΕΛΑΣ</vt:lpstr>
      <vt:lpstr>ΕΡΥΣΙΠΕΛΑΣ</vt:lpstr>
      <vt:lpstr>Ερυσίπελας: Διαφορική διάγνωση</vt:lpstr>
      <vt:lpstr>Δερματίτιδα εκ στάσεως</vt:lpstr>
      <vt:lpstr>Δερματίτις εξ’επαφής</vt:lpstr>
      <vt:lpstr>Αλλεργική δερματίτιδα εξ’επαφής</vt:lpstr>
      <vt:lpstr>  ΕΡΥΣΙΠΕΛΑΣ Επιπλοκές  </vt:lpstr>
      <vt:lpstr> ΕΡΥΣΙΠΕΛΑΣ Θεραπεία </vt:lpstr>
      <vt:lpstr>Κυτταρίτιδα</vt:lpstr>
      <vt:lpstr>Λοιμώξεις τριχικού θυλάκου</vt:lpstr>
      <vt:lpstr>Θυλακίτιδα</vt:lpstr>
      <vt:lpstr>Θυλακίτις γενείου</vt:lpstr>
      <vt:lpstr>ΕΠΙΠΟΛΗΣ ΘΥΛΑΚΙΤΙΣ Θεραπεία</vt:lpstr>
      <vt:lpstr>ΕΝ ΤΩ ΒΑΘΕΙ ΘΥΛΑΚΙΤΙΣ</vt:lpstr>
      <vt:lpstr>ΣΤΑΦΥΛΟΚΚΟΚΙΚΗ ΣΥΚΩΣΗ</vt:lpstr>
      <vt:lpstr>ΔΟΘΙΗΝ (Furuncle)</vt:lpstr>
      <vt:lpstr>Ψευδάνθρακας (Carbuncle)</vt:lpstr>
      <vt:lpstr>ΕΡΥΘΡΑΣΜΑ (Erythrasma)</vt:lpstr>
      <vt:lpstr>ΕΡΥΘΡΑΣΜΑ</vt:lpstr>
      <vt:lpstr>ΕΡΥΘΡΑΣΜΑ: Διάγνωση</vt:lpstr>
      <vt:lpstr>ΕΡΥΘΡΑΣΜΑ Θεραπεία</vt:lpstr>
      <vt:lpstr>Ασθενής 1- Λοίμωξη δέρματος?</vt:lpstr>
      <vt:lpstr>Παρουσίαση του PowerPoint</vt:lpstr>
      <vt:lpstr>Ασθενής 2</vt:lpstr>
      <vt:lpstr>Ασθενής 2- δερματική μετάσταση από Ca πνεύμονος</vt:lpstr>
      <vt:lpstr>Παρουσίαση του PowerPoint</vt:lpstr>
      <vt:lpstr>Παρουσίαση του PowerPoint</vt:lpstr>
      <vt:lpstr>Παρουσίαση του PowerPoint</vt:lpstr>
      <vt:lpstr>ΝΟΣΟΣ HANSEN</vt:lpstr>
      <vt:lpstr>ΝΟΣΟΣ HANSEN</vt:lpstr>
      <vt:lpstr>Κλινικής μορφές λέπρας</vt:lpstr>
      <vt:lpstr>ΝΟΣΟΣ HANSEN Φυματιώδης μορφή</vt:lpstr>
      <vt:lpstr>Λεπρωματώδης λέπρα</vt:lpstr>
      <vt:lpstr>Διάγνωση λέπρας</vt:lpstr>
      <vt:lpstr>Ιστολογική εικόνα: Φυματιώδης λέπρα</vt:lpstr>
      <vt:lpstr>Ιστολογική εικόνα: Λεπρωματώδης λέπρα</vt:lpstr>
      <vt:lpstr>ΧΡΩΣΗ Ζiehl-Neelsen</vt:lpstr>
      <vt:lpstr>Οζώδες ερύθημα λέπρας</vt:lpstr>
      <vt:lpstr>Θεραπεία λέπρας</vt:lpstr>
      <vt:lpstr>Παρουσίαση του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ΟΜΑΛΟΣ ΛΕΙΧΗΝΑΣ </dc:title>
  <dc:creator>MIKHS</dc:creator>
  <cp:lastModifiedBy>Clio Dessinioti</cp:lastModifiedBy>
  <cp:revision>201</cp:revision>
  <dcterms:created xsi:type="dcterms:W3CDTF">2003-05-07T06:09:52Z</dcterms:created>
  <dcterms:modified xsi:type="dcterms:W3CDTF">2022-10-02T16:06:10Z</dcterms:modified>
</cp:coreProperties>
</file>