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sldIdLst>
    <p:sldId id="256" r:id="rId2"/>
    <p:sldId id="1128" r:id="rId3"/>
    <p:sldId id="1111" r:id="rId4"/>
    <p:sldId id="1115" r:id="rId5"/>
    <p:sldId id="1116" r:id="rId6"/>
    <p:sldId id="1129" r:id="rId7"/>
    <p:sldId id="688" r:id="rId8"/>
    <p:sldId id="1127" r:id="rId9"/>
    <p:sldId id="710" r:id="rId10"/>
    <p:sldId id="718" r:id="rId11"/>
    <p:sldId id="633" r:id="rId12"/>
    <p:sldId id="510" r:id="rId13"/>
    <p:sldId id="757" r:id="rId14"/>
    <p:sldId id="927" r:id="rId15"/>
    <p:sldId id="557" r:id="rId16"/>
    <p:sldId id="885" r:id="rId17"/>
    <p:sldId id="995" r:id="rId18"/>
    <p:sldId id="996" r:id="rId19"/>
    <p:sldId id="997" r:id="rId20"/>
    <p:sldId id="998" r:id="rId21"/>
    <p:sldId id="824" r:id="rId22"/>
    <p:sldId id="928" r:id="rId23"/>
    <p:sldId id="888" r:id="rId24"/>
    <p:sldId id="1001" r:id="rId25"/>
    <p:sldId id="753" r:id="rId26"/>
    <p:sldId id="999" r:id="rId27"/>
    <p:sldId id="924" r:id="rId28"/>
    <p:sldId id="925" r:id="rId29"/>
    <p:sldId id="984" r:id="rId30"/>
    <p:sldId id="994" r:id="rId31"/>
    <p:sldId id="891" r:id="rId32"/>
    <p:sldId id="890" r:id="rId33"/>
    <p:sldId id="892" r:id="rId34"/>
    <p:sldId id="987" r:id="rId35"/>
    <p:sldId id="889" r:id="rId36"/>
    <p:sldId id="930" r:id="rId37"/>
    <p:sldId id="754" r:id="rId38"/>
    <p:sldId id="1113" r:id="rId39"/>
    <p:sldId id="941" r:id="rId40"/>
    <p:sldId id="931" r:id="rId41"/>
    <p:sldId id="565" r:id="rId42"/>
    <p:sldId id="437" r:id="rId43"/>
    <p:sldId id="935" r:id="rId44"/>
    <p:sldId id="936" r:id="rId45"/>
    <p:sldId id="937" r:id="rId46"/>
    <p:sldId id="938" r:id="rId47"/>
    <p:sldId id="939" r:id="rId48"/>
    <p:sldId id="1130" r:id="rId49"/>
    <p:sldId id="1076" r:id="rId50"/>
    <p:sldId id="830" r:id="rId51"/>
    <p:sldId id="1131" r:id="rId52"/>
    <p:sldId id="1082" r:id="rId53"/>
    <p:sldId id="944" r:id="rId54"/>
    <p:sldId id="945" r:id="rId55"/>
    <p:sldId id="1114" r:id="rId56"/>
    <p:sldId id="1109" r:id="rId57"/>
    <p:sldId id="1120" r:id="rId58"/>
    <p:sldId id="1121" r:id="rId59"/>
    <p:sldId id="1124" r:id="rId60"/>
    <p:sldId id="1122" r:id="rId61"/>
    <p:sldId id="1123" r:id="rId62"/>
    <p:sldId id="1125" r:id="rId63"/>
    <p:sldId id="1126" r:id="rId64"/>
    <p:sldId id="958" r:id="rId65"/>
    <p:sldId id="564" r:id="rId6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Μεσαίο στυλ 1 - Έμφαση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1298"/>
  </p:normalViewPr>
  <p:slideViewPr>
    <p:cSldViewPr snapToGrid="0" snapToObjects="1">
      <p:cViewPr varScale="1">
        <p:scale>
          <a:sx n="103" d="100"/>
          <a:sy n="103" d="100"/>
        </p:scale>
        <p:origin x="89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675543-011D-5649-BECA-B56F9B7F544B}" type="datetimeFigureOut">
              <a:rPr lang="el-GR" smtClean="0"/>
              <a:t>1/10/24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41E90-724D-7944-8C96-CD55528D8808}" type="slidenum">
              <a:rPr lang="el-GR" smtClean="0"/>
              <a:t>‹#›</a:t>
            </a:fld>
            <a:endParaRPr lang="el-GR"/>
          </a:p>
        </p:txBody>
      </p:sp>
    </p:spTree>
    <p:extLst>
      <p:ext uri="{BB962C8B-B14F-4D97-AF65-F5344CB8AC3E}">
        <p14:creationId xmlns:p14="http://schemas.microsoft.com/office/powerpoint/2010/main" val="1528178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6"/>
          <p:cNvSpPr>
            <a:spLocks noGrp="1" noChangeArrowheads="1"/>
          </p:cNvSpPr>
          <p:nvPr>
            <p:ph type="ftr" sz="quarter" idx="4"/>
          </p:nvPr>
        </p:nvSpPr>
        <p:spPr>
          <a:noFill/>
        </p:spPr>
        <p:txBody>
          <a:bodyPr/>
          <a:lstStyle/>
          <a:p>
            <a:r>
              <a:rPr lang="en-US"/>
              <a:t>AJS</a:t>
            </a:r>
          </a:p>
        </p:txBody>
      </p:sp>
      <p:sp>
        <p:nvSpPr>
          <p:cNvPr id="128003" name="Rectangle 7"/>
          <p:cNvSpPr>
            <a:spLocks noGrp="1" noChangeArrowheads="1"/>
          </p:cNvSpPr>
          <p:nvPr>
            <p:ph type="sldNum" sz="quarter" idx="5"/>
          </p:nvPr>
        </p:nvSpPr>
        <p:spPr>
          <a:noFill/>
        </p:spPr>
        <p:txBody>
          <a:bodyPr/>
          <a:lstStyle/>
          <a:p>
            <a:fld id="{09C39FB8-F1BD-47FC-A194-BFB647ED7947}" type="slidenum">
              <a:rPr lang="en-US" smtClean="0"/>
              <a:pPr/>
              <a:t>7</a:t>
            </a:fld>
            <a:endParaRPr lang="en-US"/>
          </a:p>
        </p:txBody>
      </p:sp>
      <p:sp>
        <p:nvSpPr>
          <p:cNvPr id="128004" name="Rectangle 2"/>
          <p:cNvSpPr>
            <a:spLocks noGrp="1" noRot="1" noChangeAspect="1" noChangeArrowheads="1" noTextEdit="1"/>
          </p:cNvSpPr>
          <p:nvPr>
            <p:ph type="sldImg"/>
          </p:nvPr>
        </p:nvSpPr>
        <p:spPr>
          <a:ln/>
        </p:spPr>
      </p:sp>
      <p:sp>
        <p:nvSpPr>
          <p:cNvPr id="128005" name="Rectangle 3"/>
          <p:cNvSpPr>
            <a:spLocks noGrp="1" noChangeArrowheads="1"/>
          </p:cNvSpPr>
          <p:nvPr>
            <p:ph type="body" idx="1"/>
          </p:nvPr>
        </p:nvSpPr>
        <p:spPr>
          <a:noFill/>
          <a:ln/>
        </p:spPr>
        <p:txBody>
          <a:bodyPr/>
          <a:lstStyle/>
          <a:p>
            <a:r>
              <a:rPr lang="el-GR"/>
              <a:t>Οι λόγοι που έχουμε μειωμένα ποσοστά πι΄θανώς να απορρεέι από ορισμένους λόγους. Ο πρώτος έιναι ότι έχουμε περισσότερα άτομα με σκουρόχρωμο δέρμα, τα οποία να είναι εγγενώς προστατευμένα από τις βλαπτικές επιδράσεις της ακτινοβολίας. Το δεύτερο είανι ότι έχουμε ασκούμε καλύτερη φωτοπροστασία, δηλαδή με βάστη την ευαισθησία ποιυ έχει ο καθένας μας αποφεύγουμε περισσότερο ή λιγότερο τον ήλιο από το οποίο περιβαλλόμαστε σχεδόν ότο το χρόνο σε σ΄χεση με ένα σκαδιναυό που ξεροψήνεται στο ήλιο τις 2 μοναδικές εβδομάδες διακοπών στον ήλιο που διαθέτει. </a:t>
            </a:r>
          </a:p>
          <a:p>
            <a:endParaRPr lang="el-GR"/>
          </a:p>
          <a:p>
            <a:r>
              <a:rPr lang="el-GR"/>
              <a:t>Ένας τρίτος λόγος είναι η ενημέρωση και εκστρατεία γιά την ενημέρωση του πληθυσμού τα οποίοα μπορούμε να πούμε ότι αν και στην αρχή τους βρίσκονται σε καλό δρόμο. </a:t>
            </a:r>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7137B978-BF25-7C49-B1C8-D48A11A8C75E}" type="slidenum">
              <a:rPr lang="el-GR" smtClean="0">
                <a:latin typeface="Calibri" charset="0"/>
              </a:rPr>
              <a:pPr eaLnBrk="1" hangingPunct="1">
                <a:defRPr/>
              </a:pPr>
              <a:t>26</a:t>
            </a:fld>
            <a:endParaRPr lang="el-GR">
              <a:latin typeface="Calibri"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l-GR">
                <a:latin typeface="Calibri" charset="0"/>
              </a:rPr>
              <a:t>Γνωρίζουμε επίσης ότι η </a:t>
            </a:r>
            <a:r>
              <a:rPr lang="en-US">
                <a:latin typeface="Calibri" charset="0"/>
              </a:rPr>
              <a:t>UVB </a:t>
            </a:r>
            <a:r>
              <a:rPr lang="el-GR">
                <a:latin typeface="Calibri" charset="0"/>
              </a:rPr>
              <a:t>ακτινοβολία είναι η κυρίως υπεύθυνη γιά τις περισσότερες βιολογικές δράσεςι της υπεριώδους και κυρίως το ερύθημα και τον κακρίνο του δέρμαοτς. Αντίθετα η </a:t>
            </a:r>
            <a:r>
              <a:rPr lang="en-US">
                <a:latin typeface="Calibri" charset="0"/>
              </a:rPr>
              <a:t>UVA </a:t>
            </a:r>
            <a:r>
              <a:rPr lang="el-GR">
                <a:latin typeface="Calibri" charset="0"/>
              </a:rPr>
              <a:t>ακτινοβολία η οποία παλαιότερα εθεωρείτο αθώα, εχόμαστε σήμερα ότι συμμετέχει σσε ορισμέν αβασικούς μηχανισμός φωτοκακρινογένεσης, έχει ισχυρή ανοσοκατασταλτική δράση και λόγω της βαθύτερης διεισδυσής της στο χόριο επηρεάζει τα στηρικτικά μόρια του δέρματος και συβμάλλει έτσι στην φωτογήρανση.</a:t>
            </a:r>
            <a:endParaRPr lang="en-GB">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charset="0"/>
                <a:ea typeface="ＭＳ Ｐゴシック" charset="0"/>
                <a:cs typeface="ＭＳ Ｐゴシック" charset="0"/>
              </a:defRPr>
            </a:lvl1pPr>
            <a:lvl2pPr marL="742950" indent="-285750" defTabSz="923925">
              <a:defRPr sz="1400">
                <a:solidFill>
                  <a:schemeClr val="tx1"/>
                </a:solidFill>
                <a:latin typeface="Arial" charset="0"/>
                <a:ea typeface="ＭＳ Ｐゴシック" charset="0"/>
              </a:defRPr>
            </a:lvl2pPr>
            <a:lvl3pPr marL="1143000" indent="-228600" defTabSz="923925">
              <a:defRPr sz="1400">
                <a:solidFill>
                  <a:schemeClr val="tx1"/>
                </a:solidFill>
                <a:latin typeface="Arial" charset="0"/>
                <a:ea typeface="ＭＳ Ｐゴシック" charset="0"/>
              </a:defRPr>
            </a:lvl3pPr>
            <a:lvl4pPr marL="1600200" indent="-228600" defTabSz="923925">
              <a:defRPr sz="1400">
                <a:solidFill>
                  <a:schemeClr val="tx1"/>
                </a:solidFill>
                <a:latin typeface="Arial" charset="0"/>
                <a:ea typeface="ＭＳ Ｐゴシック" charset="0"/>
              </a:defRPr>
            </a:lvl4pPr>
            <a:lvl5pPr marL="2057400" indent="-228600" defTabSz="923925">
              <a:defRPr sz="1400">
                <a:solidFill>
                  <a:schemeClr val="tx1"/>
                </a:solidFill>
                <a:latin typeface="Arial" charset="0"/>
                <a:ea typeface="ＭＳ Ｐゴシック" charset="0"/>
              </a:defRPr>
            </a:lvl5pPr>
            <a:lvl6pPr marL="2514600" indent="-228600" defTabSz="923925"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923925"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923925"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923925" eaLnBrk="0" fontAlgn="base" hangingPunct="0">
              <a:spcBef>
                <a:spcPct val="0"/>
              </a:spcBef>
              <a:spcAft>
                <a:spcPct val="0"/>
              </a:spcAft>
              <a:defRPr sz="1400">
                <a:solidFill>
                  <a:schemeClr val="tx1"/>
                </a:solidFill>
                <a:latin typeface="Arial" charset="0"/>
                <a:ea typeface="ＭＳ Ｐゴシック" charset="0"/>
              </a:defRPr>
            </a:lvl9pPr>
          </a:lstStyle>
          <a:p>
            <a:fld id="{D43AF99D-551A-8C45-BBD2-8EADC5AE49F3}" type="slidenum">
              <a:rPr lang="el-GR" sz="1200">
                <a:latin typeface="Times New Roman" charset="0"/>
              </a:rPr>
              <a:pPr/>
              <a:t>27</a:t>
            </a:fld>
            <a:endParaRPr lang="el-GR" sz="1200">
              <a:latin typeface="Times New Roman" charset="0"/>
            </a:endParaRPr>
          </a:p>
        </p:txBody>
      </p:sp>
      <p:sp>
        <p:nvSpPr>
          <p:cNvPr id="130050" name="Rectangle 2"/>
          <p:cNvSpPr>
            <a:spLocks noGrp="1" noRot="1" noChangeAspect="1" noChangeArrowheads="1" noTextEdit="1"/>
          </p:cNvSpPr>
          <p:nvPr>
            <p:ph type="sldImg"/>
          </p:nvPr>
        </p:nvSpPr>
        <p:spPr>
          <a:xfrm>
            <a:off x="95250" y="746125"/>
            <a:ext cx="6626225" cy="3727450"/>
          </a:xfrm>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rPr>
              <a:t>UVA and UVB also seem to induce carcinogenesis in deifferent ways. UVB for example has a direct effect on the DNA of the cells causing chatacteristic mutations which are called signature mutations. In fact such mutations have been found in melanoma susceptibility genes for example p16, suggesting that this gene is a potential target of UVR. UVA on the other hand is absorbed by intracellular chromophores which produce free O2 radiacla that cause DNA mutations secondarily. </a:t>
            </a:r>
            <a:endParaRPr lang="el-GR">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charset="0"/>
                <a:ea typeface="ＭＳ Ｐゴシック" charset="0"/>
                <a:cs typeface="ＭＳ Ｐゴシック" charset="0"/>
              </a:defRPr>
            </a:lvl1pPr>
            <a:lvl2pPr marL="742950" indent="-285750" defTabSz="923925">
              <a:defRPr sz="1400">
                <a:solidFill>
                  <a:schemeClr val="tx1"/>
                </a:solidFill>
                <a:latin typeface="Arial" charset="0"/>
                <a:ea typeface="ＭＳ Ｐゴシック" charset="0"/>
              </a:defRPr>
            </a:lvl2pPr>
            <a:lvl3pPr marL="1143000" indent="-228600" defTabSz="923925">
              <a:defRPr sz="1400">
                <a:solidFill>
                  <a:schemeClr val="tx1"/>
                </a:solidFill>
                <a:latin typeface="Arial" charset="0"/>
                <a:ea typeface="ＭＳ Ｐゴシック" charset="0"/>
              </a:defRPr>
            </a:lvl3pPr>
            <a:lvl4pPr marL="1600200" indent="-228600" defTabSz="923925">
              <a:defRPr sz="1400">
                <a:solidFill>
                  <a:schemeClr val="tx1"/>
                </a:solidFill>
                <a:latin typeface="Arial" charset="0"/>
                <a:ea typeface="ＭＳ Ｐゴシック" charset="0"/>
              </a:defRPr>
            </a:lvl4pPr>
            <a:lvl5pPr marL="2057400" indent="-228600" defTabSz="923925">
              <a:defRPr sz="1400">
                <a:solidFill>
                  <a:schemeClr val="tx1"/>
                </a:solidFill>
                <a:latin typeface="Arial" charset="0"/>
                <a:ea typeface="ＭＳ Ｐゴシック" charset="0"/>
              </a:defRPr>
            </a:lvl5pPr>
            <a:lvl6pPr marL="2514600" indent="-228600" defTabSz="923925"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923925"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923925"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923925" eaLnBrk="0" fontAlgn="base" hangingPunct="0">
              <a:spcBef>
                <a:spcPct val="0"/>
              </a:spcBef>
              <a:spcAft>
                <a:spcPct val="0"/>
              </a:spcAft>
              <a:defRPr sz="1400">
                <a:solidFill>
                  <a:schemeClr val="tx1"/>
                </a:solidFill>
                <a:latin typeface="Arial" charset="0"/>
                <a:ea typeface="ＭＳ Ｐゴシック" charset="0"/>
              </a:defRPr>
            </a:lvl9pPr>
          </a:lstStyle>
          <a:p>
            <a:r>
              <a:rPr lang="en-US" sz="1200">
                <a:latin typeface="Times New Roman" charset="0"/>
              </a:rPr>
              <a:t>AJS</a:t>
            </a:r>
          </a:p>
        </p:txBody>
      </p:sp>
      <p:sp>
        <p:nvSpPr>
          <p:cNvPr id="1320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charset="0"/>
                <a:ea typeface="ＭＳ Ｐゴシック" charset="0"/>
                <a:cs typeface="ＭＳ Ｐゴシック" charset="0"/>
              </a:defRPr>
            </a:lvl1pPr>
            <a:lvl2pPr marL="742950" indent="-285750" defTabSz="923925">
              <a:defRPr sz="1400">
                <a:solidFill>
                  <a:schemeClr val="tx1"/>
                </a:solidFill>
                <a:latin typeface="Arial" charset="0"/>
                <a:ea typeface="ＭＳ Ｐゴシック" charset="0"/>
              </a:defRPr>
            </a:lvl2pPr>
            <a:lvl3pPr marL="1143000" indent="-228600" defTabSz="923925">
              <a:defRPr sz="1400">
                <a:solidFill>
                  <a:schemeClr val="tx1"/>
                </a:solidFill>
                <a:latin typeface="Arial" charset="0"/>
                <a:ea typeface="ＭＳ Ｐゴシック" charset="0"/>
              </a:defRPr>
            </a:lvl3pPr>
            <a:lvl4pPr marL="1600200" indent="-228600" defTabSz="923925">
              <a:defRPr sz="1400">
                <a:solidFill>
                  <a:schemeClr val="tx1"/>
                </a:solidFill>
                <a:latin typeface="Arial" charset="0"/>
                <a:ea typeface="ＭＳ Ｐゴシック" charset="0"/>
              </a:defRPr>
            </a:lvl4pPr>
            <a:lvl5pPr marL="2057400" indent="-228600" defTabSz="923925">
              <a:defRPr sz="1400">
                <a:solidFill>
                  <a:schemeClr val="tx1"/>
                </a:solidFill>
                <a:latin typeface="Arial" charset="0"/>
                <a:ea typeface="ＭＳ Ｐゴシック" charset="0"/>
              </a:defRPr>
            </a:lvl5pPr>
            <a:lvl6pPr marL="2514600" indent="-228600" defTabSz="923925"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923925"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923925"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923925" eaLnBrk="0" fontAlgn="base" hangingPunct="0">
              <a:spcBef>
                <a:spcPct val="0"/>
              </a:spcBef>
              <a:spcAft>
                <a:spcPct val="0"/>
              </a:spcAft>
              <a:defRPr sz="1400">
                <a:solidFill>
                  <a:schemeClr val="tx1"/>
                </a:solidFill>
                <a:latin typeface="Arial" charset="0"/>
                <a:ea typeface="ＭＳ Ｐゴシック" charset="0"/>
              </a:defRPr>
            </a:lvl9pPr>
          </a:lstStyle>
          <a:p>
            <a:fld id="{E6B79439-7FBC-FD49-B3A4-AC6F87E396DE}" type="slidenum">
              <a:rPr lang="en-US" sz="1200">
                <a:latin typeface="Times New Roman" charset="0"/>
              </a:rPr>
              <a:pPr/>
              <a:t>28</a:t>
            </a:fld>
            <a:endParaRPr lang="en-US" sz="1200">
              <a:latin typeface="Times New Roman"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rPr>
              <a:t>Epidemiological studies have shown time and time again that exposure to large doses of sunlight in constitutionally or genetically predisposed individuals is the major risk factor of MM. This is supported by evidence of a latitude gradient for the incidence of MM in white people, such that the highest rates of MM occur near the equator, and also by its frequent association with other sun-related disorders such as nevi, solar keartose or NMSC. However, certain paradoxical findings obscure the precise nature of sun exposure that contributes to MM, for example MM appears to have a higher risk in indoor workers compared to outdoor workers. In addition, the most common types of MM  occur on skin cites of maximal UV exposure. With the exception of lentigo maligna melanoma that has a clear relationship to chronic sun exposure, SSM and NM occur more commonly on the back in males and on the lower extremites, areas which are intermittently exposed.</a:t>
            </a:r>
            <a:endParaRPr lang="en-GB">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charset="0"/>
                <a:ea typeface="ＭＳ Ｐゴシック" charset="0"/>
                <a:cs typeface="ＭＳ Ｐゴシック" charset="0"/>
              </a:defRPr>
            </a:lvl1pPr>
            <a:lvl2pPr marL="742950" indent="-285750" defTabSz="923925">
              <a:defRPr sz="1400">
                <a:solidFill>
                  <a:schemeClr val="tx1"/>
                </a:solidFill>
                <a:latin typeface="Arial" charset="0"/>
                <a:ea typeface="ＭＳ Ｐゴシック" charset="0"/>
              </a:defRPr>
            </a:lvl2pPr>
            <a:lvl3pPr marL="1143000" indent="-228600" defTabSz="923925">
              <a:defRPr sz="1400">
                <a:solidFill>
                  <a:schemeClr val="tx1"/>
                </a:solidFill>
                <a:latin typeface="Arial" charset="0"/>
                <a:ea typeface="ＭＳ Ｐゴシック" charset="0"/>
              </a:defRPr>
            </a:lvl3pPr>
            <a:lvl4pPr marL="1600200" indent="-228600" defTabSz="923925">
              <a:defRPr sz="1400">
                <a:solidFill>
                  <a:schemeClr val="tx1"/>
                </a:solidFill>
                <a:latin typeface="Arial" charset="0"/>
                <a:ea typeface="ＭＳ Ｐゴシック" charset="0"/>
              </a:defRPr>
            </a:lvl4pPr>
            <a:lvl5pPr marL="2057400" indent="-228600" defTabSz="923925">
              <a:defRPr sz="1400">
                <a:solidFill>
                  <a:schemeClr val="tx1"/>
                </a:solidFill>
                <a:latin typeface="Arial" charset="0"/>
                <a:ea typeface="ＭＳ Ｐゴシック" charset="0"/>
              </a:defRPr>
            </a:lvl5pPr>
            <a:lvl6pPr marL="2514600" indent="-228600" defTabSz="923925"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923925"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923925"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923925" eaLnBrk="0" fontAlgn="base" hangingPunct="0">
              <a:spcBef>
                <a:spcPct val="0"/>
              </a:spcBef>
              <a:spcAft>
                <a:spcPct val="0"/>
              </a:spcAft>
              <a:defRPr sz="1400">
                <a:solidFill>
                  <a:schemeClr val="tx1"/>
                </a:solidFill>
                <a:latin typeface="Arial" charset="0"/>
                <a:ea typeface="ＭＳ Ｐゴシック" charset="0"/>
              </a:defRPr>
            </a:lvl9pPr>
          </a:lstStyle>
          <a:p>
            <a:r>
              <a:rPr lang="en-US" sz="1200">
                <a:latin typeface="Times New Roman" charset="0"/>
              </a:rPr>
              <a:t>AJS</a:t>
            </a:r>
          </a:p>
        </p:txBody>
      </p:sp>
      <p:sp>
        <p:nvSpPr>
          <p:cNvPr id="51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charset="0"/>
                <a:ea typeface="ＭＳ Ｐゴシック" charset="0"/>
                <a:cs typeface="ＭＳ Ｐゴシック" charset="0"/>
              </a:defRPr>
            </a:lvl1pPr>
            <a:lvl2pPr marL="742950" indent="-285750" defTabSz="923925">
              <a:defRPr sz="1400">
                <a:solidFill>
                  <a:schemeClr val="tx1"/>
                </a:solidFill>
                <a:latin typeface="Arial" charset="0"/>
                <a:ea typeface="ＭＳ Ｐゴシック" charset="0"/>
              </a:defRPr>
            </a:lvl2pPr>
            <a:lvl3pPr marL="1143000" indent="-228600" defTabSz="923925">
              <a:defRPr sz="1400">
                <a:solidFill>
                  <a:schemeClr val="tx1"/>
                </a:solidFill>
                <a:latin typeface="Arial" charset="0"/>
                <a:ea typeface="ＭＳ Ｐゴシック" charset="0"/>
              </a:defRPr>
            </a:lvl3pPr>
            <a:lvl4pPr marL="1600200" indent="-228600" defTabSz="923925">
              <a:defRPr sz="1400">
                <a:solidFill>
                  <a:schemeClr val="tx1"/>
                </a:solidFill>
                <a:latin typeface="Arial" charset="0"/>
                <a:ea typeface="ＭＳ Ｐゴシック" charset="0"/>
              </a:defRPr>
            </a:lvl4pPr>
            <a:lvl5pPr marL="2057400" indent="-228600" defTabSz="923925">
              <a:defRPr sz="1400">
                <a:solidFill>
                  <a:schemeClr val="tx1"/>
                </a:solidFill>
                <a:latin typeface="Arial" charset="0"/>
                <a:ea typeface="ＭＳ Ｐゴシック" charset="0"/>
              </a:defRPr>
            </a:lvl5pPr>
            <a:lvl6pPr marL="2514600" indent="-228600" defTabSz="923925"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923925"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923925"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923925" eaLnBrk="0" fontAlgn="base" hangingPunct="0">
              <a:spcBef>
                <a:spcPct val="0"/>
              </a:spcBef>
              <a:spcAft>
                <a:spcPct val="0"/>
              </a:spcAft>
              <a:defRPr sz="1400">
                <a:solidFill>
                  <a:schemeClr val="tx1"/>
                </a:solidFill>
                <a:latin typeface="Arial" charset="0"/>
                <a:ea typeface="ＭＳ Ｐゴシック" charset="0"/>
              </a:defRPr>
            </a:lvl9pPr>
          </a:lstStyle>
          <a:p>
            <a:fld id="{FD092D6D-1A12-2C41-8CFE-3C7A898038FE}" type="slidenum">
              <a:rPr lang="en-US" sz="1200">
                <a:latin typeface="Times New Roman" charset="0"/>
              </a:rPr>
              <a:pPr/>
              <a:t>30</a:t>
            </a:fld>
            <a:endParaRPr lang="en-US" sz="1200">
              <a:latin typeface="Times New Roman"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rPr>
              <a:t>A potential explanation is that intermittent exposure leads to a burst of UVR on skin that has not had the opportunity to adapt. Chronic sun exposure on the other hand leads to adapation of the skin by increasing the thickness of the skin and inducing the production of melanin which protect the melanocytes from the harmful effects of UV. It is important to note that this may be true for areas of low solar exposure but in areas of high solar exposure the distinction between intermittent and chronic is lost and total or cummulative dose may be important. </a:t>
            </a:r>
            <a:endParaRPr lang="en-GB">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6"/>
          <p:cNvSpPr>
            <a:spLocks noGrp="1" noChangeArrowheads="1"/>
          </p:cNvSpPr>
          <p:nvPr>
            <p:ph type="ftr" sz="quarter" idx="4"/>
          </p:nvPr>
        </p:nvSpPr>
        <p:spPr>
          <a:noFill/>
        </p:spPr>
        <p:txBody>
          <a:bodyPr/>
          <a:lstStyle/>
          <a:p>
            <a:r>
              <a:rPr lang="en-US"/>
              <a:t>AJS</a:t>
            </a:r>
          </a:p>
        </p:txBody>
      </p:sp>
      <p:sp>
        <p:nvSpPr>
          <p:cNvPr id="136195" name="Rectangle 7"/>
          <p:cNvSpPr>
            <a:spLocks noGrp="1" noChangeArrowheads="1"/>
          </p:cNvSpPr>
          <p:nvPr>
            <p:ph type="sldNum" sz="quarter" idx="5"/>
          </p:nvPr>
        </p:nvSpPr>
        <p:spPr>
          <a:noFill/>
        </p:spPr>
        <p:txBody>
          <a:bodyPr/>
          <a:lstStyle/>
          <a:p>
            <a:fld id="{7FEB470D-8516-4CEE-8CF0-7648E4BFD153}" type="slidenum">
              <a:rPr lang="en-US" smtClean="0"/>
              <a:pPr/>
              <a:t>31</a:t>
            </a:fld>
            <a:endParaRPr lang="en-US"/>
          </a:p>
        </p:txBody>
      </p:sp>
      <p:sp>
        <p:nvSpPr>
          <p:cNvPr id="136196" name="Rectangle 2"/>
          <p:cNvSpPr>
            <a:spLocks noGrp="1" noRot="1" noChangeAspect="1" noChangeArrowheads="1" noTextEdit="1"/>
          </p:cNvSpPr>
          <p:nvPr>
            <p:ph type="sldImg"/>
          </p:nvPr>
        </p:nvSpPr>
        <p:spPr>
          <a:ln/>
        </p:spPr>
      </p:sp>
      <p:sp>
        <p:nvSpPr>
          <p:cNvPr id="136197" name="Rectangle 3"/>
          <p:cNvSpPr>
            <a:spLocks noGrp="1" noChangeArrowheads="1"/>
          </p:cNvSpPr>
          <p:nvPr>
            <p:ph type="body" idx="1"/>
          </p:nvPr>
        </p:nvSpPr>
        <p:spPr>
          <a:noFill/>
          <a:ln/>
        </p:spPr>
        <p:txBody>
          <a:bodyPr/>
          <a:lstStyle/>
          <a:p>
            <a:r>
              <a:rPr lang="en-GB"/>
              <a:t>This is also supported by a number of epidemiologic studies which have assessed by meta analysis in three studies, all showing an increased risk of intermittent exposure and a rather protective risk with continious or chronic exposure. Please remember that most of the studies use retrospective questionnaire-based exposure assessment.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6"/>
          <p:cNvSpPr>
            <a:spLocks noGrp="1" noChangeArrowheads="1"/>
          </p:cNvSpPr>
          <p:nvPr>
            <p:ph type="ftr" sz="quarter" idx="4"/>
          </p:nvPr>
        </p:nvSpPr>
        <p:spPr>
          <a:noFill/>
        </p:spPr>
        <p:txBody>
          <a:bodyPr/>
          <a:lstStyle/>
          <a:p>
            <a:r>
              <a:rPr lang="en-US"/>
              <a:t>AJS</a:t>
            </a:r>
          </a:p>
        </p:txBody>
      </p:sp>
      <p:sp>
        <p:nvSpPr>
          <p:cNvPr id="138243" name="Rectangle 7"/>
          <p:cNvSpPr>
            <a:spLocks noGrp="1" noChangeArrowheads="1"/>
          </p:cNvSpPr>
          <p:nvPr>
            <p:ph type="sldNum" sz="quarter" idx="5"/>
          </p:nvPr>
        </p:nvSpPr>
        <p:spPr>
          <a:noFill/>
        </p:spPr>
        <p:txBody>
          <a:bodyPr/>
          <a:lstStyle/>
          <a:p>
            <a:fld id="{4C2A3A8E-A7D2-4F4A-85C9-19754E0C154C}" type="slidenum">
              <a:rPr lang="en-US" smtClean="0"/>
              <a:pPr/>
              <a:t>32</a:t>
            </a:fld>
            <a:endParaRPr lang="en-US"/>
          </a:p>
        </p:txBody>
      </p:sp>
      <p:sp>
        <p:nvSpPr>
          <p:cNvPr id="138244" name="Rectangle 2"/>
          <p:cNvSpPr>
            <a:spLocks noGrp="1" noRot="1" noChangeAspect="1" noChangeArrowheads="1" noTextEdit="1"/>
          </p:cNvSpPr>
          <p:nvPr>
            <p:ph type="sldImg"/>
          </p:nvPr>
        </p:nvSpPr>
        <p:spPr>
          <a:ln/>
        </p:spPr>
      </p:sp>
      <p:sp>
        <p:nvSpPr>
          <p:cNvPr id="138245" name="Rectangle 3"/>
          <p:cNvSpPr>
            <a:spLocks noGrp="1" noChangeArrowheads="1"/>
          </p:cNvSpPr>
          <p:nvPr>
            <p:ph type="body" idx="1"/>
          </p:nvPr>
        </p:nvSpPr>
        <p:spPr>
          <a:noFill/>
          <a:ln/>
        </p:spPr>
        <p:txBody>
          <a:bodyPr/>
          <a:lstStyle/>
          <a:p>
            <a:r>
              <a:rPr lang="en-US"/>
              <a:t>A potential explanation is that intermittent exposure leads to a burst of UVR on skin that has not had the opportunity to adapt. Chronic sun exposure on the other hand leads to adapation of the skin by increasing the thickness of the skin and inducing the production of melanin which protect the melanocytes from the harmful effects of UV. It is important to note that this may be true for areas of low solar exposure but in areas of high solar exposure the distinction between intermittent and chronic is lost and total or cummulative dose may be important. </a:t>
            </a:r>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p:cNvSpPr>
            <a:spLocks noGrp="1" noChangeArrowheads="1"/>
          </p:cNvSpPr>
          <p:nvPr>
            <p:ph type="ftr" sz="quarter" idx="4"/>
          </p:nvPr>
        </p:nvSpPr>
        <p:spPr>
          <a:noFill/>
        </p:spPr>
        <p:txBody>
          <a:bodyPr/>
          <a:lstStyle/>
          <a:p>
            <a:r>
              <a:rPr lang="en-US"/>
              <a:t>AJS</a:t>
            </a:r>
          </a:p>
        </p:txBody>
      </p:sp>
      <p:sp>
        <p:nvSpPr>
          <p:cNvPr id="137219" name="Rectangle 7"/>
          <p:cNvSpPr>
            <a:spLocks noGrp="1" noChangeArrowheads="1"/>
          </p:cNvSpPr>
          <p:nvPr>
            <p:ph type="sldNum" sz="quarter" idx="5"/>
          </p:nvPr>
        </p:nvSpPr>
        <p:spPr>
          <a:noFill/>
        </p:spPr>
        <p:txBody>
          <a:bodyPr/>
          <a:lstStyle/>
          <a:p>
            <a:fld id="{80D4601D-7609-456C-BDDA-03135C82D86D}" type="slidenum">
              <a:rPr lang="en-US" smtClean="0"/>
              <a:pPr/>
              <a:t>33</a:t>
            </a:fld>
            <a:endParaRPr lang="en-US"/>
          </a:p>
        </p:txBody>
      </p:sp>
      <p:sp>
        <p:nvSpPr>
          <p:cNvPr id="137220" name="Rectangle 2"/>
          <p:cNvSpPr>
            <a:spLocks noGrp="1" noRot="1" noChangeAspect="1" noChangeArrowheads="1" noTextEdit="1"/>
          </p:cNvSpPr>
          <p:nvPr>
            <p:ph type="sldImg"/>
          </p:nvPr>
        </p:nvSpPr>
        <p:spPr>
          <a:ln/>
        </p:spPr>
      </p:sp>
      <p:sp>
        <p:nvSpPr>
          <p:cNvPr id="137221" name="Rectangle 3"/>
          <p:cNvSpPr>
            <a:spLocks noGrp="1" noChangeArrowheads="1"/>
          </p:cNvSpPr>
          <p:nvPr>
            <p:ph type="body" idx="1"/>
          </p:nvPr>
        </p:nvSpPr>
        <p:spPr>
          <a:noFill/>
          <a:ln/>
        </p:spPr>
        <p:txBody>
          <a:bodyPr/>
          <a:lstStyle/>
          <a:p>
            <a:r>
              <a:rPr lang="en-US"/>
              <a:t>The proposed mechanism behind the intermittent type of exposure, stated by Dr. Gilcherst, suggests that high internittent exposure causes a high rate of mutations in melanocytes, which are inherently resistant to UV-induced apoptosis and which survive and proliferate giving rise to tumors. Chronic low doses of UV produce increased skin thickness and pigmentation which protect the melanocytes and result in a lower rate of melanocyte mutations. </a:t>
            </a:r>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6"/>
          <p:cNvSpPr>
            <a:spLocks noGrp="1" noChangeArrowheads="1"/>
          </p:cNvSpPr>
          <p:nvPr>
            <p:ph type="ftr" sz="quarter" idx="4"/>
          </p:nvPr>
        </p:nvSpPr>
        <p:spPr>
          <a:noFill/>
        </p:spPr>
        <p:txBody>
          <a:bodyPr/>
          <a:lstStyle/>
          <a:p>
            <a:r>
              <a:rPr lang="en-US"/>
              <a:t>AJS</a:t>
            </a:r>
          </a:p>
        </p:txBody>
      </p:sp>
      <p:sp>
        <p:nvSpPr>
          <p:cNvPr id="134147" name="Rectangle 7"/>
          <p:cNvSpPr>
            <a:spLocks noGrp="1" noChangeArrowheads="1"/>
          </p:cNvSpPr>
          <p:nvPr>
            <p:ph type="sldNum" sz="quarter" idx="5"/>
          </p:nvPr>
        </p:nvSpPr>
        <p:spPr>
          <a:noFill/>
        </p:spPr>
        <p:txBody>
          <a:bodyPr/>
          <a:lstStyle/>
          <a:p>
            <a:fld id="{537E6926-A8DA-4B77-98C5-45EEBEDE4DF9}" type="slidenum">
              <a:rPr lang="en-US" smtClean="0"/>
              <a:pPr/>
              <a:t>35</a:t>
            </a:fld>
            <a:endParaRPr lang="en-US"/>
          </a:p>
        </p:txBody>
      </p:sp>
      <p:sp>
        <p:nvSpPr>
          <p:cNvPr id="134148" name="Rectangle 2"/>
          <p:cNvSpPr>
            <a:spLocks noGrp="1" noRot="1" noChangeAspect="1" noChangeArrowheads="1" noTextEdit="1"/>
          </p:cNvSpPr>
          <p:nvPr>
            <p:ph type="sldImg"/>
          </p:nvPr>
        </p:nvSpPr>
        <p:spPr>
          <a:xfrm>
            <a:off x="90488" y="746125"/>
            <a:ext cx="6629400" cy="3729038"/>
          </a:xfrm>
          <a:ln/>
        </p:spPr>
      </p:sp>
      <p:sp>
        <p:nvSpPr>
          <p:cNvPr id="134149" name="Rectangle 3"/>
          <p:cNvSpPr>
            <a:spLocks noGrp="1" noChangeArrowheads="1"/>
          </p:cNvSpPr>
          <p:nvPr>
            <p:ph type="body" idx="1"/>
          </p:nvPr>
        </p:nvSpPr>
        <p:spPr>
          <a:xfrm>
            <a:off x="681038" y="4722813"/>
            <a:ext cx="5453062" cy="4473575"/>
          </a:xfrm>
          <a:noFill/>
          <a:ln/>
        </p:spPr>
        <p:txBody>
          <a:bodyPr/>
          <a:lstStyle/>
          <a:p>
            <a:r>
              <a:rPr lang="de-DE"/>
              <a:t>Risk factors of melanoma have been established by numerous control T</a:t>
            </a:r>
            <a:r>
              <a:rPr lang="en-US"/>
              <a:t>his very elegant study showed three groups of risk factors: number and type of nevi, family history and a numenr of phenotypcof inherent host factors that interplay with sun exposure</a:t>
            </a:r>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6">
            <a:extLst>
              <a:ext uri="{FF2B5EF4-FFF2-40B4-BE49-F238E27FC236}">
                <a16:creationId xmlns:a16="http://schemas.microsoft.com/office/drawing/2014/main" id="{9F024681-683E-A0F8-E028-591D9486B80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a:solidFill>
                  <a:schemeClr val="tx1"/>
                </a:solidFill>
                <a:latin typeface="Tahoma" panose="020B0604030504040204" pitchFamily="34" charset="0"/>
              </a:defRPr>
            </a:lvl1pPr>
            <a:lvl2pPr marL="742950" indent="-285750" defTabSz="923925">
              <a:defRPr sz="2000">
                <a:solidFill>
                  <a:schemeClr val="tx1"/>
                </a:solidFill>
                <a:latin typeface="Tahoma" panose="020B0604030504040204" pitchFamily="34" charset="0"/>
              </a:defRPr>
            </a:lvl2pPr>
            <a:lvl3pPr marL="1143000" indent="-228600" defTabSz="923925">
              <a:defRPr sz="2000">
                <a:solidFill>
                  <a:schemeClr val="tx1"/>
                </a:solidFill>
                <a:latin typeface="Tahoma" panose="020B0604030504040204" pitchFamily="34" charset="0"/>
              </a:defRPr>
            </a:lvl3pPr>
            <a:lvl4pPr marL="1600200" indent="-228600" defTabSz="923925">
              <a:defRPr sz="2000">
                <a:solidFill>
                  <a:schemeClr val="tx1"/>
                </a:solidFill>
                <a:latin typeface="Tahoma" panose="020B0604030504040204" pitchFamily="34" charset="0"/>
              </a:defRPr>
            </a:lvl4pPr>
            <a:lvl5pPr marL="2057400" indent="-228600" defTabSz="923925">
              <a:defRPr sz="2000">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sz="2000">
                <a:solidFill>
                  <a:schemeClr val="tx1"/>
                </a:solidFill>
                <a:latin typeface="Tahoma" panose="020B0604030504040204" pitchFamily="34" charset="0"/>
              </a:defRPr>
            </a:lvl9pPr>
          </a:lstStyle>
          <a:p>
            <a:r>
              <a:rPr lang="en-US" altLang="el-GR" sz="1200">
                <a:latin typeface="Times New Roman" panose="02020603050405020304" pitchFamily="18" charset="0"/>
              </a:rPr>
              <a:t>AJS</a:t>
            </a:r>
          </a:p>
        </p:txBody>
      </p:sp>
      <p:sp>
        <p:nvSpPr>
          <p:cNvPr id="108546" name="Rectangle 7">
            <a:extLst>
              <a:ext uri="{FF2B5EF4-FFF2-40B4-BE49-F238E27FC236}">
                <a16:creationId xmlns:a16="http://schemas.microsoft.com/office/drawing/2014/main" id="{5ABED334-729D-8A8E-58BB-454D3A3293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a:solidFill>
                  <a:schemeClr val="tx1"/>
                </a:solidFill>
                <a:latin typeface="Tahoma" panose="020B0604030504040204" pitchFamily="34" charset="0"/>
              </a:defRPr>
            </a:lvl1pPr>
            <a:lvl2pPr marL="742950" indent="-285750" defTabSz="923925">
              <a:defRPr sz="2000">
                <a:solidFill>
                  <a:schemeClr val="tx1"/>
                </a:solidFill>
                <a:latin typeface="Tahoma" panose="020B0604030504040204" pitchFamily="34" charset="0"/>
              </a:defRPr>
            </a:lvl2pPr>
            <a:lvl3pPr marL="1143000" indent="-228600" defTabSz="923925">
              <a:defRPr sz="2000">
                <a:solidFill>
                  <a:schemeClr val="tx1"/>
                </a:solidFill>
                <a:latin typeface="Tahoma" panose="020B0604030504040204" pitchFamily="34" charset="0"/>
              </a:defRPr>
            </a:lvl3pPr>
            <a:lvl4pPr marL="1600200" indent="-228600" defTabSz="923925">
              <a:defRPr sz="2000">
                <a:solidFill>
                  <a:schemeClr val="tx1"/>
                </a:solidFill>
                <a:latin typeface="Tahoma" panose="020B0604030504040204" pitchFamily="34" charset="0"/>
              </a:defRPr>
            </a:lvl4pPr>
            <a:lvl5pPr marL="2057400" indent="-228600" defTabSz="923925">
              <a:defRPr sz="2000">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sz="2000">
                <a:solidFill>
                  <a:schemeClr val="tx1"/>
                </a:solidFill>
                <a:latin typeface="Tahoma" panose="020B0604030504040204" pitchFamily="34" charset="0"/>
              </a:defRPr>
            </a:lvl9pPr>
          </a:lstStyle>
          <a:p>
            <a:fld id="{AED70237-AAB1-8340-A01B-8CE587AF79DC}" type="slidenum">
              <a:rPr lang="en-US" altLang="el-GR" sz="1200">
                <a:latin typeface="Times New Roman" panose="02020603050405020304" pitchFamily="18" charset="0"/>
              </a:rPr>
              <a:pPr/>
              <a:t>36</a:t>
            </a:fld>
            <a:endParaRPr lang="en-US" altLang="el-GR" sz="1200">
              <a:latin typeface="Times New Roman" panose="02020603050405020304" pitchFamily="18" charset="0"/>
            </a:endParaRPr>
          </a:p>
        </p:txBody>
      </p:sp>
      <p:sp>
        <p:nvSpPr>
          <p:cNvPr id="108547" name="Rectangle 2">
            <a:extLst>
              <a:ext uri="{FF2B5EF4-FFF2-40B4-BE49-F238E27FC236}">
                <a16:creationId xmlns:a16="http://schemas.microsoft.com/office/drawing/2014/main" id="{F99790F7-0B1F-DDBB-3683-DA219F78AB57}"/>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72FBCCF2-DF2B-7D47-A24A-CEB60AAE6D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t>Το μελάνωμα αποτελεί κακόηθη όγκο των μελάνοκυττάρων, </a:t>
            </a:r>
            <a:endParaRPr lang="en-GB" alt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6"/>
          <p:cNvSpPr>
            <a:spLocks noGrp="1" noChangeArrowheads="1"/>
          </p:cNvSpPr>
          <p:nvPr>
            <p:ph type="ftr" sz="quarter" idx="4"/>
          </p:nvPr>
        </p:nvSpPr>
        <p:spPr>
          <a:noFill/>
        </p:spPr>
        <p:txBody>
          <a:bodyPr/>
          <a:lstStyle/>
          <a:p>
            <a:r>
              <a:rPr lang="en-US"/>
              <a:t>AJS</a:t>
            </a:r>
          </a:p>
        </p:txBody>
      </p:sp>
      <p:sp>
        <p:nvSpPr>
          <p:cNvPr id="145411" name="Rectangle 7"/>
          <p:cNvSpPr>
            <a:spLocks noGrp="1" noChangeArrowheads="1"/>
          </p:cNvSpPr>
          <p:nvPr>
            <p:ph type="sldNum" sz="quarter" idx="5"/>
          </p:nvPr>
        </p:nvSpPr>
        <p:spPr>
          <a:noFill/>
        </p:spPr>
        <p:txBody>
          <a:bodyPr/>
          <a:lstStyle/>
          <a:p>
            <a:fld id="{98C6630B-5D39-4670-B4EA-A6F9B48544A9}" type="slidenum">
              <a:rPr lang="en-US" smtClean="0"/>
              <a:pPr/>
              <a:t>37</a:t>
            </a:fld>
            <a:endParaRPr lang="en-US"/>
          </a:p>
        </p:txBody>
      </p:sp>
      <p:sp>
        <p:nvSpPr>
          <p:cNvPr id="145412" name="Rectangle 2"/>
          <p:cNvSpPr>
            <a:spLocks noGrp="1" noRot="1" noChangeAspect="1" noChangeArrowheads="1" noTextEdit="1"/>
          </p:cNvSpPr>
          <p:nvPr>
            <p:ph type="sldImg"/>
          </p:nvPr>
        </p:nvSpPr>
        <p:spPr>
          <a:ln/>
        </p:spPr>
      </p:sp>
      <p:sp>
        <p:nvSpPr>
          <p:cNvPr id="145413" name="Rectangle 3"/>
          <p:cNvSpPr>
            <a:spLocks noGrp="1" noChangeArrowheads="1"/>
          </p:cNvSpPr>
          <p:nvPr>
            <p:ph type="body" idx="1"/>
          </p:nvPr>
        </p:nvSpPr>
        <p:spPr>
          <a:noFill/>
          <a:ln/>
        </p:spPr>
        <p:txBody>
          <a:bodyPr/>
          <a:lstStyle/>
          <a:p>
            <a:r>
              <a:rPr lang="en-GB" dirty="0"/>
              <a:t>In </a:t>
            </a:r>
            <a:r>
              <a:rPr lang="en-GB" dirty="0" err="1"/>
              <a:t>additionmost</a:t>
            </a:r>
            <a:r>
              <a:rPr lang="en-GB" dirty="0"/>
              <a:t> of us, I am sure are aware of the divergent pathway of melanoma based on anatomical location. Melanoma on sun-</a:t>
            </a:r>
            <a:r>
              <a:rPr lang="en-GB" dirty="0" err="1"/>
              <a:t>exposded</a:t>
            </a:r>
            <a:r>
              <a:rPr lang="en-GB" dirty="0"/>
              <a:t> areas occur in older </a:t>
            </a:r>
            <a:r>
              <a:rPr lang="en-GB" dirty="0" err="1"/>
              <a:t>individals</a:t>
            </a:r>
            <a:r>
              <a:rPr lang="en-GB" dirty="0"/>
              <a:t> who have more actinic lesions, fewer nevi and higher rate of p53 mutations suggesting the role of high cumulative UV doses. On the other hand melanoma on the trunk, occurs in younger age, have higher nevi and fewer actinic lesions suggesting that this pathway is characterized by a inherent </a:t>
            </a:r>
            <a:r>
              <a:rPr lang="en-GB" dirty="0" err="1"/>
              <a:t>melanocyte</a:t>
            </a:r>
            <a:r>
              <a:rPr lang="en-GB" dirty="0"/>
              <a:t> instability which with a less strong component of UVR.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6"/>
          <p:cNvSpPr>
            <a:spLocks noGrp="1" noChangeArrowheads="1"/>
          </p:cNvSpPr>
          <p:nvPr>
            <p:ph type="ftr" sz="quarter" idx="4"/>
          </p:nvPr>
        </p:nvSpPr>
        <p:spPr>
          <a:noFill/>
        </p:spPr>
        <p:txBody>
          <a:bodyPr/>
          <a:lstStyle/>
          <a:p>
            <a:r>
              <a:rPr lang="en-US"/>
              <a:t>AJS</a:t>
            </a:r>
          </a:p>
        </p:txBody>
      </p:sp>
      <p:sp>
        <p:nvSpPr>
          <p:cNvPr id="129027" name="Rectangle 7"/>
          <p:cNvSpPr>
            <a:spLocks noGrp="1" noChangeArrowheads="1"/>
          </p:cNvSpPr>
          <p:nvPr>
            <p:ph type="sldNum" sz="quarter" idx="5"/>
          </p:nvPr>
        </p:nvSpPr>
        <p:spPr>
          <a:noFill/>
        </p:spPr>
        <p:txBody>
          <a:bodyPr/>
          <a:lstStyle/>
          <a:p>
            <a:fld id="{268E3630-5049-4B80-B817-06FBDD10A7F2}" type="slidenum">
              <a:rPr lang="en-US" smtClean="0"/>
              <a:pPr/>
              <a:t>9</a:t>
            </a:fld>
            <a:endParaRPr lang="en-US"/>
          </a:p>
        </p:txBody>
      </p:sp>
      <p:sp>
        <p:nvSpPr>
          <p:cNvPr id="129028" name="Rectangle 2"/>
          <p:cNvSpPr>
            <a:spLocks noGrp="1" noRot="1" noChangeAspect="1" noChangeArrowheads="1" noTextEdit="1"/>
          </p:cNvSpPr>
          <p:nvPr>
            <p:ph type="sldImg"/>
          </p:nvPr>
        </p:nvSpPr>
        <p:spPr>
          <a:ln/>
        </p:spPr>
      </p:sp>
      <p:sp>
        <p:nvSpPr>
          <p:cNvPr id="129029" name="Rectangle 3"/>
          <p:cNvSpPr>
            <a:spLocks noGrp="1" noChangeArrowheads="1"/>
          </p:cNvSpPr>
          <p:nvPr>
            <p:ph type="body" idx="1"/>
          </p:nvPr>
        </p:nvSpPr>
        <p:spPr>
          <a:noFill/>
          <a:ln/>
        </p:spPr>
        <p:txBody>
          <a:bodyPr/>
          <a:lstStyle/>
          <a:p>
            <a:r>
              <a:rPr lang="en-US"/>
              <a:t>The age group displaying the highest mortality rates are older males above their 60s. Part of the reason is that these patients have a higher proportion of thick melanoma, mostly of the nodular type that are more aggressive biologically and do not conform to the usual early recognitin patterns.</a:t>
            </a:r>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6">
            <a:extLst>
              <a:ext uri="{FF2B5EF4-FFF2-40B4-BE49-F238E27FC236}">
                <a16:creationId xmlns:a16="http://schemas.microsoft.com/office/drawing/2014/main" id="{E7F7C655-9D8C-1BC1-0A76-880776460FF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a:solidFill>
                  <a:schemeClr val="tx1"/>
                </a:solidFill>
                <a:latin typeface="Tahoma" panose="020B0604030504040204" pitchFamily="34" charset="0"/>
              </a:defRPr>
            </a:lvl1pPr>
            <a:lvl2pPr marL="742950" indent="-285750" defTabSz="923925">
              <a:defRPr sz="2000">
                <a:solidFill>
                  <a:schemeClr val="tx1"/>
                </a:solidFill>
                <a:latin typeface="Tahoma" panose="020B0604030504040204" pitchFamily="34" charset="0"/>
              </a:defRPr>
            </a:lvl2pPr>
            <a:lvl3pPr marL="1143000" indent="-228600" defTabSz="923925">
              <a:defRPr sz="2000">
                <a:solidFill>
                  <a:schemeClr val="tx1"/>
                </a:solidFill>
                <a:latin typeface="Tahoma" panose="020B0604030504040204" pitchFamily="34" charset="0"/>
              </a:defRPr>
            </a:lvl3pPr>
            <a:lvl4pPr marL="1600200" indent="-228600" defTabSz="923925">
              <a:defRPr sz="2000">
                <a:solidFill>
                  <a:schemeClr val="tx1"/>
                </a:solidFill>
                <a:latin typeface="Tahoma" panose="020B0604030504040204" pitchFamily="34" charset="0"/>
              </a:defRPr>
            </a:lvl4pPr>
            <a:lvl5pPr marL="2057400" indent="-228600" defTabSz="923925">
              <a:defRPr sz="2000">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sz="2000">
                <a:solidFill>
                  <a:schemeClr val="tx1"/>
                </a:solidFill>
                <a:latin typeface="Tahoma" panose="020B0604030504040204" pitchFamily="34" charset="0"/>
              </a:defRPr>
            </a:lvl9pPr>
          </a:lstStyle>
          <a:p>
            <a:r>
              <a:rPr lang="en-US" altLang="el-GR" sz="1200">
                <a:solidFill>
                  <a:srgbClr val="000000"/>
                </a:solidFill>
                <a:latin typeface="Times New Roman" panose="02020603050405020304" pitchFamily="18" charset="0"/>
              </a:rPr>
              <a:t>AJS</a:t>
            </a:r>
          </a:p>
        </p:txBody>
      </p:sp>
      <p:sp>
        <p:nvSpPr>
          <p:cNvPr id="110594" name="Rectangle 7">
            <a:extLst>
              <a:ext uri="{FF2B5EF4-FFF2-40B4-BE49-F238E27FC236}">
                <a16:creationId xmlns:a16="http://schemas.microsoft.com/office/drawing/2014/main" id="{B6203B29-7686-0B44-1588-BCBA9BC07D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a:solidFill>
                  <a:schemeClr val="tx1"/>
                </a:solidFill>
                <a:latin typeface="Tahoma" panose="020B0604030504040204" pitchFamily="34" charset="0"/>
              </a:defRPr>
            </a:lvl1pPr>
            <a:lvl2pPr marL="742950" indent="-285750" defTabSz="923925">
              <a:defRPr sz="2000">
                <a:solidFill>
                  <a:schemeClr val="tx1"/>
                </a:solidFill>
                <a:latin typeface="Tahoma" panose="020B0604030504040204" pitchFamily="34" charset="0"/>
              </a:defRPr>
            </a:lvl2pPr>
            <a:lvl3pPr marL="1143000" indent="-228600" defTabSz="923925">
              <a:defRPr sz="2000">
                <a:solidFill>
                  <a:schemeClr val="tx1"/>
                </a:solidFill>
                <a:latin typeface="Tahoma" panose="020B0604030504040204" pitchFamily="34" charset="0"/>
              </a:defRPr>
            </a:lvl3pPr>
            <a:lvl4pPr marL="1600200" indent="-228600" defTabSz="923925">
              <a:defRPr sz="2000">
                <a:solidFill>
                  <a:schemeClr val="tx1"/>
                </a:solidFill>
                <a:latin typeface="Tahoma" panose="020B0604030504040204" pitchFamily="34" charset="0"/>
              </a:defRPr>
            </a:lvl4pPr>
            <a:lvl5pPr marL="2057400" indent="-228600" defTabSz="923925">
              <a:defRPr sz="2000">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sz="2000">
                <a:solidFill>
                  <a:schemeClr val="tx1"/>
                </a:solidFill>
                <a:latin typeface="Tahoma" panose="020B0604030504040204" pitchFamily="34" charset="0"/>
              </a:defRPr>
            </a:lvl9pPr>
          </a:lstStyle>
          <a:p>
            <a:fld id="{FDB146F8-95D3-7E43-8D1F-5E42340173CE}" type="slidenum">
              <a:rPr lang="en-US" altLang="el-GR" sz="1200">
                <a:solidFill>
                  <a:srgbClr val="000000"/>
                </a:solidFill>
                <a:latin typeface="Times New Roman" panose="02020603050405020304" pitchFamily="18" charset="0"/>
              </a:rPr>
              <a:pPr/>
              <a:t>40</a:t>
            </a:fld>
            <a:endParaRPr lang="en-US" altLang="el-GR" sz="1200">
              <a:solidFill>
                <a:srgbClr val="000000"/>
              </a:solidFill>
              <a:latin typeface="Times New Roman" panose="02020603050405020304" pitchFamily="18" charset="0"/>
            </a:endParaRPr>
          </a:p>
        </p:txBody>
      </p:sp>
      <p:sp>
        <p:nvSpPr>
          <p:cNvPr id="110595" name="Rectangle 2">
            <a:extLst>
              <a:ext uri="{FF2B5EF4-FFF2-40B4-BE49-F238E27FC236}">
                <a16:creationId xmlns:a16="http://schemas.microsoft.com/office/drawing/2014/main" id="{D8DA450D-3B0C-6C0F-1FC4-F43D4E3FBD28}"/>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BAC8892C-BB38-0206-EC47-DEAB32349E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t>Η διάγνωση του μελανώματος είναι κατεξοχήν κλινική. Εμφανιζόμενο σε εξωτερική επιφάνεια του ΄δερματος μας παρέχει το προνόμιο της έυκολης εντόπισής του. Παρ’όλα αυτά η διάγτνωση του μελανω΄ματος έιανι ξαιρετικά δύσκολη καθως η διαφοροδιάγνωση είνια εξαιρετικά σύνθετη. Το μελανώμα μπορεί να εμφανισθεί με τους ακόλουθους τρόπυς.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6">
            <a:extLst>
              <a:ext uri="{FF2B5EF4-FFF2-40B4-BE49-F238E27FC236}">
                <a16:creationId xmlns:a16="http://schemas.microsoft.com/office/drawing/2014/main" id="{95FA2543-76F8-08F4-CC7B-70CBC86BDB7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r>
              <a:rPr lang="en-US" altLang="el-GR" sz="1200">
                <a:latin typeface="Times New Roman" panose="02020603050405020304" pitchFamily="18" charset="0"/>
              </a:rPr>
              <a:t>AJS</a:t>
            </a:r>
          </a:p>
        </p:txBody>
      </p:sp>
      <p:sp>
        <p:nvSpPr>
          <p:cNvPr id="81922" name="Rectangle 7">
            <a:extLst>
              <a:ext uri="{FF2B5EF4-FFF2-40B4-BE49-F238E27FC236}">
                <a16:creationId xmlns:a16="http://schemas.microsoft.com/office/drawing/2014/main" id="{77548285-3B33-21EE-1BE7-15BA2F6B3B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45CE06DE-5BE3-B44A-A851-2E0651A1576F}" type="slidenum">
              <a:rPr lang="en-US" altLang="el-GR" sz="1200">
                <a:latin typeface="Times New Roman" panose="02020603050405020304" pitchFamily="18" charset="0"/>
              </a:rPr>
              <a:pPr/>
              <a:t>42</a:t>
            </a:fld>
            <a:endParaRPr lang="en-US" altLang="el-GR" sz="1200">
              <a:latin typeface="Times New Roman" panose="02020603050405020304" pitchFamily="18" charset="0"/>
            </a:endParaRPr>
          </a:p>
        </p:txBody>
      </p:sp>
      <p:sp>
        <p:nvSpPr>
          <p:cNvPr id="81923" name="Rectangle 2">
            <a:extLst>
              <a:ext uri="{FF2B5EF4-FFF2-40B4-BE49-F238E27FC236}">
                <a16:creationId xmlns:a16="http://schemas.microsoft.com/office/drawing/2014/main" id="{122762C4-C8FE-8D5F-CA7E-C7D6C6AD969D}"/>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AA73D2BB-7990-591B-ACB0-7EDDDDA176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t> </a:t>
            </a:r>
            <a:endParaRPr lang="en-US" altLang="el-GR"/>
          </a:p>
          <a:p>
            <a:endParaRPr lang="en-GB" alt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6">
            <a:extLst>
              <a:ext uri="{FF2B5EF4-FFF2-40B4-BE49-F238E27FC236}">
                <a16:creationId xmlns:a16="http://schemas.microsoft.com/office/drawing/2014/main" id="{6AB1BC4B-C074-F32A-B74F-9E0994ADA6F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r>
              <a:rPr lang="en-US" altLang="en-GR" sz="1200">
                <a:solidFill>
                  <a:srgbClr val="000000"/>
                </a:solidFill>
                <a:latin typeface="Times New Roman" panose="02020603050405020304" pitchFamily="18" charset="0"/>
              </a:rPr>
              <a:t>AJS</a:t>
            </a:r>
          </a:p>
        </p:txBody>
      </p:sp>
      <p:sp>
        <p:nvSpPr>
          <p:cNvPr id="118786" name="Rectangle 7">
            <a:extLst>
              <a:ext uri="{FF2B5EF4-FFF2-40B4-BE49-F238E27FC236}">
                <a16:creationId xmlns:a16="http://schemas.microsoft.com/office/drawing/2014/main" id="{B136743F-45D8-667A-3BDA-17FCECB9A1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5DA79221-A992-2746-9217-324A08C2EFDA}" type="slidenum">
              <a:rPr lang="en-US" altLang="en-GR" sz="1200">
                <a:solidFill>
                  <a:srgbClr val="000000"/>
                </a:solidFill>
                <a:latin typeface="Times New Roman" panose="02020603050405020304" pitchFamily="18" charset="0"/>
              </a:rPr>
              <a:pPr/>
              <a:t>49</a:t>
            </a:fld>
            <a:endParaRPr lang="en-US" altLang="en-GR" sz="1200">
              <a:solidFill>
                <a:srgbClr val="000000"/>
              </a:solidFill>
              <a:latin typeface="Times New Roman" panose="02020603050405020304" pitchFamily="18" charset="0"/>
            </a:endParaRPr>
          </a:p>
        </p:txBody>
      </p:sp>
      <p:sp>
        <p:nvSpPr>
          <p:cNvPr id="118787" name="Rectangle 2">
            <a:extLst>
              <a:ext uri="{FF2B5EF4-FFF2-40B4-BE49-F238E27FC236}">
                <a16:creationId xmlns:a16="http://schemas.microsoft.com/office/drawing/2014/main" id="{65528044-2F19-9A3C-886A-6885AF3828EB}"/>
              </a:ext>
            </a:extLst>
          </p:cNvPr>
          <p:cNvSpPr>
            <a:spLocks noGrp="1" noRot="1" noChangeAspect="1" noChangeArrowheads="1" noTextEdit="1"/>
          </p:cNvSpPr>
          <p:nvPr>
            <p:ph type="sldImg"/>
          </p:nvPr>
        </p:nvSpPr>
        <p:spPr>
          <a:xfrm>
            <a:off x="382588" y="685800"/>
            <a:ext cx="6094412" cy="3429000"/>
          </a:xfrm>
          <a:ln/>
        </p:spPr>
      </p:sp>
      <p:sp>
        <p:nvSpPr>
          <p:cNvPr id="118788" name="Rectangle 3">
            <a:extLst>
              <a:ext uri="{FF2B5EF4-FFF2-40B4-BE49-F238E27FC236}">
                <a16:creationId xmlns:a16="http://schemas.microsoft.com/office/drawing/2014/main" id="{55DE4E5D-81C5-62B4-5FBC-3448CAF141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GR"/>
              <a:t>Melanoma is a suitable target cancer for screening. The rational for screening has to do with obvioisuly the rising incidence of the disease, the excellent prognosis when detected early and the feasiblity and simplicity of a skin check</a:t>
            </a:r>
            <a:endParaRPr lang="el-GR" altLang="en-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6">
            <a:extLst>
              <a:ext uri="{FF2B5EF4-FFF2-40B4-BE49-F238E27FC236}">
                <a16:creationId xmlns:a16="http://schemas.microsoft.com/office/drawing/2014/main" id="{274FA2CB-76F2-9A42-E885-57B0B4B579D2}"/>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a:solidFill>
                  <a:schemeClr val="tx1"/>
                </a:solidFill>
                <a:latin typeface="Tahoma" panose="020B0604030504040204" pitchFamily="34" charset="0"/>
              </a:defRPr>
            </a:lvl1pPr>
            <a:lvl2pPr marL="742950" indent="-285750" defTabSz="923925">
              <a:defRPr sz="2000">
                <a:solidFill>
                  <a:schemeClr val="tx1"/>
                </a:solidFill>
                <a:latin typeface="Tahoma" panose="020B0604030504040204" pitchFamily="34" charset="0"/>
              </a:defRPr>
            </a:lvl2pPr>
            <a:lvl3pPr marL="1143000" indent="-228600" defTabSz="923925">
              <a:defRPr sz="2000">
                <a:solidFill>
                  <a:schemeClr val="tx1"/>
                </a:solidFill>
                <a:latin typeface="Tahoma" panose="020B0604030504040204" pitchFamily="34" charset="0"/>
              </a:defRPr>
            </a:lvl3pPr>
            <a:lvl4pPr marL="1600200" indent="-228600" defTabSz="923925">
              <a:defRPr sz="2000">
                <a:solidFill>
                  <a:schemeClr val="tx1"/>
                </a:solidFill>
                <a:latin typeface="Tahoma" panose="020B0604030504040204" pitchFamily="34" charset="0"/>
              </a:defRPr>
            </a:lvl4pPr>
            <a:lvl5pPr marL="2057400" indent="-228600" defTabSz="923925">
              <a:defRPr sz="2000">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sz="2000">
                <a:solidFill>
                  <a:schemeClr val="tx1"/>
                </a:solidFill>
                <a:latin typeface="Tahoma" panose="020B0604030504040204" pitchFamily="34" charset="0"/>
              </a:defRPr>
            </a:lvl9pPr>
          </a:lstStyle>
          <a:p>
            <a:r>
              <a:rPr lang="en-US" altLang="en-US" sz="1200">
                <a:latin typeface="Times New Roman" panose="02020603050405020304" pitchFamily="18" charset="0"/>
              </a:rPr>
              <a:t>AJS</a:t>
            </a:r>
          </a:p>
        </p:txBody>
      </p:sp>
      <p:sp>
        <p:nvSpPr>
          <p:cNvPr id="120834" name="Rectangle 7">
            <a:extLst>
              <a:ext uri="{FF2B5EF4-FFF2-40B4-BE49-F238E27FC236}">
                <a16:creationId xmlns:a16="http://schemas.microsoft.com/office/drawing/2014/main" id="{F94FE1D6-1ED6-1D5D-2CF6-09FDE3297F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a:solidFill>
                  <a:schemeClr val="tx1"/>
                </a:solidFill>
                <a:latin typeface="Tahoma" panose="020B0604030504040204" pitchFamily="34" charset="0"/>
              </a:defRPr>
            </a:lvl1pPr>
            <a:lvl2pPr marL="742950" indent="-285750" defTabSz="923925">
              <a:defRPr sz="2000">
                <a:solidFill>
                  <a:schemeClr val="tx1"/>
                </a:solidFill>
                <a:latin typeface="Tahoma" panose="020B0604030504040204" pitchFamily="34" charset="0"/>
              </a:defRPr>
            </a:lvl2pPr>
            <a:lvl3pPr marL="1143000" indent="-228600" defTabSz="923925">
              <a:defRPr sz="2000">
                <a:solidFill>
                  <a:schemeClr val="tx1"/>
                </a:solidFill>
                <a:latin typeface="Tahoma" panose="020B0604030504040204" pitchFamily="34" charset="0"/>
              </a:defRPr>
            </a:lvl3pPr>
            <a:lvl4pPr marL="1600200" indent="-228600" defTabSz="923925">
              <a:defRPr sz="2000">
                <a:solidFill>
                  <a:schemeClr val="tx1"/>
                </a:solidFill>
                <a:latin typeface="Tahoma" panose="020B0604030504040204" pitchFamily="34" charset="0"/>
              </a:defRPr>
            </a:lvl4pPr>
            <a:lvl5pPr marL="2057400" indent="-228600" defTabSz="923925">
              <a:defRPr sz="2000">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sz="2000">
                <a:solidFill>
                  <a:schemeClr val="tx1"/>
                </a:solidFill>
                <a:latin typeface="Tahoma" panose="020B0604030504040204" pitchFamily="34" charset="0"/>
              </a:defRPr>
            </a:lvl9pPr>
          </a:lstStyle>
          <a:p>
            <a:fld id="{58D2F0B5-E720-9B4F-8104-29BE5446B108}" type="slidenum">
              <a:rPr lang="en-US" altLang="en-US" sz="1200">
                <a:latin typeface="Times New Roman" panose="02020603050405020304" pitchFamily="18" charset="0"/>
              </a:rPr>
              <a:pPr/>
              <a:t>50</a:t>
            </a:fld>
            <a:endParaRPr lang="en-US" altLang="en-US" sz="1200">
              <a:latin typeface="Times New Roman" panose="02020603050405020304" pitchFamily="18" charset="0"/>
            </a:endParaRPr>
          </a:p>
        </p:txBody>
      </p:sp>
      <p:sp>
        <p:nvSpPr>
          <p:cNvPr id="120835" name="Rectangle 2">
            <a:extLst>
              <a:ext uri="{FF2B5EF4-FFF2-40B4-BE49-F238E27FC236}">
                <a16:creationId xmlns:a16="http://schemas.microsoft.com/office/drawing/2014/main" id="{5D195EC9-479F-25E8-6636-046B5976A028}"/>
              </a:ext>
            </a:extLst>
          </p:cNvPr>
          <p:cNvSpPr>
            <a:spLocks noGrp="1" noRot="1" noChangeAspect="1" noChangeArrowheads="1" noTextEdit="1"/>
          </p:cNvSpPr>
          <p:nvPr>
            <p:ph type="sldImg"/>
          </p:nvPr>
        </p:nvSpPr>
        <p:spPr>
          <a:xfrm>
            <a:off x="95250" y="746125"/>
            <a:ext cx="6621463" cy="3725863"/>
          </a:xfrm>
          <a:ln/>
        </p:spPr>
      </p:sp>
      <p:sp>
        <p:nvSpPr>
          <p:cNvPr id="120836" name="Rectangle 3">
            <a:extLst>
              <a:ext uri="{FF2B5EF4-FFF2-40B4-BE49-F238E27FC236}">
                <a16:creationId xmlns:a16="http://schemas.microsoft.com/office/drawing/2014/main" id="{D88DE0B8-017F-B249-BEDF-AEC588DC7C6E}"/>
              </a:ext>
            </a:extLst>
          </p:cNvPr>
          <p:cNvSpPr>
            <a:spLocks noGrp="1" noChangeArrowheads="1"/>
          </p:cNvSpPr>
          <p:nvPr>
            <p:ph type="body" idx="1"/>
          </p:nvPr>
        </p:nvSpPr>
        <p:spPr>
          <a:xfrm>
            <a:off x="681038" y="4722813"/>
            <a:ext cx="5453062" cy="4473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n-US"/>
              <a:t>Και με το τρόπο αυτό ο χειριστής του δερματοσκοπίου μπορεί να διακρινει λεπτές υφές και χαρακητριστικά της κάθε μελαγχρωματικής βλάβης τα οποία δεν μπορεί να δεί η απλή εξέταση με το γυμνό μάτθ</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6">
            <a:extLst>
              <a:ext uri="{FF2B5EF4-FFF2-40B4-BE49-F238E27FC236}">
                <a16:creationId xmlns:a16="http://schemas.microsoft.com/office/drawing/2014/main" id="{36A4E47A-CAC5-38A1-9FF8-0ADEEFD301E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a:solidFill>
                  <a:schemeClr val="tx1"/>
                </a:solidFill>
                <a:latin typeface="Tahoma" panose="020B0604030504040204" pitchFamily="34" charset="0"/>
              </a:defRPr>
            </a:lvl1pPr>
            <a:lvl2pPr marL="742950" indent="-285750" defTabSz="923925">
              <a:defRPr sz="2000">
                <a:solidFill>
                  <a:schemeClr val="tx1"/>
                </a:solidFill>
                <a:latin typeface="Tahoma" panose="020B0604030504040204" pitchFamily="34" charset="0"/>
              </a:defRPr>
            </a:lvl2pPr>
            <a:lvl3pPr marL="1143000" indent="-228600" defTabSz="923925">
              <a:defRPr sz="2000">
                <a:solidFill>
                  <a:schemeClr val="tx1"/>
                </a:solidFill>
                <a:latin typeface="Tahoma" panose="020B0604030504040204" pitchFamily="34" charset="0"/>
              </a:defRPr>
            </a:lvl3pPr>
            <a:lvl4pPr marL="1600200" indent="-228600" defTabSz="923925">
              <a:defRPr sz="2000">
                <a:solidFill>
                  <a:schemeClr val="tx1"/>
                </a:solidFill>
                <a:latin typeface="Tahoma" panose="020B0604030504040204" pitchFamily="34" charset="0"/>
              </a:defRPr>
            </a:lvl4pPr>
            <a:lvl5pPr marL="2057400" indent="-228600" defTabSz="923925">
              <a:defRPr sz="2000">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sz="2000">
                <a:solidFill>
                  <a:schemeClr val="tx1"/>
                </a:solidFill>
                <a:latin typeface="Tahoma" panose="020B0604030504040204" pitchFamily="34" charset="0"/>
              </a:defRPr>
            </a:lvl9pPr>
          </a:lstStyle>
          <a:p>
            <a:r>
              <a:rPr lang="en-US" altLang="en-US" sz="1200">
                <a:solidFill>
                  <a:srgbClr val="000000"/>
                </a:solidFill>
                <a:latin typeface="Times New Roman" panose="02020603050405020304" pitchFamily="18" charset="0"/>
                <a:ea typeface="ＭＳ Ｐゴシック" panose="020B0600070205080204" pitchFamily="34" charset="-128"/>
              </a:rPr>
              <a:t>AJS</a:t>
            </a:r>
          </a:p>
        </p:txBody>
      </p:sp>
      <p:sp>
        <p:nvSpPr>
          <p:cNvPr id="122882" name="Rectangle 7">
            <a:extLst>
              <a:ext uri="{FF2B5EF4-FFF2-40B4-BE49-F238E27FC236}">
                <a16:creationId xmlns:a16="http://schemas.microsoft.com/office/drawing/2014/main" id="{C6E2C152-C0C2-C256-BB9A-26171460ED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a:solidFill>
                  <a:schemeClr val="tx1"/>
                </a:solidFill>
                <a:latin typeface="Tahoma" panose="020B0604030504040204" pitchFamily="34" charset="0"/>
              </a:defRPr>
            </a:lvl1pPr>
            <a:lvl2pPr marL="742950" indent="-285750" defTabSz="923925">
              <a:defRPr sz="2000">
                <a:solidFill>
                  <a:schemeClr val="tx1"/>
                </a:solidFill>
                <a:latin typeface="Tahoma" panose="020B0604030504040204" pitchFamily="34" charset="0"/>
              </a:defRPr>
            </a:lvl2pPr>
            <a:lvl3pPr marL="1143000" indent="-228600" defTabSz="923925">
              <a:defRPr sz="2000">
                <a:solidFill>
                  <a:schemeClr val="tx1"/>
                </a:solidFill>
                <a:latin typeface="Tahoma" panose="020B0604030504040204" pitchFamily="34" charset="0"/>
              </a:defRPr>
            </a:lvl3pPr>
            <a:lvl4pPr marL="1600200" indent="-228600" defTabSz="923925">
              <a:defRPr sz="2000">
                <a:solidFill>
                  <a:schemeClr val="tx1"/>
                </a:solidFill>
                <a:latin typeface="Tahoma" panose="020B0604030504040204" pitchFamily="34" charset="0"/>
              </a:defRPr>
            </a:lvl4pPr>
            <a:lvl5pPr marL="2057400" indent="-228600" defTabSz="923925">
              <a:defRPr sz="2000">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sz="2000">
                <a:solidFill>
                  <a:schemeClr val="tx1"/>
                </a:solidFill>
                <a:latin typeface="Tahoma" panose="020B0604030504040204" pitchFamily="34" charset="0"/>
              </a:defRPr>
            </a:lvl9pPr>
          </a:lstStyle>
          <a:p>
            <a:fld id="{172B39BE-70DA-C24B-AC4D-B2CD07613C2E}" type="slidenum">
              <a:rPr lang="en-US" altLang="en-US" sz="1200">
                <a:solidFill>
                  <a:srgbClr val="000000"/>
                </a:solidFill>
                <a:latin typeface="Times New Roman" panose="02020603050405020304" pitchFamily="18" charset="0"/>
                <a:ea typeface="ＭＳ Ｐゴシック" panose="020B0600070205080204" pitchFamily="34" charset="-128"/>
              </a:rPr>
              <a:pPr/>
              <a:t>52</a:t>
            </a:fld>
            <a:endParaRPr lang="en-US" altLang="en-US" sz="1200">
              <a:solidFill>
                <a:srgbClr val="000000"/>
              </a:solidFill>
              <a:latin typeface="Times New Roman" panose="02020603050405020304" pitchFamily="18" charset="0"/>
              <a:ea typeface="ＭＳ Ｐゴシック" panose="020B0600070205080204" pitchFamily="34" charset="-128"/>
            </a:endParaRPr>
          </a:p>
        </p:txBody>
      </p:sp>
      <p:sp>
        <p:nvSpPr>
          <p:cNvPr id="122883" name="Rectangle 2">
            <a:extLst>
              <a:ext uri="{FF2B5EF4-FFF2-40B4-BE49-F238E27FC236}">
                <a16:creationId xmlns:a16="http://schemas.microsoft.com/office/drawing/2014/main" id="{5A49112E-3268-D888-A803-F226235E34C4}"/>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3A71BF18-B014-5C38-1EBA-438A548891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Melanoma is a suitable target cancer for screening. The rational for screening has to do with obvioisuly the rising incidence of the disease, the excellent prognosis when detected early and the feasiblity and simplicity of a skin check</a:t>
            </a:r>
            <a:endParaRPr lang="el-GR"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6">
            <a:extLst>
              <a:ext uri="{FF2B5EF4-FFF2-40B4-BE49-F238E27FC236}">
                <a16:creationId xmlns:a16="http://schemas.microsoft.com/office/drawing/2014/main" id="{0EDA03AF-385E-6DA4-1CB4-6BE283E7DB4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a:solidFill>
                  <a:schemeClr val="tx1"/>
                </a:solidFill>
                <a:latin typeface="Tahoma" panose="020B0604030504040204" pitchFamily="34" charset="0"/>
              </a:defRPr>
            </a:lvl1pPr>
            <a:lvl2pPr marL="742950" indent="-285750" defTabSz="923925">
              <a:defRPr sz="2000">
                <a:solidFill>
                  <a:schemeClr val="tx1"/>
                </a:solidFill>
                <a:latin typeface="Tahoma" panose="020B0604030504040204" pitchFamily="34" charset="0"/>
              </a:defRPr>
            </a:lvl2pPr>
            <a:lvl3pPr marL="1143000" indent="-228600" defTabSz="923925">
              <a:defRPr sz="2000">
                <a:solidFill>
                  <a:schemeClr val="tx1"/>
                </a:solidFill>
                <a:latin typeface="Tahoma" panose="020B0604030504040204" pitchFamily="34" charset="0"/>
              </a:defRPr>
            </a:lvl3pPr>
            <a:lvl4pPr marL="1600200" indent="-228600" defTabSz="923925">
              <a:defRPr sz="2000">
                <a:solidFill>
                  <a:schemeClr val="tx1"/>
                </a:solidFill>
                <a:latin typeface="Tahoma" panose="020B0604030504040204" pitchFamily="34" charset="0"/>
              </a:defRPr>
            </a:lvl4pPr>
            <a:lvl5pPr marL="2057400" indent="-228600" defTabSz="923925">
              <a:defRPr sz="2000">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sz="2000">
                <a:solidFill>
                  <a:schemeClr val="tx1"/>
                </a:solidFill>
                <a:latin typeface="Tahoma" panose="020B0604030504040204" pitchFamily="34" charset="0"/>
              </a:defRPr>
            </a:lvl9pPr>
          </a:lstStyle>
          <a:p>
            <a:r>
              <a:rPr lang="en-US" altLang="en-US" sz="1200">
                <a:latin typeface="Times New Roman" panose="02020603050405020304" pitchFamily="18" charset="0"/>
              </a:rPr>
              <a:t>AJS</a:t>
            </a:r>
          </a:p>
        </p:txBody>
      </p:sp>
      <p:sp>
        <p:nvSpPr>
          <p:cNvPr id="124930" name="Rectangle 7">
            <a:extLst>
              <a:ext uri="{FF2B5EF4-FFF2-40B4-BE49-F238E27FC236}">
                <a16:creationId xmlns:a16="http://schemas.microsoft.com/office/drawing/2014/main" id="{93B8AD78-BD64-1CC4-75CE-1526F50BB8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a:solidFill>
                  <a:schemeClr val="tx1"/>
                </a:solidFill>
                <a:latin typeface="Tahoma" panose="020B0604030504040204" pitchFamily="34" charset="0"/>
              </a:defRPr>
            </a:lvl1pPr>
            <a:lvl2pPr marL="742950" indent="-285750" defTabSz="923925">
              <a:defRPr sz="2000">
                <a:solidFill>
                  <a:schemeClr val="tx1"/>
                </a:solidFill>
                <a:latin typeface="Tahoma" panose="020B0604030504040204" pitchFamily="34" charset="0"/>
              </a:defRPr>
            </a:lvl2pPr>
            <a:lvl3pPr marL="1143000" indent="-228600" defTabSz="923925">
              <a:defRPr sz="2000">
                <a:solidFill>
                  <a:schemeClr val="tx1"/>
                </a:solidFill>
                <a:latin typeface="Tahoma" panose="020B0604030504040204" pitchFamily="34" charset="0"/>
              </a:defRPr>
            </a:lvl3pPr>
            <a:lvl4pPr marL="1600200" indent="-228600" defTabSz="923925">
              <a:defRPr sz="2000">
                <a:solidFill>
                  <a:schemeClr val="tx1"/>
                </a:solidFill>
                <a:latin typeface="Tahoma" panose="020B0604030504040204" pitchFamily="34" charset="0"/>
              </a:defRPr>
            </a:lvl4pPr>
            <a:lvl5pPr marL="2057400" indent="-228600" defTabSz="923925">
              <a:defRPr sz="2000">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sz="2000">
                <a:solidFill>
                  <a:schemeClr val="tx1"/>
                </a:solidFill>
                <a:latin typeface="Tahoma" panose="020B0604030504040204" pitchFamily="34" charset="0"/>
              </a:defRPr>
            </a:lvl9pPr>
          </a:lstStyle>
          <a:p>
            <a:fld id="{130BB037-A86A-6C4A-892F-687ABCB21C96}" type="slidenum">
              <a:rPr lang="en-US" altLang="en-US" sz="1200">
                <a:latin typeface="Times New Roman" panose="02020603050405020304" pitchFamily="18" charset="0"/>
              </a:rPr>
              <a:pPr/>
              <a:t>53</a:t>
            </a:fld>
            <a:endParaRPr lang="en-US" altLang="en-US" sz="1200">
              <a:latin typeface="Times New Roman" panose="02020603050405020304" pitchFamily="18" charset="0"/>
            </a:endParaRPr>
          </a:p>
        </p:txBody>
      </p:sp>
      <p:sp>
        <p:nvSpPr>
          <p:cNvPr id="124931" name="Rectangle 2">
            <a:extLst>
              <a:ext uri="{FF2B5EF4-FFF2-40B4-BE49-F238E27FC236}">
                <a16:creationId xmlns:a16="http://schemas.microsoft.com/office/drawing/2014/main" id="{3E454C83-DDB8-E702-B9FA-A68A8E548C9D}"/>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2FE04C02-7ABE-2530-3967-A435050A61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There are two types of prevention approaches to the problem of melanoma. Primary prevention aims to lower the incidence of the disease by modifying the risk factors of th disease. The goal of secondary prevention is to lower the death by the tumor by detecting the disease at an early, prognostically favorable disease.</a:t>
            </a:r>
            <a:endParaRPr lang="el-GR"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6">
            <a:extLst>
              <a:ext uri="{FF2B5EF4-FFF2-40B4-BE49-F238E27FC236}">
                <a16:creationId xmlns:a16="http://schemas.microsoft.com/office/drawing/2014/main" id="{AB5646DA-E366-D0E2-AFC6-6594F4D7F97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a:solidFill>
                  <a:schemeClr val="tx1"/>
                </a:solidFill>
                <a:latin typeface="Tahoma" panose="020B0604030504040204" pitchFamily="34" charset="0"/>
              </a:defRPr>
            </a:lvl1pPr>
            <a:lvl2pPr marL="742950" indent="-285750" defTabSz="923925">
              <a:defRPr sz="2000">
                <a:solidFill>
                  <a:schemeClr val="tx1"/>
                </a:solidFill>
                <a:latin typeface="Tahoma" panose="020B0604030504040204" pitchFamily="34" charset="0"/>
              </a:defRPr>
            </a:lvl2pPr>
            <a:lvl3pPr marL="1143000" indent="-228600" defTabSz="923925">
              <a:defRPr sz="2000">
                <a:solidFill>
                  <a:schemeClr val="tx1"/>
                </a:solidFill>
                <a:latin typeface="Tahoma" panose="020B0604030504040204" pitchFamily="34" charset="0"/>
              </a:defRPr>
            </a:lvl3pPr>
            <a:lvl4pPr marL="1600200" indent="-228600" defTabSz="923925">
              <a:defRPr sz="2000">
                <a:solidFill>
                  <a:schemeClr val="tx1"/>
                </a:solidFill>
                <a:latin typeface="Tahoma" panose="020B0604030504040204" pitchFamily="34" charset="0"/>
              </a:defRPr>
            </a:lvl4pPr>
            <a:lvl5pPr marL="2057400" indent="-228600" defTabSz="923925">
              <a:defRPr sz="2000">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sz="2000">
                <a:solidFill>
                  <a:schemeClr val="tx1"/>
                </a:solidFill>
                <a:latin typeface="Tahoma" panose="020B0604030504040204" pitchFamily="34" charset="0"/>
              </a:defRPr>
            </a:lvl9pPr>
          </a:lstStyle>
          <a:p>
            <a:r>
              <a:rPr lang="en-US" altLang="en-US" sz="1200">
                <a:latin typeface="Times New Roman" panose="02020603050405020304" pitchFamily="18" charset="0"/>
              </a:rPr>
              <a:t>AJS</a:t>
            </a:r>
          </a:p>
        </p:txBody>
      </p:sp>
      <p:sp>
        <p:nvSpPr>
          <p:cNvPr id="126978" name="Rectangle 7">
            <a:extLst>
              <a:ext uri="{FF2B5EF4-FFF2-40B4-BE49-F238E27FC236}">
                <a16:creationId xmlns:a16="http://schemas.microsoft.com/office/drawing/2014/main" id="{F3754A04-9208-3BDA-2871-9AA1E85C6A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a:solidFill>
                  <a:schemeClr val="tx1"/>
                </a:solidFill>
                <a:latin typeface="Tahoma" panose="020B0604030504040204" pitchFamily="34" charset="0"/>
              </a:defRPr>
            </a:lvl1pPr>
            <a:lvl2pPr marL="742950" indent="-285750" defTabSz="923925">
              <a:defRPr sz="2000">
                <a:solidFill>
                  <a:schemeClr val="tx1"/>
                </a:solidFill>
                <a:latin typeface="Tahoma" panose="020B0604030504040204" pitchFamily="34" charset="0"/>
              </a:defRPr>
            </a:lvl2pPr>
            <a:lvl3pPr marL="1143000" indent="-228600" defTabSz="923925">
              <a:defRPr sz="2000">
                <a:solidFill>
                  <a:schemeClr val="tx1"/>
                </a:solidFill>
                <a:latin typeface="Tahoma" panose="020B0604030504040204" pitchFamily="34" charset="0"/>
              </a:defRPr>
            </a:lvl3pPr>
            <a:lvl4pPr marL="1600200" indent="-228600" defTabSz="923925">
              <a:defRPr sz="2000">
                <a:solidFill>
                  <a:schemeClr val="tx1"/>
                </a:solidFill>
                <a:latin typeface="Tahoma" panose="020B0604030504040204" pitchFamily="34" charset="0"/>
              </a:defRPr>
            </a:lvl4pPr>
            <a:lvl5pPr marL="2057400" indent="-228600" defTabSz="923925">
              <a:defRPr sz="2000">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sz="2000">
                <a:solidFill>
                  <a:schemeClr val="tx1"/>
                </a:solidFill>
                <a:latin typeface="Tahoma" panose="020B0604030504040204" pitchFamily="34" charset="0"/>
              </a:defRPr>
            </a:lvl9pPr>
          </a:lstStyle>
          <a:p>
            <a:fld id="{3CCB5689-9AF7-9145-9B35-6A23C92AA17E}" type="slidenum">
              <a:rPr lang="en-US" altLang="en-US" sz="1200">
                <a:latin typeface="Times New Roman" panose="02020603050405020304" pitchFamily="18" charset="0"/>
              </a:rPr>
              <a:pPr/>
              <a:t>54</a:t>
            </a:fld>
            <a:endParaRPr lang="en-US" altLang="en-US" sz="1200">
              <a:latin typeface="Times New Roman" panose="02020603050405020304" pitchFamily="18" charset="0"/>
            </a:endParaRPr>
          </a:p>
        </p:txBody>
      </p:sp>
      <p:sp>
        <p:nvSpPr>
          <p:cNvPr id="126979" name="Rectangle 2">
            <a:extLst>
              <a:ext uri="{FF2B5EF4-FFF2-40B4-BE49-F238E27FC236}">
                <a16:creationId xmlns:a16="http://schemas.microsoft.com/office/drawing/2014/main" id="{E947D59D-3BF6-F96B-A1A2-3A105A8C4919}"/>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0823AEA6-EF38-945D-DAC3-4AAE097FA0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6">
            <a:extLst>
              <a:ext uri="{FF2B5EF4-FFF2-40B4-BE49-F238E27FC236}">
                <a16:creationId xmlns:a16="http://schemas.microsoft.com/office/drawing/2014/main" id="{CFA995B5-AE6D-D132-88A9-C339930B679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a:solidFill>
                  <a:schemeClr val="tx1"/>
                </a:solidFill>
                <a:latin typeface="Tahoma" panose="020B0604030504040204" pitchFamily="34" charset="0"/>
              </a:defRPr>
            </a:lvl1pPr>
            <a:lvl2pPr marL="742950" indent="-285750" defTabSz="923925">
              <a:defRPr sz="2000">
                <a:solidFill>
                  <a:schemeClr val="tx1"/>
                </a:solidFill>
                <a:latin typeface="Tahoma" panose="020B0604030504040204" pitchFamily="34" charset="0"/>
              </a:defRPr>
            </a:lvl2pPr>
            <a:lvl3pPr marL="1143000" indent="-228600" defTabSz="923925">
              <a:defRPr sz="2000">
                <a:solidFill>
                  <a:schemeClr val="tx1"/>
                </a:solidFill>
                <a:latin typeface="Tahoma" panose="020B0604030504040204" pitchFamily="34" charset="0"/>
              </a:defRPr>
            </a:lvl3pPr>
            <a:lvl4pPr marL="1600200" indent="-228600" defTabSz="923925">
              <a:defRPr sz="2000">
                <a:solidFill>
                  <a:schemeClr val="tx1"/>
                </a:solidFill>
                <a:latin typeface="Tahoma" panose="020B0604030504040204" pitchFamily="34" charset="0"/>
              </a:defRPr>
            </a:lvl4pPr>
            <a:lvl5pPr marL="2057400" indent="-228600" defTabSz="923925">
              <a:defRPr sz="2000">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sz="2000">
                <a:solidFill>
                  <a:schemeClr val="tx1"/>
                </a:solidFill>
                <a:latin typeface="Tahoma" panose="020B0604030504040204" pitchFamily="34" charset="0"/>
              </a:defRPr>
            </a:lvl9pPr>
          </a:lstStyle>
          <a:p>
            <a:r>
              <a:rPr lang="en-US" altLang="en-US" sz="1200">
                <a:latin typeface="Times New Roman" panose="02020603050405020304" pitchFamily="18" charset="0"/>
              </a:rPr>
              <a:t>AJS</a:t>
            </a:r>
          </a:p>
        </p:txBody>
      </p:sp>
      <p:sp>
        <p:nvSpPr>
          <p:cNvPr id="131074" name="Rectangle 7">
            <a:extLst>
              <a:ext uri="{FF2B5EF4-FFF2-40B4-BE49-F238E27FC236}">
                <a16:creationId xmlns:a16="http://schemas.microsoft.com/office/drawing/2014/main" id="{2E47B3A0-C2F6-4B85-07CD-701C9F2152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a:solidFill>
                  <a:schemeClr val="tx1"/>
                </a:solidFill>
                <a:latin typeface="Tahoma" panose="020B0604030504040204" pitchFamily="34" charset="0"/>
              </a:defRPr>
            </a:lvl1pPr>
            <a:lvl2pPr marL="742950" indent="-285750" defTabSz="923925">
              <a:defRPr sz="2000">
                <a:solidFill>
                  <a:schemeClr val="tx1"/>
                </a:solidFill>
                <a:latin typeface="Tahoma" panose="020B0604030504040204" pitchFamily="34" charset="0"/>
              </a:defRPr>
            </a:lvl2pPr>
            <a:lvl3pPr marL="1143000" indent="-228600" defTabSz="923925">
              <a:defRPr sz="2000">
                <a:solidFill>
                  <a:schemeClr val="tx1"/>
                </a:solidFill>
                <a:latin typeface="Tahoma" panose="020B0604030504040204" pitchFamily="34" charset="0"/>
              </a:defRPr>
            </a:lvl3pPr>
            <a:lvl4pPr marL="1600200" indent="-228600" defTabSz="923925">
              <a:defRPr sz="2000">
                <a:solidFill>
                  <a:schemeClr val="tx1"/>
                </a:solidFill>
                <a:latin typeface="Tahoma" panose="020B0604030504040204" pitchFamily="34" charset="0"/>
              </a:defRPr>
            </a:lvl4pPr>
            <a:lvl5pPr marL="2057400" indent="-228600" defTabSz="923925">
              <a:defRPr sz="2000">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sz="2000">
                <a:solidFill>
                  <a:schemeClr val="tx1"/>
                </a:solidFill>
                <a:latin typeface="Tahoma" panose="020B0604030504040204" pitchFamily="34" charset="0"/>
              </a:defRPr>
            </a:lvl9pPr>
          </a:lstStyle>
          <a:p>
            <a:fld id="{E06E9FB6-4464-004E-B602-ECF661EA4C9D}" type="slidenum">
              <a:rPr lang="en-US" altLang="en-US" sz="1200">
                <a:latin typeface="Times New Roman" panose="02020603050405020304" pitchFamily="18" charset="0"/>
              </a:rPr>
              <a:pPr/>
              <a:t>56</a:t>
            </a:fld>
            <a:endParaRPr lang="en-US" altLang="en-US" sz="1200">
              <a:latin typeface="Times New Roman" panose="02020603050405020304" pitchFamily="18" charset="0"/>
            </a:endParaRPr>
          </a:p>
        </p:txBody>
      </p:sp>
      <p:sp>
        <p:nvSpPr>
          <p:cNvPr id="131075" name="Rectangle 2">
            <a:extLst>
              <a:ext uri="{FF2B5EF4-FFF2-40B4-BE49-F238E27FC236}">
                <a16:creationId xmlns:a16="http://schemas.microsoft.com/office/drawing/2014/main" id="{BBAF737F-694D-D463-D0E5-94CB35FFE46E}"/>
              </a:ext>
            </a:extLst>
          </p:cNvPr>
          <p:cNvSpPr>
            <a:spLocks noGrp="1" noRot="1" noChangeAspect="1" noChangeArrowheads="1" noTextEdit="1"/>
          </p:cNvSpPr>
          <p:nvPr>
            <p:ph type="sldImg"/>
          </p:nvPr>
        </p:nvSpPr>
        <p:spPr>
          <a:xfrm>
            <a:off x="68263" y="746125"/>
            <a:ext cx="6621462" cy="3725863"/>
          </a:xfrm>
          <a:ln/>
        </p:spPr>
      </p:sp>
      <p:sp>
        <p:nvSpPr>
          <p:cNvPr id="131076" name="Rectangle 3">
            <a:extLst>
              <a:ext uri="{FF2B5EF4-FFF2-40B4-BE49-F238E27FC236}">
                <a16:creationId xmlns:a16="http://schemas.microsoft.com/office/drawing/2014/main" id="{B85B20FE-B593-D11E-AE81-40451F78D1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cs typeface="Times New Roman" panose="02020603050405020304" pitchFamily="18" charset="0"/>
              </a:rPr>
              <a:t>Secondary prevention of skin cancer (identifying and treating premalignant lesions or conditions of the skin) includes monitoring nevi for changes, removing any suspicious nevi, and removing solar keratoses.  Secondary prevention is also aided by examining the skin on patients who may be seeking care for other reasons.  Patients should also be taught to report any skin eruption that does not heal within a month.  Prompt reporting of these lesions can aid in early identification of precancerous or cancerous lesions of the skin.</a:t>
            </a:r>
          </a:p>
          <a:p>
            <a:r>
              <a:rPr lang="en-US" altLang="en-US">
                <a:cs typeface="Times New Roman" panose="02020603050405020304" pitchFamily="18" charset="0"/>
              </a:rPr>
              <a:t> </a:t>
            </a:r>
          </a:p>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6">
            <a:extLst>
              <a:ext uri="{FF2B5EF4-FFF2-40B4-BE49-F238E27FC236}">
                <a16:creationId xmlns:a16="http://schemas.microsoft.com/office/drawing/2014/main" id="{FEAA607E-AAEC-6391-ADA6-DC3B397A4C9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r>
              <a:rPr lang="en-US" altLang="el-GR" sz="1200">
                <a:latin typeface="Times New Roman" panose="02020603050405020304" pitchFamily="18" charset="0"/>
              </a:rPr>
              <a:t>AJS</a:t>
            </a:r>
          </a:p>
        </p:txBody>
      </p:sp>
      <p:sp>
        <p:nvSpPr>
          <p:cNvPr id="90114" name="Rectangle 7">
            <a:extLst>
              <a:ext uri="{FF2B5EF4-FFF2-40B4-BE49-F238E27FC236}">
                <a16:creationId xmlns:a16="http://schemas.microsoft.com/office/drawing/2014/main" id="{C5738BA4-51DD-1984-E60F-A77FAE651D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32F3771F-3913-054F-AF0D-80CBF5A386BC}" type="slidenum">
              <a:rPr lang="en-US" altLang="el-GR" sz="1200">
                <a:latin typeface="Times New Roman" panose="02020603050405020304" pitchFamily="18" charset="0"/>
              </a:rPr>
              <a:pPr/>
              <a:t>65</a:t>
            </a:fld>
            <a:endParaRPr lang="en-US" altLang="el-GR" sz="1200">
              <a:latin typeface="Times New Roman" panose="02020603050405020304" pitchFamily="18" charset="0"/>
            </a:endParaRPr>
          </a:p>
        </p:txBody>
      </p:sp>
      <p:sp>
        <p:nvSpPr>
          <p:cNvPr id="90115" name="Rectangle 2">
            <a:extLst>
              <a:ext uri="{FF2B5EF4-FFF2-40B4-BE49-F238E27FC236}">
                <a16:creationId xmlns:a16="http://schemas.microsoft.com/office/drawing/2014/main" id="{ED699B6B-E7AE-3CBF-DC0D-6E62CD679E2A}"/>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1F274536-EEFB-1F8B-7BB7-02FBBB5920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l-GR"/>
              <a:t>It is well known that UV radiation is the principal causal factors in the development of skin cancer and that 90% of the NMSC are attributed to excessive exposure to the sun. Other risk factors include ionizing radiation, chemical carcinogens, immunosupression and there is growing evidence about HPV infection. We should also be reminded that skin type, age family history and cigarette smoiking are also contributors to this risk.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6"/>
          <p:cNvSpPr>
            <a:spLocks noGrp="1" noChangeArrowheads="1"/>
          </p:cNvSpPr>
          <p:nvPr>
            <p:ph type="ftr" sz="quarter" idx="4"/>
          </p:nvPr>
        </p:nvSpPr>
        <p:spPr>
          <a:noFill/>
        </p:spPr>
        <p:txBody>
          <a:bodyPr/>
          <a:lstStyle/>
          <a:p>
            <a:r>
              <a:rPr lang="en-US"/>
              <a:t>AJS</a:t>
            </a:r>
          </a:p>
        </p:txBody>
      </p:sp>
      <p:sp>
        <p:nvSpPr>
          <p:cNvPr id="122883" name="Rectangle 7"/>
          <p:cNvSpPr>
            <a:spLocks noGrp="1" noChangeArrowheads="1"/>
          </p:cNvSpPr>
          <p:nvPr>
            <p:ph type="sldNum" sz="quarter" idx="5"/>
          </p:nvPr>
        </p:nvSpPr>
        <p:spPr>
          <a:noFill/>
        </p:spPr>
        <p:txBody>
          <a:bodyPr/>
          <a:lstStyle/>
          <a:p>
            <a:fld id="{E6D4D44F-7EBA-4DD7-8CAF-D4248FCD469F}" type="slidenum">
              <a:rPr lang="en-US" smtClean="0"/>
              <a:pPr/>
              <a:t>10</a:t>
            </a:fld>
            <a:endParaRPr lang="en-US"/>
          </a:p>
        </p:txBody>
      </p:sp>
      <p:sp>
        <p:nvSpPr>
          <p:cNvPr id="122884" name="Rectangle 2"/>
          <p:cNvSpPr>
            <a:spLocks noGrp="1" noRot="1" noChangeAspect="1" noChangeArrowheads="1" noTextEdit="1"/>
          </p:cNvSpPr>
          <p:nvPr>
            <p:ph type="sldImg"/>
          </p:nvPr>
        </p:nvSpPr>
        <p:spPr>
          <a:xfrm>
            <a:off x="92075" y="746125"/>
            <a:ext cx="6629400" cy="3729038"/>
          </a:xfrm>
          <a:ln/>
        </p:spPr>
      </p:sp>
      <p:sp>
        <p:nvSpPr>
          <p:cNvPr id="122885" name="Rectangle 3"/>
          <p:cNvSpPr>
            <a:spLocks noGrp="1" noChangeArrowheads="1"/>
          </p:cNvSpPr>
          <p:nvPr>
            <p:ph type="body" idx="1"/>
          </p:nvPr>
        </p:nvSpPr>
        <p:spPr>
          <a:xfrm>
            <a:off x="681038" y="4722813"/>
            <a:ext cx="5453062" cy="4473575"/>
          </a:xfrm>
          <a:noFill/>
          <a:ln/>
        </p:spPr>
        <p:txBody>
          <a:bodyPr/>
          <a:lstStyle/>
          <a:p>
            <a:r>
              <a:rPr lang="el-GR"/>
              <a:t>Εαν παρατηρήσει κανεις την κατανομή των περιστατικών ανά χώρα της Ευρώπης, θα διαπιστώσει ότι η επίπτωση έινια υψημώτερη στις βόρειες χώρες και χαμηλώτερη στις μεσογειακές. Αυτό είναι μία αναστροφή της κλιμάκωσης που παρατηρείται παγκοσμίως όπυς η συχνότητα του μελανώματος αυξάνεται στα λευκά άτομα καθώς πλησιάζουμε πρός το Ισξημερινό. Ισως να εξηγείεται από τις συνήθειες των Β. Ευρωπαίων οι οποίοι πηγάινουν γιά διακοπές σε μεσογειακές ή τρποιικές χώρες με έντινη ηλιοφάνεια. </a:t>
            </a:r>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6"/>
          <p:cNvSpPr>
            <a:spLocks noGrp="1" noChangeArrowheads="1"/>
          </p:cNvSpPr>
          <p:nvPr>
            <p:ph type="ftr" sz="quarter" idx="4"/>
          </p:nvPr>
        </p:nvSpPr>
        <p:spPr>
          <a:noFill/>
        </p:spPr>
        <p:txBody>
          <a:bodyPr/>
          <a:lstStyle/>
          <a:p>
            <a:r>
              <a:rPr lang="en-US"/>
              <a:t>AJS</a:t>
            </a:r>
          </a:p>
        </p:txBody>
      </p:sp>
      <p:sp>
        <p:nvSpPr>
          <p:cNvPr id="132099" name="Rectangle 7"/>
          <p:cNvSpPr>
            <a:spLocks noGrp="1" noChangeArrowheads="1"/>
          </p:cNvSpPr>
          <p:nvPr>
            <p:ph type="sldNum" sz="quarter" idx="5"/>
          </p:nvPr>
        </p:nvSpPr>
        <p:spPr>
          <a:noFill/>
        </p:spPr>
        <p:txBody>
          <a:bodyPr/>
          <a:lstStyle/>
          <a:p>
            <a:fld id="{9A55F619-2E36-41D4-8623-D16B85C7190A}" type="slidenum">
              <a:rPr lang="en-US" smtClean="0"/>
              <a:pPr/>
              <a:t>11</a:t>
            </a:fld>
            <a:endParaRPr lang="en-US"/>
          </a:p>
        </p:txBody>
      </p:sp>
      <p:sp>
        <p:nvSpPr>
          <p:cNvPr id="132100" name="Rectangle 2"/>
          <p:cNvSpPr>
            <a:spLocks noGrp="1" noRot="1" noChangeAspect="1" noChangeArrowheads="1" noTextEdit="1"/>
          </p:cNvSpPr>
          <p:nvPr>
            <p:ph type="sldImg"/>
          </p:nvPr>
        </p:nvSpPr>
        <p:spPr>
          <a:ln/>
        </p:spPr>
      </p:sp>
      <p:sp>
        <p:nvSpPr>
          <p:cNvPr id="132101" name="Rectangle 3"/>
          <p:cNvSpPr>
            <a:spLocks noGrp="1" noChangeArrowheads="1"/>
          </p:cNvSpPr>
          <p:nvPr>
            <p:ph type="body" idx="1"/>
          </p:nvPr>
        </p:nvSpPr>
        <p:spPr>
          <a:noFill/>
          <a:ln/>
        </p:spPr>
        <p:txBody>
          <a:bodyPr/>
          <a:lstStyle/>
          <a:p>
            <a:r>
              <a:rPr lang="el-GR"/>
              <a:t>Σύμφωνα με τις ισχύουσες ενδείξεις, το μελάνωμα πορέρχεται από μία σύνθετη αλληλεπίδραση μεταξύ της έκθεσης στη υπεριώδη ακτινοβολία και κυρίως της διαλείπουσας έκθεσης ή αυτής που συμβαίνει στα πρώιμα στάδια της ζωής, συγκεκριμμένων φαινοτυπικών χαρακτηριστικών, όπως αυτοί με ανοιχτόχρωμο δέρμα ή πολλαπλούς σπίλους, και μίας ακαθόριστης γενετικής προδιάθεσης η οποία έχει διεκυκρινιστεί σε ένα μικρό ποσοστό ατόμων με οικογενές μελάνωμα, μέσω των γονιδίων </a:t>
            </a:r>
            <a:r>
              <a:rPr lang="en-US"/>
              <a:t>CDKN2A </a:t>
            </a:r>
            <a:r>
              <a:rPr lang="el-GR"/>
              <a:t>και </a:t>
            </a:r>
            <a:r>
              <a:rPr lang="en-US"/>
              <a:t>CDK4. </a:t>
            </a:r>
            <a:r>
              <a:rPr lang="el-G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6"/>
          <p:cNvSpPr>
            <a:spLocks noGrp="1" noChangeArrowheads="1"/>
          </p:cNvSpPr>
          <p:nvPr>
            <p:ph type="ftr" sz="quarter" idx="4"/>
          </p:nvPr>
        </p:nvSpPr>
        <p:spPr>
          <a:noFill/>
        </p:spPr>
        <p:txBody>
          <a:bodyPr/>
          <a:lstStyle/>
          <a:p>
            <a:r>
              <a:rPr lang="en-US"/>
              <a:t>AJS</a:t>
            </a:r>
          </a:p>
        </p:txBody>
      </p:sp>
      <p:sp>
        <p:nvSpPr>
          <p:cNvPr id="139267" name="Rectangle 7"/>
          <p:cNvSpPr>
            <a:spLocks noGrp="1" noChangeArrowheads="1"/>
          </p:cNvSpPr>
          <p:nvPr>
            <p:ph type="sldNum" sz="quarter" idx="5"/>
          </p:nvPr>
        </p:nvSpPr>
        <p:spPr>
          <a:noFill/>
        </p:spPr>
        <p:txBody>
          <a:bodyPr/>
          <a:lstStyle/>
          <a:p>
            <a:fld id="{34E40C38-1266-4B7A-B2C2-3443C02C8AFF}" type="slidenum">
              <a:rPr lang="en-US" smtClean="0"/>
              <a:pPr/>
              <a:t>13</a:t>
            </a:fld>
            <a:endParaRPr lang="en-US"/>
          </a:p>
        </p:txBody>
      </p:sp>
      <p:sp>
        <p:nvSpPr>
          <p:cNvPr id="139268" name="Rectangle 2"/>
          <p:cNvSpPr>
            <a:spLocks noGrp="1" noRot="1" noChangeAspect="1" noChangeArrowheads="1" noTextEdit="1"/>
          </p:cNvSpPr>
          <p:nvPr>
            <p:ph type="sldImg"/>
          </p:nvPr>
        </p:nvSpPr>
        <p:spPr>
          <a:ln/>
        </p:spPr>
      </p:sp>
      <p:sp>
        <p:nvSpPr>
          <p:cNvPr id="139269" name="Rectangle 3"/>
          <p:cNvSpPr>
            <a:spLocks noGrp="1" noChangeArrowheads="1"/>
          </p:cNvSpPr>
          <p:nvPr>
            <p:ph type="body" idx="1"/>
          </p:nvPr>
        </p:nvSpPr>
        <p:spPr>
          <a:noFill/>
          <a:ln/>
        </p:spPr>
        <p:txBody>
          <a:bodyPr/>
          <a:lstStyle/>
          <a:p>
            <a:r>
              <a:rPr lang="en-US"/>
              <a:t>The strongest risk factor of melanoma is the presence of melanocytic nevi. The relationship is supported by self-reported history of melanoma arising at the site of long-standing nevi as well as by the fact that 20-30% of melanoma appear to be histologically coniguous to nevi. On the other hand, most melanoma arise de novo and mathematical models suggest that the rate of malignant trasformation is exceedingly low. </a:t>
            </a:r>
            <a:endParaRPr lang="en-GB"/>
          </a:p>
        </p:txBody>
      </p:sp>
    </p:spTree>
    <p:extLst>
      <p:ext uri="{BB962C8B-B14F-4D97-AF65-F5344CB8AC3E}">
        <p14:creationId xmlns:p14="http://schemas.microsoft.com/office/powerpoint/2010/main" val="1369504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charset="0"/>
                <a:ea typeface="ＭＳ Ｐゴシック" charset="0"/>
                <a:cs typeface="ＭＳ Ｐゴシック" charset="0"/>
              </a:defRPr>
            </a:lvl1pPr>
            <a:lvl2pPr marL="742950" indent="-285750" defTabSz="923925">
              <a:defRPr sz="1400">
                <a:solidFill>
                  <a:schemeClr val="tx1"/>
                </a:solidFill>
                <a:latin typeface="Arial" charset="0"/>
                <a:ea typeface="ＭＳ Ｐゴシック" charset="0"/>
              </a:defRPr>
            </a:lvl2pPr>
            <a:lvl3pPr marL="1143000" indent="-228600" defTabSz="923925">
              <a:defRPr sz="1400">
                <a:solidFill>
                  <a:schemeClr val="tx1"/>
                </a:solidFill>
                <a:latin typeface="Arial" charset="0"/>
                <a:ea typeface="ＭＳ Ｐゴシック" charset="0"/>
              </a:defRPr>
            </a:lvl3pPr>
            <a:lvl4pPr marL="1600200" indent="-228600" defTabSz="923925">
              <a:defRPr sz="1400">
                <a:solidFill>
                  <a:schemeClr val="tx1"/>
                </a:solidFill>
                <a:latin typeface="Arial" charset="0"/>
                <a:ea typeface="ＭＳ Ｐゴシック" charset="0"/>
              </a:defRPr>
            </a:lvl4pPr>
            <a:lvl5pPr marL="2057400" indent="-228600" defTabSz="923925">
              <a:defRPr sz="1400">
                <a:solidFill>
                  <a:schemeClr val="tx1"/>
                </a:solidFill>
                <a:latin typeface="Arial" charset="0"/>
                <a:ea typeface="ＭＳ Ｐゴシック" charset="0"/>
              </a:defRPr>
            </a:lvl5pPr>
            <a:lvl6pPr marL="2514600" indent="-228600" defTabSz="923925"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923925"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923925"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923925" eaLnBrk="0" fontAlgn="base" hangingPunct="0">
              <a:spcBef>
                <a:spcPct val="0"/>
              </a:spcBef>
              <a:spcAft>
                <a:spcPct val="0"/>
              </a:spcAft>
              <a:defRPr sz="1400">
                <a:solidFill>
                  <a:schemeClr val="tx1"/>
                </a:solidFill>
                <a:latin typeface="Arial" charset="0"/>
                <a:ea typeface="ＭＳ Ｐゴシック" charset="0"/>
              </a:defRPr>
            </a:lvl9pPr>
          </a:lstStyle>
          <a:p>
            <a:r>
              <a:rPr lang="en-US" sz="1200">
                <a:latin typeface="Times New Roman" charset="0"/>
              </a:rPr>
              <a:t>AJS</a:t>
            </a:r>
          </a:p>
        </p:txBody>
      </p:sp>
      <p:sp>
        <p:nvSpPr>
          <p:cNvPr id="1423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charset="0"/>
                <a:ea typeface="ＭＳ Ｐゴシック" charset="0"/>
                <a:cs typeface="ＭＳ Ｐゴシック" charset="0"/>
              </a:defRPr>
            </a:lvl1pPr>
            <a:lvl2pPr marL="742950" indent="-285750" defTabSz="923925">
              <a:defRPr sz="1400">
                <a:solidFill>
                  <a:schemeClr val="tx1"/>
                </a:solidFill>
                <a:latin typeface="Arial" charset="0"/>
                <a:ea typeface="ＭＳ Ｐゴシック" charset="0"/>
              </a:defRPr>
            </a:lvl2pPr>
            <a:lvl3pPr marL="1143000" indent="-228600" defTabSz="923925">
              <a:defRPr sz="1400">
                <a:solidFill>
                  <a:schemeClr val="tx1"/>
                </a:solidFill>
                <a:latin typeface="Arial" charset="0"/>
                <a:ea typeface="ＭＳ Ｐゴシック" charset="0"/>
              </a:defRPr>
            </a:lvl3pPr>
            <a:lvl4pPr marL="1600200" indent="-228600" defTabSz="923925">
              <a:defRPr sz="1400">
                <a:solidFill>
                  <a:schemeClr val="tx1"/>
                </a:solidFill>
                <a:latin typeface="Arial" charset="0"/>
                <a:ea typeface="ＭＳ Ｐゴシック" charset="0"/>
              </a:defRPr>
            </a:lvl4pPr>
            <a:lvl5pPr marL="2057400" indent="-228600" defTabSz="923925">
              <a:defRPr sz="1400">
                <a:solidFill>
                  <a:schemeClr val="tx1"/>
                </a:solidFill>
                <a:latin typeface="Arial" charset="0"/>
                <a:ea typeface="ＭＳ Ｐゴシック" charset="0"/>
              </a:defRPr>
            </a:lvl5pPr>
            <a:lvl6pPr marL="2514600" indent="-228600" defTabSz="923925"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923925"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923925"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923925" eaLnBrk="0" fontAlgn="base" hangingPunct="0">
              <a:spcBef>
                <a:spcPct val="0"/>
              </a:spcBef>
              <a:spcAft>
                <a:spcPct val="0"/>
              </a:spcAft>
              <a:defRPr sz="1400">
                <a:solidFill>
                  <a:schemeClr val="tx1"/>
                </a:solidFill>
                <a:latin typeface="Arial" charset="0"/>
                <a:ea typeface="ＭＳ Ｐゴシック" charset="0"/>
              </a:defRPr>
            </a:lvl9pPr>
          </a:lstStyle>
          <a:p>
            <a:fld id="{3F510709-AD82-2A49-9ED4-F19D80F353D2}" type="slidenum">
              <a:rPr lang="en-US" sz="1200">
                <a:latin typeface="Times New Roman" charset="0"/>
              </a:rPr>
              <a:pPr/>
              <a:t>14</a:t>
            </a:fld>
            <a:endParaRPr lang="en-US" sz="1200">
              <a:latin typeface="Times New Roman"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rPr>
              <a:t>Epidemiological studies have shown time and time again that exposure to large doses of sunlight in constitutionally or genetically predisposed individuals is the major risk factor of MM. This is supported by evidence of a latitude gradient for the incidence of MM in white people, such that the highest rates of MM occur near the equator, and also by its frequent association with other sun-related disorders such as nevi, solar keartose or NMSC. However, certain paradoxical findings obscure the precise nature of sun exposure that contributes to MM, for example MM appears to have a higher risk in indoor workers compared to outdoor workers. In addition, the most common types of MM  occur on skin cites of maximal UV exposure. With the exception of lentigo maligna melanoma that has a clear relationship to chronic sun exposure, SSM and NM occur more commonly on the back in males and on the lower extremites, areas which are intermittently exposed.</a:t>
            </a:r>
            <a:endParaRPr lang="en-GB">
              <a:latin typeface="Times New Roman" charset="0"/>
            </a:endParaRPr>
          </a:p>
        </p:txBody>
      </p:sp>
    </p:spTree>
    <p:extLst>
      <p:ext uri="{BB962C8B-B14F-4D97-AF65-F5344CB8AC3E}">
        <p14:creationId xmlns:p14="http://schemas.microsoft.com/office/powerpoint/2010/main" val="591214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a:spLocks noGrp="1" noChangeArrowheads="1"/>
          </p:cNvSpPr>
          <p:nvPr>
            <p:ph type="ftr" sz="quarter" idx="4"/>
          </p:nvPr>
        </p:nvSpPr>
        <p:spPr>
          <a:noFill/>
        </p:spPr>
        <p:txBody>
          <a:bodyPr/>
          <a:lstStyle/>
          <a:p>
            <a:r>
              <a:rPr lang="en-US"/>
              <a:t>AJS</a:t>
            </a:r>
          </a:p>
        </p:txBody>
      </p:sp>
      <p:sp>
        <p:nvSpPr>
          <p:cNvPr id="142339" name="Rectangle 7"/>
          <p:cNvSpPr>
            <a:spLocks noGrp="1" noChangeArrowheads="1"/>
          </p:cNvSpPr>
          <p:nvPr>
            <p:ph type="sldNum" sz="quarter" idx="5"/>
          </p:nvPr>
        </p:nvSpPr>
        <p:spPr>
          <a:noFill/>
        </p:spPr>
        <p:txBody>
          <a:bodyPr/>
          <a:lstStyle/>
          <a:p>
            <a:fld id="{2F1D6569-DA04-4540-856C-8DD1E6C9890C}" type="slidenum">
              <a:rPr lang="en-US" smtClean="0"/>
              <a:pPr/>
              <a:t>16</a:t>
            </a:fld>
            <a:endParaRPr lang="en-US"/>
          </a:p>
        </p:txBody>
      </p:sp>
      <p:sp>
        <p:nvSpPr>
          <p:cNvPr id="142340" name="Rectangle 2"/>
          <p:cNvSpPr>
            <a:spLocks noGrp="1" noRot="1" noChangeAspect="1" noChangeArrowheads="1" noTextEdit="1"/>
          </p:cNvSpPr>
          <p:nvPr>
            <p:ph type="sldImg"/>
          </p:nvPr>
        </p:nvSpPr>
        <p:spPr>
          <a:ln/>
        </p:spPr>
      </p:sp>
      <p:sp>
        <p:nvSpPr>
          <p:cNvPr id="142341" name="Rectangle 3"/>
          <p:cNvSpPr>
            <a:spLocks noGrp="1" noChangeArrowheads="1"/>
          </p:cNvSpPr>
          <p:nvPr>
            <p:ph type="body" idx="1"/>
          </p:nvPr>
        </p:nvSpPr>
        <p:spPr>
          <a:noFill/>
          <a:ln/>
        </p:spPr>
        <p:txBody>
          <a:bodyPr/>
          <a:lstStyle/>
          <a:p>
            <a:r>
              <a:rPr lang="en-US"/>
              <a:t>In fact, in several studies in Europe and Australia, and more recently in the meditterenean area, patients with cutaneous melanoma have a higher frequency of MC1R polymorphisms, confering a 2-4 fold increase in melanoma risk in subjects carrying these variants. This effect also appears to be largely independent of skin type and hair color.  In addition, MC1R modifies the risk of melanoma in melanoma prone families carrying CDKN2A mutations. </a:t>
            </a:r>
            <a:endParaRPr lang="el-GR"/>
          </a:p>
        </p:txBody>
      </p:sp>
    </p:spTree>
    <p:extLst>
      <p:ext uri="{BB962C8B-B14F-4D97-AF65-F5344CB8AC3E}">
        <p14:creationId xmlns:p14="http://schemas.microsoft.com/office/powerpoint/2010/main" val="3710757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6"/>
          <p:cNvSpPr>
            <a:spLocks noGrp="1" noChangeArrowheads="1"/>
          </p:cNvSpPr>
          <p:nvPr>
            <p:ph type="ftr" sz="quarter" idx="4"/>
          </p:nvPr>
        </p:nvSpPr>
        <p:spPr>
          <a:noFill/>
        </p:spPr>
        <p:txBody>
          <a:bodyPr/>
          <a:lstStyle/>
          <a:p>
            <a:r>
              <a:rPr lang="en-US"/>
              <a:t>AJS</a:t>
            </a:r>
          </a:p>
        </p:txBody>
      </p:sp>
      <p:sp>
        <p:nvSpPr>
          <p:cNvPr id="144387" name="Rectangle 7"/>
          <p:cNvSpPr>
            <a:spLocks noGrp="1" noChangeArrowheads="1"/>
          </p:cNvSpPr>
          <p:nvPr>
            <p:ph type="sldNum" sz="quarter" idx="5"/>
          </p:nvPr>
        </p:nvSpPr>
        <p:spPr>
          <a:noFill/>
        </p:spPr>
        <p:txBody>
          <a:bodyPr/>
          <a:lstStyle/>
          <a:p>
            <a:fld id="{2A806347-05F2-400A-9179-79562A115731}" type="slidenum">
              <a:rPr lang="en-US" smtClean="0"/>
              <a:pPr/>
              <a:t>23</a:t>
            </a:fld>
            <a:endParaRPr lang="en-US"/>
          </a:p>
        </p:txBody>
      </p:sp>
      <p:sp>
        <p:nvSpPr>
          <p:cNvPr id="144388" name="Rectangle 2"/>
          <p:cNvSpPr>
            <a:spLocks noGrp="1" noRot="1" noChangeAspect="1" noChangeArrowheads="1" noTextEdit="1"/>
          </p:cNvSpPr>
          <p:nvPr>
            <p:ph type="sldImg"/>
          </p:nvPr>
        </p:nvSpPr>
        <p:spPr>
          <a:ln/>
        </p:spPr>
      </p:sp>
      <p:sp>
        <p:nvSpPr>
          <p:cNvPr id="144389" name="Rectangle 3"/>
          <p:cNvSpPr>
            <a:spLocks noGrp="1" noChangeArrowheads="1"/>
          </p:cNvSpPr>
          <p:nvPr>
            <p:ph type="body" idx="1"/>
          </p:nvPr>
        </p:nvSpPr>
        <p:spPr>
          <a:noFill/>
          <a:ln/>
        </p:spPr>
        <p:txBody>
          <a:bodyPr/>
          <a:lstStyle/>
          <a:p>
            <a:r>
              <a:rPr lang="en-US"/>
              <a:t>A similar relatioship has been found with this type of nevi, called atypical or large nevi with color variegation and border irregularity. In fact the more of them the higher the risk</a:t>
            </a:r>
            <a:endParaRPr lang="el-GR"/>
          </a:p>
        </p:txBody>
      </p:sp>
    </p:spTree>
    <p:extLst>
      <p:ext uri="{BB962C8B-B14F-4D97-AF65-F5344CB8AC3E}">
        <p14:creationId xmlns:p14="http://schemas.microsoft.com/office/powerpoint/2010/main" val="578828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6"/>
          <p:cNvSpPr>
            <a:spLocks noGrp="1" noChangeArrowheads="1"/>
          </p:cNvSpPr>
          <p:nvPr>
            <p:ph type="ftr" sz="quarter" idx="4"/>
          </p:nvPr>
        </p:nvSpPr>
        <p:spPr>
          <a:noFill/>
        </p:spPr>
        <p:txBody>
          <a:bodyPr/>
          <a:lstStyle/>
          <a:p>
            <a:r>
              <a:rPr lang="en-US"/>
              <a:t>AJS</a:t>
            </a:r>
          </a:p>
        </p:txBody>
      </p:sp>
      <p:sp>
        <p:nvSpPr>
          <p:cNvPr id="133123" name="Rectangle 7"/>
          <p:cNvSpPr>
            <a:spLocks noGrp="1" noChangeArrowheads="1"/>
          </p:cNvSpPr>
          <p:nvPr>
            <p:ph type="sldNum" sz="quarter" idx="5"/>
          </p:nvPr>
        </p:nvSpPr>
        <p:spPr>
          <a:noFill/>
        </p:spPr>
        <p:txBody>
          <a:bodyPr/>
          <a:lstStyle/>
          <a:p>
            <a:fld id="{A3D229B8-9260-406B-858C-29294E5F39CA}" type="slidenum">
              <a:rPr lang="en-US" smtClean="0"/>
              <a:pPr/>
              <a:t>25</a:t>
            </a:fld>
            <a:endParaRPr lang="en-US"/>
          </a:p>
        </p:txBody>
      </p:sp>
      <p:sp>
        <p:nvSpPr>
          <p:cNvPr id="133124" name="Rectangle 2"/>
          <p:cNvSpPr>
            <a:spLocks noGrp="1" noRot="1" noChangeAspect="1" noChangeArrowheads="1" noTextEdit="1"/>
          </p:cNvSpPr>
          <p:nvPr>
            <p:ph type="sldImg"/>
          </p:nvPr>
        </p:nvSpPr>
        <p:spPr>
          <a:ln/>
        </p:spPr>
      </p:sp>
      <p:sp>
        <p:nvSpPr>
          <p:cNvPr id="133125" name="Rectangle 3"/>
          <p:cNvSpPr>
            <a:spLocks noGrp="1" noChangeArrowheads="1"/>
          </p:cNvSpPr>
          <p:nvPr>
            <p:ph type="body" idx="1"/>
          </p:nvPr>
        </p:nvSpPr>
        <p:spPr>
          <a:noFill/>
          <a:ln/>
        </p:spPr>
        <p:txBody>
          <a:bodyPr/>
          <a:lstStyle/>
          <a:p>
            <a:r>
              <a:rPr lang="en-US"/>
              <a:t>The single most important and in fact most modifiable risk factor and in melanoma is overexposure to ultraviolet radiation and there is strong epidemiologic evidence to support this. In melanoma, the most modifiable risk factor is ultraviolet exposure. The disease occurs more commonly in light skinned individuals, particulalty in geographic areas of lower latitude. There is also an increased incidence in individuals of the same ethnin backgound who migrate to areas of high ambient UV levels and finally there is an association with other. Epidemiological studies have shown time and time again that exposure to large doses of sunlight in constitutionally or genetically predisposed individuals is the major risk factor of MM. This is supported by evidence of a latitude gradient for the incidence of MM in white people, such that the highest rates of MM occur near the equator, and also by its frequent association with other sun-related disorders such as nevi, solar keartose or NMSC. However, certain paradoxical findings obscure the precise nature of sun exposure that contributes to MM, for example MM appears to have a higher risk in indoor workers compared to outdoor workers. In addition, the most common types of MM  occur on skin cites of maximal UV exposure. With the exception of lentigo maligna melanoma that has a clear relationship to chronic sun exposure, SSM and NM occur more commonly on the back in males and on the lower extremites, areas which are intermittently exposed.</a:t>
            </a:r>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79067E3-9657-CD43-8B11-494A79CFCBFC}"/>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20A0C608-2914-7D46-9073-304E2DE2DF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7D9B9C34-63A0-934A-BE11-1255DB28F79E}"/>
              </a:ext>
            </a:extLst>
          </p:cNvPr>
          <p:cNvSpPr>
            <a:spLocks noGrp="1"/>
          </p:cNvSpPr>
          <p:nvPr>
            <p:ph type="dt" sz="half" idx="10"/>
          </p:nvPr>
        </p:nvSpPr>
        <p:spPr/>
        <p:txBody>
          <a:bodyPr/>
          <a:lstStyle/>
          <a:p>
            <a:fld id="{23BDD005-A9D7-A245-B4DF-8E9D5B324F24}" type="datetimeFigureOut">
              <a:rPr lang="el-GR" smtClean="0"/>
              <a:t>1/10/24</a:t>
            </a:fld>
            <a:endParaRPr lang="el-GR"/>
          </a:p>
        </p:txBody>
      </p:sp>
      <p:sp>
        <p:nvSpPr>
          <p:cNvPr id="5" name="Θέση υποσέλιδου 4">
            <a:extLst>
              <a:ext uri="{FF2B5EF4-FFF2-40B4-BE49-F238E27FC236}">
                <a16:creationId xmlns:a16="http://schemas.microsoft.com/office/drawing/2014/main" id="{5AFC92DC-85FC-6645-AEBB-16A8C56C7A5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3E0424C-4D6F-1741-8FAC-8F6550E92A05}"/>
              </a:ext>
            </a:extLst>
          </p:cNvPr>
          <p:cNvSpPr>
            <a:spLocks noGrp="1"/>
          </p:cNvSpPr>
          <p:nvPr>
            <p:ph type="sldNum" sz="quarter" idx="12"/>
          </p:nvPr>
        </p:nvSpPr>
        <p:spPr/>
        <p:txBody>
          <a:bodyPr/>
          <a:lstStyle/>
          <a:p>
            <a:fld id="{2654BE91-929C-4E42-AC2A-AE3A8612C994}" type="slidenum">
              <a:rPr lang="el-GR" smtClean="0"/>
              <a:t>‹#›</a:t>
            </a:fld>
            <a:endParaRPr lang="el-GR"/>
          </a:p>
        </p:txBody>
      </p:sp>
    </p:spTree>
    <p:extLst>
      <p:ext uri="{BB962C8B-B14F-4D97-AF65-F5344CB8AC3E}">
        <p14:creationId xmlns:p14="http://schemas.microsoft.com/office/powerpoint/2010/main" val="3680362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6A7155-6CD7-044F-941D-B8DDA211BC0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1370A20-FE0B-444E-A5CB-A0F9E0ABED96}"/>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04B7288-6B51-BA48-A4D4-BFE4E32E5A17}"/>
              </a:ext>
            </a:extLst>
          </p:cNvPr>
          <p:cNvSpPr>
            <a:spLocks noGrp="1"/>
          </p:cNvSpPr>
          <p:nvPr>
            <p:ph type="dt" sz="half" idx="10"/>
          </p:nvPr>
        </p:nvSpPr>
        <p:spPr/>
        <p:txBody>
          <a:bodyPr/>
          <a:lstStyle/>
          <a:p>
            <a:fld id="{23BDD005-A9D7-A245-B4DF-8E9D5B324F24}" type="datetimeFigureOut">
              <a:rPr lang="el-GR" smtClean="0"/>
              <a:t>1/10/24</a:t>
            </a:fld>
            <a:endParaRPr lang="el-GR"/>
          </a:p>
        </p:txBody>
      </p:sp>
      <p:sp>
        <p:nvSpPr>
          <p:cNvPr id="5" name="Θέση υποσέλιδου 4">
            <a:extLst>
              <a:ext uri="{FF2B5EF4-FFF2-40B4-BE49-F238E27FC236}">
                <a16:creationId xmlns:a16="http://schemas.microsoft.com/office/drawing/2014/main" id="{3482F891-FE6F-F445-9C51-30B41B2F487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B74B4C1-6930-8E4F-B188-82680221B18A}"/>
              </a:ext>
            </a:extLst>
          </p:cNvPr>
          <p:cNvSpPr>
            <a:spLocks noGrp="1"/>
          </p:cNvSpPr>
          <p:nvPr>
            <p:ph type="sldNum" sz="quarter" idx="12"/>
          </p:nvPr>
        </p:nvSpPr>
        <p:spPr/>
        <p:txBody>
          <a:bodyPr/>
          <a:lstStyle/>
          <a:p>
            <a:fld id="{2654BE91-929C-4E42-AC2A-AE3A8612C994}" type="slidenum">
              <a:rPr lang="el-GR" smtClean="0"/>
              <a:t>‹#›</a:t>
            </a:fld>
            <a:endParaRPr lang="el-GR"/>
          </a:p>
        </p:txBody>
      </p:sp>
    </p:spTree>
    <p:extLst>
      <p:ext uri="{BB962C8B-B14F-4D97-AF65-F5344CB8AC3E}">
        <p14:creationId xmlns:p14="http://schemas.microsoft.com/office/powerpoint/2010/main" val="2032169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3144BD84-F30C-9745-B8FB-69C3CDC98A64}"/>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140536EC-AC8C-6A46-A95C-9996ED672211}"/>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3CC1364-9338-9B4E-96D9-51700424250E}"/>
              </a:ext>
            </a:extLst>
          </p:cNvPr>
          <p:cNvSpPr>
            <a:spLocks noGrp="1"/>
          </p:cNvSpPr>
          <p:nvPr>
            <p:ph type="dt" sz="half" idx="10"/>
          </p:nvPr>
        </p:nvSpPr>
        <p:spPr/>
        <p:txBody>
          <a:bodyPr/>
          <a:lstStyle/>
          <a:p>
            <a:fld id="{23BDD005-A9D7-A245-B4DF-8E9D5B324F24}" type="datetimeFigureOut">
              <a:rPr lang="el-GR" smtClean="0"/>
              <a:t>1/10/24</a:t>
            </a:fld>
            <a:endParaRPr lang="el-GR"/>
          </a:p>
        </p:txBody>
      </p:sp>
      <p:sp>
        <p:nvSpPr>
          <p:cNvPr id="5" name="Θέση υποσέλιδου 4">
            <a:extLst>
              <a:ext uri="{FF2B5EF4-FFF2-40B4-BE49-F238E27FC236}">
                <a16:creationId xmlns:a16="http://schemas.microsoft.com/office/drawing/2014/main" id="{2BDB5C0A-F6A3-7A42-AED3-8EFE1976BCE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35960DB-3896-6A4C-A5EA-2E52C8223CC5}"/>
              </a:ext>
            </a:extLst>
          </p:cNvPr>
          <p:cNvSpPr>
            <a:spLocks noGrp="1"/>
          </p:cNvSpPr>
          <p:nvPr>
            <p:ph type="sldNum" sz="quarter" idx="12"/>
          </p:nvPr>
        </p:nvSpPr>
        <p:spPr/>
        <p:txBody>
          <a:bodyPr/>
          <a:lstStyle/>
          <a:p>
            <a:fld id="{2654BE91-929C-4E42-AC2A-AE3A8612C994}" type="slidenum">
              <a:rPr lang="el-GR" smtClean="0"/>
              <a:t>‹#›</a:t>
            </a:fld>
            <a:endParaRPr lang="el-GR"/>
          </a:p>
        </p:txBody>
      </p:sp>
    </p:spTree>
    <p:extLst>
      <p:ext uri="{BB962C8B-B14F-4D97-AF65-F5344CB8AC3E}">
        <p14:creationId xmlns:p14="http://schemas.microsoft.com/office/powerpoint/2010/main" val="3017779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914401" y="1981200"/>
            <a:ext cx="509128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86312" y="1981200"/>
            <a:ext cx="509128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a:extLst>
              <a:ext uri="{FF2B5EF4-FFF2-40B4-BE49-F238E27FC236}">
                <a16:creationId xmlns:a16="http://schemas.microsoft.com/office/drawing/2014/main" id="{C43D5C6F-B5C8-A413-4300-91C82EE2FB36}"/>
              </a:ext>
            </a:extLst>
          </p:cNvPr>
          <p:cNvSpPr>
            <a:spLocks noGrp="1" noChangeArrowheads="1"/>
          </p:cNvSpPr>
          <p:nvPr>
            <p:ph type="dt" sz="half" idx="10"/>
          </p:nvPr>
        </p:nvSpPr>
        <p:spPr>
          <a:ln/>
        </p:spPr>
        <p:txBody>
          <a:bodyPr/>
          <a:lstStyle>
            <a:lvl1pPr>
              <a:defRPr/>
            </a:lvl1pPr>
          </a:lstStyle>
          <a:p>
            <a:pPr>
              <a:defRPr/>
            </a:pPr>
            <a:r>
              <a:rPr lang="en-US"/>
              <a:t>AJS</a:t>
            </a:r>
            <a:endParaRPr lang="en-US" sz="1400"/>
          </a:p>
        </p:txBody>
      </p:sp>
      <p:sp>
        <p:nvSpPr>
          <p:cNvPr id="6" name="Rectangle 5">
            <a:extLst>
              <a:ext uri="{FF2B5EF4-FFF2-40B4-BE49-F238E27FC236}">
                <a16:creationId xmlns:a16="http://schemas.microsoft.com/office/drawing/2014/main" id="{C07BD1B6-7ECF-B85F-0CBC-97C8E28A09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C38674-82C9-626B-F450-1D6C2E821B9B}"/>
              </a:ext>
            </a:extLst>
          </p:cNvPr>
          <p:cNvSpPr>
            <a:spLocks noGrp="1" noChangeArrowheads="1"/>
          </p:cNvSpPr>
          <p:nvPr>
            <p:ph type="sldNum" sz="quarter" idx="12"/>
          </p:nvPr>
        </p:nvSpPr>
        <p:spPr>
          <a:ln/>
        </p:spPr>
        <p:txBody>
          <a:bodyPr/>
          <a:lstStyle>
            <a:lvl1pPr>
              <a:defRPr/>
            </a:lvl1pPr>
          </a:lstStyle>
          <a:p>
            <a:pPr>
              <a:defRPr/>
            </a:pPr>
            <a:fld id="{65D4BCE9-DB46-5847-BBE1-0B5004BD1D57}" type="slidenum">
              <a:rPr lang="en-US" altLang="el-GR"/>
              <a:pPr>
                <a:defRPr/>
              </a:pPr>
              <a:t>‹#›</a:t>
            </a:fld>
            <a:endParaRPr lang="en-US" altLang="el-GR"/>
          </a:p>
        </p:txBody>
      </p:sp>
    </p:spTree>
    <p:extLst>
      <p:ext uri="{BB962C8B-B14F-4D97-AF65-F5344CB8AC3E}">
        <p14:creationId xmlns:p14="http://schemas.microsoft.com/office/powerpoint/2010/main" val="2822208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l-GR"/>
          </a:p>
        </p:txBody>
      </p:sp>
      <p:sp>
        <p:nvSpPr>
          <p:cNvPr id="3" name="Table Placeholder 2"/>
          <p:cNvSpPr>
            <a:spLocks noGrp="1"/>
          </p:cNvSpPr>
          <p:nvPr>
            <p:ph type="tbl" idx="1"/>
          </p:nvPr>
        </p:nvSpPr>
        <p:spPr>
          <a:xfrm>
            <a:off x="914400" y="1981200"/>
            <a:ext cx="10363200" cy="4114800"/>
          </a:xfrm>
        </p:spPr>
        <p:txBody>
          <a:bodyPr/>
          <a:lstStyle/>
          <a:p>
            <a:pPr lvl="0"/>
            <a:endParaRPr lang="el-GR" noProof="0"/>
          </a:p>
        </p:txBody>
      </p:sp>
      <p:sp>
        <p:nvSpPr>
          <p:cNvPr id="4" name="Footer Placeholder 3">
            <a:extLst>
              <a:ext uri="{FF2B5EF4-FFF2-40B4-BE49-F238E27FC236}">
                <a16:creationId xmlns:a16="http://schemas.microsoft.com/office/drawing/2014/main" id="{8DF0CF8D-A8B6-CA6C-4B7E-31E541657559}"/>
              </a:ext>
            </a:extLst>
          </p:cNvPr>
          <p:cNvSpPr>
            <a:spLocks noGrp="1"/>
          </p:cNvSpPr>
          <p:nvPr>
            <p:ph type="ftr" sz="quarter" idx="10"/>
          </p:nvPr>
        </p:nvSpPr>
        <p:spPr>
          <a:xfrm>
            <a:off x="8963378" y="6248400"/>
            <a:ext cx="3860800" cy="457200"/>
          </a:xfrm>
        </p:spPr>
        <p:txBody>
          <a:bodyPr/>
          <a:lstStyle>
            <a:lvl1pPr>
              <a:defRPr/>
            </a:lvl1pPr>
          </a:lstStyle>
          <a:p>
            <a:pPr>
              <a:defRPr/>
            </a:pPr>
            <a:r>
              <a:rPr lang="en-US"/>
              <a:t>ajs/psor2001</a:t>
            </a:r>
          </a:p>
        </p:txBody>
      </p:sp>
    </p:spTree>
    <p:extLst>
      <p:ext uri="{BB962C8B-B14F-4D97-AF65-F5344CB8AC3E}">
        <p14:creationId xmlns:p14="http://schemas.microsoft.com/office/powerpoint/2010/main" val="3920515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l-GR"/>
          </a:p>
        </p:txBody>
      </p:sp>
      <p:sp>
        <p:nvSpPr>
          <p:cNvPr id="3" name="Content Placeholder 2"/>
          <p:cNvSpPr>
            <a:spLocks noGrp="1"/>
          </p:cNvSpPr>
          <p:nvPr>
            <p:ph sz="half" idx="1"/>
          </p:nvPr>
        </p:nvSpPr>
        <p:spPr>
          <a:xfrm>
            <a:off x="914401" y="1981200"/>
            <a:ext cx="509128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6186312" y="1981200"/>
            <a:ext cx="5091289"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6186312" y="4114800"/>
            <a:ext cx="5091289"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Rectangle 4">
            <a:extLst>
              <a:ext uri="{FF2B5EF4-FFF2-40B4-BE49-F238E27FC236}">
                <a16:creationId xmlns:a16="http://schemas.microsoft.com/office/drawing/2014/main" id="{3179AA85-56BD-9551-225A-E1A016A80804}"/>
              </a:ext>
            </a:extLst>
          </p:cNvPr>
          <p:cNvSpPr>
            <a:spLocks noGrp="1" noChangeArrowheads="1"/>
          </p:cNvSpPr>
          <p:nvPr>
            <p:ph type="dt" sz="half" idx="10"/>
          </p:nvPr>
        </p:nvSpPr>
        <p:spPr>
          <a:ln/>
        </p:spPr>
        <p:txBody>
          <a:bodyPr/>
          <a:lstStyle>
            <a:lvl1pPr>
              <a:defRPr/>
            </a:lvl1pPr>
          </a:lstStyle>
          <a:p>
            <a:pPr>
              <a:defRPr/>
            </a:pPr>
            <a:r>
              <a:rPr lang="en-US"/>
              <a:t>AJS</a:t>
            </a:r>
            <a:endParaRPr lang="en-US" sz="1400"/>
          </a:p>
        </p:txBody>
      </p:sp>
      <p:sp>
        <p:nvSpPr>
          <p:cNvPr id="7" name="Rectangle 5">
            <a:extLst>
              <a:ext uri="{FF2B5EF4-FFF2-40B4-BE49-F238E27FC236}">
                <a16:creationId xmlns:a16="http://schemas.microsoft.com/office/drawing/2014/main" id="{D2F17102-F9A7-CF82-B9C2-DEBA63DE7F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D24CBB3-184A-ABBC-089C-3A91456D966D}"/>
              </a:ext>
            </a:extLst>
          </p:cNvPr>
          <p:cNvSpPr>
            <a:spLocks noGrp="1" noChangeArrowheads="1"/>
          </p:cNvSpPr>
          <p:nvPr>
            <p:ph type="sldNum" sz="quarter" idx="12"/>
          </p:nvPr>
        </p:nvSpPr>
        <p:spPr>
          <a:ln/>
        </p:spPr>
        <p:txBody>
          <a:bodyPr/>
          <a:lstStyle>
            <a:lvl1pPr>
              <a:defRPr/>
            </a:lvl1pPr>
          </a:lstStyle>
          <a:p>
            <a:pPr>
              <a:defRPr/>
            </a:pPr>
            <a:fld id="{3943D8DF-88F4-364A-827B-5B99B95F403D}" type="slidenum">
              <a:rPr lang="en-US" altLang="el-GR"/>
              <a:pPr>
                <a:defRPr/>
              </a:pPr>
              <a:t>‹#›</a:t>
            </a:fld>
            <a:endParaRPr lang="en-US" altLang="el-GR"/>
          </a:p>
        </p:txBody>
      </p:sp>
    </p:spTree>
    <p:extLst>
      <p:ext uri="{BB962C8B-B14F-4D97-AF65-F5344CB8AC3E}">
        <p14:creationId xmlns:p14="http://schemas.microsoft.com/office/powerpoint/2010/main" val="3937443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914401" y="1981200"/>
            <a:ext cx="509128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6186312" y="1981200"/>
            <a:ext cx="5091289"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6186312" y="4114800"/>
            <a:ext cx="5091289"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Rectangle 4">
            <a:extLst>
              <a:ext uri="{FF2B5EF4-FFF2-40B4-BE49-F238E27FC236}">
                <a16:creationId xmlns:a16="http://schemas.microsoft.com/office/drawing/2014/main" id="{CC5797E5-EC7F-CC2E-2BC0-137B61A7883C}"/>
              </a:ext>
            </a:extLst>
          </p:cNvPr>
          <p:cNvSpPr>
            <a:spLocks noGrp="1" noChangeArrowheads="1"/>
          </p:cNvSpPr>
          <p:nvPr>
            <p:ph type="dt" sz="half" idx="10"/>
          </p:nvPr>
        </p:nvSpPr>
        <p:spPr>
          <a:ln/>
        </p:spPr>
        <p:txBody>
          <a:bodyPr/>
          <a:lstStyle>
            <a:lvl1pPr>
              <a:defRPr/>
            </a:lvl1pPr>
          </a:lstStyle>
          <a:p>
            <a:pPr>
              <a:defRPr/>
            </a:pPr>
            <a:r>
              <a:rPr lang="en-US"/>
              <a:t>AJS</a:t>
            </a:r>
            <a:endParaRPr lang="en-US" sz="1400"/>
          </a:p>
        </p:txBody>
      </p:sp>
      <p:sp>
        <p:nvSpPr>
          <p:cNvPr id="7" name="Rectangle 5">
            <a:extLst>
              <a:ext uri="{FF2B5EF4-FFF2-40B4-BE49-F238E27FC236}">
                <a16:creationId xmlns:a16="http://schemas.microsoft.com/office/drawing/2014/main" id="{776A9C67-2DC8-2B65-2440-344C5C9FF7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4A135B6F-40B9-7BB4-BA5E-79C1A9B5C367}"/>
              </a:ext>
            </a:extLst>
          </p:cNvPr>
          <p:cNvSpPr>
            <a:spLocks noGrp="1" noChangeArrowheads="1"/>
          </p:cNvSpPr>
          <p:nvPr>
            <p:ph type="sldNum" sz="quarter" idx="12"/>
          </p:nvPr>
        </p:nvSpPr>
        <p:spPr>
          <a:ln/>
        </p:spPr>
        <p:txBody>
          <a:bodyPr/>
          <a:lstStyle>
            <a:lvl1pPr>
              <a:defRPr/>
            </a:lvl1pPr>
          </a:lstStyle>
          <a:p>
            <a:pPr>
              <a:defRPr/>
            </a:pPr>
            <a:fld id="{7A351707-3F79-AF48-BE11-6F4A8E545CC1}" type="slidenum">
              <a:rPr lang="en-US" altLang="el-GR"/>
              <a:pPr>
                <a:defRPr/>
              </a:pPr>
              <a:t>‹#›</a:t>
            </a:fld>
            <a:endParaRPr lang="en-US" altLang="el-GR"/>
          </a:p>
        </p:txBody>
      </p:sp>
    </p:spTree>
    <p:extLst>
      <p:ext uri="{BB962C8B-B14F-4D97-AF65-F5344CB8AC3E}">
        <p14:creationId xmlns:p14="http://schemas.microsoft.com/office/powerpoint/2010/main" val="1245638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3" name="Footer Placeholder 2"/>
          <p:cNvSpPr>
            <a:spLocks noGrp="1"/>
          </p:cNvSpPr>
          <p:nvPr>
            <p:ph type="ftr" sz="quarter" idx="10"/>
          </p:nvPr>
        </p:nvSpPr>
        <p:spPr/>
        <p:txBody>
          <a:bodyPr/>
          <a:lstStyle>
            <a:lvl1pPr>
              <a:defRPr/>
            </a:lvl1pPr>
          </a:lstStyle>
          <a:p>
            <a:pPr>
              <a:defRPr/>
            </a:pPr>
            <a:r>
              <a:rPr lang="en-US"/>
              <a:t>ajs/psor2001</a:t>
            </a:r>
            <a:endParaRPr lang="en-US">
              <a:solidFill>
                <a:schemeClr val="tx1"/>
              </a:solidFill>
            </a:endParaRPr>
          </a:p>
        </p:txBody>
      </p:sp>
    </p:spTree>
    <p:extLst>
      <p:ext uri="{BB962C8B-B14F-4D97-AF65-F5344CB8AC3E}">
        <p14:creationId xmlns:p14="http://schemas.microsoft.com/office/powerpoint/2010/main" val="2874125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1 - Τίτλος"/>
          <p:cNvSpPr>
            <a:spLocks noGrp="1"/>
          </p:cNvSpPr>
          <p:nvPr>
            <p:ph type="title" sz="quarter"/>
          </p:nvPr>
        </p:nvSpPr>
        <p:spPr>
          <a:xfrm>
            <a:off x="609600" y="274638"/>
            <a:ext cx="10972800" cy="1143000"/>
          </a:xfrm>
        </p:spPr>
        <p:txBody>
          <a:bodyPr/>
          <a:lstStyle/>
          <a:p>
            <a:r>
              <a:rPr lang="el-GR"/>
              <a:t>Kλικ για επεξεργασία του τίτλου</a:t>
            </a:r>
          </a:p>
        </p:txBody>
      </p:sp>
      <p:sp>
        <p:nvSpPr>
          <p:cNvPr id="3" name="2 - Θέση περιεχομένου"/>
          <p:cNvSpPr>
            <a:spLocks noGrp="1"/>
          </p:cNvSpPr>
          <p:nvPr>
            <p:ph sz="quarter" idx="1"/>
          </p:nvPr>
        </p:nvSpPr>
        <p:spPr>
          <a:xfrm>
            <a:off x="609601" y="1600200"/>
            <a:ext cx="5384800" cy="2185988"/>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6197601" y="1600200"/>
            <a:ext cx="5384800" cy="2185988"/>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609601" y="3938590"/>
            <a:ext cx="5384800" cy="218757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περιεχομένου"/>
          <p:cNvSpPr>
            <a:spLocks noGrp="1"/>
          </p:cNvSpPr>
          <p:nvPr>
            <p:ph sz="quarter" idx="4"/>
          </p:nvPr>
        </p:nvSpPr>
        <p:spPr>
          <a:xfrm>
            <a:off x="6197601" y="3938590"/>
            <a:ext cx="5384800" cy="218757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a:xfrm>
            <a:off x="609600" y="6245225"/>
            <a:ext cx="2844800" cy="476250"/>
          </a:xfrm>
        </p:spPr>
        <p:txBody>
          <a:bodyPr/>
          <a:lstStyle>
            <a:lvl1pPr>
              <a:defRPr>
                <a:ea typeface="+mn-ea"/>
              </a:defRPr>
            </a:lvl1pPr>
          </a:lstStyle>
          <a:p>
            <a:pPr>
              <a:defRPr/>
            </a:pPr>
            <a:endParaRPr lang="el-GR"/>
          </a:p>
        </p:txBody>
      </p:sp>
      <p:sp>
        <p:nvSpPr>
          <p:cNvPr id="8" name="7 - Θέση υποσέλιδου"/>
          <p:cNvSpPr>
            <a:spLocks noGrp="1"/>
          </p:cNvSpPr>
          <p:nvPr>
            <p:ph type="ftr" sz="quarter" idx="11"/>
          </p:nvPr>
        </p:nvSpPr>
        <p:spPr>
          <a:xfrm>
            <a:off x="4165600" y="6245225"/>
            <a:ext cx="3860800" cy="476250"/>
          </a:xfrm>
        </p:spPr>
        <p:txBody>
          <a:bodyPr/>
          <a:lstStyle>
            <a:lvl1pPr>
              <a:defRPr/>
            </a:lvl1pPr>
          </a:lstStyle>
          <a:p>
            <a:pPr>
              <a:defRPr/>
            </a:pPr>
            <a:endParaRPr lang="el-GR"/>
          </a:p>
        </p:txBody>
      </p:sp>
      <p:sp>
        <p:nvSpPr>
          <p:cNvPr id="9" name="8 - Θέση αριθμού διαφάνειας"/>
          <p:cNvSpPr>
            <a:spLocks noGrp="1"/>
          </p:cNvSpPr>
          <p:nvPr>
            <p:ph type="sldNum" sz="quarter" idx="12"/>
          </p:nvPr>
        </p:nvSpPr>
        <p:spPr>
          <a:xfrm>
            <a:off x="8737600" y="6245225"/>
            <a:ext cx="2844800" cy="476250"/>
          </a:xfrm>
        </p:spPr>
        <p:txBody>
          <a:bodyPr/>
          <a:lstStyle>
            <a:lvl1pPr>
              <a:defRPr/>
            </a:lvl1pPr>
          </a:lstStyle>
          <a:p>
            <a:pPr>
              <a:defRPr/>
            </a:pPr>
            <a:fld id="{E97AA153-C80E-5746-B8DD-918ACB839280}" type="slidenum">
              <a:rPr lang="el-GR"/>
              <a:pPr>
                <a:defRPr/>
              </a:pPr>
              <a:t>‹#›</a:t>
            </a:fld>
            <a:endParaRPr lang="el-GR"/>
          </a:p>
        </p:txBody>
      </p:sp>
    </p:spTree>
    <p:extLst>
      <p:ext uri="{BB962C8B-B14F-4D97-AF65-F5344CB8AC3E}">
        <p14:creationId xmlns:p14="http://schemas.microsoft.com/office/powerpoint/2010/main" val="83335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14530898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E10F556-0BAF-CD41-BDE7-49FAB13C2FD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932DB9F-59BB-7E49-9678-9FD2B16F6700}"/>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E2BFF96-64E3-4745-AF8B-A41AD0F4250E}"/>
              </a:ext>
            </a:extLst>
          </p:cNvPr>
          <p:cNvSpPr>
            <a:spLocks noGrp="1"/>
          </p:cNvSpPr>
          <p:nvPr>
            <p:ph type="dt" sz="half" idx="10"/>
          </p:nvPr>
        </p:nvSpPr>
        <p:spPr/>
        <p:txBody>
          <a:bodyPr/>
          <a:lstStyle/>
          <a:p>
            <a:fld id="{23BDD005-A9D7-A245-B4DF-8E9D5B324F24}" type="datetimeFigureOut">
              <a:rPr lang="el-GR" smtClean="0"/>
              <a:t>1/10/24</a:t>
            </a:fld>
            <a:endParaRPr lang="el-GR"/>
          </a:p>
        </p:txBody>
      </p:sp>
      <p:sp>
        <p:nvSpPr>
          <p:cNvPr id="5" name="Θέση υποσέλιδου 4">
            <a:extLst>
              <a:ext uri="{FF2B5EF4-FFF2-40B4-BE49-F238E27FC236}">
                <a16:creationId xmlns:a16="http://schemas.microsoft.com/office/drawing/2014/main" id="{4961BA1E-CFEA-684F-AF6A-E8FD8514977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56D271B-29B4-9940-9589-445DF7F22765}"/>
              </a:ext>
            </a:extLst>
          </p:cNvPr>
          <p:cNvSpPr>
            <a:spLocks noGrp="1"/>
          </p:cNvSpPr>
          <p:nvPr>
            <p:ph type="sldNum" sz="quarter" idx="12"/>
          </p:nvPr>
        </p:nvSpPr>
        <p:spPr/>
        <p:txBody>
          <a:bodyPr/>
          <a:lstStyle/>
          <a:p>
            <a:fld id="{2654BE91-929C-4E42-AC2A-AE3A8612C994}" type="slidenum">
              <a:rPr lang="el-GR" smtClean="0"/>
              <a:t>‹#›</a:t>
            </a:fld>
            <a:endParaRPr lang="el-GR"/>
          </a:p>
        </p:txBody>
      </p:sp>
    </p:spTree>
    <p:extLst>
      <p:ext uri="{BB962C8B-B14F-4D97-AF65-F5344CB8AC3E}">
        <p14:creationId xmlns:p14="http://schemas.microsoft.com/office/powerpoint/2010/main" val="1923663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F92813-D293-9144-8C10-120D9700572B}"/>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4C8A67E-7330-5A4E-BC7A-C39DE67A02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D08641A5-2F38-3C49-9A58-699C688340F3}"/>
              </a:ext>
            </a:extLst>
          </p:cNvPr>
          <p:cNvSpPr>
            <a:spLocks noGrp="1"/>
          </p:cNvSpPr>
          <p:nvPr>
            <p:ph type="dt" sz="half" idx="10"/>
          </p:nvPr>
        </p:nvSpPr>
        <p:spPr/>
        <p:txBody>
          <a:bodyPr/>
          <a:lstStyle/>
          <a:p>
            <a:fld id="{23BDD005-A9D7-A245-B4DF-8E9D5B324F24}" type="datetimeFigureOut">
              <a:rPr lang="el-GR" smtClean="0"/>
              <a:t>1/10/24</a:t>
            </a:fld>
            <a:endParaRPr lang="el-GR"/>
          </a:p>
        </p:txBody>
      </p:sp>
      <p:sp>
        <p:nvSpPr>
          <p:cNvPr id="5" name="Θέση υποσέλιδου 4">
            <a:extLst>
              <a:ext uri="{FF2B5EF4-FFF2-40B4-BE49-F238E27FC236}">
                <a16:creationId xmlns:a16="http://schemas.microsoft.com/office/drawing/2014/main" id="{EC310C6F-7C76-9042-AF72-BFE88A8A06F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83DE039-8566-354A-8CC3-24E01517F138}"/>
              </a:ext>
            </a:extLst>
          </p:cNvPr>
          <p:cNvSpPr>
            <a:spLocks noGrp="1"/>
          </p:cNvSpPr>
          <p:nvPr>
            <p:ph type="sldNum" sz="quarter" idx="12"/>
          </p:nvPr>
        </p:nvSpPr>
        <p:spPr/>
        <p:txBody>
          <a:bodyPr/>
          <a:lstStyle/>
          <a:p>
            <a:fld id="{2654BE91-929C-4E42-AC2A-AE3A8612C994}" type="slidenum">
              <a:rPr lang="el-GR" smtClean="0"/>
              <a:t>‹#›</a:t>
            </a:fld>
            <a:endParaRPr lang="el-GR"/>
          </a:p>
        </p:txBody>
      </p:sp>
    </p:spTree>
    <p:extLst>
      <p:ext uri="{BB962C8B-B14F-4D97-AF65-F5344CB8AC3E}">
        <p14:creationId xmlns:p14="http://schemas.microsoft.com/office/powerpoint/2010/main" val="3749785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BB7BC69-ECD8-914D-B3B9-688C0AC081E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D6533B9-0BA5-7C44-A5B3-334B1F8EFC10}"/>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DA09CC7F-B615-9348-A962-4E736532FF7E}"/>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0B12245F-0AE5-864E-ACA5-2E1381BB52F6}"/>
              </a:ext>
            </a:extLst>
          </p:cNvPr>
          <p:cNvSpPr>
            <a:spLocks noGrp="1"/>
          </p:cNvSpPr>
          <p:nvPr>
            <p:ph type="dt" sz="half" idx="10"/>
          </p:nvPr>
        </p:nvSpPr>
        <p:spPr/>
        <p:txBody>
          <a:bodyPr/>
          <a:lstStyle/>
          <a:p>
            <a:fld id="{23BDD005-A9D7-A245-B4DF-8E9D5B324F24}" type="datetimeFigureOut">
              <a:rPr lang="el-GR" smtClean="0"/>
              <a:t>1/10/24</a:t>
            </a:fld>
            <a:endParaRPr lang="el-GR"/>
          </a:p>
        </p:txBody>
      </p:sp>
      <p:sp>
        <p:nvSpPr>
          <p:cNvPr id="6" name="Θέση υποσέλιδου 5">
            <a:extLst>
              <a:ext uri="{FF2B5EF4-FFF2-40B4-BE49-F238E27FC236}">
                <a16:creationId xmlns:a16="http://schemas.microsoft.com/office/drawing/2014/main" id="{C509E710-847D-6048-A67C-BE768EC9ABA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E31E4B1-F6D8-4947-A57C-438BFAEEA7A3}"/>
              </a:ext>
            </a:extLst>
          </p:cNvPr>
          <p:cNvSpPr>
            <a:spLocks noGrp="1"/>
          </p:cNvSpPr>
          <p:nvPr>
            <p:ph type="sldNum" sz="quarter" idx="12"/>
          </p:nvPr>
        </p:nvSpPr>
        <p:spPr/>
        <p:txBody>
          <a:bodyPr/>
          <a:lstStyle/>
          <a:p>
            <a:fld id="{2654BE91-929C-4E42-AC2A-AE3A8612C994}" type="slidenum">
              <a:rPr lang="el-GR" smtClean="0"/>
              <a:t>‹#›</a:t>
            </a:fld>
            <a:endParaRPr lang="el-GR"/>
          </a:p>
        </p:txBody>
      </p:sp>
    </p:spTree>
    <p:extLst>
      <p:ext uri="{BB962C8B-B14F-4D97-AF65-F5344CB8AC3E}">
        <p14:creationId xmlns:p14="http://schemas.microsoft.com/office/powerpoint/2010/main" val="443241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57A91F-05DF-E048-A795-BDA284B8CACE}"/>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559924A-BD28-DA45-9821-E45FD84611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AB8B4AF1-3173-2F48-9786-F7524BBCB355}"/>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01691836-FA32-9A49-B1D3-D7D71B2C8B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AE7A8155-120A-374C-89BC-6F91D63AE47B}"/>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777FCEB0-C983-5647-8AF9-6F0DEF738E90}"/>
              </a:ext>
            </a:extLst>
          </p:cNvPr>
          <p:cNvSpPr>
            <a:spLocks noGrp="1"/>
          </p:cNvSpPr>
          <p:nvPr>
            <p:ph type="dt" sz="half" idx="10"/>
          </p:nvPr>
        </p:nvSpPr>
        <p:spPr/>
        <p:txBody>
          <a:bodyPr/>
          <a:lstStyle/>
          <a:p>
            <a:fld id="{23BDD005-A9D7-A245-B4DF-8E9D5B324F24}" type="datetimeFigureOut">
              <a:rPr lang="el-GR" smtClean="0"/>
              <a:t>1/10/24</a:t>
            </a:fld>
            <a:endParaRPr lang="el-GR"/>
          </a:p>
        </p:txBody>
      </p:sp>
      <p:sp>
        <p:nvSpPr>
          <p:cNvPr id="8" name="Θέση υποσέλιδου 7">
            <a:extLst>
              <a:ext uri="{FF2B5EF4-FFF2-40B4-BE49-F238E27FC236}">
                <a16:creationId xmlns:a16="http://schemas.microsoft.com/office/drawing/2014/main" id="{5466B742-DC41-E645-B6CD-E2BD1E717A41}"/>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B658F8D4-3D67-0F46-BBF4-3D5C47B6D718}"/>
              </a:ext>
            </a:extLst>
          </p:cNvPr>
          <p:cNvSpPr>
            <a:spLocks noGrp="1"/>
          </p:cNvSpPr>
          <p:nvPr>
            <p:ph type="sldNum" sz="quarter" idx="12"/>
          </p:nvPr>
        </p:nvSpPr>
        <p:spPr/>
        <p:txBody>
          <a:bodyPr/>
          <a:lstStyle/>
          <a:p>
            <a:fld id="{2654BE91-929C-4E42-AC2A-AE3A8612C994}" type="slidenum">
              <a:rPr lang="el-GR" smtClean="0"/>
              <a:t>‹#›</a:t>
            </a:fld>
            <a:endParaRPr lang="el-GR"/>
          </a:p>
        </p:txBody>
      </p:sp>
    </p:spTree>
    <p:extLst>
      <p:ext uri="{BB962C8B-B14F-4D97-AF65-F5344CB8AC3E}">
        <p14:creationId xmlns:p14="http://schemas.microsoft.com/office/powerpoint/2010/main" val="681310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0D15B0-0F14-2948-82A1-F3B010E7106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82BDCD5F-5DEA-3049-AF1A-BB4752B092EE}"/>
              </a:ext>
            </a:extLst>
          </p:cNvPr>
          <p:cNvSpPr>
            <a:spLocks noGrp="1"/>
          </p:cNvSpPr>
          <p:nvPr>
            <p:ph type="dt" sz="half" idx="10"/>
          </p:nvPr>
        </p:nvSpPr>
        <p:spPr/>
        <p:txBody>
          <a:bodyPr/>
          <a:lstStyle/>
          <a:p>
            <a:fld id="{23BDD005-A9D7-A245-B4DF-8E9D5B324F24}" type="datetimeFigureOut">
              <a:rPr lang="el-GR" smtClean="0"/>
              <a:t>1/10/24</a:t>
            </a:fld>
            <a:endParaRPr lang="el-GR"/>
          </a:p>
        </p:txBody>
      </p:sp>
      <p:sp>
        <p:nvSpPr>
          <p:cNvPr id="4" name="Θέση υποσέλιδου 3">
            <a:extLst>
              <a:ext uri="{FF2B5EF4-FFF2-40B4-BE49-F238E27FC236}">
                <a16:creationId xmlns:a16="http://schemas.microsoft.com/office/drawing/2014/main" id="{DA958E56-D241-CA41-ABD9-5C736020A46C}"/>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11BB243B-8263-204A-98FF-3AFB2BE2706A}"/>
              </a:ext>
            </a:extLst>
          </p:cNvPr>
          <p:cNvSpPr>
            <a:spLocks noGrp="1"/>
          </p:cNvSpPr>
          <p:nvPr>
            <p:ph type="sldNum" sz="quarter" idx="12"/>
          </p:nvPr>
        </p:nvSpPr>
        <p:spPr/>
        <p:txBody>
          <a:bodyPr/>
          <a:lstStyle/>
          <a:p>
            <a:fld id="{2654BE91-929C-4E42-AC2A-AE3A8612C994}" type="slidenum">
              <a:rPr lang="el-GR" smtClean="0"/>
              <a:t>‹#›</a:t>
            </a:fld>
            <a:endParaRPr lang="el-GR"/>
          </a:p>
        </p:txBody>
      </p:sp>
    </p:spTree>
    <p:extLst>
      <p:ext uri="{BB962C8B-B14F-4D97-AF65-F5344CB8AC3E}">
        <p14:creationId xmlns:p14="http://schemas.microsoft.com/office/powerpoint/2010/main" val="4075171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E415AE0F-AF39-CC4D-875F-AC889CFADC64}"/>
              </a:ext>
            </a:extLst>
          </p:cNvPr>
          <p:cNvSpPr>
            <a:spLocks noGrp="1"/>
          </p:cNvSpPr>
          <p:nvPr>
            <p:ph type="dt" sz="half" idx="10"/>
          </p:nvPr>
        </p:nvSpPr>
        <p:spPr/>
        <p:txBody>
          <a:bodyPr/>
          <a:lstStyle/>
          <a:p>
            <a:fld id="{23BDD005-A9D7-A245-B4DF-8E9D5B324F24}" type="datetimeFigureOut">
              <a:rPr lang="el-GR" smtClean="0"/>
              <a:t>1/10/24</a:t>
            </a:fld>
            <a:endParaRPr lang="el-GR"/>
          </a:p>
        </p:txBody>
      </p:sp>
      <p:sp>
        <p:nvSpPr>
          <p:cNvPr id="3" name="Θέση υποσέλιδου 2">
            <a:extLst>
              <a:ext uri="{FF2B5EF4-FFF2-40B4-BE49-F238E27FC236}">
                <a16:creationId xmlns:a16="http://schemas.microsoft.com/office/drawing/2014/main" id="{A11DC096-3004-5B45-8AD2-03BC6DC73523}"/>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BF7593BE-11EB-2E47-B76E-C11F9DD3704B}"/>
              </a:ext>
            </a:extLst>
          </p:cNvPr>
          <p:cNvSpPr>
            <a:spLocks noGrp="1"/>
          </p:cNvSpPr>
          <p:nvPr>
            <p:ph type="sldNum" sz="quarter" idx="12"/>
          </p:nvPr>
        </p:nvSpPr>
        <p:spPr/>
        <p:txBody>
          <a:bodyPr/>
          <a:lstStyle/>
          <a:p>
            <a:fld id="{2654BE91-929C-4E42-AC2A-AE3A8612C994}" type="slidenum">
              <a:rPr lang="el-GR" smtClean="0"/>
              <a:t>‹#›</a:t>
            </a:fld>
            <a:endParaRPr lang="el-GR"/>
          </a:p>
        </p:txBody>
      </p:sp>
    </p:spTree>
    <p:extLst>
      <p:ext uri="{BB962C8B-B14F-4D97-AF65-F5344CB8AC3E}">
        <p14:creationId xmlns:p14="http://schemas.microsoft.com/office/powerpoint/2010/main" val="2615249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4ACE7D-C35C-4546-A466-95D8E742F8F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43E2D29-9D0C-EE40-B7DF-5B23760B48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6CA386E2-2C5E-D642-A898-C46E83147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AD892575-33DF-FF40-8712-206B430D8173}"/>
              </a:ext>
            </a:extLst>
          </p:cNvPr>
          <p:cNvSpPr>
            <a:spLocks noGrp="1"/>
          </p:cNvSpPr>
          <p:nvPr>
            <p:ph type="dt" sz="half" idx="10"/>
          </p:nvPr>
        </p:nvSpPr>
        <p:spPr/>
        <p:txBody>
          <a:bodyPr/>
          <a:lstStyle/>
          <a:p>
            <a:fld id="{23BDD005-A9D7-A245-B4DF-8E9D5B324F24}" type="datetimeFigureOut">
              <a:rPr lang="el-GR" smtClean="0"/>
              <a:t>1/10/24</a:t>
            </a:fld>
            <a:endParaRPr lang="el-GR"/>
          </a:p>
        </p:txBody>
      </p:sp>
      <p:sp>
        <p:nvSpPr>
          <p:cNvPr id="6" name="Θέση υποσέλιδου 5">
            <a:extLst>
              <a:ext uri="{FF2B5EF4-FFF2-40B4-BE49-F238E27FC236}">
                <a16:creationId xmlns:a16="http://schemas.microsoft.com/office/drawing/2014/main" id="{6921963C-E78A-7442-936A-583B35D2553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864EB9D-B6D9-714E-B214-E13F0739C49D}"/>
              </a:ext>
            </a:extLst>
          </p:cNvPr>
          <p:cNvSpPr>
            <a:spLocks noGrp="1"/>
          </p:cNvSpPr>
          <p:nvPr>
            <p:ph type="sldNum" sz="quarter" idx="12"/>
          </p:nvPr>
        </p:nvSpPr>
        <p:spPr/>
        <p:txBody>
          <a:bodyPr/>
          <a:lstStyle/>
          <a:p>
            <a:fld id="{2654BE91-929C-4E42-AC2A-AE3A8612C994}" type="slidenum">
              <a:rPr lang="el-GR" smtClean="0"/>
              <a:t>‹#›</a:t>
            </a:fld>
            <a:endParaRPr lang="el-GR"/>
          </a:p>
        </p:txBody>
      </p:sp>
    </p:spTree>
    <p:extLst>
      <p:ext uri="{BB962C8B-B14F-4D97-AF65-F5344CB8AC3E}">
        <p14:creationId xmlns:p14="http://schemas.microsoft.com/office/powerpoint/2010/main" val="1343421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0A8EFC-CCE2-D94E-8B77-BD70FBAD42AF}"/>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B556B0CA-8657-0E4A-8040-F09F11889C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EDBA5957-3AAA-A541-BEB9-4A4A9B1487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7CC1C04-775E-3E43-B4BF-9432E0EF367F}"/>
              </a:ext>
            </a:extLst>
          </p:cNvPr>
          <p:cNvSpPr>
            <a:spLocks noGrp="1"/>
          </p:cNvSpPr>
          <p:nvPr>
            <p:ph type="dt" sz="half" idx="10"/>
          </p:nvPr>
        </p:nvSpPr>
        <p:spPr/>
        <p:txBody>
          <a:bodyPr/>
          <a:lstStyle/>
          <a:p>
            <a:fld id="{23BDD005-A9D7-A245-B4DF-8E9D5B324F24}" type="datetimeFigureOut">
              <a:rPr lang="el-GR" smtClean="0"/>
              <a:t>1/10/24</a:t>
            </a:fld>
            <a:endParaRPr lang="el-GR"/>
          </a:p>
        </p:txBody>
      </p:sp>
      <p:sp>
        <p:nvSpPr>
          <p:cNvPr id="6" name="Θέση υποσέλιδου 5">
            <a:extLst>
              <a:ext uri="{FF2B5EF4-FFF2-40B4-BE49-F238E27FC236}">
                <a16:creationId xmlns:a16="http://schemas.microsoft.com/office/drawing/2014/main" id="{E0C62796-97D8-3B4F-9D25-F67D836E044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486869E-3260-2B4F-BC1C-C9F2EFE2713B}"/>
              </a:ext>
            </a:extLst>
          </p:cNvPr>
          <p:cNvSpPr>
            <a:spLocks noGrp="1"/>
          </p:cNvSpPr>
          <p:nvPr>
            <p:ph type="sldNum" sz="quarter" idx="12"/>
          </p:nvPr>
        </p:nvSpPr>
        <p:spPr/>
        <p:txBody>
          <a:bodyPr/>
          <a:lstStyle/>
          <a:p>
            <a:fld id="{2654BE91-929C-4E42-AC2A-AE3A8612C994}" type="slidenum">
              <a:rPr lang="el-GR" smtClean="0"/>
              <a:t>‹#›</a:t>
            </a:fld>
            <a:endParaRPr lang="el-GR"/>
          </a:p>
        </p:txBody>
      </p:sp>
    </p:spTree>
    <p:extLst>
      <p:ext uri="{BB962C8B-B14F-4D97-AF65-F5344CB8AC3E}">
        <p14:creationId xmlns:p14="http://schemas.microsoft.com/office/powerpoint/2010/main" val="372498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2561D928-97B8-F34B-BB00-D09113DF8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BDFE45D-6DCD-B442-A8B5-86E6DA11A7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E162463-E46E-474E-83FF-D4D8096D3B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BDD005-A9D7-A245-B4DF-8E9D5B324F24}" type="datetimeFigureOut">
              <a:rPr lang="el-GR" smtClean="0"/>
              <a:t>1/10/24</a:t>
            </a:fld>
            <a:endParaRPr lang="el-GR"/>
          </a:p>
        </p:txBody>
      </p:sp>
      <p:sp>
        <p:nvSpPr>
          <p:cNvPr id="5" name="Θέση υποσέλιδου 4">
            <a:extLst>
              <a:ext uri="{FF2B5EF4-FFF2-40B4-BE49-F238E27FC236}">
                <a16:creationId xmlns:a16="http://schemas.microsoft.com/office/drawing/2014/main" id="{AF2DFC57-9BC1-2A43-B3A4-43252823B6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CDD6D9A6-36C9-3346-8BFB-C16C882714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54BE91-929C-4E42-AC2A-AE3A8612C994}" type="slidenum">
              <a:rPr lang="el-GR" smtClean="0"/>
              <a:t>‹#›</a:t>
            </a:fld>
            <a:endParaRPr lang="el-GR"/>
          </a:p>
        </p:txBody>
      </p:sp>
    </p:spTree>
    <p:extLst>
      <p:ext uri="{BB962C8B-B14F-4D97-AF65-F5344CB8AC3E}">
        <p14:creationId xmlns:p14="http://schemas.microsoft.com/office/powerpoint/2010/main" val="3329571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image" Target="../media/image19.png"/><Relationship Id="rId5" Type="http://schemas.openxmlformats.org/officeDocument/2006/relationships/oleObject" Target="../embeddings/oleObject2.bin"/><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3.png"/><Relationship Id="rId5" Type="http://schemas.openxmlformats.org/officeDocument/2006/relationships/oleObject" Target="../embeddings/oleObject6.bin"/><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oleObject" Target="../embeddings/oleObject8.bin"/></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5.emf"/><Relationship Id="rId5" Type="http://schemas.openxmlformats.org/officeDocument/2006/relationships/oleObject" Target="../embeddings/oleObject9.bin"/><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2.w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5.xml"/><Relationship Id="rId5" Type="http://schemas.openxmlformats.org/officeDocument/2006/relationships/image" Target="../media/image63.jpeg"/><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5.xml"/><Relationship Id="rId5" Type="http://schemas.openxmlformats.org/officeDocument/2006/relationships/image" Target="../media/image67.jpeg"/><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5.xml"/><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8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632D57-DEDC-8145-AD97-B0201051546B}"/>
              </a:ext>
            </a:extLst>
          </p:cNvPr>
          <p:cNvSpPr>
            <a:spLocks noGrp="1"/>
          </p:cNvSpPr>
          <p:nvPr>
            <p:ph type="ctrTitle"/>
          </p:nvPr>
        </p:nvSpPr>
        <p:spPr/>
        <p:txBody>
          <a:bodyPr>
            <a:normAutofit/>
          </a:bodyPr>
          <a:lstStyle/>
          <a:p>
            <a:r>
              <a:rPr lang="el-GR" sz="4400" b="1" dirty="0">
                <a:solidFill>
                  <a:srgbClr val="002060"/>
                </a:solidFill>
              </a:rPr>
              <a:t>Μελάνωμα</a:t>
            </a:r>
            <a:br>
              <a:rPr lang="el-GR" sz="4400" dirty="0">
                <a:solidFill>
                  <a:srgbClr val="002060"/>
                </a:solidFill>
              </a:rPr>
            </a:br>
            <a:r>
              <a:rPr lang="el-GR" sz="4400" dirty="0">
                <a:solidFill>
                  <a:srgbClr val="002060"/>
                </a:solidFill>
              </a:rPr>
              <a:t>Επιδημιολογία Διάγνωση </a:t>
            </a:r>
            <a:r>
              <a:rPr lang="el-GR" sz="4400" dirty="0" err="1">
                <a:solidFill>
                  <a:srgbClr val="002060"/>
                </a:solidFill>
              </a:rPr>
              <a:t>Σταδιοποίηση</a:t>
            </a:r>
            <a:endParaRPr lang="el-GR" sz="4400" dirty="0">
              <a:solidFill>
                <a:srgbClr val="002060"/>
              </a:solidFill>
            </a:endParaRPr>
          </a:p>
        </p:txBody>
      </p:sp>
      <p:sp>
        <p:nvSpPr>
          <p:cNvPr id="3" name="Υπότιτλος 2">
            <a:extLst>
              <a:ext uri="{FF2B5EF4-FFF2-40B4-BE49-F238E27FC236}">
                <a16:creationId xmlns:a16="http://schemas.microsoft.com/office/drawing/2014/main" id="{B9AC2B23-1007-5F44-AC60-541924BEA9AA}"/>
              </a:ext>
            </a:extLst>
          </p:cNvPr>
          <p:cNvSpPr>
            <a:spLocks noGrp="1"/>
          </p:cNvSpPr>
          <p:nvPr>
            <p:ph type="subTitle" idx="1"/>
          </p:nvPr>
        </p:nvSpPr>
        <p:spPr>
          <a:xfrm>
            <a:off x="1524000" y="4632326"/>
            <a:ext cx="9144000" cy="1655762"/>
          </a:xfrm>
        </p:spPr>
        <p:txBody>
          <a:bodyPr>
            <a:normAutofit lnSpcReduction="10000"/>
          </a:bodyPr>
          <a:lstStyle/>
          <a:p>
            <a:r>
              <a:rPr lang="el-GR" dirty="0"/>
              <a:t>Βίκυ Νικολάου</a:t>
            </a:r>
          </a:p>
          <a:p>
            <a:r>
              <a:rPr lang="el-GR" dirty="0"/>
              <a:t>Επίκουρη Καθηγήτρια Δερματολογίας</a:t>
            </a:r>
          </a:p>
          <a:p>
            <a:r>
              <a:rPr lang="el-GR" dirty="0"/>
              <a:t>Α’ Πανεπιστημιακή Κλινική</a:t>
            </a:r>
          </a:p>
          <a:p>
            <a:r>
              <a:rPr lang="el-GR" dirty="0"/>
              <a:t>Νοσοκομείο «Ανδρέας Συγγρός»</a:t>
            </a:r>
          </a:p>
        </p:txBody>
      </p:sp>
      <p:pic>
        <p:nvPicPr>
          <p:cNvPr id="4" name="Εικόνα 3">
            <a:extLst>
              <a:ext uri="{FF2B5EF4-FFF2-40B4-BE49-F238E27FC236}">
                <a16:creationId xmlns:a16="http://schemas.microsoft.com/office/drawing/2014/main" id="{4C77A685-3290-3E4D-B0A7-2102A8705536}"/>
              </a:ext>
            </a:extLst>
          </p:cNvPr>
          <p:cNvPicPr>
            <a:picLocks noChangeAspect="1"/>
          </p:cNvPicPr>
          <p:nvPr/>
        </p:nvPicPr>
        <p:blipFill>
          <a:blip r:embed="rId2"/>
          <a:stretch>
            <a:fillRect/>
          </a:stretch>
        </p:blipFill>
        <p:spPr>
          <a:xfrm>
            <a:off x="4832040" y="0"/>
            <a:ext cx="2527920" cy="1596095"/>
          </a:xfrm>
          <a:prstGeom prst="rect">
            <a:avLst/>
          </a:prstGeom>
        </p:spPr>
      </p:pic>
    </p:spTree>
    <p:extLst>
      <p:ext uri="{BB962C8B-B14F-4D97-AF65-F5344CB8AC3E}">
        <p14:creationId xmlns:p14="http://schemas.microsoft.com/office/powerpoint/2010/main" val="3402280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7854951" y="6375401"/>
            <a:ext cx="2778125" cy="366713"/>
          </a:xfrm>
          <a:prstGeom prst="rect">
            <a:avLst/>
          </a:prstGeom>
          <a:noFill/>
          <a:ln w="9525">
            <a:noFill/>
            <a:miter lim="800000"/>
            <a:headEnd/>
            <a:tailEnd/>
          </a:ln>
        </p:spPr>
        <p:txBody>
          <a:bodyPr>
            <a:spAutoFit/>
          </a:bodyPr>
          <a:lstStyle/>
          <a:p>
            <a:pPr>
              <a:spcBef>
                <a:spcPct val="50000"/>
              </a:spcBef>
            </a:pPr>
            <a:r>
              <a:rPr lang="el-GR" i="1" dirty="0">
                <a:solidFill>
                  <a:srgbClr val="002060"/>
                </a:solidFill>
              </a:rPr>
              <a:t>GLOBOCAN 2000</a:t>
            </a:r>
            <a:r>
              <a:rPr lang="en-US" i="1" dirty="0">
                <a:solidFill>
                  <a:srgbClr val="002060"/>
                </a:solidFill>
              </a:rPr>
              <a:t>, </a:t>
            </a:r>
            <a:r>
              <a:rPr lang="el-GR" dirty="0">
                <a:solidFill>
                  <a:srgbClr val="002060"/>
                </a:solidFill>
              </a:rPr>
              <a:t>IARC</a:t>
            </a:r>
          </a:p>
        </p:txBody>
      </p:sp>
      <p:sp>
        <p:nvSpPr>
          <p:cNvPr id="57347" name="Text Box 3"/>
          <p:cNvSpPr txBox="1">
            <a:spLocks noChangeArrowheads="1"/>
          </p:cNvSpPr>
          <p:nvPr/>
        </p:nvSpPr>
        <p:spPr bwMode="auto">
          <a:xfrm>
            <a:off x="1295400" y="152400"/>
            <a:ext cx="9601200" cy="579438"/>
          </a:xfrm>
          <a:prstGeom prst="rect">
            <a:avLst/>
          </a:prstGeom>
          <a:noFill/>
          <a:ln w="9525">
            <a:noFill/>
            <a:miter lim="800000"/>
            <a:headEnd/>
            <a:tailEnd/>
          </a:ln>
        </p:spPr>
        <p:txBody>
          <a:bodyPr>
            <a:spAutoFit/>
          </a:bodyPr>
          <a:lstStyle/>
          <a:p>
            <a:pPr algn="ctr" eaLnBrk="0" hangingPunct="0">
              <a:spcBef>
                <a:spcPct val="50000"/>
              </a:spcBef>
            </a:pPr>
            <a:r>
              <a:rPr lang="el-GR" sz="3200" dirty="0">
                <a:solidFill>
                  <a:srgbClr val="002060"/>
                </a:solidFill>
              </a:rPr>
              <a:t>Επίπτωση του μελανώματος στην Ευρώπη</a:t>
            </a:r>
            <a:endParaRPr lang="de-DE" sz="3200" dirty="0">
              <a:solidFill>
                <a:srgbClr val="002060"/>
              </a:solidFill>
            </a:endParaRPr>
          </a:p>
        </p:txBody>
      </p:sp>
      <p:pic>
        <p:nvPicPr>
          <p:cNvPr id="57348" name="Picture 4"/>
          <p:cNvPicPr>
            <a:picLocks noGrp="1" noChangeAspect="1" noChangeArrowheads="1"/>
          </p:cNvPicPr>
          <p:nvPr>
            <p:ph/>
          </p:nvPr>
        </p:nvPicPr>
        <p:blipFill rotWithShape="1">
          <a:blip r:embed="rId3" cstate="print"/>
          <a:srcRect l="408" t="8038" r="408"/>
          <a:stretch/>
        </p:blipFill>
        <p:spPr>
          <a:xfrm>
            <a:off x="1724025" y="1246497"/>
            <a:ext cx="8743950" cy="5045446"/>
          </a:xfrm>
        </p:spPr>
      </p:pic>
      <p:sp>
        <p:nvSpPr>
          <p:cNvPr id="57349" name="Rectangle 5"/>
          <p:cNvSpPr>
            <a:spLocks noChangeArrowheads="1"/>
          </p:cNvSpPr>
          <p:nvPr/>
        </p:nvSpPr>
        <p:spPr bwMode="auto">
          <a:xfrm>
            <a:off x="2711450" y="1700213"/>
            <a:ext cx="1512888" cy="792162"/>
          </a:xfrm>
          <a:prstGeom prst="rect">
            <a:avLst/>
          </a:prstGeom>
          <a:solidFill>
            <a:schemeClr val="bg1"/>
          </a:solidFill>
          <a:ln w="9525">
            <a:noFill/>
            <a:miter lim="800000"/>
            <a:headEnd/>
            <a:tailEnd/>
          </a:ln>
        </p:spPr>
        <p:txBody>
          <a:bodyPr wrap="none" anchor="ctr"/>
          <a:lstStyle/>
          <a:p>
            <a:pPr eaLnBrk="0" hangingPunct="0"/>
            <a:endParaRPr lang="el-GR"/>
          </a:p>
        </p:txBody>
      </p:sp>
      <p:cxnSp>
        <p:nvCxnSpPr>
          <p:cNvPr id="7" name="Straight Arrow Connector 6"/>
          <p:cNvCxnSpPr/>
          <p:nvPr/>
        </p:nvCxnSpPr>
        <p:spPr bwMode="auto">
          <a:xfrm rot="5400000">
            <a:off x="7274720" y="3178970"/>
            <a:ext cx="3216275" cy="1587"/>
          </a:xfrm>
          <a:prstGeom prst="straightConnector1">
            <a:avLst/>
          </a:prstGeom>
          <a:solidFill>
            <a:schemeClr val="accent1"/>
          </a:solidFill>
          <a:ln w="38100" cap="flat" cmpd="sng" algn="ctr">
            <a:solidFill>
              <a:schemeClr val="accent4">
                <a:lumMod val="95000"/>
                <a:lumOff val="5000"/>
              </a:schemeClr>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reeform 2"/>
          <p:cNvSpPr>
            <a:spLocks/>
          </p:cNvSpPr>
          <p:nvPr/>
        </p:nvSpPr>
        <p:spPr bwMode="auto">
          <a:xfrm>
            <a:off x="3100388" y="620713"/>
            <a:ext cx="6019800" cy="4229100"/>
          </a:xfrm>
          <a:custGeom>
            <a:avLst/>
            <a:gdLst>
              <a:gd name="T0" fmla="*/ 0 w 3792"/>
              <a:gd name="T1" fmla="*/ 2147483647 h 2664"/>
              <a:gd name="T2" fmla="*/ 2147483647 w 3792"/>
              <a:gd name="T3" fmla="*/ 2147483647 h 2664"/>
              <a:gd name="T4" fmla="*/ 2147483647 w 3792"/>
              <a:gd name="T5" fmla="*/ 2147483647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w="9525">
            <a:noFill/>
            <a:round/>
            <a:headEnd/>
            <a:tailEnd/>
          </a:ln>
        </p:spPr>
        <p:txBody>
          <a:bodyPr/>
          <a:lstStyle/>
          <a:p>
            <a:endParaRPr lang="el-GR"/>
          </a:p>
        </p:txBody>
      </p:sp>
      <p:cxnSp>
        <p:nvCxnSpPr>
          <p:cNvPr id="65539" name="AutoShape 3"/>
          <p:cNvCxnSpPr>
            <a:cxnSpLocks noChangeShapeType="1"/>
            <a:stCxn id="65538" idx="0"/>
            <a:endCxn id="65538" idx="0"/>
          </p:cNvCxnSpPr>
          <p:nvPr/>
        </p:nvCxnSpPr>
        <p:spPr bwMode="auto">
          <a:xfrm rot="10800000" flipH="1" flipV="1">
            <a:off x="3100389" y="4849814"/>
            <a:ext cx="1587" cy="1587"/>
          </a:xfrm>
          <a:prstGeom prst="bentConnector3">
            <a:avLst>
              <a:gd name="adj1" fmla="val -14400005"/>
            </a:avLst>
          </a:prstGeom>
          <a:noFill/>
          <a:ln w="9525">
            <a:noFill/>
            <a:miter lim="800000"/>
            <a:headEnd/>
            <a:tailEnd/>
          </a:ln>
        </p:spPr>
      </p:cxnSp>
      <p:sp>
        <p:nvSpPr>
          <p:cNvPr id="65540" name="Rectangle 4"/>
          <p:cNvSpPr>
            <a:spLocks noGrp="1" noChangeArrowheads="1"/>
          </p:cNvSpPr>
          <p:nvPr>
            <p:ph type="title"/>
          </p:nvPr>
        </p:nvSpPr>
        <p:spPr>
          <a:xfrm>
            <a:off x="1703388" y="115889"/>
            <a:ext cx="8743950" cy="720725"/>
          </a:xfrm>
        </p:spPr>
        <p:txBody>
          <a:bodyPr/>
          <a:lstStyle/>
          <a:p>
            <a:pPr algn="ctr" eaLnBrk="1" hangingPunct="1"/>
            <a:r>
              <a:rPr lang="el-GR" sz="3200" dirty="0">
                <a:solidFill>
                  <a:srgbClr val="002060"/>
                </a:solidFill>
              </a:rPr>
              <a:t>Παράγοντες κινδύνου</a:t>
            </a:r>
            <a:endParaRPr lang="en-US" sz="3200" dirty="0">
              <a:solidFill>
                <a:srgbClr val="002060"/>
              </a:solidFill>
            </a:endParaRPr>
          </a:p>
        </p:txBody>
      </p:sp>
      <p:sp>
        <p:nvSpPr>
          <p:cNvPr id="65541" name="Oval 5"/>
          <p:cNvSpPr>
            <a:spLocks noChangeArrowheads="1"/>
          </p:cNvSpPr>
          <p:nvPr/>
        </p:nvSpPr>
        <p:spPr bwMode="auto">
          <a:xfrm>
            <a:off x="3937000" y="1195389"/>
            <a:ext cx="2738438" cy="2592387"/>
          </a:xfrm>
          <a:prstGeom prst="ellipse">
            <a:avLst/>
          </a:prstGeom>
          <a:solidFill>
            <a:schemeClr val="accent1"/>
          </a:solidFill>
          <a:ln w="9525" algn="ctr">
            <a:noFill/>
            <a:round/>
            <a:headEnd/>
            <a:tailEnd/>
          </a:ln>
        </p:spPr>
        <p:txBody>
          <a:bodyPr wrap="none" anchor="ctr"/>
          <a:lstStyle/>
          <a:p>
            <a:pPr eaLnBrk="0" hangingPunct="0"/>
            <a:endParaRPr lang="el-GR"/>
          </a:p>
        </p:txBody>
      </p:sp>
      <p:sp>
        <p:nvSpPr>
          <p:cNvPr id="65542" name="Oval 6"/>
          <p:cNvSpPr>
            <a:spLocks noChangeArrowheads="1"/>
          </p:cNvSpPr>
          <p:nvPr/>
        </p:nvSpPr>
        <p:spPr bwMode="auto">
          <a:xfrm>
            <a:off x="5810250" y="1266825"/>
            <a:ext cx="2736850" cy="2592388"/>
          </a:xfrm>
          <a:prstGeom prst="ellipse">
            <a:avLst/>
          </a:prstGeom>
          <a:solidFill>
            <a:srgbClr val="FF0000"/>
          </a:solidFill>
          <a:ln w="9525" algn="ctr">
            <a:noFill/>
            <a:round/>
            <a:headEnd/>
            <a:tailEnd/>
          </a:ln>
        </p:spPr>
        <p:txBody>
          <a:bodyPr wrap="none" anchor="ctr"/>
          <a:lstStyle/>
          <a:p>
            <a:pPr eaLnBrk="0" hangingPunct="0"/>
            <a:endParaRPr lang="el-GR"/>
          </a:p>
        </p:txBody>
      </p:sp>
      <p:sp>
        <p:nvSpPr>
          <p:cNvPr id="65543" name="Oval 7"/>
          <p:cNvSpPr>
            <a:spLocks noChangeArrowheads="1"/>
          </p:cNvSpPr>
          <p:nvPr/>
        </p:nvSpPr>
        <p:spPr bwMode="auto">
          <a:xfrm>
            <a:off x="4727575" y="2851943"/>
            <a:ext cx="2736850" cy="2592388"/>
          </a:xfrm>
          <a:prstGeom prst="ellipse">
            <a:avLst/>
          </a:prstGeom>
          <a:solidFill>
            <a:schemeClr val="accent6">
              <a:lumMod val="75000"/>
            </a:schemeClr>
          </a:solidFill>
          <a:ln w="9525" algn="ctr">
            <a:noFill/>
            <a:round/>
            <a:headEnd/>
            <a:tailEnd/>
          </a:ln>
        </p:spPr>
        <p:txBody>
          <a:bodyPr wrap="none" anchor="ctr"/>
          <a:lstStyle/>
          <a:p>
            <a:pPr eaLnBrk="0" hangingPunct="0"/>
            <a:endParaRPr lang="el-GR" dirty="0"/>
          </a:p>
        </p:txBody>
      </p:sp>
      <p:sp>
        <p:nvSpPr>
          <p:cNvPr id="65544" name="Rectangle 8"/>
          <p:cNvSpPr>
            <a:spLocks noChangeArrowheads="1"/>
          </p:cNvSpPr>
          <p:nvPr/>
        </p:nvSpPr>
        <p:spPr bwMode="auto">
          <a:xfrm>
            <a:off x="4275138" y="3786188"/>
            <a:ext cx="3600450" cy="720725"/>
          </a:xfrm>
          <a:prstGeom prst="rect">
            <a:avLst/>
          </a:prstGeom>
          <a:noFill/>
          <a:ln w="9525">
            <a:noFill/>
            <a:miter lim="800000"/>
            <a:headEnd/>
            <a:tailEnd/>
          </a:ln>
        </p:spPr>
        <p:txBody>
          <a:bodyPr anchor="ctr"/>
          <a:lstStyle/>
          <a:p>
            <a:pPr algn="ctr"/>
            <a:r>
              <a:rPr lang="el-GR" sz="2800" dirty="0">
                <a:solidFill>
                  <a:schemeClr val="bg2"/>
                </a:solidFill>
                <a:latin typeface="Times New Roman" pitchFamily="18" charset="0"/>
              </a:rPr>
              <a:t>Γενετική </a:t>
            </a:r>
            <a:br>
              <a:rPr lang="el-GR" sz="2800" dirty="0">
                <a:solidFill>
                  <a:schemeClr val="bg2"/>
                </a:solidFill>
                <a:latin typeface="Times New Roman" pitchFamily="18" charset="0"/>
              </a:rPr>
            </a:br>
            <a:r>
              <a:rPr lang="el-GR" sz="2800" dirty="0">
                <a:solidFill>
                  <a:schemeClr val="bg2"/>
                </a:solidFill>
                <a:latin typeface="Times New Roman" pitchFamily="18" charset="0"/>
              </a:rPr>
              <a:t>Προδιάθεση</a:t>
            </a:r>
            <a:endParaRPr lang="en-US" sz="2800" dirty="0">
              <a:solidFill>
                <a:schemeClr val="bg2"/>
              </a:solidFill>
              <a:latin typeface="Times New Roman" pitchFamily="18" charset="0"/>
            </a:endParaRPr>
          </a:p>
        </p:txBody>
      </p:sp>
      <p:sp>
        <p:nvSpPr>
          <p:cNvPr id="65545" name="Rectangle 9"/>
          <p:cNvSpPr>
            <a:spLocks noChangeArrowheads="1"/>
          </p:cNvSpPr>
          <p:nvPr/>
        </p:nvSpPr>
        <p:spPr bwMode="auto">
          <a:xfrm>
            <a:off x="5375275" y="1989139"/>
            <a:ext cx="3600450" cy="720725"/>
          </a:xfrm>
          <a:prstGeom prst="rect">
            <a:avLst/>
          </a:prstGeom>
          <a:noFill/>
          <a:ln w="9525">
            <a:noFill/>
            <a:miter lim="800000"/>
            <a:headEnd/>
            <a:tailEnd/>
          </a:ln>
        </p:spPr>
        <p:txBody>
          <a:bodyPr anchor="ctr"/>
          <a:lstStyle/>
          <a:p>
            <a:pPr algn="ctr"/>
            <a:r>
              <a:rPr lang="el-GR" sz="2800">
                <a:solidFill>
                  <a:schemeClr val="bg2"/>
                </a:solidFill>
                <a:latin typeface="Times New Roman" pitchFamily="18" charset="0"/>
              </a:rPr>
              <a:t>Ηλιακή </a:t>
            </a:r>
            <a:br>
              <a:rPr lang="el-GR" sz="2800">
                <a:solidFill>
                  <a:schemeClr val="bg2"/>
                </a:solidFill>
                <a:latin typeface="Times New Roman" pitchFamily="18" charset="0"/>
              </a:rPr>
            </a:br>
            <a:r>
              <a:rPr lang="el-GR" sz="2800">
                <a:solidFill>
                  <a:schemeClr val="bg2"/>
                </a:solidFill>
                <a:latin typeface="Times New Roman" pitchFamily="18" charset="0"/>
              </a:rPr>
              <a:t>Έκθεση</a:t>
            </a:r>
            <a:endParaRPr lang="en-US" sz="2800">
              <a:solidFill>
                <a:schemeClr val="bg2"/>
              </a:solidFill>
              <a:latin typeface="Times New Roman" pitchFamily="18" charset="0"/>
            </a:endParaRPr>
          </a:p>
        </p:txBody>
      </p:sp>
      <p:sp>
        <p:nvSpPr>
          <p:cNvPr id="65546" name="Rectangle 10"/>
          <p:cNvSpPr>
            <a:spLocks noChangeArrowheads="1"/>
          </p:cNvSpPr>
          <p:nvPr/>
        </p:nvSpPr>
        <p:spPr bwMode="auto">
          <a:xfrm>
            <a:off x="3143250" y="1989139"/>
            <a:ext cx="3600450" cy="720725"/>
          </a:xfrm>
          <a:prstGeom prst="rect">
            <a:avLst/>
          </a:prstGeom>
          <a:noFill/>
          <a:ln w="9525">
            <a:noFill/>
            <a:miter lim="800000"/>
            <a:headEnd/>
            <a:tailEnd/>
          </a:ln>
        </p:spPr>
        <p:txBody>
          <a:bodyPr anchor="ctr"/>
          <a:lstStyle/>
          <a:p>
            <a:pPr algn="ctr"/>
            <a:r>
              <a:rPr lang="el-GR" sz="2800">
                <a:solidFill>
                  <a:schemeClr val="bg2"/>
                </a:solidFill>
                <a:latin typeface="Times New Roman" pitchFamily="18" charset="0"/>
              </a:rPr>
              <a:t>Φαινότυπος</a:t>
            </a:r>
            <a:endParaRPr lang="en-US" sz="2800">
              <a:solidFill>
                <a:schemeClr val="bg2"/>
              </a:solidFill>
              <a:latin typeface="Times New Roman" pitchFamily="18" charset="0"/>
            </a:endParaRPr>
          </a:p>
        </p:txBody>
      </p:sp>
      <p:sp>
        <p:nvSpPr>
          <p:cNvPr id="65547" name="Rectangle 11"/>
          <p:cNvSpPr>
            <a:spLocks noChangeArrowheads="1"/>
          </p:cNvSpPr>
          <p:nvPr/>
        </p:nvSpPr>
        <p:spPr bwMode="auto">
          <a:xfrm>
            <a:off x="550862" y="1484313"/>
            <a:ext cx="3559176" cy="1873250"/>
          </a:xfrm>
          <a:prstGeom prst="rect">
            <a:avLst/>
          </a:prstGeom>
          <a:noFill/>
          <a:ln w="9525">
            <a:noFill/>
            <a:miter lim="800000"/>
            <a:headEnd/>
            <a:tailEnd/>
          </a:ln>
        </p:spPr>
        <p:txBody>
          <a:bodyPr anchor="ctr"/>
          <a:lstStyle/>
          <a:p>
            <a:pPr algn="ctr"/>
            <a:r>
              <a:rPr lang="el-GR" sz="2400" dirty="0">
                <a:latin typeface="Times New Roman" pitchFamily="18" charset="0"/>
              </a:rPr>
              <a:t>Ανοιχτόχρωμο δέρμα</a:t>
            </a:r>
            <a:br>
              <a:rPr lang="el-GR" sz="2400" dirty="0">
                <a:latin typeface="Times New Roman" pitchFamily="18" charset="0"/>
              </a:rPr>
            </a:br>
            <a:r>
              <a:rPr lang="el-GR" sz="2400" dirty="0">
                <a:latin typeface="Times New Roman" pitchFamily="18" charset="0"/>
              </a:rPr>
              <a:t> Φωτο-ευαισθησία </a:t>
            </a:r>
            <a:br>
              <a:rPr lang="el-GR" sz="2400" dirty="0">
                <a:latin typeface="Times New Roman" pitchFamily="18" charset="0"/>
              </a:rPr>
            </a:br>
            <a:r>
              <a:rPr lang="el-GR" sz="2400" dirty="0">
                <a:latin typeface="Times New Roman" pitchFamily="18" charset="0"/>
              </a:rPr>
              <a:t>Εφηλίδες</a:t>
            </a:r>
            <a:br>
              <a:rPr lang="el-GR" sz="2400" dirty="0">
                <a:latin typeface="Times New Roman" pitchFamily="18" charset="0"/>
              </a:rPr>
            </a:br>
            <a:r>
              <a:rPr lang="el-GR" sz="2400" dirty="0">
                <a:latin typeface="Times New Roman" pitchFamily="18" charset="0"/>
              </a:rPr>
              <a:t>Πολλαπλοί σπίλοι</a:t>
            </a:r>
            <a:br>
              <a:rPr lang="el-GR" sz="2400" dirty="0">
                <a:latin typeface="Times New Roman" pitchFamily="18" charset="0"/>
              </a:rPr>
            </a:br>
            <a:r>
              <a:rPr lang="el-GR" sz="2400" dirty="0">
                <a:latin typeface="Times New Roman" pitchFamily="18" charset="0"/>
              </a:rPr>
              <a:t>Δυσπλαστικοί σπίλοι </a:t>
            </a:r>
            <a:endParaRPr lang="en-US" sz="2400" dirty="0">
              <a:latin typeface="Times New Roman" pitchFamily="18" charset="0"/>
            </a:endParaRPr>
          </a:p>
        </p:txBody>
      </p:sp>
      <p:sp>
        <p:nvSpPr>
          <p:cNvPr id="65548" name="Rectangle 12"/>
          <p:cNvSpPr>
            <a:spLocks noChangeArrowheads="1"/>
          </p:cNvSpPr>
          <p:nvPr/>
        </p:nvSpPr>
        <p:spPr bwMode="auto">
          <a:xfrm>
            <a:off x="8081964" y="1052513"/>
            <a:ext cx="3559175" cy="1873250"/>
          </a:xfrm>
          <a:prstGeom prst="rect">
            <a:avLst/>
          </a:prstGeom>
          <a:noFill/>
          <a:ln w="9525">
            <a:noFill/>
            <a:miter lim="800000"/>
            <a:headEnd/>
            <a:tailEnd/>
          </a:ln>
        </p:spPr>
        <p:txBody>
          <a:bodyPr anchor="ctr"/>
          <a:lstStyle/>
          <a:p>
            <a:pPr algn="ctr"/>
            <a:r>
              <a:rPr lang="el-GR" sz="2400">
                <a:latin typeface="Times New Roman" pitchFamily="18" charset="0"/>
              </a:rPr>
              <a:t>Διαλείπουσα έκθεση</a:t>
            </a:r>
            <a:br>
              <a:rPr lang="el-GR" sz="2400">
                <a:latin typeface="Times New Roman" pitchFamily="18" charset="0"/>
              </a:rPr>
            </a:br>
            <a:r>
              <a:rPr lang="el-GR" sz="2400">
                <a:latin typeface="Times New Roman" pitchFamily="18" charset="0"/>
              </a:rPr>
              <a:t>Έκθεση στην παιδική ηλικία </a:t>
            </a:r>
            <a:endParaRPr lang="en-US" sz="2400">
              <a:latin typeface="Times New Roman" pitchFamily="18" charset="0"/>
            </a:endParaRPr>
          </a:p>
        </p:txBody>
      </p:sp>
      <p:sp>
        <p:nvSpPr>
          <p:cNvPr id="65549" name="Rectangle 13"/>
          <p:cNvSpPr>
            <a:spLocks noChangeArrowheads="1"/>
          </p:cNvSpPr>
          <p:nvPr/>
        </p:nvSpPr>
        <p:spPr bwMode="auto">
          <a:xfrm>
            <a:off x="2927350" y="5443538"/>
            <a:ext cx="6840538" cy="1873250"/>
          </a:xfrm>
          <a:prstGeom prst="rect">
            <a:avLst/>
          </a:prstGeom>
          <a:noFill/>
          <a:ln w="9525">
            <a:noFill/>
            <a:miter lim="800000"/>
            <a:headEnd/>
            <a:tailEnd/>
          </a:ln>
        </p:spPr>
        <p:txBody>
          <a:bodyPr anchor="ctr"/>
          <a:lstStyle/>
          <a:p>
            <a:pPr algn="ctr"/>
            <a:r>
              <a:rPr lang="el-GR" sz="2400">
                <a:latin typeface="Times New Roman" pitchFamily="18" charset="0"/>
              </a:rPr>
              <a:t>Οικογενή μελανώματα (10%) </a:t>
            </a:r>
            <a:br>
              <a:rPr lang="el-GR" sz="2400">
                <a:latin typeface="Times New Roman" pitchFamily="18" charset="0"/>
              </a:rPr>
            </a:br>
            <a:r>
              <a:rPr lang="el-GR" sz="2400">
                <a:latin typeface="Times New Roman" pitchFamily="18" charset="0"/>
              </a:rPr>
              <a:t>Γονίδια υψηλής διείσδυσης (</a:t>
            </a:r>
            <a:r>
              <a:rPr lang="en-US" sz="2400">
                <a:latin typeface="Times New Roman" pitchFamily="18" charset="0"/>
              </a:rPr>
              <a:t>CDKN2A, CDK4</a:t>
            </a:r>
            <a:r>
              <a:rPr lang="el-GR" sz="2400">
                <a:latin typeface="Times New Roman" pitchFamily="18" charset="0"/>
              </a:rPr>
              <a:t>)</a:t>
            </a:r>
            <a:br>
              <a:rPr lang="el-GR" sz="2400">
                <a:latin typeface="Times New Roman" pitchFamily="18" charset="0"/>
              </a:rPr>
            </a:br>
            <a:br>
              <a:rPr lang="el-GR" sz="2400">
                <a:latin typeface="Times New Roman" pitchFamily="18" charset="0"/>
              </a:rPr>
            </a:br>
            <a:endParaRPr lang="en-US" sz="2400">
              <a:latin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Date Placeholder 4">
            <a:extLst>
              <a:ext uri="{FF2B5EF4-FFF2-40B4-BE49-F238E27FC236}">
                <a16:creationId xmlns:a16="http://schemas.microsoft.com/office/drawing/2014/main" id="{D94CABE0-6A35-C8CE-7E6D-80DBF79A88A3}"/>
              </a:ext>
            </a:extLst>
          </p:cNvPr>
          <p:cNvSpPr>
            <a:spLocks noGrp="1"/>
          </p:cNvSpPr>
          <p:nvPr>
            <p:ph type="dt" sz="quarter" idx="10"/>
          </p:nvPr>
        </p:nvSpPr>
        <p:spPr/>
        <p:txBody>
          <a:bodyPr/>
          <a:lstStyle/>
          <a:p>
            <a:pPr>
              <a:defRPr/>
            </a:pPr>
            <a:r>
              <a:rPr lang="en-US"/>
              <a:t>AJS</a:t>
            </a:r>
            <a:endParaRPr lang="en-US" sz="1400"/>
          </a:p>
        </p:txBody>
      </p:sp>
      <p:sp>
        <p:nvSpPr>
          <p:cNvPr id="76802" name="Rectangle 2">
            <a:extLst>
              <a:ext uri="{FF2B5EF4-FFF2-40B4-BE49-F238E27FC236}">
                <a16:creationId xmlns:a16="http://schemas.microsoft.com/office/drawing/2014/main" id="{D3EC40F7-F74D-6A3B-B754-D3E5972C2D24}"/>
              </a:ext>
            </a:extLst>
          </p:cNvPr>
          <p:cNvSpPr>
            <a:spLocks noGrp="1" noChangeArrowheads="1"/>
          </p:cNvSpPr>
          <p:nvPr>
            <p:ph type="body" sz="half" idx="1"/>
          </p:nvPr>
        </p:nvSpPr>
        <p:spPr>
          <a:xfrm>
            <a:off x="1417638" y="1844675"/>
            <a:ext cx="5810250" cy="4395788"/>
          </a:xfrm>
        </p:spPr>
        <p:txBody>
          <a:bodyPr/>
          <a:lstStyle/>
          <a:p>
            <a:pPr eaLnBrk="1" hangingPunct="1">
              <a:lnSpc>
                <a:spcPct val="140000"/>
              </a:lnSpc>
              <a:buClr>
                <a:srgbClr val="FF3300"/>
              </a:buClr>
            </a:pPr>
            <a:r>
              <a:rPr lang="el-GR" altLang="el-GR" sz="2400" dirty="0"/>
              <a:t>Το 30% των ΜΜ αναπτύσσονται σε έδαφος </a:t>
            </a:r>
            <a:r>
              <a:rPr lang="el-GR" altLang="el-GR" sz="2400" dirty="0" err="1"/>
              <a:t>προϋπάρχοντος</a:t>
            </a:r>
            <a:r>
              <a:rPr lang="el-GR" altLang="el-GR" sz="2400" dirty="0"/>
              <a:t> </a:t>
            </a:r>
            <a:r>
              <a:rPr lang="el-GR" altLang="el-GR" sz="2400" dirty="0" err="1"/>
              <a:t>μελανοκυτταρικού</a:t>
            </a:r>
            <a:r>
              <a:rPr lang="el-GR" altLang="el-GR" sz="2400" dirty="0"/>
              <a:t> σπίλου (συγγενούς ή </a:t>
            </a:r>
            <a:r>
              <a:rPr lang="el-GR" altLang="el-GR" sz="2400" dirty="0" err="1"/>
              <a:t>δυσπλαστικού</a:t>
            </a:r>
            <a:r>
              <a:rPr lang="el-GR" altLang="el-GR" sz="2400" dirty="0"/>
              <a:t>)</a:t>
            </a:r>
            <a:endParaRPr lang="en-US" altLang="el-GR" sz="2400" dirty="0"/>
          </a:p>
          <a:p>
            <a:pPr eaLnBrk="1" hangingPunct="1">
              <a:lnSpc>
                <a:spcPct val="140000"/>
              </a:lnSpc>
              <a:buClr>
                <a:srgbClr val="FF3300"/>
              </a:buClr>
              <a:buFontTx/>
              <a:buNone/>
            </a:pPr>
            <a:endParaRPr lang="el-GR" altLang="el-GR" sz="2400" dirty="0"/>
          </a:p>
          <a:p>
            <a:pPr eaLnBrk="1" hangingPunct="1">
              <a:lnSpc>
                <a:spcPct val="140000"/>
              </a:lnSpc>
              <a:buClr>
                <a:srgbClr val="FF3300"/>
              </a:buClr>
            </a:pPr>
            <a:r>
              <a:rPr lang="el-GR" altLang="el-GR" sz="2400" dirty="0"/>
              <a:t>Τα υπόλοιπα εμφανίζονται </a:t>
            </a:r>
            <a:r>
              <a:rPr lang="en-US" altLang="el-GR" sz="2400" dirty="0"/>
              <a:t>de novo (</a:t>
            </a:r>
            <a:r>
              <a:rPr lang="el-GR" altLang="el-GR" sz="2400" dirty="0"/>
              <a:t>χωρίς πρόδρομη βλάβη)</a:t>
            </a:r>
          </a:p>
        </p:txBody>
      </p:sp>
      <p:sp>
        <p:nvSpPr>
          <p:cNvPr id="76803" name="Rectangle 3">
            <a:extLst>
              <a:ext uri="{FF2B5EF4-FFF2-40B4-BE49-F238E27FC236}">
                <a16:creationId xmlns:a16="http://schemas.microsoft.com/office/drawing/2014/main" id="{6E4A78C8-B0D4-51F3-85C0-0521FEBC0994}"/>
              </a:ext>
            </a:extLst>
          </p:cNvPr>
          <p:cNvSpPr>
            <a:spLocks noChangeArrowheads="1"/>
          </p:cNvSpPr>
          <p:nvPr/>
        </p:nvSpPr>
        <p:spPr bwMode="auto">
          <a:xfrm>
            <a:off x="1235076" y="620713"/>
            <a:ext cx="9828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l-GR" altLang="el-GR" sz="3600" dirty="0">
                <a:solidFill>
                  <a:srgbClr val="000099"/>
                </a:solidFill>
                <a:latin typeface="+mn-lt"/>
              </a:rPr>
              <a:t>Μελάνωμα</a:t>
            </a:r>
            <a:endParaRPr lang="en-US" altLang="el-GR" sz="3600" dirty="0">
              <a:solidFill>
                <a:srgbClr val="000099"/>
              </a:solidFill>
              <a:latin typeface="+mn-lt"/>
            </a:endParaRPr>
          </a:p>
        </p:txBody>
      </p:sp>
      <p:pic>
        <p:nvPicPr>
          <p:cNvPr id="76804" name="Picture 4" descr="~AUT0003">
            <a:extLst>
              <a:ext uri="{FF2B5EF4-FFF2-40B4-BE49-F238E27FC236}">
                <a16:creationId xmlns:a16="http://schemas.microsoft.com/office/drawing/2014/main" id="{B4B276CE-2D5E-F841-FD9C-D2510E9941FF}"/>
              </a:ext>
            </a:extLst>
          </p:cNvPr>
          <p:cNvPicPr>
            <a:picLocks noGrp="1" noChangeAspect="1" noChangeArrowheads="1"/>
          </p:cNvPicPr>
          <p:nvPr>
            <p:ph sz="half" idx="2"/>
          </p:nvPr>
        </p:nvPicPr>
        <p:blipFill>
          <a:blip r:embed="rId2">
            <a:lum bright="-12000"/>
            <a:extLst>
              <a:ext uri="{28A0092B-C50C-407E-A947-70E740481C1C}">
                <a14:useLocalDpi xmlns:a14="http://schemas.microsoft.com/office/drawing/2010/main" val="0"/>
              </a:ext>
            </a:extLst>
          </a:blip>
          <a:srcRect/>
          <a:stretch>
            <a:fillRect/>
          </a:stretch>
        </p:blipFill>
        <p:spPr>
          <a:xfrm>
            <a:off x="7751763" y="1773239"/>
            <a:ext cx="2881312" cy="2066925"/>
          </a:xfrm>
          <a:noFill/>
        </p:spPr>
      </p:pic>
      <p:grpSp>
        <p:nvGrpSpPr>
          <p:cNvPr id="76805" name="Group 5">
            <a:extLst>
              <a:ext uri="{FF2B5EF4-FFF2-40B4-BE49-F238E27FC236}">
                <a16:creationId xmlns:a16="http://schemas.microsoft.com/office/drawing/2014/main" id="{97D812C6-0EA4-A6FD-BB8A-59DC8FBF9287}"/>
              </a:ext>
            </a:extLst>
          </p:cNvPr>
          <p:cNvGrpSpPr>
            <a:grpSpLocks/>
          </p:cNvGrpSpPr>
          <p:nvPr/>
        </p:nvGrpSpPr>
        <p:grpSpPr bwMode="auto">
          <a:xfrm>
            <a:off x="7751763" y="4149725"/>
            <a:ext cx="2881312" cy="2285240"/>
            <a:chOff x="3376" y="2478"/>
            <a:chExt cx="2041" cy="1713"/>
          </a:xfrm>
        </p:grpSpPr>
        <p:pic>
          <p:nvPicPr>
            <p:cNvPr id="76806" name="Picture 6" descr="SSM">
              <a:extLst>
                <a:ext uri="{FF2B5EF4-FFF2-40B4-BE49-F238E27FC236}">
                  <a16:creationId xmlns:a16="http://schemas.microsoft.com/office/drawing/2014/main" id="{2E2169A9-0E53-9CDB-E3E3-67573AEBDAF3}"/>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376" y="2478"/>
              <a:ext cx="2041" cy="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Rectangle 7">
              <a:extLst>
                <a:ext uri="{FF2B5EF4-FFF2-40B4-BE49-F238E27FC236}">
                  <a16:creationId xmlns:a16="http://schemas.microsoft.com/office/drawing/2014/main" id="{A79B5848-7F80-7E6B-8507-EA4D107DBA21}"/>
                </a:ext>
              </a:extLst>
            </p:cNvPr>
            <p:cNvSpPr>
              <a:spLocks noChangeArrowheads="1"/>
            </p:cNvSpPr>
            <p:nvPr/>
          </p:nvSpPr>
          <p:spPr bwMode="auto">
            <a:xfrm>
              <a:off x="3530" y="3840"/>
              <a:ext cx="141"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8425" tIns="49212" rIns="98425" bIns="49212">
              <a:spAutoFit/>
            </a:bodyPr>
            <a:lstStyle>
              <a:lvl1pPr defTabSz="977900">
                <a:spcBef>
                  <a:spcPct val="20000"/>
                </a:spcBef>
                <a:buChar char="•"/>
                <a:defRPr sz="3200">
                  <a:solidFill>
                    <a:schemeClr val="tx1"/>
                  </a:solidFill>
                  <a:latin typeface="Times New Roman" panose="02020603050405020304" pitchFamily="18" charset="0"/>
                </a:defRPr>
              </a:lvl1pPr>
              <a:lvl2pPr marL="742950" indent="-285750" defTabSz="977900">
                <a:spcBef>
                  <a:spcPct val="20000"/>
                </a:spcBef>
                <a:buChar char="–"/>
                <a:defRPr sz="2800">
                  <a:solidFill>
                    <a:schemeClr val="tx1"/>
                  </a:solidFill>
                  <a:latin typeface="Times New Roman" panose="02020603050405020304" pitchFamily="18" charset="0"/>
                </a:defRPr>
              </a:lvl2pPr>
              <a:lvl3pPr marL="1143000" indent="-228600" defTabSz="977900">
                <a:spcBef>
                  <a:spcPct val="20000"/>
                </a:spcBef>
                <a:buChar char="•"/>
                <a:defRPr sz="2400">
                  <a:solidFill>
                    <a:schemeClr val="tx1"/>
                  </a:solidFill>
                  <a:latin typeface="Times New Roman" panose="02020603050405020304" pitchFamily="18" charset="0"/>
                </a:defRPr>
              </a:lvl3pPr>
              <a:lvl4pPr marL="1600200" indent="-228600" defTabSz="977900">
                <a:spcBef>
                  <a:spcPct val="20000"/>
                </a:spcBef>
                <a:buChar char="–"/>
                <a:defRPr sz="2000">
                  <a:solidFill>
                    <a:schemeClr val="tx1"/>
                  </a:solidFill>
                  <a:latin typeface="Times New Roman" panose="02020603050405020304" pitchFamily="18" charset="0"/>
                </a:defRPr>
              </a:lvl4pPr>
              <a:lvl5pPr marL="2057400" indent="-228600" defTabSz="977900">
                <a:spcBef>
                  <a:spcPct val="20000"/>
                </a:spcBef>
                <a:buChar char="»"/>
                <a:defRPr sz="2000">
                  <a:solidFill>
                    <a:schemeClr val="tx1"/>
                  </a:solidFill>
                  <a:latin typeface="Times New Roman" panose="02020603050405020304" pitchFamily="18" charset="0"/>
                </a:defRPr>
              </a:lvl5pPr>
              <a:lvl6pPr marL="25146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l-GR" altLang="el-GR" sz="2400">
                <a:solidFill>
                  <a:schemeClr val="bg1"/>
                </a:solidFil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2095500" y="304800"/>
            <a:ext cx="8229600" cy="838200"/>
          </a:xfrm>
        </p:spPr>
        <p:txBody>
          <a:bodyPr/>
          <a:lstStyle/>
          <a:p>
            <a:pPr algn="ctr" eaLnBrk="1" hangingPunct="1"/>
            <a:r>
              <a:rPr lang="el-GR" dirty="0">
                <a:solidFill>
                  <a:srgbClr val="002060"/>
                </a:solidFill>
              </a:rPr>
              <a:t>Σπίλοι και μελάνωμα</a:t>
            </a:r>
            <a:endParaRPr lang="en-US" dirty="0">
              <a:solidFill>
                <a:srgbClr val="002060"/>
              </a:solidFill>
            </a:endParaRPr>
          </a:p>
        </p:txBody>
      </p:sp>
      <p:pic>
        <p:nvPicPr>
          <p:cNvPr id="73731" name="Picture 3" descr="DSC00955"/>
          <p:cNvPicPr>
            <a:picLocks noChangeAspect="1" noChangeArrowheads="1"/>
          </p:cNvPicPr>
          <p:nvPr/>
        </p:nvPicPr>
        <p:blipFill>
          <a:blip r:embed="rId3" cstate="print"/>
          <a:srcRect/>
          <a:stretch>
            <a:fillRect/>
          </a:stretch>
        </p:blipFill>
        <p:spPr bwMode="auto">
          <a:xfrm>
            <a:off x="4295775" y="1268413"/>
            <a:ext cx="4032250" cy="5256212"/>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572250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a:xfrm>
            <a:off x="2152650" y="71438"/>
            <a:ext cx="8229600" cy="838200"/>
          </a:xfrm>
          <a:noFill/>
        </p:spPr>
        <p:txBody>
          <a:bodyPr/>
          <a:lstStyle/>
          <a:p>
            <a:r>
              <a:rPr lang="el-GR" sz="3600" dirty="0">
                <a:solidFill>
                  <a:srgbClr val="002060"/>
                </a:solidFill>
                <a:latin typeface="+mn-lt"/>
              </a:rPr>
              <a:t>Μελανοκυτταρικοί σπίλοι και ΜΜ</a:t>
            </a:r>
            <a:endParaRPr lang="en-US" sz="3600" dirty="0">
              <a:solidFill>
                <a:srgbClr val="002060"/>
              </a:solidFill>
              <a:latin typeface="+mn-lt"/>
            </a:endParaRPr>
          </a:p>
        </p:txBody>
      </p:sp>
      <p:sp>
        <p:nvSpPr>
          <p:cNvPr id="141314" name="Rectangle 3"/>
          <p:cNvSpPr>
            <a:spLocks noGrp="1" noChangeArrowheads="1"/>
          </p:cNvSpPr>
          <p:nvPr>
            <p:ph type="body" idx="1"/>
          </p:nvPr>
        </p:nvSpPr>
        <p:spPr>
          <a:xfrm>
            <a:off x="1384301" y="1143001"/>
            <a:ext cx="5997575" cy="4760913"/>
          </a:xfrm>
          <a:noFill/>
        </p:spPr>
        <p:txBody>
          <a:bodyPr>
            <a:normAutofit fontScale="92500" lnSpcReduction="20000"/>
          </a:bodyPr>
          <a:lstStyle/>
          <a:p>
            <a:pPr>
              <a:lnSpc>
                <a:spcPct val="120000"/>
              </a:lnSpc>
            </a:pPr>
            <a:r>
              <a:rPr lang="el-GR" dirty="0"/>
              <a:t>Οι μελανοκυττταρικοί σπίλοι αποτελούν καλοήθεις νεοπλασματικές εξεργασίες των μελανοκυττάρων με μικρή πιθανότητα εξαλλαγής (0.03%)</a:t>
            </a:r>
          </a:p>
          <a:p>
            <a:pPr>
              <a:lnSpc>
                <a:spcPct val="50000"/>
              </a:lnSpc>
              <a:buFontTx/>
              <a:buNone/>
            </a:pPr>
            <a:endParaRPr lang="el-GR" sz="1800" dirty="0"/>
          </a:p>
          <a:p>
            <a:pPr>
              <a:lnSpc>
                <a:spcPct val="130000"/>
              </a:lnSpc>
            </a:pPr>
            <a:r>
              <a:rPr lang="el-GR" dirty="0"/>
              <a:t>Τα 2/3 μελανωμάτων εμφανίζονται </a:t>
            </a:r>
            <a:r>
              <a:rPr lang="en-US" dirty="0"/>
              <a:t>de novo</a:t>
            </a:r>
            <a:endParaRPr lang="el-GR" dirty="0"/>
          </a:p>
          <a:p>
            <a:pPr>
              <a:lnSpc>
                <a:spcPct val="50000"/>
              </a:lnSpc>
              <a:buFontTx/>
              <a:buNone/>
            </a:pPr>
            <a:endParaRPr lang="el-GR" sz="1800" dirty="0"/>
          </a:p>
          <a:p>
            <a:pPr>
              <a:lnSpc>
                <a:spcPct val="130000"/>
              </a:lnSpc>
            </a:pPr>
            <a:r>
              <a:rPr lang="el-GR" dirty="0"/>
              <a:t>Η παρουσία πολλών σπίλων είναι δείκτης κινδύνου εκδήλωσης μελανώματος </a:t>
            </a:r>
          </a:p>
        </p:txBody>
      </p:sp>
      <p:pic>
        <p:nvPicPr>
          <p:cNvPr id="141315" name="Picture 6" descr="Ima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4587" y="1023144"/>
            <a:ext cx="3313112" cy="500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263068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93244566-E684-6CC3-AF3E-9F20F37E9706}"/>
              </a:ext>
            </a:extLst>
          </p:cNvPr>
          <p:cNvSpPr>
            <a:spLocks noGrp="1"/>
          </p:cNvSpPr>
          <p:nvPr>
            <p:ph type="dt" sz="quarter" idx="10"/>
          </p:nvPr>
        </p:nvSpPr>
        <p:spPr/>
        <p:txBody>
          <a:bodyPr/>
          <a:lstStyle/>
          <a:p>
            <a:pPr>
              <a:defRPr/>
            </a:pPr>
            <a:r>
              <a:rPr lang="en-US"/>
              <a:t>AJS</a:t>
            </a:r>
            <a:endParaRPr lang="en-US" sz="1400"/>
          </a:p>
        </p:txBody>
      </p:sp>
      <p:sp>
        <p:nvSpPr>
          <p:cNvPr id="77826" name="Rectangle 2">
            <a:extLst>
              <a:ext uri="{FF2B5EF4-FFF2-40B4-BE49-F238E27FC236}">
                <a16:creationId xmlns:a16="http://schemas.microsoft.com/office/drawing/2014/main" id="{30A78869-1123-5C89-F4BA-07129E10A0F4}"/>
              </a:ext>
            </a:extLst>
          </p:cNvPr>
          <p:cNvSpPr>
            <a:spLocks noGrp="1" noChangeArrowheads="1"/>
          </p:cNvSpPr>
          <p:nvPr>
            <p:ph type="title"/>
          </p:nvPr>
        </p:nvSpPr>
        <p:spPr>
          <a:xfrm>
            <a:off x="1724025" y="333375"/>
            <a:ext cx="8743950" cy="1143000"/>
          </a:xfrm>
        </p:spPr>
        <p:txBody>
          <a:bodyPr/>
          <a:lstStyle/>
          <a:p>
            <a:r>
              <a:rPr lang="el-GR" altLang="el-GR" sz="3200" dirty="0" err="1">
                <a:solidFill>
                  <a:srgbClr val="002060"/>
                </a:solidFill>
                <a:latin typeface="+mn-lt"/>
              </a:rPr>
              <a:t>Μελανοκυτταρικοί</a:t>
            </a:r>
            <a:r>
              <a:rPr lang="el-GR" altLang="el-GR" sz="3200" dirty="0">
                <a:solidFill>
                  <a:srgbClr val="002060"/>
                </a:solidFill>
                <a:latin typeface="+mn-lt"/>
              </a:rPr>
              <a:t> σπίλοι και μελάνωμα</a:t>
            </a:r>
            <a:r>
              <a:rPr lang="en-US" altLang="el-GR" sz="3200" dirty="0">
                <a:solidFill>
                  <a:srgbClr val="002060"/>
                </a:solidFill>
                <a:latin typeface="+mn-lt"/>
              </a:rPr>
              <a:t> </a:t>
            </a:r>
          </a:p>
        </p:txBody>
      </p:sp>
      <p:sp>
        <p:nvSpPr>
          <p:cNvPr id="77827" name="Rectangle 3">
            <a:extLst>
              <a:ext uri="{FF2B5EF4-FFF2-40B4-BE49-F238E27FC236}">
                <a16:creationId xmlns:a16="http://schemas.microsoft.com/office/drawing/2014/main" id="{537175E8-5B99-9FCE-B446-024348E05C0B}"/>
              </a:ext>
            </a:extLst>
          </p:cNvPr>
          <p:cNvSpPr>
            <a:spLocks noGrp="1" noChangeArrowheads="1"/>
          </p:cNvSpPr>
          <p:nvPr>
            <p:ph type="body" idx="1"/>
          </p:nvPr>
        </p:nvSpPr>
        <p:spPr>
          <a:xfrm>
            <a:off x="1271588" y="1844675"/>
            <a:ext cx="5740400" cy="4114800"/>
          </a:xfrm>
        </p:spPr>
        <p:txBody>
          <a:bodyPr>
            <a:normAutofit lnSpcReduction="10000"/>
          </a:bodyPr>
          <a:lstStyle/>
          <a:p>
            <a:pPr>
              <a:lnSpc>
                <a:spcPct val="130000"/>
              </a:lnSpc>
            </a:pPr>
            <a:r>
              <a:rPr lang="el-GR" altLang="el-GR" sz="2400" dirty="0"/>
              <a:t>Συγγενείς σπίλοι</a:t>
            </a:r>
          </a:p>
          <a:p>
            <a:pPr lvl="1">
              <a:lnSpc>
                <a:spcPct val="130000"/>
              </a:lnSpc>
            </a:pPr>
            <a:r>
              <a:rPr lang="el-GR" altLang="el-GR" sz="1800" dirty="0"/>
              <a:t>Ιδιαίτερα οι γιγαντιαίοι </a:t>
            </a:r>
            <a:r>
              <a:rPr lang="el-GR" altLang="el-GR" sz="1800" dirty="0" err="1"/>
              <a:t>μελανοκυτταρικοί</a:t>
            </a:r>
            <a:r>
              <a:rPr lang="el-GR" altLang="el-GR" sz="1800" dirty="0"/>
              <a:t> σπίλοι (5-20% πιθανότητα ΜΜ)</a:t>
            </a:r>
            <a:endParaRPr lang="en-US" altLang="el-GR" sz="1800" dirty="0"/>
          </a:p>
          <a:p>
            <a:pPr>
              <a:lnSpc>
                <a:spcPct val="130000"/>
              </a:lnSpc>
            </a:pPr>
            <a:r>
              <a:rPr lang="el-GR" altLang="el-GR" sz="2400" dirty="0"/>
              <a:t>Κοινοί </a:t>
            </a:r>
            <a:r>
              <a:rPr lang="el-GR" altLang="el-GR" sz="2400" dirty="0" err="1"/>
              <a:t>μελανοκυτταρικοί</a:t>
            </a:r>
            <a:r>
              <a:rPr lang="el-GR" altLang="el-GR" sz="2400" dirty="0"/>
              <a:t> σπίλοι</a:t>
            </a:r>
          </a:p>
          <a:p>
            <a:pPr lvl="1">
              <a:lnSpc>
                <a:spcPct val="130000"/>
              </a:lnSpc>
            </a:pPr>
            <a:r>
              <a:rPr lang="el-GR" altLang="el-GR" sz="1800" dirty="0"/>
              <a:t>6 φορές μεγαλύτερη συχνότητα ΜΜ σε άτομα με &gt;100 σπίλους</a:t>
            </a:r>
            <a:endParaRPr lang="en-US" altLang="el-GR" sz="1800" dirty="0"/>
          </a:p>
          <a:p>
            <a:pPr>
              <a:lnSpc>
                <a:spcPct val="130000"/>
              </a:lnSpc>
            </a:pPr>
            <a:r>
              <a:rPr lang="el-GR" altLang="el-GR" sz="2400" dirty="0"/>
              <a:t>Σύνδρομο </a:t>
            </a:r>
            <a:r>
              <a:rPr lang="el-GR" altLang="el-GR" sz="2400" dirty="0" err="1"/>
              <a:t>δυσπλαστικών</a:t>
            </a:r>
            <a:r>
              <a:rPr lang="el-GR" altLang="el-GR" sz="2400" dirty="0"/>
              <a:t> σπίλων</a:t>
            </a:r>
          </a:p>
          <a:p>
            <a:pPr lvl="1">
              <a:lnSpc>
                <a:spcPct val="130000"/>
              </a:lnSpc>
            </a:pPr>
            <a:r>
              <a:rPr lang="el-GR" altLang="el-GR" sz="1800" dirty="0"/>
              <a:t>Σποραδική μορφή</a:t>
            </a:r>
          </a:p>
          <a:p>
            <a:pPr lvl="1">
              <a:lnSpc>
                <a:spcPct val="130000"/>
              </a:lnSpc>
            </a:pPr>
            <a:r>
              <a:rPr lang="el-GR" altLang="el-GR" sz="1800" dirty="0" err="1"/>
              <a:t>Οικογενής</a:t>
            </a:r>
            <a:r>
              <a:rPr lang="el-GR" altLang="el-GR" sz="1800" dirty="0"/>
              <a:t>, συνδεόμενη με μελάνωμα</a:t>
            </a:r>
            <a:r>
              <a:rPr lang="en-US" altLang="el-GR" sz="1800" dirty="0"/>
              <a:t> </a:t>
            </a:r>
          </a:p>
          <a:p>
            <a:pPr>
              <a:lnSpc>
                <a:spcPct val="130000"/>
              </a:lnSpc>
            </a:pPr>
            <a:endParaRPr lang="en-US" altLang="el-GR" sz="2000" dirty="0"/>
          </a:p>
        </p:txBody>
      </p:sp>
      <p:pic>
        <p:nvPicPr>
          <p:cNvPr id="77828" name="Picture 4" descr="~AUT0025">
            <a:extLst>
              <a:ext uri="{FF2B5EF4-FFF2-40B4-BE49-F238E27FC236}">
                <a16:creationId xmlns:a16="http://schemas.microsoft.com/office/drawing/2014/main" id="{8371C3D1-CDF0-A5F5-1382-90C7CD236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8600" y="1341438"/>
            <a:ext cx="18732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5" descr="~AUT0020">
            <a:extLst>
              <a:ext uri="{FF2B5EF4-FFF2-40B4-BE49-F238E27FC236}">
                <a16:creationId xmlns:a16="http://schemas.microsoft.com/office/drawing/2014/main" id="{6D45498A-E227-AA58-5021-31CF5D1D6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3213" y="4076701"/>
            <a:ext cx="1871662"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descr="Image2">
            <a:extLst>
              <a:ext uri="{FF2B5EF4-FFF2-40B4-BE49-F238E27FC236}">
                <a16:creationId xmlns:a16="http://schemas.microsoft.com/office/drawing/2014/main" id="{E2CDA107-C2CB-3C63-9879-8E0231EF90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1188" y="2781301"/>
            <a:ext cx="194310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reeform 2"/>
          <p:cNvSpPr>
            <a:spLocks/>
          </p:cNvSpPr>
          <p:nvPr/>
        </p:nvSpPr>
        <p:spPr bwMode="auto">
          <a:xfrm>
            <a:off x="3314700" y="1485900"/>
            <a:ext cx="6019800" cy="4229100"/>
          </a:xfrm>
          <a:custGeom>
            <a:avLst/>
            <a:gdLst>
              <a:gd name="T0" fmla="*/ 0 w 3792"/>
              <a:gd name="T1" fmla="*/ 2147483647 h 2664"/>
              <a:gd name="T2" fmla="*/ 2147483647 w 3792"/>
              <a:gd name="T3" fmla="*/ 2147483647 h 2664"/>
              <a:gd name="T4" fmla="*/ 2147483647 w 3792"/>
              <a:gd name="T5" fmla="*/ 2147483647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w="9525">
            <a:noFill/>
            <a:round/>
            <a:headEnd/>
            <a:tailEnd/>
          </a:ln>
        </p:spPr>
        <p:txBody>
          <a:bodyPr/>
          <a:lstStyle/>
          <a:p>
            <a:endParaRPr lang="el-GR"/>
          </a:p>
        </p:txBody>
      </p:sp>
      <p:cxnSp>
        <p:nvCxnSpPr>
          <p:cNvPr id="76803" name="AutoShape 3"/>
          <p:cNvCxnSpPr>
            <a:cxnSpLocks noChangeShapeType="1"/>
            <a:stCxn id="76802" idx="0"/>
            <a:endCxn id="76802" idx="0"/>
          </p:cNvCxnSpPr>
          <p:nvPr/>
        </p:nvCxnSpPr>
        <p:spPr bwMode="auto">
          <a:xfrm rot="10800000" flipH="1" flipV="1">
            <a:off x="3314700" y="5715000"/>
            <a:ext cx="1588" cy="1588"/>
          </a:xfrm>
          <a:prstGeom prst="bentConnector3">
            <a:avLst>
              <a:gd name="adj1" fmla="val -14400005"/>
            </a:avLst>
          </a:prstGeom>
          <a:noFill/>
          <a:ln w="9525">
            <a:noFill/>
            <a:miter lim="800000"/>
            <a:headEnd/>
            <a:tailEnd/>
          </a:ln>
        </p:spPr>
      </p:cxnSp>
      <p:sp>
        <p:nvSpPr>
          <p:cNvPr id="76804" name="Rectangle 5"/>
          <p:cNvSpPr>
            <a:spLocks noGrp="1" noChangeArrowheads="1"/>
          </p:cNvSpPr>
          <p:nvPr>
            <p:ph type="title"/>
          </p:nvPr>
        </p:nvSpPr>
        <p:spPr>
          <a:xfrm>
            <a:off x="1343025" y="-71438"/>
            <a:ext cx="9544050" cy="914401"/>
          </a:xfrm>
        </p:spPr>
        <p:txBody>
          <a:bodyPr/>
          <a:lstStyle/>
          <a:p>
            <a:pPr eaLnBrk="1" hangingPunct="1"/>
            <a:r>
              <a:rPr lang="el-GR" sz="2800" dirty="0">
                <a:solidFill>
                  <a:srgbClr val="002060"/>
                </a:solidFill>
              </a:rPr>
              <a:t>Αριθμός κοινών σπίλων και κίνδυνος ανάπτυξης μελανώματος</a:t>
            </a:r>
            <a:endParaRPr lang="en-US" sz="2800" dirty="0">
              <a:solidFill>
                <a:srgbClr val="002060"/>
              </a:solidFill>
            </a:endParaRPr>
          </a:p>
        </p:txBody>
      </p:sp>
      <p:graphicFrame>
        <p:nvGraphicFramePr>
          <p:cNvPr id="87094" name="Group 54"/>
          <p:cNvGraphicFramePr>
            <a:graphicFrameLocks noGrp="1"/>
          </p:cNvGraphicFramePr>
          <p:nvPr/>
        </p:nvGraphicFramePr>
        <p:xfrm>
          <a:off x="6738938" y="908050"/>
          <a:ext cx="3365500" cy="5455920"/>
        </p:xfrm>
        <a:graphic>
          <a:graphicData uri="http://schemas.openxmlformats.org/drawingml/2006/table">
            <a:tbl>
              <a:tblPr>
                <a:tableStyleId>{5940675A-B579-460E-94D1-54222C63F5DA}</a:tableStyleId>
              </a:tblPr>
              <a:tblGrid>
                <a:gridCol w="2103437">
                  <a:extLst>
                    <a:ext uri="{9D8B030D-6E8A-4147-A177-3AD203B41FA5}">
                      <a16:colId xmlns:a16="http://schemas.microsoft.com/office/drawing/2014/main" val="20000"/>
                    </a:ext>
                  </a:extLst>
                </a:gridCol>
                <a:gridCol w="1262063">
                  <a:extLst>
                    <a:ext uri="{9D8B030D-6E8A-4147-A177-3AD203B41FA5}">
                      <a16:colId xmlns:a16="http://schemas.microsoft.com/office/drawing/2014/main" val="20001"/>
                    </a:ext>
                  </a:extLst>
                </a:gridCol>
              </a:tblGrid>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2000" u="none" strike="noStrike" cap="none" normalizeH="0" baseline="0" dirty="0">
                          <a:ln>
                            <a:noFill/>
                          </a:ln>
                          <a:effectLst/>
                        </a:rPr>
                        <a:t>Αριθμός σπίλων</a:t>
                      </a:r>
                      <a:endParaRPr kumimoji="0" lang="en-US" sz="20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RR</a:t>
                      </a:r>
                      <a:endParaRPr kumimoji="0" lang="en-US" sz="2000" b="1"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00"/>
                  </a:ext>
                </a:extLst>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2000" u="none" strike="noStrike" cap="none" normalizeH="0" baseline="0">
                          <a:ln>
                            <a:noFill/>
                          </a:ln>
                          <a:effectLst/>
                        </a:rPr>
                        <a:t>Όλη η επιφάνεια του δέρματος</a:t>
                      </a:r>
                      <a:endParaRPr kumimoji="0" lang="en-US" sz="2000" b="1"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endParaRPr kumimoji="0" lang="el-GR" sz="2000" b="0"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1"/>
                  </a:ext>
                </a:extLst>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0-15</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1.00</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02"/>
                  </a:ext>
                </a:extLst>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16-40</a:t>
                      </a:r>
                      <a:endPar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1.47</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03"/>
                  </a:ext>
                </a:extLst>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41-60</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2.24</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04"/>
                  </a:ext>
                </a:extLst>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61-80</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3.26</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05"/>
                  </a:ext>
                </a:extLst>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81-100</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4.74</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06"/>
                  </a:ext>
                </a:extLst>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101-120</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6.89</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07"/>
                  </a:ext>
                </a:extLst>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2000" u="none" strike="noStrike" cap="none" normalizeH="0" baseline="0">
                          <a:ln>
                            <a:noFill/>
                          </a:ln>
                          <a:effectLst/>
                        </a:rPr>
                        <a:t>Άνω άκρα </a:t>
                      </a:r>
                      <a:endParaRPr kumimoji="0" lang="en-US" sz="2000" b="1"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endParaRPr kumimoji="0" lang="el-GR" sz="2000" b="0"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8"/>
                  </a:ext>
                </a:extLst>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0</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1.00</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09"/>
                  </a:ext>
                </a:extLst>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1-5</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1.44</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10"/>
                  </a:ext>
                </a:extLst>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5-10</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2.48</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11"/>
                  </a:ext>
                </a:extLst>
              </a:tr>
              <a:tr h="1809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11-15</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4.82</a:t>
                      </a:r>
                      <a:endPar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12"/>
                  </a:ext>
                </a:extLst>
              </a:tr>
            </a:tbl>
          </a:graphicData>
        </a:graphic>
      </p:graphicFrame>
      <p:sp>
        <p:nvSpPr>
          <p:cNvPr id="76849" name="Text Box 523"/>
          <p:cNvSpPr txBox="1">
            <a:spLocks noChangeArrowheads="1"/>
          </p:cNvSpPr>
          <p:nvPr/>
        </p:nvSpPr>
        <p:spPr bwMode="auto">
          <a:xfrm>
            <a:off x="6627813" y="6429376"/>
            <a:ext cx="3759200" cy="366713"/>
          </a:xfrm>
          <a:prstGeom prst="rect">
            <a:avLst/>
          </a:prstGeom>
          <a:noFill/>
          <a:ln w="9525" algn="ctr">
            <a:noFill/>
            <a:miter lim="800000"/>
            <a:headEnd/>
            <a:tailEnd/>
          </a:ln>
        </p:spPr>
        <p:txBody>
          <a:bodyPr wrap="none">
            <a:spAutoFit/>
          </a:bodyPr>
          <a:lstStyle/>
          <a:p>
            <a:pPr eaLnBrk="0" hangingPunct="0"/>
            <a:r>
              <a:rPr lang="en-US" dirty="0" err="1">
                <a:solidFill>
                  <a:srgbClr val="0000FF"/>
                </a:solidFill>
                <a:latin typeface="Times New Roman" pitchFamily="18" charset="0"/>
              </a:rPr>
              <a:t>Gandini</a:t>
            </a:r>
            <a:r>
              <a:rPr lang="en-US" dirty="0">
                <a:solidFill>
                  <a:srgbClr val="0000FF"/>
                </a:solidFill>
                <a:latin typeface="Times New Roman" pitchFamily="18" charset="0"/>
              </a:rPr>
              <a:t> et al, </a:t>
            </a:r>
            <a:r>
              <a:rPr lang="en-US" dirty="0" err="1">
                <a:solidFill>
                  <a:srgbClr val="0000FF"/>
                </a:solidFill>
                <a:latin typeface="Times New Roman" pitchFamily="18" charset="0"/>
              </a:rPr>
              <a:t>Eur</a:t>
            </a:r>
            <a:r>
              <a:rPr lang="en-US" dirty="0">
                <a:solidFill>
                  <a:srgbClr val="0000FF"/>
                </a:solidFill>
                <a:latin typeface="Times New Roman" pitchFamily="18" charset="0"/>
              </a:rPr>
              <a:t> J Cancer 2005;41:28</a:t>
            </a:r>
            <a:endParaRPr lang="el-GR" dirty="0">
              <a:solidFill>
                <a:srgbClr val="0000FF"/>
              </a:solidFill>
              <a:latin typeface="Times New Roman" pitchFamily="18" charset="0"/>
            </a:endParaRPr>
          </a:p>
        </p:txBody>
      </p:sp>
      <p:sp>
        <p:nvSpPr>
          <p:cNvPr id="76850" name="Line 528"/>
          <p:cNvSpPr>
            <a:spLocks noChangeShapeType="1"/>
          </p:cNvSpPr>
          <p:nvPr/>
        </p:nvSpPr>
        <p:spPr bwMode="auto">
          <a:xfrm>
            <a:off x="8612188" y="2276475"/>
            <a:ext cx="0" cy="2160588"/>
          </a:xfrm>
          <a:prstGeom prst="line">
            <a:avLst/>
          </a:prstGeom>
          <a:noFill/>
          <a:ln w="57150">
            <a:solidFill>
              <a:srgbClr val="FF0066"/>
            </a:solidFill>
            <a:round/>
            <a:headEnd/>
            <a:tailEnd type="triangle" w="med" len="med"/>
          </a:ln>
        </p:spPr>
        <p:txBody>
          <a:bodyPr/>
          <a:lstStyle/>
          <a:p>
            <a:endParaRPr lang="el-GR"/>
          </a:p>
        </p:txBody>
      </p:sp>
      <p:sp>
        <p:nvSpPr>
          <p:cNvPr id="76851" name="Line 529"/>
          <p:cNvSpPr>
            <a:spLocks noChangeShapeType="1"/>
          </p:cNvSpPr>
          <p:nvPr/>
        </p:nvSpPr>
        <p:spPr bwMode="auto">
          <a:xfrm>
            <a:off x="8612188" y="4940300"/>
            <a:ext cx="0" cy="1441450"/>
          </a:xfrm>
          <a:prstGeom prst="line">
            <a:avLst/>
          </a:prstGeom>
          <a:noFill/>
          <a:ln w="57150">
            <a:solidFill>
              <a:srgbClr val="FF0066"/>
            </a:solidFill>
            <a:round/>
            <a:headEnd/>
            <a:tailEnd type="triangle" w="med" len="med"/>
          </a:ln>
        </p:spPr>
        <p:txBody>
          <a:bodyPr/>
          <a:lstStyle/>
          <a:p>
            <a:endParaRPr lang="el-GR"/>
          </a:p>
        </p:txBody>
      </p:sp>
      <p:pic>
        <p:nvPicPr>
          <p:cNvPr id="76852" name="Picture 6" descr="Image2"/>
          <p:cNvPicPr>
            <a:picLocks noChangeAspect="1" noChangeArrowheads="1"/>
          </p:cNvPicPr>
          <p:nvPr/>
        </p:nvPicPr>
        <p:blipFill>
          <a:blip r:embed="rId3" cstate="print"/>
          <a:srcRect/>
          <a:stretch>
            <a:fillRect/>
          </a:stretch>
        </p:blipFill>
        <p:spPr bwMode="auto">
          <a:xfrm>
            <a:off x="2024064" y="1000126"/>
            <a:ext cx="3571875" cy="5072063"/>
          </a:xfrm>
          <a:prstGeom prst="rect">
            <a:avLst/>
          </a:prstGeom>
          <a:noFill/>
          <a:ln w="9525">
            <a:noFill/>
            <a:miter lim="800000"/>
            <a:headEnd/>
            <a:tailEnd/>
          </a:ln>
        </p:spPr>
      </p:pic>
    </p:spTree>
    <p:extLst>
      <p:ext uri="{BB962C8B-B14F-4D97-AF65-F5344CB8AC3E}">
        <p14:creationId xmlns:p14="http://schemas.microsoft.com/office/powerpoint/2010/main" val="2721979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a:off x="1641476" y="228600"/>
            <a:ext cx="9172575" cy="990600"/>
          </a:xfrm>
        </p:spPr>
        <p:txBody>
          <a:bodyPr/>
          <a:lstStyle/>
          <a:p>
            <a:pPr eaLnBrk="1" hangingPunct="1"/>
            <a:r>
              <a:rPr lang="el-GR" dirty="0">
                <a:solidFill>
                  <a:srgbClr val="002060"/>
                </a:solidFill>
                <a:latin typeface="Calibri" charset="0"/>
              </a:rPr>
              <a:t>Δυσπλαστικοί σπίλος </a:t>
            </a:r>
          </a:p>
        </p:txBody>
      </p:sp>
      <p:sp>
        <p:nvSpPr>
          <p:cNvPr id="80898" name="Rectangle 3"/>
          <p:cNvSpPr>
            <a:spLocks noGrp="1" noChangeArrowheads="1"/>
          </p:cNvSpPr>
          <p:nvPr>
            <p:ph idx="1"/>
          </p:nvPr>
        </p:nvSpPr>
        <p:spPr>
          <a:xfrm>
            <a:off x="716252" y="1747260"/>
            <a:ext cx="5553075" cy="4495800"/>
          </a:xfrm>
        </p:spPr>
        <p:txBody>
          <a:bodyPr/>
          <a:lstStyle/>
          <a:p>
            <a:pPr algn="just" eaLnBrk="1" hangingPunct="1">
              <a:lnSpc>
                <a:spcPct val="90000"/>
              </a:lnSpc>
            </a:pPr>
            <a:r>
              <a:rPr lang="el-GR" dirty="0">
                <a:solidFill>
                  <a:srgbClr val="000000"/>
                </a:solidFill>
                <a:latin typeface="Calibri" charset="0"/>
              </a:rPr>
              <a:t>Αντιφατική βλάβη τόσο κλινικά όσο και ιστολογικά.</a:t>
            </a:r>
          </a:p>
          <a:p>
            <a:pPr algn="just" eaLnBrk="1" hangingPunct="1">
              <a:lnSpc>
                <a:spcPct val="90000"/>
              </a:lnSpc>
            </a:pPr>
            <a:endParaRPr lang="el-GR" dirty="0">
              <a:solidFill>
                <a:srgbClr val="000000"/>
              </a:solidFill>
              <a:latin typeface="Calibri" charset="0"/>
            </a:endParaRPr>
          </a:p>
          <a:p>
            <a:pPr algn="just" eaLnBrk="1" hangingPunct="1">
              <a:lnSpc>
                <a:spcPct val="90000"/>
              </a:lnSpc>
            </a:pPr>
            <a:r>
              <a:rPr lang="el-GR" dirty="0">
                <a:solidFill>
                  <a:srgbClr val="000000"/>
                </a:solidFill>
                <a:latin typeface="Calibri" charset="0"/>
              </a:rPr>
              <a:t>Δύσκολο να διακριθεί από το μελάνωμα.</a:t>
            </a:r>
          </a:p>
          <a:p>
            <a:pPr algn="just" eaLnBrk="1" hangingPunct="1">
              <a:lnSpc>
                <a:spcPct val="90000"/>
              </a:lnSpc>
            </a:pPr>
            <a:endParaRPr lang="el-GR" dirty="0">
              <a:solidFill>
                <a:srgbClr val="000000"/>
              </a:solidFill>
              <a:latin typeface="Calibri" charset="0"/>
            </a:endParaRPr>
          </a:p>
          <a:p>
            <a:pPr algn="just" eaLnBrk="1" hangingPunct="1">
              <a:lnSpc>
                <a:spcPct val="90000"/>
              </a:lnSpc>
            </a:pPr>
            <a:r>
              <a:rPr lang="el-GR" dirty="0">
                <a:solidFill>
                  <a:srgbClr val="000000"/>
                </a:solidFill>
                <a:latin typeface="Calibri" charset="0"/>
              </a:rPr>
              <a:t>Απαραίτητη η βιοψία ή η τακτική παρακολούθηση.</a:t>
            </a:r>
          </a:p>
        </p:txBody>
      </p:sp>
      <p:pic>
        <p:nvPicPr>
          <p:cNvPr id="80899" name="Picture 1"/>
          <p:cNvPicPr>
            <a:picLocks noChangeAspect="1"/>
          </p:cNvPicPr>
          <p:nvPr/>
        </p:nvPicPr>
        <p:blipFill>
          <a:blip r:embed="rId2">
            <a:extLst>
              <a:ext uri="{28A0092B-C50C-407E-A947-70E740481C1C}">
                <a14:useLocalDpi xmlns:a14="http://schemas.microsoft.com/office/drawing/2010/main" val="0"/>
              </a:ext>
            </a:extLst>
          </a:blip>
          <a:srcRect r="15198" b="7950"/>
          <a:stretch>
            <a:fillRect/>
          </a:stretch>
        </p:blipFill>
        <p:spPr bwMode="auto">
          <a:xfrm>
            <a:off x="7315778" y="1747260"/>
            <a:ext cx="3327400" cy="416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882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1 - Τίτλος"/>
          <p:cNvSpPr>
            <a:spLocks noGrp="1"/>
          </p:cNvSpPr>
          <p:nvPr>
            <p:ph type="title"/>
          </p:nvPr>
        </p:nvSpPr>
        <p:spPr>
          <a:xfrm>
            <a:off x="1466850" y="188913"/>
            <a:ext cx="9258300" cy="1143000"/>
          </a:xfrm>
        </p:spPr>
        <p:txBody>
          <a:bodyPr/>
          <a:lstStyle/>
          <a:p>
            <a:pPr eaLnBrk="1" hangingPunct="1"/>
            <a:r>
              <a:rPr lang="el-GR" dirty="0">
                <a:solidFill>
                  <a:srgbClr val="002060"/>
                </a:solidFill>
                <a:latin typeface="Calibri" charset="0"/>
              </a:rPr>
              <a:t>Δυσπλαστικοί σπίλοι </a:t>
            </a:r>
          </a:p>
        </p:txBody>
      </p:sp>
      <p:sp>
        <p:nvSpPr>
          <p:cNvPr id="67587" name="2 - Θέση περιεχομένου"/>
          <p:cNvSpPr>
            <a:spLocks noGrp="1"/>
          </p:cNvSpPr>
          <p:nvPr>
            <p:ph sz="half" idx="1"/>
          </p:nvPr>
        </p:nvSpPr>
        <p:spPr>
          <a:xfrm>
            <a:off x="925224" y="1503507"/>
            <a:ext cx="6284912" cy="4525963"/>
          </a:xfrm>
        </p:spPr>
        <p:txBody>
          <a:bodyPr rtlCol="0">
            <a:noAutofit/>
          </a:bodyPr>
          <a:lstStyle/>
          <a:p>
            <a:pPr algn="just">
              <a:defRPr/>
            </a:pPr>
            <a:r>
              <a:rPr lang="el-GR" sz="2000" dirty="0">
                <a:latin typeface="Calibri" charset="0"/>
              </a:rPr>
              <a:t>5-10% του πληθυσμού εμφανίζει έστω και έναν δυσπλαστικό σπίλο. </a:t>
            </a:r>
          </a:p>
          <a:p>
            <a:pPr algn="just">
              <a:defRPr/>
            </a:pPr>
            <a:r>
              <a:rPr lang="el-GR" sz="2000" dirty="0">
                <a:latin typeface="Calibri" charset="0"/>
              </a:rPr>
              <a:t>Οι δυσπλαστικοί σπίλοι διαφέρουν από τους κοινούς σπίλους:</a:t>
            </a:r>
          </a:p>
          <a:p>
            <a:pPr lvl="1" algn="just">
              <a:buFont typeface="Arial" pitchFamily="34" charset="0"/>
              <a:buChar char="–"/>
              <a:defRPr/>
            </a:pPr>
            <a:r>
              <a:rPr lang="el-GR" sz="2000" dirty="0">
                <a:latin typeface="Calibri" charset="0"/>
              </a:rPr>
              <a:t>Είναι συνήθως μεγαλύτεροι από τους κοινούς σπίλους, με διάμετρο από 6 – 15 χιλιοστά</a:t>
            </a:r>
          </a:p>
          <a:p>
            <a:pPr lvl="1" algn="just">
              <a:buFont typeface="Arial" pitchFamily="34" charset="0"/>
              <a:buChar char="–"/>
              <a:defRPr/>
            </a:pPr>
            <a:r>
              <a:rPr lang="el-GR" sz="2000" dirty="0">
                <a:latin typeface="Calibri" charset="0"/>
              </a:rPr>
              <a:t>Τα όριά τους είναι συχνά ανώμαλα.</a:t>
            </a:r>
          </a:p>
          <a:p>
            <a:pPr lvl="1" algn="just">
              <a:buFont typeface="Arial" pitchFamily="34" charset="0"/>
              <a:buChar char="–"/>
              <a:defRPr/>
            </a:pPr>
            <a:r>
              <a:rPr lang="el-GR" sz="2000" dirty="0">
                <a:latin typeface="Calibri" charset="0"/>
              </a:rPr>
              <a:t>Μπορεί να έχουν πολλά χρώματα.</a:t>
            </a:r>
          </a:p>
          <a:p>
            <a:pPr lvl="1" algn="just">
              <a:buFont typeface="Arial" pitchFamily="34" charset="0"/>
              <a:buChar char="–"/>
              <a:defRPr/>
            </a:pPr>
            <a:r>
              <a:rPr lang="el-GR" sz="2000" dirty="0">
                <a:latin typeface="Calibri" charset="0"/>
              </a:rPr>
              <a:t>Εντοπίζονται συνήθως στον κορμό και στα άνω άκρα. </a:t>
            </a:r>
          </a:p>
          <a:p>
            <a:pPr lvl="1" algn="just">
              <a:buFont typeface="Arial" pitchFamily="34" charset="0"/>
              <a:buChar char="–"/>
              <a:defRPr/>
            </a:pPr>
            <a:r>
              <a:rPr lang="el-GR" sz="2000" dirty="0">
                <a:latin typeface="Calibri" charset="0"/>
              </a:rPr>
              <a:t>Μπορεί να εμφανιστούν και κατά την ενήλικο ζωή.</a:t>
            </a:r>
          </a:p>
          <a:p>
            <a:pPr lvl="1" algn="just">
              <a:buFont typeface="Arial" pitchFamily="34" charset="0"/>
              <a:buChar char="–"/>
              <a:defRPr/>
            </a:pPr>
            <a:r>
              <a:rPr lang="el-GR" sz="2000" dirty="0">
                <a:latin typeface="Calibri" charset="0"/>
              </a:rPr>
              <a:t>Στενή παρακολούθηση για την περίπτωση εξέλιξης σε μελάνωμα. </a:t>
            </a:r>
          </a:p>
        </p:txBody>
      </p:sp>
      <p:pic>
        <p:nvPicPr>
          <p:cNvPr id="8192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96225" y="2205038"/>
            <a:ext cx="2794000" cy="273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175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4"/>
          <p:cNvSpPr>
            <a:spLocks noGrp="1" noChangeArrowheads="1"/>
          </p:cNvSpPr>
          <p:nvPr>
            <p:ph type="title" sz="quarter"/>
          </p:nvPr>
        </p:nvSpPr>
        <p:spPr>
          <a:noFill/>
        </p:spPr>
        <p:txBody>
          <a:bodyPr/>
          <a:lstStyle/>
          <a:p>
            <a:pPr eaLnBrk="1" hangingPunct="1"/>
            <a:r>
              <a:rPr lang="el-GR" dirty="0">
                <a:solidFill>
                  <a:srgbClr val="002060"/>
                </a:solidFill>
                <a:latin typeface="Calibri" charset="0"/>
              </a:rPr>
              <a:t>Δυσπλαστικός σπίλος</a:t>
            </a:r>
          </a:p>
        </p:txBody>
      </p:sp>
      <p:grpSp>
        <p:nvGrpSpPr>
          <p:cNvPr id="82946" name="Group 9"/>
          <p:cNvGrpSpPr>
            <a:grpSpLocks/>
          </p:cNvGrpSpPr>
          <p:nvPr/>
        </p:nvGrpSpPr>
        <p:grpSpPr bwMode="auto">
          <a:xfrm>
            <a:off x="2247900" y="1981201"/>
            <a:ext cx="7780338" cy="4589463"/>
            <a:chOff x="725" y="1248"/>
            <a:chExt cx="4357" cy="2891"/>
          </a:xfrm>
        </p:grpSpPr>
        <p:graphicFrame>
          <p:nvGraphicFramePr>
            <p:cNvPr id="82947" name="Object 2"/>
            <p:cNvGraphicFramePr>
              <a:graphicFrameLocks noChangeAspect="1"/>
            </p:cNvGraphicFramePr>
            <p:nvPr/>
          </p:nvGraphicFramePr>
          <p:xfrm>
            <a:off x="725" y="1270"/>
            <a:ext cx="2041" cy="1366"/>
          </p:xfrm>
          <a:graphic>
            <a:graphicData uri="http://schemas.openxmlformats.org/presentationml/2006/ole">
              <mc:AlternateContent xmlns:mc="http://schemas.openxmlformats.org/markup-compatibility/2006">
                <mc:Choice xmlns:v="urn:schemas-microsoft-com:vml" Requires="v">
                  <p:oleObj spid="_x0000_s7189" name="Photo Editor Photo" r:id="rId3" imgW="6095238" imgH="4571429" progId="MSPhotoEd.3">
                    <p:embed/>
                  </p:oleObj>
                </mc:Choice>
                <mc:Fallback>
                  <p:oleObj name="Photo Editor Photo" r:id="rId3" imgW="6095238" imgH="4571429" progId="MSPhotoEd.3">
                    <p:embed/>
                    <p:pic>
                      <p:nvPicPr>
                        <p:cNvPr id="8294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 y="1270"/>
                          <a:ext cx="2041" cy="13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2948" name="Object 3"/>
            <p:cNvGraphicFramePr>
              <a:graphicFrameLocks noChangeAspect="1"/>
            </p:cNvGraphicFramePr>
            <p:nvPr/>
          </p:nvGraphicFramePr>
          <p:xfrm>
            <a:off x="3041" y="1248"/>
            <a:ext cx="2041" cy="1366"/>
          </p:xfrm>
          <a:graphic>
            <a:graphicData uri="http://schemas.openxmlformats.org/presentationml/2006/ole">
              <mc:AlternateContent xmlns:mc="http://schemas.openxmlformats.org/markup-compatibility/2006">
                <mc:Choice xmlns:v="urn:schemas-microsoft-com:vml" Requires="v">
                  <p:oleObj spid="_x0000_s7190" name="Photo Editor Photo" r:id="rId5" imgW="6095238" imgH="4571429" progId="MSPhotoEd.3">
                    <p:embed/>
                  </p:oleObj>
                </mc:Choice>
                <mc:Fallback>
                  <p:oleObj name="Photo Editor Photo" r:id="rId5" imgW="6095238" imgH="4571429" progId="MSPhotoEd.3">
                    <p:embed/>
                    <p:pic>
                      <p:nvPicPr>
                        <p:cNvPr id="82948"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1" y="1248"/>
                          <a:ext cx="2041" cy="13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2949" name="Object 4"/>
            <p:cNvGraphicFramePr>
              <a:graphicFrameLocks noChangeAspect="1"/>
            </p:cNvGraphicFramePr>
            <p:nvPr/>
          </p:nvGraphicFramePr>
          <p:xfrm>
            <a:off x="725" y="2773"/>
            <a:ext cx="2041" cy="1366"/>
          </p:xfrm>
          <a:graphic>
            <a:graphicData uri="http://schemas.openxmlformats.org/presentationml/2006/ole">
              <mc:AlternateContent xmlns:mc="http://schemas.openxmlformats.org/markup-compatibility/2006">
                <mc:Choice xmlns:v="urn:schemas-microsoft-com:vml" Requires="v">
                  <p:oleObj spid="_x0000_s7191" name="Photo Editor Photo" r:id="rId7" imgW="6095238" imgH="4571429" progId="MSPhotoEd.3">
                    <p:embed/>
                  </p:oleObj>
                </mc:Choice>
                <mc:Fallback>
                  <p:oleObj name="Photo Editor Photo" r:id="rId7" imgW="6095238" imgH="4571429" progId="MSPhotoEd.3">
                    <p:embed/>
                    <p:pic>
                      <p:nvPicPr>
                        <p:cNvPr id="82949"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 y="2773"/>
                          <a:ext cx="2041" cy="13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2950" name="Object 5"/>
            <p:cNvGraphicFramePr>
              <a:graphicFrameLocks noChangeAspect="1"/>
            </p:cNvGraphicFramePr>
            <p:nvPr/>
          </p:nvGraphicFramePr>
          <p:xfrm>
            <a:off x="3041" y="2773"/>
            <a:ext cx="2041" cy="1366"/>
          </p:xfrm>
          <a:graphic>
            <a:graphicData uri="http://schemas.openxmlformats.org/presentationml/2006/ole">
              <mc:AlternateContent xmlns:mc="http://schemas.openxmlformats.org/markup-compatibility/2006">
                <mc:Choice xmlns:v="urn:schemas-microsoft-com:vml" Requires="v">
                  <p:oleObj spid="_x0000_s7192" name="Photo Editor Photo" r:id="rId9" imgW="6095238" imgH="4571429" progId="MSPhotoEd.3">
                    <p:embed/>
                  </p:oleObj>
                </mc:Choice>
                <mc:Fallback>
                  <p:oleObj name="Photo Editor Photo" r:id="rId9" imgW="6095238" imgH="4571429" progId="MSPhotoEd.3">
                    <p:embed/>
                    <p:pic>
                      <p:nvPicPr>
                        <p:cNvPr id="8295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1" y="2773"/>
                          <a:ext cx="2041" cy="13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spTree>
    <p:extLst>
      <p:ext uri="{BB962C8B-B14F-4D97-AF65-F5344CB8AC3E}">
        <p14:creationId xmlns:p14="http://schemas.microsoft.com/office/powerpoint/2010/main" val="2098104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16D612E6-6CFF-3B4C-9217-0284F2795E01}"/>
              </a:ext>
            </a:extLst>
          </p:cNvPr>
          <p:cNvSpPr>
            <a:spLocks noGrp="1"/>
          </p:cNvSpPr>
          <p:nvPr>
            <p:ph type="title"/>
          </p:nvPr>
        </p:nvSpPr>
        <p:spPr/>
        <p:txBody>
          <a:bodyPr/>
          <a:lstStyle/>
          <a:p>
            <a:r>
              <a:rPr lang="el-GR" altLang="en-US" sz="4400" dirty="0">
                <a:solidFill>
                  <a:srgbClr val="002060"/>
                </a:solidFill>
              </a:rPr>
              <a:t>Ορισμός</a:t>
            </a:r>
            <a:endParaRPr lang="el-GR" dirty="0"/>
          </a:p>
        </p:txBody>
      </p:sp>
      <p:sp>
        <p:nvSpPr>
          <p:cNvPr id="5" name="Θέση περιεχομένου 4">
            <a:extLst>
              <a:ext uri="{FF2B5EF4-FFF2-40B4-BE49-F238E27FC236}">
                <a16:creationId xmlns:a16="http://schemas.microsoft.com/office/drawing/2014/main" id="{3474679E-F331-D14F-B4B6-E57365AEEDA8}"/>
              </a:ext>
            </a:extLst>
          </p:cNvPr>
          <p:cNvSpPr>
            <a:spLocks noGrp="1"/>
          </p:cNvSpPr>
          <p:nvPr>
            <p:ph sz="half" idx="1"/>
          </p:nvPr>
        </p:nvSpPr>
        <p:spPr/>
        <p:txBody>
          <a:bodyPr>
            <a:normAutofit fontScale="92500" lnSpcReduction="10000"/>
          </a:bodyPr>
          <a:lstStyle/>
          <a:p>
            <a:pPr>
              <a:lnSpc>
                <a:spcPct val="110000"/>
              </a:lnSpc>
              <a:buClr>
                <a:srgbClr val="C00000"/>
              </a:buClr>
              <a:defRPr/>
            </a:pPr>
            <a:r>
              <a:rPr lang="el-GR" altLang="en-US" sz="2800" dirty="0">
                <a:solidFill>
                  <a:prstClr val="black"/>
                </a:solidFill>
              </a:rPr>
              <a:t>Το μελάνωμα αποτελεί ένα κακοήθη όγκο των </a:t>
            </a:r>
            <a:r>
              <a:rPr lang="el-GR" altLang="en-US" sz="2800" dirty="0" err="1">
                <a:solidFill>
                  <a:prstClr val="black"/>
                </a:solidFill>
              </a:rPr>
              <a:t>μελανοκυττάρων</a:t>
            </a:r>
            <a:r>
              <a:rPr lang="el-GR" altLang="en-US" sz="2800" dirty="0">
                <a:solidFill>
                  <a:prstClr val="black"/>
                </a:solidFill>
              </a:rPr>
              <a:t> </a:t>
            </a:r>
          </a:p>
          <a:p>
            <a:pPr>
              <a:lnSpc>
                <a:spcPct val="30000"/>
              </a:lnSpc>
              <a:buClr>
                <a:srgbClr val="C00000"/>
              </a:buClr>
              <a:defRPr/>
            </a:pPr>
            <a:endParaRPr lang="el-GR" altLang="en-US" sz="2800" dirty="0">
              <a:solidFill>
                <a:prstClr val="black"/>
              </a:solidFill>
            </a:endParaRPr>
          </a:p>
          <a:p>
            <a:pPr>
              <a:lnSpc>
                <a:spcPct val="110000"/>
              </a:lnSpc>
              <a:buClr>
                <a:srgbClr val="C00000"/>
              </a:buClr>
              <a:defRPr/>
            </a:pPr>
            <a:r>
              <a:rPr lang="el-GR" altLang="en-US" sz="2800" dirty="0">
                <a:solidFill>
                  <a:prstClr val="black"/>
                </a:solidFill>
              </a:rPr>
              <a:t>Προέρχεται κυρίως από τα </a:t>
            </a:r>
            <a:r>
              <a:rPr lang="el-GR" altLang="en-US" sz="2800" dirty="0" err="1">
                <a:solidFill>
                  <a:prstClr val="black"/>
                </a:solidFill>
              </a:rPr>
              <a:t>μελανοκύτταρα</a:t>
            </a:r>
            <a:r>
              <a:rPr lang="el-GR" altLang="en-US" sz="2800" dirty="0">
                <a:solidFill>
                  <a:prstClr val="black"/>
                </a:solidFill>
              </a:rPr>
              <a:t> του δέρματος </a:t>
            </a:r>
          </a:p>
          <a:p>
            <a:pPr>
              <a:lnSpc>
                <a:spcPct val="30000"/>
              </a:lnSpc>
              <a:buClr>
                <a:srgbClr val="C00000"/>
              </a:buClr>
              <a:defRPr/>
            </a:pPr>
            <a:endParaRPr lang="el-GR" altLang="en-US" sz="2800" dirty="0">
              <a:solidFill>
                <a:prstClr val="black"/>
              </a:solidFill>
            </a:endParaRPr>
          </a:p>
          <a:p>
            <a:pPr>
              <a:lnSpc>
                <a:spcPct val="110000"/>
              </a:lnSpc>
              <a:buClr>
                <a:srgbClr val="C00000"/>
              </a:buClr>
              <a:defRPr/>
            </a:pPr>
            <a:r>
              <a:rPr lang="el-GR" altLang="en-US" sz="2800" dirty="0">
                <a:solidFill>
                  <a:prstClr val="black"/>
                </a:solidFill>
              </a:rPr>
              <a:t>Το μελάνωμα μπορεί να εμφανιστεί στον οφθαλμό (</a:t>
            </a:r>
            <a:r>
              <a:rPr lang="el-GR" altLang="en-US" sz="2800" dirty="0" err="1">
                <a:solidFill>
                  <a:prstClr val="black"/>
                </a:solidFill>
              </a:rPr>
              <a:t>επιπεφυκότα</a:t>
            </a:r>
            <a:r>
              <a:rPr lang="el-GR" altLang="en-US" sz="2800" dirty="0">
                <a:solidFill>
                  <a:prstClr val="black"/>
                </a:solidFill>
              </a:rPr>
              <a:t> και ίριδα) και τις μήνιγγες </a:t>
            </a:r>
            <a:endParaRPr lang="en-US" altLang="en-US" sz="2800" dirty="0">
              <a:solidFill>
                <a:prstClr val="black"/>
              </a:solidFill>
            </a:endParaRPr>
          </a:p>
          <a:p>
            <a:endParaRPr lang="el-GR" dirty="0"/>
          </a:p>
        </p:txBody>
      </p:sp>
      <p:sp>
        <p:nvSpPr>
          <p:cNvPr id="8" name="Θέση περιεχομένου 7">
            <a:extLst>
              <a:ext uri="{FF2B5EF4-FFF2-40B4-BE49-F238E27FC236}">
                <a16:creationId xmlns:a16="http://schemas.microsoft.com/office/drawing/2014/main" id="{F64F39E1-1626-754D-BF11-AF1E070A58C2}"/>
              </a:ext>
            </a:extLst>
          </p:cNvPr>
          <p:cNvSpPr>
            <a:spLocks noGrp="1"/>
          </p:cNvSpPr>
          <p:nvPr>
            <p:ph sz="half" idx="2"/>
          </p:nvPr>
        </p:nvSpPr>
        <p:spPr/>
        <p:txBody>
          <a:bodyPr/>
          <a:lstStyle/>
          <a:p>
            <a:endParaRPr lang="el-GR"/>
          </a:p>
        </p:txBody>
      </p:sp>
    </p:spTree>
    <p:extLst>
      <p:ext uri="{BB962C8B-B14F-4D97-AF65-F5344CB8AC3E}">
        <p14:creationId xmlns:p14="http://schemas.microsoft.com/office/powerpoint/2010/main" val="2889726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4"/>
          <p:cNvSpPr>
            <a:spLocks noGrp="1" noChangeArrowheads="1"/>
          </p:cNvSpPr>
          <p:nvPr>
            <p:ph type="title"/>
          </p:nvPr>
        </p:nvSpPr>
        <p:spPr>
          <a:noFill/>
        </p:spPr>
        <p:txBody>
          <a:bodyPr/>
          <a:lstStyle/>
          <a:p>
            <a:pPr eaLnBrk="1" hangingPunct="1"/>
            <a:r>
              <a:rPr lang="el-GR" dirty="0">
                <a:solidFill>
                  <a:srgbClr val="002060"/>
                </a:solidFill>
                <a:latin typeface="Calibri" charset="0"/>
              </a:rPr>
              <a:t>Δυσπλαστικός σπίλος</a:t>
            </a:r>
          </a:p>
        </p:txBody>
      </p:sp>
      <p:grpSp>
        <p:nvGrpSpPr>
          <p:cNvPr id="83970" name="Group 9"/>
          <p:cNvGrpSpPr>
            <a:grpSpLocks/>
          </p:cNvGrpSpPr>
          <p:nvPr/>
        </p:nvGrpSpPr>
        <p:grpSpPr bwMode="auto">
          <a:xfrm>
            <a:off x="2247900" y="1981201"/>
            <a:ext cx="7780338" cy="4564063"/>
            <a:chOff x="725" y="1248"/>
            <a:chExt cx="4357" cy="2875"/>
          </a:xfrm>
        </p:grpSpPr>
        <p:graphicFrame>
          <p:nvGraphicFramePr>
            <p:cNvPr id="83971" name="Object 2"/>
            <p:cNvGraphicFramePr>
              <a:graphicFrameLocks noChangeAspect="1"/>
            </p:cNvGraphicFramePr>
            <p:nvPr/>
          </p:nvGraphicFramePr>
          <p:xfrm>
            <a:off x="725" y="1248"/>
            <a:ext cx="2018" cy="1350"/>
          </p:xfrm>
          <a:graphic>
            <a:graphicData uri="http://schemas.openxmlformats.org/presentationml/2006/ole">
              <mc:AlternateContent xmlns:mc="http://schemas.openxmlformats.org/markup-compatibility/2006">
                <mc:Choice xmlns:v="urn:schemas-microsoft-com:vml" Requires="v">
                  <p:oleObj spid="_x0000_s8213" name="Photo Editor Photo" r:id="rId3" imgW="6095238" imgH="4571429" progId="MSPhotoEd.3">
                    <p:embed/>
                  </p:oleObj>
                </mc:Choice>
                <mc:Fallback>
                  <p:oleObj name="Photo Editor Photo" r:id="rId3" imgW="6095238" imgH="4571429" progId="MSPhotoEd.3">
                    <p:embed/>
                    <p:pic>
                      <p:nvPicPr>
                        <p:cNvPr id="83971"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 y="1248"/>
                          <a:ext cx="2018" cy="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3972" name="Object 3"/>
            <p:cNvGraphicFramePr>
              <a:graphicFrameLocks noChangeAspect="1"/>
            </p:cNvGraphicFramePr>
            <p:nvPr/>
          </p:nvGraphicFramePr>
          <p:xfrm>
            <a:off x="3064" y="1248"/>
            <a:ext cx="2018" cy="1350"/>
          </p:xfrm>
          <a:graphic>
            <a:graphicData uri="http://schemas.openxmlformats.org/presentationml/2006/ole">
              <mc:AlternateContent xmlns:mc="http://schemas.openxmlformats.org/markup-compatibility/2006">
                <mc:Choice xmlns:v="urn:schemas-microsoft-com:vml" Requires="v">
                  <p:oleObj spid="_x0000_s8214" name="Photo Editor Photo" r:id="rId5" imgW="6095238" imgH="4571429" progId="MSPhotoEd.3">
                    <p:embed/>
                  </p:oleObj>
                </mc:Choice>
                <mc:Fallback>
                  <p:oleObj name="Photo Editor Photo" r:id="rId5" imgW="6095238" imgH="4571429" progId="MSPhotoEd.3">
                    <p:embed/>
                    <p:pic>
                      <p:nvPicPr>
                        <p:cNvPr id="83972"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4" y="1248"/>
                          <a:ext cx="2018" cy="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3973" name="Object 4"/>
            <p:cNvGraphicFramePr>
              <a:graphicFrameLocks noChangeAspect="1"/>
            </p:cNvGraphicFramePr>
            <p:nvPr/>
          </p:nvGraphicFramePr>
          <p:xfrm>
            <a:off x="725" y="2773"/>
            <a:ext cx="2018" cy="1350"/>
          </p:xfrm>
          <a:graphic>
            <a:graphicData uri="http://schemas.openxmlformats.org/presentationml/2006/ole">
              <mc:AlternateContent xmlns:mc="http://schemas.openxmlformats.org/markup-compatibility/2006">
                <mc:Choice xmlns:v="urn:schemas-microsoft-com:vml" Requires="v">
                  <p:oleObj spid="_x0000_s8215" name="Photo Editor Photo" r:id="rId7" imgW="6095238" imgH="4571429" progId="MSPhotoEd.3">
                    <p:embed/>
                  </p:oleObj>
                </mc:Choice>
                <mc:Fallback>
                  <p:oleObj name="Photo Editor Photo" r:id="rId7" imgW="6095238" imgH="4571429" progId="MSPhotoEd.3">
                    <p:embed/>
                    <p:pic>
                      <p:nvPicPr>
                        <p:cNvPr id="83973"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 y="2773"/>
                          <a:ext cx="2018" cy="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3974" name="Object 5"/>
            <p:cNvGraphicFramePr>
              <a:graphicFrameLocks noChangeAspect="1"/>
            </p:cNvGraphicFramePr>
            <p:nvPr/>
          </p:nvGraphicFramePr>
          <p:xfrm>
            <a:off x="3064" y="2773"/>
            <a:ext cx="2018" cy="1350"/>
          </p:xfrm>
          <a:graphic>
            <a:graphicData uri="http://schemas.openxmlformats.org/presentationml/2006/ole">
              <mc:AlternateContent xmlns:mc="http://schemas.openxmlformats.org/markup-compatibility/2006">
                <mc:Choice xmlns:v="urn:schemas-microsoft-com:vml" Requires="v">
                  <p:oleObj spid="_x0000_s8216" name="Photo Editor Photo" r:id="rId9" imgW="6095238" imgH="4571429" progId="MSPhotoEd.3">
                    <p:embed/>
                  </p:oleObj>
                </mc:Choice>
                <mc:Fallback>
                  <p:oleObj name="Photo Editor Photo" r:id="rId9" imgW="6095238" imgH="4571429" progId="MSPhotoEd.3">
                    <p:embed/>
                    <p:pic>
                      <p:nvPicPr>
                        <p:cNvPr id="83974"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64" y="2773"/>
                          <a:ext cx="2018" cy="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spTree>
    <p:extLst>
      <p:ext uri="{BB962C8B-B14F-4D97-AF65-F5344CB8AC3E}">
        <p14:creationId xmlns:p14="http://schemas.microsoft.com/office/powerpoint/2010/main" val="1186146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558925" y="125413"/>
            <a:ext cx="8743950" cy="1143000"/>
          </a:xfrm>
        </p:spPr>
        <p:txBody>
          <a:bodyPr/>
          <a:lstStyle/>
          <a:p>
            <a:r>
              <a:rPr lang="el-GR" sz="3600" dirty="0">
                <a:solidFill>
                  <a:srgbClr val="002060"/>
                </a:solidFill>
              </a:rPr>
              <a:t>Δυσπλαστικοί σπίλοι</a:t>
            </a:r>
            <a:endParaRPr lang="en-US" sz="3600" dirty="0">
              <a:solidFill>
                <a:srgbClr val="002060"/>
              </a:solidFill>
            </a:endParaRPr>
          </a:p>
        </p:txBody>
      </p:sp>
      <p:sp>
        <p:nvSpPr>
          <p:cNvPr id="78851" name="Rectangle 3"/>
          <p:cNvSpPr>
            <a:spLocks noGrp="1" noChangeArrowheads="1"/>
          </p:cNvSpPr>
          <p:nvPr>
            <p:ph idx="1"/>
          </p:nvPr>
        </p:nvSpPr>
        <p:spPr>
          <a:xfrm>
            <a:off x="803275" y="1817687"/>
            <a:ext cx="6985000" cy="5040313"/>
          </a:xfrm>
        </p:spPr>
        <p:txBody>
          <a:bodyPr/>
          <a:lstStyle/>
          <a:p>
            <a:pPr>
              <a:lnSpc>
                <a:spcPct val="50000"/>
              </a:lnSpc>
            </a:pPr>
            <a:endParaRPr lang="el-GR" sz="2400" dirty="0"/>
          </a:p>
          <a:p>
            <a:pPr>
              <a:lnSpc>
                <a:spcPct val="130000"/>
              </a:lnSpc>
            </a:pPr>
            <a:r>
              <a:rPr lang="el-GR" sz="2400" dirty="0"/>
              <a:t>Σύνδρομο δυσπλαστικών σπίλων (πολλαπλοί)</a:t>
            </a:r>
          </a:p>
          <a:p>
            <a:pPr lvl="1">
              <a:lnSpc>
                <a:spcPct val="130000"/>
              </a:lnSpc>
            </a:pPr>
            <a:r>
              <a:rPr lang="el-GR" sz="2000" dirty="0"/>
              <a:t>Σποραδική μορφή</a:t>
            </a:r>
          </a:p>
          <a:p>
            <a:pPr lvl="1">
              <a:lnSpc>
                <a:spcPct val="130000"/>
              </a:lnSpc>
            </a:pPr>
            <a:r>
              <a:rPr lang="el-GR" sz="2000" dirty="0"/>
              <a:t>Οικογενής μορφή (χωρίς μελάνωμα)</a:t>
            </a:r>
          </a:p>
          <a:p>
            <a:pPr lvl="1">
              <a:lnSpc>
                <a:spcPct val="130000"/>
              </a:lnSpc>
            </a:pPr>
            <a:r>
              <a:rPr lang="el-GR" sz="2000" dirty="0"/>
              <a:t>Οικογενής, συνδεόμενη με οικογενές μελάνωμα </a:t>
            </a:r>
            <a:endParaRPr lang="en-US" sz="2000" dirty="0"/>
          </a:p>
          <a:p>
            <a:pPr lvl="1">
              <a:lnSpc>
                <a:spcPct val="130000"/>
              </a:lnSpc>
              <a:buFontTx/>
              <a:buNone/>
            </a:pPr>
            <a:r>
              <a:rPr lang="en-US" sz="2000" dirty="0"/>
              <a:t> </a:t>
            </a:r>
          </a:p>
        </p:txBody>
      </p:sp>
      <p:pic>
        <p:nvPicPr>
          <p:cNvPr id="78852" name="Picture 11" descr="DSC02060"/>
          <p:cNvPicPr>
            <a:picLocks noChangeAspect="1" noChangeArrowheads="1"/>
          </p:cNvPicPr>
          <p:nvPr/>
        </p:nvPicPr>
        <p:blipFill>
          <a:blip r:embed="rId2" cstate="print"/>
          <a:srcRect/>
          <a:stretch>
            <a:fillRect/>
          </a:stretch>
        </p:blipFill>
        <p:spPr bwMode="auto">
          <a:xfrm>
            <a:off x="7896226" y="1700213"/>
            <a:ext cx="3167063" cy="4608512"/>
          </a:xfrm>
          <a:prstGeom prst="rect">
            <a:avLst/>
          </a:prstGeom>
          <a:noFill/>
          <a:ln w="9525">
            <a:noFill/>
            <a:miter lim="800000"/>
            <a:headEnd/>
            <a:tailEnd/>
          </a:ln>
        </p:spPr>
      </p:pic>
      <p:pic>
        <p:nvPicPr>
          <p:cNvPr id="1125388" name="Picture 12" descr="DSC02062"/>
          <p:cNvPicPr>
            <a:picLocks noChangeAspect="1" noChangeArrowheads="1"/>
          </p:cNvPicPr>
          <p:nvPr/>
        </p:nvPicPr>
        <p:blipFill>
          <a:blip r:embed="rId3" cstate="print"/>
          <a:srcRect/>
          <a:stretch>
            <a:fillRect/>
          </a:stretch>
        </p:blipFill>
        <p:spPr bwMode="auto">
          <a:xfrm>
            <a:off x="8255001" y="2420939"/>
            <a:ext cx="2665413" cy="2809875"/>
          </a:xfrm>
          <a:prstGeom prst="rect">
            <a:avLst/>
          </a:prstGeom>
          <a:noFill/>
          <a:ln w="9525">
            <a:solidFill>
              <a:schemeClr val="bg1"/>
            </a:solidFill>
            <a:miter lim="800000"/>
            <a:headEnd/>
            <a:tailEnd/>
          </a:ln>
        </p:spPr>
      </p:pic>
    </p:spTree>
    <p:extLst>
      <p:ext uri="{BB962C8B-B14F-4D97-AF65-F5344CB8AC3E}">
        <p14:creationId xmlns:p14="http://schemas.microsoft.com/office/powerpoint/2010/main" val="240218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25388"/>
                                        </p:tgtEl>
                                        <p:attrNameLst>
                                          <p:attrName>style.visibility</p:attrName>
                                        </p:attrNameLst>
                                      </p:cBhvr>
                                      <p:to>
                                        <p:strVal val="visible"/>
                                      </p:to>
                                    </p:set>
                                    <p:animEffect transition="in" filter="box(in)">
                                      <p:cBhvr>
                                        <p:cTn id="7" dur="500"/>
                                        <p:tgtEl>
                                          <p:spTgt spid="1125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a:xfrm>
            <a:off x="1558925" y="125413"/>
            <a:ext cx="8743950" cy="1143000"/>
          </a:xfrm>
        </p:spPr>
        <p:txBody>
          <a:bodyPr/>
          <a:lstStyle/>
          <a:p>
            <a:r>
              <a:rPr lang="el-GR" sz="3600" dirty="0">
                <a:solidFill>
                  <a:srgbClr val="002060"/>
                </a:solidFill>
                <a:latin typeface="+mn-lt"/>
              </a:rPr>
              <a:t>«Οικογενές» μελάνωμα </a:t>
            </a:r>
            <a:endParaRPr lang="en-US" sz="3600" dirty="0">
              <a:solidFill>
                <a:srgbClr val="002060"/>
              </a:solidFill>
              <a:latin typeface="+mn-lt"/>
            </a:endParaRPr>
          </a:p>
        </p:txBody>
      </p:sp>
      <p:sp>
        <p:nvSpPr>
          <p:cNvPr id="143362" name="Rectangle 3"/>
          <p:cNvSpPr>
            <a:spLocks noGrp="1" noChangeArrowheads="1"/>
          </p:cNvSpPr>
          <p:nvPr>
            <p:ph idx="1"/>
          </p:nvPr>
        </p:nvSpPr>
        <p:spPr>
          <a:xfrm>
            <a:off x="1023938" y="1389063"/>
            <a:ext cx="6985000" cy="5040312"/>
          </a:xfrm>
        </p:spPr>
        <p:txBody>
          <a:bodyPr>
            <a:normAutofit fontScale="92500"/>
          </a:bodyPr>
          <a:lstStyle/>
          <a:p>
            <a:pPr>
              <a:lnSpc>
                <a:spcPct val="130000"/>
              </a:lnSpc>
            </a:pPr>
            <a:r>
              <a:rPr lang="el-GR" dirty="0"/>
              <a:t>10% των περιστατικών έχουν οικογενειακό ιστορικό μελανώματος</a:t>
            </a:r>
          </a:p>
          <a:p>
            <a:pPr>
              <a:lnSpc>
                <a:spcPct val="130000"/>
              </a:lnSpc>
            </a:pPr>
            <a:endParaRPr lang="el-GR" sz="600" dirty="0"/>
          </a:p>
          <a:p>
            <a:pPr>
              <a:lnSpc>
                <a:spcPct val="130000"/>
              </a:lnSpc>
            </a:pPr>
            <a:r>
              <a:rPr lang="el-GR" dirty="0"/>
              <a:t>Δύο ή περισσότερα μέλη με α’ βαθμού συγγένεια που πάσχουν από μελάνωμα</a:t>
            </a:r>
          </a:p>
          <a:p>
            <a:pPr>
              <a:lnSpc>
                <a:spcPct val="130000"/>
              </a:lnSpc>
            </a:pPr>
            <a:endParaRPr lang="el-GR" sz="500" dirty="0"/>
          </a:p>
          <a:p>
            <a:pPr>
              <a:lnSpc>
                <a:spcPct val="130000"/>
              </a:lnSpc>
            </a:pPr>
            <a:r>
              <a:rPr lang="el-GR" dirty="0"/>
              <a:t>Στο 30-40% των περιπτώσεων αυτών υπάρχει μετάλλαξη του γονιδίου </a:t>
            </a:r>
            <a:r>
              <a:rPr lang="en-US" dirty="0"/>
              <a:t>CDKN2A </a:t>
            </a:r>
            <a:r>
              <a:rPr lang="el-GR" dirty="0"/>
              <a:t>ή </a:t>
            </a:r>
            <a:r>
              <a:rPr lang="en-US" dirty="0"/>
              <a:t>CDK4</a:t>
            </a:r>
          </a:p>
          <a:p>
            <a:pPr>
              <a:lnSpc>
                <a:spcPct val="130000"/>
              </a:lnSpc>
            </a:pPr>
            <a:endParaRPr lang="en-US" sz="600" dirty="0"/>
          </a:p>
          <a:p>
            <a:pPr>
              <a:lnSpc>
                <a:spcPct val="130000"/>
              </a:lnSpc>
            </a:pPr>
            <a:r>
              <a:rPr lang="el-GR" dirty="0"/>
              <a:t>Συχνοί παρουσία δυσπλαστικών σπίλων</a:t>
            </a:r>
          </a:p>
          <a:p>
            <a:pPr>
              <a:lnSpc>
                <a:spcPct val="130000"/>
              </a:lnSpc>
            </a:pPr>
            <a:endParaRPr lang="el-GR" dirty="0"/>
          </a:p>
          <a:p>
            <a:pPr>
              <a:lnSpc>
                <a:spcPct val="50000"/>
              </a:lnSpc>
            </a:pPr>
            <a:endParaRPr lang="el-GR" dirty="0"/>
          </a:p>
        </p:txBody>
      </p:sp>
      <p:pic>
        <p:nvPicPr>
          <p:cNvPr id="143363" name="Picture 8" descr="~AUT0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750" y="4357688"/>
            <a:ext cx="1873250" cy="207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64" name="Picture 9" descr="~AUT0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876" y="1714501"/>
            <a:ext cx="2016125"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65" name="Picture 6" descr="3257_38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53439" y="1643064"/>
            <a:ext cx="2428875" cy="4833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UT00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5314" y="1500188"/>
            <a:ext cx="3024187" cy="5072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475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reeform 2"/>
          <p:cNvSpPr>
            <a:spLocks/>
          </p:cNvSpPr>
          <p:nvPr/>
        </p:nvSpPr>
        <p:spPr bwMode="auto">
          <a:xfrm>
            <a:off x="3314700" y="1485900"/>
            <a:ext cx="6019800" cy="4229100"/>
          </a:xfrm>
          <a:custGeom>
            <a:avLst/>
            <a:gdLst>
              <a:gd name="T0" fmla="*/ 0 w 3792"/>
              <a:gd name="T1" fmla="*/ 2147483647 h 2664"/>
              <a:gd name="T2" fmla="*/ 2147483647 w 3792"/>
              <a:gd name="T3" fmla="*/ 2147483647 h 2664"/>
              <a:gd name="T4" fmla="*/ 2147483647 w 3792"/>
              <a:gd name="T5" fmla="*/ 2147483647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w="9525">
            <a:noFill/>
            <a:round/>
            <a:headEnd/>
            <a:tailEnd/>
          </a:ln>
        </p:spPr>
        <p:txBody>
          <a:bodyPr/>
          <a:lstStyle/>
          <a:p>
            <a:endParaRPr lang="el-GR"/>
          </a:p>
        </p:txBody>
      </p:sp>
      <p:cxnSp>
        <p:nvCxnSpPr>
          <p:cNvPr id="79875" name="AutoShape 3"/>
          <p:cNvCxnSpPr>
            <a:cxnSpLocks noChangeShapeType="1"/>
            <a:stCxn id="79874" idx="0"/>
            <a:endCxn id="79874" idx="0"/>
          </p:cNvCxnSpPr>
          <p:nvPr/>
        </p:nvCxnSpPr>
        <p:spPr bwMode="auto">
          <a:xfrm rot="10800000" flipH="1" flipV="1">
            <a:off x="3314700" y="5715000"/>
            <a:ext cx="1588" cy="1588"/>
          </a:xfrm>
          <a:prstGeom prst="bentConnector3">
            <a:avLst>
              <a:gd name="adj1" fmla="val -14400005"/>
            </a:avLst>
          </a:prstGeom>
          <a:noFill/>
          <a:ln w="9525">
            <a:noFill/>
            <a:miter lim="800000"/>
            <a:headEnd/>
            <a:tailEnd/>
          </a:ln>
        </p:spPr>
      </p:cxnSp>
      <p:sp>
        <p:nvSpPr>
          <p:cNvPr id="79876" name="Rectangle 4"/>
          <p:cNvSpPr>
            <a:spLocks noGrp="1" noChangeArrowheads="1"/>
          </p:cNvSpPr>
          <p:nvPr>
            <p:ph type="title"/>
          </p:nvPr>
        </p:nvSpPr>
        <p:spPr>
          <a:xfrm>
            <a:off x="1695450" y="282575"/>
            <a:ext cx="8743950" cy="914400"/>
          </a:xfrm>
        </p:spPr>
        <p:txBody>
          <a:bodyPr/>
          <a:lstStyle/>
          <a:p>
            <a:pPr eaLnBrk="1" hangingPunct="1"/>
            <a:r>
              <a:rPr lang="el-GR" sz="3200" dirty="0">
                <a:solidFill>
                  <a:srgbClr val="800000"/>
                </a:solidFill>
              </a:rPr>
              <a:t>Κίνδυνος μελανώματος και δυσπλαστικοί σπίλοι </a:t>
            </a:r>
            <a:endParaRPr lang="en-US" sz="3200" dirty="0">
              <a:solidFill>
                <a:srgbClr val="800000"/>
              </a:solidFill>
            </a:endParaRPr>
          </a:p>
        </p:txBody>
      </p:sp>
      <p:graphicFrame>
        <p:nvGraphicFramePr>
          <p:cNvPr id="89146" name="Group 58"/>
          <p:cNvGraphicFramePr>
            <a:graphicFrameLocks noGrp="1"/>
          </p:cNvGraphicFramePr>
          <p:nvPr/>
        </p:nvGraphicFramePr>
        <p:xfrm>
          <a:off x="6238875" y="1793875"/>
          <a:ext cx="4826000" cy="4023360"/>
        </p:xfrm>
        <a:graphic>
          <a:graphicData uri="http://schemas.openxmlformats.org/drawingml/2006/table">
            <a:tbl>
              <a:tblPr>
                <a:tableStyleId>{5940675A-B579-460E-94D1-54222C63F5DA}</a:tableStyleId>
              </a:tblPr>
              <a:tblGrid>
                <a:gridCol w="1427163">
                  <a:extLst>
                    <a:ext uri="{9D8B030D-6E8A-4147-A177-3AD203B41FA5}">
                      <a16:colId xmlns:a16="http://schemas.microsoft.com/office/drawing/2014/main" val="20000"/>
                    </a:ext>
                  </a:extLst>
                </a:gridCol>
                <a:gridCol w="985837">
                  <a:extLst>
                    <a:ext uri="{9D8B030D-6E8A-4147-A177-3AD203B41FA5}">
                      <a16:colId xmlns:a16="http://schemas.microsoft.com/office/drawing/2014/main" val="20001"/>
                    </a:ext>
                  </a:extLst>
                </a:gridCol>
                <a:gridCol w="1206500">
                  <a:extLst>
                    <a:ext uri="{9D8B030D-6E8A-4147-A177-3AD203B41FA5}">
                      <a16:colId xmlns:a16="http://schemas.microsoft.com/office/drawing/2014/main" val="20002"/>
                    </a:ext>
                  </a:extLst>
                </a:gridCol>
                <a:gridCol w="1206500">
                  <a:extLst>
                    <a:ext uri="{9D8B030D-6E8A-4147-A177-3AD203B41FA5}">
                      <a16:colId xmlns:a16="http://schemas.microsoft.com/office/drawing/2014/main" val="20003"/>
                    </a:ext>
                  </a:extLst>
                </a:gridCol>
              </a:tblGrid>
              <a:tr h="3222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2400" u="none" strike="noStrike" cap="none" normalizeH="0" baseline="0">
                          <a:ln>
                            <a:noFill/>
                          </a:ln>
                          <a:effectLst/>
                        </a:rPr>
                        <a:t>Αριθμός ΔΣ </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a:ln>
                            <a:noFill/>
                          </a:ln>
                          <a:effectLst/>
                        </a:rPr>
                        <a:t>RR</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a:ln>
                            <a:noFill/>
                          </a:ln>
                          <a:effectLst/>
                        </a:rPr>
                        <a:t>Lower 95% CI</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a:ln>
                            <a:noFill/>
                          </a:ln>
                          <a:effectLst/>
                        </a:rPr>
                        <a:t>Upper 95% CI</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00"/>
                  </a:ext>
                </a:extLst>
              </a:tr>
              <a:tr h="2540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l-GR" sz="2400" b="0"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l-GR" sz="2400" b="0"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l-GR" sz="2400" b="0"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l-GR" sz="2400" b="0"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1"/>
                  </a:ext>
                </a:extLst>
              </a:tr>
              <a:tr h="4572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dirty="0">
                          <a:ln>
                            <a:noFill/>
                          </a:ln>
                          <a:effectLst/>
                        </a:rPr>
                        <a:t>0</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a:ln>
                            <a:noFill/>
                          </a:ln>
                          <a:effectLst/>
                        </a:rPr>
                        <a:t>1.00</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l-GR" sz="2400" b="0"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l-GR" sz="2400" b="0"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2"/>
                  </a:ext>
                </a:extLst>
              </a:tr>
              <a:tr h="3206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a:ln>
                            <a:noFill/>
                          </a:ln>
                          <a:effectLst/>
                        </a:rPr>
                        <a:t>1</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a:ln>
                            <a:noFill/>
                          </a:ln>
                          <a:effectLst/>
                        </a:rPr>
                        <a:t>1.45</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a:ln>
                            <a:noFill/>
                          </a:ln>
                          <a:effectLst/>
                        </a:rPr>
                        <a:t>1.31</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a:ln>
                            <a:noFill/>
                          </a:ln>
                          <a:effectLst/>
                        </a:rPr>
                        <a:t>1.60</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03"/>
                  </a:ext>
                </a:extLst>
              </a:tr>
              <a:tr h="3222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a:ln>
                            <a:noFill/>
                          </a:ln>
                          <a:effectLst/>
                        </a:rPr>
                        <a:t>2</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a:ln>
                            <a:noFill/>
                          </a:ln>
                          <a:effectLst/>
                        </a:rPr>
                        <a:t>2.10</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a:ln>
                            <a:noFill/>
                          </a:ln>
                          <a:effectLst/>
                        </a:rPr>
                        <a:t>1.71</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a:ln>
                            <a:noFill/>
                          </a:ln>
                          <a:effectLst/>
                        </a:rPr>
                        <a:t>2.54</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04"/>
                  </a:ext>
                </a:extLst>
              </a:tr>
              <a:tr h="3190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a:ln>
                            <a:noFill/>
                          </a:ln>
                          <a:effectLst/>
                        </a:rPr>
                        <a:t>3</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a:ln>
                            <a:noFill/>
                          </a:ln>
                          <a:effectLst/>
                        </a:rPr>
                        <a:t>3.03</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a:ln>
                            <a:noFill/>
                          </a:ln>
                          <a:effectLst/>
                        </a:rPr>
                        <a:t>2.23</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a:ln>
                            <a:noFill/>
                          </a:ln>
                          <a:effectLst/>
                        </a:rPr>
                        <a:t>4.06</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05"/>
                  </a:ext>
                </a:extLst>
              </a:tr>
              <a:tr h="3222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a:ln>
                            <a:noFill/>
                          </a:ln>
                          <a:effectLst/>
                        </a:rPr>
                        <a:t>4</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a:ln>
                            <a:noFill/>
                          </a:ln>
                          <a:effectLst/>
                        </a:rPr>
                        <a:t>4.39</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a:ln>
                            <a:noFill/>
                          </a:ln>
                          <a:effectLst/>
                        </a:rPr>
                        <a:t>2.91</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a:ln>
                            <a:noFill/>
                          </a:ln>
                          <a:effectLst/>
                        </a:rPr>
                        <a:t>6.47</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06"/>
                  </a:ext>
                </a:extLst>
              </a:tr>
              <a:tr h="3206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a:ln>
                            <a:noFill/>
                          </a:ln>
                          <a:effectLst/>
                        </a:rPr>
                        <a:t>5</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a:ln>
                            <a:noFill/>
                          </a:ln>
                          <a:effectLst/>
                        </a:rPr>
                        <a:t>6.36</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a:ln>
                            <a:noFill/>
                          </a:ln>
                          <a:effectLst/>
                        </a:rPr>
                        <a:t>3.80</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u="none" strike="noStrike" cap="none" normalizeH="0" baseline="0" dirty="0">
                          <a:ln>
                            <a:noFill/>
                          </a:ln>
                          <a:effectLst/>
                        </a:rPr>
                        <a:t>10.33</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07"/>
                  </a:ext>
                </a:extLst>
              </a:tr>
            </a:tbl>
          </a:graphicData>
        </a:graphic>
      </p:graphicFrame>
      <p:sp>
        <p:nvSpPr>
          <p:cNvPr id="79924" name="Text Box 320"/>
          <p:cNvSpPr txBox="1">
            <a:spLocks noChangeArrowheads="1"/>
          </p:cNvSpPr>
          <p:nvPr/>
        </p:nvSpPr>
        <p:spPr bwMode="auto">
          <a:xfrm>
            <a:off x="6234113" y="6165851"/>
            <a:ext cx="4064000" cy="366713"/>
          </a:xfrm>
          <a:prstGeom prst="rect">
            <a:avLst/>
          </a:prstGeom>
          <a:noFill/>
          <a:ln w="9525" algn="ctr">
            <a:noFill/>
            <a:miter lim="800000"/>
            <a:headEnd/>
            <a:tailEnd/>
          </a:ln>
        </p:spPr>
        <p:txBody>
          <a:bodyPr wrap="none">
            <a:spAutoFit/>
          </a:bodyPr>
          <a:lstStyle/>
          <a:p>
            <a:pPr eaLnBrk="0" hangingPunct="0"/>
            <a:r>
              <a:rPr lang="en-US" dirty="0" err="1">
                <a:solidFill>
                  <a:srgbClr val="3333FF"/>
                </a:solidFill>
                <a:latin typeface="Times New Roman" pitchFamily="18" charset="0"/>
              </a:rPr>
              <a:t>Gandini</a:t>
            </a:r>
            <a:r>
              <a:rPr lang="en-US" dirty="0">
                <a:solidFill>
                  <a:srgbClr val="3333FF"/>
                </a:solidFill>
                <a:latin typeface="Times New Roman" pitchFamily="18" charset="0"/>
              </a:rPr>
              <a:t> et al, </a:t>
            </a:r>
            <a:r>
              <a:rPr lang="en-US" dirty="0" err="1">
                <a:solidFill>
                  <a:srgbClr val="3333FF"/>
                </a:solidFill>
                <a:latin typeface="Times New Roman" pitchFamily="18" charset="0"/>
              </a:rPr>
              <a:t>Eur</a:t>
            </a:r>
            <a:r>
              <a:rPr lang="en-US" dirty="0">
                <a:solidFill>
                  <a:srgbClr val="3333FF"/>
                </a:solidFill>
                <a:latin typeface="Times New Roman" pitchFamily="18" charset="0"/>
              </a:rPr>
              <a:t> J Cancer 2005;41:28-44</a:t>
            </a:r>
            <a:endParaRPr lang="el-GR" dirty="0">
              <a:solidFill>
                <a:srgbClr val="3333FF"/>
              </a:solidFill>
              <a:latin typeface="Times New Roman" pitchFamily="18" charset="0"/>
            </a:endParaRPr>
          </a:p>
        </p:txBody>
      </p:sp>
      <p:sp>
        <p:nvSpPr>
          <p:cNvPr id="79925" name="Line 389"/>
          <p:cNvSpPr>
            <a:spLocks noChangeShapeType="1"/>
          </p:cNvSpPr>
          <p:nvPr/>
        </p:nvSpPr>
        <p:spPr bwMode="auto">
          <a:xfrm>
            <a:off x="8472488" y="3141663"/>
            <a:ext cx="0" cy="2519362"/>
          </a:xfrm>
          <a:prstGeom prst="line">
            <a:avLst/>
          </a:prstGeom>
          <a:noFill/>
          <a:ln w="57150">
            <a:solidFill>
              <a:srgbClr val="00FF00"/>
            </a:solidFill>
            <a:round/>
            <a:headEnd/>
            <a:tailEnd type="triangle" w="med" len="med"/>
          </a:ln>
        </p:spPr>
        <p:txBody>
          <a:bodyPr/>
          <a:lstStyle/>
          <a:p>
            <a:endParaRPr lang="el-GR"/>
          </a:p>
        </p:txBody>
      </p:sp>
      <p:pic>
        <p:nvPicPr>
          <p:cNvPr id="79926" name="Picture 390" descr="atypical nevi"/>
          <p:cNvPicPr>
            <a:picLocks noChangeAspect="1" noChangeArrowheads="1"/>
          </p:cNvPicPr>
          <p:nvPr/>
        </p:nvPicPr>
        <p:blipFill>
          <a:blip r:embed="rId3" cstate="print"/>
          <a:srcRect/>
          <a:stretch>
            <a:fillRect/>
          </a:stretch>
        </p:blipFill>
        <p:spPr bwMode="auto">
          <a:xfrm>
            <a:off x="1200151" y="1844676"/>
            <a:ext cx="4824413" cy="3889375"/>
          </a:xfrm>
          <a:prstGeom prst="rect">
            <a:avLst/>
          </a:prstGeom>
          <a:noFill/>
          <a:ln w="9525">
            <a:noFill/>
            <a:miter lim="800000"/>
            <a:headEnd/>
            <a:tailEnd/>
          </a:ln>
        </p:spPr>
      </p:pic>
      <p:sp>
        <p:nvSpPr>
          <p:cNvPr id="79927" name="Line 393"/>
          <p:cNvSpPr>
            <a:spLocks noChangeShapeType="1"/>
          </p:cNvSpPr>
          <p:nvPr/>
        </p:nvSpPr>
        <p:spPr bwMode="auto">
          <a:xfrm>
            <a:off x="3359150" y="2133600"/>
            <a:ext cx="0" cy="3024188"/>
          </a:xfrm>
          <a:prstGeom prst="line">
            <a:avLst/>
          </a:prstGeom>
          <a:noFill/>
          <a:ln w="38100">
            <a:solidFill>
              <a:srgbClr val="FF0000"/>
            </a:solidFill>
            <a:round/>
            <a:headEnd/>
            <a:tailEnd/>
          </a:ln>
        </p:spPr>
        <p:txBody>
          <a:bodyPr/>
          <a:lstStyle/>
          <a:p>
            <a:endParaRPr lang="el-GR"/>
          </a:p>
        </p:txBody>
      </p:sp>
      <p:sp>
        <p:nvSpPr>
          <p:cNvPr id="79928" name="Oval 394"/>
          <p:cNvSpPr>
            <a:spLocks noChangeArrowheads="1"/>
          </p:cNvSpPr>
          <p:nvPr/>
        </p:nvSpPr>
        <p:spPr bwMode="auto">
          <a:xfrm>
            <a:off x="2998789" y="5229226"/>
            <a:ext cx="720725" cy="576263"/>
          </a:xfrm>
          <a:prstGeom prst="ellipse">
            <a:avLst/>
          </a:prstGeom>
          <a:noFill/>
          <a:ln w="38100" algn="ctr">
            <a:solidFill>
              <a:srgbClr val="FF0000"/>
            </a:solidFill>
            <a:round/>
            <a:headEnd/>
            <a:tailEnd/>
          </a:ln>
        </p:spPr>
        <p:txBody>
          <a:bodyPr wrap="none" anchor="ctr"/>
          <a:lstStyle/>
          <a:p>
            <a:pPr eaLnBrk="0" hangingPunct="0"/>
            <a:endParaRPr lang="el-GR"/>
          </a:p>
        </p:txBody>
      </p:sp>
    </p:spTree>
    <p:extLst>
      <p:ext uri="{BB962C8B-B14F-4D97-AF65-F5344CB8AC3E}">
        <p14:creationId xmlns:p14="http://schemas.microsoft.com/office/powerpoint/2010/main" val="227365848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a:solidFill>
                  <a:srgbClr val="002060"/>
                </a:solidFill>
              </a:rPr>
              <a:t>Συγγενείς σπίλοι </a:t>
            </a:r>
            <a:endParaRPr lang="en-US" dirty="0">
              <a:solidFill>
                <a:srgbClr val="002060"/>
              </a:solidFill>
            </a:endParaRPr>
          </a:p>
        </p:txBody>
      </p:sp>
      <p:pic>
        <p:nvPicPr>
          <p:cNvPr id="7" name="Content Placeholder 6"/>
          <p:cNvPicPr>
            <a:picLocks noGrp="1" noChangeAspect="1"/>
          </p:cNvPicPr>
          <p:nvPr>
            <p:ph sz="half" idx="1"/>
          </p:nvPr>
        </p:nvPicPr>
        <p:blipFill>
          <a:blip r:embed="rId2"/>
          <a:srcRect t="-16410" b="-16410"/>
          <a:stretch>
            <a:fillRect/>
          </a:stretch>
        </p:blipFill>
        <p:spPr>
          <a:xfrm>
            <a:off x="6466466" y="836923"/>
            <a:ext cx="4543425" cy="4525962"/>
          </a:xfrm>
        </p:spPr>
      </p:pic>
      <p:pic>
        <p:nvPicPr>
          <p:cNvPr id="6" name="Content Placeholder 5"/>
          <p:cNvPicPr>
            <a:picLocks noGrp="1" noChangeAspect="1"/>
          </p:cNvPicPr>
          <p:nvPr>
            <p:ph sz="half" idx="2"/>
          </p:nvPr>
        </p:nvPicPr>
        <p:blipFill>
          <a:blip r:embed="rId3"/>
          <a:srcRect t="-28190" b="-28190"/>
          <a:stretch>
            <a:fillRect/>
          </a:stretch>
        </p:blipFill>
        <p:spPr>
          <a:xfrm>
            <a:off x="8738178" y="3811073"/>
            <a:ext cx="2218531" cy="2210004"/>
          </a:xfrm>
        </p:spPr>
      </p:pic>
      <p:sp>
        <p:nvSpPr>
          <p:cNvPr id="8" name="TextBox 7"/>
          <p:cNvSpPr txBox="1"/>
          <p:nvPr/>
        </p:nvSpPr>
        <p:spPr>
          <a:xfrm>
            <a:off x="718457" y="1916832"/>
            <a:ext cx="5305535" cy="4093428"/>
          </a:xfrm>
          <a:prstGeom prst="rect">
            <a:avLst/>
          </a:prstGeom>
          <a:noFill/>
        </p:spPr>
        <p:txBody>
          <a:bodyPr wrap="square" rtlCol="0">
            <a:spAutoFit/>
          </a:bodyPr>
          <a:lstStyle/>
          <a:p>
            <a:pPr marL="342900" indent="-342900" algn="just">
              <a:buFont typeface="Arial"/>
              <a:buChar char="•"/>
            </a:pPr>
            <a:r>
              <a:rPr lang="el-GR" sz="2000" dirty="0"/>
              <a:t>Σπίλοι που εμφανίζονται κατά την γέννηση.</a:t>
            </a:r>
          </a:p>
          <a:p>
            <a:pPr marL="342900" indent="-342900" algn="just">
              <a:buFont typeface="Arial"/>
              <a:buChar char="•"/>
            </a:pPr>
            <a:r>
              <a:rPr lang="el-GR" sz="2000" dirty="0"/>
              <a:t>Εμφανίζεται στο 1% των βρεφών. </a:t>
            </a:r>
          </a:p>
          <a:p>
            <a:pPr marL="342900" indent="-342900" algn="just">
              <a:buFont typeface="Arial"/>
              <a:buChar char="•"/>
            </a:pPr>
            <a:r>
              <a:rPr lang="el-GR" sz="2000" dirty="0"/>
              <a:t>Ο κίνδυνος ανάπτυξης μελανώματος σε γιγάντιο συγγενή σπίλο είναι 5-7% στην ηλικία των 60. </a:t>
            </a:r>
          </a:p>
          <a:p>
            <a:pPr marL="342900" indent="-342900" algn="just">
              <a:buFont typeface="Arial"/>
              <a:buChar char="•"/>
            </a:pPr>
            <a:r>
              <a:rPr lang="el-GR" sz="2000" dirty="0"/>
              <a:t>Το μελάνωμα σε γιγάντιο σπίλο μπορεί να εμφανιστεί κατά την παιδική ηλικία και αναπτύσσεται βαθιά στον ιστό, κάνοντας την διάγνωσή του δύσκολη.</a:t>
            </a:r>
          </a:p>
          <a:p>
            <a:pPr marL="342900" indent="-342900" algn="just">
              <a:buFont typeface="Arial"/>
              <a:buChar char="•"/>
            </a:pPr>
            <a:r>
              <a:rPr lang="el-GR" sz="2000" dirty="0"/>
              <a:t>Τα μελανώματα που αναπτύσσονται σε μικρούς σπίλους εμφανίζονται μετά την ενηλικίωση, στις επιφάνεια του σπίλου.  </a:t>
            </a:r>
          </a:p>
          <a:p>
            <a:pPr marL="342900" indent="-342900" algn="just">
              <a:buFont typeface="Arial"/>
              <a:buChar char="•"/>
            </a:pPr>
            <a:endParaRPr lang="en-US" sz="2000" dirty="0"/>
          </a:p>
        </p:txBody>
      </p:sp>
    </p:spTree>
    <p:extLst>
      <p:ext uri="{BB962C8B-B14F-4D97-AF65-F5344CB8AC3E}">
        <p14:creationId xmlns:p14="http://schemas.microsoft.com/office/powerpoint/2010/main" val="1281989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889125" y="269875"/>
            <a:ext cx="8743950" cy="1143000"/>
          </a:xfrm>
        </p:spPr>
        <p:txBody>
          <a:bodyPr>
            <a:normAutofit/>
          </a:bodyPr>
          <a:lstStyle/>
          <a:p>
            <a:pPr eaLnBrk="1" hangingPunct="1"/>
            <a:r>
              <a:rPr lang="en-US" sz="4000" dirty="0">
                <a:solidFill>
                  <a:srgbClr val="002060"/>
                </a:solidFill>
              </a:rPr>
              <a:t>Y</a:t>
            </a:r>
            <a:r>
              <a:rPr lang="el-GR" sz="4000" dirty="0">
                <a:solidFill>
                  <a:srgbClr val="002060"/>
                </a:solidFill>
              </a:rPr>
              <a:t>περιώδης Ακτινοβολία &amp; Μελάνωμα</a:t>
            </a:r>
            <a:endParaRPr lang="en-US" sz="4000" dirty="0">
              <a:solidFill>
                <a:srgbClr val="002060"/>
              </a:solidFill>
            </a:endParaRPr>
          </a:p>
        </p:txBody>
      </p:sp>
      <p:pic>
        <p:nvPicPr>
          <p:cNvPr id="67587" name="Picture 3" descr="sun"/>
          <p:cNvPicPr>
            <a:picLocks noChangeAspect="1" noChangeArrowheads="1"/>
          </p:cNvPicPr>
          <p:nvPr/>
        </p:nvPicPr>
        <p:blipFill>
          <a:blip r:embed="rId3" cstate="print"/>
          <a:srcRect/>
          <a:stretch>
            <a:fillRect/>
          </a:stretch>
        </p:blipFill>
        <p:spPr bwMode="auto">
          <a:xfrm>
            <a:off x="1055688" y="1557338"/>
            <a:ext cx="4032250" cy="4824412"/>
          </a:xfrm>
          <a:prstGeom prst="rect">
            <a:avLst/>
          </a:prstGeom>
          <a:noFill/>
          <a:ln w="9525">
            <a:noFill/>
            <a:miter lim="800000"/>
            <a:headEnd/>
            <a:tailEnd/>
          </a:ln>
        </p:spPr>
      </p:pic>
      <p:sp>
        <p:nvSpPr>
          <p:cNvPr id="977924" name="Rectangle 4"/>
          <p:cNvSpPr>
            <a:spLocks noGrp="1" noChangeArrowheads="1"/>
          </p:cNvSpPr>
          <p:nvPr>
            <p:ph type="body" idx="1"/>
          </p:nvPr>
        </p:nvSpPr>
        <p:spPr>
          <a:xfrm>
            <a:off x="5360081" y="2257200"/>
            <a:ext cx="6337300" cy="5373687"/>
          </a:xfrm>
        </p:spPr>
        <p:txBody>
          <a:bodyPr>
            <a:normAutofit/>
          </a:bodyPr>
          <a:lstStyle/>
          <a:p>
            <a:pPr eaLnBrk="1" hangingPunct="1">
              <a:lnSpc>
                <a:spcPct val="120000"/>
              </a:lnSpc>
            </a:pPr>
            <a:r>
              <a:rPr lang="el-GR" sz="2000" dirty="0">
                <a:solidFill>
                  <a:srgbClr val="000000"/>
                </a:solidFill>
              </a:rPr>
              <a:t>Συμβαίνει σε άτομα με ανοιχτόχρωμο δέρμα</a:t>
            </a:r>
            <a:endParaRPr lang="en-US" sz="2000" dirty="0">
              <a:solidFill>
                <a:srgbClr val="000000"/>
              </a:solidFill>
            </a:endParaRPr>
          </a:p>
          <a:p>
            <a:pPr eaLnBrk="1" hangingPunct="1">
              <a:lnSpc>
                <a:spcPct val="120000"/>
              </a:lnSpc>
            </a:pPr>
            <a:r>
              <a:rPr lang="el-GR" sz="2000" dirty="0">
                <a:solidFill>
                  <a:srgbClr val="000000"/>
                </a:solidFill>
              </a:rPr>
              <a:t>Συχνώτερο σε περιοχές υψηλής ηλιοφάνειας</a:t>
            </a:r>
            <a:endParaRPr lang="en-US" sz="2000" dirty="0">
              <a:solidFill>
                <a:srgbClr val="000000"/>
              </a:solidFill>
            </a:endParaRPr>
          </a:p>
          <a:p>
            <a:pPr eaLnBrk="1" hangingPunct="1">
              <a:lnSpc>
                <a:spcPct val="120000"/>
              </a:lnSpc>
            </a:pPr>
            <a:r>
              <a:rPr lang="el-GR" sz="2000" dirty="0">
                <a:solidFill>
                  <a:srgbClr val="000000"/>
                </a:solidFill>
              </a:rPr>
              <a:t>Αυξημένη συχνότητα σε εκείνους που μεταναστεύουν σε περιοχές υψηλής ηλιοφάνειας</a:t>
            </a:r>
            <a:endParaRPr lang="en-US" sz="2000" dirty="0">
              <a:solidFill>
                <a:srgbClr val="000000"/>
              </a:solidFill>
            </a:endParaRPr>
          </a:p>
          <a:p>
            <a:pPr eaLnBrk="1" hangingPunct="1">
              <a:lnSpc>
                <a:spcPct val="120000"/>
              </a:lnSpc>
            </a:pPr>
            <a:r>
              <a:rPr lang="el-GR" sz="2000" dirty="0">
                <a:solidFill>
                  <a:srgbClr val="000000"/>
                </a:solidFill>
              </a:rPr>
              <a:t>Συσχέτιση με άλλες «ακτινικές» βλάβες</a:t>
            </a:r>
            <a:r>
              <a:rPr lang="en-US" sz="2000" dirty="0">
                <a:solidFill>
                  <a:srgbClr val="000000"/>
                </a:solidFill>
              </a:rPr>
              <a:t> (</a:t>
            </a:r>
            <a:r>
              <a:rPr lang="el-GR" sz="2000" dirty="0">
                <a:solidFill>
                  <a:srgbClr val="000000"/>
                </a:solidFill>
              </a:rPr>
              <a:t>σπίλοι</a:t>
            </a:r>
            <a:r>
              <a:rPr lang="en-US" sz="2000" dirty="0">
                <a:solidFill>
                  <a:srgbClr val="000000"/>
                </a:solidFill>
              </a:rPr>
              <a:t>, </a:t>
            </a:r>
            <a:r>
              <a:rPr lang="el-GR" sz="2000" dirty="0">
                <a:solidFill>
                  <a:srgbClr val="000000"/>
                </a:solidFill>
              </a:rPr>
              <a:t>ακτινικές υπερκερατώσεις</a:t>
            </a:r>
            <a:r>
              <a:rPr lang="en-US" sz="2000" dirty="0">
                <a:solidFill>
                  <a:srgbClr val="000000"/>
                </a:solidFill>
              </a:rPr>
              <a:t>, </a:t>
            </a:r>
            <a:r>
              <a:rPr lang="el-GR" sz="2000" dirty="0">
                <a:solidFill>
                  <a:srgbClr val="000000"/>
                </a:solidFill>
              </a:rPr>
              <a:t>καρκίνος δέρματος</a:t>
            </a:r>
            <a:r>
              <a:rPr lang="en-US" sz="2000" dirty="0">
                <a:solidFill>
                  <a:srgbClr val="000000"/>
                </a:solidFill>
              </a:rPr>
              <a:t>)</a:t>
            </a:r>
          </a:p>
          <a:p>
            <a:pPr eaLnBrk="1" hangingPunct="1">
              <a:lnSpc>
                <a:spcPct val="120000"/>
              </a:lnSpc>
            </a:pPr>
            <a:r>
              <a:rPr lang="el-GR" sz="2000" dirty="0">
                <a:solidFill>
                  <a:srgbClr val="000000"/>
                </a:solidFill>
              </a:rPr>
              <a:t>Αυξημένος κίνδυνος μετά από έκθεση σε τεχνητές πηγές υπεριώδους</a:t>
            </a:r>
            <a:r>
              <a:rPr lang="en-US" sz="2000" dirty="0">
                <a:solidFill>
                  <a:srgbClr val="000000"/>
                </a:solidFill>
              </a:rPr>
              <a:t> (</a:t>
            </a:r>
            <a:r>
              <a:rPr lang="el-GR" sz="2000" dirty="0">
                <a:solidFill>
                  <a:srgbClr val="000000"/>
                </a:solidFill>
              </a:rPr>
              <a:t>φωτοθεραπεία, </a:t>
            </a:r>
            <a:r>
              <a:rPr lang="en-US" sz="2000" dirty="0">
                <a:solidFill>
                  <a:srgbClr val="000000"/>
                </a:solidFill>
              </a:rPr>
              <a:t>solarium)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6015039" y="1773238"/>
            <a:ext cx="4618037" cy="4222750"/>
            <a:chOff x="2660" y="572"/>
            <a:chExt cx="2987" cy="3568"/>
          </a:xfrm>
        </p:grpSpPr>
        <p:pic>
          <p:nvPicPr>
            <p:cNvPr id="117762" name="Picture 2" descr="stratigos6"/>
            <p:cNvPicPr>
              <a:picLocks noChangeAspect="1" noChangeArrowheads="1"/>
            </p:cNvPicPr>
            <p:nvPr/>
          </p:nvPicPr>
          <p:blipFill>
            <a:blip r:embed="rId4">
              <a:extLst>
                <a:ext uri="{28A0092B-C50C-407E-A947-70E740481C1C}">
                  <a14:useLocalDpi xmlns:a14="http://schemas.microsoft.com/office/drawing/2010/main" val="0"/>
                </a:ext>
              </a:extLst>
            </a:blip>
            <a:srcRect t="2919" b="2870"/>
            <a:stretch>
              <a:fillRect/>
            </a:stretch>
          </p:blipFill>
          <p:spPr bwMode="auto">
            <a:xfrm>
              <a:off x="2660" y="572"/>
              <a:ext cx="2987" cy="356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4" name="Text Box 3"/>
            <p:cNvSpPr txBox="1">
              <a:spLocks noChangeArrowheads="1"/>
            </p:cNvSpPr>
            <p:nvPr/>
          </p:nvSpPr>
          <p:spPr bwMode="auto">
            <a:xfrm>
              <a:off x="3827" y="2748"/>
              <a:ext cx="1067" cy="4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lnSpc>
                  <a:spcPct val="90000"/>
                </a:lnSpc>
              </a:pPr>
              <a:r>
                <a:rPr lang="el-GR" b="1">
                  <a:latin typeface="Tahoma" charset="0"/>
                </a:rPr>
                <a:t>UVA</a:t>
              </a:r>
              <a:r>
                <a:rPr lang="en-US" b="1">
                  <a:latin typeface="Tahoma" charset="0"/>
                </a:rPr>
                <a:t> (320-400 nm)</a:t>
              </a:r>
              <a:endParaRPr lang="el-GR" b="1">
                <a:latin typeface="Tahoma" charset="0"/>
              </a:endParaRPr>
            </a:p>
          </p:txBody>
        </p:sp>
        <p:sp>
          <p:nvSpPr>
            <p:cNvPr id="152585" name="Text Box 4"/>
            <p:cNvSpPr txBox="1">
              <a:spLocks noChangeArrowheads="1"/>
            </p:cNvSpPr>
            <p:nvPr/>
          </p:nvSpPr>
          <p:spPr bwMode="auto">
            <a:xfrm>
              <a:off x="4296" y="2429"/>
              <a:ext cx="1110" cy="4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lnSpc>
                  <a:spcPct val="90000"/>
                </a:lnSpc>
              </a:pPr>
              <a:r>
                <a:rPr lang="el-GR" b="1">
                  <a:latin typeface="Tahoma" charset="0"/>
                </a:rPr>
                <a:t>UVΒ</a:t>
              </a:r>
              <a:r>
                <a:rPr lang="en-US" b="1">
                  <a:latin typeface="Tahoma" charset="0"/>
                </a:rPr>
                <a:t> (290-320 nm)</a:t>
              </a:r>
              <a:endParaRPr lang="el-GR" sz="1100" b="1">
                <a:latin typeface="Tahoma" charset="0"/>
              </a:endParaRPr>
            </a:p>
          </p:txBody>
        </p:sp>
        <p:sp>
          <p:nvSpPr>
            <p:cNvPr id="152586" name="Rectangle 5"/>
            <p:cNvSpPr>
              <a:spLocks noChangeArrowheads="1"/>
            </p:cNvSpPr>
            <p:nvPr/>
          </p:nvSpPr>
          <p:spPr bwMode="auto">
            <a:xfrm>
              <a:off x="4377" y="1434"/>
              <a:ext cx="136" cy="95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52578" name="Rectangle 7"/>
          <p:cNvSpPr>
            <a:spLocks noGrp="1" noChangeArrowheads="1"/>
          </p:cNvSpPr>
          <p:nvPr>
            <p:ph type="title"/>
          </p:nvPr>
        </p:nvSpPr>
        <p:spPr>
          <a:xfrm>
            <a:off x="1560514" y="188914"/>
            <a:ext cx="9558337" cy="581025"/>
          </a:xfrm>
        </p:spPr>
        <p:txBody>
          <a:bodyPr/>
          <a:lstStyle/>
          <a:p>
            <a:pPr algn="ctr" eaLnBrk="1" hangingPunct="1"/>
            <a:r>
              <a:rPr lang="en-US" sz="3200" dirty="0">
                <a:solidFill>
                  <a:srgbClr val="002060"/>
                </a:solidFill>
                <a:latin typeface="Calibri" charset="0"/>
                <a:cs typeface="Calibri" charset="0"/>
              </a:rPr>
              <a:t>O </a:t>
            </a:r>
            <a:r>
              <a:rPr lang="el-GR" sz="3200" dirty="0">
                <a:solidFill>
                  <a:srgbClr val="002060"/>
                </a:solidFill>
                <a:latin typeface="Calibri" charset="0"/>
                <a:cs typeface="Calibri" charset="0"/>
              </a:rPr>
              <a:t>ρόλος της υπεριώδους ακτινοβολίας Α</a:t>
            </a:r>
          </a:p>
        </p:txBody>
      </p:sp>
      <p:grpSp>
        <p:nvGrpSpPr>
          <p:cNvPr id="152579" name="Group 9"/>
          <p:cNvGrpSpPr>
            <a:grpSpLocks/>
          </p:cNvGrpSpPr>
          <p:nvPr/>
        </p:nvGrpSpPr>
        <p:grpSpPr bwMode="auto">
          <a:xfrm>
            <a:off x="995364" y="1444625"/>
            <a:ext cx="4371975" cy="3968750"/>
            <a:chOff x="908" y="1324"/>
            <a:chExt cx="2448" cy="2500"/>
          </a:xfrm>
        </p:grpSpPr>
        <p:graphicFrame>
          <p:nvGraphicFramePr>
            <p:cNvPr id="152580" name="Object 10"/>
            <p:cNvGraphicFramePr>
              <a:graphicFrameLocks noChangeAspect="1"/>
            </p:cNvGraphicFramePr>
            <p:nvPr/>
          </p:nvGraphicFramePr>
          <p:xfrm>
            <a:off x="908" y="1715"/>
            <a:ext cx="2448" cy="1631"/>
          </p:xfrm>
          <a:graphic>
            <a:graphicData uri="http://schemas.openxmlformats.org/presentationml/2006/ole">
              <mc:AlternateContent xmlns:mc="http://schemas.openxmlformats.org/markup-compatibility/2006">
                <mc:Choice xmlns:v="urn:schemas-microsoft-com:vml" Requires="v">
                  <p:oleObj spid="_x0000_s2063" name="Chart" r:id="rId5" imgW="6858000" imgH="4572000" progId="MSGraph.Chart.8">
                    <p:embed followColorScheme="full"/>
                  </p:oleObj>
                </mc:Choice>
                <mc:Fallback>
                  <p:oleObj name="Chart" r:id="rId5" imgW="6858000" imgH="4572000" progId="MSGraph.Chart.8">
                    <p:embed followColorScheme="full"/>
                    <p:pic>
                      <p:nvPicPr>
                        <p:cNvPr id="152580" name="Object 10"/>
                        <p:cNvPicPr>
                          <a:picLocks noChangeAspect="1" noChangeArrowheads="1"/>
                        </p:cNvPicPr>
                        <p:nvPr/>
                      </p:nvPicPr>
                      <p:blipFill>
                        <a:blip r:embed="rId6"/>
                        <a:srcRect/>
                        <a:stretch>
                          <a:fillRect/>
                        </a:stretch>
                      </p:blipFill>
                      <p:spPr bwMode="auto">
                        <a:xfrm>
                          <a:off x="908" y="1715"/>
                          <a:ext cx="2448" cy="163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17771" name="Text Box 11"/>
            <p:cNvSpPr txBox="1">
              <a:spLocks noChangeArrowheads="1"/>
            </p:cNvSpPr>
            <p:nvPr/>
          </p:nvSpPr>
          <p:spPr bwMode="auto">
            <a:xfrm>
              <a:off x="2181" y="1324"/>
              <a:ext cx="687" cy="533"/>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en-US" sz="2500" dirty="0">
                  <a:solidFill>
                    <a:srgbClr val="FF0000"/>
                  </a:solidFill>
                  <a:effectLst>
                    <a:outerShdw blurRad="38100" dist="38100" dir="2700000" algn="tl">
                      <a:srgbClr val="000000"/>
                    </a:outerShdw>
                  </a:effectLst>
                  <a:latin typeface="Times New Roman" charset="0"/>
                  <a:sym typeface="Wingdings" charset="0"/>
                </a:rPr>
                <a:t></a:t>
              </a:r>
              <a:r>
                <a:rPr lang="fr-FR" sz="2400" dirty="0">
                  <a:solidFill>
                    <a:srgbClr val="FF0000"/>
                  </a:solidFill>
                  <a:effectLst>
                    <a:outerShdw blurRad="38100" dist="38100" dir="2700000" algn="tl">
                      <a:srgbClr val="000000"/>
                    </a:outerShdw>
                  </a:effectLst>
                  <a:latin typeface="Times New Roman" charset="0"/>
                </a:rPr>
                <a:t> </a:t>
              </a:r>
              <a:r>
                <a:rPr lang="fr-FR" sz="2400" dirty="0">
                  <a:solidFill>
                    <a:srgbClr val="FFFF00"/>
                  </a:solidFill>
                  <a:effectLst>
                    <a:outerShdw blurRad="38100" dist="38100" dir="2700000" algn="tl">
                      <a:srgbClr val="000000"/>
                    </a:outerShdw>
                  </a:effectLst>
                  <a:latin typeface="Times New Roman" charset="0"/>
                </a:rPr>
                <a:t> </a:t>
              </a:r>
              <a:r>
                <a:rPr lang="fr-FR" sz="2400" dirty="0">
                  <a:solidFill>
                    <a:srgbClr val="FF0000"/>
                  </a:solidFill>
                  <a:effectLst>
                    <a:outerShdw blurRad="38100" dist="38100" dir="2700000" algn="tl">
                      <a:srgbClr val="000000"/>
                    </a:outerShdw>
                  </a:effectLst>
                  <a:latin typeface="Times New Roman" charset="0"/>
                </a:rPr>
                <a:t>UVB</a:t>
              </a:r>
            </a:p>
            <a:p>
              <a:pPr algn="ctr">
                <a:defRPr/>
              </a:pPr>
              <a:r>
                <a:rPr lang="fr-FR" sz="2400" dirty="0">
                  <a:solidFill>
                    <a:srgbClr val="FF0000"/>
                  </a:solidFill>
                  <a:effectLst>
                    <a:outerShdw blurRad="38100" dist="38100" dir="2700000" algn="tl">
                      <a:srgbClr val="000000"/>
                    </a:outerShdw>
                  </a:effectLst>
                  <a:latin typeface="Times New Roman" charset="0"/>
                </a:rPr>
                <a:t>     5.1%</a:t>
              </a:r>
            </a:p>
          </p:txBody>
        </p:sp>
        <p:sp>
          <p:nvSpPr>
            <p:cNvPr id="117772" name="Text Box 12"/>
            <p:cNvSpPr txBox="1">
              <a:spLocks noChangeArrowheads="1"/>
            </p:cNvSpPr>
            <p:nvPr/>
          </p:nvSpPr>
          <p:spPr bwMode="auto">
            <a:xfrm>
              <a:off x="1606" y="3291"/>
              <a:ext cx="807" cy="533"/>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en-US" sz="2500" dirty="0">
                  <a:solidFill>
                    <a:srgbClr val="FFFF00"/>
                  </a:solidFill>
                  <a:effectLst>
                    <a:outerShdw blurRad="38100" dist="38100" dir="2700000" algn="tl">
                      <a:srgbClr val="000000"/>
                    </a:outerShdw>
                  </a:effectLst>
                  <a:latin typeface="Times New Roman" charset="0"/>
                  <a:sym typeface="Wingdings" charset="0"/>
                </a:rPr>
                <a:t></a:t>
              </a:r>
              <a:r>
                <a:rPr lang="fr-FR" sz="2400" dirty="0">
                  <a:solidFill>
                    <a:srgbClr val="FFFF00"/>
                  </a:solidFill>
                  <a:effectLst>
                    <a:outerShdw blurRad="38100" dist="38100" dir="2700000" algn="tl">
                      <a:srgbClr val="000000"/>
                    </a:outerShdw>
                  </a:effectLst>
                  <a:latin typeface="Times New Roman" charset="0"/>
                </a:rPr>
                <a:t>   UVA</a:t>
              </a:r>
            </a:p>
            <a:p>
              <a:pPr algn="ctr">
                <a:defRPr/>
              </a:pPr>
              <a:r>
                <a:rPr lang="fr-FR" sz="2400" dirty="0">
                  <a:solidFill>
                    <a:srgbClr val="FFFF00"/>
                  </a:solidFill>
                  <a:effectLst>
                    <a:outerShdw blurRad="38100" dist="38100" dir="2700000" algn="tl">
                      <a:srgbClr val="000000"/>
                    </a:outerShdw>
                  </a:effectLst>
                  <a:latin typeface="Times New Roman" charset="0"/>
                </a:rPr>
                <a:t>      94.9%</a:t>
              </a:r>
            </a:p>
          </p:txBody>
        </p:sp>
      </p:grpSp>
    </p:spTree>
    <p:extLst>
      <p:ext uri="{BB962C8B-B14F-4D97-AF65-F5344CB8AC3E}">
        <p14:creationId xmlns:p14="http://schemas.microsoft.com/office/powerpoint/2010/main" val="19643431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9026" name="AutoShape 2"/>
          <p:cNvSpPr>
            <a:spLocks noChangeArrowheads="1"/>
          </p:cNvSpPr>
          <p:nvPr/>
        </p:nvSpPr>
        <p:spPr bwMode="auto">
          <a:xfrm>
            <a:off x="5448300" y="228600"/>
            <a:ext cx="990600" cy="990600"/>
          </a:xfrm>
          <a:prstGeom prst="sun">
            <a:avLst>
              <a:gd name="adj" fmla="val 25000"/>
            </a:avLst>
          </a:prstGeom>
          <a:solidFill>
            <a:srgbClr val="FFFF66"/>
          </a:solidFill>
          <a:ln w="9525">
            <a:solidFill>
              <a:schemeClr val="tx1"/>
            </a:solidFill>
            <a:miter lim="800000"/>
            <a:headEnd/>
            <a:tailEnd/>
          </a:ln>
        </p:spPr>
        <p:txBody>
          <a:bodyPr wrap="none" anchor="ctr"/>
          <a:lstStyle/>
          <a:p>
            <a:endParaRPr lang="el-GR"/>
          </a:p>
        </p:txBody>
      </p:sp>
      <p:sp>
        <p:nvSpPr>
          <p:cNvPr id="129027" name="Line 3"/>
          <p:cNvSpPr>
            <a:spLocks noChangeShapeType="1"/>
          </p:cNvSpPr>
          <p:nvPr/>
        </p:nvSpPr>
        <p:spPr bwMode="auto">
          <a:xfrm flipH="1">
            <a:off x="4914900" y="1143000"/>
            <a:ext cx="609600" cy="762000"/>
          </a:xfrm>
          <a:prstGeom prst="line">
            <a:avLst/>
          </a:prstGeom>
          <a:noFill/>
          <a:ln w="38100">
            <a:solidFill>
              <a:srgbClr val="FFFF66"/>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028" name="Line 4"/>
          <p:cNvSpPr>
            <a:spLocks noChangeShapeType="1"/>
          </p:cNvSpPr>
          <p:nvPr/>
        </p:nvSpPr>
        <p:spPr bwMode="auto">
          <a:xfrm flipH="1">
            <a:off x="5448300" y="1219200"/>
            <a:ext cx="304800" cy="685800"/>
          </a:xfrm>
          <a:prstGeom prst="line">
            <a:avLst/>
          </a:prstGeom>
          <a:noFill/>
          <a:ln w="38100">
            <a:solidFill>
              <a:srgbClr val="FFFF66"/>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029" name="Line 5"/>
          <p:cNvSpPr>
            <a:spLocks noChangeShapeType="1"/>
          </p:cNvSpPr>
          <p:nvPr/>
        </p:nvSpPr>
        <p:spPr bwMode="auto">
          <a:xfrm>
            <a:off x="6210300" y="1219200"/>
            <a:ext cx="228600" cy="685800"/>
          </a:xfrm>
          <a:prstGeom prst="line">
            <a:avLst/>
          </a:prstGeom>
          <a:noFill/>
          <a:ln w="38100">
            <a:solidFill>
              <a:srgbClr val="FFFF66"/>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030" name="Line 6"/>
          <p:cNvSpPr>
            <a:spLocks noChangeShapeType="1"/>
          </p:cNvSpPr>
          <p:nvPr/>
        </p:nvSpPr>
        <p:spPr bwMode="auto">
          <a:xfrm>
            <a:off x="6362700" y="1143000"/>
            <a:ext cx="533400" cy="762000"/>
          </a:xfrm>
          <a:prstGeom prst="line">
            <a:avLst/>
          </a:prstGeom>
          <a:noFill/>
          <a:ln w="38100">
            <a:solidFill>
              <a:srgbClr val="FFFF66"/>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031" name="Freeform 7"/>
          <p:cNvSpPr>
            <a:spLocks/>
          </p:cNvSpPr>
          <p:nvPr/>
        </p:nvSpPr>
        <p:spPr bwMode="auto">
          <a:xfrm>
            <a:off x="5676900" y="4343400"/>
            <a:ext cx="228600" cy="1143000"/>
          </a:xfrm>
          <a:custGeom>
            <a:avLst/>
            <a:gdLst>
              <a:gd name="T0" fmla="*/ 0 w 144"/>
              <a:gd name="T1" fmla="*/ 0 h 720"/>
              <a:gd name="T2" fmla="*/ 2147483647 w 144"/>
              <a:gd name="T3" fmla="*/ 2147483647 h 720"/>
              <a:gd name="T4" fmla="*/ 0 w 144"/>
              <a:gd name="T5" fmla="*/ 2147483647 h 720"/>
              <a:gd name="T6" fmla="*/ 2147483647 w 144"/>
              <a:gd name="T7" fmla="*/ 2147483647 h 720"/>
              <a:gd name="T8" fmla="*/ 0 w 144"/>
              <a:gd name="T9" fmla="*/ 2147483647 h 720"/>
              <a:gd name="T10" fmla="*/ 2147483647 w 144"/>
              <a:gd name="T11" fmla="*/ 2147483647 h 720"/>
              <a:gd name="T12" fmla="*/ 0 60000 65536"/>
              <a:gd name="T13" fmla="*/ 0 60000 65536"/>
              <a:gd name="T14" fmla="*/ 0 60000 65536"/>
              <a:gd name="T15" fmla="*/ 0 60000 65536"/>
              <a:gd name="T16" fmla="*/ 0 60000 65536"/>
              <a:gd name="T17" fmla="*/ 0 60000 65536"/>
              <a:gd name="T18" fmla="*/ 0 w 144"/>
              <a:gd name="T19" fmla="*/ 0 h 720"/>
              <a:gd name="T20" fmla="*/ 144 w 144"/>
              <a:gd name="T21" fmla="*/ 720 h 720"/>
            </a:gdLst>
            <a:ahLst/>
            <a:cxnLst>
              <a:cxn ang="T12">
                <a:pos x="T0" y="T1"/>
              </a:cxn>
              <a:cxn ang="T13">
                <a:pos x="T2" y="T3"/>
              </a:cxn>
              <a:cxn ang="T14">
                <a:pos x="T4" y="T5"/>
              </a:cxn>
              <a:cxn ang="T15">
                <a:pos x="T6" y="T7"/>
              </a:cxn>
              <a:cxn ang="T16">
                <a:pos x="T8" y="T9"/>
              </a:cxn>
              <a:cxn ang="T17">
                <a:pos x="T10" y="T11"/>
              </a:cxn>
            </a:cxnLst>
            <a:rect l="T18" t="T19" r="T20" b="T21"/>
            <a:pathLst>
              <a:path w="144" h="720">
                <a:moveTo>
                  <a:pt x="0" y="0"/>
                </a:moveTo>
                <a:cubicBezTo>
                  <a:pt x="72" y="48"/>
                  <a:pt x="144" y="96"/>
                  <a:pt x="144" y="144"/>
                </a:cubicBezTo>
                <a:cubicBezTo>
                  <a:pt x="144" y="192"/>
                  <a:pt x="0" y="240"/>
                  <a:pt x="0" y="288"/>
                </a:cubicBezTo>
                <a:cubicBezTo>
                  <a:pt x="0" y="336"/>
                  <a:pt x="144" y="384"/>
                  <a:pt x="144" y="432"/>
                </a:cubicBezTo>
                <a:cubicBezTo>
                  <a:pt x="144" y="480"/>
                  <a:pt x="0" y="528"/>
                  <a:pt x="0" y="576"/>
                </a:cubicBezTo>
                <a:cubicBezTo>
                  <a:pt x="0" y="624"/>
                  <a:pt x="120" y="696"/>
                  <a:pt x="144" y="720"/>
                </a:cubicBezTo>
              </a:path>
            </a:pathLst>
          </a:custGeom>
          <a:noFill/>
          <a:ln w="38100">
            <a:solidFill>
              <a:srgbClr val="FF7C8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9032" name="Freeform 8"/>
          <p:cNvSpPr>
            <a:spLocks/>
          </p:cNvSpPr>
          <p:nvPr/>
        </p:nvSpPr>
        <p:spPr bwMode="auto">
          <a:xfrm>
            <a:off x="5676900" y="4495800"/>
            <a:ext cx="228600" cy="1143000"/>
          </a:xfrm>
          <a:custGeom>
            <a:avLst/>
            <a:gdLst>
              <a:gd name="T0" fmla="*/ 0 w 144"/>
              <a:gd name="T1" fmla="*/ 0 h 720"/>
              <a:gd name="T2" fmla="*/ 2147483647 w 144"/>
              <a:gd name="T3" fmla="*/ 2147483647 h 720"/>
              <a:gd name="T4" fmla="*/ 0 w 144"/>
              <a:gd name="T5" fmla="*/ 2147483647 h 720"/>
              <a:gd name="T6" fmla="*/ 2147483647 w 144"/>
              <a:gd name="T7" fmla="*/ 2147483647 h 720"/>
              <a:gd name="T8" fmla="*/ 0 w 144"/>
              <a:gd name="T9" fmla="*/ 2147483647 h 720"/>
              <a:gd name="T10" fmla="*/ 2147483647 w 144"/>
              <a:gd name="T11" fmla="*/ 2147483647 h 720"/>
              <a:gd name="T12" fmla="*/ 0 60000 65536"/>
              <a:gd name="T13" fmla="*/ 0 60000 65536"/>
              <a:gd name="T14" fmla="*/ 0 60000 65536"/>
              <a:gd name="T15" fmla="*/ 0 60000 65536"/>
              <a:gd name="T16" fmla="*/ 0 60000 65536"/>
              <a:gd name="T17" fmla="*/ 0 60000 65536"/>
              <a:gd name="T18" fmla="*/ 0 w 144"/>
              <a:gd name="T19" fmla="*/ 0 h 720"/>
              <a:gd name="T20" fmla="*/ 144 w 144"/>
              <a:gd name="T21" fmla="*/ 720 h 720"/>
            </a:gdLst>
            <a:ahLst/>
            <a:cxnLst>
              <a:cxn ang="T12">
                <a:pos x="T0" y="T1"/>
              </a:cxn>
              <a:cxn ang="T13">
                <a:pos x="T2" y="T3"/>
              </a:cxn>
              <a:cxn ang="T14">
                <a:pos x="T4" y="T5"/>
              </a:cxn>
              <a:cxn ang="T15">
                <a:pos x="T6" y="T7"/>
              </a:cxn>
              <a:cxn ang="T16">
                <a:pos x="T8" y="T9"/>
              </a:cxn>
              <a:cxn ang="T17">
                <a:pos x="T10" y="T11"/>
              </a:cxn>
            </a:cxnLst>
            <a:rect l="T18" t="T19" r="T20" b="T21"/>
            <a:pathLst>
              <a:path w="144" h="720">
                <a:moveTo>
                  <a:pt x="0" y="0"/>
                </a:moveTo>
                <a:cubicBezTo>
                  <a:pt x="72" y="48"/>
                  <a:pt x="144" y="96"/>
                  <a:pt x="144" y="144"/>
                </a:cubicBezTo>
                <a:cubicBezTo>
                  <a:pt x="144" y="192"/>
                  <a:pt x="0" y="240"/>
                  <a:pt x="0" y="288"/>
                </a:cubicBezTo>
                <a:cubicBezTo>
                  <a:pt x="0" y="336"/>
                  <a:pt x="144" y="384"/>
                  <a:pt x="144" y="432"/>
                </a:cubicBezTo>
                <a:cubicBezTo>
                  <a:pt x="144" y="480"/>
                  <a:pt x="0" y="528"/>
                  <a:pt x="0" y="576"/>
                </a:cubicBezTo>
                <a:cubicBezTo>
                  <a:pt x="0" y="624"/>
                  <a:pt x="120" y="696"/>
                  <a:pt x="144" y="720"/>
                </a:cubicBezTo>
              </a:path>
            </a:pathLst>
          </a:custGeom>
          <a:noFill/>
          <a:ln w="38100">
            <a:solidFill>
              <a:srgbClr val="FF7C8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9033" name="Oval 9"/>
          <p:cNvSpPr>
            <a:spLocks noChangeArrowheads="1"/>
          </p:cNvSpPr>
          <p:nvPr/>
        </p:nvSpPr>
        <p:spPr bwMode="auto">
          <a:xfrm>
            <a:off x="4914900" y="4191000"/>
            <a:ext cx="1905000" cy="1600200"/>
          </a:xfrm>
          <a:prstGeom prst="ellipse">
            <a:avLst/>
          </a:prstGeom>
          <a:noFill/>
          <a:ln w="38100">
            <a:solidFill>
              <a:srgbClr val="FF6699"/>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l-GR"/>
          </a:p>
        </p:txBody>
      </p:sp>
      <p:sp>
        <p:nvSpPr>
          <p:cNvPr id="129034" name="Text Box 10"/>
          <p:cNvSpPr txBox="1">
            <a:spLocks noChangeArrowheads="1"/>
          </p:cNvSpPr>
          <p:nvPr/>
        </p:nvSpPr>
        <p:spPr bwMode="auto">
          <a:xfrm>
            <a:off x="4991101" y="4708526"/>
            <a:ext cx="8620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en-US" sz="2000" dirty="0">
                <a:solidFill>
                  <a:srgbClr val="FFFFFF"/>
                </a:solidFill>
                <a:latin typeface="Times New Roman" charset="0"/>
              </a:rPr>
              <a:t>DNA</a:t>
            </a:r>
          </a:p>
        </p:txBody>
      </p:sp>
      <p:sp>
        <p:nvSpPr>
          <p:cNvPr id="129035" name="Text Box 11"/>
          <p:cNvSpPr txBox="1">
            <a:spLocks noChangeArrowheads="1"/>
          </p:cNvSpPr>
          <p:nvPr/>
        </p:nvSpPr>
        <p:spPr bwMode="auto">
          <a:xfrm>
            <a:off x="9182100" y="1371600"/>
            <a:ext cx="609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spcBef>
                <a:spcPct val="50000"/>
              </a:spcBef>
            </a:pPr>
            <a:endParaRPr lang="el-GR" sz="2400">
              <a:latin typeface="Times New Roman" charset="0"/>
            </a:endParaRPr>
          </a:p>
        </p:txBody>
      </p:sp>
      <p:sp>
        <p:nvSpPr>
          <p:cNvPr id="129036" name="Text Box 12"/>
          <p:cNvSpPr txBox="1">
            <a:spLocks noChangeArrowheads="1"/>
          </p:cNvSpPr>
          <p:nvPr/>
        </p:nvSpPr>
        <p:spPr bwMode="auto">
          <a:xfrm>
            <a:off x="9029700" y="1295400"/>
            <a:ext cx="304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spcBef>
                <a:spcPct val="50000"/>
              </a:spcBef>
            </a:pPr>
            <a:endParaRPr lang="el-GR" sz="2400">
              <a:latin typeface="Times New Roman" charset="0"/>
            </a:endParaRPr>
          </a:p>
        </p:txBody>
      </p:sp>
      <p:sp>
        <p:nvSpPr>
          <p:cNvPr id="129037" name="Freeform 13"/>
          <p:cNvSpPr>
            <a:spLocks/>
          </p:cNvSpPr>
          <p:nvPr/>
        </p:nvSpPr>
        <p:spPr bwMode="auto">
          <a:xfrm>
            <a:off x="2857500" y="2209800"/>
            <a:ext cx="6553200" cy="1016000"/>
          </a:xfrm>
          <a:custGeom>
            <a:avLst/>
            <a:gdLst>
              <a:gd name="T0" fmla="*/ 0 w 4128"/>
              <a:gd name="T1" fmla="*/ 2147483647 h 640"/>
              <a:gd name="T2" fmla="*/ 2147483647 w 4128"/>
              <a:gd name="T3" fmla="*/ 2147483647 h 640"/>
              <a:gd name="T4" fmla="*/ 2147483647 w 4128"/>
              <a:gd name="T5" fmla="*/ 2147483647 h 640"/>
              <a:gd name="T6" fmla="*/ 0 60000 65536"/>
              <a:gd name="T7" fmla="*/ 0 60000 65536"/>
              <a:gd name="T8" fmla="*/ 0 60000 65536"/>
              <a:gd name="T9" fmla="*/ 0 w 4128"/>
              <a:gd name="T10" fmla="*/ 0 h 640"/>
              <a:gd name="T11" fmla="*/ 4128 w 4128"/>
              <a:gd name="T12" fmla="*/ 640 h 640"/>
            </a:gdLst>
            <a:ahLst/>
            <a:cxnLst>
              <a:cxn ang="T6">
                <a:pos x="T0" y="T1"/>
              </a:cxn>
              <a:cxn ang="T7">
                <a:pos x="T2" y="T3"/>
              </a:cxn>
              <a:cxn ang="T8">
                <a:pos x="T4" y="T5"/>
              </a:cxn>
            </a:cxnLst>
            <a:rect l="T9" t="T10" r="T11" b="T12"/>
            <a:pathLst>
              <a:path w="4128" h="640">
                <a:moveTo>
                  <a:pt x="0" y="544"/>
                </a:moveTo>
                <a:cubicBezTo>
                  <a:pt x="664" y="272"/>
                  <a:pt x="1328" y="0"/>
                  <a:pt x="2016" y="16"/>
                </a:cubicBezTo>
                <a:cubicBezTo>
                  <a:pt x="2704" y="32"/>
                  <a:pt x="3776" y="536"/>
                  <a:pt x="4128" y="640"/>
                </a:cubicBezTo>
              </a:path>
            </a:pathLst>
          </a:custGeom>
          <a:noFill/>
          <a:ln w="28575">
            <a:solidFill>
              <a:srgbClr val="FF6699"/>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9038" name="Freeform 14"/>
          <p:cNvSpPr>
            <a:spLocks/>
          </p:cNvSpPr>
          <p:nvPr/>
        </p:nvSpPr>
        <p:spPr bwMode="auto">
          <a:xfrm>
            <a:off x="2857500" y="2311400"/>
            <a:ext cx="6553200" cy="1016000"/>
          </a:xfrm>
          <a:custGeom>
            <a:avLst/>
            <a:gdLst>
              <a:gd name="T0" fmla="*/ 0 w 4128"/>
              <a:gd name="T1" fmla="*/ 2147483647 h 640"/>
              <a:gd name="T2" fmla="*/ 2147483647 w 4128"/>
              <a:gd name="T3" fmla="*/ 2147483647 h 640"/>
              <a:gd name="T4" fmla="*/ 2147483647 w 4128"/>
              <a:gd name="T5" fmla="*/ 2147483647 h 640"/>
              <a:gd name="T6" fmla="*/ 0 60000 65536"/>
              <a:gd name="T7" fmla="*/ 0 60000 65536"/>
              <a:gd name="T8" fmla="*/ 0 60000 65536"/>
              <a:gd name="T9" fmla="*/ 0 w 4128"/>
              <a:gd name="T10" fmla="*/ 0 h 640"/>
              <a:gd name="T11" fmla="*/ 4128 w 4128"/>
              <a:gd name="T12" fmla="*/ 640 h 640"/>
            </a:gdLst>
            <a:ahLst/>
            <a:cxnLst>
              <a:cxn ang="T6">
                <a:pos x="T0" y="T1"/>
              </a:cxn>
              <a:cxn ang="T7">
                <a:pos x="T2" y="T3"/>
              </a:cxn>
              <a:cxn ang="T8">
                <a:pos x="T4" y="T5"/>
              </a:cxn>
            </a:cxnLst>
            <a:rect l="T9" t="T10" r="T11" b="T12"/>
            <a:pathLst>
              <a:path w="4128" h="640">
                <a:moveTo>
                  <a:pt x="0" y="544"/>
                </a:moveTo>
                <a:cubicBezTo>
                  <a:pt x="664" y="272"/>
                  <a:pt x="1328" y="0"/>
                  <a:pt x="2016" y="16"/>
                </a:cubicBezTo>
                <a:cubicBezTo>
                  <a:pt x="2704" y="32"/>
                  <a:pt x="3776" y="536"/>
                  <a:pt x="4128" y="640"/>
                </a:cubicBezTo>
              </a:path>
            </a:pathLst>
          </a:custGeom>
          <a:noFill/>
          <a:ln w="28575">
            <a:solidFill>
              <a:srgbClr val="FF6699"/>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129039" name="Text Box 15"/>
          <p:cNvSpPr txBox="1">
            <a:spLocks noChangeArrowheads="1"/>
          </p:cNvSpPr>
          <p:nvPr/>
        </p:nvSpPr>
        <p:spPr bwMode="auto">
          <a:xfrm>
            <a:off x="5524500" y="1524001"/>
            <a:ext cx="838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r>
              <a:rPr lang="en-US" sz="2000" dirty="0">
                <a:solidFill>
                  <a:srgbClr val="FFFFFF"/>
                </a:solidFill>
                <a:latin typeface="Times New Roman" charset="0"/>
              </a:rPr>
              <a:t>UVR</a:t>
            </a:r>
          </a:p>
        </p:txBody>
      </p:sp>
      <p:grpSp>
        <p:nvGrpSpPr>
          <p:cNvPr id="2" name="Group 16"/>
          <p:cNvGrpSpPr>
            <a:grpSpLocks/>
          </p:cNvGrpSpPr>
          <p:nvPr/>
        </p:nvGrpSpPr>
        <p:grpSpPr bwMode="auto">
          <a:xfrm>
            <a:off x="2552700" y="1752601"/>
            <a:ext cx="2351088" cy="3451225"/>
            <a:chOff x="1008" y="1104"/>
            <a:chExt cx="1481" cy="2174"/>
          </a:xfrm>
        </p:grpSpPr>
        <p:grpSp>
          <p:nvGrpSpPr>
            <p:cNvPr id="129060" name="Group 17"/>
            <p:cNvGrpSpPr>
              <a:grpSpLocks/>
            </p:cNvGrpSpPr>
            <p:nvPr/>
          </p:nvGrpSpPr>
          <p:grpSpPr bwMode="auto">
            <a:xfrm>
              <a:off x="1056" y="1488"/>
              <a:ext cx="1433" cy="1790"/>
              <a:chOff x="1056" y="1488"/>
              <a:chExt cx="1433" cy="1790"/>
            </a:xfrm>
          </p:grpSpPr>
          <p:sp>
            <p:nvSpPr>
              <p:cNvPr id="129062" name="Rectangle 18"/>
              <p:cNvSpPr>
                <a:spLocks noChangeArrowheads="1"/>
              </p:cNvSpPr>
              <p:nvPr/>
            </p:nvSpPr>
            <p:spPr bwMode="auto">
              <a:xfrm rot="3848925">
                <a:off x="1487" y="1690"/>
                <a:ext cx="384" cy="144"/>
              </a:xfrm>
              <a:prstGeom prst="rect">
                <a:avLst/>
              </a:prstGeom>
              <a:solidFill>
                <a:srgbClr val="C0C0C0"/>
              </a:solidFill>
              <a:ln w="9525">
                <a:solidFill>
                  <a:schemeClr val="tx1"/>
                </a:solidFill>
                <a:miter lim="800000"/>
                <a:headEnd/>
                <a:tailEnd/>
              </a:ln>
            </p:spPr>
            <p:txBody>
              <a:bodyPr wrap="none" anchor="ctr"/>
              <a:lstStyle/>
              <a:p>
                <a:endParaRPr lang="el-GR">
                  <a:solidFill>
                    <a:srgbClr val="FFFFFF"/>
                  </a:solidFill>
                </a:endParaRPr>
              </a:p>
            </p:txBody>
          </p:sp>
          <p:sp>
            <p:nvSpPr>
              <p:cNvPr id="129063" name="Rectangle 19"/>
              <p:cNvSpPr>
                <a:spLocks noChangeArrowheads="1"/>
              </p:cNvSpPr>
              <p:nvPr/>
            </p:nvSpPr>
            <p:spPr bwMode="auto">
              <a:xfrm rot="3848925">
                <a:off x="1704" y="1608"/>
                <a:ext cx="384" cy="144"/>
              </a:xfrm>
              <a:prstGeom prst="rect">
                <a:avLst/>
              </a:prstGeom>
              <a:solidFill>
                <a:srgbClr val="C0C0C0"/>
              </a:solidFill>
              <a:ln w="9525">
                <a:solidFill>
                  <a:schemeClr val="tx1"/>
                </a:solidFill>
                <a:miter lim="800000"/>
                <a:headEnd/>
                <a:tailEnd/>
              </a:ln>
            </p:spPr>
            <p:txBody>
              <a:bodyPr wrap="none" anchor="ctr"/>
              <a:lstStyle/>
              <a:p>
                <a:endParaRPr lang="el-GR">
                  <a:solidFill>
                    <a:srgbClr val="FFFFFF"/>
                  </a:solidFill>
                </a:endParaRPr>
              </a:p>
            </p:txBody>
          </p:sp>
          <p:sp>
            <p:nvSpPr>
              <p:cNvPr id="129064" name="Text Box 20"/>
              <p:cNvSpPr txBox="1">
                <a:spLocks noChangeArrowheads="1"/>
              </p:cNvSpPr>
              <p:nvPr/>
            </p:nvSpPr>
            <p:spPr bwMode="auto">
              <a:xfrm rot="-1276165">
                <a:off x="1337" y="2026"/>
                <a:ext cx="1152"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r>
                  <a:rPr lang="en-US">
                    <a:solidFill>
                      <a:srgbClr val="FFFFFF"/>
                    </a:solidFill>
                    <a:latin typeface="Times New Roman" charset="0"/>
                  </a:rPr>
                  <a:t>Membrane receptors</a:t>
                </a:r>
              </a:p>
            </p:txBody>
          </p:sp>
          <p:sp>
            <p:nvSpPr>
              <p:cNvPr id="129065" name="Text Box 21"/>
              <p:cNvSpPr txBox="1">
                <a:spLocks noChangeArrowheads="1"/>
              </p:cNvSpPr>
              <p:nvPr/>
            </p:nvSpPr>
            <p:spPr bwMode="auto">
              <a:xfrm>
                <a:off x="1056" y="2832"/>
                <a:ext cx="1152"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r>
                  <a:rPr lang="el-GR" sz="2000">
                    <a:solidFill>
                      <a:srgbClr val="FFFFFF"/>
                    </a:solidFill>
                    <a:latin typeface="Times New Roman" charset="0"/>
                  </a:rPr>
                  <a:t>Μεταγωγή σήματος</a:t>
                </a:r>
                <a:endParaRPr lang="en-US" sz="2000">
                  <a:solidFill>
                    <a:srgbClr val="FFFFFF"/>
                  </a:solidFill>
                  <a:latin typeface="Times New Roman" charset="0"/>
                </a:endParaRPr>
              </a:p>
            </p:txBody>
          </p:sp>
          <p:sp>
            <p:nvSpPr>
              <p:cNvPr id="129066" name="AutoShape 22"/>
              <p:cNvSpPr>
                <a:spLocks noChangeArrowheads="1"/>
              </p:cNvSpPr>
              <p:nvPr/>
            </p:nvSpPr>
            <p:spPr bwMode="auto">
              <a:xfrm>
                <a:off x="1728" y="2448"/>
                <a:ext cx="96" cy="384"/>
              </a:xfrm>
              <a:prstGeom prst="downArrow">
                <a:avLst>
                  <a:gd name="adj1" fmla="val 50000"/>
                  <a:gd name="adj2" fmla="val 100000"/>
                </a:avLst>
              </a:prstGeom>
              <a:solidFill>
                <a:schemeClr val="accent1"/>
              </a:solidFill>
              <a:ln w="9525">
                <a:solidFill>
                  <a:schemeClr val="tx1"/>
                </a:solidFill>
                <a:miter lim="800000"/>
                <a:headEnd/>
                <a:tailEnd/>
              </a:ln>
            </p:spPr>
            <p:txBody>
              <a:bodyPr wrap="none" anchor="ctr"/>
              <a:lstStyle/>
              <a:p>
                <a:endParaRPr lang="el-GR">
                  <a:solidFill>
                    <a:srgbClr val="FFFFFF"/>
                  </a:solidFill>
                </a:endParaRPr>
              </a:p>
            </p:txBody>
          </p:sp>
          <p:sp>
            <p:nvSpPr>
              <p:cNvPr id="129067" name="AutoShape 23"/>
              <p:cNvSpPr>
                <a:spLocks noChangeArrowheads="1"/>
              </p:cNvSpPr>
              <p:nvPr/>
            </p:nvSpPr>
            <p:spPr bwMode="auto">
              <a:xfrm>
                <a:off x="2112" y="3120"/>
                <a:ext cx="288" cy="96"/>
              </a:xfrm>
              <a:prstGeom prst="rightArrow">
                <a:avLst>
                  <a:gd name="adj1" fmla="val 50000"/>
                  <a:gd name="adj2" fmla="val 75000"/>
                </a:avLst>
              </a:prstGeom>
              <a:solidFill>
                <a:schemeClr val="accent1"/>
              </a:solidFill>
              <a:ln w="9525">
                <a:solidFill>
                  <a:schemeClr val="tx1"/>
                </a:solidFill>
                <a:miter lim="800000"/>
                <a:headEnd/>
                <a:tailEnd/>
              </a:ln>
            </p:spPr>
            <p:txBody>
              <a:bodyPr wrap="none" anchor="ctr"/>
              <a:lstStyle/>
              <a:p>
                <a:endParaRPr lang="el-GR">
                  <a:solidFill>
                    <a:srgbClr val="FFFFFF"/>
                  </a:solidFill>
                </a:endParaRPr>
              </a:p>
            </p:txBody>
          </p:sp>
        </p:grpSp>
        <p:sp>
          <p:nvSpPr>
            <p:cNvPr id="129061" name="Text Box 24"/>
            <p:cNvSpPr txBox="1">
              <a:spLocks noChangeArrowheads="1"/>
            </p:cNvSpPr>
            <p:nvPr/>
          </p:nvSpPr>
          <p:spPr bwMode="auto">
            <a:xfrm>
              <a:off x="1008" y="1104"/>
              <a:ext cx="67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r>
                <a:rPr lang="en-US" sz="2400" b="1">
                  <a:solidFill>
                    <a:srgbClr val="FFFFFF"/>
                  </a:solidFill>
                  <a:latin typeface="Times New Roman" charset="0"/>
                </a:rPr>
                <a:t>UVB</a:t>
              </a:r>
            </a:p>
          </p:txBody>
        </p:sp>
      </p:grpSp>
      <p:grpSp>
        <p:nvGrpSpPr>
          <p:cNvPr id="4" name="Group 25"/>
          <p:cNvGrpSpPr>
            <a:grpSpLocks/>
          </p:cNvGrpSpPr>
          <p:nvPr/>
        </p:nvGrpSpPr>
        <p:grpSpPr bwMode="auto">
          <a:xfrm>
            <a:off x="7048500" y="2057401"/>
            <a:ext cx="2743200" cy="3116263"/>
            <a:chOff x="3840" y="1296"/>
            <a:chExt cx="1728" cy="1963"/>
          </a:xfrm>
        </p:grpSpPr>
        <p:grpSp>
          <p:nvGrpSpPr>
            <p:cNvPr id="129052" name="Group 26"/>
            <p:cNvGrpSpPr>
              <a:grpSpLocks/>
            </p:cNvGrpSpPr>
            <p:nvPr/>
          </p:nvGrpSpPr>
          <p:grpSpPr bwMode="auto">
            <a:xfrm>
              <a:off x="3840" y="1373"/>
              <a:ext cx="1728" cy="1886"/>
              <a:chOff x="3840" y="1392"/>
              <a:chExt cx="1728" cy="1886"/>
            </a:xfrm>
          </p:grpSpPr>
          <p:sp>
            <p:nvSpPr>
              <p:cNvPr id="129054" name="Rectangle 27"/>
              <p:cNvSpPr>
                <a:spLocks noChangeArrowheads="1"/>
              </p:cNvSpPr>
              <p:nvPr/>
            </p:nvSpPr>
            <p:spPr bwMode="auto">
              <a:xfrm rot="6676190">
                <a:off x="4056" y="1512"/>
                <a:ext cx="384" cy="144"/>
              </a:xfrm>
              <a:prstGeom prst="rect">
                <a:avLst/>
              </a:prstGeom>
              <a:solidFill>
                <a:srgbClr val="FF9933"/>
              </a:solidFill>
              <a:ln w="9525">
                <a:solidFill>
                  <a:schemeClr val="bg1"/>
                </a:solidFill>
                <a:miter lim="800000"/>
                <a:headEnd/>
                <a:tailEnd/>
              </a:ln>
            </p:spPr>
            <p:txBody>
              <a:bodyPr wrap="none" anchor="ctr"/>
              <a:lstStyle/>
              <a:p>
                <a:endParaRPr lang="el-GR">
                  <a:solidFill>
                    <a:srgbClr val="FFFFFF"/>
                  </a:solidFill>
                </a:endParaRPr>
              </a:p>
            </p:txBody>
          </p:sp>
          <p:sp>
            <p:nvSpPr>
              <p:cNvPr id="129055" name="AutoShape 28"/>
              <p:cNvSpPr>
                <a:spLocks noChangeArrowheads="1"/>
              </p:cNvSpPr>
              <p:nvPr/>
            </p:nvSpPr>
            <p:spPr bwMode="auto">
              <a:xfrm>
                <a:off x="3840" y="1728"/>
                <a:ext cx="288" cy="336"/>
              </a:xfrm>
              <a:prstGeom prst="octagon">
                <a:avLst>
                  <a:gd name="adj" fmla="val 29287"/>
                </a:avLst>
              </a:prstGeom>
              <a:solidFill>
                <a:srgbClr val="FF9933"/>
              </a:solidFill>
              <a:ln w="9525">
                <a:solidFill>
                  <a:schemeClr val="bg1"/>
                </a:solidFill>
                <a:miter lim="800000"/>
                <a:headEnd/>
                <a:tailEnd/>
              </a:ln>
            </p:spPr>
            <p:txBody>
              <a:bodyPr wrap="none" anchor="ctr"/>
              <a:lstStyle/>
              <a:p>
                <a:endParaRPr lang="el-GR">
                  <a:solidFill>
                    <a:srgbClr val="FFFFFF"/>
                  </a:solidFill>
                </a:endParaRPr>
              </a:p>
            </p:txBody>
          </p:sp>
          <p:sp>
            <p:nvSpPr>
              <p:cNvPr id="129056" name="Text Box 29"/>
              <p:cNvSpPr txBox="1">
                <a:spLocks noChangeArrowheads="1"/>
              </p:cNvSpPr>
              <p:nvPr/>
            </p:nvSpPr>
            <p:spPr bwMode="auto">
              <a:xfrm rot="1133921">
                <a:off x="4012" y="2031"/>
                <a:ext cx="1488"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r>
                  <a:rPr lang="en-US">
                    <a:solidFill>
                      <a:srgbClr val="FFFFFF"/>
                    </a:solidFill>
                    <a:latin typeface="Times New Roman" charset="0"/>
                  </a:rPr>
                  <a:t>Intracellular photosensitizers</a:t>
                </a:r>
                <a:endParaRPr lang="en-US" sz="2000">
                  <a:solidFill>
                    <a:srgbClr val="FFFFFF"/>
                  </a:solidFill>
                  <a:latin typeface="Times New Roman" charset="0"/>
                </a:endParaRPr>
              </a:p>
            </p:txBody>
          </p:sp>
          <p:sp>
            <p:nvSpPr>
              <p:cNvPr id="129057" name="Text Box 30"/>
              <p:cNvSpPr txBox="1">
                <a:spLocks noChangeArrowheads="1"/>
              </p:cNvSpPr>
              <p:nvPr/>
            </p:nvSpPr>
            <p:spPr bwMode="auto">
              <a:xfrm>
                <a:off x="4080" y="2832"/>
                <a:ext cx="1488"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r>
                  <a:rPr lang="el-GR" sz="2000">
                    <a:solidFill>
                      <a:srgbClr val="FFFFFF"/>
                    </a:solidFill>
                    <a:latin typeface="Times New Roman" charset="0"/>
                  </a:rPr>
                  <a:t>Παραγωγή ελευθέρων ριζών </a:t>
                </a:r>
                <a:r>
                  <a:rPr lang="en-US" sz="2000">
                    <a:solidFill>
                      <a:srgbClr val="FFFFFF"/>
                    </a:solidFill>
                    <a:latin typeface="Times New Roman" charset="0"/>
                  </a:rPr>
                  <a:t>O2</a:t>
                </a:r>
              </a:p>
            </p:txBody>
          </p:sp>
          <p:sp>
            <p:nvSpPr>
              <p:cNvPr id="129058" name="AutoShape 31"/>
              <p:cNvSpPr>
                <a:spLocks noChangeArrowheads="1"/>
              </p:cNvSpPr>
              <p:nvPr/>
            </p:nvSpPr>
            <p:spPr bwMode="auto">
              <a:xfrm>
                <a:off x="4752" y="2544"/>
                <a:ext cx="96" cy="288"/>
              </a:xfrm>
              <a:prstGeom prst="downArrow">
                <a:avLst>
                  <a:gd name="adj1" fmla="val 50000"/>
                  <a:gd name="adj2" fmla="val 75000"/>
                </a:avLst>
              </a:prstGeom>
              <a:solidFill>
                <a:schemeClr val="accent1"/>
              </a:solidFill>
              <a:ln w="9525">
                <a:solidFill>
                  <a:schemeClr val="tx1"/>
                </a:solidFill>
                <a:miter lim="800000"/>
                <a:headEnd/>
                <a:tailEnd/>
              </a:ln>
            </p:spPr>
            <p:txBody>
              <a:bodyPr wrap="none" anchor="ctr"/>
              <a:lstStyle/>
              <a:p>
                <a:endParaRPr lang="el-GR">
                  <a:solidFill>
                    <a:srgbClr val="FFFFFF"/>
                  </a:solidFill>
                </a:endParaRPr>
              </a:p>
            </p:txBody>
          </p:sp>
          <p:sp>
            <p:nvSpPr>
              <p:cNvPr id="129059" name="AutoShape 32"/>
              <p:cNvSpPr>
                <a:spLocks noChangeArrowheads="1"/>
              </p:cNvSpPr>
              <p:nvPr/>
            </p:nvSpPr>
            <p:spPr bwMode="auto">
              <a:xfrm>
                <a:off x="3840" y="3120"/>
                <a:ext cx="240" cy="96"/>
              </a:xfrm>
              <a:prstGeom prst="lef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l-GR">
                  <a:solidFill>
                    <a:srgbClr val="FFFFFF"/>
                  </a:solidFill>
                </a:endParaRPr>
              </a:p>
            </p:txBody>
          </p:sp>
        </p:grpSp>
        <p:sp>
          <p:nvSpPr>
            <p:cNvPr id="129053" name="Text Box 33"/>
            <p:cNvSpPr txBox="1">
              <a:spLocks noChangeArrowheads="1"/>
            </p:cNvSpPr>
            <p:nvPr/>
          </p:nvSpPr>
          <p:spPr bwMode="auto">
            <a:xfrm>
              <a:off x="4704" y="1296"/>
              <a:ext cx="512"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en-US" sz="2400" b="1" dirty="0">
                  <a:solidFill>
                    <a:srgbClr val="FFFFFF"/>
                  </a:solidFill>
                  <a:latin typeface="Times New Roman" charset="0"/>
                </a:rPr>
                <a:t>UVA</a:t>
              </a:r>
            </a:p>
          </p:txBody>
        </p:sp>
      </p:grpSp>
      <p:grpSp>
        <p:nvGrpSpPr>
          <p:cNvPr id="6" name="Group 34"/>
          <p:cNvGrpSpPr>
            <a:grpSpLocks/>
          </p:cNvGrpSpPr>
          <p:nvPr/>
        </p:nvGrpSpPr>
        <p:grpSpPr bwMode="auto">
          <a:xfrm>
            <a:off x="3771900" y="2438400"/>
            <a:ext cx="4419600" cy="4419600"/>
            <a:chOff x="1776" y="1536"/>
            <a:chExt cx="2784" cy="2784"/>
          </a:xfrm>
        </p:grpSpPr>
        <p:grpSp>
          <p:nvGrpSpPr>
            <p:cNvPr id="129043" name="Group 35"/>
            <p:cNvGrpSpPr>
              <a:grpSpLocks/>
            </p:cNvGrpSpPr>
            <p:nvPr/>
          </p:nvGrpSpPr>
          <p:grpSpPr bwMode="auto">
            <a:xfrm>
              <a:off x="1776" y="1824"/>
              <a:ext cx="2784" cy="2496"/>
              <a:chOff x="1776" y="1824"/>
              <a:chExt cx="2784" cy="2496"/>
            </a:xfrm>
          </p:grpSpPr>
          <p:grpSp>
            <p:nvGrpSpPr>
              <p:cNvPr id="129045" name="Group 36"/>
              <p:cNvGrpSpPr>
                <a:grpSpLocks/>
              </p:cNvGrpSpPr>
              <p:nvPr/>
            </p:nvGrpSpPr>
            <p:grpSpPr bwMode="auto">
              <a:xfrm>
                <a:off x="1776" y="3062"/>
                <a:ext cx="2784" cy="1258"/>
                <a:chOff x="1776" y="2966"/>
                <a:chExt cx="2784" cy="1258"/>
              </a:xfrm>
            </p:grpSpPr>
            <p:sp>
              <p:nvSpPr>
                <p:cNvPr id="129047" name="Text Box 37"/>
                <p:cNvSpPr txBox="1">
                  <a:spLocks noChangeArrowheads="1"/>
                </p:cNvSpPr>
                <p:nvPr/>
              </p:nvSpPr>
              <p:spPr bwMode="auto">
                <a:xfrm>
                  <a:off x="1776" y="3936"/>
                  <a:ext cx="278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r>
                    <a:rPr lang="en-US" sz="2400" dirty="0">
                      <a:solidFill>
                        <a:srgbClr val="FFFF00"/>
                      </a:solidFill>
                      <a:latin typeface="Times New Roman" charset="0"/>
                    </a:rPr>
                    <a:t>M</a:t>
                  </a:r>
                  <a:r>
                    <a:rPr lang="el-GR" sz="2400" dirty="0">
                      <a:solidFill>
                        <a:srgbClr val="FFFF00"/>
                      </a:solidFill>
                      <a:latin typeface="Times New Roman" charset="0"/>
                    </a:rPr>
                    <a:t>εταλλάξεις σε κρίσιμα γονίδια</a:t>
                  </a:r>
                  <a:endParaRPr lang="en-US" sz="2400" dirty="0">
                    <a:solidFill>
                      <a:srgbClr val="FFFF00"/>
                    </a:solidFill>
                    <a:latin typeface="Times New Roman" charset="0"/>
                  </a:endParaRPr>
                </a:p>
              </p:txBody>
            </p:sp>
            <p:sp>
              <p:nvSpPr>
                <p:cNvPr id="129048" name="AutoShape 38"/>
                <p:cNvSpPr>
                  <a:spLocks noChangeArrowheads="1"/>
                </p:cNvSpPr>
                <p:nvPr/>
              </p:nvSpPr>
              <p:spPr bwMode="auto">
                <a:xfrm>
                  <a:off x="3072" y="3696"/>
                  <a:ext cx="96" cy="240"/>
                </a:xfrm>
                <a:prstGeom prst="down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l-GR">
                    <a:solidFill>
                      <a:srgbClr val="FFFFFF"/>
                    </a:solidFill>
                  </a:endParaRPr>
                </a:p>
              </p:txBody>
            </p:sp>
            <p:sp>
              <p:nvSpPr>
                <p:cNvPr id="129049" name="Text Box 39"/>
                <p:cNvSpPr txBox="1">
                  <a:spLocks noChangeArrowheads="1"/>
                </p:cNvSpPr>
                <p:nvPr/>
              </p:nvSpPr>
              <p:spPr bwMode="auto">
                <a:xfrm>
                  <a:off x="3216" y="2966"/>
                  <a:ext cx="48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el-GR" sz="2000">
                      <a:solidFill>
                        <a:srgbClr val="FFFFFF"/>
                      </a:solidFill>
                      <a:latin typeface="Times New Roman" charset="0"/>
                    </a:rPr>
                    <a:t>Τ-Τ</a:t>
                  </a:r>
                  <a:endParaRPr lang="en-US" sz="2000">
                    <a:solidFill>
                      <a:srgbClr val="FFFFFF"/>
                    </a:solidFill>
                    <a:latin typeface="Times New Roman" charset="0"/>
                  </a:endParaRPr>
                </a:p>
              </p:txBody>
            </p:sp>
            <p:sp>
              <p:nvSpPr>
                <p:cNvPr id="129050" name="Line 40"/>
                <p:cNvSpPr>
                  <a:spLocks noChangeShapeType="1"/>
                </p:cNvSpPr>
                <p:nvPr/>
              </p:nvSpPr>
              <p:spPr bwMode="auto">
                <a:xfrm>
                  <a:off x="3120" y="3024"/>
                  <a:ext cx="96" cy="96"/>
                </a:xfrm>
                <a:prstGeom prst="line">
                  <a:avLst/>
                </a:prstGeom>
                <a:noFill/>
                <a:ln w="28575">
                  <a:solidFill>
                    <a:srgbClr val="6699FF"/>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129051" name="Line 41"/>
                <p:cNvSpPr>
                  <a:spLocks noChangeShapeType="1"/>
                </p:cNvSpPr>
                <p:nvPr/>
              </p:nvSpPr>
              <p:spPr bwMode="auto">
                <a:xfrm flipH="1">
                  <a:off x="3120" y="3120"/>
                  <a:ext cx="96" cy="96"/>
                </a:xfrm>
                <a:prstGeom prst="line">
                  <a:avLst/>
                </a:prstGeom>
                <a:noFill/>
                <a:ln w="28575">
                  <a:solidFill>
                    <a:srgbClr val="6699FF"/>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grpSp>
          <p:sp>
            <p:nvSpPr>
              <p:cNvPr id="129046" name="Line 42"/>
              <p:cNvSpPr>
                <a:spLocks noChangeShapeType="1"/>
              </p:cNvSpPr>
              <p:nvPr/>
            </p:nvSpPr>
            <p:spPr bwMode="auto">
              <a:xfrm>
                <a:off x="3072" y="1824"/>
                <a:ext cx="0" cy="672"/>
              </a:xfrm>
              <a:prstGeom prst="line">
                <a:avLst/>
              </a:prstGeom>
              <a:noFill/>
              <a:ln w="38100">
                <a:solidFill>
                  <a:srgbClr val="CCFF99"/>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sp>
          <p:nvSpPr>
            <p:cNvPr id="129044" name="Text Box 43"/>
            <p:cNvSpPr txBox="1">
              <a:spLocks noChangeArrowheads="1"/>
            </p:cNvSpPr>
            <p:nvPr/>
          </p:nvSpPr>
          <p:spPr bwMode="auto">
            <a:xfrm>
              <a:off x="2838" y="1536"/>
              <a:ext cx="526"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en-US" sz="2400" b="1">
                  <a:solidFill>
                    <a:srgbClr val="FFFFFF"/>
                  </a:solidFill>
                  <a:latin typeface="Times New Roman" charset="0"/>
                </a:rPr>
                <a:t>UVB</a:t>
              </a:r>
            </a:p>
          </p:txBody>
        </p:sp>
      </p:grpSp>
    </p:spTree>
    <p:extLst>
      <p:ext uri="{BB962C8B-B14F-4D97-AF65-F5344CB8AC3E}">
        <p14:creationId xmlns:p14="http://schemas.microsoft.com/office/powerpoint/2010/main" val="22646752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1073" name="Picture 3" descr="~AUT0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3725" y="2349500"/>
            <a:ext cx="32766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4" name="Rectangle 4"/>
          <p:cNvSpPr>
            <a:spLocks noChangeArrowheads="1"/>
          </p:cNvSpPr>
          <p:nvPr/>
        </p:nvSpPr>
        <p:spPr bwMode="auto">
          <a:xfrm>
            <a:off x="1774826" y="2389189"/>
            <a:ext cx="1892345" cy="468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8425" tIns="49212" rIns="98425" bIns="49212">
            <a:spAutoFit/>
          </a:bodyPr>
          <a:lstStyle/>
          <a:p>
            <a:pPr defTabSz="977900"/>
            <a:r>
              <a:rPr lang="el-GR" sz="2400" dirty="0">
                <a:solidFill>
                  <a:srgbClr val="000000"/>
                </a:solidFill>
                <a:latin typeface="Times New Roman" charset="0"/>
              </a:rPr>
              <a:t>Άνδρες</a:t>
            </a:r>
            <a:r>
              <a:rPr lang="en-US" sz="2400" dirty="0">
                <a:solidFill>
                  <a:srgbClr val="000000"/>
                </a:solidFill>
                <a:latin typeface="Times New Roman" charset="0"/>
              </a:rPr>
              <a:t>:</a:t>
            </a:r>
            <a:r>
              <a:rPr lang="el-GR" sz="2400" dirty="0">
                <a:solidFill>
                  <a:srgbClr val="000000"/>
                </a:solidFill>
                <a:latin typeface="Times New Roman" charset="0"/>
              </a:rPr>
              <a:t> Ράχη</a:t>
            </a:r>
            <a:endParaRPr lang="en-US" sz="2400" dirty="0">
              <a:solidFill>
                <a:srgbClr val="000000"/>
              </a:solidFill>
              <a:latin typeface="Times New Roman" charset="0"/>
            </a:endParaRPr>
          </a:p>
        </p:txBody>
      </p:sp>
      <p:sp>
        <p:nvSpPr>
          <p:cNvPr id="131075" name="Rectangle 5"/>
          <p:cNvSpPr>
            <a:spLocks noChangeArrowheads="1"/>
          </p:cNvSpPr>
          <p:nvPr/>
        </p:nvSpPr>
        <p:spPr bwMode="auto">
          <a:xfrm>
            <a:off x="7900989" y="4076701"/>
            <a:ext cx="2891817" cy="468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8425" tIns="49212" rIns="98425" bIns="49212">
            <a:spAutoFit/>
          </a:bodyPr>
          <a:lstStyle/>
          <a:p>
            <a:pPr defTabSz="977900"/>
            <a:r>
              <a:rPr lang="el-GR" sz="2400" dirty="0">
                <a:solidFill>
                  <a:srgbClr val="000000"/>
                </a:solidFill>
                <a:latin typeface="Times New Roman" charset="0"/>
              </a:rPr>
              <a:t>Γυναίκες</a:t>
            </a:r>
            <a:r>
              <a:rPr lang="en-US" sz="2400" dirty="0">
                <a:solidFill>
                  <a:srgbClr val="000000"/>
                </a:solidFill>
                <a:latin typeface="Times New Roman" charset="0"/>
              </a:rPr>
              <a:t>:</a:t>
            </a:r>
            <a:r>
              <a:rPr lang="el-GR" sz="2400" dirty="0">
                <a:solidFill>
                  <a:srgbClr val="000000"/>
                </a:solidFill>
                <a:latin typeface="Times New Roman" charset="0"/>
              </a:rPr>
              <a:t> Κάτω άκρα</a:t>
            </a:r>
            <a:endParaRPr lang="en-US" sz="2400" dirty="0">
              <a:solidFill>
                <a:srgbClr val="000000"/>
              </a:solidFill>
              <a:latin typeface="Times New Roman" charset="0"/>
            </a:endParaRPr>
          </a:p>
        </p:txBody>
      </p:sp>
      <p:sp>
        <p:nvSpPr>
          <p:cNvPr id="131076" name="Text Box 6"/>
          <p:cNvSpPr txBox="1">
            <a:spLocks noChangeArrowheads="1"/>
          </p:cNvSpPr>
          <p:nvPr/>
        </p:nvSpPr>
        <p:spPr bwMode="auto">
          <a:xfrm>
            <a:off x="2582605" y="115888"/>
            <a:ext cx="7466532" cy="2363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lnSpc>
                <a:spcPct val="110000"/>
              </a:lnSpc>
              <a:spcBef>
                <a:spcPct val="20000"/>
              </a:spcBef>
            </a:pPr>
            <a:r>
              <a:rPr lang="el-GR" sz="3600" dirty="0">
                <a:solidFill>
                  <a:srgbClr val="002060"/>
                </a:solidFill>
                <a:latin typeface="+mn-lt"/>
              </a:rPr>
              <a:t>«Παράδοξα» ευρήματα</a:t>
            </a:r>
          </a:p>
          <a:p>
            <a:pPr algn="ctr">
              <a:lnSpc>
                <a:spcPct val="40000"/>
              </a:lnSpc>
              <a:spcBef>
                <a:spcPct val="20000"/>
              </a:spcBef>
            </a:pPr>
            <a:endParaRPr lang="el-GR" sz="3600" dirty="0">
              <a:solidFill>
                <a:srgbClr val="002060"/>
              </a:solidFill>
              <a:latin typeface="+mn-lt"/>
            </a:endParaRPr>
          </a:p>
          <a:p>
            <a:pPr algn="ctr">
              <a:lnSpc>
                <a:spcPct val="110000"/>
              </a:lnSpc>
              <a:spcBef>
                <a:spcPct val="20000"/>
              </a:spcBef>
              <a:buFontTx/>
              <a:buChar char="•"/>
            </a:pPr>
            <a:r>
              <a:rPr lang="en-US" sz="2400" dirty="0">
                <a:solidFill>
                  <a:srgbClr val="002060"/>
                </a:solidFill>
                <a:latin typeface="+mn-lt"/>
              </a:rPr>
              <a:t>  </a:t>
            </a:r>
            <a:r>
              <a:rPr lang="el-GR" sz="2400" dirty="0">
                <a:solidFill>
                  <a:srgbClr val="002060"/>
                </a:solidFill>
                <a:latin typeface="+mn-lt"/>
              </a:rPr>
              <a:t>Αυξημένη συχνότητα σε εργαζόμενους κλειστών χώρων</a:t>
            </a:r>
            <a:endParaRPr lang="en-US" sz="2400" dirty="0">
              <a:solidFill>
                <a:srgbClr val="002060"/>
              </a:solidFill>
              <a:latin typeface="+mn-lt"/>
            </a:endParaRPr>
          </a:p>
          <a:p>
            <a:pPr algn="ctr">
              <a:lnSpc>
                <a:spcPct val="110000"/>
              </a:lnSpc>
              <a:spcBef>
                <a:spcPct val="20000"/>
              </a:spcBef>
              <a:buFontTx/>
              <a:buChar char="•"/>
            </a:pPr>
            <a:r>
              <a:rPr lang="en-US" sz="2400" dirty="0">
                <a:solidFill>
                  <a:srgbClr val="002060"/>
                </a:solidFill>
                <a:latin typeface="+mn-lt"/>
              </a:rPr>
              <a:t>  </a:t>
            </a:r>
            <a:r>
              <a:rPr lang="el-GR" sz="2400" dirty="0">
                <a:solidFill>
                  <a:srgbClr val="002060"/>
                </a:solidFill>
                <a:latin typeface="+mn-lt"/>
              </a:rPr>
              <a:t>Εντόπιση σε λιγότερο ηλιο-εκτεθειμένες επιφάνειες</a:t>
            </a:r>
            <a:endParaRPr lang="en-US" sz="2400" dirty="0">
              <a:solidFill>
                <a:srgbClr val="002060"/>
              </a:solidFill>
              <a:latin typeface="+mn-lt"/>
            </a:endParaRPr>
          </a:p>
          <a:p>
            <a:pPr algn="ctr"/>
            <a:endParaRPr lang="en-US" sz="2400" dirty="0">
              <a:solidFill>
                <a:srgbClr val="002060"/>
              </a:solidFill>
              <a:latin typeface="+mn-lt"/>
            </a:endParaRPr>
          </a:p>
        </p:txBody>
      </p:sp>
    </p:spTree>
    <p:extLst>
      <p:ext uri="{BB962C8B-B14F-4D97-AF65-F5344CB8AC3E}">
        <p14:creationId xmlns:p14="http://schemas.microsoft.com/office/powerpoint/2010/main" val="305127415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55" r="1446" b="34707"/>
          <a:stretch/>
        </p:blipFill>
        <p:spPr>
          <a:xfrm>
            <a:off x="1415480" y="764704"/>
            <a:ext cx="9260334" cy="4608512"/>
          </a:xfrm>
          <a:prstGeom prst="rect">
            <a:avLst/>
          </a:prstGeom>
        </p:spPr>
      </p:pic>
    </p:spTree>
    <p:extLst>
      <p:ext uri="{BB962C8B-B14F-4D97-AF65-F5344CB8AC3E}">
        <p14:creationId xmlns:p14="http://schemas.microsoft.com/office/powerpoint/2010/main" val="4099206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11FE70-93F1-3945-99AA-CABB04FA81C2}"/>
              </a:ext>
            </a:extLst>
          </p:cNvPr>
          <p:cNvSpPr>
            <a:spLocks noGrp="1"/>
          </p:cNvSpPr>
          <p:nvPr>
            <p:ph type="title"/>
          </p:nvPr>
        </p:nvSpPr>
        <p:spPr/>
        <p:txBody>
          <a:bodyPr/>
          <a:lstStyle/>
          <a:p>
            <a:r>
              <a:rPr lang="el-GR" b="1" dirty="0">
                <a:solidFill>
                  <a:srgbClr val="002060"/>
                </a:solidFill>
              </a:rPr>
              <a:t>Επιδημιολογία</a:t>
            </a:r>
          </a:p>
        </p:txBody>
      </p:sp>
      <p:sp>
        <p:nvSpPr>
          <p:cNvPr id="3" name="Θέση κειμένου 2">
            <a:extLst>
              <a:ext uri="{FF2B5EF4-FFF2-40B4-BE49-F238E27FC236}">
                <a16:creationId xmlns:a16="http://schemas.microsoft.com/office/drawing/2014/main" id="{E868E6FD-3F94-3642-80E6-7B779F3B39DC}"/>
              </a:ext>
            </a:extLst>
          </p:cNvPr>
          <p:cNvSpPr>
            <a:spLocks noGrp="1"/>
          </p:cNvSpPr>
          <p:nvPr>
            <p:ph type="body" idx="1"/>
          </p:nvPr>
        </p:nvSpPr>
        <p:spPr/>
        <p:txBody>
          <a:bodyPr/>
          <a:lstStyle/>
          <a:p>
            <a:endParaRPr lang="el-GR"/>
          </a:p>
        </p:txBody>
      </p:sp>
    </p:spTree>
    <p:extLst>
      <p:ext uri="{BB962C8B-B14F-4D97-AF65-F5344CB8AC3E}">
        <p14:creationId xmlns:p14="http://schemas.microsoft.com/office/powerpoint/2010/main" val="2154975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2171701" y="304800"/>
            <a:ext cx="8461375" cy="838200"/>
          </a:xfrm>
          <a:noFill/>
        </p:spPr>
        <p:txBody>
          <a:bodyPr/>
          <a:lstStyle/>
          <a:p>
            <a:pPr eaLnBrk="1" hangingPunct="1"/>
            <a:r>
              <a:rPr lang="el-GR" sz="3600" dirty="0" err="1">
                <a:solidFill>
                  <a:srgbClr val="002060"/>
                </a:solidFill>
                <a:latin typeface="Calibri" charset="0"/>
                <a:cs typeface="Calibri" charset="0"/>
              </a:rPr>
              <a:t>Ποιά</a:t>
            </a:r>
            <a:r>
              <a:rPr lang="el-GR" sz="3600" dirty="0">
                <a:solidFill>
                  <a:srgbClr val="002060"/>
                </a:solidFill>
                <a:latin typeface="Calibri" charset="0"/>
                <a:cs typeface="Calibri" charset="0"/>
              </a:rPr>
              <a:t> μορφή έκθεσης είναι πιο επικίνδυνη</a:t>
            </a:r>
            <a:r>
              <a:rPr lang="en-US" sz="3600" dirty="0">
                <a:solidFill>
                  <a:srgbClr val="002060"/>
                </a:solidFill>
                <a:latin typeface="Calibri" charset="0"/>
                <a:cs typeface="Calibri" charset="0"/>
              </a:rPr>
              <a:t>;</a:t>
            </a:r>
          </a:p>
        </p:txBody>
      </p:sp>
      <p:sp>
        <p:nvSpPr>
          <p:cNvPr id="50178" name="Rectangle 3"/>
          <p:cNvSpPr>
            <a:spLocks noGrp="1" noChangeArrowheads="1"/>
          </p:cNvSpPr>
          <p:nvPr>
            <p:ph type="body" idx="1"/>
          </p:nvPr>
        </p:nvSpPr>
        <p:spPr>
          <a:xfrm>
            <a:off x="1127126" y="1268413"/>
            <a:ext cx="5903913" cy="3232150"/>
          </a:xfrm>
          <a:noFill/>
        </p:spPr>
        <p:txBody>
          <a:bodyPr/>
          <a:lstStyle/>
          <a:p>
            <a:pPr eaLnBrk="1" hangingPunct="1">
              <a:lnSpc>
                <a:spcPct val="145000"/>
              </a:lnSpc>
            </a:pPr>
            <a:r>
              <a:rPr lang="el-GR" i="1" dirty="0">
                <a:solidFill>
                  <a:srgbClr val="C00000"/>
                </a:solidFill>
                <a:latin typeface="Calibri" charset="0"/>
                <a:cs typeface="Calibri" charset="0"/>
              </a:rPr>
              <a:t>Διαλείπουσα έκθεση</a:t>
            </a:r>
            <a:r>
              <a:rPr lang="en-US" dirty="0">
                <a:solidFill>
                  <a:srgbClr val="C00000"/>
                </a:solidFill>
                <a:latin typeface="Calibri" charset="0"/>
                <a:cs typeface="Calibri" charset="0"/>
              </a:rPr>
              <a:t> </a:t>
            </a:r>
            <a:r>
              <a:rPr lang="el-GR" dirty="0">
                <a:latin typeface="Calibri" charset="0"/>
                <a:cs typeface="Calibri" charset="0"/>
              </a:rPr>
              <a:t>προκαλεί έντονη έκθεση μη-προσαρμοσμένου δέρματος στην </a:t>
            </a:r>
            <a:r>
              <a:rPr lang="en-US" dirty="0">
                <a:latin typeface="Calibri" charset="0"/>
                <a:cs typeface="Calibri" charset="0"/>
              </a:rPr>
              <a:t>UVR</a:t>
            </a:r>
            <a:r>
              <a:rPr lang="el-GR" dirty="0">
                <a:latin typeface="Calibri" charset="0"/>
                <a:cs typeface="Calibri" charset="0"/>
              </a:rPr>
              <a:t> που ευνοεί τον σχηματισμό </a:t>
            </a:r>
            <a:r>
              <a:rPr lang="el-GR" i="1" dirty="0">
                <a:latin typeface="Calibri" charset="0"/>
                <a:cs typeface="Calibri" charset="0"/>
              </a:rPr>
              <a:t>μεταλλάξεων</a:t>
            </a:r>
            <a:r>
              <a:rPr lang="el-GR" dirty="0">
                <a:latin typeface="Calibri" charset="0"/>
                <a:cs typeface="Calibri" charset="0"/>
              </a:rPr>
              <a:t> στα </a:t>
            </a:r>
            <a:r>
              <a:rPr lang="el-GR" dirty="0" err="1">
                <a:latin typeface="Calibri" charset="0"/>
                <a:cs typeface="Calibri" charset="0"/>
              </a:rPr>
              <a:t>μελανοκύτταρα</a:t>
            </a:r>
            <a:endParaRPr lang="en-US" dirty="0">
              <a:latin typeface="Calibri" charset="0"/>
              <a:cs typeface="Calibri" charset="0"/>
            </a:endParaRPr>
          </a:p>
          <a:p>
            <a:pPr eaLnBrk="1" hangingPunct="1">
              <a:lnSpc>
                <a:spcPct val="50000"/>
              </a:lnSpc>
            </a:pPr>
            <a:endParaRPr lang="en-US" dirty="0">
              <a:solidFill>
                <a:schemeClr val="bg1"/>
              </a:solidFill>
              <a:latin typeface="Calibri" charset="0"/>
              <a:cs typeface="Calibri" charset="0"/>
            </a:endParaRPr>
          </a:p>
          <a:p>
            <a:pPr eaLnBrk="1" hangingPunct="1">
              <a:lnSpc>
                <a:spcPct val="50000"/>
              </a:lnSpc>
              <a:buFontTx/>
              <a:buNone/>
            </a:pPr>
            <a:endParaRPr lang="en-US" dirty="0">
              <a:latin typeface="Calibri" charset="0"/>
              <a:cs typeface="Calibri" charset="0"/>
            </a:endParaRPr>
          </a:p>
        </p:txBody>
      </p:sp>
      <p:pic>
        <p:nvPicPr>
          <p:cNvPr id="50179" name="Picture 4" desc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428750"/>
            <a:ext cx="3562350" cy="22352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50180" name="Picture 5" descr="~AUT0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214814"/>
            <a:ext cx="3556000" cy="237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1" name="TextBox 5"/>
          <p:cNvSpPr txBox="1">
            <a:spLocks noChangeArrowheads="1"/>
          </p:cNvSpPr>
          <p:nvPr/>
        </p:nvSpPr>
        <p:spPr bwMode="auto">
          <a:xfrm>
            <a:off x="1127126" y="4557712"/>
            <a:ext cx="5357813" cy="199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nSpc>
                <a:spcPct val="150000"/>
              </a:lnSpc>
              <a:buFont typeface="Arial" charset="0"/>
              <a:buChar char="•"/>
            </a:pPr>
            <a:r>
              <a:rPr lang="el-GR" sz="2800" i="1" dirty="0">
                <a:solidFill>
                  <a:srgbClr val="C00000"/>
                </a:solidFill>
                <a:latin typeface="Calibri" charset="0"/>
                <a:cs typeface="Calibri" charset="0"/>
              </a:rPr>
              <a:t> Έκθεση κατά τη παιδική ηλικία</a:t>
            </a:r>
            <a:r>
              <a:rPr lang="en-US" sz="2800" i="1" dirty="0">
                <a:solidFill>
                  <a:srgbClr val="C00000"/>
                </a:solidFill>
                <a:latin typeface="Calibri" charset="0"/>
                <a:cs typeface="Calibri" charset="0"/>
              </a:rPr>
              <a:t>: </a:t>
            </a:r>
            <a:r>
              <a:rPr lang="el-GR" sz="2800" dirty="0">
                <a:latin typeface="Calibri" charset="0"/>
                <a:cs typeface="Calibri" charset="0"/>
              </a:rPr>
              <a:t>πιο «ευαίσθητα» </a:t>
            </a:r>
            <a:r>
              <a:rPr lang="el-GR" sz="2800" dirty="0" err="1">
                <a:latin typeface="Calibri" charset="0"/>
                <a:cs typeface="Calibri" charset="0"/>
              </a:rPr>
              <a:t>μελανοκύτταρα</a:t>
            </a:r>
            <a:endParaRPr lang="en-US" sz="2800" dirty="0">
              <a:latin typeface="Calibri" charset="0"/>
              <a:cs typeface="Calibri" charset="0"/>
            </a:endParaRPr>
          </a:p>
          <a:p>
            <a:pPr>
              <a:lnSpc>
                <a:spcPct val="150000"/>
              </a:lnSpc>
              <a:buFont typeface="Arial" charset="0"/>
              <a:buChar char="•"/>
            </a:pPr>
            <a:endParaRPr lang="el-GR" sz="2800" dirty="0">
              <a:latin typeface="Calibri" charset="0"/>
              <a:cs typeface="Calibri" charset="0"/>
            </a:endParaRPr>
          </a:p>
        </p:txBody>
      </p:sp>
    </p:spTree>
    <p:extLst>
      <p:ext uri="{BB962C8B-B14F-4D97-AF65-F5344CB8AC3E}">
        <p14:creationId xmlns:p14="http://schemas.microsoft.com/office/powerpoint/2010/main" val="2899326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solidFill>
          <a:schemeClr val="accent1">
            <a:lumMod val="75000"/>
          </a:schemeClr>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638300" y="285750"/>
            <a:ext cx="9124950" cy="1143000"/>
          </a:xfrm>
        </p:spPr>
        <p:txBody>
          <a:bodyPr/>
          <a:lstStyle/>
          <a:p>
            <a:r>
              <a:rPr lang="el-GR" sz="3600" b="1" dirty="0">
                <a:solidFill>
                  <a:schemeClr val="bg1"/>
                </a:solidFill>
              </a:rPr>
              <a:t>Διαλείπουσα</a:t>
            </a:r>
            <a:r>
              <a:rPr lang="en-US" sz="3600" b="1" dirty="0">
                <a:solidFill>
                  <a:schemeClr val="bg1"/>
                </a:solidFill>
              </a:rPr>
              <a:t> </a:t>
            </a:r>
            <a:r>
              <a:rPr lang="en-US" sz="3600" b="1" dirty="0" err="1">
                <a:solidFill>
                  <a:schemeClr val="bg1"/>
                </a:solidFill>
              </a:rPr>
              <a:t>vs</a:t>
            </a:r>
            <a:r>
              <a:rPr lang="en-US" sz="3600" b="1" dirty="0">
                <a:solidFill>
                  <a:schemeClr val="bg1"/>
                </a:solidFill>
              </a:rPr>
              <a:t> </a:t>
            </a:r>
            <a:r>
              <a:rPr lang="el-GR" sz="3600" b="1" dirty="0">
                <a:solidFill>
                  <a:schemeClr val="bg1"/>
                </a:solidFill>
              </a:rPr>
              <a:t>Χρόνια </a:t>
            </a:r>
            <a:r>
              <a:rPr lang="en-US" sz="3600" b="1" dirty="0">
                <a:solidFill>
                  <a:schemeClr val="bg1"/>
                </a:solidFill>
              </a:rPr>
              <a:t>H</a:t>
            </a:r>
            <a:r>
              <a:rPr lang="el-GR" sz="3600" b="1" dirty="0">
                <a:solidFill>
                  <a:schemeClr val="bg1"/>
                </a:solidFill>
              </a:rPr>
              <a:t>λιακή Έκθεση</a:t>
            </a:r>
            <a:br>
              <a:rPr lang="en-US" sz="4000" b="1" dirty="0">
                <a:solidFill>
                  <a:schemeClr val="bg1"/>
                </a:solidFill>
              </a:rPr>
            </a:br>
            <a:r>
              <a:rPr lang="el-GR" sz="2800" b="1" i="1" dirty="0">
                <a:solidFill>
                  <a:schemeClr val="bg1"/>
                </a:solidFill>
              </a:rPr>
              <a:t>Αποτελέσματα μετα</a:t>
            </a:r>
            <a:r>
              <a:rPr lang="en-US" sz="2800" b="1" i="1" dirty="0">
                <a:solidFill>
                  <a:schemeClr val="bg1"/>
                </a:solidFill>
              </a:rPr>
              <a:t>-</a:t>
            </a:r>
            <a:r>
              <a:rPr lang="el-GR" sz="2800" b="1" i="1" dirty="0">
                <a:solidFill>
                  <a:schemeClr val="bg1"/>
                </a:solidFill>
              </a:rPr>
              <a:t>αναλύσεων αναδρομικών μελετών</a:t>
            </a:r>
            <a:endParaRPr lang="en-US" sz="2800" b="1" i="1" dirty="0">
              <a:solidFill>
                <a:schemeClr val="bg1"/>
              </a:solidFill>
            </a:endParaRPr>
          </a:p>
        </p:txBody>
      </p:sp>
      <p:graphicFrame>
        <p:nvGraphicFramePr>
          <p:cNvPr id="39972" name="Group 36"/>
          <p:cNvGraphicFramePr>
            <a:graphicFrameLocks noGrp="1"/>
          </p:cNvGraphicFramePr>
          <p:nvPr>
            <p:extLst>
              <p:ext uri="{D42A27DB-BD31-4B8C-83A1-F6EECF244321}">
                <p14:modId xmlns:p14="http://schemas.microsoft.com/office/powerpoint/2010/main" val="1636046046"/>
              </p:ext>
            </p:extLst>
          </p:nvPr>
        </p:nvGraphicFramePr>
        <p:xfrm>
          <a:off x="1487489" y="2286000"/>
          <a:ext cx="9217025" cy="2592388"/>
        </p:xfrm>
        <a:graphic>
          <a:graphicData uri="http://schemas.openxmlformats.org/drawingml/2006/table">
            <a:tbl>
              <a:tblPr>
                <a:tableStyleId>{2D5ABB26-0587-4C30-8999-92F81FD0307C}</a:tableStyleId>
              </a:tblPr>
              <a:tblGrid>
                <a:gridCol w="3168650">
                  <a:extLst>
                    <a:ext uri="{9D8B030D-6E8A-4147-A177-3AD203B41FA5}">
                      <a16:colId xmlns:a16="http://schemas.microsoft.com/office/drawing/2014/main" val="20000"/>
                    </a:ext>
                  </a:extLst>
                </a:gridCol>
                <a:gridCol w="3024187">
                  <a:extLst>
                    <a:ext uri="{9D8B030D-6E8A-4147-A177-3AD203B41FA5}">
                      <a16:colId xmlns:a16="http://schemas.microsoft.com/office/drawing/2014/main" val="20001"/>
                    </a:ext>
                  </a:extLst>
                </a:gridCol>
                <a:gridCol w="3024188">
                  <a:extLst>
                    <a:ext uri="{9D8B030D-6E8A-4147-A177-3AD203B41FA5}">
                      <a16:colId xmlns:a16="http://schemas.microsoft.com/office/drawing/2014/main" val="20002"/>
                    </a:ext>
                  </a:extLst>
                </a:gridCol>
              </a:tblGrid>
              <a:tr h="5048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2200" b="1" u="none" strike="noStrike" cap="none" normalizeH="0" baseline="0" dirty="0">
                          <a:ln>
                            <a:noFill/>
                          </a:ln>
                          <a:solidFill>
                            <a:srgbClr val="FFFF99"/>
                          </a:solidFill>
                          <a:effectLst/>
                        </a:rPr>
                        <a:t>Μελέτη </a:t>
                      </a:r>
                      <a:endParaRPr kumimoji="0" lang="en-US" sz="2200" b="1" i="0" u="none" strike="noStrike" cap="none" normalizeH="0" baseline="0" dirty="0">
                        <a:ln>
                          <a:noFill/>
                        </a:ln>
                        <a:solidFill>
                          <a:srgbClr val="FFFF99"/>
                        </a:solidFill>
                        <a:effectLst/>
                        <a:latin typeface="Times New Roman" pitchFamily="18" charset="0"/>
                        <a:cs typeface="Arial" charset="0"/>
                      </a:endParaRPr>
                    </a:p>
                  </a:txBody>
                  <a:tcPr horzOverflow="overflow"/>
                </a:tc>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2200" b="1" u="none" strike="noStrike" cap="none" normalizeH="0" baseline="0">
                          <a:ln>
                            <a:noFill/>
                          </a:ln>
                          <a:solidFill>
                            <a:srgbClr val="FFFF99"/>
                          </a:solidFill>
                          <a:effectLst/>
                        </a:rPr>
                        <a:t>Σχετικός κίνδυνος</a:t>
                      </a:r>
                      <a:r>
                        <a:rPr kumimoji="0" lang="en-US" sz="2200" b="1" u="none" strike="noStrike" cap="none" normalizeH="0" baseline="0">
                          <a:ln>
                            <a:noFill/>
                          </a:ln>
                          <a:solidFill>
                            <a:srgbClr val="FFFF99"/>
                          </a:solidFill>
                          <a:effectLst/>
                        </a:rPr>
                        <a:t> (95% CI)</a:t>
                      </a:r>
                      <a:endParaRPr kumimoji="0" lang="en-US" sz="2200" b="1" i="0" u="none" strike="noStrike" cap="none" normalizeH="0" baseline="0">
                        <a:ln>
                          <a:noFill/>
                        </a:ln>
                        <a:solidFill>
                          <a:srgbClr val="FFFF99"/>
                        </a:solidFill>
                        <a:effectLst/>
                        <a:latin typeface="Times New Roman" pitchFamily="18" charset="0"/>
                        <a:ea typeface="Times New Roman" pitchFamily="18" charset="0"/>
                        <a:cs typeface="Arial" charset="0"/>
                      </a:endParaRPr>
                    </a:p>
                  </a:txBody>
                  <a:tcPr horzOverflow="overflow"/>
                </a:tc>
                <a:tc hMerge="1">
                  <a:txBody>
                    <a:bodyPr/>
                    <a:lstStyle/>
                    <a:p>
                      <a:endParaRPr lang="el-GR"/>
                    </a:p>
                  </a:txBody>
                  <a:tcPr/>
                </a:tc>
                <a:extLst>
                  <a:ext uri="{0D108BD9-81ED-4DB2-BD59-A6C34878D82A}">
                    <a16:rowId xmlns:a16="http://schemas.microsoft.com/office/drawing/2014/main" val="10000"/>
                  </a:ext>
                </a:extLst>
              </a:tr>
              <a:tr h="5746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l-GR" sz="2200" b="0" i="0" u="none" strike="noStrike" cap="none" normalizeH="0" baseline="0">
                        <a:ln>
                          <a:noFill/>
                        </a:ln>
                        <a:solidFill>
                          <a:srgbClr val="FFFF99"/>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sz="2200" b="1" u="none" strike="noStrike" cap="none" normalizeH="0" baseline="0" dirty="0">
                          <a:ln>
                            <a:noFill/>
                          </a:ln>
                          <a:solidFill>
                            <a:srgbClr val="FFFF99"/>
                          </a:solidFill>
                          <a:effectLst/>
                        </a:rPr>
                        <a:t>Διαλείπουσα έκθεση</a:t>
                      </a:r>
                      <a:endParaRPr kumimoji="0" lang="en-US" sz="2200" b="1" i="0" u="none" strike="noStrike" cap="none" normalizeH="0" baseline="0" dirty="0">
                        <a:ln>
                          <a:noFill/>
                        </a:ln>
                        <a:solidFill>
                          <a:srgbClr val="FFFF99"/>
                        </a:solidFill>
                        <a:effectLst/>
                        <a:latin typeface="Times New Roman" pitchFamily="18" charset="0"/>
                        <a:cs typeface="Arial"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sz="2200" b="1" u="none" strike="noStrike" cap="none" normalizeH="0" baseline="0">
                          <a:ln>
                            <a:noFill/>
                          </a:ln>
                          <a:solidFill>
                            <a:srgbClr val="FFFF99"/>
                          </a:solidFill>
                          <a:effectLst/>
                        </a:rPr>
                        <a:t>Χρόνια έκθεση</a:t>
                      </a:r>
                      <a:endParaRPr kumimoji="0" lang="en-US" sz="2200" b="1" i="0" u="none" strike="noStrike" cap="none" normalizeH="0" baseline="0">
                        <a:ln>
                          <a:noFill/>
                        </a:ln>
                        <a:solidFill>
                          <a:srgbClr val="FFFF99"/>
                        </a:solidFill>
                        <a:effectLst/>
                        <a:latin typeface="Times New Roman" pitchFamily="18" charset="0"/>
                        <a:cs typeface="Arial" charset="0"/>
                      </a:endParaRPr>
                    </a:p>
                  </a:txBody>
                  <a:tcPr horzOverflow="overflow"/>
                </a:tc>
                <a:extLst>
                  <a:ext uri="{0D108BD9-81ED-4DB2-BD59-A6C34878D82A}">
                    <a16:rowId xmlns:a16="http://schemas.microsoft.com/office/drawing/2014/main" val="10001"/>
                  </a:ext>
                </a:extLst>
              </a:tr>
              <a:tr h="5048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u="none" strike="noStrike" cap="none" normalizeH="0" baseline="0">
                          <a:ln>
                            <a:noFill/>
                          </a:ln>
                          <a:solidFill>
                            <a:schemeClr val="bg1"/>
                          </a:solidFill>
                          <a:effectLst/>
                        </a:rPr>
                        <a:t>Elwood</a:t>
                      </a:r>
                      <a:r>
                        <a:rPr kumimoji="0" lang="el-GR" sz="2200" b="0" u="none" strike="noStrike" cap="none" normalizeH="0" baseline="0">
                          <a:ln>
                            <a:noFill/>
                          </a:ln>
                          <a:solidFill>
                            <a:schemeClr val="bg1"/>
                          </a:solidFill>
                          <a:effectLst/>
                        </a:rPr>
                        <a:t> &amp;</a:t>
                      </a:r>
                      <a:r>
                        <a:rPr kumimoji="0" lang="en-US" sz="2200" b="0" u="none" strike="noStrike" cap="none" normalizeH="0" baseline="0">
                          <a:ln>
                            <a:noFill/>
                          </a:ln>
                          <a:solidFill>
                            <a:schemeClr val="bg1"/>
                          </a:solidFill>
                          <a:effectLst/>
                        </a:rPr>
                        <a:t> Johnson, 1997</a:t>
                      </a:r>
                      <a:endParaRPr kumimoji="0" lang="en-US" sz="2200" b="0" i="1"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200" b="0" u="none" strike="noStrike" cap="none" normalizeH="0" baseline="0" dirty="0">
                          <a:ln>
                            <a:noFill/>
                          </a:ln>
                          <a:solidFill>
                            <a:schemeClr val="bg1"/>
                          </a:solidFill>
                          <a:effectLst/>
                        </a:rPr>
                        <a:t>1.71 (1.54-1.90)</a:t>
                      </a:r>
                      <a:endParaRPr kumimoji="0" lang="en-US" sz="2200" b="0"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200" b="0" u="none" strike="noStrike" cap="none" normalizeH="0" baseline="0">
                          <a:ln>
                            <a:noFill/>
                          </a:ln>
                          <a:solidFill>
                            <a:schemeClr val="bg1"/>
                          </a:solidFill>
                          <a:effectLst/>
                        </a:rPr>
                        <a:t>0.86 (0.77-0.96)</a:t>
                      </a:r>
                      <a:endParaRPr kumimoji="0" lang="en-US" sz="2200" b="0" i="0"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horzOverflow="overflow"/>
                </a:tc>
                <a:extLst>
                  <a:ext uri="{0D108BD9-81ED-4DB2-BD59-A6C34878D82A}">
                    <a16:rowId xmlns:a16="http://schemas.microsoft.com/office/drawing/2014/main" val="10002"/>
                  </a:ext>
                </a:extLst>
              </a:tr>
              <a:tr h="5048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u="none" strike="noStrike" cap="none" normalizeH="0" baseline="0">
                          <a:ln>
                            <a:noFill/>
                          </a:ln>
                          <a:solidFill>
                            <a:schemeClr val="bg1"/>
                          </a:solidFill>
                          <a:effectLst/>
                        </a:rPr>
                        <a:t>Nelemans et al, 1995</a:t>
                      </a:r>
                      <a:endParaRPr kumimoji="0" lang="en-US" sz="2200" b="0" i="1"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200" b="0" u="none" strike="noStrike" cap="none" normalizeH="0" baseline="0" dirty="0">
                          <a:ln>
                            <a:noFill/>
                          </a:ln>
                          <a:solidFill>
                            <a:schemeClr val="bg1"/>
                          </a:solidFill>
                          <a:effectLst/>
                        </a:rPr>
                        <a:t>1.57 (1.20-1.91)</a:t>
                      </a:r>
                      <a:endParaRPr kumimoji="0" lang="en-US" sz="2200" b="0"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200" b="0" u="none" strike="noStrike" cap="none" normalizeH="0" baseline="0">
                          <a:ln>
                            <a:noFill/>
                          </a:ln>
                          <a:solidFill>
                            <a:schemeClr val="bg1"/>
                          </a:solidFill>
                          <a:effectLst/>
                        </a:rPr>
                        <a:t>0.73 (0.60-0.89)</a:t>
                      </a:r>
                      <a:endParaRPr kumimoji="0" lang="en-US" sz="2200" b="0" i="0"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horzOverflow="overflow"/>
                </a:tc>
                <a:extLst>
                  <a:ext uri="{0D108BD9-81ED-4DB2-BD59-A6C34878D82A}">
                    <a16:rowId xmlns:a16="http://schemas.microsoft.com/office/drawing/2014/main" val="10003"/>
                  </a:ext>
                </a:extLst>
              </a:tr>
              <a:tr h="5032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u="none" strike="noStrike" cap="none" normalizeH="0" baseline="0">
                          <a:ln>
                            <a:noFill/>
                          </a:ln>
                          <a:solidFill>
                            <a:schemeClr val="bg1"/>
                          </a:solidFill>
                          <a:effectLst/>
                        </a:rPr>
                        <a:t>Gandini et al, 2005</a:t>
                      </a:r>
                      <a:endParaRPr kumimoji="0" lang="en-US" sz="2200" b="0" i="1"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200" b="0" u="none" strike="noStrike" cap="none" normalizeH="0" baseline="0" dirty="0">
                          <a:ln>
                            <a:noFill/>
                          </a:ln>
                          <a:solidFill>
                            <a:schemeClr val="bg1"/>
                          </a:solidFill>
                          <a:effectLst/>
                        </a:rPr>
                        <a:t>1.61 (1.31-1.99)</a:t>
                      </a:r>
                      <a:endParaRPr kumimoji="0" lang="en-US" sz="2200" b="0"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200" b="0" u="none" strike="noStrike" cap="none" normalizeH="0" baseline="0" dirty="0">
                          <a:ln>
                            <a:noFill/>
                          </a:ln>
                          <a:solidFill>
                            <a:schemeClr val="bg1"/>
                          </a:solidFill>
                          <a:effectLst/>
                        </a:rPr>
                        <a:t>0.64 (0.51-0.81)</a:t>
                      </a:r>
                      <a:endParaRPr kumimoji="0" lang="en-US" sz="2200" b="0"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horzOverflow="overflow"/>
                </a:tc>
                <a:extLst>
                  <a:ext uri="{0D108BD9-81ED-4DB2-BD59-A6C34878D82A}">
                    <a16:rowId xmlns:a16="http://schemas.microsoft.com/office/drawing/2014/main" val="10004"/>
                  </a:ext>
                </a:extLst>
              </a:tr>
            </a:tbl>
          </a:graphicData>
        </a:graphic>
      </p:graphicFrame>
      <p:sp>
        <p:nvSpPr>
          <p:cNvPr id="70684" name="Rectangle 183"/>
          <p:cNvSpPr>
            <a:spLocks noChangeArrowheads="1"/>
          </p:cNvSpPr>
          <p:nvPr/>
        </p:nvSpPr>
        <p:spPr bwMode="auto">
          <a:xfrm>
            <a:off x="4656139" y="2781301"/>
            <a:ext cx="3024187" cy="2087563"/>
          </a:xfrm>
          <a:prstGeom prst="rect">
            <a:avLst/>
          </a:prstGeom>
          <a:noFill/>
          <a:ln w="57150" algn="ctr">
            <a:solidFill>
              <a:srgbClr val="FF0066"/>
            </a:solidFill>
            <a:miter lim="800000"/>
            <a:headEnd/>
            <a:tailEnd/>
          </a:ln>
        </p:spPr>
        <p:txBody>
          <a:bodyPr wrap="none" anchor="ctr"/>
          <a:lstStyle/>
          <a:p>
            <a:pPr eaLnBrk="0" hangingPunct="0"/>
            <a:endParaRPr lang="el-G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171701" y="304800"/>
            <a:ext cx="8461375" cy="838200"/>
          </a:xfrm>
        </p:spPr>
        <p:txBody>
          <a:bodyPr/>
          <a:lstStyle/>
          <a:p>
            <a:pPr eaLnBrk="1" hangingPunct="1"/>
            <a:r>
              <a:rPr lang="el-GR" dirty="0">
                <a:solidFill>
                  <a:srgbClr val="002060"/>
                </a:solidFill>
              </a:rPr>
              <a:t>Ηλιακά εγκαύματα</a:t>
            </a:r>
            <a:endParaRPr lang="en-US" dirty="0">
              <a:solidFill>
                <a:srgbClr val="002060"/>
              </a:solidFill>
            </a:endParaRPr>
          </a:p>
        </p:txBody>
      </p:sp>
      <p:pic>
        <p:nvPicPr>
          <p:cNvPr id="72707" name="Picture 4" descr="02"/>
          <p:cNvPicPr>
            <a:picLocks noChangeAspect="1" noChangeArrowheads="1"/>
          </p:cNvPicPr>
          <p:nvPr/>
        </p:nvPicPr>
        <p:blipFill>
          <a:blip r:embed="rId3" cstate="print"/>
          <a:srcRect/>
          <a:stretch>
            <a:fillRect/>
          </a:stretch>
        </p:blipFill>
        <p:spPr bwMode="auto">
          <a:xfrm>
            <a:off x="1881189" y="1571626"/>
            <a:ext cx="3990975" cy="4392613"/>
          </a:xfrm>
          <a:prstGeom prst="rect">
            <a:avLst/>
          </a:prstGeom>
          <a:noFill/>
          <a:ln w="9525">
            <a:solidFill>
              <a:schemeClr val="bg1"/>
            </a:solidFill>
            <a:miter lim="800000"/>
            <a:headEnd/>
            <a:tailEnd/>
          </a:ln>
        </p:spPr>
      </p:pic>
      <p:pic>
        <p:nvPicPr>
          <p:cNvPr id="72708" name="Picture 9"/>
          <p:cNvPicPr>
            <a:picLocks noChangeAspect="1" noChangeArrowheads="1"/>
          </p:cNvPicPr>
          <p:nvPr/>
        </p:nvPicPr>
        <p:blipFill>
          <a:blip r:embed="rId4" cstate="print"/>
          <a:srcRect/>
          <a:stretch>
            <a:fillRect/>
          </a:stretch>
        </p:blipFill>
        <p:spPr bwMode="auto">
          <a:xfrm>
            <a:off x="6056313" y="1611313"/>
            <a:ext cx="5111750" cy="4318000"/>
          </a:xfrm>
          <a:prstGeom prst="rect">
            <a:avLst/>
          </a:prstGeom>
          <a:noFill/>
          <a:ln w="9525" algn="ctr">
            <a:noFill/>
            <a:miter lim="800000"/>
            <a:headEnd/>
            <a:tailEnd/>
          </a:ln>
        </p:spPr>
      </p:pic>
      <p:sp>
        <p:nvSpPr>
          <p:cNvPr id="72709" name="Line 10"/>
          <p:cNvSpPr>
            <a:spLocks noChangeShapeType="1"/>
          </p:cNvSpPr>
          <p:nvPr/>
        </p:nvSpPr>
        <p:spPr bwMode="auto">
          <a:xfrm>
            <a:off x="8556625" y="1754188"/>
            <a:ext cx="0" cy="3471862"/>
          </a:xfrm>
          <a:prstGeom prst="line">
            <a:avLst/>
          </a:prstGeom>
          <a:noFill/>
          <a:ln w="38100">
            <a:solidFill>
              <a:srgbClr val="FF0066"/>
            </a:solidFill>
            <a:round/>
            <a:headEnd/>
            <a:tailEnd/>
          </a:ln>
        </p:spPr>
        <p:txBody>
          <a:bodyPr/>
          <a:lstStyle/>
          <a:p>
            <a:endParaRPr lang="el-G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71682" name="Rectangle 3"/>
          <p:cNvSpPr>
            <a:spLocks noChangeArrowheads="1"/>
          </p:cNvSpPr>
          <p:nvPr/>
        </p:nvSpPr>
        <p:spPr bwMode="auto">
          <a:xfrm>
            <a:off x="2095500" y="2201863"/>
            <a:ext cx="3352800" cy="1752600"/>
          </a:xfrm>
          <a:prstGeom prst="rect">
            <a:avLst/>
          </a:prstGeom>
          <a:noFill/>
          <a:ln w="9525">
            <a:solidFill>
              <a:schemeClr val="bg1"/>
            </a:solidFill>
            <a:miter lim="800000"/>
            <a:headEnd/>
            <a:tailEnd/>
          </a:ln>
        </p:spPr>
        <p:txBody>
          <a:bodyPr wrap="none" anchor="ctr"/>
          <a:lstStyle/>
          <a:p>
            <a:pPr eaLnBrk="0" hangingPunct="0"/>
            <a:endParaRPr lang="el-GR"/>
          </a:p>
        </p:txBody>
      </p:sp>
      <p:sp>
        <p:nvSpPr>
          <p:cNvPr id="71683" name="Freeform 4"/>
          <p:cNvSpPr>
            <a:spLocks/>
          </p:cNvSpPr>
          <p:nvPr/>
        </p:nvSpPr>
        <p:spPr bwMode="auto">
          <a:xfrm>
            <a:off x="2095500" y="3116263"/>
            <a:ext cx="3352800" cy="304800"/>
          </a:xfrm>
          <a:custGeom>
            <a:avLst/>
            <a:gdLst>
              <a:gd name="T0" fmla="*/ 0 w 2112"/>
              <a:gd name="T1" fmla="*/ 0 h 192"/>
              <a:gd name="T2" fmla="*/ 2147483647 w 2112"/>
              <a:gd name="T3" fmla="*/ 2147483647 h 192"/>
              <a:gd name="T4" fmla="*/ 2147483647 w 2112"/>
              <a:gd name="T5" fmla="*/ 0 h 192"/>
              <a:gd name="T6" fmla="*/ 2147483647 w 2112"/>
              <a:gd name="T7" fmla="*/ 2147483647 h 192"/>
              <a:gd name="T8" fmla="*/ 2147483647 w 2112"/>
              <a:gd name="T9" fmla="*/ 0 h 192"/>
              <a:gd name="T10" fmla="*/ 2147483647 w 2112"/>
              <a:gd name="T11" fmla="*/ 2147483647 h 192"/>
              <a:gd name="T12" fmla="*/ 2147483647 w 2112"/>
              <a:gd name="T13" fmla="*/ 0 h 192"/>
              <a:gd name="T14" fmla="*/ 0 60000 65536"/>
              <a:gd name="T15" fmla="*/ 0 60000 65536"/>
              <a:gd name="T16" fmla="*/ 0 60000 65536"/>
              <a:gd name="T17" fmla="*/ 0 60000 65536"/>
              <a:gd name="T18" fmla="*/ 0 60000 65536"/>
              <a:gd name="T19" fmla="*/ 0 60000 65536"/>
              <a:gd name="T20" fmla="*/ 0 60000 65536"/>
              <a:gd name="T21" fmla="*/ 0 w 2112"/>
              <a:gd name="T22" fmla="*/ 0 h 192"/>
              <a:gd name="T23" fmla="*/ 2112 w 2112"/>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2" h="192">
                <a:moveTo>
                  <a:pt x="0" y="0"/>
                </a:moveTo>
                <a:cubicBezTo>
                  <a:pt x="76" y="96"/>
                  <a:pt x="152" y="192"/>
                  <a:pt x="288" y="192"/>
                </a:cubicBezTo>
                <a:cubicBezTo>
                  <a:pt x="424" y="192"/>
                  <a:pt x="664" y="0"/>
                  <a:pt x="816" y="0"/>
                </a:cubicBezTo>
                <a:cubicBezTo>
                  <a:pt x="968" y="0"/>
                  <a:pt x="1064" y="192"/>
                  <a:pt x="1200" y="192"/>
                </a:cubicBezTo>
                <a:cubicBezTo>
                  <a:pt x="1336" y="192"/>
                  <a:pt x="1520" y="0"/>
                  <a:pt x="1632" y="0"/>
                </a:cubicBezTo>
                <a:cubicBezTo>
                  <a:pt x="1744" y="0"/>
                  <a:pt x="1792" y="192"/>
                  <a:pt x="1872" y="192"/>
                </a:cubicBezTo>
                <a:cubicBezTo>
                  <a:pt x="1952" y="192"/>
                  <a:pt x="2072" y="32"/>
                  <a:pt x="2112" y="0"/>
                </a:cubicBezTo>
              </a:path>
            </a:pathLst>
          </a:custGeom>
          <a:noFill/>
          <a:ln w="9525">
            <a:solidFill>
              <a:schemeClr val="bg1"/>
            </a:solidFill>
            <a:round/>
            <a:headEnd/>
            <a:tailEnd/>
          </a:ln>
        </p:spPr>
        <p:txBody>
          <a:bodyPr wrap="none" anchor="ctr"/>
          <a:lstStyle/>
          <a:p>
            <a:endParaRPr lang="el-GR"/>
          </a:p>
        </p:txBody>
      </p:sp>
      <p:sp>
        <p:nvSpPr>
          <p:cNvPr id="71684" name="AutoShape 5"/>
          <p:cNvSpPr>
            <a:spLocks noChangeArrowheads="1"/>
          </p:cNvSpPr>
          <p:nvPr/>
        </p:nvSpPr>
        <p:spPr bwMode="auto">
          <a:xfrm>
            <a:off x="2324100" y="2963863"/>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685" name="AutoShape 6"/>
          <p:cNvSpPr>
            <a:spLocks noChangeArrowheads="1"/>
          </p:cNvSpPr>
          <p:nvPr/>
        </p:nvSpPr>
        <p:spPr bwMode="auto">
          <a:xfrm>
            <a:off x="3009900" y="2659063"/>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686" name="AutoShape 7"/>
          <p:cNvSpPr>
            <a:spLocks noChangeArrowheads="1"/>
          </p:cNvSpPr>
          <p:nvPr/>
        </p:nvSpPr>
        <p:spPr bwMode="auto">
          <a:xfrm>
            <a:off x="3771900" y="2887663"/>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687" name="AutoShape 8"/>
          <p:cNvSpPr>
            <a:spLocks noChangeArrowheads="1"/>
          </p:cNvSpPr>
          <p:nvPr/>
        </p:nvSpPr>
        <p:spPr bwMode="auto">
          <a:xfrm>
            <a:off x="4381500" y="2659063"/>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688" name="AutoShape 9"/>
          <p:cNvSpPr>
            <a:spLocks noChangeArrowheads="1"/>
          </p:cNvSpPr>
          <p:nvPr/>
        </p:nvSpPr>
        <p:spPr bwMode="auto">
          <a:xfrm>
            <a:off x="4838700" y="2963863"/>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689" name="AutoShape 10"/>
          <p:cNvSpPr>
            <a:spLocks noChangeArrowheads="1"/>
          </p:cNvSpPr>
          <p:nvPr/>
        </p:nvSpPr>
        <p:spPr bwMode="auto">
          <a:xfrm>
            <a:off x="3086100" y="3192463"/>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690" name="AutoShape 11"/>
          <p:cNvSpPr>
            <a:spLocks noChangeArrowheads="1"/>
          </p:cNvSpPr>
          <p:nvPr/>
        </p:nvSpPr>
        <p:spPr bwMode="auto">
          <a:xfrm>
            <a:off x="4381500" y="3344863"/>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691" name="AutoShape 12"/>
          <p:cNvSpPr>
            <a:spLocks noChangeArrowheads="1"/>
          </p:cNvSpPr>
          <p:nvPr/>
        </p:nvSpPr>
        <p:spPr bwMode="auto">
          <a:xfrm>
            <a:off x="2476500" y="3116263"/>
            <a:ext cx="76200" cy="76200"/>
          </a:xfrm>
          <a:prstGeom prst="flowChartConnector">
            <a:avLst/>
          </a:prstGeom>
          <a:solidFill>
            <a:srgbClr val="FF7C80"/>
          </a:solidFill>
          <a:ln w="9525">
            <a:solidFill>
              <a:schemeClr val="tx1"/>
            </a:solidFill>
            <a:round/>
            <a:headEnd/>
            <a:tailEnd/>
          </a:ln>
        </p:spPr>
        <p:txBody>
          <a:bodyPr wrap="none" anchor="ctr"/>
          <a:lstStyle/>
          <a:p>
            <a:pPr eaLnBrk="0" hangingPunct="0"/>
            <a:endParaRPr lang="el-GR"/>
          </a:p>
        </p:txBody>
      </p:sp>
      <p:sp>
        <p:nvSpPr>
          <p:cNvPr id="71692" name="AutoShape 13"/>
          <p:cNvSpPr>
            <a:spLocks noChangeArrowheads="1"/>
          </p:cNvSpPr>
          <p:nvPr/>
        </p:nvSpPr>
        <p:spPr bwMode="auto">
          <a:xfrm>
            <a:off x="3162300" y="2811463"/>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693" name="AutoShape 14"/>
          <p:cNvSpPr>
            <a:spLocks noChangeArrowheads="1"/>
          </p:cNvSpPr>
          <p:nvPr/>
        </p:nvSpPr>
        <p:spPr bwMode="auto">
          <a:xfrm>
            <a:off x="3238500" y="3344863"/>
            <a:ext cx="76200" cy="76200"/>
          </a:xfrm>
          <a:prstGeom prst="flowChartConnector">
            <a:avLst/>
          </a:prstGeom>
          <a:solidFill>
            <a:srgbClr val="FF7C80"/>
          </a:solidFill>
          <a:ln w="9525">
            <a:solidFill>
              <a:schemeClr val="tx1"/>
            </a:solidFill>
            <a:round/>
            <a:headEnd/>
            <a:tailEnd/>
          </a:ln>
        </p:spPr>
        <p:txBody>
          <a:bodyPr wrap="none" anchor="ctr"/>
          <a:lstStyle/>
          <a:p>
            <a:pPr eaLnBrk="0" hangingPunct="0"/>
            <a:endParaRPr lang="el-GR"/>
          </a:p>
        </p:txBody>
      </p:sp>
      <p:sp>
        <p:nvSpPr>
          <p:cNvPr id="71694" name="AutoShape 15"/>
          <p:cNvSpPr>
            <a:spLocks noChangeArrowheads="1"/>
          </p:cNvSpPr>
          <p:nvPr/>
        </p:nvSpPr>
        <p:spPr bwMode="auto">
          <a:xfrm>
            <a:off x="3924300" y="3040063"/>
            <a:ext cx="76200" cy="76200"/>
          </a:xfrm>
          <a:prstGeom prst="flowChartConnector">
            <a:avLst/>
          </a:prstGeom>
          <a:solidFill>
            <a:srgbClr val="FF7C80"/>
          </a:solidFill>
          <a:ln w="9525">
            <a:solidFill>
              <a:schemeClr val="tx1"/>
            </a:solidFill>
            <a:round/>
            <a:headEnd/>
            <a:tailEnd/>
          </a:ln>
        </p:spPr>
        <p:txBody>
          <a:bodyPr wrap="none" anchor="ctr"/>
          <a:lstStyle/>
          <a:p>
            <a:pPr eaLnBrk="0" hangingPunct="0"/>
            <a:endParaRPr lang="el-GR"/>
          </a:p>
        </p:txBody>
      </p:sp>
      <p:sp>
        <p:nvSpPr>
          <p:cNvPr id="71695" name="AutoShape 16"/>
          <p:cNvSpPr>
            <a:spLocks noChangeArrowheads="1"/>
          </p:cNvSpPr>
          <p:nvPr/>
        </p:nvSpPr>
        <p:spPr bwMode="auto">
          <a:xfrm>
            <a:off x="4533900" y="3497263"/>
            <a:ext cx="76200" cy="76200"/>
          </a:xfrm>
          <a:prstGeom prst="flowChartConnector">
            <a:avLst/>
          </a:prstGeom>
          <a:solidFill>
            <a:srgbClr val="FF7C80"/>
          </a:solidFill>
          <a:ln w="9525">
            <a:solidFill>
              <a:schemeClr val="tx1"/>
            </a:solidFill>
            <a:round/>
            <a:headEnd/>
            <a:tailEnd/>
          </a:ln>
        </p:spPr>
        <p:txBody>
          <a:bodyPr wrap="none" anchor="ctr"/>
          <a:lstStyle/>
          <a:p>
            <a:pPr eaLnBrk="0" hangingPunct="0"/>
            <a:endParaRPr lang="el-GR"/>
          </a:p>
        </p:txBody>
      </p:sp>
      <p:sp>
        <p:nvSpPr>
          <p:cNvPr id="71696" name="AutoShape 17"/>
          <p:cNvSpPr>
            <a:spLocks noChangeArrowheads="1"/>
          </p:cNvSpPr>
          <p:nvPr/>
        </p:nvSpPr>
        <p:spPr bwMode="auto">
          <a:xfrm>
            <a:off x="4533900" y="2811463"/>
            <a:ext cx="76200" cy="76200"/>
          </a:xfrm>
          <a:prstGeom prst="flowChartConnector">
            <a:avLst/>
          </a:prstGeom>
          <a:solidFill>
            <a:srgbClr val="FF7C80"/>
          </a:solidFill>
          <a:ln w="9525">
            <a:solidFill>
              <a:schemeClr val="tx1"/>
            </a:solidFill>
            <a:round/>
            <a:headEnd/>
            <a:tailEnd/>
          </a:ln>
        </p:spPr>
        <p:txBody>
          <a:bodyPr wrap="none" anchor="ctr"/>
          <a:lstStyle/>
          <a:p>
            <a:pPr eaLnBrk="0" hangingPunct="0"/>
            <a:endParaRPr lang="el-GR"/>
          </a:p>
        </p:txBody>
      </p:sp>
      <p:sp>
        <p:nvSpPr>
          <p:cNvPr id="71697" name="AutoShape 18"/>
          <p:cNvSpPr>
            <a:spLocks noChangeArrowheads="1"/>
          </p:cNvSpPr>
          <p:nvPr/>
        </p:nvSpPr>
        <p:spPr bwMode="auto">
          <a:xfrm>
            <a:off x="4991100" y="3116263"/>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698" name="AutoShape 19"/>
          <p:cNvSpPr>
            <a:spLocks noChangeArrowheads="1"/>
          </p:cNvSpPr>
          <p:nvPr/>
        </p:nvSpPr>
        <p:spPr bwMode="auto">
          <a:xfrm>
            <a:off x="4991100" y="2735263"/>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699" name="AutoShape 20"/>
          <p:cNvSpPr>
            <a:spLocks noChangeArrowheads="1"/>
          </p:cNvSpPr>
          <p:nvPr/>
        </p:nvSpPr>
        <p:spPr bwMode="auto">
          <a:xfrm>
            <a:off x="4305300" y="3040063"/>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00" name="AutoShape 21"/>
          <p:cNvSpPr>
            <a:spLocks noChangeArrowheads="1"/>
          </p:cNvSpPr>
          <p:nvPr/>
        </p:nvSpPr>
        <p:spPr bwMode="auto">
          <a:xfrm>
            <a:off x="3543300" y="2963863"/>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01" name="AutoShape 22"/>
          <p:cNvSpPr>
            <a:spLocks noChangeArrowheads="1"/>
          </p:cNvSpPr>
          <p:nvPr/>
        </p:nvSpPr>
        <p:spPr bwMode="auto">
          <a:xfrm>
            <a:off x="2857500" y="3040063"/>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02" name="Text Box 23"/>
          <p:cNvSpPr txBox="1">
            <a:spLocks noChangeArrowheads="1"/>
          </p:cNvSpPr>
          <p:nvPr/>
        </p:nvSpPr>
        <p:spPr bwMode="auto">
          <a:xfrm>
            <a:off x="1166813" y="4643438"/>
            <a:ext cx="5027612" cy="1371600"/>
          </a:xfrm>
          <a:prstGeom prst="rect">
            <a:avLst/>
          </a:prstGeom>
          <a:noFill/>
          <a:ln w="9525">
            <a:noFill/>
            <a:miter lim="800000"/>
            <a:headEnd/>
            <a:tailEnd/>
          </a:ln>
        </p:spPr>
        <p:txBody>
          <a:bodyPr>
            <a:spAutoFit/>
          </a:bodyPr>
          <a:lstStyle/>
          <a:p>
            <a:pPr eaLnBrk="0" hangingPunct="0">
              <a:spcBef>
                <a:spcPct val="20000"/>
              </a:spcBef>
              <a:buFontTx/>
              <a:buChar char="•"/>
            </a:pPr>
            <a:r>
              <a:rPr lang="en-US" sz="2000">
                <a:solidFill>
                  <a:schemeClr val="bg1"/>
                </a:solidFill>
                <a:latin typeface="Times New Roman" pitchFamily="18" charset="0"/>
              </a:rPr>
              <a:t> </a:t>
            </a:r>
            <a:r>
              <a:rPr lang="el-GR" sz="2000">
                <a:solidFill>
                  <a:schemeClr val="bg1"/>
                </a:solidFill>
                <a:latin typeface="Times New Roman" pitchFamily="18" charset="0"/>
              </a:rPr>
              <a:t>Αυξημένη συχνότητα μεταλλάξεων των μελανοκυττάρων</a:t>
            </a:r>
            <a:endParaRPr lang="en-US" sz="2000">
              <a:solidFill>
                <a:schemeClr val="bg1"/>
              </a:solidFill>
              <a:latin typeface="Times New Roman" pitchFamily="18" charset="0"/>
            </a:endParaRPr>
          </a:p>
          <a:p>
            <a:pPr eaLnBrk="0" hangingPunct="0">
              <a:spcBef>
                <a:spcPct val="20000"/>
              </a:spcBef>
              <a:buFontTx/>
              <a:buChar char="•"/>
            </a:pPr>
            <a:r>
              <a:rPr lang="en-US" sz="2000">
                <a:solidFill>
                  <a:schemeClr val="bg1"/>
                </a:solidFill>
                <a:latin typeface="Times New Roman" pitchFamily="18" charset="0"/>
              </a:rPr>
              <a:t> </a:t>
            </a:r>
            <a:r>
              <a:rPr lang="el-GR" sz="2000">
                <a:solidFill>
                  <a:schemeClr val="bg1"/>
                </a:solidFill>
                <a:latin typeface="Times New Roman" pitchFamily="18" charset="0"/>
              </a:rPr>
              <a:t>Μείωση της αποπτωτικής δραστηριότητας </a:t>
            </a:r>
            <a:r>
              <a:rPr lang="en-US" sz="2000">
                <a:solidFill>
                  <a:schemeClr val="bg1"/>
                </a:solidFill>
                <a:latin typeface="Times New Roman" pitchFamily="18" charset="0"/>
              </a:rPr>
              <a:t>(bcl-2)</a:t>
            </a:r>
            <a:endParaRPr lang="el-GR" sz="2000">
              <a:solidFill>
                <a:schemeClr val="bg1"/>
              </a:solidFill>
              <a:latin typeface="Times New Roman" pitchFamily="18" charset="0"/>
            </a:endParaRPr>
          </a:p>
        </p:txBody>
      </p:sp>
      <p:sp>
        <p:nvSpPr>
          <p:cNvPr id="71703" name="AutoShape 24"/>
          <p:cNvSpPr>
            <a:spLocks noChangeArrowheads="1"/>
          </p:cNvSpPr>
          <p:nvPr/>
        </p:nvSpPr>
        <p:spPr bwMode="auto">
          <a:xfrm>
            <a:off x="3468688" y="1744663"/>
            <a:ext cx="457200" cy="685800"/>
          </a:xfrm>
          <a:prstGeom prst="lightningBolt">
            <a:avLst/>
          </a:prstGeom>
          <a:solidFill>
            <a:srgbClr val="FFFF66"/>
          </a:solidFill>
          <a:ln w="9525">
            <a:solidFill>
              <a:schemeClr val="tx1"/>
            </a:solidFill>
            <a:miter lim="800000"/>
            <a:headEnd/>
            <a:tailEnd/>
          </a:ln>
        </p:spPr>
        <p:txBody>
          <a:bodyPr wrap="none" anchor="ctr"/>
          <a:lstStyle/>
          <a:p>
            <a:pPr eaLnBrk="0" hangingPunct="0"/>
            <a:endParaRPr lang="el-GR"/>
          </a:p>
        </p:txBody>
      </p:sp>
      <p:sp>
        <p:nvSpPr>
          <p:cNvPr id="71704" name="AutoShape 25"/>
          <p:cNvSpPr>
            <a:spLocks noChangeArrowheads="1"/>
          </p:cNvSpPr>
          <p:nvPr/>
        </p:nvSpPr>
        <p:spPr bwMode="auto">
          <a:xfrm>
            <a:off x="3181350" y="1744663"/>
            <a:ext cx="457200" cy="685800"/>
          </a:xfrm>
          <a:prstGeom prst="lightningBolt">
            <a:avLst/>
          </a:prstGeom>
          <a:solidFill>
            <a:srgbClr val="FFFF66"/>
          </a:solidFill>
          <a:ln w="9525">
            <a:solidFill>
              <a:schemeClr val="tx1"/>
            </a:solidFill>
            <a:miter lim="800000"/>
            <a:headEnd/>
            <a:tailEnd/>
          </a:ln>
        </p:spPr>
        <p:txBody>
          <a:bodyPr wrap="none" anchor="ctr"/>
          <a:lstStyle/>
          <a:p>
            <a:pPr eaLnBrk="0" hangingPunct="0"/>
            <a:endParaRPr lang="el-GR"/>
          </a:p>
        </p:txBody>
      </p:sp>
      <p:sp>
        <p:nvSpPr>
          <p:cNvPr id="71705" name="Text Box 26"/>
          <p:cNvSpPr txBox="1">
            <a:spLocks noChangeArrowheads="1"/>
          </p:cNvSpPr>
          <p:nvPr/>
        </p:nvSpPr>
        <p:spPr bwMode="auto">
          <a:xfrm>
            <a:off x="1774826" y="1341438"/>
            <a:ext cx="4149725" cy="366712"/>
          </a:xfrm>
          <a:prstGeom prst="rect">
            <a:avLst/>
          </a:prstGeom>
          <a:noFill/>
          <a:ln w="9525">
            <a:noFill/>
            <a:miter lim="800000"/>
            <a:headEnd/>
            <a:tailEnd/>
          </a:ln>
        </p:spPr>
        <p:txBody>
          <a:bodyPr wrap="none">
            <a:spAutoFit/>
          </a:bodyPr>
          <a:lstStyle/>
          <a:p>
            <a:pPr eaLnBrk="0" hangingPunct="0"/>
            <a:r>
              <a:rPr lang="el-GR">
                <a:solidFill>
                  <a:srgbClr val="FFCC66"/>
                </a:solidFill>
                <a:latin typeface="Times New Roman" pitchFamily="18" charset="0"/>
              </a:rPr>
              <a:t>Αυξημένη διαλείπουσα έκθεση στη</a:t>
            </a:r>
            <a:r>
              <a:rPr lang="en-US">
                <a:solidFill>
                  <a:srgbClr val="FFCC66"/>
                </a:solidFill>
                <a:latin typeface="Times New Roman" pitchFamily="18" charset="0"/>
              </a:rPr>
              <a:t> UVR</a:t>
            </a:r>
          </a:p>
        </p:txBody>
      </p:sp>
      <p:sp>
        <p:nvSpPr>
          <p:cNvPr id="71706" name="Rectangle 27" descr="10%"/>
          <p:cNvSpPr>
            <a:spLocks noChangeArrowheads="1"/>
          </p:cNvSpPr>
          <p:nvPr/>
        </p:nvSpPr>
        <p:spPr bwMode="auto">
          <a:xfrm>
            <a:off x="7048500" y="2224088"/>
            <a:ext cx="3352800" cy="1752600"/>
          </a:xfrm>
          <a:prstGeom prst="rect">
            <a:avLst/>
          </a:prstGeom>
          <a:noFill/>
          <a:ln w="9525">
            <a:solidFill>
              <a:schemeClr val="bg1"/>
            </a:solidFill>
            <a:miter lim="800000"/>
            <a:headEnd/>
            <a:tailEnd/>
          </a:ln>
        </p:spPr>
        <p:txBody>
          <a:bodyPr wrap="none" anchor="ctr"/>
          <a:lstStyle/>
          <a:p>
            <a:pPr eaLnBrk="0" hangingPunct="0"/>
            <a:endParaRPr lang="el-GR"/>
          </a:p>
        </p:txBody>
      </p:sp>
      <p:sp>
        <p:nvSpPr>
          <p:cNvPr id="71707" name="AutoShape 28"/>
          <p:cNvSpPr>
            <a:spLocks noChangeArrowheads="1"/>
          </p:cNvSpPr>
          <p:nvPr/>
        </p:nvSpPr>
        <p:spPr bwMode="auto">
          <a:xfrm>
            <a:off x="7581900" y="1690688"/>
            <a:ext cx="457200" cy="685800"/>
          </a:xfrm>
          <a:prstGeom prst="lightningBolt">
            <a:avLst/>
          </a:prstGeom>
          <a:solidFill>
            <a:srgbClr val="FFFF66"/>
          </a:solidFill>
          <a:ln w="9525">
            <a:solidFill>
              <a:schemeClr val="tx1"/>
            </a:solidFill>
            <a:miter lim="800000"/>
            <a:headEnd/>
            <a:tailEnd/>
          </a:ln>
        </p:spPr>
        <p:txBody>
          <a:bodyPr wrap="none" anchor="ctr"/>
          <a:lstStyle/>
          <a:p>
            <a:pPr eaLnBrk="0" hangingPunct="0"/>
            <a:endParaRPr lang="el-GR"/>
          </a:p>
        </p:txBody>
      </p:sp>
      <p:sp>
        <p:nvSpPr>
          <p:cNvPr id="71708" name="Text Box 29"/>
          <p:cNvSpPr txBox="1">
            <a:spLocks noChangeArrowheads="1"/>
          </p:cNvSpPr>
          <p:nvPr/>
        </p:nvSpPr>
        <p:spPr bwMode="auto">
          <a:xfrm>
            <a:off x="7175501" y="1341438"/>
            <a:ext cx="3402013" cy="366712"/>
          </a:xfrm>
          <a:prstGeom prst="rect">
            <a:avLst/>
          </a:prstGeom>
          <a:noFill/>
          <a:ln w="9525">
            <a:noFill/>
            <a:miter lim="800000"/>
            <a:headEnd/>
            <a:tailEnd/>
          </a:ln>
        </p:spPr>
        <p:txBody>
          <a:bodyPr wrap="none">
            <a:spAutoFit/>
          </a:bodyPr>
          <a:lstStyle/>
          <a:p>
            <a:pPr eaLnBrk="0" hangingPunct="0"/>
            <a:r>
              <a:rPr lang="el-GR">
                <a:solidFill>
                  <a:srgbClr val="FFCC66"/>
                </a:solidFill>
                <a:latin typeface="Times New Roman" pitchFamily="18" charset="0"/>
              </a:rPr>
              <a:t>Χαμηλή χρόνια έκθεση</a:t>
            </a:r>
            <a:r>
              <a:rPr lang="en-US">
                <a:solidFill>
                  <a:srgbClr val="FFCC66"/>
                </a:solidFill>
                <a:latin typeface="Times New Roman" pitchFamily="18" charset="0"/>
              </a:rPr>
              <a:t> </a:t>
            </a:r>
            <a:r>
              <a:rPr lang="el-GR">
                <a:solidFill>
                  <a:srgbClr val="FFCC66"/>
                </a:solidFill>
                <a:latin typeface="Times New Roman" pitchFamily="18" charset="0"/>
              </a:rPr>
              <a:t>στη </a:t>
            </a:r>
            <a:r>
              <a:rPr lang="en-US">
                <a:solidFill>
                  <a:srgbClr val="FFCC66"/>
                </a:solidFill>
                <a:latin typeface="Times New Roman" pitchFamily="18" charset="0"/>
              </a:rPr>
              <a:t>UVR</a:t>
            </a:r>
          </a:p>
        </p:txBody>
      </p:sp>
      <p:sp>
        <p:nvSpPr>
          <p:cNvPr id="71709" name="Freeform 30"/>
          <p:cNvSpPr>
            <a:spLocks/>
          </p:cNvSpPr>
          <p:nvPr/>
        </p:nvSpPr>
        <p:spPr bwMode="auto">
          <a:xfrm>
            <a:off x="7048500" y="3062288"/>
            <a:ext cx="3352800" cy="304800"/>
          </a:xfrm>
          <a:custGeom>
            <a:avLst/>
            <a:gdLst>
              <a:gd name="T0" fmla="*/ 0 w 2112"/>
              <a:gd name="T1" fmla="*/ 0 h 192"/>
              <a:gd name="T2" fmla="*/ 2147483647 w 2112"/>
              <a:gd name="T3" fmla="*/ 2147483647 h 192"/>
              <a:gd name="T4" fmla="*/ 2147483647 w 2112"/>
              <a:gd name="T5" fmla="*/ 0 h 192"/>
              <a:gd name="T6" fmla="*/ 2147483647 w 2112"/>
              <a:gd name="T7" fmla="*/ 2147483647 h 192"/>
              <a:gd name="T8" fmla="*/ 2147483647 w 2112"/>
              <a:gd name="T9" fmla="*/ 0 h 192"/>
              <a:gd name="T10" fmla="*/ 2147483647 w 2112"/>
              <a:gd name="T11" fmla="*/ 2147483647 h 192"/>
              <a:gd name="T12" fmla="*/ 2147483647 w 2112"/>
              <a:gd name="T13" fmla="*/ 0 h 192"/>
              <a:gd name="T14" fmla="*/ 0 60000 65536"/>
              <a:gd name="T15" fmla="*/ 0 60000 65536"/>
              <a:gd name="T16" fmla="*/ 0 60000 65536"/>
              <a:gd name="T17" fmla="*/ 0 60000 65536"/>
              <a:gd name="T18" fmla="*/ 0 60000 65536"/>
              <a:gd name="T19" fmla="*/ 0 60000 65536"/>
              <a:gd name="T20" fmla="*/ 0 60000 65536"/>
              <a:gd name="T21" fmla="*/ 0 w 2112"/>
              <a:gd name="T22" fmla="*/ 0 h 192"/>
              <a:gd name="T23" fmla="*/ 2112 w 2112"/>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2" h="192">
                <a:moveTo>
                  <a:pt x="0" y="0"/>
                </a:moveTo>
                <a:cubicBezTo>
                  <a:pt x="76" y="96"/>
                  <a:pt x="152" y="192"/>
                  <a:pt x="288" y="192"/>
                </a:cubicBezTo>
                <a:cubicBezTo>
                  <a:pt x="424" y="192"/>
                  <a:pt x="664" y="0"/>
                  <a:pt x="816" y="0"/>
                </a:cubicBezTo>
                <a:cubicBezTo>
                  <a:pt x="968" y="0"/>
                  <a:pt x="1064" y="192"/>
                  <a:pt x="1200" y="192"/>
                </a:cubicBezTo>
                <a:cubicBezTo>
                  <a:pt x="1336" y="192"/>
                  <a:pt x="1520" y="0"/>
                  <a:pt x="1632" y="0"/>
                </a:cubicBezTo>
                <a:cubicBezTo>
                  <a:pt x="1744" y="0"/>
                  <a:pt x="1792" y="192"/>
                  <a:pt x="1872" y="192"/>
                </a:cubicBezTo>
                <a:cubicBezTo>
                  <a:pt x="1952" y="192"/>
                  <a:pt x="2072" y="32"/>
                  <a:pt x="2112" y="0"/>
                </a:cubicBezTo>
              </a:path>
            </a:pathLst>
          </a:custGeom>
          <a:noFill/>
          <a:ln w="9525">
            <a:solidFill>
              <a:schemeClr val="bg1"/>
            </a:solidFill>
            <a:round/>
            <a:headEnd/>
            <a:tailEnd/>
          </a:ln>
        </p:spPr>
        <p:txBody>
          <a:bodyPr wrap="none" anchor="ctr"/>
          <a:lstStyle/>
          <a:p>
            <a:endParaRPr lang="el-GR"/>
          </a:p>
        </p:txBody>
      </p:sp>
      <p:sp>
        <p:nvSpPr>
          <p:cNvPr id="71710" name="AutoShape 31"/>
          <p:cNvSpPr>
            <a:spLocks noChangeArrowheads="1"/>
          </p:cNvSpPr>
          <p:nvPr/>
        </p:nvSpPr>
        <p:spPr bwMode="auto">
          <a:xfrm>
            <a:off x="7277100" y="2833688"/>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711" name="AutoShape 32"/>
          <p:cNvSpPr>
            <a:spLocks noChangeArrowheads="1"/>
          </p:cNvSpPr>
          <p:nvPr/>
        </p:nvSpPr>
        <p:spPr bwMode="auto">
          <a:xfrm>
            <a:off x="7429500" y="29860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12" name="AutoShape 33"/>
          <p:cNvSpPr>
            <a:spLocks noChangeArrowheads="1"/>
          </p:cNvSpPr>
          <p:nvPr/>
        </p:nvSpPr>
        <p:spPr bwMode="auto">
          <a:xfrm>
            <a:off x="8115300" y="3214688"/>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713" name="AutoShape 34"/>
          <p:cNvSpPr>
            <a:spLocks noChangeArrowheads="1"/>
          </p:cNvSpPr>
          <p:nvPr/>
        </p:nvSpPr>
        <p:spPr bwMode="auto">
          <a:xfrm>
            <a:off x="8267700" y="3367088"/>
            <a:ext cx="76200" cy="76200"/>
          </a:xfrm>
          <a:prstGeom prst="flowChartConnector">
            <a:avLst/>
          </a:prstGeom>
          <a:solidFill>
            <a:srgbClr val="FF7C80"/>
          </a:solidFill>
          <a:ln w="9525">
            <a:solidFill>
              <a:schemeClr val="tx1"/>
            </a:solidFill>
            <a:round/>
            <a:headEnd/>
            <a:tailEnd/>
          </a:ln>
        </p:spPr>
        <p:txBody>
          <a:bodyPr wrap="none" anchor="ctr"/>
          <a:lstStyle/>
          <a:p>
            <a:pPr eaLnBrk="0" hangingPunct="0"/>
            <a:endParaRPr lang="el-GR"/>
          </a:p>
        </p:txBody>
      </p:sp>
      <p:sp>
        <p:nvSpPr>
          <p:cNvPr id="71714" name="AutoShape 35"/>
          <p:cNvSpPr>
            <a:spLocks noChangeArrowheads="1"/>
          </p:cNvSpPr>
          <p:nvPr/>
        </p:nvSpPr>
        <p:spPr bwMode="auto">
          <a:xfrm>
            <a:off x="8039100" y="2681288"/>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715" name="AutoShape 36"/>
          <p:cNvSpPr>
            <a:spLocks noChangeArrowheads="1"/>
          </p:cNvSpPr>
          <p:nvPr/>
        </p:nvSpPr>
        <p:spPr bwMode="auto">
          <a:xfrm>
            <a:off x="8191500" y="28336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16" name="AutoShape 37"/>
          <p:cNvSpPr>
            <a:spLocks noChangeArrowheads="1"/>
          </p:cNvSpPr>
          <p:nvPr/>
        </p:nvSpPr>
        <p:spPr bwMode="auto">
          <a:xfrm>
            <a:off x="8724900" y="2909888"/>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717" name="AutoShape 38"/>
          <p:cNvSpPr>
            <a:spLocks noChangeArrowheads="1"/>
          </p:cNvSpPr>
          <p:nvPr/>
        </p:nvSpPr>
        <p:spPr bwMode="auto">
          <a:xfrm>
            <a:off x="8877300" y="3062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18" name="AutoShape 39"/>
          <p:cNvSpPr>
            <a:spLocks noChangeArrowheads="1"/>
          </p:cNvSpPr>
          <p:nvPr/>
        </p:nvSpPr>
        <p:spPr bwMode="auto">
          <a:xfrm>
            <a:off x="9334500" y="2681288"/>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719" name="AutoShape 40"/>
          <p:cNvSpPr>
            <a:spLocks noChangeArrowheads="1"/>
          </p:cNvSpPr>
          <p:nvPr/>
        </p:nvSpPr>
        <p:spPr bwMode="auto">
          <a:xfrm>
            <a:off x="9486900" y="28336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20" name="AutoShape 41"/>
          <p:cNvSpPr>
            <a:spLocks noChangeArrowheads="1"/>
          </p:cNvSpPr>
          <p:nvPr/>
        </p:nvSpPr>
        <p:spPr bwMode="auto">
          <a:xfrm>
            <a:off x="9410700" y="3214688"/>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721" name="AutoShape 42"/>
          <p:cNvSpPr>
            <a:spLocks noChangeArrowheads="1"/>
          </p:cNvSpPr>
          <p:nvPr/>
        </p:nvSpPr>
        <p:spPr bwMode="auto">
          <a:xfrm>
            <a:off x="9563100" y="33670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22" name="AutoShape 43"/>
          <p:cNvSpPr>
            <a:spLocks noChangeArrowheads="1"/>
          </p:cNvSpPr>
          <p:nvPr/>
        </p:nvSpPr>
        <p:spPr bwMode="auto">
          <a:xfrm>
            <a:off x="9867900" y="2833688"/>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723" name="AutoShape 44"/>
          <p:cNvSpPr>
            <a:spLocks noChangeArrowheads="1"/>
          </p:cNvSpPr>
          <p:nvPr/>
        </p:nvSpPr>
        <p:spPr bwMode="auto">
          <a:xfrm>
            <a:off x="10020300" y="29860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24" name="AutoShape 45"/>
          <p:cNvSpPr>
            <a:spLocks noChangeArrowheads="1"/>
          </p:cNvSpPr>
          <p:nvPr/>
        </p:nvSpPr>
        <p:spPr bwMode="auto">
          <a:xfrm>
            <a:off x="7124700" y="2681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25" name="AutoShape 46"/>
          <p:cNvSpPr>
            <a:spLocks noChangeArrowheads="1"/>
          </p:cNvSpPr>
          <p:nvPr/>
        </p:nvSpPr>
        <p:spPr bwMode="auto">
          <a:xfrm>
            <a:off x="7353300" y="2681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26" name="AutoShape 47"/>
          <p:cNvSpPr>
            <a:spLocks noChangeArrowheads="1"/>
          </p:cNvSpPr>
          <p:nvPr/>
        </p:nvSpPr>
        <p:spPr bwMode="auto">
          <a:xfrm>
            <a:off x="7124700" y="29098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27" name="AutoShape 48"/>
          <p:cNvSpPr>
            <a:spLocks noChangeArrowheads="1"/>
          </p:cNvSpPr>
          <p:nvPr/>
        </p:nvSpPr>
        <p:spPr bwMode="auto">
          <a:xfrm>
            <a:off x="7581900" y="2681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28" name="AutoShape 49"/>
          <p:cNvSpPr>
            <a:spLocks noChangeArrowheads="1"/>
          </p:cNvSpPr>
          <p:nvPr/>
        </p:nvSpPr>
        <p:spPr bwMode="auto">
          <a:xfrm>
            <a:off x="7810500" y="2681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29" name="AutoShape 50"/>
          <p:cNvSpPr>
            <a:spLocks noChangeArrowheads="1"/>
          </p:cNvSpPr>
          <p:nvPr/>
        </p:nvSpPr>
        <p:spPr bwMode="auto">
          <a:xfrm>
            <a:off x="7810500" y="29098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30" name="AutoShape 51"/>
          <p:cNvSpPr>
            <a:spLocks noChangeArrowheads="1"/>
          </p:cNvSpPr>
          <p:nvPr/>
        </p:nvSpPr>
        <p:spPr bwMode="auto">
          <a:xfrm>
            <a:off x="7810500" y="3062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31" name="AutoShape 52"/>
          <p:cNvSpPr>
            <a:spLocks noChangeArrowheads="1"/>
          </p:cNvSpPr>
          <p:nvPr/>
        </p:nvSpPr>
        <p:spPr bwMode="auto">
          <a:xfrm>
            <a:off x="7277100" y="31384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32" name="AutoShape 53"/>
          <p:cNvSpPr>
            <a:spLocks noChangeArrowheads="1"/>
          </p:cNvSpPr>
          <p:nvPr/>
        </p:nvSpPr>
        <p:spPr bwMode="auto">
          <a:xfrm>
            <a:off x="8496300" y="2681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33" name="AutoShape 54"/>
          <p:cNvSpPr>
            <a:spLocks noChangeArrowheads="1"/>
          </p:cNvSpPr>
          <p:nvPr/>
        </p:nvSpPr>
        <p:spPr bwMode="auto">
          <a:xfrm>
            <a:off x="8496300" y="29098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34" name="AutoShape 55"/>
          <p:cNvSpPr>
            <a:spLocks noChangeArrowheads="1"/>
          </p:cNvSpPr>
          <p:nvPr/>
        </p:nvSpPr>
        <p:spPr bwMode="auto">
          <a:xfrm>
            <a:off x="8724900" y="2681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35" name="AutoShape 56"/>
          <p:cNvSpPr>
            <a:spLocks noChangeArrowheads="1"/>
          </p:cNvSpPr>
          <p:nvPr/>
        </p:nvSpPr>
        <p:spPr bwMode="auto">
          <a:xfrm>
            <a:off x="8953500" y="2681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36" name="AutoShape 57"/>
          <p:cNvSpPr>
            <a:spLocks noChangeArrowheads="1"/>
          </p:cNvSpPr>
          <p:nvPr/>
        </p:nvSpPr>
        <p:spPr bwMode="auto">
          <a:xfrm>
            <a:off x="8648700" y="28336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37" name="AutoShape 58"/>
          <p:cNvSpPr>
            <a:spLocks noChangeArrowheads="1"/>
          </p:cNvSpPr>
          <p:nvPr/>
        </p:nvSpPr>
        <p:spPr bwMode="auto">
          <a:xfrm>
            <a:off x="8877300" y="28336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38" name="AutoShape 59"/>
          <p:cNvSpPr>
            <a:spLocks noChangeArrowheads="1"/>
          </p:cNvSpPr>
          <p:nvPr/>
        </p:nvSpPr>
        <p:spPr bwMode="auto">
          <a:xfrm>
            <a:off x="9258300" y="3062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39" name="AutoShape 60"/>
          <p:cNvSpPr>
            <a:spLocks noChangeArrowheads="1"/>
          </p:cNvSpPr>
          <p:nvPr/>
        </p:nvSpPr>
        <p:spPr bwMode="auto">
          <a:xfrm>
            <a:off x="9105900" y="28336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40" name="AutoShape 61"/>
          <p:cNvSpPr>
            <a:spLocks noChangeArrowheads="1"/>
          </p:cNvSpPr>
          <p:nvPr/>
        </p:nvSpPr>
        <p:spPr bwMode="auto">
          <a:xfrm>
            <a:off x="9182100" y="2681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41" name="AutoShape 62"/>
          <p:cNvSpPr>
            <a:spLocks noChangeArrowheads="1"/>
          </p:cNvSpPr>
          <p:nvPr/>
        </p:nvSpPr>
        <p:spPr bwMode="auto">
          <a:xfrm>
            <a:off x="9867900" y="2681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42" name="AutoShape 63"/>
          <p:cNvSpPr>
            <a:spLocks noChangeArrowheads="1"/>
          </p:cNvSpPr>
          <p:nvPr/>
        </p:nvSpPr>
        <p:spPr bwMode="auto">
          <a:xfrm>
            <a:off x="10096500" y="2681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43" name="AutoShape 64"/>
          <p:cNvSpPr>
            <a:spLocks noChangeArrowheads="1"/>
          </p:cNvSpPr>
          <p:nvPr/>
        </p:nvSpPr>
        <p:spPr bwMode="auto">
          <a:xfrm>
            <a:off x="9715500" y="29860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44" name="AutoShape 65"/>
          <p:cNvSpPr>
            <a:spLocks noChangeArrowheads="1"/>
          </p:cNvSpPr>
          <p:nvPr/>
        </p:nvSpPr>
        <p:spPr bwMode="auto">
          <a:xfrm>
            <a:off x="10248900" y="27574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45" name="Line 66"/>
          <p:cNvSpPr>
            <a:spLocks noChangeShapeType="1"/>
          </p:cNvSpPr>
          <p:nvPr/>
        </p:nvSpPr>
        <p:spPr bwMode="auto">
          <a:xfrm>
            <a:off x="3695700" y="4052888"/>
            <a:ext cx="0" cy="457200"/>
          </a:xfrm>
          <a:prstGeom prst="line">
            <a:avLst/>
          </a:prstGeom>
          <a:noFill/>
          <a:ln w="9525">
            <a:solidFill>
              <a:schemeClr val="bg1"/>
            </a:solidFill>
            <a:round/>
            <a:headEnd/>
            <a:tailEnd type="triangle" w="med" len="med"/>
          </a:ln>
        </p:spPr>
        <p:txBody>
          <a:bodyPr/>
          <a:lstStyle/>
          <a:p>
            <a:endParaRPr lang="el-GR"/>
          </a:p>
        </p:txBody>
      </p:sp>
      <p:sp>
        <p:nvSpPr>
          <p:cNvPr id="71746" name="Line 67"/>
          <p:cNvSpPr>
            <a:spLocks noChangeShapeType="1"/>
          </p:cNvSpPr>
          <p:nvPr/>
        </p:nvSpPr>
        <p:spPr bwMode="auto">
          <a:xfrm>
            <a:off x="8877300" y="4052888"/>
            <a:ext cx="0" cy="457200"/>
          </a:xfrm>
          <a:prstGeom prst="line">
            <a:avLst/>
          </a:prstGeom>
          <a:noFill/>
          <a:ln w="9525">
            <a:solidFill>
              <a:schemeClr val="bg1"/>
            </a:solidFill>
            <a:round/>
            <a:headEnd/>
            <a:tailEnd type="triangle" w="med" len="med"/>
          </a:ln>
        </p:spPr>
        <p:txBody>
          <a:bodyPr/>
          <a:lstStyle/>
          <a:p>
            <a:endParaRPr lang="el-GR"/>
          </a:p>
        </p:txBody>
      </p:sp>
      <p:sp>
        <p:nvSpPr>
          <p:cNvPr id="71747" name="Text Box 68"/>
          <p:cNvSpPr txBox="1">
            <a:spLocks noChangeArrowheads="1"/>
          </p:cNvSpPr>
          <p:nvPr/>
        </p:nvSpPr>
        <p:spPr bwMode="auto">
          <a:xfrm>
            <a:off x="6354763" y="4714875"/>
            <a:ext cx="5027612" cy="1066800"/>
          </a:xfrm>
          <a:prstGeom prst="rect">
            <a:avLst/>
          </a:prstGeom>
          <a:noFill/>
          <a:ln w="9525">
            <a:noFill/>
            <a:miter lim="800000"/>
            <a:headEnd/>
            <a:tailEnd/>
          </a:ln>
        </p:spPr>
        <p:txBody>
          <a:bodyPr>
            <a:spAutoFit/>
          </a:bodyPr>
          <a:lstStyle/>
          <a:p>
            <a:pPr eaLnBrk="0" hangingPunct="0">
              <a:spcBef>
                <a:spcPct val="20000"/>
              </a:spcBef>
              <a:buFontTx/>
              <a:buChar char="•"/>
            </a:pPr>
            <a:r>
              <a:rPr lang="el-GR" sz="2000">
                <a:solidFill>
                  <a:schemeClr val="bg1"/>
                </a:solidFill>
                <a:latin typeface="Times New Roman" pitchFamily="18" charset="0"/>
              </a:rPr>
              <a:t>Αύξηση του πάχους του δέρματος και της μελάγχρωσης </a:t>
            </a:r>
          </a:p>
          <a:p>
            <a:pPr eaLnBrk="0" hangingPunct="0">
              <a:spcBef>
                <a:spcPct val="20000"/>
              </a:spcBef>
              <a:buFontTx/>
              <a:buChar char="•"/>
            </a:pPr>
            <a:r>
              <a:rPr lang="el-GR" sz="2000">
                <a:solidFill>
                  <a:schemeClr val="bg1"/>
                </a:solidFill>
                <a:latin typeface="Times New Roman" pitchFamily="18" charset="0"/>
              </a:rPr>
              <a:t>Μειωμένη συχνότητα μεταλλάξεων </a:t>
            </a:r>
          </a:p>
        </p:txBody>
      </p:sp>
      <p:sp>
        <p:nvSpPr>
          <p:cNvPr id="71748" name="Text Box 69"/>
          <p:cNvSpPr txBox="1">
            <a:spLocks noChangeArrowheads="1"/>
          </p:cNvSpPr>
          <p:nvPr/>
        </p:nvSpPr>
        <p:spPr bwMode="auto">
          <a:xfrm>
            <a:off x="7167563" y="6491288"/>
            <a:ext cx="3848100" cy="366712"/>
          </a:xfrm>
          <a:prstGeom prst="rect">
            <a:avLst/>
          </a:prstGeom>
          <a:noFill/>
          <a:ln w="9525">
            <a:noFill/>
            <a:miter lim="800000"/>
            <a:headEnd/>
            <a:tailEnd/>
          </a:ln>
        </p:spPr>
        <p:txBody>
          <a:bodyPr wrap="none">
            <a:spAutoFit/>
          </a:bodyPr>
          <a:lstStyle/>
          <a:p>
            <a:pPr eaLnBrk="0" hangingPunct="0"/>
            <a:r>
              <a:rPr lang="en-US" i="1">
                <a:solidFill>
                  <a:srgbClr val="CCFF99"/>
                </a:solidFill>
                <a:latin typeface="Times New Roman" pitchFamily="18" charset="0"/>
              </a:rPr>
              <a:t>Gilchrest et al, NEJM 1997;73:198-203</a:t>
            </a:r>
            <a:endParaRPr lang="el-GR" i="1">
              <a:solidFill>
                <a:srgbClr val="CCFF99"/>
              </a:solidFill>
              <a:latin typeface="Times New Roman" pitchFamily="18" charset="0"/>
            </a:endParaRPr>
          </a:p>
        </p:txBody>
      </p:sp>
      <p:sp>
        <p:nvSpPr>
          <p:cNvPr id="71749" name="Text Box 72"/>
          <p:cNvSpPr txBox="1">
            <a:spLocks noChangeArrowheads="1"/>
          </p:cNvSpPr>
          <p:nvPr/>
        </p:nvSpPr>
        <p:spPr bwMode="auto">
          <a:xfrm>
            <a:off x="1127126" y="6140451"/>
            <a:ext cx="5027613" cy="396875"/>
          </a:xfrm>
          <a:prstGeom prst="rect">
            <a:avLst/>
          </a:prstGeom>
          <a:noFill/>
          <a:ln w="9525">
            <a:noFill/>
            <a:miter lim="800000"/>
            <a:headEnd/>
            <a:tailEnd/>
          </a:ln>
        </p:spPr>
        <p:txBody>
          <a:bodyPr>
            <a:spAutoFit/>
          </a:bodyPr>
          <a:lstStyle/>
          <a:p>
            <a:pPr eaLnBrk="0" hangingPunct="0">
              <a:spcBef>
                <a:spcPct val="20000"/>
              </a:spcBef>
              <a:buFontTx/>
              <a:buChar char="•"/>
            </a:pPr>
            <a:r>
              <a:rPr lang="en-US" sz="2000">
                <a:solidFill>
                  <a:schemeClr val="bg1"/>
                </a:solidFill>
                <a:latin typeface="Times New Roman" pitchFamily="18" charset="0"/>
              </a:rPr>
              <a:t> </a:t>
            </a:r>
            <a:r>
              <a:rPr lang="el-GR" sz="2000">
                <a:solidFill>
                  <a:schemeClr val="bg1"/>
                </a:solidFill>
                <a:latin typeface="Times New Roman" pitchFamily="18" charset="0"/>
              </a:rPr>
              <a:t>Επιβίωση των μεταλλαγμένων κυττάρων </a:t>
            </a:r>
            <a:r>
              <a:rPr lang="en-US" sz="2000">
                <a:solidFill>
                  <a:schemeClr val="bg1"/>
                </a:solidFill>
                <a:latin typeface="Times New Roman" pitchFamily="18" charset="0"/>
              </a:rPr>
              <a:t> </a:t>
            </a:r>
            <a:endParaRPr lang="el-GR" sz="2000">
              <a:solidFill>
                <a:schemeClr val="bg1"/>
              </a:solidFill>
              <a:latin typeface="Times New Roman" pitchFamily="18" charset="0"/>
            </a:endParaRPr>
          </a:p>
        </p:txBody>
      </p:sp>
      <p:sp>
        <p:nvSpPr>
          <p:cNvPr id="75" name="Rectangle 2"/>
          <p:cNvSpPr txBox="1">
            <a:spLocks noChangeArrowheads="1"/>
          </p:cNvSpPr>
          <p:nvPr/>
        </p:nvSpPr>
        <p:spPr bwMode="auto">
          <a:xfrm>
            <a:off x="2171701" y="71438"/>
            <a:ext cx="8461375" cy="838200"/>
          </a:xfrm>
          <a:prstGeom prst="rect">
            <a:avLst/>
          </a:prstGeom>
          <a:noFill/>
          <a:ln w="9525">
            <a:noFill/>
            <a:miter lim="800000"/>
            <a:headEnd/>
            <a:tailEnd/>
          </a:ln>
        </p:spPr>
        <p:txBody>
          <a:bodyPr anchor="ctr"/>
          <a:lstStyle/>
          <a:p>
            <a:pPr algn="ctr">
              <a:defRPr/>
            </a:pPr>
            <a:r>
              <a:rPr lang="el-GR" sz="2800" kern="0" dirty="0" err="1">
                <a:solidFill>
                  <a:schemeClr val="bg1"/>
                </a:solidFill>
                <a:ea typeface="+mj-ea"/>
                <a:cs typeface="+mj-cs"/>
              </a:rPr>
              <a:t>Παθογενετικός</a:t>
            </a:r>
            <a:r>
              <a:rPr lang="el-GR" sz="2800" kern="0" dirty="0">
                <a:solidFill>
                  <a:schemeClr val="bg1"/>
                </a:solidFill>
                <a:ea typeface="+mj-ea"/>
                <a:cs typeface="+mj-cs"/>
              </a:rPr>
              <a:t> ρόλος διαλείπουσας έκθεσης </a:t>
            </a:r>
            <a:endParaRPr lang="en-US" sz="2800" kern="0" dirty="0">
              <a:solidFill>
                <a:schemeClr val="bg1"/>
              </a:solidFill>
              <a:ea typeface="+mj-ea"/>
              <a:cs typeface="+mj-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00000"/>
                </a:solidFill>
              </a:rPr>
              <a:t>Solarium </a:t>
            </a:r>
          </a:p>
        </p:txBody>
      </p:sp>
      <p:sp>
        <p:nvSpPr>
          <p:cNvPr id="3" name="Content Placeholder 2"/>
          <p:cNvSpPr>
            <a:spLocks noGrp="1"/>
          </p:cNvSpPr>
          <p:nvPr>
            <p:ph idx="1"/>
          </p:nvPr>
        </p:nvSpPr>
        <p:spPr/>
        <p:txBody>
          <a:bodyPr/>
          <a:lstStyle/>
          <a:p>
            <a:pPr algn="just"/>
            <a:r>
              <a:rPr lang="el-GR" dirty="0"/>
              <a:t>Αύξηση επίπτωσης του μελανώματος σε ασθενείς που έχουν κάνει </a:t>
            </a:r>
            <a:r>
              <a:rPr lang="en-US" dirty="0"/>
              <a:t>solarium </a:t>
            </a:r>
            <a:r>
              <a:rPr lang="en-US" dirty="0" err="1"/>
              <a:t>vs</a:t>
            </a:r>
            <a:r>
              <a:rPr lang="en-US" dirty="0"/>
              <a:t> </a:t>
            </a:r>
            <a:r>
              <a:rPr lang="el-GR" dirty="0"/>
              <a:t>αυτών που δεν έχουν κάνει ποτέ </a:t>
            </a:r>
            <a:r>
              <a:rPr lang="en-US" dirty="0"/>
              <a:t>[</a:t>
            </a:r>
            <a:r>
              <a:rPr lang="el-GR" dirty="0"/>
              <a:t>1,25 </a:t>
            </a:r>
            <a:r>
              <a:rPr lang="en-US" dirty="0"/>
              <a:t>(</a:t>
            </a:r>
            <a:r>
              <a:rPr lang="el-GR" dirty="0"/>
              <a:t>95% </a:t>
            </a:r>
            <a:r>
              <a:rPr lang="en-US" dirty="0"/>
              <a:t>CI 1.05-1.49)].</a:t>
            </a:r>
          </a:p>
          <a:p>
            <a:pPr algn="just"/>
            <a:r>
              <a:rPr lang="el-GR" dirty="0"/>
              <a:t>Πρώτη έκθεση σε νεαρή ηλικία σχετίζεται με σημαντικά αυξημένο κίνδυνο ανάπτυξης μελανώματος [1,69 (95% </a:t>
            </a:r>
            <a:r>
              <a:rPr lang="en-US" dirty="0"/>
              <a:t>CI 1,32-2,18)].</a:t>
            </a:r>
          </a:p>
          <a:p>
            <a:pPr algn="just"/>
            <a:r>
              <a:rPr lang="el-GR" dirty="0"/>
              <a:t>Χρήση </a:t>
            </a:r>
            <a:r>
              <a:rPr lang="en-US" dirty="0"/>
              <a:t>solarium </a:t>
            </a:r>
            <a:r>
              <a:rPr lang="el-GR" dirty="0"/>
              <a:t>πριν την ηλικία του 35 σχετίζεται με 75% αύξηση του κινδύνου μελανώματος. </a:t>
            </a:r>
            <a:endParaRPr lang="en-US" dirty="0"/>
          </a:p>
        </p:txBody>
      </p:sp>
      <p:sp>
        <p:nvSpPr>
          <p:cNvPr id="4" name="TextBox 3"/>
          <p:cNvSpPr txBox="1"/>
          <p:nvPr/>
        </p:nvSpPr>
        <p:spPr>
          <a:xfrm>
            <a:off x="3863752" y="5949281"/>
            <a:ext cx="7128792" cy="646331"/>
          </a:xfrm>
          <a:prstGeom prst="rect">
            <a:avLst/>
          </a:prstGeom>
          <a:noFill/>
        </p:spPr>
        <p:txBody>
          <a:bodyPr wrap="square" rtlCol="0">
            <a:spAutoFit/>
          </a:bodyPr>
          <a:lstStyle/>
          <a:p>
            <a:r>
              <a:rPr lang="en-US" i="1" dirty="0"/>
              <a:t>IARC Working Group on Risk of Skin Exposure to Artificial Ultraviolet Light, 2005 </a:t>
            </a:r>
          </a:p>
        </p:txBody>
      </p:sp>
    </p:spTree>
    <p:extLst>
      <p:ext uri="{BB962C8B-B14F-4D97-AF65-F5344CB8AC3E}">
        <p14:creationId xmlns:p14="http://schemas.microsoft.com/office/powerpoint/2010/main" val="3828086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1319213" y="333376"/>
            <a:ext cx="9601200" cy="1077913"/>
          </a:xfrm>
          <a:prstGeom prst="rect">
            <a:avLst/>
          </a:prstGeom>
          <a:noFill/>
          <a:ln w="9525">
            <a:noFill/>
            <a:miter lim="800000"/>
            <a:headEnd/>
            <a:tailEnd/>
          </a:ln>
        </p:spPr>
        <p:txBody>
          <a:bodyPr>
            <a:spAutoFit/>
          </a:bodyPr>
          <a:lstStyle/>
          <a:p>
            <a:pPr algn="ctr" eaLnBrk="0" hangingPunct="0">
              <a:spcBef>
                <a:spcPct val="50000"/>
              </a:spcBef>
            </a:pPr>
            <a:r>
              <a:rPr lang="el-GR" sz="3200" dirty="0">
                <a:solidFill>
                  <a:srgbClr val="002060"/>
                </a:solidFill>
              </a:rPr>
              <a:t>Φαινοτυπικά χαρακτηριστικά και κίνδυνος ανάπτυξης μελανώματος </a:t>
            </a:r>
            <a:endParaRPr lang="de-DE" sz="3200" dirty="0">
              <a:solidFill>
                <a:srgbClr val="002060"/>
              </a:solidFill>
            </a:endParaRPr>
          </a:p>
        </p:txBody>
      </p:sp>
      <p:graphicFrame>
        <p:nvGraphicFramePr>
          <p:cNvPr id="50203" name="Group 27"/>
          <p:cNvGraphicFramePr>
            <a:graphicFrameLocks noGrp="1"/>
          </p:cNvGraphicFramePr>
          <p:nvPr/>
        </p:nvGraphicFramePr>
        <p:xfrm>
          <a:off x="5519739" y="1916113"/>
          <a:ext cx="5400675" cy="3200400"/>
        </p:xfrm>
        <a:graphic>
          <a:graphicData uri="http://schemas.openxmlformats.org/drawingml/2006/table">
            <a:tbl>
              <a:tblPr>
                <a:tableStyleId>{1E171933-4619-4E11-9A3F-F7608DF75F80}</a:tableStyleId>
              </a:tblPr>
              <a:tblGrid>
                <a:gridCol w="2894012">
                  <a:extLst>
                    <a:ext uri="{9D8B030D-6E8A-4147-A177-3AD203B41FA5}">
                      <a16:colId xmlns:a16="http://schemas.microsoft.com/office/drawing/2014/main" val="20000"/>
                    </a:ext>
                  </a:extLst>
                </a:gridCol>
                <a:gridCol w="2506663">
                  <a:extLst>
                    <a:ext uri="{9D8B030D-6E8A-4147-A177-3AD203B41FA5}">
                      <a16:colId xmlns:a16="http://schemas.microsoft.com/office/drawing/2014/main" val="20001"/>
                    </a:ext>
                  </a:extLst>
                </a:gridCol>
              </a:tblGrid>
              <a:tr h="4667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u="none" strike="noStrike" cap="none" normalizeH="0" baseline="0" dirty="0">
                          <a:ln>
                            <a:noFill/>
                          </a:ln>
                          <a:solidFill>
                            <a:srgbClr val="3366FF"/>
                          </a:solidFill>
                          <a:effectLst/>
                        </a:rPr>
                        <a:t>Παράγοντας κινδύνου </a:t>
                      </a:r>
                      <a:endParaRPr kumimoji="0" lang="en-US" sz="2000" b="1" i="0" u="none" strike="noStrike" cap="none" normalizeH="0" baseline="0" dirty="0">
                        <a:ln>
                          <a:noFill/>
                        </a:ln>
                        <a:solidFill>
                          <a:srgbClr val="3366FF"/>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000" u="none" strike="noStrike" cap="none" normalizeH="0" baseline="0" dirty="0">
                          <a:ln>
                            <a:noFill/>
                          </a:ln>
                          <a:solidFill>
                            <a:srgbClr val="3366FF"/>
                          </a:solidFill>
                          <a:effectLst/>
                        </a:rPr>
                        <a:t>Σχετικός κίνδυνος (95% </a:t>
                      </a:r>
                      <a:r>
                        <a:rPr kumimoji="0" lang="en-US" sz="2000" u="none" strike="noStrike" cap="none" normalizeH="0" baseline="0" dirty="0">
                          <a:ln>
                            <a:noFill/>
                          </a:ln>
                          <a:solidFill>
                            <a:srgbClr val="3366FF"/>
                          </a:solidFill>
                          <a:effectLst/>
                        </a:rPr>
                        <a:t>CI)</a:t>
                      </a:r>
                      <a:endParaRPr kumimoji="0" lang="en-US" sz="2000" b="1" i="0" u="none" strike="noStrike" cap="none" normalizeH="0" baseline="0" dirty="0">
                        <a:ln>
                          <a:noFill/>
                        </a:ln>
                        <a:solidFill>
                          <a:srgbClr val="3366FF"/>
                        </a:solidFill>
                        <a:effectLst/>
                        <a:latin typeface="Times New Roman" pitchFamily="18" charset="0"/>
                      </a:endParaRPr>
                    </a:p>
                  </a:txBody>
                  <a:tcPr horzOverflow="overflow"/>
                </a:tc>
                <a:extLst>
                  <a:ext uri="{0D108BD9-81ED-4DB2-BD59-A6C34878D82A}">
                    <a16:rowId xmlns:a16="http://schemas.microsoft.com/office/drawing/2014/main" val="10000"/>
                  </a:ext>
                </a:extLst>
              </a:tr>
              <a:tr h="1809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u="none" strike="noStrike" cap="none" normalizeH="0" baseline="0" dirty="0">
                          <a:ln>
                            <a:noFill/>
                          </a:ln>
                          <a:effectLst/>
                        </a:rPr>
                        <a:t>Εφηλίδες</a:t>
                      </a:r>
                      <a:endParaRPr kumimoji="0" lang="el-GR" sz="20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000" u="none" strike="noStrike" cap="none" normalizeH="0" baseline="0">
                          <a:ln>
                            <a:noFill/>
                          </a:ln>
                          <a:effectLst/>
                        </a:rPr>
                        <a:t>2.10</a:t>
                      </a:r>
                      <a:r>
                        <a:rPr kumimoji="0" lang="en-US" sz="2000" u="none" strike="noStrike" cap="none" normalizeH="0" baseline="0">
                          <a:ln>
                            <a:noFill/>
                          </a:ln>
                          <a:effectLst/>
                        </a:rPr>
                        <a:t> (</a:t>
                      </a:r>
                      <a:r>
                        <a:rPr kumimoji="0" lang="el-GR" sz="2000" u="none" strike="noStrike" cap="none" normalizeH="0" baseline="0">
                          <a:ln>
                            <a:noFill/>
                          </a:ln>
                          <a:effectLst/>
                        </a:rPr>
                        <a:t>1.80-2.45</a:t>
                      </a:r>
                      <a:r>
                        <a:rPr kumimoji="0" lang="en-US" sz="2000" u="none" strike="noStrike" cap="none" normalizeH="0" baseline="0">
                          <a:ln>
                            <a:noFill/>
                          </a:ln>
                          <a:effectLst/>
                        </a:rPr>
                        <a:t>)</a:t>
                      </a:r>
                      <a:r>
                        <a:rPr kumimoji="0" lang="el-GR" sz="2000" u="none" strike="noStrike" cap="none" normalizeH="0" baseline="0">
                          <a:ln>
                            <a:noFill/>
                          </a:ln>
                          <a:effectLst/>
                        </a:rPr>
                        <a:t> </a:t>
                      </a:r>
                      <a:endParaRPr kumimoji="0" lang="el-GR" sz="2000" b="0"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1"/>
                  </a:ext>
                </a:extLst>
              </a:tr>
              <a:tr h="4667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u="none" strike="noStrike" cap="none" normalizeH="0" baseline="0">
                          <a:ln>
                            <a:noFill/>
                          </a:ln>
                          <a:effectLst/>
                        </a:rPr>
                        <a:t>Ανοιχτόχρωμο δέρμα </a:t>
                      </a:r>
                      <a:r>
                        <a:rPr kumimoji="0" lang="en-US" sz="2000" u="none" strike="noStrike" cap="none" normalizeH="0" baseline="0">
                          <a:ln>
                            <a:noFill/>
                          </a:ln>
                          <a:effectLst/>
                        </a:rPr>
                        <a:t>vs </a:t>
                      </a:r>
                      <a:r>
                        <a:rPr kumimoji="0" lang="el-GR" sz="2000" u="none" strike="noStrike" cap="none" normalizeH="0" baseline="0">
                          <a:ln>
                            <a:noFill/>
                          </a:ln>
                          <a:effectLst/>
                        </a:rPr>
                        <a:t>σκούρο</a:t>
                      </a:r>
                      <a:endParaRPr kumimoji="0" lang="en-US" sz="2000" b="0"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000" u="none" strike="noStrike" cap="none" normalizeH="0" baseline="0" dirty="0">
                          <a:ln>
                            <a:noFill/>
                          </a:ln>
                          <a:effectLst/>
                        </a:rPr>
                        <a:t>2.06</a:t>
                      </a:r>
                      <a:r>
                        <a:rPr kumimoji="0" lang="en-US" sz="2000" u="none" strike="noStrike" cap="none" normalizeH="0" baseline="0" dirty="0">
                          <a:ln>
                            <a:noFill/>
                          </a:ln>
                          <a:effectLst/>
                        </a:rPr>
                        <a:t> (</a:t>
                      </a:r>
                      <a:r>
                        <a:rPr kumimoji="0" lang="el-GR" sz="2000" u="none" strike="noStrike" cap="none" normalizeH="0" baseline="0" dirty="0">
                          <a:ln>
                            <a:noFill/>
                          </a:ln>
                          <a:effectLst/>
                        </a:rPr>
                        <a:t>1.68-2.52</a:t>
                      </a:r>
                      <a:r>
                        <a:rPr kumimoji="0" lang="en-US" sz="2000" u="none" strike="noStrike" cap="none" normalizeH="0" baseline="0" dirty="0">
                          <a:ln>
                            <a:noFill/>
                          </a:ln>
                          <a:effectLst/>
                        </a:rPr>
                        <a:t>)</a:t>
                      </a:r>
                      <a:r>
                        <a:rPr kumimoji="0" lang="el-GR" sz="2000" u="none" strike="noStrike" cap="none" normalizeH="0" baseline="0" dirty="0">
                          <a:ln>
                            <a:noFill/>
                          </a:ln>
                          <a:effectLst/>
                        </a:rPr>
                        <a:t> </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2"/>
                  </a:ext>
                </a:extLst>
              </a:tr>
              <a:tr h="4857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u="none" strike="noStrike" cap="none" normalizeH="0" baseline="0">
                          <a:ln>
                            <a:noFill/>
                          </a:ln>
                          <a:effectLst/>
                        </a:rPr>
                        <a:t>Ανοιχτόχρωμα μάτια </a:t>
                      </a:r>
                      <a:r>
                        <a:rPr kumimoji="0" lang="en-US" sz="2000" u="none" strike="noStrike" cap="none" normalizeH="0" baseline="0">
                          <a:ln>
                            <a:noFill/>
                          </a:ln>
                          <a:effectLst/>
                        </a:rPr>
                        <a:t>vs </a:t>
                      </a:r>
                      <a:r>
                        <a:rPr kumimoji="0" lang="el-GR" sz="2000" u="none" strike="noStrike" cap="none" normalizeH="0" baseline="0">
                          <a:ln>
                            <a:noFill/>
                          </a:ln>
                          <a:effectLst/>
                        </a:rPr>
                        <a:t>σκούρα </a:t>
                      </a:r>
                      <a:endParaRPr kumimoji="0" lang="en-US" sz="2000" b="0"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000" u="none" strike="noStrike" cap="none" normalizeH="0" baseline="0">
                          <a:ln>
                            <a:noFill/>
                          </a:ln>
                          <a:effectLst/>
                        </a:rPr>
                        <a:t>1.47</a:t>
                      </a:r>
                      <a:r>
                        <a:rPr kumimoji="0" lang="en-US" sz="2000" u="none" strike="noStrike" cap="none" normalizeH="0" baseline="0">
                          <a:ln>
                            <a:noFill/>
                          </a:ln>
                          <a:effectLst/>
                        </a:rPr>
                        <a:t> (</a:t>
                      </a:r>
                      <a:r>
                        <a:rPr kumimoji="0" lang="el-GR" sz="2000" u="none" strike="noStrike" cap="none" normalizeH="0" baseline="0">
                          <a:ln>
                            <a:noFill/>
                          </a:ln>
                          <a:effectLst/>
                        </a:rPr>
                        <a:t>1.28-1.69</a:t>
                      </a:r>
                      <a:r>
                        <a:rPr kumimoji="0" lang="en-US" sz="2000" u="none" strike="noStrike" cap="none" normalizeH="0" baseline="0">
                          <a:ln>
                            <a:noFill/>
                          </a:ln>
                          <a:effectLst/>
                        </a:rPr>
                        <a:t>)</a:t>
                      </a:r>
                      <a:r>
                        <a:rPr kumimoji="0" lang="el-GR" sz="2000" u="none" strike="noStrike" cap="none" normalizeH="0" baseline="0">
                          <a:ln>
                            <a:noFill/>
                          </a:ln>
                          <a:effectLst/>
                        </a:rPr>
                        <a:t> </a:t>
                      </a:r>
                      <a:endParaRPr kumimoji="0" lang="en-US" sz="2000" b="0"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3"/>
                  </a:ext>
                </a:extLst>
              </a:tr>
              <a:tr h="5540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u="none" strike="noStrike" cap="none" normalizeH="0" baseline="0" dirty="0">
                          <a:ln>
                            <a:noFill/>
                          </a:ln>
                          <a:effectLst/>
                        </a:rPr>
                        <a:t>Κόκκινα μαλλιά </a:t>
                      </a:r>
                      <a:r>
                        <a:rPr kumimoji="0" lang="en-US" sz="2000" u="none" strike="noStrike" cap="none" normalizeH="0" baseline="0" dirty="0" err="1">
                          <a:ln>
                            <a:noFill/>
                          </a:ln>
                          <a:effectLst/>
                        </a:rPr>
                        <a:t>vs</a:t>
                      </a:r>
                      <a:r>
                        <a:rPr kumimoji="0" lang="en-US" sz="2000" u="none" strike="noStrike" cap="none" normalizeH="0" baseline="0" dirty="0">
                          <a:ln>
                            <a:noFill/>
                          </a:ln>
                          <a:effectLst/>
                        </a:rPr>
                        <a:t> </a:t>
                      </a:r>
                      <a:r>
                        <a:rPr kumimoji="0" lang="el-GR" sz="2000" u="none" strike="noStrike" cap="none" normalizeH="0" baseline="0" dirty="0">
                          <a:ln>
                            <a:noFill/>
                          </a:ln>
                          <a:effectLst/>
                        </a:rPr>
                        <a:t>σκούρα </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000" u="none" strike="noStrike" cap="none" normalizeH="0" baseline="0" dirty="0">
                          <a:ln>
                            <a:noFill/>
                          </a:ln>
                          <a:effectLst/>
                        </a:rPr>
                        <a:t>3.64 (2.56-5.37)</a:t>
                      </a:r>
                      <a:endParaRPr kumimoji="0" lang="el-GR" sz="20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4"/>
                  </a:ext>
                </a:extLst>
              </a:tr>
            </a:tbl>
          </a:graphicData>
        </a:graphic>
      </p:graphicFrame>
      <p:sp>
        <p:nvSpPr>
          <p:cNvPr id="68631" name="Rectangle 23"/>
          <p:cNvSpPr>
            <a:spLocks noChangeArrowheads="1"/>
          </p:cNvSpPr>
          <p:nvPr/>
        </p:nvSpPr>
        <p:spPr bwMode="auto">
          <a:xfrm>
            <a:off x="5519739" y="5240339"/>
            <a:ext cx="5400675" cy="403225"/>
          </a:xfrm>
          <a:prstGeom prst="rect">
            <a:avLst/>
          </a:prstGeom>
          <a:noFill/>
          <a:ln w="9525">
            <a:noFill/>
            <a:miter lim="800000"/>
            <a:headEnd/>
            <a:tailEnd/>
          </a:ln>
        </p:spPr>
        <p:txBody>
          <a:bodyPr lIns="98425" tIns="49212" rIns="98425" bIns="49212">
            <a:spAutoFit/>
          </a:bodyPr>
          <a:lstStyle/>
          <a:p>
            <a:pPr defTabSz="977900" eaLnBrk="0" hangingPunct="0"/>
            <a:r>
              <a:rPr lang="en-US" sz="2000" i="1" dirty="0">
                <a:solidFill>
                  <a:srgbClr val="002060"/>
                </a:solidFill>
                <a:latin typeface="Times New Roman" pitchFamily="18" charset="0"/>
              </a:rPr>
              <a:t>Gandini et al, Eur J Cancer 2005;41:2040-2059</a:t>
            </a:r>
          </a:p>
        </p:txBody>
      </p:sp>
      <p:pic>
        <p:nvPicPr>
          <p:cNvPr id="68632" name="Picture 24"/>
          <p:cNvPicPr>
            <a:picLocks noChangeAspect="1" noChangeArrowheads="1"/>
          </p:cNvPicPr>
          <p:nvPr/>
        </p:nvPicPr>
        <p:blipFill>
          <a:blip r:embed="rId3" cstate="print"/>
          <a:srcRect/>
          <a:stretch>
            <a:fillRect/>
          </a:stretch>
        </p:blipFill>
        <p:spPr bwMode="auto">
          <a:xfrm>
            <a:off x="1200150" y="1887538"/>
            <a:ext cx="4103688" cy="4133850"/>
          </a:xfrm>
          <a:prstGeom prst="rect">
            <a:avLst/>
          </a:prstGeom>
          <a:noFill/>
          <a:ln w="28575">
            <a:solidFill>
              <a:srgbClr val="EF8D23"/>
            </a:solidFill>
            <a:miter lim="800000"/>
            <a:headEnd type="none" w="sm" len="sm"/>
            <a:tailEnd type="none" w="sm" len="sm"/>
          </a:ln>
        </p:spPr>
      </p:pic>
      <p:sp>
        <p:nvSpPr>
          <p:cNvPr id="68633" name="Rectangle 25"/>
          <p:cNvSpPr>
            <a:spLocks noChangeArrowheads="1"/>
          </p:cNvSpPr>
          <p:nvPr/>
        </p:nvSpPr>
        <p:spPr bwMode="auto">
          <a:xfrm>
            <a:off x="1200151" y="1916114"/>
            <a:ext cx="2792413" cy="2073275"/>
          </a:xfrm>
          <a:prstGeom prst="rect">
            <a:avLst/>
          </a:prstGeom>
          <a:noFill/>
          <a:ln w="57150" algn="ctr">
            <a:solidFill>
              <a:srgbClr val="FF0066"/>
            </a:solidFill>
            <a:miter lim="800000"/>
            <a:headEnd/>
            <a:tailEnd/>
          </a:ln>
        </p:spPr>
        <p:txBody>
          <a:bodyPr wrap="none" anchor="ctr"/>
          <a:lstStyle/>
          <a:p>
            <a:pPr eaLnBrk="0" hangingPunct="0"/>
            <a:endParaRPr lang="el-G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7F6AEE38-5525-609D-3D43-B38B58B22DB8}"/>
              </a:ext>
            </a:extLst>
          </p:cNvPr>
          <p:cNvSpPr>
            <a:spLocks noGrp="1" noChangeArrowheads="1"/>
          </p:cNvSpPr>
          <p:nvPr>
            <p:ph type="title"/>
          </p:nvPr>
        </p:nvSpPr>
        <p:spPr>
          <a:xfrm>
            <a:off x="2319338" y="484189"/>
            <a:ext cx="7315200" cy="746125"/>
          </a:xfrm>
        </p:spPr>
        <p:txBody>
          <a:bodyPr/>
          <a:lstStyle/>
          <a:p>
            <a:pPr eaLnBrk="1" hangingPunct="1">
              <a:defRPr/>
            </a:pPr>
            <a:r>
              <a:rPr lang="el-GR" altLang="el-GR" sz="2844" dirty="0">
                <a:solidFill>
                  <a:srgbClr val="002060"/>
                </a:solidFill>
              </a:rPr>
              <a:t>Ομάδες υψηλού κινδύνου</a:t>
            </a:r>
            <a:endParaRPr lang="en-US" altLang="el-GR" sz="2844" dirty="0">
              <a:solidFill>
                <a:srgbClr val="002060"/>
              </a:solidFill>
            </a:endParaRPr>
          </a:p>
        </p:txBody>
      </p:sp>
      <p:sp>
        <p:nvSpPr>
          <p:cNvPr id="91139" name="Rectangle 3">
            <a:extLst>
              <a:ext uri="{FF2B5EF4-FFF2-40B4-BE49-F238E27FC236}">
                <a16:creationId xmlns:a16="http://schemas.microsoft.com/office/drawing/2014/main" id="{F0356D77-E44F-574D-8243-AC5EC0C8139B}"/>
              </a:ext>
            </a:extLst>
          </p:cNvPr>
          <p:cNvSpPr>
            <a:spLocks noGrp="1" noChangeArrowheads="1"/>
          </p:cNvSpPr>
          <p:nvPr>
            <p:ph idx="1"/>
          </p:nvPr>
        </p:nvSpPr>
        <p:spPr>
          <a:xfrm>
            <a:off x="4400551" y="1714501"/>
            <a:ext cx="6240463" cy="4594225"/>
          </a:xfrm>
        </p:spPr>
        <p:txBody>
          <a:bodyPr rtlCol="0">
            <a:normAutofit fontScale="85000" lnSpcReduction="20000"/>
          </a:bodyPr>
          <a:lstStyle/>
          <a:p>
            <a:pPr>
              <a:buClr>
                <a:srgbClr val="C00000"/>
              </a:buClr>
              <a:defRPr/>
            </a:pPr>
            <a:r>
              <a:rPr lang="el-GR" altLang="el-GR" sz="2489" dirty="0"/>
              <a:t>Παρουσία </a:t>
            </a:r>
            <a:r>
              <a:rPr lang="el-GR" altLang="el-GR" sz="2489" dirty="0">
                <a:solidFill>
                  <a:srgbClr val="C00000"/>
                </a:solidFill>
              </a:rPr>
              <a:t>πολλαπλών ή </a:t>
            </a:r>
            <a:r>
              <a:rPr lang="el-GR" altLang="el-GR" sz="2489" dirty="0" err="1">
                <a:solidFill>
                  <a:srgbClr val="C00000"/>
                </a:solidFill>
              </a:rPr>
              <a:t>δυσπλαστικών</a:t>
            </a:r>
            <a:r>
              <a:rPr lang="el-GR" altLang="el-GR" sz="2489" dirty="0">
                <a:solidFill>
                  <a:srgbClr val="C00000"/>
                </a:solidFill>
              </a:rPr>
              <a:t> </a:t>
            </a:r>
            <a:r>
              <a:rPr lang="el-GR" altLang="el-GR" sz="2489" dirty="0" err="1">
                <a:solidFill>
                  <a:srgbClr val="C00000"/>
                </a:solidFill>
              </a:rPr>
              <a:t>μελανοκυτταρικών</a:t>
            </a:r>
            <a:r>
              <a:rPr lang="el-GR" altLang="el-GR" sz="2489" dirty="0">
                <a:solidFill>
                  <a:srgbClr val="C00000"/>
                </a:solidFill>
              </a:rPr>
              <a:t> σπίλων</a:t>
            </a:r>
            <a:endParaRPr lang="en-US" altLang="el-GR" sz="2489" dirty="0">
              <a:solidFill>
                <a:srgbClr val="C00000"/>
              </a:solidFill>
            </a:endParaRPr>
          </a:p>
          <a:p>
            <a:pPr>
              <a:buFontTx/>
              <a:buNone/>
              <a:defRPr/>
            </a:pPr>
            <a:endParaRPr lang="en-US" altLang="el-GR" sz="2489" dirty="0"/>
          </a:p>
          <a:p>
            <a:pPr>
              <a:buFontTx/>
              <a:buNone/>
              <a:defRPr/>
            </a:pPr>
            <a:endParaRPr lang="en-US" altLang="el-GR" sz="2489" dirty="0"/>
          </a:p>
          <a:p>
            <a:pPr>
              <a:buFontTx/>
              <a:buNone/>
              <a:defRPr/>
            </a:pPr>
            <a:endParaRPr lang="el-GR" altLang="el-GR" sz="2489" dirty="0"/>
          </a:p>
          <a:p>
            <a:pPr>
              <a:defRPr/>
            </a:pPr>
            <a:r>
              <a:rPr lang="el-GR" altLang="el-GR" sz="2489" dirty="0">
                <a:solidFill>
                  <a:srgbClr val="C00000"/>
                </a:solidFill>
              </a:rPr>
              <a:t>Ανοιχτόχρωμο δέρμα</a:t>
            </a:r>
            <a:r>
              <a:rPr lang="el-GR" altLang="el-GR" sz="2489" dirty="0"/>
              <a:t>, με ή χωρίς φακίδες, ευπάθεια στη ηλιακή ακτινοβολία («εύκολο» έγκαυμα, «δύσκολο» μαύρισμα)</a:t>
            </a:r>
            <a:endParaRPr lang="en-US" altLang="el-GR" sz="2489" dirty="0"/>
          </a:p>
          <a:p>
            <a:pPr>
              <a:defRPr/>
            </a:pPr>
            <a:endParaRPr lang="en-US" altLang="el-GR" sz="2489" dirty="0"/>
          </a:p>
          <a:p>
            <a:pPr>
              <a:defRPr/>
            </a:pPr>
            <a:endParaRPr lang="en-US" altLang="el-GR" sz="2489" dirty="0"/>
          </a:p>
          <a:p>
            <a:pPr marL="0" indent="0">
              <a:buNone/>
              <a:defRPr/>
            </a:pPr>
            <a:endParaRPr lang="en-US" altLang="el-GR" sz="2489" dirty="0"/>
          </a:p>
          <a:p>
            <a:pPr>
              <a:defRPr/>
            </a:pPr>
            <a:r>
              <a:rPr lang="el-GR" altLang="el-GR" sz="2489" dirty="0">
                <a:solidFill>
                  <a:srgbClr val="C00000"/>
                </a:solidFill>
              </a:rPr>
              <a:t>Οικογενειακό ιστορικό μελανώματος </a:t>
            </a:r>
            <a:r>
              <a:rPr lang="el-GR" altLang="el-GR" sz="2489" dirty="0"/>
              <a:t>(2-10%, συχνά με </a:t>
            </a:r>
            <a:r>
              <a:rPr lang="el-GR" altLang="el-GR" sz="2489" dirty="0" err="1"/>
              <a:t>δυσπλαστικούς</a:t>
            </a:r>
            <a:r>
              <a:rPr lang="el-GR" altLang="el-GR" sz="2489" dirty="0"/>
              <a:t> σπίλους, μερικές οικογένειες με μετάλλαξη του γονιδίου </a:t>
            </a:r>
            <a:r>
              <a:rPr lang="en-US" altLang="el-GR" sz="2489" dirty="0"/>
              <a:t>CDKN2A/p16)</a:t>
            </a:r>
            <a:endParaRPr lang="el-GR" altLang="el-GR" sz="2489" dirty="0"/>
          </a:p>
          <a:p>
            <a:pPr>
              <a:lnSpc>
                <a:spcPct val="150000"/>
              </a:lnSpc>
              <a:defRPr/>
            </a:pPr>
            <a:endParaRPr lang="el-GR" altLang="el-GR" sz="2489" dirty="0"/>
          </a:p>
          <a:p>
            <a:pPr>
              <a:lnSpc>
                <a:spcPct val="150000"/>
              </a:lnSpc>
              <a:defRPr/>
            </a:pPr>
            <a:endParaRPr lang="el-GR" altLang="el-GR" sz="2489" dirty="0"/>
          </a:p>
          <a:p>
            <a:pPr>
              <a:lnSpc>
                <a:spcPct val="150000"/>
              </a:lnSpc>
              <a:buFontTx/>
              <a:buNone/>
              <a:defRPr/>
            </a:pPr>
            <a:endParaRPr lang="en-US" altLang="el-GR" sz="2489" dirty="0"/>
          </a:p>
        </p:txBody>
      </p:sp>
      <p:pic>
        <p:nvPicPr>
          <p:cNvPr id="107523" name="Picture 6" descr="Image2">
            <a:extLst>
              <a:ext uri="{FF2B5EF4-FFF2-40B4-BE49-F238E27FC236}">
                <a16:creationId xmlns:a16="http://schemas.microsoft.com/office/drawing/2014/main" id="{B7F22360-CDD3-C0A4-584A-B613DFD84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3513" y="1508126"/>
            <a:ext cx="1471612"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58" descr="~AUT0020">
            <a:extLst>
              <a:ext uri="{FF2B5EF4-FFF2-40B4-BE49-F238E27FC236}">
                <a16:creationId xmlns:a16="http://schemas.microsoft.com/office/drawing/2014/main" id="{D22238A3-611B-C037-17FD-6B958150E8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3513" y="4837114"/>
            <a:ext cx="15367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TextBox 5">
            <a:extLst>
              <a:ext uri="{FF2B5EF4-FFF2-40B4-BE49-F238E27FC236}">
                <a16:creationId xmlns:a16="http://schemas.microsoft.com/office/drawing/2014/main" id="{05AED0EF-E20D-F833-FDC8-C6A56047A362}"/>
              </a:ext>
            </a:extLst>
          </p:cNvPr>
          <p:cNvSpPr txBox="1">
            <a:spLocks noChangeArrowheads="1"/>
          </p:cNvSpPr>
          <p:nvPr/>
        </p:nvSpPr>
        <p:spPr bwMode="auto">
          <a:xfrm>
            <a:off x="1936750" y="1828801"/>
            <a:ext cx="488950" cy="639763"/>
          </a:xfrm>
          <a:prstGeom prst="rect">
            <a:avLst/>
          </a:prstGeom>
          <a:noFill/>
          <a:ln>
            <a:noFill/>
          </a:ln>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defRPr/>
            </a:pPr>
            <a:r>
              <a:rPr lang="en-US" altLang="el-GR" sz="3556">
                <a:latin typeface="Arial" pitchFamily="34" charset="0"/>
              </a:rPr>
              <a:t>A</a:t>
            </a:r>
            <a:endParaRPr lang="el-GR" altLang="el-GR" sz="3556">
              <a:latin typeface="Arial" pitchFamily="34" charset="0"/>
            </a:endParaRPr>
          </a:p>
        </p:txBody>
      </p:sp>
      <p:sp>
        <p:nvSpPr>
          <p:cNvPr id="74759" name="TextBox 6">
            <a:extLst>
              <a:ext uri="{FF2B5EF4-FFF2-40B4-BE49-F238E27FC236}">
                <a16:creationId xmlns:a16="http://schemas.microsoft.com/office/drawing/2014/main" id="{86977A6D-A388-8FE2-6973-BCD75564B6A1}"/>
              </a:ext>
            </a:extLst>
          </p:cNvPr>
          <p:cNvSpPr txBox="1">
            <a:spLocks noChangeArrowheads="1"/>
          </p:cNvSpPr>
          <p:nvPr/>
        </p:nvSpPr>
        <p:spPr bwMode="auto">
          <a:xfrm>
            <a:off x="1871663" y="3557588"/>
            <a:ext cx="488950" cy="639762"/>
          </a:xfrm>
          <a:prstGeom prst="rect">
            <a:avLst/>
          </a:prstGeom>
          <a:noFill/>
          <a:ln>
            <a:noFill/>
          </a:ln>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defRPr/>
            </a:pPr>
            <a:r>
              <a:rPr lang="en-US" altLang="el-GR" sz="3556">
                <a:latin typeface="Arial" pitchFamily="34" charset="0"/>
              </a:rPr>
              <a:t>B</a:t>
            </a:r>
            <a:endParaRPr lang="el-GR" altLang="el-GR" sz="3556">
              <a:latin typeface="Arial" pitchFamily="34" charset="0"/>
            </a:endParaRPr>
          </a:p>
        </p:txBody>
      </p:sp>
      <p:sp>
        <p:nvSpPr>
          <p:cNvPr id="74760" name="TextBox 7">
            <a:extLst>
              <a:ext uri="{FF2B5EF4-FFF2-40B4-BE49-F238E27FC236}">
                <a16:creationId xmlns:a16="http://schemas.microsoft.com/office/drawing/2014/main" id="{CD7BE162-521B-5207-29A5-948B14609B4F}"/>
              </a:ext>
            </a:extLst>
          </p:cNvPr>
          <p:cNvSpPr txBox="1">
            <a:spLocks noChangeArrowheads="1"/>
          </p:cNvSpPr>
          <p:nvPr/>
        </p:nvSpPr>
        <p:spPr bwMode="auto">
          <a:xfrm>
            <a:off x="1905001" y="5232401"/>
            <a:ext cx="436563" cy="639763"/>
          </a:xfrm>
          <a:prstGeom prst="rect">
            <a:avLst/>
          </a:prstGeom>
          <a:noFill/>
          <a:ln>
            <a:noFill/>
          </a:ln>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defRPr/>
            </a:pPr>
            <a:r>
              <a:rPr lang="el-GR" altLang="el-GR" sz="3556">
                <a:latin typeface="Arial" pitchFamily="34" charset="0"/>
              </a:rPr>
              <a:t>Γ</a:t>
            </a:r>
          </a:p>
        </p:txBody>
      </p:sp>
      <p:pic>
        <p:nvPicPr>
          <p:cNvPr id="107528" name="Picture 541">
            <a:extLst>
              <a:ext uri="{FF2B5EF4-FFF2-40B4-BE49-F238E27FC236}">
                <a16:creationId xmlns:a16="http://schemas.microsoft.com/office/drawing/2014/main" id="{A3B96D53-9234-BBBE-FEBE-776A16B03D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38" t="3883" r="67825" b="57480"/>
          <a:stretch>
            <a:fillRect/>
          </a:stretch>
        </p:blipFill>
        <p:spPr bwMode="auto">
          <a:xfrm>
            <a:off x="2703513" y="3173414"/>
            <a:ext cx="1536700" cy="1406525"/>
          </a:xfrm>
          <a:prstGeom prst="rect">
            <a:avLst/>
          </a:prstGeom>
          <a:noFill/>
          <a:ln w="28575">
            <a:solidFill>
              <a:srgbClr val="EF8D23"/>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432176" y="-26988"/>
            <a:ext cx="6335713" cy="731838"/>
          </a:xfrm>
        </p:spPr>
        <p:txBody>
          <a:bodyPr/>
          <a:lstStyle/>
          <a:p>
            <a:r>
              <a:rPr lang="el-GR" altLang="en-GB" sz="2800" dirty="0">
                <a:solidFill>
                  <a:srgbClr val="002060"/>
                </a:solidFill>
              </a:rPr>
              <a:t>Δύο </a:t>
            </a:r>
            <a:r>
              <a:rPr lang="en-GB" altLang="en-GB" sz="2800" dirty="0">
                <a:solidFill>
                  <a:srgbClr val="002060"/>
                </a:solidFill>
              </a:rPr>
              <a:t>β</a:t>
            </a:r>
            <a:r>
              <a:rPr lang="el-GR" altLang="en-GB" sz="2800" dirty="0">
                <a:solidFill>
                  <a:srgbClr val="002060"/>
                </a:solidFill>
              </a:rPr>
              <a:t>ασικοί «</a:t>
            </a:r>
            <a:r>
              <a:rPr lang="en-GB" altLang="en-GB" sz="2800" dirty="0" err="1">
                <a:solidFill>
                  <a:srgbClr val="002060"/>
                </a:solidFill>
              </a:rPr>
              <a:t>φ</a:t>
            </a:r>
            <a:r>
              <a:rPr lang="el-GR" altLang="en-GB" sz="2800" dirty="0">
                <a:solidFill>
                  <a:srgbClr val="002060"/>
                </a:solidFill>
              </a:rPr>
              <a:t>αινότυποι» μελανώματος</a:t>
            </a:r>
            <a:endParaRPr lang="en-GB" altLang="en-GB" sz="2800" dirty="0">
              <a:solidFill>
                <a:srgbClr val="002060"/>
              </a:solidFill>
            </a:endParaRPr>
          </a:p>
        </p:txBody>
      </p:sp>
      <p:sp>
        <p:nvSpPr>
          <p:cNvPr id="80900" name="Rectangle 4"/>
          <p:cNvSpPr>
            <a:spLocks noGrp="1" noChangeArrowheads="1"/>
          </p:cNvSpPr>
          <p:nvPr>
            <p:ph type="body" sz="half" idx="1"/>
          </p:nvPr>
        </p:nvSpPr>
        <p:spPr>
          <a:xfrm>
            <a:off x="3359944" y="1530350"/>
            <a:ext cx="3240088" cy="720725"/>
          </a:xfrm>
        </p:spPr>
        <p:txBody>
          <a:bodyPr>
            <a:normAutofit lnSpcReduction="10000"/>
          </a:bodyPr>
          <a:lstStyle/>
          <a:p>
            <a:pPr algn="ctr">
              <a:buFontTx/>
              <a:buNone/>
            </a:pPr>
            <a:r>
              <a:rPr lang="el-GR" sz="2400" dirty="0">
                <a:solidFill>
                  <a:srgbClr val="002060"/>
                </a:solidFill>
              </a:rPr>
              <a:t>Χρονίως εκτεθειμένες περιοχές</a:t>
            </a:r>
            <a:r>
              <a:rPr lang="en-US" sz="2400" dirty="0">
                <a:solidFill>
                  <a:srgbClr val="002060"/>
                </a:solidFill>
              </a:rPr>
              <a:t> (</a:t>
            </a:r>
            <a:r>
              <a:rPr lang="el-GR" sz="2400" dirty="0">
                <a:solidFill>
                  <a:srgbClr val="002060"/>
                </a:solidFill>
              </a:rPr>
              <a:t>κεφαλή)</a:t>
            </a:r>
            <a:r>
              <a:rPr lang="en-US" sz="2400" i="1" dirty="0">
                <a:solidFill>
                  <a:srgbClr val="002060"/>
                </a:solidFill>
              </a:rPr>
              <a:t>	</a:t>
            </a:r>
          </a:p>
        </p:txBody>
      </p:sp>
      <p:pic>
        <p:nvPicPr>
          <p:cNvPr id="80899" name="Picture 3" descr="PA240152"/>
          <p:cNvPicPr>
            <a:picLocks noChangeAspect="1" noChangeArrowheads="1"/>
          </p:cNvPicPr>
          <p:nvPr/>
        </p:nvPicPr>
        <p:blipFill>
          <a:blip r:embed="rId3" cstate="print"/>
          <a:srcRect/>
          <a:stretch>
            <a:fillRect/>
          </a:stretch>
        </p:blipFill>
        <p:spPr bwMode="auto">
          <a:xfrm>
            <a:off x="1271589" y="1531939"/>
            <a:ext cx="2232025" cy="1944687"/>
          </a:xfrm>
          <a:prstGeom prst="rect">
            <a:avLst/>
          </a:prstGeom>
          <a:noFill/>
          <a:ln w="9525">
            <a:noFill/>
            <a:miter lim="800000"/>
            <a:headEnd/>
            <a:tailEnd/>
          </a:ln>
        </p:spPr>
      </p:pic>
      <p:sp>
        <p:nvSpPr>
          <p:cNvPr id="80901" name="Rectangle 5"/>
          <p:cNvSpPr>
            <a:spLocks noChangeArrowheads="1"/>
          </p:cNvSpPr>
          <p:nvPr/>
        </p:nvSpPr>
        <p:spPr bwMode="auto">
          <a:xfrm>
            <a:off x="5214824" y="2876097"/>
            <a:ext cx="3635604" cy="503238"/>
          </a:xfrm>
          <a:prstGeom prst="rect">
            <a:avLst/>
          </a:prstGeom>
          <a:noFill/>
          <a:ln w="9525">
            <a:noFill/>
            <a:miter lim="800000"/>
            <a:headEnd/>
            <a:tailEnd/>
          </a:ln>
        </p:spPr>
        <p:txBody>
          <a:bodyPr/>
          <a:lstStyle/>
          <a:p>
            <a:pPr marL="342900" indent="-342900" algn="ctr" eaLnBrk="0" hangingPunct="0">
              <a:lnSpc>
                <a:spcPct val="90000"/>
              </a:lnSpc>
              <a:spcBef>
                <a:spcPct val="20000"/>
              </a:spcBef>
            </a:pPr>
            <a:r>
              <a:rPr lang="el-GR" sz="2400" dirty="0">
                <a:solidFill>
                  <a:srgbClr val="002060"/>
                </a:solidFill>
                <a:latin typeface="Times New Roman" pitchFamily="18" charset="0"/>
              </a:rPr>
              <a:t>Περιοχές διαλείπουσας έκθεσης (κορμός)</a:t>
            </a:r>
            <a:endParaRPr lang="en-US" sz="2400" i="1" dirty="0">
              <a:solidFill>
                <a:srgbClr val="002060"/>
              </a:solidFill>
              <a:latin typeface="Times New Roman" pitchFamily="18" charset="0"/>
            </a:endParaRPr>
          </a:p>
        </p:txBody>
      </p:sp>
      <p:sp>
        <p:nvSpPr>
          <p:cNvPr id="980220" name="Rectangle 252"/>
          <p:cNvSpPr>
            <a:spLocks noChangeArrowheads="1"/>
          </p:cNvSpPr>
          <p:nvPr/>
        </p:nvSpPr>
        <p:spPr bwMode="auto">
          <a:xfrm>
            <a:off x="1291774" y="4051300"/>
            <a:ext cx="3168650" cy="1152525"/>
          </a:xfrm>
          <a:prstGeom prst="rect">
            <a:avLst/>
          </a:prstGeom>
          <a:solidFill>
            <a:srgbClr val="FFCC66"/>
          </a:solidFill>
          <a:ln w="9525">
            <a:noFill/>
            <a:miter lim="800000"/>
            <a:headEnd/>
            <a:tailEnd/>
          </a:ln>
        </p:spPr>
        <p:txBody>
          <a:bodyPr/>
          <a:lstStyle/>
          <a:p>
            <a:pPr marL="342900" indent="-342900" algn="ctr" eaLnBrk="0" hangingPunct="0">
              <a:spcBef>
                <a:spcPct val="20000"/>
              </a:spcBef>
            </a:pPr>
            <a:r>
              <a:rPr lang="el-GR" sz="2000">
                <a:latin typeface="Times New Roman" pitchFamily="18" charset="0"/>
              </a:rPr>
              <a:t>Μεγαλύτερη ηλικία</a:t>
            </a:r>
            <a:endParaRPr lang="en-US" sz="2000">
              <a:latin typeface="Times New Roman" pitchFamily="18" charset="0"/>
            </a:endParaRPr>
          </a:p>
          <a:p>
            <a:pPr marL="342900" indent="-342900" algn="ctr" eaLnBrk="0" hangingPunct="0">
              <a:spcBef>
                <a:spcPct val="20000"/>
              </a:spcBef>
            </a:pPr>
            <a:r>
              <a:rPr lang="el-GR" sz="2000">
                <a:latin typeface="Times New Roman" pitchFamily="18" charset="0"/>
              </a:rPr>
              <a:t>Λίγοι σπίλοι</a:t>
            </a:r>
            <a:endParaRPr lang="en-US" sz="2000">
              <a:latin typeface="Times New Roman" pitchFamily="18" charset="0"/>
            </a:endParaRPr>
          </a:p>
          <a:p>
            <a:pPr marL="342900" indent="-342900" algn="ctr" eaLnBrk="0" hangingPunct="0">
              <a:spcBef>
                <a:spcPct val="20000"/>
              </a:spcBef>
            </a:pPr>
            <a:r>
              <a:rPr lang="el-GR" sz="2000">
                <a:latin typeface="Times New Roman" pitchFamily="18" charset="0"/>
              </a:rPr>
              <a:t>Χρόνιες ακτινικές βλάβες</a:t>
            </a:r>
            <a:endParaRPr lang="en-US" sz="2000">
              <a:latin typeface="Times New Roman" pitchFamily="18" charset="0"/>
            </a:endParaRPr>
          </a:p>
        </p:txBody>
      </p:sp>
      <p:grpSp>
        <p:nvGrpSpPr>
          <p:cNvPr id="2" name="Group 253"/>
          <p:cNvGrpSpPr>
            <a:grpSpLocks/>
          </p:cNvGrpSpPr>
          <p:nvPr/>
        </p:nvGrpSpPr>
        <p:grpSpPr bwMode="auto">
          <a:xfrm>
            <a:off x="948532" y="5009143"/>
            <a:ext cx="3887787" cy="1008063"/>
            <a:chOff x="65" y="3385"/>
            <a:chExt cx="2449" cy="635"/>
          </a:xfrm>
        </p:grpSpPr>
        <p:sp>
          <p:nvSpPr>
            <p:cNvPr id="80915" name="Line 254"/>
            <p:cNvSpPr>
              <a:spLocks noChangeShapeType="1"/>
            </p:cNvSpPr>
            <p:nvPr/>
          </p:nvSpPr>
          <p:spPr bwMode="auto">
            <a:xfrm>
              <a:off x="1108" y="3385"/>
              <a:ext cx="0" cy="272"/>
            </a:xfrm>
            <a:prstGeom prst="line">
              <a:avLst/>
            </a:prstGeom>
            <a:noFill/>
            <a:ln w="9525">
              <a:solidFill>
                <a:schemeClr val="bg1"/>
              </a:solidFill>
              <a:round/>
              <a:headEnd/>
              <a:tailEnd type="triangle" w="med" len="med"/>
            </a:ln>
          </p:spPr>
          <p:txBody>
            <a:bodyPr/>
            <a:lstStyle/>
            <a:p>
              <a:endParaRPr lang="el-GR">
                <a:solidFill>
                  <a:schemeClr val="accent1">
                    <a:lumMod val="50000"/>
                  </a:schemeClr>
                </a:solidFill>
              </a:endParaRPr>
            </a:p>
          </p:txBody>
        </p:sp>
        <p:sp>
          <p:nvSpPr>
            <p:cNvPr id="80916" name="Rectangle 255"/>
            <p:cNvSpPr>
              <a:spLocks noChangeArrowheads="1"/>
            </p:cNvSpPr>
            <p:nvPr/>
          </p:nvSpPr>
          <p:spPr bwMode="auto">
            <a:xfrm>
              <a:off x="65" y="3702"/>
              <a:ext cx="2449" cy="318"/>
            </a:xfrm>
            <a:prstGeom prst="rect">
              <a:avLst/>
            </a:prstGeom>
            <a:noFill/>
            <a:ln w="9525">
              <a:noFill/>
              <a:miter lim="800000"/>
              <a:headEnd/>
              <a:tailEnd/>
            </a:ln>
          </p:spPr>
          <p:txBody>
            <a:bodyPr/>
            <a:lstStyle/>
            <a:p>
              <a:pPr marL="342900" indent="-342900" algn="ctr" eaLnBrk="0" hangingPunct="0">
                <a:spcBef>
                  <a:spcPct val="20000"/>
                </a:spcBef>
              </a:pPr>
              <a:r>
                <a:rPr lang="el-GR" dirty="0">
                  <a:solidFill>
                    <a:schemeClr val="accent1">
                      <a:lumMod val="50000"/>
                    </a:schemeClr>
                  </a:solidFill>
                  <a:latin typeface="Times New Roman" pitchFamily="18" charset="0"/>
                </a:rPr>
                <a:t>Υψηλή αρθροιστική έκθεση</a:t>
              </a:r>
            </a:p>
            <a:p>
              <a:pPr marL="342900" indent="-342900" algn="ctr" eaLnBrk="0" hangingPunct="0">
                <a:spcBef>
                  <a:spcPct val="20000"/>
                </a:spcBef>
              </a:pPr>
              <a:r>
                <a:rPr lang="en-US" i="1" dirty="0">
                  <a:solidFill>
                    <a:schemeClr val="accent1">
                      <a:lumMod val="50000"/>
                    </a:schemeClr>
                  </a:solidFill>
                  <a:latin typeface="Times New Roman" pitchFamily="18" charset="0"/>
                </a:rPr>
                <a:t>P53 </a:t>
              </a:r>
              <a:r>
                <a:rPr lang="el-GR" i="1" dirty="0">
                  <a:solidFill>
                    <a:schemeClr val="accent1">
                      <a:lumMod val="50000"/>
                    </a:schemeClr>
                  </a:solidFill>
                  <a:latin typeface="Times New Roman" pitchFamily="18" charset="0"/>
                </a:rPr>
                <a:t>μεταλλάξεις </a:t>
              </a:r>
              <a:r>
                <a:rPr lang="en-US" i="1" dirty="0">
                  <a:solidFill>
                    <a:schemeClr val="accent1">
                      <a:lumMod val="50000"/>
                    </a:schemeClr>
                  </a:solidFill>
                  <a:latin typeface="Times New Roman" pitchFamily="18" charset="0"/>
                </a:rPr>
                <a:t>	</a:t>
              </a:r>
            </a:p>
          </p:txBody>
        </p:sp>
      </p:grpSp>
      <p:sp>
        <p:nvSpPr>
          <p:cNvPr id="980224" name="Rectangle 256"/>
          <p:cNvSpPr>
            <a:spLocks noChangeArrowheads="1"/>
          </p:cNvSpPr>
          <p:nvPr/>
        </p:nvSpPr>
        <p:spPr bwMode="auto">
          <a:xfrm>
            <a:off x="7824789" y="4018758"/>
            <a:ext cx="3168650" cy="1223963"/>
          </a:xfrm>
          <a:prstGeom prst="rect">
            <a:avLst/>
          </a:prstGeom>
          <a:solidFill>
            <a:srgbClr val="FFCC66"/>
          </a:solidFill>
          <a:ln w="9525">
            <a:noFill/>
            <a:miter lim="800000"/>
            <a:headEnd/>
            <a:tailEnd/>
          </a:ln>
        </p:spPr>
        <p:txBody>
          <a:bodyPr/>
          <a:lstStyle/>
          <a:p>
            <a:pPr marL="342900" indent="-342900" algn="ctr" eaLnBrk="0" hangingPunct="0">
              <a:spcBef>
                <a:spcPct val="20000"/>
              </a:spcBef>
            </a:pPr>
            <a:r>
              <a:rPr lang="el-GR" sz="2000" dirty="0">
                <a:latin typeface="Times New Roman" pitchFamily="18" charset="0"/>
              </a:rPr>
              <a:t>Μικρότερη ηλικία</a:t>
            </a:r>
            <a:endParaRPr lang="en-US" sz="2000" dirty="0">
              <a:latin typeface="Times New Roman" pitchFamily="18" charset="0"/>
            </a:endParaRPr>
          </a:p>
          <a:p>
            <a:pPr marL="342900" indent="-342900" algn="ctr" eaLnBrk="0" hangingPunct="0">
              <a:spcBef>
                <a:spcPct val="20000"/>
              </a:spcBef>
            </a:pPr>
            <a:r>
              <a:rPr lang="el-GR" sz="2000" dirty="0">
                <a:latin typeface="Times New Roman" pitchFamily="18" charset="0"/>
              </a:rPr>
              <a:t>Περισσότεροι σπίλοι</a:t>
            </a:r>
            <a:endParaRPr lang="en-US" sz="2000" dirty="0">
              <a:latin typeface="Times New Roman" pitchFamily="18" charset="0"/>
            </a:endParaRPr>
          </a:p>
          <a:p>
            <a:pPr marL="342900" indent="-342900" algn="ctr" eaLnBrk="0" hangingPunct="0">
              <a:spcBef>
                <a:spcPct val="20000"/>
              </a:spcBef>
            </a:pPr>
            <a:r>
              <a:rPr lang="el-GR" sz="2000" dirty="0">
                <a:latin typeface="Times New Roman" pitchFamily="18" charset="0"/>
              </a:rPr>
              <a:t>Λιγότερες ακτινικές βλάβες</a:t>
            </a:r>
            <a:endParaRPr lang="en-US" sz="2000" dirty="0">
              <a:latin typeface="Times New Roman" pitchFamily="18" charset="0"/>
            </a:endParaRPr>
          </a:p>
        </p:txBody>
      </p:sp>
      <p:grpSp>
        <p:nvGrpSpPr>
          <p:cNvPr id="3" name="Group 257"/>
          <p:cNvGrpSpPr>
            <a:grpSpLocks/>
          </p:cNvGrpSpPr>
          <p:nvPr/>
        </p:nvGrpSpPr>
        <p:grpSpPr bwMode="auto">
          <a:xfrm>
            <a:off x="7355682" y="5179438"/>
            <a:ext cx="3960812" cy="865187"/>
            <a:chOff x="4127" y="3385"/>
            <a:chExt cx="2197" cy="545"/>
          </a:xfrm>
        </p:grpSpPr>
        <p:sp>
          <p:nvSpPr>
            <p:cNvPr id="80913" name="Rectangle 258"/>
            <p:cNvSpPr>
              <a:spLocks noChangeArrowheads="1"/>
            </p:cNvSpPr>
            <p:nvPr/>
          </p:nvSpPr>
          <p:spPr bwMode="auto">
            <a:xfrm>
              <a:off x="4127" y="3612"/>
              <a:ext cx="2197" cy="318"/>
            </a:xfrm>
            <a:prstGeom prst="rect">
              <a:avLst/>
            </a:prstGeom>
            <a:noFill/>
            <a:ln w="9525">
              <a:noFill/>
              <a:miter lim="800000"/>
              <a:headEnd/>
              <a:tailEnd/>
            </a:ln>
          </p:spPr>
          <p:txBody>
            <a:bodyPr/>
            <a:lstStyle/>
            <a:p>
              <a:pPr marL="342900" indent="-342900" algn="ctr" eaLnBrk="0" hangingPunct="0">
                <a:spcBef>
                  <a:spcPct val="20000"/>
                </a:spcBef>
              </a:pPr>
              <a:r>
                <a:rPr lang="el-GR" dirty="0">
                  <a:solidFill>
                    <a:schemeClr val="accent1">
                      <a:lumMod val="50000"/>
                    </a:schemeClr>
                  </a:solidFill>
                  <a:latin typeface="Times New Roman" pitchFamily="18" charset="0"/>
                </a:rPr>
                <a:t>Ευπάθεια μελανοκύτταρων</a:t>
              </a:r>
              <a:endParaRPr lang="en-US" dirty="0">
                <a:solidFill>
                  <a:schemeClr val="accent1">
                    <a:lumMod val="50000"/>
                  </a:schemeClr>
                </a:solidFill>
                <a:latin typeface="Times New Roman" pitchFamily="18" charset="0"/>
              </a:endParaRPr>
            </a:p>
            <a:p>
              <a:pPr marL="342900" indent="-342900" algn="ctr" eaLnBrk="0" hangingPunct="0">
                <a:lnSpc>
                  <a:spcPct val="80000"/>
                </a:lnSpc>
                <a:spcBef>
                  <a:spcPct val="20000"/>
                </a:spcBef>
              </a:pPr>
              <a:r>
                <a:rPr lang="en-US" dirty="0">
                  <a:solidFill>
                    <a:schemeClr val="accent1">
                      <a:lumMod val="50000"/>
                    </a:schemeClr>
                  </a:solidFill>
                  <a:latin typeface="Times New Roman" pitchFamily="18" charset="0"/>
                </a:rPr>
                <a:t>    </a:t>
              </a:r>
              <a:r>
                <a:rPr lang="el-GR" dirty="0">
                  <a:solidFill>
                    <a:schemeClr val="accent1">
                      <a:lumMod val="50000"/>
                    </a:schemeClr>
                  </a:solidFill>
                  <a:latin typeface="Times New Roman" pitchFamily="18" charset="0"/>
                </a:rPr>
                <a:t>Μικρότερες δόσεις </a:t>
              </a:r>
              <a:r>
                <a:rPr lang="en-US" dirty="0">
                  <a:solidFill>
                    <a:schemeClr val="accent1">
                      <a:lumMod val="50000"/>
                    </a:schemeClr>
                  </a:solidFill>
                  <a:latin typeface="Times New Roman" pitchFamily="18" charset="0"/>
                </a:rPr>
                <a:t>UVR</a:t>
              </a:r>
              <a:endParaRPr lang="el-GR" dirty="0">
                <a:solidFill>
                  <a:schemeClr val="accent1">
                    <a:lumMod val="50000"/>
                  </a:schemeClr>
                </a:solidFill>
                <a:latin typeface="Times New Roman" pitchFamily="18" charset="0"/>
              </a:endParaRPr>
            </a:p>
            <a:p>
              <a:pPr marL="342900" indent="-342900" algn="ctr" eaLnBrk="0" hangingPunct="0">
                <a:lnSpc>
                  <a:spcPct val="80000"/>
                </a:lnSpc>
                <a:spcBef>
                  <a:spcPct val="20000"/>
                </a:spcBef>
              </a:pPr>
              <a:r>
                <a:rPr lang="en-US" i="1" dirty="0">
                  <a:solidFill>
                    <a:schemeClr val="accent1">
                      <a:lumMod val="50000"/>
                    </a:schemeClr>
                  </a:solidFill>
                  <a:latin typeface="Times New Roman" pitchFamily="18" charset="0"/>
                </a:rPr>
                <a:t>BRAF </a:t>
              </a:r>
              <a:r>
                <a:rPr lang="el-GR" i="1" dirty="0">
                  <a:solidFill>
                    <a:schemeClr val="accent1">
                      <a:lumMod val="50000"/>
                    </a:schemeClr>
                  </a:solidFill>
                  <a:latin typeface="Times New Roman" pitchFamily="18" charset="0"/>
                </a:rPr>
                <a:t>μεταλλάξεις </a:t>
              </a:r>
              <a:r>
                <a:rPr lang="en-US" i="1" dirty="0">
                  <a:solidFill>
                    <a:schemeClr val="accent1">
                      <a:lumMod val="50000"/>
                    </a:schemeClr>
                  </a:solidFill>
                  <a:latin typeface="Times New Roman" pitchFamily="18" charset="0"/>
                </a:rPr>
                <a:t>	</a:t>
              </a:r>
            </a:p>
          </p:txBody>
        </p:sp>
        <p:sp>
          <p:nvSpPr>
            <p:cNvPr id="80914" name="Line 259"/>
            <p:cNvSpPr>
              <a:spLocks noChangeShapeType="1"/>
            </p:cNvSpPr>
            <p:nvPr/>
          </p:nvSpPr>
          <p:spPr bwMode="auto">
            <a:xfrm>
              <a:off x="5281" y="3385"/>
              <a:ext cx="0" cy="272"/>
            </a:xfrm>
            <a:prstGeom prst="line">
              <a:avLst/>
            </a:prstGeom>
            <a:noFill/>
            <a:ln w="9525">
              <a:solidFill>
                <a:schemeClr val="bg1"/>
              </a:solidFill>
              <a:round/>
              <a:headEnd/>
              <a:tailEnd type="triangle" w="med" len="med"/>
            </a:ln>
          </p:spPr>
          <p:txBody>
            <a:bodyPr/>
            <a:lstStyle/>
            <a:p>
              <a:endParaRPr lang="el-GR"/>
            </a:p>
          </p:txBody>
        </p:sp>
      </p:grpSp>
      <p:sp>
        <p:nvSpPr>
          <p:cNvPr id="80906" name="Rectangle 260"/>
          <p:cNvSpPr>
            <a:spLocks noChangeArrowheads="1"/>
          </p:cNvSpPr>
          <p:nvPr/>
        </p:nvSpPr>
        <p:spPr bwMode="auto">
          <a:xfrm>
            <a:off x="982664" y="6481763"/>
            <a:ext cx="4537075" cy="476250"/>
          </a:xfrm>
          <a:prstGeom prst="rect">
            <a:avLst/>
          </a:prstGeom>
          <a:noFill/>
          <a:ln w="9525">
            <a:noFill/>
            <a:miter lim="800000"/>
            <a:headEnd/>
            <a:tailEnd/>
          </a:ln>
        </p:spPr>
        <p:txBody>
          <a:bodyPr/>
          <a:lstStyle/>
          <a:p>
            <a:pPr marL="342900" indent="-342900" algn="ctr" eaLnBrk="0" hangingPunct="0">
              <a:lnSpc>
                <a:spcPct val="90000"/>
              </a:lnSpc>
              <a:spcBef>
                <a:spcPct val="20000"/>
              </a:spcBef>
            </a:pPr>
            <a:r>
              <a:rPr lang="en-US" i="1" dirty="0">
                <a:solidFill>
                  <a:srgbClr val="002060"/>
                </a:solidFill>
                <a:latin typeface="Times New Roman" pitchFamily="18" charset="0"/>
              </a:rPr>
              <a:t>Whiteman et al, J Natl Cancer Inst 2003</a:t>
            </a:r>
          </a:p>
        </p:txBody>
      </p:sp>
      <p:sp>
        <p:nvSpPr>
          <p:cNvPr id="80907" name="Rectangle 263"/>
          <p:cNvSpPr>
            <a:spLocks noChangeArrowheads="1"/>
          </p:cNvSpPr>
          <p:nvPr/>
        </p:nvSpPr>
        <p:spPr bwMode="auto">
          <a:xfrm>
            <a:off x="5087939" y="1100138"/>
            <a:ext cx="2663825" cy="431800"/>
          </a:xfrm>
          <a:prstGeom prst="rect">
            <a:avLst/>
          </a:prstGeom>
          <a:noFill/>
          <a:ln w="9525">
            <a:noFill/>
            <a:miter lim="800000"/>
            <a:headEnd/>
            <a:tailEnd/>
          </a:ln>
        </p:spPr>
        <p:txBody>
          <a:bodyPr/>
          <a:lstStyle/>
          <a:p>
            <a:pPr marL="342900" indent="-342900" algn="ctr" eaLnBrk="0" hangingPunct="0">
              <a:spcBef>
                <a:spcPct val="20000"/>
              </a:spcBef>
            </a:pPr>
            <a:r>
              <a:rPr lang="el-GR" sz="2400">
                <a:solidFill>
                  <a:schemeClr val="bg1"/>
                </a:solidFill>
                <a:latin typeface="Times New Roman" pitchFamily="18" charset="0"/>
              </a:rPr>
              <a:t>Κλινική εντόπιση</a:t>
            </a:r>
            <a:endParaRPr lang="en-US" sz="2400" i="1">
              <a:solidFill>
                <a:schemeClr val="bg1"/>
              </a:solidFill>
              <a:latin typeface="Times New Roman" pitchFamily="18" charset="0"/>
            </a:endParaRPr>
          </a:p>
        </p:txBody>
      </p:sp>
      <p:sp>
        <p:nvSpPr>
          <p:cNvPr id="80908" name="Line 265"/>
          <p:cNvSpPr>
            <a:spLocks noChangeShapeType="1"/>
          </p:cNvSpPr>
          <p:nvPr/>
        </p:nvSpPr>
        <p:spPr bwMode="auto">
          <a:xfrm flipH="1">
            <a:off x="4727576" y="1531939"/>
            <a:ext cx="1584325" cy="720725"/>
          </a:xfrm>
          <a:prstGeom prst="line">
            <a:avLst/>
          </a:prstGeom>
          <a:noFill/>
          <a:ln w="9525">
            <a:solidFill>
              <a:schemeClr val="bg1"/>
            </a:solidFill>
            <a:round/>
            <a:headEnd/>
            <a:tailEnd type="triangle" w="med" len="med"/>
          </a:ln>
        </p:spPr>
        <p:txBody>
          <a:bodyPr/>
          <a:lstStyle/>
          <a:p>
            <a:endParaRPr lang="el-GR"/>
          </a:p>
        </p:txBody>
      </p:sp>
      <p:sp>
        <p:nvSpPr>
          <p:cNvPr id="80909" name="Line 267"/>
          <p:cNvSpPr>
            <a:spLocks noChangeShapeType="1"/>
          </p:cNvSpPr>
          <p:nvPr/>
        </p:nvSpPr>
        <p:spPr bwMode="auto">
          <a:xfrm>
            <a:off x="6240464" y="1531938"/>
            <a:ext cx="1584325" cy="792162"/>
          </a:xfrm>
          <a:prstGeom prst="line">
            <a:avLst/>
          </a:prstGeom>
          <a:noFill/>
          <a:ln w="9525">
            <a:solidFill>
              <a:schemeClr val="bg1"/>
            </a:solidFill>
            <a:round/>
            <a:headEnd/>
            <a:tailEnd type="triangle" w="med" len="med"/>
          </a:ln>
        </p:spPr>
        <p:txBody>
          <a:bodyPr/>
          <a:lstStyle/>
          <a:p>
            <a:endParaRPr lang="el-GR"/>
          </a:p>
        </p:txBody>
      </p:sp>
      <p:sp>
        <p:nvSpPr>
          <p:cNvPr id="80910" name="Line 268"/>
          <p:cNvSpPr>
            <a:spLocks noChangeShapeType="1"/>
          </p:cNvSpPr>
          <p:nvPr/>
        </p:nvSpPr>
        <p:spPr bwMode="auto">
          <a:xfrm>
            <a:off x="2640013" y="3548063"/>
            <a:ext cx="0" cy="360362"/>
          </a:xfrm>
          <a:prstGeom prst="line">
            <a:avLst/>
          </a:prstGeom>
          <a:noFill/>
          <a:ln w="9525">
            <a:solidFill>
              <a:schemeClr val="bg1"/>
            </a:solidFill>
            <a:round/>
            <a:headEnd/>
            <a:tailEnd type="triangle" w="med" len="med"/>
          </a:ln>
        </p:spPr>
        <p:txBody>
          <a:bodyPr/>
          <a:lstStyle/>
          <a:p>
            <a:endParaRPr lang="el-GR"/>
          </a:p>
        </p:txBody>
      </p:sp>
      <p:sp>
        <p:nvSpPr>
          <p:cNvPr id="80911" name="Line 269"/>
          <p:cNvSpPr>
            <a:spLocks noChangeShapeType="1"/>
          </p:cNvSpPr>
          <p:nvPr/>
        </p:nvSpPr>
        <p:spPr bwMode="auto">
          <a:xfrm>
            <a:off x="9336088" y="3836988"/>
            <a:ext cx="0" cy="360362"/>
          </a:xfrm>
          <a:prstGeom prst="line">
            <a:avLst/>
          </a:prstGeom>
          <a:noFill/>
          <a:ln w="9525">
            <a:solidFill>
              <a:schemeClr val="bg1"/>
            </a:solidFill>
            <a:round/>
            <a:headEnd/>
            <a:tailEnd type="triangle" w="med" len="med"/>
          </a:ln>
        </p:spPr>
        <p:txBody>
          <a:bodyPr/>
          <a:lstStyle/>
          <a:p>
            <a:endParaRPr lang="el-GR"/>
          </a:p>
        </p:txBody>
      </p:sp>
      <p:pic>
        <p:nvPicPr>
          <p:cNvPr id="80912" name="Picture 28" descr="DSC_0181.JPG"/>
          <p:cNvPicPr>
            <a:picLocks noChangeAspect="1"/>
          </p:cNvPicPr>
          <p:nvPr/>
        </p:nvPicPr>
        <p:blipFill>
          <a:blip r:embed="rId4" cstate="print"/>
          <a:srcRect/>
          <a:stretch>
            <a:fillRect/>
          </a:stretch>
        </p:blipFill>
        <p:spPr bwMode="auto">
          <a:xfrm>
            <a:off x="8667750" y="1500188"/>
            <a:ext cx="2286000" cy="200025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0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02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0220" grpId="0" animBg="1"/>
      <p:bldP spid="9802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89556A-93EC-FF4D-9F77-EB351B73A667}"/>
              </a:ext>
            </a:extLst>
          </p:cNvPr>
          <p:cNvSpPr>
            <a:spLocks noGrp="1"/>
          </p:cNvSpPr>
          <p:nvPr>
            <p:ph type="title"/>
          </p:nvPr>
        </p:nvSpPr>
        <p:spPr/>
        <p:txBody>
          <a:bodyPr/>
          <a:lstStyle/>
          <a:p>
            <a:r>
              <a:rPr lang="el-GR" dirty="0">
                <a:solidFill>
                  <a:srgbClr val="002060"/>
                </a:solidFill>
              </a:rPr>
              <a:t>Διάγνωση</a:t>
            </a:r>
          </a:p>
        </p:txBody>
      </p:sp>
      <p:sp>
        <p:nvSpPr>
          <p:cNvPr id="3" name="Θέση κειμένου 2">
            <a:extLst>
              <a:ext uri="{FF2B5EF4-FFF2-40B4-BE49-F238E27FC236}">
                <a16:creationId xmlns:a16="http://schemas.microsoft.com/office/drawing/2014/main" id="{C2974EE8-7CAB-3C4C-BD8B-4925FCFB1E13}"/>
              </a:ext>
            </a:extLst>
          </p:cNvPr>
          <p:cNvSpPr>
            <a:spLocks noGrp="1"/>
          </p:cNvSpPr>
          <p:nvPr>
            <p:ph type="body" idx="1"/>
          </p:nvPr>
        </p:nvSpPr>
        <p:spPr/>
        <p:txBody>
          <a:bodyPr/>
          <a:lstStyle/>
          <a:p>
            <a:endParaRPr lang="el-GR"/>
          </a:p>
        </p:txBody>
      </p:sp>
    </p:spTree>
    <p:extLst>
      <p:ext uri="{BB962C8B-B14F-4D97-AF65-F5344CB8AC3E}">
        <p14:creationId xmlns:p14="http://schemas.microsoft.com/office/powerpoint/2010/main" val="3047241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530D4825-75D9-C8D9-FC71-E3573B505D5B}"/>
              </a:ext>
            </a:extLst>
          </p:cNvPr>
          <p:cNvSpPr>
            <a:spLocks noGrp="1" noChangeArrowheads="1"/>
          </p:cNvSpPr>
          <p:nvPr>
            <p:ph type="title"/>
          </p:nvPr>
        </p:nvSpPr>
        <p:spPr>
          <a:xfrm>
            <a:off x="2127250" y="612775"/>
            <a:ext cx="7772400" cy="768350"/>
          </a:xfrm>
        </p:spPr>
        <p:txBody>
          <a:bodyPr/>
          <a:lstStyle/>
          <a:p>
            <a:r>
              <a:rPr lang="el-GR" altLang="el-GR" sz="3200">
                <a:solidFill>
                  <a:srgbClr val="0000CC"/>
                </a:solidFill>
                <a:latin typeface="Calibri" panose="020F0502020204030204" pitchFamily="34" charset="0"/>
                <a:cs typeface="Calibri" panose="020F0502020204030204" pitchFamily="34" charset="0"/>
              </a:rPr>
              <a:t>Πώς διαγιγνώσκουμε το μελάνωμα? </a:t>
            </a:r>
          </a:p>
        </p:txBody>
      </p:sp>
      <p:sp>
        <p:nvSpPr>
          <p:cNvPr id="133123" name="Rectangle 3">
            <a:extLst>
              <a:ext uri="{FF2B5EF4-FFF2-40B4-BE49-F238E27FC236}">
                <a16:creationId xmlns:a16="http://schemas.microsoft.com/office/drawing/2014/main" id="{5EEE4FAD-D012-6AA0-D179-847137D491F0}"/>
              </a:ext>
            </a:extLst>
          </p:cNvPr>
          <p:cNvSpPr>
            <a:spLocks noGrp="1" noChangeArrowheads="1"/>
          </p:cNvSpPr>
          <p:nvPr>
            <p:ph type="body" idx="1"/>
          </p:nvPr>
        </p:nvSpPr>
        <p:spPr>
          <a:xfrm>
            <a:off x="2640014" y="1508125"/>
            <a:ext cx="7615237" cy="3970338"/>
          </a:xfrm>
        </p:spPr>
        <p:txBody>
          <a:bodyPr>
            <a:normAutofit/>
          </a:bodyPr>
          <a:lstStyle/>
          <a:p>
            <a:pPr>
              <a:lnSpc>
                <a:spcPct val="120000"/>
              </a:lnSpc>
              <a:buClr>
                <a:srgbClr val="C00000"/>
              </a:buClr>
              <a:defRPr/>
            </a:pPr>
            <a:r>
              <a:rPr lang="en-US" altLang="el-GR" dirty="0">
                <a:solidFill>
                  <a:srgbClr val="C00000"/>
                </a:solidFill>
                <a:latin typeface="Calibri" pitchFamily="34" charset="0"/>
                <a:cs typeface="Calibri" pitchFamily="34" charset="0"/>
              </a:rPr>
              <a:t>I</a:t>
            </a:r>
            <a:r>
              <a:rPr lang="el-GR" altLang="el-GR" dirty="0" err="1">
                <a:solidFill>
                  <a:srgbClr val="C00000"/>
                </a:solidFill>
                <a:latin typeface="Calibri" pitchFamily="34" charset="0"/>
                <a:cs typeface="Calibri" pitchFamily="34" charset="0"/>
              </a:rPr>
              <a:t>στορικό</a:t>
            </a:r>
            <a:r>
              <a:rPr lang="el-GR" altLang="el-GR" dirty="0">
                <a:latin typeface="Calibri" pitchFamily="34" charset="0"/>
                <a:cs typeface="Calibri" pitchFamily="34" charset="0"/>
              </a:rPr>
              <a:t> (αλλαγή, συμπτώματα, παράγοντες κινδύνου, οικογενειακό ιστορικό)</a:t>
            </a:r>
          </a:p>
          <a:p>
            <a:pPr>
              <a:lnSpc>
                <a:spcPct val="120000"/>
              </a:lnSpc>
              <a:buClr>
                <a:srgbClr val="C00000"/>
              </a:buClr>
              <a:defRPr/>
            </a:pPr>
            <a:r>
              <a:rPr lang="el-GR" altLang="el-GR" dirty="0">
                <a:solidFill>
                  <a:srgbClr val="C00000"/>
                </a:solidFill>
                <a:latin typeface="Calibri" pitchFamily="34" charset="0"/>
                <a:cs typeface="Calibri" pitchFamily="34" charset="0"/>
              </a:rPr>
              <a:t>Κλινική εξέταση</a:t>
            </a:r>
          </a:p>
          <a:p>
            <a:pPr>
              <a:lnSpc>
                <a:spcPct val="120000"/>
              </a:lnSpc>
              <a:buClr>
                <a:srgbClr val="C00000"/>
              </a:buClr>
              <a:defRPr/>
            </a:pPr>
            <a:r>
              <a:rPr lang="el-GR" altLang="el-GR" dirty="0" err="1">
                <a:solidFill>
                  <a:srgbClr val="C00000"/>
                </a:solidFill>
                <a:latin typeface="Calibri" pitchFamily="34" charset="0"/>
                <a:cs typeface="Calibri" pitchFamily="34" charset="0"/>
              </a:rPr>
              <a:t>Δερματοσκόπηση</a:t>
            </a:r>
            <a:endParaRPr lang="el-GR" altLang="el-GR" dirty="0">
              <a:solidFill>
                <a:srgbClr val="C00000"/>
              </a:solidFill>
              <a:latin typeface="Calibri" pitchFamily="34" charset="0"/>
              <a:cs typeface="Calibri" pitchFamily="34" charset="0"/>
            </a:endParaRPr>
          </a:p>
          <a:p>
            <a:pPr>
              <a:lnSpc>
                <a:spcPct val="120000"/>
              </a:lnSpc>
              <a:buClr>
                <a:srgbClr val="C00000"/>
              </a:buClr>
              <a:defRPr/>
            </a:pPr>
            <a:r>
              <a:rPr lang="el-GR" altLang="el-GR" dirty="0">
                <a:solidFill>
                  <a:srgbClr val="C00000"/>
                </a:solidFill>
                <a:latin typeface="Calibri" pitchFamily="34" charset="0"/>
                <a:cs typeface="Calibri" pitchFamily="34" charset="0"/>
              </a:rPr>
              <a:t>Νεώτερες διαγνωστικές τεχνικές </a:t>
            </a:r>
            <a:r>
              <a:rPr lang="el-GR" altLang="el-GR" sz="2133" dirty="0">
                <a:latin typeface="Calibri" pitchFamily="34" charset="0"/>
                <a:cs typeface="Calibri" pitchFamily="34" charset="0"/>
              </a:rPr>
              <a:t>(</a:t>
            </a:r>
            <a:r>
              <a:rPr lang="en-US" altLang="el-GR" sz="2133" dirty="0">
                <a:latin typeface="Calibri" pitchFamily="34" charset="0"/>
                <a:cs typeface="Calibri" pitchFamily="34" charset="0"/>
              </a:rPr>
              <a:t>In Vivo Confocal Microscopy</a:t>
            </a:r>
            <a:r>
              <a:rPr lang="el-GR" altLang="el-GR" sz="2133" dirty="0">
                <a:latin typeface="Calibri" pitchFamily="34" charset="0"/>
                <a:cs typeface="Calibri" pitchFamily="34" charset="0"/>
              </a:rPr>
              <a:t>, </a:t>
            </a:r>
            <a:r>
              <a:rPr lang="en-US" altLang="el-GR" sz="2133" dirty="0">
                <a:latin typeface="Calibri" pitchFamily="34" charset="0"/>
                <a:cs typeface="Calibri" pitchFamily="34" charset="0"/>
              </a:rPr>
              <a:t>Optical Coherence Tomography</a:t>
            </a:r>
            <a:r>
              <a:rPr lang="el-GR" altLang="el-GR" sz="2133" dirty="0">
                <a:latin typeface="Calibri" pitchFamily="34" charset="0"/>
                <a:cs typeface="Calibri" pitchFamily="34" charset="0"/>
              </a:rPr>
              <a:t>, </a:t>
            </a:r>
            <a:r>
              <a:rPr lang="en-US" altLang="el-GR" sz="2133" dirty="0">
                <a:latin typeface="Calibri" pitchFamily="34" charset="0"/>
                <a:cs typeface="Calibri" pitchFamily="34" charset="0"/>
              </a:rPr>
              <a:t>Electrical Impedance and Ultrasound</a:t>
            </a:r>
            <a:r>
              <a:rPr lang="el-GR" altLang="el-GR" sz="2133" dirty="0">
                <a:latin typeface="Calibri" pitchFamily="34" charset="0"/>
                <a:cs typeface="Calibri" pitchFamily="34" charset="0"/>
              </a:rPr>
              <a:t>)</a:t>
            </a:r>
            <a:endParaRPr lang="en-US" altLang="el-GR" sz="2133" dirty="0">
              <a:latin typeface="Calibri" pitchFamily="34" charset="0"/>
              <a:cs typeface="Calibri" pitchFamily="34" charset="0"/>
            </a:endParaRPr>
          </a:p>
          <a:p>
            <a:pPr>
              <a:lnSpc>
                <a:spcPct val="120000"/>
              </a:lnSpc>
              <a:buClr>
                <a:srgbClr val="C00000"/>
              </a:buClr>
              <a:defRPr/>
            </a:pPr>
            <a:endParaRPr lang="el-GR" altLang="el-GR" dirty="0">
              <a:solidFill>
                <a:srgbClr val="C00000"/>
              </a:solidFill>
              <a:latin typeface="Calibri" pitchFamily="34" charset="0"/>
              <a:cs typeface="Calibri"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510A0C3D-F938-374D-9D2D-B6B14F00C17A}"/>
              </a:ext>
            </a:extLst>
          </p:cNvPr>
          <p:cNvSpPr>
            <a:spLocks noGrp="1"/>
          </p:cNvSpPr>
          <p:nvPr>
            <p:ph type="title"/>
          </p:nvPr>
        </p:nvSpPr>
        <p:spPr/>
        <p:txBody>
          <a:bodyPr>
            <a:normAutofit/>
          </a:bodyPr>
          <a:lstStyle/>
          <a:p>
            <a:r>
              <a:rPr lang="el-GR" sz="4000" dirty="0">
                <a:solidFill>
                  <a:srgbClr val="002060"/>
                </a:solidFill>
              </a:rPr>
              <a:t>Επιδημιολογία</a:t>
            </a:r>
          </a:p>
        </p:txBody>
      </p:sp>
      <p:sp>
        <p:nvSpPr>
          <p:cNvPr id="5" name="Θέση περιεχομένου 4">
            <a:extLst>
              <a:ext uri="{FF2B5EF4-FFF2-40B4-BE49-F238E27FC236}">
                <a16:creationId xmlns:a16="http://schemas.microsoft.com/office/drawing/2014/main" id="{F2CB652F-9753-724C-9D65-EEA06A0F7CD5}"/>
              </a:ext>
            </a:extLst>
          </p:cNvPr>
          <p:cNvSpPr>
            <a:spLocks noGrp="1"/>
          </p:cNvSpPr>
          <p:nvPr>
            <p:ph idx="1"/>
          </p:nvPr>
        </p:nvSpPr>
        <p:spPr>
          <a:xfrm>
            <a:off x="838200" y="2141537"/>
            <a:ext cx="4797490" cy="4351338"/>
          </a:xfrm>
        </p:spPr>
        <p:txBody>
          <a:bodyPr>
            <a:normAutofit/>
          </a:bodyPr>
          <a:lstStyle/>
          <a:p>
            <a:pPr algn="just"/>
            <a:r>
              <a:rPr lang="el-GR" sz="2000" dirty="0"/>
              <a:t>Το </a:t>
            </a:r>
            <a:r>
              <a:rPr lang="el-GR" sz="2000" dirty="0" err="1"/>
              <a:t>μελ</a:t>
            </a:r>
            <a:r>
              <a:rPr lang="en-US" sz="2000" dirty="0" err="1"/>
              <a:t>ά</a:t>
            </a:r>
            <a:r>
              <a:rPr lang="el-GR" sz="2000" dirty="0" err="1"/>
              <a:t>νωμα</a:t>
            </a:r>
            <a:r>
              <a:rPr lang="el-GR" sz="2000" dirty="0"/>
              <a:t> είναι ο πέμπτος σε συχνότητα καρκίνος στους άνδρες και στις γυναίκες στις ΗΠΑ. </a:t>
            </a:r>
          </a:p>
          <a:p>
            <a:pPr algn="just"/>
            <a:r>
              <a:rPr lang="el-GR" sz="2000" dirty="0"/>
              <a:t>Παγκοσμίως διαγνώσθηκαν 351,880 νέα περιστατικά μελανώματος </a:t>
            </a:r>
          </a:p>
          <a:p>
            <a:pPr algn="just"/>
            <a:r>
              <a:rPr lang="el-GR" sz="2000" dirty="0"/>
              <a:t>Επίπτωση: 5/100,000 </a:t>
            </a:r>
            <a:r>
              <a:rPr lang="el-GR" sz="2000" dirty="0" err="1"/>
              <a:t>πεεριστατικά</a:t>
            </a:r>
            <a:r>
              <a:rPr lang="el-GR" sz="2000" dirty="0"/>
              <a:t>/ έτος. </a:t>
            </a:r>
          </a:p>
        </p:txBody>
      </p:sp>
      <p:pic>
        <p:nvPicPr>
          <p:cNvPr id="3" name="Εικόνα 2">
            <a:extLst>
              <a:ext uri="{FF2B5EF4-FFF2-40B4-BE49-F238E27FC236}">
                <a16:creationId xmlns:a16="http://schemas.microsoft.com/office/drawing/2014/main" id="{1685C36A-B02B-7144-BF6F-FA255F2131DE}"/>
              </a:ext>
            </a:extLst>
          </p:cNvPr>
          <p:cNvPicPr>
            <a:picLocks noChangeAspect="1"/>
          </p:cNvPicPr>
          <p:nvPr/>
        </p:nvPicPr>
        <p:blipFill>
          <a:blip r:embed="rId2"/>
          <a:stretch>
            <a:fillRect/>
          </a:stretch>
        </p:blipFill>
        <p:spPr>
          <a:xfrm>
            <a:off x="6028252" y="1560676"/>
            <a:ext cx="5325548" cy="4152122"/>
          </a:xfrm>
          <a:prstGeom prst="rect">
            <a:avLst/>
          </a:prstGeom>
        </p:spPr>
      </p:pic>
      <p:sp>
        <p:nvSpPr>
          <p:cNvPr id="6" name="TextBox 5">
            <a:extLst>
              <a:ext uri="{FF2B5EF4-FFF2-40B4-BE49-F238E27FC236}">
                <a16:creationId xmlns:a16="http://schemas.microsoft.com/office/drawing/2014/main" id="{19192B59-7169-A949-9D16-48F863F8D2B3}"/>
              </a:ext>
            </a:extLst>
          </p:cNvPr>
          <p:cNvSpPr txBox="1"/>
          <p:nvPr/>
        </p:nvSpPr>
        <p:spPr>
          <a:xfrm>
            <a:off x="7456714" y="6074229"/>
            <a:ext cx="3418115" cy="338554"/>
          </a:xfrm>
          <a:prstGeom prst="rect">
            <a:avLst/>
          </a:prstGeom>
          <a:noFill/>
        </p:spPr>
        <p:txBody>
          <a:bodyPr wrap="square" rtlCol="0">
            <a:spAutoFit/>
          </a:bodyPr>
          <a:lstStyle/>
          <a:p>
            <a:r>
              <a:rPr lang="en-US" sz="1600" dirty="0"/>
              <a:t>Siegel RL et al Cancer statistics 2023 </a:t>
            </a:r>
            <a:endParaRPr lang="el-GR" sz="1600" dirty="0"/>
          </a:p>
        </p:txBody>
      </p:sp>
      <p:sp>
        <p:nvSpPr>
          <p:cNvPr id="2" name="Ορθογώνιο 1">
            <a:extLst>
              <a:ext uri="{FF2B5EF4-FFF2-40B4-BE49-F238E27FC236}">
                <a16:creationId xmlns:a16="http://schemas.microsoft.com/office/drawing/2014/main" id="{814AD2FA-2285-4644-96DD-1B326BD19737}"/>
              </a:ext>
            </a:extLst>
          </p:cNvPr>
          <p:cNvSpPr/>
          <p:nvPr/>
        </p:nvSpPr>
        <p:spPr>
          <a:xfrm>
            <a:off x="6619461" y="2551043"/>
            <a:ext cx="4333461" cy="139148"/>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spTree>
    <p:extLst>
      <p:ext uri="{BB962C8B-B14F-4D97-AF65-F5344CB8AC3E}">
        <p14:creationId xmlns:p14="http://schemas.microsoft.com/office/powerpoint/2010/main" val="930380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EC7D139-94A0-02CF-B8CC-F979F4E75143}"/>
              </a:ext>
            </a:extLst>
          </p:cNvPr>
          <p:cNvSpPr>
            <a:spLocks noGrp="1" noChangeArrowheads="1"/>
          </p:cNvSpPr>
          <p:nvPr>
            <p:ph type="title"/>
          </p:nvPr>
        </p:nvSpPr>
        <p:spPr>
          <a:xfrm>
            <a:off x="2063750" y="346075"/>
            <a:ext cx="7772400" cy="768350"/>
          </a:xfrm>
        </p:spPr>
        <p:txBody>
          <a:bodyPr/>
          <a:lstStyle/>
          <a:p>
            <a:pPr>
              <a:defRPr/>
            </a:pPr>
            <a:r>
              <a:rPr lang="el-GR" sz="3556" dirty="0">
                <a:solidFill>
                  <a:srgbClr val="0000CC"/>
                </a:solidFill>
                <a:latin typeface="Calibri" panose="020F0502020204030204" pitchFamily="34" charset="0"/>
                <a:cs typeface="Calibri" panose="020F0502020204030204" pitchFamily="34" charset="0"/>
              </a:rPr>
              <a:t>Κλινική εικόνα</a:t>
            </a:r>
          </a:p>
        </p:txBody>
      </p:sp>
      <p:sp>
        <p:nvSpPr>
          <p:cNvPr id="21507" name="Rectangle 4">
            <a:extLst>
              <a:ext uri="{FF2B5EF4-FFF2-40B4-BE49-F238E27FC236}">
                <a16:creationId xmlns:a16="http://schemas.microsoft.com/office/drawing/2014/main" id="{9F273982-F17B-9C91-1FE1-F35477D4C26C}"/>
              </a:ext>
            </a:extLst>
          </p:cNvPr>
          <p:cNvSpPr>
            <a:spLocks noChangeArrowheads="1"/>
          </p:cNvSpPr>
          <p:nvPr/>
        </p:nvSpPr>
        <p:spPr bwMode="auto">
          <a:xfrm>
            <a:off x="2190750" y="1573213"/>
            <a:ext cx="5761038" cy="1141412"/>
          </a:xfrm>
          <a:prstGeom prst="rect">
            <a:avLst/>
          </a:prstGeom>
          <a:noFill/>
          <a:ln>
            <a:noFill/>
          </a:ln>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120000"/>
              </a:lnSpc>
              <a:buClr>
                <a:srgbClr val="C00000"/>
              </a:buClr>
              <a:defRPr/>
            </a:pPr>
            <a:r>
              <a:rPr lang="el-GR" altLang="el-GR" sz="2489" dirty="0" err="1">
                <a:solidFill>
                  <a:srgbClr val="000000"/>
                </a:solidFill>
                <a:latin typeface="Calibri" panose="020F0502020204030204" pitchFamily="34" charset="0"/>
                <a:cs typeface="Calibri" panose="020F0502020204030204" pitchFamily="34" charset="0"/>
              </a:rPr>
              <a:t>Μελαγχρωματική</a:t>
            </a:r>
            <a:r>
              <a:rPr lang="el-GR" altLang="el-GR" sz="2489" dirty="0">
                <a:solidFill>
                  <a:srgbClr val="000000"/>
                </a:solidFill>
                <a:latin typeface="Calibri" panose="020F0502020204030204" pitchFamily="34" charset="0"/>
                <a:cs typeface="Calibri" panose="020F0502020204030204" pitchFamily="34" charset="0"/>
              </a:rPr>
              <a:t> βλάβη που αλλάζει σε μέγεθος, χρώμα, ή σχήμα (σε διάστημα εβδομάδων - μηνών)</a:t>
            </a:r>
          </a:p>
          <a:p>
            <a:pPr>
              <a:lnSpc>
                <a:spcPct val="60000"/>
              </a:lnSpc>
              <a:buClr>
                <a:srgbClr val="FF3300"/>
              </a:buClr>
              <a:defRPr/>
            </a:pPr>
            <a:endParaRPr lang="el-GR" altLang="el-GR" sz="1067" dirty="0">
              <a:solidFill>
                <a:srgbClr val="000000"/>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D5FB4505-38C2-2F23-51D8-9E120912F889}"/>
              </a:ext>
            </a:extLst>
          </p:cNvPr>
          <p:cNvSpPr>
            <a:spLocks noChangeArrowheads="1"/>
          </p:cNvSpPr>
          <p:nvPr/>
        </p:nvSpPr>
        <p:spPr bwMode="auto">
          <a:xfrm>
            <a:off x="2254251" y="3108325"/>
            <a:ext cx="5762625" cy="2255838"/>
          </a:xfrm>
          <a:prstGeom prst="rect">
            <a:avLst/>
          </a:prstGeom>
          <a:noFill/>
          <a:ln>
            <a:noFill/>
          </a:ln>
        </p:spPr>
        <p:txBody>
          <a:bodyPr>
            <a:spAutoFit/>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120000"/>
              </a:lnSpc>
              <a:buClr>
                <a:srgbClr val="C00000"/>
              </a:buClr>
              <a:defRPr/>
            </a:pPr>
            <a:r>
              <a:rPr lang="el-GR" altLang="el-GR" sz="2489" dirty="0">
                <a:solidFill>
                  <a:srgbClr val="000000"/>
                </a:solidFill>
                <a:latin typeface="Calibri" panose="020F0502020204030204" pitchFamily="34" charset="0"/>
                <a:cs typeface="Calibri" panose="020F0502020204030204" pitchFamily="34" charset="0"/>
              </a:rPr>
              <a:t>Σπίλος που «διαφέρει» στα χαρακτηριστικά του από τους άλλους σπίλους, χωρίς αναφερόμενο ιστορικό αλλαγής</a:t>
            </a:r>
          </a:p>
          <a:p>
            <a:pPr>
              <a:lnSpc>
                <a:spcPct val="60000"/>
              </a:lnSpc>
              <a:buClr>
                <a:srgbClr val="FF3300"/>
              </a:buClr>
              <a:defRPr/>
            </a:pPr>
            <a:endParaRPr lang="el-GR" altLang="el-GR" sz="2489" dirty="0">
              <a:solidFill>
                <a:srgbClr val="000000"/>
              </a:solidFill>
            </a:endParaRPr>
          </a:p>
        </p:txBody>
      </p:sp>
      <p:sp>
        <p:nvSpPr>
          <p:cNvPr id="11" name="Rectangle 10">
            <a:extLst>
              <a:ext uri="{FF2B5EF4-FFF2-40B4-BE49-F238E27FC236}">
                <a16:creationId xmlns:a16="http://schemas.microsoft.com/office/drawing/2014/main" id="{DFD0BFA0-A9CA-A7D9-BA09-29EFDFB56FD5}"/>
              </a:ext>
            </a:extLst>
          </p:cNvPr>
          <p:cNvSpPr>
            <a:spLocks noChangeArrowheads="1"/>
          </p:cNvSpPr>
          <p:nvPr/>
        </p:nvSpPr>
        <p:spPr bwMode="auto">
          <a:xfrm>
            <a:off x="2190751" y="5157789"/>
            <a:ext cx="5184775" cy="981075"/>
          </a:xfrm>
          <a:prstGeom prst="rect">
            <a:avLst/>
          </a:prstGeom>
          <a:noFill/>
          <a:ln>
            <a:noFill/>
          </a:ln>
        </p:spPr>
        <p:txBody>
          <a:bodyPr>
            <a:spAutoFit/>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120000"/>
              </a:lnSpc>
              <a:buClr>
                <a:srgbClr val="C00000"/>
              </a:buClr>
              <a:defRPr/>
            </a:pPr>
            <a:r>
              <a:rPr lang="el-GR" altLang="el-GR" sz="2489" dirty="0">
                <a:solidFill>
                  <a:srgbClr val="000000"/>
                </a:solidFill>
                <a:latin typeface="Calibri" panose="020F0502020204030204" pitchFamily="34" charset="0"/>
                <a:cs typeface="Calibri" panose="020F0502020204030204" pitchFamily="34" charset="0"/>
              </a:rPr>
              <a:t>Νέος σπίλος με ανώμαλη όψη ή/και αυξανόμενο μέγεθος</a:t>
            </a:r>
          </a:p>
        </p:txBody>
      </p:sp>
      <p:pic>
        <p:nvPicPr>
          <p:cNvPr id="6" name="Picture 5" descr="Melanoma-Wikipedia.jpg">
            <a:extLst>
              <a:ext uri="{FF2B5EF4-FFF2-40B4-BE49-F238E27FC236}">
                <a16:creationId xmlns:a16="http://schemas.microsoft.com/office/drawing/2014/main" id="{B9391D3B-4BAE-9CD0-0D7F-7634F8F82A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43876" y="1508125"/>
            <a:ext cx="204787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269_f6a">
            <a:extLst>
              <a:ext uri="{FF2B5EF4-FFF2-40B4-BE49-F238E27FC236}">
                <a16:creationId xmlns:a16="http://schemas.microsoft.com/office/drawing/2014/main" id="{D93C7453-1CCC-19C0-F2C7-C626120C1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7550" y="3300413"/>
            <a:ext cx="1727200"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AUT0020">
            <a:extLst>
              <a:ext uri="{FF2B5EF4-FFF2-40B4-BE49-F238E27FC236}">
                <a16:creationId xmlns:a16="http://schemas.microsoft.com/office/drawing/2014/main" id="{A6B1B233-CAE6-FFC4-02D2-30057A9682B8}"/>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8272464" y="4953001"/>
            <a:ext cx="1728787" cy="13557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5E8B49E0-066D-9C9A-C718-4AA1F03D9F7D}"/>
              </a:ext>
            </a:extLst>
          </p:cNvPr>
          <p:cNvSpPr>
            <a:spLocks noGrp="1" noChangeArrowheads="1"/>
          </p:cNvSpPr>
          <p:nvPr>
            <p:ph type="title"/>
          </p:nvPr>
        </p:nvSpPr>
        <p:spPr>
          <a:xfrm>
            <a:off x="1847850" y="260350"/>
            <a:ext cx="8743950" cy="1143000"/>
          </a:xfrm>
        </p:spPr>
        <p:txBody>
          <a:bodyPr/>
          <a:lstStyle/>
          <a:p>
            <a:pPr eaLnBrk="1" hangingPunct="1"/>
            <a:r>
              <a:rPr lang="el-GR" altLang="el-GR" sz="4000">
                <a:solidFill>
                  <a:srgbClr val="002060"/>
                </a:solidFill>
              </a:rPr>
              <a:t>Ύποπτα σημεία/συμπτώματα</a:t>
            </a:r>
          </a:p>
        </p:txBody>
      </p:sp>
      <p:graphicFrame>
        <p:nvGraphicFramePr>
          <p:cNvPr id="1137667" name="Group 3">
            <a:extLst>
              <a:ext uri="{FF2B5EF4-FFF2-40B4-BE49-F238E27FC236}">
                <a16:creationId xmlns:a16="http://schemas.microsoft.com/office/drawing/2014/main" id="{7F37FC0F-4272-F6B1-CCDD-78C2FB4FB8B3}"/>
              </a:ext>
            </a:extLst>
          </p:cNvPr>
          <p:cNvGraphicFramePr>
            <a:graphicFrameLocks noGrp="1"/>
          </p:cNvGraphicFramePr>
          <p:nvPr>
            <p:ph idx="1"/>
            <p:extLst>
              <p:ext uri="{D42A27DB-BD31-4B8C-83A1-F6EECF244321}">
                <p14:modId xmlns:p14="http://schemas.microsoft.com/office/powerpoint/2010/main" val="1504046612"/>
              </p:ext>
            </p:extLst>
          </p:nvPr>
        </p:nvGraphicFramePr>
        <p:xfrm>
          <a:off x="1992313" y="1628775"/>
          <a:ext cx="8743950" cy="4800600"/>
        </p:xfrm>
        <a:graphic>
          <a:graphicData uri="http://schemas.openxmlformats.org/drawingml/2006/table">
            <a:tbl>
              <a:tblPr/>
              <a:tblGrid>
                <a:gridCol w="4371975">
                  <a:extLst>
                    <a:ext uri="{9D8B030D-6E8A-4147-A177-3AD203B41FA5}">
                      <a16:colId xmlns:a16="http://schemas.microsoft.com/office/drawing/2014/main" val="20000"/>
                    </a:ext>
                  </a:extLst>
                </a:gridCol>
                <a:gridCol w="4371975">
                  <a:extLst>
                    <a:ext uri="{9D8B030D-6E8A-4147-A177-3AD203B41FA5}">
                      <a16:colId xmlns:a16="http://schemas.microsoft.com/office/drawing/2014/main" val="20001"/>
                    </a:ext>
                  </a:extLst>
                </a:gridCol>
              </a:tblGrid>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dirty="0">
                          <a:ln>
                            <a:noFill/>
                          </a:ln>
                          <a:solidFill>
                            <a:srgbClr val="00B050"/>
                          </a:solidFill>
                          <a:effectLst/>
                          <a:latin typeface="+mn-lt"/>
                        </a:rPr>
                        <a:t>Συμπτώματα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dirty="0">
                          <a:ln>
                            <a:noFill/>
                          </a:ln>
                          <a:solidFill>
                            <a:srgbClr val="00B050"/>
                          </a:solidFill>
                          <a:effectLst/>
                          <a:latin typeface="+mn-lt"/>
                        </a:rPr>
                        <a:t>Συχνότητα εμφάνισης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dirty="0">
                          <a:ln>
                            <a:noFill/>
                          </a:ln>
                          <a:solidFill>
                            <a:schemeClr val="tx1"/>
                          </a:solidFill>
                          <a:effectLst/>
                          <a:latin typeface="+mn-lt"/>
                        </a:rPr>
                        <a:t>Αλλαγή μεγέθους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mn-lt"/>
                        </a:rPr>
                        <a:t>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mn-lt"/>
                        </a:rPr>
                        <a:t>Αλλαγή χρώματος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mn-lt"/>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mn-lt"/>
                        </a:rPr>
                        <a:t>Υπέγερση</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mn-lt"/>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mn-lt"/>
                        </a:rPr>
                        <a:t>Αιμορραγία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mn-lt"/>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mn-lt"/>
                        </a:rPr>
                        <a:t>Κνησμός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mn-lt"/>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mn-lt"/>
                        </a:rPr>
                        <a:t>Αόριστες ενοχλήσεις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dirty="0">
                          <a:ln>
                            <a:noFill/>
                          </a:ln>
                          <a:solidFill>
                            <a:schemeClr val="tx1"/>
                          </a:solidFill>
                          <a:effectLst/>
                          <a:latin typeface="+mn-lt"/>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5">
            <a:extLst>
              <a:ext uri="{FF2B5EF4-FFF2-40B4-BE49-F238E27FC236}">
                <a16:creationId xmlns:a16="http://schemas.microsoft.com/office/drawing/2014/main" id="{79EC21A0-BBFE-B4C3-D298-5192E99E31EE}"/>
              </a:ext>
            </a:extLst>
          </p:cNvPr>
          <p:cNvSpPr>
            <a:spLocks noGrp="1"/>
          </p:cNvSpPr>
          <p:nvPr>
            <p:ph type="dt" sz="quarter" idx="10"/>
          </p:nvPr>
        </p:nvSpPr>
        <p:spPr/>
        <p:txBody>
          <a:bodyPr/>
          <a:lstStyle/>
          <a:p>
            <a:pPr>
              <a:defRPr/>
            </a:pPr>
            <a:r>
              <a:rPr lang="en-US"/>
              <a:t>AJS</a:t>
            </a:r>
            <a:endParaRPr lang="en-US" sz="1400"/>
          </a:p>
        </p:txBody>
      </p:sp>
      <p:sp>
        <p:nvSpPr>
          <p:cNvPr id="80898" name="Rectangle 6">
            <a:extLst>
              <a:ext uri="{FF2B5EF4-FFF2-40B4-BE49-F238E27FC236}">
                <a16:creationId xmlns:a16="http://schemas.microsoft.com/office/drawing/2014/main" id="{0B045BAF-7FCB-B184-9ACF-B5DD61881453}"/>
              </a:ext>
            </a:extLst>
          </p:cNvPr>
          <p:cNvSpPr>
            <a:spLocks noChangeArrowheads="1"/>
          </p:cNvSpPr>
          <p:nvPr/>
        </p:nvSpPr>
        <p:spPr bwMode="auto">
          <a:xfrm>
            <a:off x="6456364" y="6421439"/>
            <a:ext cx="4106445" cy="46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8425" tIns="49212" rIns="98425" bIns="49212">
            <a:spAutoFit/>
          </a:bodyPr>
          <a:lstStyle>
            <a:lvl1pPr defTabSz="977900">
              <a:spcBef>
                <a:spcPct val="20000"/>
              </a:spcBef>
              <a:buChar char="•"/>
              <a:defRPr sz="3200">
                <a:solidFill>
                  <a:schemeClr val="tx1"/>
                </a:solidFill>
                <a:latin typeface="Times New Roman" panose="02020603050405020304" pitchFamily="18" charset="0"/>
              </a:defRPr>
            </a:lvl1pPr>
            <a:lvl2pPr marL="742950" indent="-285750" defTabSz="977900">
              <a:spcBef>
                <a:spcPct val="20000"/>
              </a:spcBef>
              <a:buChar char="–"/>
              <a:defRPr sz="2800">
                <a:solidFill>
                  <a:schemeClr val="tx1"/>
                </a:solidFill>
                <a:latin typeface="Times New Roman" panose="02020603050405020304" pitchFamily="18" charset="0"/>
              </a:defRPr>
            </a:lvl2pPr>
            <a:lvl3pPr marL="1143000" indent="-228600" defTabSz="977900">
              <a:spcBef>
                <a:spcPct val="20000"/>
              </a:spcBef>
              <a:buChar char="•"/>
              <a:defRPr sz="2400">
                <a:solidFill>
                  <a:schemeClr val="tx1"/>
                </a:solidFill>
                <a:latin typeface="Times New Roman" panose="02020603050405020304" pitchFamily="18" charset="0"/>
              </a:defRPr>
            </a:lvl3pPr>
            <a:lvl4pPr marL="1600200" indent="-228600" defTabSz="977900">
              <a:spcBef>
                <a:spcPct val="20000"/>
              </a:spcBef>
              <a:buChar char="–"/>
              <a:defRPr sz="2000">
                <a:solidFill>
                  <a:schemeClr val="tx1"/>
                </a:solidFill>
                <a:latin typeface="Times New Roman" panose="02020603050405020304" pitchFamily="18" charset="0"/>
              </a:defRPr>
            </a:lvl4pPr>
            <a:lvl5pPr marL="2057400" indent="-228600" defTabSz="977900">
              <a:spcBef>
                <a:spcPct val="20000"/>
              </a:spcBef>
              <a:buChar char="»"/>
              <a:defRPr sz="2000">
                <a:solidFill>
                  <a:schemeClr val="tx1"/>
                </a:solidFill>
                <a:latin typeface="Times New Roman" panose="02020603050405020304" pitchFamily="18" charset="0"/>
              </a:defRPr>
            </a:lvl5pPr>
            <a:lvl6pPr marL="25146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l-GR" sz="2400"/>
              <a:t>D: </a:t>
            </a:r>
            <a:r>
              <a:rPr lang="el-GR" altLang="el-GR" sz="2400"/>
              <a:t>Μεγάλη Διάμετρος (&gt;6 </a:t>
            </a:r>
            <a:r>
              <a:rPr lang="en-US" altLang="el-GR" sz="2400"/>
              <a:t>mm</a:t>
            </a:r>
            <a:r>
              <a:rPr lang="el-GR" altLang="el-GR" sz="2400"/>
              <a:t>)</a:t>
            </a:r>
            <a:endParaRPr lang="en-US" altLang="el-GR" sz="2400"/>
          </a:p>
        </p:txBody>
      </p:sp>
      <p:sp>
        <p:nvSpPr>
          <p:cNvPr id="80899" name="Rectangle 12">
            <a:extLst>
              <a:ext uri="{FF2B5EF4-FFF2-40B4-BE49-F238E27FC236}">
                <a16:creationId xmlns:a16="http://schemas.microsoft.com/office/drawing/2014/main" id="{E49B6131-9D07-7551-8C2C-8B2DAF6AB7C7}"/>
              </a:ext>
            </a:extLst>
          </p:cNvPr>
          <p:cNvSpPr>
            <a:spLocks noChangeArrowheads="1"/>
          </p:cNvSpPr>
          <p:nvPr/>
        </p:nvSpPr>
        <p:spPr bwMode="auto">
          <a:xfrm>
            <a:off x="2352676" y="3284539"/>
            <a:ext cx="2090957" cy="46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8425" tIns="49212" rIns="98425" bIns="49212">
            <a:spAutoFit/>
          </a:bodyPr>
          <a:lstStyle>
            <a:lvl1pPr defTabSz="977900">
              <a:spcBef>
                <a:spcPct val="20000"/>
              </a:spcBef>
              <a:buChar char="•"/>
              <a:defRPr sz="3200">
                <a:solidFill>
                  <a:schemeClr val="tx1"/>
                </a:solidFill>
                <a:latin typeface="Times New Roman" panose="02020603050405020304" pitchFamily="18" charset="0"/>
              </a:defRPr>
            </a:lvl1pPr>
            <a:lvl2pPr marL="742950" indent="-285750" defTabSz="977900">
              <a:spcBef>
                <a:spcPct val="20000"/>
              </a:spcBef>
              <a:buChar char="–"/>
              <a:defRPr sz="2800">
                <a:solidFill>
                  <a:schemeClr val="tx1"/>
                </a:solidFill>
                <a:latin typeface="Times New Roman" panose="02020603050405020304" pitchFamily="18" charset="0"/>
              </a:defRPr>
            </a:lvl2pPr>
            <a:lvl3pPr marL="1143000" indent="-228600" defTabSz="977900">
              <a:spcBef>
                <a:spcPct val="20000"/>
              </a:spcBef>
              <a:buChar char="•"/>
              <a:defRPr sz="2400">
                <a:solidFill>
                  <a:schemeClr val="tx1"/>
                </a:solidFill>
                <a:latin typeface="Times New Roman" panose="02020603050405020304" pitchFamily="18" charset="0"/>
              </a:defRPr>
            </a:lvl3pPr>
            <a:lvl4pPr marL="1600200" indent="-228600" defTabSz="977900">
              <a:spcBef>
                <a:spcPct val="20000"/>
              </a:spcBef>
              <a:buChar char="–"/>
              <a:defRPr sz="2000">
                <a:solidFill>
                  <a:schemeClr val="tx1"/>
                </a:solidFill>
                <a:latin typeface="Times New Roman" panose="02020603050405020304" pitchFamily="18" charset="0"/>
              </a:defRPr>
            </a:lvl4pPr>
            <a:lvl5pPr marL="2057400" indent="-228600" defTabSz="977900">
              <a:spcBef>
                <a:spcPct val="20000"/>
              </a:spcBef>
              <a:buChar char="»"/>
              <a:defRPr sz="2000">
                <a:solidFill>
                  <a:schemeClr val="tx1"/>
                </a:solidFill>
                <a:latin typeface="Times New Roman" panose="02020603050405020304" pitchFamily="18" charset="0"/>
              </a:defRPr>
            </a:lvl5pPr>
            <a:lvl6pPr marL="25146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l-GR" sz="2400"/>
              <a:t>A: A</a:t>
            </a:r>
            <a:r>
              <a:rPr lang="el-GR" altLang="el-GR" sz="2400"/>
              <a:t>συμμετρία</a:t>
            </a:r>
            <a:endParaRPr lang="en-US" altLang="el-GR" sz="2400"/>
          </a:p>
        </p:txBody>
      </p:sp>
      <p:sp>
        <p:nvSpPr>
          <p:cNvPr id="80900" name="Rectangle 13">
            <a:extLst>
              <a:ext uri="{FF2B5EF4-FFF2-40B4-BE49-F238E27FC236}">
                <a16:creationId xmlns:a16="http://schemas.microsoft.com/office/drawing/2014/main" id="{1AA225AA-DCB2-E5F8-B1E5-AD357B1216AB}"/>
              </a:ext>
            </a:extLst>
          </p:cNvPr>
          <p:cNvSpPr>
            <a:spLocks noChangeArrowheads="1"/>
          </p:cNvSpPr>
          <p:nvPr/>
        </p:nvSpPr>
        <p:spPr bwMode="auto">
          <a:xfrm>
            <a:off x="2281239" y="6421439"/>
            <a:ext cx="2381101" cy="46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8425" tIns="49212" rIns="98425" bIns="49212">
            <a:spAutoFit/>
          </a:bodyPr>
          <a:lstStyle>
            <a:lvl1pPr defTabSz="977900">
              <a:spcBef>
                <a:spcPct val="20000"/>
              </a:spcBef>
              <a:buChar char="•"/>
              <a:defRPr sz="3200">
                <a:solidFill>
                  <a:schemeClr val="tx1"/>
                </a:solidFill>
                <a:latin typeface="Times New Roman" panose="02020603050405020304" pitchFamily="18" charset="0"/>
              </a:defRPr>
            </a:lvl1pPr>
            <a:lvl2pPr marL="742950" indent="-285750" defTabSz="977900">
              <a:spcBef>
                <a:spcPct val="20000"/>
              </a:spcBef>
              <a:buChar char="–"/>
              <a:defRPr sz="2800">
                <a:solidFill>
                  <a:schemeClr val="tx1"/>
                </a:solidFill>
                <a:latin typeface="Times New Roman" panose="02020603050405020304" pitchFamily="18" charset="0"/>
              </a:defRPr>
            </a:lvl2pPr>
            <a:lvl3pPr marL="1143000" indent="-228600" defTabSz="977900">
              <a:spcBef>
                <a:spcPct val="20000"/>
              </a:spcBef>
              <a:buChar char="•"/>
              <a:defRPr sz="2400">
                <a:solidFill>
                  <a:schemeClr val="tx1"/>
                </a:solidFill>
                <a:latin typeface="Times New Roman" panose="02020603050405020304" pitchFamily="18" charset="0"/>
              </a:defRPr>
            </a:lvl3pPr>
            <a:lvl4pPr marL="1600200" indent="-228600" defTabSz="977900">
              <a:spcBef>
                <a:spcPct val="20000"/>
              </a:spcBef>
              <a:buChar char="–"/>
              <a:defRPr sz="2000">
                <a:solidFill>
                  <a:schemeClr val="tx1"/>
                </a:solidFill>
                <a:latin typeface="Times New Roman" panose="02020603050405020304" pitchFamily="18" charset="0"/>
              </a:defRPr>
            </a:lvl4pPr>
            <a:lvl5pPr marL="2057400" indent="-228600" defTabSz="977900">
              <a:spcBef>
                <a:spcPct val="20000"/>
              </a:spcBef>
              <a:buChar char="»"/>
              <a:defRPr sz="2000">
                <a:solidFill>
                  <a:schemeClr val="tx1"/>
                </a:solidFill>
                <a:latin typeface="Times New Roman" panose="02020603050405020304" pitchFamily="18" charset="0"/>
              </a:defRPr>
            </a:lvl5pPr>
            <a:lvl6pPr marL="25146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l-GR" altLang="el-GR" sz="2400"/>
              <a:t>Β</a:t>
            </a:r>
            <a:r>
              <a:rPr lang="en-US" altLang="el-GR" sz="2400"/>
              <a:t>: A</a:t>
            </a:r>
            <a:r>
              <a:rPr lang="el-GR" altLang="el-GR" sz="2400"/>
              <a:t>νώμαλα όρια</a:t>
            </a:r>
            <a:endParaRPr lang="en-US" altLang="el-GR" sz="2400"/>
          </a:p>
        </p:txBody>
      </p:sp>
      <p:sp>
        <p:nvSpPr>
          <p:cNvPr id="80901" name="Rectangle 14">
            <a:extLst>
              <a:ext uri="{FF2B5EF4-FFF2-40B4-BE49-F238E27FC236}">
                <a16:creationId xmlns:a16="http://schemas.microsoft.com/office/drawing/2014/main" id="{19F70AAC-C19C-4A08-424A-DABCFD465357}"/>
              </a:ext>
            </a:extLst>
          </p:cNvPr>
          <p:cNvSpPr>
            <a:spLocks noChangeArrowheads="1"/>
          </p:cNvSpPr>
          <p:nvPr/>
        </p:nvSpPr>
        <p:spPr bwMode="auto">
          <a:xfrm>
            <a:off x="6527800" y="3397251"/>
            <a:ext cx="3542636" cy="46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8425" tIns="49212" rIns="98425" bIns="49212">
            <a:spAutoFit/>
          </a:bodyPr>
          <a:lstStyle>
            <a:lvl1pPr defTabSz="977900">
              <a:spcBef>
                <a:spcPct val="20000"/>
              </a:spcBef>
              <a:buChar char="•"/>
              <a:defRPr sz="3200">
                <a:solidFill>
                  <a:schemeClr val="tx1"/>
                </a:solidFill>
                <a:latin typeface="Times New Roman" panose="02020603050405020304" pitchFamily="18" charset="0"/>
              </a:defRPr>
            </a:lvl1pPr>
            <a:lvl2pPr marL="742950" indent="-285750" defTabSz="977900">
              <a:spcBef>
                <a:spcPct val="20000"/>
              </a:spcBef>
              <a:buChar char="–"/>
              <a:defRPr sz="2800">
                <a:solidFill>
                  <a:schemeClr val="tx1"/>
                </a:solidFill>
                <a:latin typeface="Times New Roman" panose="02020603050405020304" pitchFamily="18" charset="0"/>
              </a:defRPr>
            </a:lvl2pPr>
            <a:lvl3pPr marL="1143000" indent="-228600" defTabSz="977900">
              <a:spcBef>
                <a:spcPct val="20000"/>
              </a:spcBef>
              <a:buChar char="•"/>
              <a:defRPr sz="2400">
                <a:solidFill>
                  <a:schemeClr val="tx1"/>
                </a:solidFill>
                <a:latin typeface="Times New Roman" panose="02020603050405020304" pitchFamily="18" charset="0"/>
              </a:defRPr>
            </a:lvl3pPr>
            <a:lvl4pPr marL="1600200" indent="-228600" defTabSz="977900">
              <a:spcBef>
                <a:spcPct val="20000"/>
              </a:spcBef>
              <a:buChar char="–"/>
              <a:defRPr sz="2000">
                <a:solidFill>
                  <a:schemeClr val="tx1"/>
                </a:solidFill>
                <a:latin typeface="Times New Roman" panose="02020603050405020304" pitchFamily="18" charset="0"/>
              </a:defRPr>
            </a:lvl4pPr>
            <a:lvl5pPr marL="2057400" indent="-228600" defTabSz="977900">
              <a:spcBef>
                <a:spcPct val="20000"/>
              </a:spcBef>
              <a:buChar char="»"/>
              <a:defRPr sz="2000">
                <a:solidFill>
                  <a:schemeClr val="tx1"/>
                </a:solidFill>
                <a:latin typeface="Times New Roman" panose="02020603050405020304" pitchFamily="18" charset="0"/>
              </a:defRPr>
            </a:lvl5pPr>
            <a:lvl6pPr marL="25146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l-GR" sz="2400"/>
              <a:t>C:</a:t>
            </a:r>
            <a:r>
              <a:rPr lang="el-GR" altLang="el-GR" sz="2400"/>
              <a:t> Χρωματική ετερογένεια</a:t>
            </a:r>
            <a:endParaRPr lang="en-US" altLang="el-GR" sz="2400"/>
          </a:p>
        </p:txBody>
      </p:sp>
      <p:sp>
        <p:nvSpPr>
          <p:cNvPr id="80902" name="Rectangle 15">
            <a:extLst>
              <a:ext uri="{FF2B5EF4-FFF2-40B4-BE49-F238E27FC236}">
                <a16:creationId xmlns:a16="http://schemas.microsoft.com/office/drawing/2014/main" id="{6F2A46BE-B9FE-B88B-78DC-272DBCAFB1CE}"/>
              </a:ext>
            </a:extLst>
          </p:cNvPr>
          <p:cNvSpPr>
            <a:spLocks noChangeArrowheads="1"/>
          </p:cNvSpPr>
          <p:nvPr/>
        </p:nvSpPr>
        <p:spPr bwMode="auto">
          <a:xfrm>
            <a:off x="4295776" y="179388"/>
            <a:ext cx="3010055" cy="59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8425" tIns="49212" rIns="98425" bIns="49212">
            <a:spAutoFit/>
          </a:bodyPr>
          <a:lstStyle>
            <a:lvl1pPr defTabSz="977900">
              <a:spcBef>
                <a:spcPct val="20000"/>
              </a:spcBef>
              <a:buChar char="•"/>
              <a:defRPr sz="3200">
                <a:solidFill>
                  <a:schemeClr val="tx1"/>
                </a:solidFill>
                <a:latin typeface="Times New Roman" panose="02020603050405020304" pitchFamily="18" charset="0"/>
              </a:defRPr>
            </a:lvl1pPr>
            <a:lvl2pPr marL="742950" indent="-285750" defTabSz="977900">
              <a:spcBef>
                <a:spcPct val="20000"/>
              </a:spcBef>
              <a:buChar char="–"/>
              <a:defRPr sz="2800">
                <a:solidFill>
                  <a:schemeClr val="tx1"/>
                </a:solidFill>
                <a:latin typeface="Times New Roman" panose="02020603050405020304" pitchFamily="18" charset="0"/>
              </a:defRPr>
            </a:lvl2pPr>
            <a:lvl3pPr marL="1143000" indent="-228600" defTabSz="977900">
              <a:spcBef>
                <a:spcPct val="20000"/>
              </a:spcBef>
              <a:buChar char="•"/>
              <a:defRPr sz="2400">
                <a:solidFill>
                  <a:schemeClr val="tx1"/>
                </a:solidFill>
                <a:latin typeface="Times New Roman" panose="02020603050405020304" pitchFamily="18" charset="0"/>
              </a:defRPr>
            </a:lvl3pPr>
            <a:lvl4pPr marL="1600200" indent="-228600" defTabSz="977900">
              <a:spcBef>
                <a:spcPct val="20000"/>
              </a:spcBef>
              <a:buChar char="–"/>
              <a:defRPr sz="2000">
                <a:solidFill>
                  <a:schemeClr val="tx1"/>
                </a:solidFill>
                <a:latin typeface="Times New Roman" panose="02020603050405020304" pitchFamily="18" charset="0"/>
              </a:defRPr>
            </a:lvl4pPr>
            <a:lvl5pPr marL="2057400" indent="-228600" defTabSz="977900">
              <a:spcBef>
                <a:spcPct val="20000"/>
              </a:spcBef>
              <a:buChar char="»"/>
              <a:defRPr sz="2000">
                <a:solidFill>
                  <a:schemeClr val="tx1"/>
                </a:solidFill>
                <a:latin typeface="Times New Roman" panose="02020603050405020304" pitchFamily="18" charset="0"/>
              </a:defRPr>
            </a:lvl5pPr>
            <a:lvl6pPr marL="25146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l-GR" altLang="el-GR">
                <a:solidFill>
                  <a:srgbClr val="000099"/>
                </a:solidFill>
                <a:latin typeface="Arial" panose="020B0604020202020204" pitchFamily="34" charset="0"/>
              </a:rPr>
              <a:t>Κανόνας Α</a:t>
            </a:r>
            <a:r>
              <a:rPr lang="en-US" altLang="el-GR">
                <a:solidFill>
                  <a:srgbClr val="000099"/>
                </a:solidFill>
                <a:latin typeface="Arial" panose="020B0604020202020204" pitchFamily="34" charset="0"/>
              </a:rPr>
              <a:t>BCD</a:t>
            </a:r>
          </a:p>
        </p:txBody>
      </p:sp>
      <p:pic>
        <p:nvPicPr>
          <p:cNvPr id="80903" name="Picture 16" descr="Photo1, assymetry">
            <a:extLst>
              <a:ext uri="{FF2B5EF4-FFF2-40B4-BE49-F238E27FC236}">
                <a16:creationId xmlns:a16="http://schemas.microsoft.com/office/drawing/2014/main" id="{6D91F870-DF7B-487C-67F8-9173FB5DF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1" y="908050"/>
            <a:ext cx="352901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17" descr="Photo2, borders">
            <a:extLst>
              <a:ext uri="{FF2B5EF4-FFF2-40B4-BE49-F238E27FC236}">
                <a16:creationId xmlns:a16="http://schemas.microsoft.com/office/drawing/2014/main" id="{E4A32E4B-835C-160C-16FD-A43D20438E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951" y="3933826"/>
            <a:ext cx="3503613"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18" descr="Photo3, color">
            <a:extLst>
              <a:ext uri="{FF2B5EF4-FFF2-40B4-BE49-F238E27FC236}">
                <a16:creationId xmlns:a16="http://schemas.microsoft.com/office/drawing/2014/main" id="{65A6A5BA-DF18-C64A-43C5-F3D4E76E18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0825" y="836614"/>
            <a:ext cx="3360738"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19" descr="Photo4, diameter">
            <a:extLst>
              <a:ext uri="{FF2B5EF4-FFF2-40B4-BE49-F238E27FC236}">
                <a16:creationId xmlns:a16="http://schemas.microsoft.com/office/drawing/2014/main" id="{2B7F74F5-8405-52F1-D9BF-241BBC324C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0826" y="3933826"/>
            <a:ext cx="334962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B723D804-BCCA-1B9C-FBDB-01CFB2931F3F}"/>
              </a:ext>
            </a:extLst>
          </p:cNvPr>
          <p:cNvSpPr>
            <a:spLocks noGrp="1" noChangeArrowheads="1"/>
          </p:cNvSpPr>
          <p:nvPr>
            <p:ph type="body" sz="half" idx="1"/>
          </p:nvPr>
        </p:nvSpPr>
        <p:spPr>
          <a:xfrm>
            <a:off x="1679576" y="1828800"/>
            <a:ext cx="5503863" cy="3911600"/>
          </a:xfrm>
        </p:spPr>
        <p:txBody>
          <a:bodyPr>
            <a:normAutofit/>
          </a:bodyPr>
          <a:lstStyle/>
          <a:p>
            <a:pPr>
              <a:lnSpc>
                <a:spcPct val="120000"/>
              </a:lnSpc>
              <a:buClr>
                <a:srgbClr val="C00000"/>
              </a:buClr>
              <a:defRPr/>
            </a:pPr>
            <a:r>
              <a:rPr lang="el-GR" altLang="el-GR" sz="2489" dirty="0">
                <a:latin typeface="Calibri" panose="020F0502020204030204" pitchFamily="34" charset="0"/>
                <a:cs typeface="Calibri" panose="020F0502020204030204" pitchFamily="34" charset="0"/>
              </a:rPr>
              <a:t>Πιο συχνή μορφή (70%)  - γυναίκες</a:t>
            </a:r>
          </a:p>
          <a:p>
            <a:pPr>
              <a:lnSpc>
                <a:spcPct val="120000"/>
              </a:lnSpc>
              <a:buClr>
                <a:srgbClr val="C00000"/>
              </a:buClr>
              <a:defRPr/>
            </a:pPr>
            <a:r>
              <a:rPr lang="el-GR" altLang="el-GR" sz="2489" dirty="0">
                <a:latin typeface="Calibri" panose="020F0502020204030204" pitchFamily="34" charset="0"/>
                <a:cs typeface="Calibri" panose="020F0502020204030204" pitchFamily="34" charset="0"/>
              </a:rPr>
              <a:t>Εμφάνιση</a:t>
            </a: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4</a:t>
            </a:r>
            <a:r>
              <a:rPr lang="el-GR" altLang="el-GR" sz="2489" baseline="30000" dirty="0">
                <a:latin typeface="Calibri" panose="020F0502020204030204" pitchFamily="34" charset="0"/>
                <a:cs typeface="Calibri" panose="020F0502020204030204" pitchFamily="34" charset="0"/>
              </a:rPr>
              <a:t>η</a:t>
            </a:r>
            <a:r>
              <a:rPr lang="el-GR" altLang="el-GR" sz="2489" dirty="0">
                <a:latin typeface="Calibri" panose="020F0502020204030204" pitchFamily="34" charset="0"/>
                <a:cs typeface="Calibri" panose="020F0502020204030204" pitchFamily="34" charset="0"/>
              </a:rPr>
              <a:t>-5</a:t>
            </a:r>
            <a:r>
              <a:rPr lang="el-GR" altLang="el-GR" sz="2489" baseline="30000" dirty="0">
                <a:latin typeface="Calibri" panose="020F0502020204030204" pitchFamily="34" charset="0"/>
                <a:cs typeface="Calibri" panose="020F0502020204030204" pitchFamily="34" charset="0"/>
              </a:rPr>
              <a:t>η</a:t>
            </a:r>
            <a:r>
              <a:rPr lang="el-GR" altLang="el-GR" sz="2489" dirty="0">
                <a:latin typeface="Calibri" panose="020F0502020204030204" pitchFamily="34" charset="0"/>
                <a:cs typeface="Calibri" panose="020F0502020204030204" pitchFamily="34" charset="0"/>
              </a:rPr>
              <a:t> δεκαετία ζωής</a:t>
            </a:r>
          </a:p>
          <a:p>
            <a:pPr>
              <a:lnSpc>
                <a:spcPct val="120000"/>
              </a:lnSpc>
              <a:buClr>
                <a:srgbClr val="C00000"/>
              </a:buClr>
              <a:defRPr/>
            </a:pPr>
            <a:r>
              <a:rPr lang="el-GR" altLang="el-GR" sz="2489" dirty="0">
                <a:latin typeface="Calibri" panose="020F0502020204030204" pitchFamily="34" charset="0"/>
                <a:cs typeface="Calibri" panose="020F0502020204030204" pitchFamily="34" charset="0"/>
              </a:rPr>
              <a:t>Εντόπιση σε περιοχές διαλείπουσας έκθεσης (ράχη κνήμες άκρα)</a:t>
            </a:r>
            <a:endParaRPr lang="en-US" altLang="el-GR" sz="2489" dirty="0">
              <a:latin typeface="Calibri" panose="020F0502020204030204" pitchFamily="34" charset="0"/>
              <a:cs typeface="Calibri" panose="020F0502020204030204" pitchFamily="34" charset="0"/>
            </a:endParaRPr>
          </a:p>
          <a:p>
            <a:pPr>
              <a:lnSpc>
                <a:spcPct val="120000"/>
              </a:lnSpc>
              <a:buClr>
                <a:srgbClr val="C00000"/>
              </a:buClr>
              <a:defRPr/>
            </a:pPr>
            <a:r>
              <a:rPr lang="el-GR" altLang="el-GR" sz="2489" dirty="0">
                <a:latin typeface="Calibri" panose="020F0502020204030204" pitchFamily="34" charset="0"/>
                <a:cs typeface="Calibri" panose="020F0502020204030204" pitchFamily="34" charset="0"/>
              </a:rPr>
              <a:t>Συχνά αναπτύσσεται σε </a:t>
            </a:r>
            <a:r>
              <a:rPr lang="el-GR" altLang="el-GR" sz="2489" dirty="0" err="1">
                <a:latin typeface="Calibri" panose="020F0502020204030204" pitchFamily="34" charset="0"/>
                <a:cs typeface="Calibri" panose="020F0502020204030204" pitchFamily="34" charset="0"/>
              </a:rPr>
              <a:t>προϋπάρχοντα</a:t>
            </a:r>
            <a:r>
              <a:rPr lang="el-GR" altLang="el-GR" sz="2489" dirty="0">
                <a:latin typeface="Calibri" panose="020F0502020204030204" pitchFamily="34" charset="0"/>
                <a:cs typeface="Calibri" panose="020F0502020204030204" pitchFamily="34" charset="0"/>
              </a:rPr>
              <a:t> σπίλο</a:t>
            </a:r>
          </a:p>
          <a:p>
            <a:pPr>
              <a:lnSpc>
                <a:spcPct val="120000"/>
              </a:lnSpc>
              <a:buClr>
                <a:srgbClr val="C00000"/>
              </a:buClr>
              <a:defRPr/>
            </a:pPr>
            <a:r>
              <a:rPr lang="el-GR" altLang="el-GR" sz="2489" dirty="0">
                <a:latin typeface="Calibri" panose="020F0502020204030204" pitchFamily="34" charset="0"/>
                <a:cs typeface="Calibri" panose="020F0502020204030204" pitchFamily="34" charset="0"/>
              </a:rPr>
              <a:t>Διφασική ανάπτυξη (οριζόντια-</a:t>
            </a:r>
            <a:r>
              <a:rPr lang="el-GR" altLang="el-GR" sz="2489" dirty="0" err="1">
                <a:latin typeface="Calibri" panose="020F0502020204030204" pitchFamily="34" charset="0"/>
                <a:cs typeface="Calibri" panose="020F0502020204030204" pitchFamily="34" charset="0"/>
              </a:rPr>
              <a:t>κάθετ</a:t>
            </a:r>
            <a:r>
              <a:rPr lang="el-GR" altLang="el-GR" sz="2489" dirty="0">
                <a:latin typeface="Calibri" panose="020F0502020204030204" pitchFamily="34" charset="0"/>
                <a:cs typeface="Calibri" panose="020F0502020204030204" pitchFamily="34" charset="0"/>
              </a:rPr>
              <a:t>η)</a:t>
            </a:r>
            <a:endParaRPr lang="en-US" altLang="el-GR" sz="2489" dirty="0">
              <a:latin typeface="Calibri" panose="020F0502020204030204" pitchFamily="34" charset="0"/>
              <a:cs typeface="Calibri" panose="020F0502020204030204" pitchFamily="34" charset="0"/>
            </a:endParaRPr>
          </a:p>
          <a:p>
            <a:pPr>
              <a:lnSpc>
                <a:spcPct val="120000"/>
              </a:lnSpc>
              <a:buClr>
                <a:srgbClr val="FF3300"/>
              </a:buClr>
              <a:buFontTx/>
              <a:buNone/>
              <a:defRPr/>
            </a:pPr>
            <a:endParaRPr lang="el-GR" altLang="el-GR" sz="2489" dirty="0"/>
          </a:p>
          <a:p>
            <a:pPr>
              <a:lnSpc>
                <a:spcPct val="120000"/>
              </a:lnSpc>
              <a:buClr>
                <a:srgbClr val="FF3300"/>
              </a:buClr>
              <a:defRPr/>
            </a:pPr>
            <a:endParaRPr lang="el-GR" altLang="el-GR" sz="2489" dirty="0"/>
          </a:p>
        </p:txBody>
      </p:sp>
      <p:sp>
        <p:nvSpPr>
          <p:cNvPr id="126979" name="Rectangle 3">
            <a:extLst>
              <a:ext uri="{FF2B5EF4-FFF2-40B4-BE49-F238E27FC236}">
                <a16:creationId xmlns:a16="http://schemas.microsoft.com/office/drawing/2014/main" id="{DAB01703-5DEE-721F-83A2-D7121AE8290A}"/>
              </a:ext>
            </a:extLst>
          </p:cNvPr>
          <p:cNvSpPr>
            <a:spLocks noChangeArrowheads="1"/>
          </p:cNvSpPr>
          <p:nvPr/>
        </p:nvSpPr>
        <p:spPr bwMode="auto">
          <a:xfrm>
            <a:off x="1774825" y="549275"/>
            <a:ext cx="8604250" cy="939800"/>
          </a:xfrm>
          <a:prstGeom prst="rect">
            <a:avLst/>
          </a:prstGeom>
          <a:noFill/>
          <a:ln>
            <a:noFill/>
          </a:ln>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defRPr/>
            </a:pPr>
            <a:r>
              <a:rPr lang="el-GR" altLang="el-GR" sz="2844" dirty="0">
                <a:solidFill>
                  <a:srgbClr val="0000CC"/>
                </a:solidFill>
                <a:latin typeface="Calibri" panose="020F0502020204030204" pitchFamily="34" charset="0"/>
                <a:cs typeface="Calibri" panose="020F0502020204030204" pitchFamily="34" charset="0"/>
              </a:rPr>
              <a:t>Επιφανειακώς επεκτεινόμενο μελάνωμα </a:t>
            </a:r>
            <a:br>
              <a:rPr lang="el-GR" altLang="el-GR" sz="2844" dirty="0">
                <a:solidFill>
                  <a:srgbClr val="0000CC"/>
                </a:solidFill>
                <a:latin typeface="Calibri" panose="020F0502020204030204" pitchFamily="34" charset="0"/>
                <a:cs typeface="Calibri" panose="020F0502020204030204" pitchFamily="34" charset="0"/>
              </a:rPr>
            </a:br>
            <a:r>
              <a:rPr lang="el-GR" altLang="el-GR" sz="2667" dirty="0">
                <a:solidFill>
                  <a:srgbClr val="C00000"/>
                </a:solidFill>
                <a:latin typeface="Calibri" panose="020F0502020204030204" pitchFamily="34" charset="0"/>
                <a:cs typeface="Calibri" panose="020F0502020204030204" pitchFamily="34" charset="0"/>
              </a:rPr>
              <a:t>(</a:t>
            </a:r>
            <a:r>
              <a:rPr lang="en-US" altLang="el-GR" sz="2667" dirty="0">
                <a:solidFill>
                  <a:srgbClr val="C00000"/>
                </a:solidFill>
                <a:latin typeface="Calibri" panose="020F0502020204030204" pitchFamily="34" charset="0"/>
                <a:cs typeface="Calibri" panose="020F0502020204030204" pitchFamily="34" charset="0"/>
              </a:rPr>
              <a:t>superficial spreading melanoma)</a:t>
            </a:r>
            <a:endParaRPr lang="el-GR" altLang="el-GR" sz="2667" dirty="0">
              <a:solidFill>
                <a:srgbClr val="C00000"/>
              </a:solidFill>
              <a:latin typeface="Calibri" panose="020F0502020204030204" pitchFamily="34" charset="0"/>
              <a:cs typeface="Calibri" panose="020F0502020204030204" pitchFamily="34" charset="0"/>
            </a:endParaRPr>
          </a:p>
        </p:txBody>
      </p:sp>
      <p:pic>
        <p:nvPicPr>
          <p:cNvPr id="111619" name="Picture 7" descr="ssm">
            <a:extLst>
              <a:ext uri="{FF2B5EF4-FFF2-40B4-BE49-F238E27FC236}">
                <a16:creationId xmlns:a16="http://schemas.microsoft.com/office/drawing/2014/main" id="{6CCAE6F0-567E-1C25-CFAE-2344C568D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3650" y="3683001"/>
            <a:ext cx="156368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9" descr="ALEXANDRIS BASILIOS">
            <a:extLst>
              <a:ext uri="{FF2B5EF4-FFF2-40B4-BE49-F238E27FC236}">
                <a16:creationId xmlns:a16="http://schemas.microsoft.com/office/drawing/2014/main" id="{45607B4B-9667-32F6-FE46-A294219E1788}"/>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r="1755"/>
          <a:stretch>
            <a:fillRect/>
          </a:stretch>
        </p:blipFill>
        <p:spPr bwMode="auto">
          <a:xfrm>
            <a:off x="7156450" y="3683000"/>
            <a:ext cx="162560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10" descr="melanoma-1">
            <a:extLst>
              <a:ext uri="{FF2B5EF4-FFF2-40B4-BE49-F238E27FC236}">
                <a16:creationId xmlns:a16="http://schemas.microsoft.com/office/drawing/2014/main" id="{F9A7C92C-21CE-42F4-4EEE-6CB90C7C36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6450" y="4964114"/>
            <a:ext cx="16891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11" descr="KARLIGIOTOU EVGENIA 1">
            <a:extLst>
              <a:ext uri="{FF2B5EF4-FFF2-40B4-BE49-F238E27FC236}">
                <a16:creationId xmlns:a16="http://schemas.microsoft.com/office/drawing/2014/main" id="{17526E95-F4A9-A50B-69EC-723FD476A5FD}"/>
              </a:ext>
            </a:extLst>
          </p:cNvPr>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l="1724"/>
          <a:stretch>
            <a:fillRect/>
          </a:stretch>
        </p:blipFill>
        <p:spPr bwMode="auto">
          <a:xfrm>
            <a:off x="8921751" y="4964114"/>
            <a:ext cx="161766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Picture 4" descr="superf1">
            <a:extLst>
              <a:ext uri="{FF2B5EF4-FFF2-40B4-BE49-F238E27FC236}">
                <a16:creationId xmlns:a16="http://schemas.microsoft.com/office/drawing/2014/main" id="{CD0C49CF-EBC7-C3D1-7AC1-E70D3949CE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4706"/>
          <a:stretch>
            <a:fillRect/>
          </a:stretch>
        </p:blipFill>
        <p:spPr bwMode="auto">
          <a:xfrm>
            <a:off x="7183438" y="1636713"/>
            <a:ext cx="3236912"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F79FA5C4-8E85-870C-4B43-621EC2CCBF73}"/>
              </a:ext>
            </a:extLst>
          </p:cNvPr>
          <p:cNvSpPr>
            <a:spLocks noGrp="1" noChangeArrowheads="1"/>
          </p:cNvSpPr>
          <p:nvPr>
            <p:ph type="title"/>
          </p:nvPr>
        </p:nvSpPr>
        <p:spPr>
          <a:xfrm>
            <a:off x="2063750" y="677863"/>
            <a:ext cx="7772400" cy="1016000"/>
          </a:xfrm>
        </p:spPr>
        <p:txBody>
          <a:bodyPr>
            <a:normAutofit/>
          </a:bodyPr>
          <a:lstStyle/>
          <a:p>
            <a:pPr>
              <a:defRPr/>
            </a:pPr>
            <a:r>
              <a:rPr lang="el-GR" altLang="el-GR" sz="3200" dirty="0">
                <a:solidFill>
                  <a:srgbClr val="0000CC"/>
                </a:solidFill>
                <a:latin typeface="Calibri" panose="020F0502020204030204" pitchFamily="34" charset="0"/>
                <a:cs typeface="Calibri" panose="020F0502020204030204" pitchFamily="34" charset="0"/>
              </a:rPr>
              <a:t>Οζώδες μελάνωμα </a:t>
            </a:r>
            <a:br>
              <a:rPr lang="el-GR" altLang="el-GR" sz="3200" dirty="0">
                <a:solidFill>
                  <a:srgbClr val="0000CC"/>
                </a:solidFill>
                <a:latin typeface="Calibri" panose="020F0502020204030204" pitchFamily="34" charset="0"/>
                <a:cs typeface="Calibri" panose="020F0502020204030204" pitchFamily="34" charset="0"/>
              </a:rPr>
            </a:br>
            <a:r>
              <a:rPr lang="el-GR" altLang="el-GR" sz="3200" dirty="0">
                <a:solidFill>
                  <a:srgbClr val="C00000"/>
                </a:solidFill>
                <a:latin typeface="Calibri" panose="020F0502020204030204" pitchFamily="34" charset="0"/>
                <a:cs typeface="Calibri" panose="020F0502020204030204" pitchFamily="34" charset="0"/>
              </a:rPr>
              <a:t>(</a:t>
            </a:r>
            <a:r>
              <a:rPr lang="en-US" altLang="el-GR" sz="3200" dirty="0">
                <a:solidFill>
                  <a:srgbClr val="C00000"/>
                </a:solidFill>
                <a:latin typeface="Calibri" panose="020F0502020204030204" pitchFamily="34" charset="0"/>
                <a:cs typeface="Calibri" panose="020F0502020204030204" pitchFamily="34" charset="0"/>
              </a:rPr>
              <a:t>nodular melanoma)</a:t>
            </a:r>
            <a:endParaRPr lang="el-GR" altLang="el-GR" sz="3200" dirty="0">
              <a:solidFill>
                <a:srgbClr val="C00000"/>
              </a:solidFill>
              <a:latin typeface="Calibri" panose="020F0502020204030204" pitchFamily="34" charset="0"/>
              <a:cs typeface="Calibri" panose="020F0502020204030204" pitchFamily="34" charset="0"/>
            </a:endParaRPr>
          </a:p>
        </p:txBody>
      </p:sp>
      <p:sp>
        <p:nvSpPr>
          <p:cNvPr id="128003" name="Rectangle 3">
            <a:extLst>
              <a:ext uri="{FF2B5EF4-FFF2-40B4-BE49-F238E27FC236}">
                <a16:creationId xmlns:a16="http://schemas.microsoft.com/office/drawing/2014/main" id="{D5418135-FF68-2229-FD1A-B621E2F89877}"/>
              </a:ext>
            </a:extLst>
          </p:cNvPr>
          <p:cNvSpPr>
            <a:spLocks noGrp="1" noChangeArrowheads="1"/>
          </p:cNvSpPr>
          <p:nvPr>
            <p:ph type="body" sz="half" idx="1"/>
          </p:nvPr>
        </p:nvSpPr>
        <p:spPr>
          <a:xfrm>
            <a:off x="1871663" y="1765300"/>
            <a:ext cx="5630862" cy="4414838"/>
          </a:xfrm>
        </p:spPr>
        <p:txBody>
          <a:bodyPr/>
          <a:lstStyle/>
          <a:p>
            <a:pPr>
              <a:lnSpc>
                <a:spcPct val="170000"/>
              </a:lnSpc>
              <a:buClr>
                <a:srgbClr val="C00000"/>
              </a:buClr>
              <a:defRPr/>
            </a:pPr>
            <a:r>
              <a:rPr lang="el-GR" altLang="el-GR" sz="2489" dirty="0">
                <a:latin typeface="Calibri" panose="020F0502020204030204" pitchFamily="34" charset="0"/>
                <a:cs typeface="Calibri" panose="020F0502020204030204" pitchFamily="34" charset="0"/>
              </a:rPr>
              <a:t>Συχνότητα</a:t>
            </a: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10-20%</a:t>
            </a:r>
          </a:p>
          <a:p>
            <a:pPr>
              <a:lnSpc>
                <a:spcPct val="130000"/>
              </a:lnSpc>
              <a:buClr>
                <a:srgbClr val="C00000"/>
              </a:buClr>
              <a:defRPr/>
            </a:pPr>
            <a:r>
              <a:rPr lang="el-GR" altLang="el-GR" sz="2489" dirty="0">
                <a:latin typeface="Calibri" panose="020F0502020204030204" pitchFamily="34" charset="0"/>
                <a:cs typeface="Calibri" panose="020F0502020204030204" pitchFamily="34" charset="0"/>
              </a:rPr>
              <a:t>Συχνότερο σε άνδρες (κορμός)</a:t>
            </a:r>
          </a:p>
          <a:p>
            <a:pPr>
              <a:lnSpc>
                <a:spcPct val="125000"/>
              </a:lnSpc>
              <a:buClr>
                <a:srgbClr val="C00000"/>
              </a:buClr>
              <a:defRPr/>
            </a:pPr>
            <a:r>
              <a:rPr lang="el-GR" altLang="el-GR" sz="2489" dirty="0">
                <a:latin typeface="Calibri" panose="020F0502020204030204" pitchFamily="34" charset="0"/>
                <a:cs typeface="Calibri" panose="020F0502020204030204" pitchFamily="34" charset="0"/>
              </a:rPr>
              <a:t>Καφέ, μαύρο ή ερυθρό οζίδιο</a:t>
            </a:r>
          </a:p>
          <a:p>
            <a:pPr>
              <a:lnSpc>
                <a:spcPct val="125000"/>
              </a:lnSpc>
              <a:buClr>
                <a:srgbClr val="C00000"/>
              </a:buClr>
              <a:defRPr/>
            </a:pPr>
            <a:r>
              <a:rPr lang="el-GR" altLang="el-GR" sz="2489" dirty="0">
                <a:latin typeface="Calibri" panose="020F0502020204030204" pitchFamily="34" charset="0"/>
                <a:cs typeface="Calibri" panose="020F0502020204030204" pitchFamily="34" charset="0"/>
              </a:rPr>
              <a:t>Αιμορραγία, εξέλκωση συχνές</a:t>
            </a:r>
          </a:p>
          <a:p>
            <a:pPr>
              <a:buClr>
                <a:srgbClr val="C00000"/>
              </a:buClr>
              <a:defRPr/>
            </a:pPr>
            <a:r>
              <a:rPr lang="el-GR" altLang="el-GR" sz="2489" dirty="0">
                <a:latin typeface="Calibri" panose="020F0502020204030204" pitchFamily="34" charset="0"/>
                <a:cs typeface="Calibri" panose="020F0502020204030204" pitchFamily="34" charset="0"/>
              </a:rPr>
              <a:t>Κάθετη φάση ανάπτυξης (χωρίς οριζόντια)</a:t>
            </a:r>
          </a:p>
          <a:p>
            <a:pPr>
              <a:buClr>
                <a:srgbClr val="C00000"/>
              </a:buClr>
              <a:defRPr/>
            </a:pPr>
            <a:r>
              <a:rPr lang="en-US" altLang="el-GR" sz="2489" dirty="0">
                <a:latin typeface="Calibri" panose="020F0502020204030204" pitchFamily="34" charset="0"/>
                <a:cs typeface="Calibri" panose="020F0502020204030204" pitchFamily="34" charset="0"/>
              </a:rPr>
              <a:t>E</a:t>
            </a:r>
            <a:r>
              <a:rPr lang="el-GR" altLang="el-GR" sz="2489" dirty="0" err="1">
                <a:latin typeface="Calibri" panose="020F0502020204030204" pitchFamily="34" charset="0"/>
                <a:cs typeface="Calibri" panose="020F0502020204030204" pitchFamily="34" charset="0"/>
              </a:rPr>
              <a:t>πιθετική</a:t>
            </a:r>
            <a:r>
              <a:rPr lang="el-GR" altLang="el-GR" sz="2489" dirty="0">
                <a:latin typeface="Calibri" panose="020F0502020204030204" pitchFamily="34" charset="0"/>
                <a:cs typeface="Calibri" panose="020F0502020204030204" pitchFamily="34" charset="0"/>
              </a:rPr>
              <a:t> βιολογική συμπεριφορά, πτωχή πρόγνωση</a:t>
            </a:r>
          </a:p>
        </p:txBody>
      </p:sp>
      <p:pic>
        <p:nvPicPr>
          <p:cNvPr id="112643" name="Picture 4" descr="no_2thn">
            <a:extLst>
              <a:ext uri="{FF2B5EF4-FFF2-40B4-BE49-F238E27FC236}">
                <a16:creationId xmlns:a16="http://schemas.microsoft.com/office/drawing/2014/main" id="{93BCFFB0-6485-4604-D50B-03A71A8F4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1350" y="1957388"/>
            <a:ext cx="1792288"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5" descr="pic7">
            <a:extLst>
              <a:ext uri="{FF2B5EF4-FFF2-40B4-BE49-F238E27FC236}">
                <a16:creationId xmlns:a16="http://schemas.microsoft.com/office/drawing/2014/main" id="{74160CA5-6A64-51CD-7D5B-0F125262D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2226" y="1957388"/>
            <a:ext cx="1755775"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6" descr="Lesions%20Nodular%20sm">
            <a:extLst>
              <a:ext uri="{FF2B5EF4-FFF2-40B4-BE49-F238E27FC236}">
                <a16:creationId xmlns:a16="http://schemas.microsoft.com/office/drawing/2014/main" id="{FE754BD7-7132-9FF0-67FD-327118948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1350" y="3557588"/>
            <a:ext cx="185578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7" descr="041030031.jpg">
            <a:extLst>
              <a:ext uri="{FF2B5EF4-FFF2-40B4-BE49-F238E27FC236}">
                <a16:creationId xmlns:a16="http://schemas.microsoft.com/office/drawing/2014/main" id="{4576E451-4ACA-1005-4E8A-4009FF892D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12226" y="3557588"/>
            <a:ext cx="16922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FAFA78E7-7A5C-99F4-8F84-1C74F9A9EEA7}"/>
              </a:ext>
            </a:extLst>
          </p:cNvPr>
          <p:cNvSpPr>
            <a:spLocks noGrp="1" noChangeArrowheads="1"/>
          </p:cNvSpPr>
          <p:nvPr>
            <p:ph type="title"/>
          </p:nvPr>
        </p:nvSpPr>
        <p:spPr>
          <a:xfrm>
            <a:off x="1936750" y="492125"/>
            <a:ext cx="8458200" cy="1016000"/>
          </a:xfrm>
        </p:spPr>
        <p:txBody>
          <a:bodyPr/>
          <a:lstStyle/>
          <a:p>
            <a:pPr>
              <a:defRPr/>
            </a:pPr>
            <a:r>
              <a:rPr lang="el-GR" altLang="el-GR" sz="2933" dirty="0">
                <a:solidFill>
                  <a:srgbClr val="0000CC"/>
                </a:solidFill>
                <a:latin typeface="Calibri" panose="020F0502020204030204" pitchFamily="34" charset="0"/>
                <a:cs typeface="Calibri" panose="020F0502020204030204" pitchFamily="34" charset="0"/>
              </a:rPr>
              <a:t>Μελάνωμα τύπου κακοήθους φακής </a:t>
            </a:r>
            <a:br>
              <a:rPr lang="en-US" altLang="el-GR" sz="2933" dirty="0">
                <a:solidFill>
                  <a:srgbClr val="0000CC"/>
                </a:solidFill>
                <a:latin typeface="Calibri" panose="020F0502020204030204" pitchFamily="34" charset="0"/>
                <a:cs typeface="Calibri" panose="020F0502020204030204" pitchFamily="34" charset="0"/>
              </a:rPr>
            </a:br>
            <a:r>
              <a:rPr lang="el-GR" altLang="el-GR" sz="2933" dirty="0">
                <a:solidFill>
                  <a:srgbClr val="C00000"/>
                </a:solidFill>
                <a:latin typeface="Calibri" panose="020F0502020204030204" pitchFamily="34" charset="0"/>
                <a:cs typeface="Calibri" panose="020F0502020204030204" pitchFamily="34" charset="0"/>
              </a:rPr>
              <a:t>(</a:t>
            </a:r>
            <a:r>
              <a:rPr lang="en-US" altLang="el-GR" sz="2933" dirty="0" err="1">
                <a:solidFill>
                  <a:srgbClr val="C00000"/>
                </a:solidFill>
                <a:latin typeface="Calibri" panose="020F0502020204030204" pitchFamily="34" charset="0"/>
                <a:cs typeface="Calibri" panose="020F0502020204030204" pitchFamily="34" charset="0"/>
              </a:rPr>
              <a:t>lentigo</a:t>
            </a:r>
            <a:r>
              <a:rPr lang="en-US" altLang="el-GR" sz="2933" dirty="0">
                <a:solidFill>
                  <a:srgbClr val="C00000"/>
                </a:solidFill>
                <a:latin typeface="Calibri" panose="020F0502020204030204" pitchFamily="34" charset="0"/>
                <a:cs typeface="Calibri" panose="020F0502020204030204" pitchFamily="34" charset="0"/>
              </a:rPr>
              <a:t> </a:t>
            </a:r>
            <a:r>
              <a:rPr lang="en-US" altLang="el-GR" sz="2933" dirty="0" err="1">
                <a:solidFill>
                  <a:srgbClr val="C00000"/>
                </a:solidFill>
                <a:latin typeface="Calibri" panose="020F0502020204030204" pitchFamily="34" charset="0"/>
                <a:cs typeface="Calibri" panose="020F0502020204030204" pitchFamily="34" charset="0"/>
              </a:rPr>
              <a:t>maligna</a:t>
            </a:r>
            <a:r>
              <a:rPr lang="en-US" altLang="el-GR" sz="2933" dirty="0">
                <a:solidFill>
                  <a:srgbClr val="C00000"/>
                </a:solidFill>
                <a:latin typeface="Calibri" panose="020F0502020204030204" pitchFamily="34" charset="0"/>
                <a:cs typeface="Calibri" panose="020F0502020204030204" pitchFamily="34" charset="0"/>
              </a:rPr>
              <a:t> melanoma)</a:t>
            </a:r>
            <a:endParaRPr lang="el-GR" altLang="el-GR" sz="2933" dirty="0">
              <a:solidFill>
                <a:srgbClr val="C00000"/>
              </a:solidFill>
              <a:latin typeface="Calibri" panose="020F0502020204030204" pitchFamily="34" charset="0"/>
              <a:cs typeface="Calibri" panose="020F0502020204030204" pitchFamily="34" charset="0"/>
            </a:endParaRPr>
          </a:p>
        </p:txBody>
      </p:sp>
      <p:sp>
        <p:nvSpPr>
          <p:cNvPr id="129027" name="Rectangle 3">
            <a:extLst>
              <a:ext uri="{FF2B5EF4-FFF2-40B4-BE49-F238E27FC236}">
                <a16:creationId xmlns:a16="http://schemas.microsoft.com/office/drawing/2014/main" id="{43014ABC-2AFC-62BC-DE0E-CC2E6D57C9FD}"/>
              </a:ext>
            </a:extLst>
          </p:cNvPr>
          <p:cNvSpPr>
            <a:spLocks noGrp="1" noChangeArrowheads="1"/>
          </p:cNvSpPr>
          <p:nvPr>
            <p:ph type="body" sz="half" idx="1"/>
          </p:nvPr>
        </p:nvSpPr>
        <p:spPr>
          <a:xfrm>
            <a:off x="2000251" y="1765300"/>
            <a:ext cx="5311775" cy="4362450"/>
          </a:xfrm>
        </p:spPr>
        <p:txBody>
          <a:bodyPr>
            <a:normAutofit/>
          </a:bodyPr>
          <a:lstStyle/>
          <a:p>
            <a:pPr marL="0" indent="0">
              <a:spcBef>
                <a:spcPts val="0"/>
              </a:spcBef>
              <a:buClr>
                <a:srgbClr val="C00000"/>
              </a:buClr>
              <a:defRPr/>
            </a:pP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Συχνότητα: 5-10%</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defRPr/>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defRPr/>
            </a:pP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Ηλικία</a:t>
            </a:r>
            <a:r>
              <a:rPr lang="el-GR" altLang="el-GR" sz="2489" b="1"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εμφάνισης</a:t>
            </a:r>
            <a:r>
              <a:rPr lang="el-GR" altLang="el-GR" sz="2489" b="1" dirty="0">
                <a:latin typeface="Calibri" panose="020F0502020204030204" pitchFamily="34" charset="0"/>
                <a:cs typeface="Calibri" panose="020F0502020204030204" pitchFamily="34" charset="0"/>
              </a:rPr>
              <a:t>:</a:t>
            </a:r>
            <a:r>
              <a:rPr lang="el-GR" altLang="el-GR" sz="2489" dirty="0">
                <a:latin typeface="Calibri" panose="020F0502020204030204" pitchFamily="34" charset="0"/>
                <a:cs typeface="Calibri" panose="020F0502020204030204" pitchFamily="34" charset="0"/>
              </a:rPr>
              <a:t> 60-70 έτη</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defRPr/>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defRPr/>
            </a:pP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Θέση</a:t>
            </a:r>
            <a:r>
              <a:rPr lang="el-GR" altLang="el-GR" sz="2489" b="1"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εντόπισης</a:t>
            </a:r>
            <a:r>
              <a:rPr lang="el-GR" altLang="el-GR" sz="2489" b="1" dirty="0">
                <a:latin typeface="Calibri" panose="020F0502020204030204" pitchFamily="34" charset="0"/>
                <a:cs typeface="Calibri" panose="020F0502020204030204" pitchFamily="34" charset="0"/>
              </a:rPr>
              <a:t>:</a:t>
            </a:r>
            <a:r>
              <a:rPr lang="el-GR" altLang="el-GR" sz="2489" dirty="0">
                <a:latin typeface="Calibri" panose="020F0502020204030204" pitchFamily="34" charset="0"/>
                <a:cs typeface="Calibri" panose="020F0502020204030204" pitchFamily="34" charset="0"/>
              </a:rPr>
              <a:t> πρόσωπο, κεφαλή</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defRPr/>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defRPr/>
            </a:pPr>
            <a:r>
              <a:rPr lang="el-GR" altLang="el-GR" sz="2489" dirty="0">
                <a:latin typeface="Calibri" panose="020F0502020204030204" pitchFamily="34" charset="0"/>
                <a:cs typeface="Calibri" panose="020F0502020204030204" pitchFamily="34" charset="0"/>
              </a:rPr>
              <a:t> Προϋπάρχει μία χρόνια άτυπα επεκτεινόμενη κηλίδα (κακοήθης φακή) (&gt;10-15 χρόνια)</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defRPr/>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defRPr/>
            </a:pPr>
            <a:r>
              <a:rPr lang="el-GR" altLang="el-GR" sz="2489" dirty="0">
                <a:latin typeface="Calibri" panose="020F0502020204030204" pitchFamily="34" charset="0"/>
                <a:cs typeface="Calibri" panose="020F0502020204030204" pitchFamily="34" charset="0"/>
              </a:rPr>
              <a:t> Μελάνωμα</a:t>
            </a: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ανάπτυξη οζιδίου πάνω στη κηλίδα</a:t>
            </a:r>
          </a:p>
        </p:txBody>
      </p:sp>
      <p:pic>
        <p:nvPicPr>
          <p:cNvPr id="113667" name="Picture 4" descr="~AUT0016">
            <a:extLst>
              <a:ext uri="{FF2B5EF4-FFF2-40B4-BE49-F238E27FC236}">
                <a16:creationId xmlns:a16="http://schemas.microsoft.com/office/drawing/2014/main" id="{BDD409CB-5378-D138-728F-C739743B3C97}"/>
              </a:ext>
            </a:extLst>
          </p:cNvP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7696200" y="4645025"/>
            <a:ext cx="2687638" cy="1728788"/>
          </a:xfrm>
        </p:spPr>
      </p:pic>
      <p:pic>
        <p:nvPicPr>
          <p:cNvPr id="113668" name="Picture 4" descr="lentigo.jpg">
            <a:extLst>
              <a:ext uri="{FF2B5EF4-FFF2-40B4-BE49-F238E27FC236}">
                <a16:creationId xmlns:a16="http://schemas.microsoft.com/office/drawing/2014/main" id="{9E44FEA9-CBDB-DC34-5BED-081F01D169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2913064"/>
            <a:ext cx="26876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9" descr="loadBinary.jpg">
            <a:extLst>
              <a:ext uri="{FF2B5EF4-FFF2-40B4-BE49-F238E27FC236}">
                <a16:creationId xmlns:a16="http://schemas.microsoft.com/office/drawing/2014/main" id="{9680C7E0-AE99-10A0-D871-AA10A3ACC3F9}"/>
              </a:ext>
            </a:extLst>
          </p:cNvPr>
          <p:cNvPicPr>
            <a:picLocks noChangeAspect="1"/>
          </p:cNvPicPr>
          <p:nvPr/>
        </p:nvPicPr>
        <p:blipFill>
          <a:blip r:embed="rId4">
            <a:extLst>
              <a:ext uri="{28A0092B-C50C-407E-A947-70E740481C1C}">
                <a14:useLocalDpi xmlns:a14="http://schemas.microsoft.com/office/drawing/2010/main" val="0"/>
              </a:ext>
            </a:extLst>
          </a:blip>
          <a:srcRect r="10417" b="5128"/>
          <a:stretch>
            <a:fillRect/>
          </a:stretch>
        </p:blipFill>
        <p:spPr bwMode="auto">
          <a:xfrm>
            <a:off x="7312025" y="1636714"/>
            <a:ext cx="18557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10" descr="melanoma_81.jpg">
            <a:extLst>
              <a:ext uri="{FF2B5EF4-FFF2-40B4-BE49-F238E27FC236}">
                <a16:creationId xmlns:a16="http://schemas.microsoft.com/office/drawing/2014/main" id="{4A1E297C-CE3B-5F7B-4B3F-2431FDC5FF76}"/>
              </a:ext>
            </a:extLst>
          </p:cNvPr>
          <p:cNvPicPr>
            <a:picLocks noChangeAspect="1"/>
          </p:cNvPicPr>
          <p:nvPr/>
        </p:nvPicPr>
        <p:blipFill>
          <a:blip r:embed="rId5">
            <a:extLst>
              <a:ext uri="{28A0092B-C50C-407E-A947-70E740481C1C}">
                <a14:useLocalDpi xmlns:a14="http://schemas.microsoft.com/office/drawing/2010/main" val="0"/>
              </a:ext>
            </a:extLst>
          </a:blip>
          <a:srcRect l="21297" b="32150"/>
          <a:stretch>
            <a:fillRect/>
          </a:stretch>
        </p:blipFill>
        <p:spPr bwMode="auto">
          <a:xfrm>
            <a:off x="9167813" y="1636714"/>
            <a:ext cx="1344612"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13FAD934-5D47-2256-E731-C6CAC66A89E6}"/>
              </a:ext>
            </a:extLst>
          </p:cNvPr>
          <p:cNvSpPr>
            <a:spLocks noGrp="1" noChangeArrowheads="1"/>
          </p:cNvSpPr>
          <p:nvPr>
            <p:ph type="title"/>
          </p:nvPr>
        </p:nvSpPr>
        <p:spPr>
          <a:xfrm>
            <a:off x="1989138" y="357188"/>
            <a:ext cx="8458200" cy="1016000"/>
          </a:xfrm>
        </p:spPr>
        <p:txBody>
          <a:bodyPr/>
          <a:lstStyle/>
          <a:p>
            <a:pPr>
              <a:defRPr/>
            </a:pPr>
            <a:r>
              <a:rPr lang="el-GR" altLang="el-GR" sz="2933" dirty="0">
                <a:solidFill>
                  <a:srgbClr val="0000CC"/>
                </a:solidFill>
                <a:latin typeface="Calibri" panose="020F0502020204030204" pitchFamily="34" charset="0"/>
                <a:cs typeface="Calibri" panose="020F0502020204030204" pitchFamily="34" charset="0"/>
              </a:rPr>
              <a:t>Μελάνωμα άκρων</a:t>
            </a:r>
            <a:br>
              <a:rPr lang="en-US" altLang="el-GR" sz="2933" dirty="0">
                <a:solidFill>
                  <a:srgbClr val="0000CC"/>
                </a:solidFill>
                <a:latin typeface="Calibri" panose="020F0502020204030204" pitchFamily="34" charset="0"/>
                <a:cs typeface="Calibri" panose="020F0502020204030204" pitchFamily="34" charset="0"/>
              </a:rPr>
            </a:br>
            <a:r>
              <a:rPr lang="el-GR" altLang="el-GR" sz="2933" dirty="0">
                <a:solidFill>
                  <a:srgbClr val="C00000"/>
                </a:solidFill>
                <a:latin typeface="Calibri" panose="020F0502020204030204" pitchFamily="34" charset="0"/>
                <a:cs typeface="Calibri" panose="020F0502020204030204" pitchFamily="34" charset="0"/>
              </a:rPr>
              <a:t>(</a:t>
            </a:r>
            <a:r>
              <a:rPr lang="en-US" altLang="el-GR" sz="2933" dirty="0" err="1">
                <a:solidFill>
                  <a:srgbClr val="C00000"/>
                </a:solidFill>
                <a:latin typeface="Calibri" panose="020F0502020204030204" pitchFamily="34" charset="0"/>
                <a:cs typeface="Calibri" panose="020F0502020204030204" pitchFamily="34" charset="0"/>
              </a:rPr>
              <a:t>acral</a:t>
            </a:r>
            <a:r>
              <a:rPr lang="en-US" altLang="el-GR" sz="2933" dirty="0">
                <a:solidFill>
                  <a:srgbClr val="C00000"/>
                </a:solidFill>
                <a:latin typeface="Calibri" panose="020F0502020204030204" pitchFamily="34" charset="0"/>
                <a:cs typeface="Calibri" panose="020F0502020204030204" pitchFamily="34" charset="0"/>
              </a:rPr>
              <a:t> melanoma)</a:t>
            </a:r>
            <a:endParaRPr lang="el-GR" altLang="el-GR" sz="2933" dirty="0">
              <a:solidFill>
                <a:srgbClr val="C00000"/>
              </a:solidFill>
              <a:latin typeface="Calibri" panose="020F0502020204030204" pitchFamily="34" charset="0"/>
              <a:cs typeface="Calibri" panose="020F0502020204030204" pitchFamily="34" charset="0"/>
            </a:endParaRPr>
          </a:p>
        </p:txBody>
      </p:sp>
      <p:sp>
        <p:nvSpPr>
          <p:cNvPr id="130051" name="Rectangle 3">
            <a:extLst>
              <a:ext uri="{FF2B5EF4-FFF2-40B4-BE49-F238E27FC236}">
                <a16:creationId xmlns:a16="http://schemas.microsoft.com/office/drawing/2014/main" id="{17629845-6015-DDB6-4C8E-C94EF829703D}"/>
              </a:ext>
            </a:extLst>
          </p:cNvPr>
          <p:cNvSpPr>
            <a:spLocks noGrp="1" noChangeArrowheads="1"/>
          </p:cNvSpPr>
          <p:nvPr>
            <p:ph type="body" sz="half" idx="1"/>
          </p:nvPr>
        </p:nvSpPr>
        <p:spPr>
          <a:xfrm>
            <a:off x="2000251" y="1765300"/>
            <a:ext cx="5311775" cy="4362450"/>
          </a:xfrm>
        </p:spPr>
        <p:txBody>
          <a:bodyPr>
            <a:normAutofit lnSpcReduction="10000"/>
          </a:bodyPr>
          <a:lstStyle/>
          <a:p>
            <a:pPr marL="0" indent="0">
              <a:spcBef>
                <a:spcPts val="0"/>
              </a:spcBef>
              <a:buClr>
                <a:srgbClr val="C00000"/>
              </a:buClr>
              <a:defRPr/>
            </a:pP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Συχνότητα: 5-10%</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defRPr/>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defRPr/>
            </a:pPr>
            <a:r>
              <a:rPr lang="el-GR" altLang="el-GR" sz="2489" dirty="0">
                <a:latin typeface="Calibri" panose="020F0502020204030204" pitchFamily="34" charset="0"/>
                <a:cs typeface="Calibri" panose="020F0502020204030204" pitchFamily="34" charset="0"/>
              </a:rPr>
              <a:t> Συχνότερος τύπος σε άτομα κίτρινης και μαύρης φυλής</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defRPr/>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defRPr/>
            </a:pP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Άνδρες &gt; γυναίκες</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defRPr/>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defRPr/>
            </a:pP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Θέση</a:t>
            </a:r>
            <a:r>
              <a:rPr lang="el-GR" altLang="el-GR" sz="2489" b="1"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εντόπισης</a:t>
            </a:r>
            <a:r>
              <a:rPr lang="el-GR" altLang="el-GR" sz="2489" b="1" dirty="0">
                <a:latin typeface="Calibri" panose="020F0502020204030204" pitchFamily="34" charset="0"/>
                <a:cs typeface="Calibri" panose="020F0502020204030204" pitchFamily="34" charset="0"/>
              </a:rPr>
              <a:t>:</a:t>
            </a:r>
            <a:r>
              <a:rPr lang="el-GR" altLang="el-GR" sz="2489" dirty="0">
                <a:latin typeface="Calibri" panose="020F0502020204030204" pitchFamily="34" charset="0"/>
                <a:cs typeface="Calibri" panose="020F0502020204030204" pitchFamily="34" charset="0"/>
              </a:rPr>
              <a:t> παλάμες/πέλματα,  </a:t>
            </a:r>
          </a:p>
          <a:p>
            <a:pPr marL="0" indent="0">
              <a:spcBef>
                <a:spcPts val="0"/>
              </a:spcBef>
              <a:buClr>
                <a:srgbClr val="C00000"/>
              </a:buClr>
              <a:buNone/>
              <a:defRPr/>
            </a:pPr>
            <a:r>
              <a:rPr lang="el-GR" altLang="el-GR" sz="2489" dirty="0">
                <a:latin typeface="Calibri" panose="020F0502020204030204" pitchFamily="34" charset="0"/>
                <a:cs typeface="Calibri" panose="020F0502020204030204" pitchFamily="34" charset="0"/>
              </a:rPr>
              <a:t>   </a:t>
            </a:r>
            <a:r>
              <a:rPr lang="el-GR" altLang="el-GR" sz="2489" dirty="0" err="1">
                <a:latin typeface="Calibri" panose="020F0502020204030204" pitchFamily="34" charset="0"/>
                <a:cs typeface="Calibri" panose="020F0502020204030204" pitchFamily="34" charset="0"/>
              </a:rPr>
              <a:t>υπονύχιο</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defRPr/>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defRPr/>
            </a:pPr>
            <a:r>
              <a:rPr lang="el-GR" altLang="el-GR" sz="2489" dirty="0">
                <a:latin typeface="Calibri" panose="020F0502020204030204" pitchFamily="34" charset="0"/>
                <a:cs typeface="Calibri" panose="020F0502020204030204" pitchFamily="34" charset="0"/>
              </a:rPr>
              <a:t> </a:t>
            </a:r>
            <a:r>
              <a:rPr lang="el-GR" altLang="el-GR" sz="2489" dirty="0" err="1">
                <a:latin typeface="Calibri" panose="020F0502020204030204" pitchFamily="34" charset="0"/>
                <a:cs typeface="Calibri" panose="020F0502020204030204" pitchFamily="34" charset="0"/>
              </a:rPr>
              <a:t>Ετερόχρωμη</a:t>
            </a:r>
            <a:r>
              <a:rPr lang="el-GR" altLang="el-GR" sz="2489" dirty="0">
                <a:latin typeface="Calibri" panose="020F0502020204030204" pitchFamily="34" charset="0"/>
                <a:cs typeface="Calibri" panose="020F0502020204030204" pitchFamily="34" charset="0"/>
              </a:rPr>
              <a:t> κηλίδα με ανώμαλη περιφέρεια γύρω από επηρμένο κέντρο</a:t>
            </a:r>
          </a:p>
          <a:p>
            <a:pPr marL="0" indent="0">
              <a:buClr>
                <a:srgbClr val="FF3300"/>
              </a:buClr>
              <a:buNone/>
              <a:defRPr/>
            </a:pPr>
            <a:endParaRPr lang="el-GR" altLang="el-GR" sz="2489" dirty="0"/>
          </a:p>
        </p:txBody>
      </p:sp>
      <p:pic>
        <p:nvPicPr>
          <p:cNvPr id="114692" name="Picture 4" descr="mel6">
            <a:extLst>
              <a:ext uri="{FF2B5EF4-FFF2-40B4-BE49-F238E27FC236}">
                <a16:creationId xmlns:a16="http://schemas.microsoft.com/office/drawing/2014/main" id="{7CD3B4F8-4FE2-36B1-0838-1529DE061165}"/>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l="14999" r="16667"/>
          <a:stretch>
            <a:fillRect/>
          </a:stretch>
        </p:blipFill>
        <p:spPr bwMode="auto">
          <a:xfrm>
            <a:off x="7504113" y="4389439"/>
            <a:ext cx="2944812"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11" descr="loadBinary.jpg">
            <a:extLst>
              <a:ext uri="{FF2B5EF4-FFF2-40B4-BE49-F238E27FC236}">
                <a16:creationId xmlns:a16="http://schemas.microsoft.com/office/drawing/2014/main" id="{24E1AE48-0A1D-6CAB-525B-05A01E378FFB}"/>
              </a:ext>
            </a:extLst>
          </p:cNvPr>
          <p:cNvPicPr>
            <a:picLocks noChangeAspect="1"/>
          </p:cNvPicPr>
          <p:nvPr/>
        </p:nvPicPr>
        <p:blipFill>
          <a:blip r:embed="rId3">
            <a:extLst>
              <a:ext uri="{28A0092B-C50C-407E-A947-70E740481C1C}">
                <a14:useLocalDpi xmlns:a14="http://schemas.microsoft.com/office/drawing/2010/main" val="0"/>
              </a:ext>
            </a:extLst>
          </a:blip>
          <a:srcRect r="7475"/>
          <a:stretch>
            <a:fillRect/>
          </a:stretch>
        </p:blipFill>
        <p:spPr bwMode="auto">
          <a:xfrm>
            <a:off x="7504114" y="2852738"/>
            <a:ext cx="2943225"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lymph-fig6">
            <a:extLst>
              <a:ext uri="{FF2B5EF4-FFF2-40B4-BE49-F238E27FC236}">
                <a16:creationId xmlns:a16="http://schemas.microsoft.com/office/drawing/2014/main" id="{82FE85BA-F57B-9D42-AF11-B0E3C4E14A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0064" y="1066115"/>
            <a:ext cx="2015545" cy="178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F5666B08-9215-103D-CE5C-DD6EDA3AF716}"/>
              </a:ext>
            </a:extLst>
          </p:cNvPr>
          <p:cNvSpPr>
            <a:spLocks noGrp="1" noChangeArrowheads="1"/>
          </p:cNvSpPr>
          <p:nvPr>
            <p:ph type="title"/>
          </p:nvPr>
        </p:nvSpPr>
        <p:spPr>
          <a:xfrm>
            <a:off x="2209800" y="549276"/>
            <a:ext cx="7772400" cy="830263"/>
          </a:xfrm>
        </p:spPr>
        <p:txBody>
          <a:bodyPr/>
          <a:lstStyle/>
          <a:p>
            <a:pPr>
              <a:defRPr/>
            </a:pPr>
            <a:r>
              <a:rPr lang="el-GR" altLang="el-GR" sz="2933" dirty="0" err="1">
                <a:solidFill>
                  <a:srgbClr val="0000CC"/>
                </a:solidFill>
                <a:latin typeface="Calibri" panose="020F0502020204030204" pitchFamily="34" charset="0"/>
                <a:cs typeface="Calibri" panose="020F0502020204030204" pitchFamily="34" charset="0"/>
              </a:rPr>
              <a:t>Υπονύχιο</a:t>
            </a:r>
            <a:r>
              <a:rPr lang="el-GR" altLang="el-GR" sz="2933" dirty="0">
                <a:solidFill>
                  <a:srgbClr val="0000CC"/>
                </a:solidFill>
                <a:latin typeface="Calibri" panose="020F0502020204030204" pitchFamily="34" charset="0"/>
                <a:cs typeface="Calibri" panose="020F0502020204030204" pitchFamily="34" charset="0"/>
              </a:rPr>
              <a:t> μελάνωμα</a:t>
            </a:r>
          </a:p>
        </p:txBody>
      </p:sp>
      <p:sp>
        <p:nvSpPr>
          <p:cNvPr id="131075" name="Rectangle 3">
            <a:extLst>
              <a:ext uri="{FF2B5EF4-FFF2-40B4-BE49-F238E27FC236}">
                <a16:creationId xmlns:a16="http://schemas.microsoft.com/office/drawing/2014/main" id="{AAE5D1EC-765A-F900-6900-C4FA0D351A9B}"/>
              </a:ext>
            </a:extLst>
          </p:cNvPr>
          <p:cNvSpPr txBox="1">
            <a:spLocks noChangeArrowheads="1"/>
          </p:cNvSpPr>
          <p:nvPr/>
        </p:nvSpPr>
        <p:spPr bwMode="auto">
          <a:xfrm>
            <a:off x="5472114" y="1508125"/>
            <a:ext cx="4956175" cy="3657600"/>
          </a:xfrm>
          <a:prstGeom prst="rect">
            <a:avLst/>
          </a:prstGeom>
          <a:noFill/>
          <a:ln>
            <a:noFill/>
          </a:ln>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Clr>
                <a:srgbClr val="C00000"/>
              </a:buClr>
              <a:defRPr/>
            </a:pPr>
            <a:r>
              <a:rPr lang="el-GR" altLang="el-GR" sz="2489" dirty="0">
                <a:solidFill>
                  <a:srgbClr val="000000"/>
                </a:solidFill>
                <a:latin typeface="Calibri" panose="020F0502020204030204" pitchFamily="34" charset="0"/>
                <a:cs typeface="Calibri" panose="020F0502020204030204" pitchFamily="34" charset="0"/>
              </a:rPr>
              <a:t> Εμφανίζεται ως μία επιμήκη </a:t>
            </a:r>
            <a:r>
              <a:rPr lang="el-GR" altLang="el-GR" sz="2489" dirty="0" err="1">
                <a:solidFill>
                  <a:srgbClr val="000000"/>
                </a:solidFill>
                <a:latin typeface="Calibri" panose="020F0502020204030204" pitchFamily="34" charset="0"/>
                <a:cs typeface="Calibri" panose="020F0502020204030204" pitchFamily="34" charset="0"/>
              </a:rPr>
              <a:t>μελανονυχία</a:t>
            </a:r>
            <a:r>
              <a:rPr lang="el-GR" altLang="el-GR" sz="2489" dirty="0">
                <a:solidFill>
                  <a:srgbClr val="000000"/>
                </a:solidFill>
                <a:latin typeface="Calibri" panose="020F0502020204030204" pitchFamily="34" charset="0"/>
                <a:cs typeface="Calibri" panose="020F0502020204030204" pitchFamily="34" charset="0"/>
              </a:rPr>
              <a:t> με διάμετρο &gt;3 χιλ, χρωματική ετερογένεια</a:t>
            </a:r>
          </a:p>
          <a:p>
            <a:pPr>
              <a:buClr>
                <a:srgbClr val="C00000"/>
              </a:buClr>
              <a:defRPr/>
            </a:pPr>
            <a:endParaRPr lang="el-GR" altLang="el-GR" sz="1244" dirty="0">
              <a:solidFill>
                <a:srgbClr val="000000"/>
              </a:solidFill>
              <a:latin typeface="Calibri" panose="020F0502020204030204" pitchFamily="34" charset="0"/>
              <a:cs typeface="Calibri" panose="020F0502020204030204" pitchFamily="34" charset="0"/>
            </a:endParaRPr>
          </a:p>
          <a:p>
            <a:pPr>
              <a:buClr>
                <a:srgbClr val="C00000"/>
              </a:buClr>
              <a:defRPr/>
            </a:pPr>
            <a:r>
              <a:rPr lang="el-GR" altLang="el-GR" sz="2489" dirty="0">
                <a:solidFill>
                  <a:srgbClr val="000000"/>
                </a:solidFill>
                <a:latin typeface="Calibri" panose="020F0502020204030204" pitchFamily="34" charset="0"/>
                <a:cs typeface="Calibri" panose="020F0502020204030204" pitchFamily="34" charset="0"/>
              </a:rPr>
              <a:t> Συχνότερο στον αντίχειρα ή το μεγάλα δάκτυλα των ποδιών</a:t>
            </a:r>
          </a:p>
          <a:p>
            <a:pPr>
              <a:buClr>
                <a:srgbClr val="C00000"/>
              </a:buClr>
              <a:defRPr/>
            </a:pPr>
            <a:endParaRPr lang="el-GR" altLang="el-GR" sz="1422" dirty="0">
              <a:solidFill>
                <a:srgbClr val="000000"/>
              </a:solidFill>
              <a:latin typeface="Calibri" panose="020F0502020204030204" pitchFamily="34" charset="0"/>
              <a:cs typeface="Calibri" panose="020F0502020204030204" pitchFamily="34" charset="0"/>
            </a:endParaRPr>
          </a:p>
          <a:p>
            <a:pPr>
              <a:lnSpc>
                <a:spcPct val="130000"/>
              </a:lnSpc>
              <a:buClr>
                <a:srgbClr val="C00000"/>
              </a:buClr>
              <a:defRPr/>
            </a:pPr>
            <a:r>
              <a:rPr lang="el-GR" altLang="el-GR" sz="2489" dirty="0">
                <a:solidFill>
                  <a:srgbClr val="000000"/>
                </a:solidFill>
                <a:latin typeface="Calibri" panose="020F0502020204030204" pitchFamily="34" charset="0"/>
                <a:cs typeface="Calibri" panose="020F0502020204030204" pitchFamily="34" charset="0"/>
              </a:rPr>
              <a:t> Διάχυση στο δέρμα γύρω από το νύχι</a:t>
            </a:r>
            <a:r>
              <a:rPr lang="en-US" altLang="el-GR" sz="2489" dirty="0">
                <a:solidFill>
                  <a:srgbClr val="000000"/>
                </a:solidFill>
                <a:latin typeface="Calibri" panose="020F0502020204030204" pitchFamily="34" charset="0"/>
                <a:cs typeface="Calibri" panose="020F0502020204030204" pitchFamily="34" charset="0"/>
              </a:rPr>
              <a:t> (</a:t>
            </a:r>
            <a:r>
              <a:rPr lang="el-GR" altLang="el-GR" sz="2489" dirty="0">
                <a:solidFill>
                  <a:srgbClr val="000000"/>
                </a:solidFill>
                <a:latin typeface="Calibri" panose="020F0502020204030204" pitchFamily="34" charset="0"/>
                <a:cs typeface="Calibri" panose="020F0502020204030204" pitchFamily="34" charset="0"/>
              </a:rPr>
              <a:t>σημείο </a:t>
            </a:r>
            <a:r>
              <a:rPr lang="en-US" altLang="el-GR" sz="2489" dirty="0">
                <a:solidFill>
                  <a:srgbClr val="000000"/>
                </a:solidFill>
                <a:latin typeface="Calibri" panose="020F0502020204030204" pitchFamily="34" charset="0"/>
                <a:cs typeface="Calibri" panose="020F0502020204030204" pitchFamily="34" charset="0"/>
              </a:rPr>
              <a:t>Hutchinson)</a:t>
            </a:r>
            <a:endParaRPr lang="el-GR" altLang="el-GR" sz="2489" dirty="0">
              <a:solidFill>
                <a:srgbClr val="000000"/>
              </a:solidFill>
              <a:latin typeface="Calibri" panose="020F0502020204030204" pitchFamily="34" charset="0"/>
              <a:cs typeface="Calibri" panose="020F0502020204030204" pitchFamily="34" charset="0"/>
            </a:endParaRPr>
          </a:p>
        </p:txBody>
      </p:sp>
      <p:pic>
        <p:nvPicPr>
          <p:cNvPr id="115715" name="Picture 6" descr="nailsfigb">
            <a:extLst>
              <a:ext uri="{FF2B5EF4-FFF2-40B4-BE49-F238E27FC236}">
                <a16:creationId xmlns:a16="http://schemas.microsoft.com/office/drawing/2014/main" id="{53E67963-37D2-77D2-A3EF-DFB00155C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381126"/>
            <a:ext cx="3225800"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Oval 7">
            <a:extLst>
              <a:ext uri="{FF2B5EF4-FFF2-40B4-BE49-F238E27FC236}">
                <a16:creationId xmlns:a16="http://schemas.microsoft.com/office/drawing/2014/main" id="{408EDA90-7E57-831C-7DCD-498EA18F20E1}"/>
              </a:ext>
            </a:extLst>
          </p:cNvPr>
          <p:cNvSpPr>
            <a:spLocks noChangeArrowheads="1"/>
          </p:cNvSpPr>
          <p:nvPr/>
        </p:nvSpPr>
        <p:spPr bwMode="auto">
          <a:xfrm>
            <a:off x="2767013" y="3941763"/>
            <a:ext cx="1408112" cy="831850"/>
          </a:xfrm>
          <a:prstGeom prst="ellipse">
            <a:avLst/>
          </a:prstGeom>
          <a:noFill/>
          <a:ln w="57150">
            <a:solidFill>
              <a:schemeClr val="tx1"/>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l-GR" altLang="el-GR" sz="1244">
              <a:solidFill>
                <a:srgbClr val="000000"/>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BDDDC1-46FE-5746-87BE-4DC49CBCF01E}"/>
              </a:ext>
            </a:extLst>
          </p:cNvPr>
          <p:cNvSpPr>
            <a:spLocks noGrp="1"/>
          </p:cNvSpPr>
          <p:nvPr>
            <p:ph type="title"/>
          </p:nvPr>
        </p:nvSpPr>
        <p:spPr/>
        <p:txBody>
          <a:bodyPr/>
          <a:lstStyle/>
          <a:p>
            <a:r>
              <a:rPr lang="el-GR" dirty="0" err="1"/>
              <a:t>Αμελανωτικό</a:t>
            </a:r>
            <a:r>
              <a:rPr lang="el-GR" dirty="0"/>
              <a:t> μελάνωμα </a:t>
            </a:r>
          </a:p>
        </p:txBody>
      </p:sp>
      <p:sp>
        <p:nvSpPr>
          <p:cNvPr id="3" name="Θέση περιεχομένου 2">
            <a:extLst>
              <a:ext uri="{FF2B5EF4-FFF2-40B4-BE49-F238E27FC236}">
                <a16:creationId xmlns:a16="http://schemas.microsoft.com/office/drawing/2014/main" id="{929D1EE1-2723-784B-B901-8E5A1904E013}"/>
              </a:ext>
            </a:extLst>
          </p:cNvPr>
          <p:cNvSpPr>
            <a:spLocks noGrp="1"/>
          </p:cNvSpPr>
          <p:nvPr>
            <p:ph idx="1"/>
          </p:nvPr>
        </p:nvSpPr>
        <p:spPr>
          <a:xfrm>
            <a:off x="838200" y="1825625"/>
            <a:ext cx="6213764" cy="4351338"/>
          </a:xfrm>
        </p:spPr>
        <p:txBody>
          <a:bodyPr/>
          <a:lstStyle/>
          <a:p>
            <a:r>
              <a:rPr lang="el-GR" dirty="0"/>
              <a:t>Δύσκολη κλινική διάγνωση </a:t>
            </a:r>
          </a:p>
          <a:p>
            <a:r>
              <a:rPr lang="el-GR" dirty="0"/>
              <a:t>Ερυθρές  κηλίδες, βλατίδες ή οζίδια συχνά σαφώς </a:t>
            </a:r>
            <a:r>
              <a:rPr lang="el-GR" dirty="0" err="1"/>
              <a:t>περιγεγραμμένες</a:t>
            </a:r>
            <a:endParaRPr lang="el-GR" dirty="0"/>
          </a:p>
          <a:p>
            <a:r>
              <a:rPr lang="el-GR" dirty="0"/>
              <a:t>Συνήθως πρόκειται για οζώδη μελανώματα. </a:t>
            </a:r>
          </a:p>
        </p:txBody>
      </p:sp>
      <p:pic>
        <p:nvPicPr>
          <p:cNvPr id="9218" name="Picture 2" descr="Melanoma Youngstown | Amelanotic Melanoma | Skin Cancer Boardman">
            <a:extLst>
              <a:ext uri="{FF2B5EF4-FFF2-40B4-BE49-F238E27FC236}">
                <a16:creationId xmlns:a16="http://schemas.microsoft.com/office/drawing/2014/main" id="{A8E0FCA6-9078-5C4D-A61D-883E3A016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1964" y="681037"/>
            <a:ext cx="4301836" cy="320486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ommon skin lesions. Melanoma | DermNet">
            <a:extLst>
              <a:ext uri="{FF2B5EF4-FFF2-40B4-BE49-F238E27FC236}">
                <a16:creationId xmlns:a16="http://schemas.microsoft.com/office/drawing/2014/main" id="{D6B6766F-A6B7-BE4D-A0A6-4DBCD6A96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1081" y="3534641"/>
            <a:ext cx="3913971" cy="2958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346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816DEDA-D078-9E56-6F09-675A81C492EE}"/>
              </a:ext>
            </a:extLst>
          </p:cNvPr>
          <p:cNvSpPr>
            <a:spLocks noGrp="1" noChangeArrowheads="1"/>
          </p:cNvSpPr>
          <p:nvPr>
            <p:ph type="title"/>
          </p:nvPr>
        </p:nvSpPr>
        <p:spPr>
          <a:xfrm>
            <a:off x="2378075" y="260351"/>
            <a:ext cx="7473950" cy="568325"/>
          </a:xfrm>
        </p:spPr>
        <p:txBody>
          <a:bodyPr/>
          <a:lstStyle/>
          <a:p>
            <a:pPr>
              <a:defRPr/>
            </a:pPr>
            <a:r>
              <a:rPr lang="el-GR" sz="2844" dirty="0">
                <a:solidFill>
                  <a:srgbClr val="002060"/>
                </a:solidFill>
                <a:cs typeface="Arial" charset="0"/>
              </a:rPr>
              <a:t>Δερματοσκόπηση</a:t>
            </a:r>
            <a:endParaRPr lang="en-US" sz="2844" i="1" dirty="0">
              <a:solidFill>
                <a:srgbClr val="002060"/>
              </a:solidFill>
              <a:cs typeface="Arial" charset="0"/>
            </a:endParaRPr>
          </a:p>
        </p:txBody>
      </p:sp>
      <p:pic>
        <p:nvPicPr>
          <p:cNvPr id="117762" name="Picture 20" descr="Dermatoscope.jpg">
            <a:extLst>
              <a:ext uri="{FF2B5EF4-FFF2-40B4-BE49-F238E27FC236}">
                <a16:creationId xmlns:a16="http://schemas.microsoft.com/office/drawing/2014/main" id="{4027BFAA-CF61-4349-0AF2-2A988D3A3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338" y="1316038"/>
            <a:ext cx="32004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22" descr="heine-dermatoscope.jpg">
            <a:extLst>
              <a:ext uri="{FF2B5EF4-FFF2-40B4-BE49-F238E27FC236}">
                <a16:creationId xmlns:a16="http://schemas.microsoft.com/office/drawing/2014/main" id="{C2D03F65-A65F-290C-74F7-308EEB34F5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2838" y="3813175"/>
            <a:ext cx="31369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23" descr="ShopProductImg_PICT442.jpg">
            <a:extLst>
              <a:ext uri="{FF2B5EF4-FFF2-40B4-BE49-F238E27FC236}">
                <a16:creationId xmlns:a16="http://schemas.microsoft.com/office/drawing/2014/main" id="{1E577346-6A75-A716-9B74-AD3BE5C9B4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6675" y="1316038"/>
            <a:ext cx="32004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2" descr="abb39b-1">
            <a:extLst>
              <a:ext uri="{FF2B5EF4-FFF2-40B4-BE49-F238E27FC236}">
                <a16:creationId xmlns:a16="http://schemas.microsoft.com/office/drawing/2014/main" id="{513F664E-D28A-84DA-6501-79EB7064DE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6675" y="3813175"/>
            <a:ext cx="32639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5DE902C-9A23-5D48-A193-B125C382401E}"/>
              </a:ext>
            </a:extLst>
          </p:cNvPr>
          <p:cNvSpPr>
            <a:spLocks noGrp="1"/>
          </p:cNvSpPr>
          <p:nvPr>
            <p:ph type="title"/>
          </p:nvPr>
        </p:nvSpPr>
        <p:spPr/>
        <p:txBody>
          <a:bodyPr>
            <a:normAutofit/>
          </a:bodyPr>
          <a:lstStyle/>
          <a:p>
            <a:r>
              <a:rPr lang="el-GR" sz="4000" dirty="0">
                <a:solidFill>
                  <a:srgbClr val="002060"/>
                </a:solidFill>
              </a:rPr>
              <a:t>Επιδημιολογία</a:t>
            </a:r>
            <a:r>
              <a:rPr lang="en-US" sz="4000" dirty="0">
                <a:solidFill>
                  <a:srgbClr val="002060"/>
                </a:solidFill>
              </a:rPr>
              <a:t> </a:t>
            </a:r>
            <a:r>
              <a:rPr lang="el-GR" sz="4000" dirty="0">
                <a:solidFill>
                  <a:srgbClr val="002060"/>
                </a:solidFill>
              </a:rPr>
              <a:t>Μελανώματος </a:t>
            </a:r>
          </a:p>
        </p:txBody>
      </p:sp>
      <p:sp>
        <p:nvSpPr>
          <p:cNvPr id="4" name="TextBox 3">
            <a:extLst>
              <a:ext uri="{FF2B5EF4-FFF2-40B4-BE49-F238E27FC236}">
                <a16:creationId xmlns:a16="http://schemas.microsoft.com/office/drawing/2014/main" id="{6651B6FF-ABD9-AC44-BAF6-0623B2FB1350}"/>
              </a:ext>
            </a:extLst>
          </p:cNvPr>
          <p:cNvSpPr txBox="1"/>
          <p:nvPr/>
        </p:nvSpPr>
        <p:spPr>
          <a:xfrm>
            <a:off x="8051347" y="6308209"/>
            <a:ext cx="5610225" cy="369332"/>
          </a:xfrm>
          <a:prstGeom prst="rect">
            <a:avLst/>
          </a:prstGeom>
          <a:noFill/>
        </p:spPr>
        <p:txBody>
          <a:bodyPr wrap="square" rtlCol="0">
            <a:spAutoFit/>
          </a:bodyPr>
          <a:lstStyle/>
          <a:p>
            <a:r>
              <a:rPr lang="en-US" i="1" dirty="0" err="1"/>
              <a:t>Saccheto</a:t>
            </a:r>
            <a:r>
              <a:rPr lang="en-US" i="1" dirty="0"/>
              <a:t> L et al, Eur J Cancer 2018</a:t>
            </a:r>
            <a:endParaRPr lang="el-GR" i="1" dirty="0"/>
          </a:p>
        </p:txBody>
      </p:sp>
      <p:pic>
        <p:nvPicPr>
          <p:cNvPr id="8" name="Εικόνα 7">
            <a:extLst>
              <a:ext uri="{FF2B5EF4-FFF2-40B4-BE49-F238E27FC236}">
                <a16:creationId xmlns:a16="http://schemas.microsoft.com/office/drawing/2014/main" id="{9CFDFCE1-A31C-9E43-A2AF-C3A57B04D0C3}"/>
              </a:ext>
            </a:extLst>
          </p:cNvPr>
          <p:cNvPicPr>
            <a:picLocks noChangeAspect="1"/>
          </p:cNvPicPr>
          <p:nvPr/>
        </p:nvPicPr>
        <p:blipFill>
          <a:blip r:embed="rId2"/>
          <a:stretch>
            <a:fillRect/>
          </a:stretch>
        </p:blipFill>
        <p:spPr>
          <a:xfrm>
            <a:off x="1998022" y="1640217"/>
            <a:ext cx="8523516" cy="4560613"/>
          </a:xfrm>
          <a:prstGeom prst="rect">
            <a:avLst/>
          </a:prstGeom>
        </p:spPr>
      </p:pic>
    </p:spTree>
    <p:extLst>
      <p:ext uri="{BB962C8B-B14F-4D97-AF65-F5344CB8AC3E}">
        <p14:creationId xmlns:p14="http://schemas.microsoft.com/office/powerpoint/2010/main" val="20830374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1933C932-AFA1-2984-C633-EEC9D2310C60}"/>
              </a:ext>
            </a:extLst>
          </p:cNvPr>
          <p:cNvSpPr>
            <a:spLocks noChangeArrowheads="1"/>
          </p:cNvSpPr>
          <p:nvPr/>
        </p:nvSpPr>
        <p:spPr bwMode="auto">
          <a:xfrm>
            <a:off x="1987551" y="1033463"/>
            <a:ext cx="8215313" cy="1549400"/>
          </a:xfrm>
          <a:prstGeom prst="rect">
            <a:avLst/>
          </a:prstGeom>
          <a:noFill/>
          <a:ln>
            <a:noFill/>
          </a:ln>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endParaRPr lang="el-GR" altLang="en-US" sz="1244"/>
          </a:p>
        </p:txBody>
      </p:sp>
      <p:sp>
        <p:nvSpPr>
          <p:cNvPr id="1138691" name="Rectangle 3">
            <a:extLst>
              <a:ext uri="{FF2B5EF4-FFF2-40B4-BE49-F238E27FC236}">
                <a16:creationId xmlns:a16="http://schemas.microsoft.com/office/drawing/2014/main" id="{1A79C085-3A08-7F27-BF7A-909772E0DB1D}"/>
              </a:ext>
            </a:extLst>
          </p:cNvPr>
          <p:cNvSpPr>
            <a:spLocks noChangeArrowheads="1"/>
          </p:cNvSpPr>
          <p:nvPr/>
        </p:nvSpPr>
        <p:spPr bwMode="auto">
          <a:xfrm>
            <a:off x="6108701" y="3084513"/>
            <a:ext cx="3495675" cy="876300"/>
          </a:xfrm>
          <a:prstGeom prst="rect">
            <a:avLst/>
          </a:prstGeom>
          <a:noFill/>
          <a:ln w="9525">
            <a:noFill/>
            <a:miter lim="800000"/>
            <a:headEnd/>
            <a:tailEnd/>
          </a:ln>
          <a:effectLst/>
        </p:spPr>
        <p:txBody>
          <a:bodyPr lIns="81844" tIns="40923" rIns="81844" bIns="40923" anchor="ctr"/>
          <a:lstStyle/>
          <a:p>
            <a:pPr algn="ctr">
              <a:lnSpc>
                <a:spcPct val="90000"/>
              </a:lnSpc>
              <a:defRPr/>
            </a:pPr>
            <a:r>
              <a:rPr lang="el-GR" sz="2133">
                <a:latin typeface="Times New Roman" pitchFamily="18" charset="0"/>
              </a:rPr>
              <a:t>Δερματοσκοπική εικόνα</a:t>
            </a:r>
            <a:endParaRPr lang="en-US" sz="2133">
              <a:latin typeface="Times New Roman" pitchFamily="18" charset="0"/>
            </a:endParaRPr>
          </a:p>
        </p:txBody>
      </p:sp>
      <p:pic>
        <p:nvPicPr>
          <p:cNvPr id="119811" name="Picture 4" descr="~AUT0009">
            <a:extLst>
              <a:ext uri="{FF2B5EF4-FFF2-40B4-BE49-F238E27FC236}">
                <a16:creationId xmlns:a16="http://schemas.microsoft.com/office/drawing/2014/main" id="{C92B1FB5-2B76-0959-3E72-F915A1374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426" y="1389064"/>
            <a:ext cx="3230563"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5" descr="~AUT0011">
            <a:extLst>
              <a:ext uri="{FF2B5EF4-FFF2-40B4-BE49-F238E27FC236}">
                <a16:creationId xmlns:a16="http://schemas.microsoft.com/office/drawing/2014/main" id="{DC890A74-1273-B152-7E70-4D8850A13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4426" y="1374775"/>
            <a:ext cx="3527425"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8694" name="Rectangle 6">
            <a:extLst>
              <a:ext uri="{FF2B5EF4-FFF2-40B4-BE49-F238E27FC236}">
                <a16:creationId xmlns:a16="http://schemas.microsoft.com/office/drawing/2014/main" id="{3DB97BDA-7D51-8835-94D9-01881855CA93}"/>
              </a:ext>
            </a:extLst>
          </p:cNvPr>
          <p:cNvSpPr>
            <a:spLocks noChangeArrowheads="1"/>
          </p:cNvSpPr>
          <p:nvPr/>
        </p:nvSpPr>
        <p:spPr bwMode="auto">
          <a:xfrm>
            <a:off x="2447926" y="3387725"/>
            <a:ext cx="2651125" cy="222250"/>
          </a:xfrm>
          <a:prstGeom prst="rect">
            <a:avLst/>
          </a:prstGeom>
          <a:noFill/>
          <a:ln w="9525">
            <a:noFill/>
            <a:miter lim="800000"/>
            <a:headEnd/>
            <a:tailEnd/>
          </a:ln>
          <a:effectLst/>
        </p:spPr>
        <p:txBody>
          <a:bodyPr lIns="81844" tIns="40923" rIns="81844" bIns="40923" anchor="ctr"/>
          <a:lstStyle/>
          <a:p>
            <a:pPr algn="ctr">
              <a:lnSpc>
                <a:spcPct val="90000"/>
              </a:lnSpc>
              <a:defRPr/>
            </a:pPr>
            <a:r>
              <a:rPr lang="el-GR" sz="2133">
                <a:latin typeface="Times New Roman" pitchFamily="18" charset="0"/>
              </a:rPr>
              <a:t>Σπίλος</a:t>
            </a:r>
            <a:endParaRPr lang="en-US" sz="2133">
              <a:latin typeface="Times New Roman" pitchFamily="18" charset="0"/>
            </a:endParaRPr>
          </a:p>
        </p:txBody>
      </p:sp>
      <p:sp>
        <p:nvSpPr>
          <p:cNvPr id="119814" name="Rectangle 7">
            <a:extLst>
              <a:ext uri="{FF2B5EF4-FFF2-40B4-BE49-F238E27FC236}">
                <a16:creationId xmlns:a16="http://schemas.microsoft.com/office/drawing/2014/main" id="{79FE73ED-1C46-F605-85BF-95E46D026747}"/>
              </a:ext>
            </a:extLst>
          </p:cNvPr>
          <p:cNvSpPr>
            <a:spLocks noChangeArrowheads="1"/>
          </p:cNvSpPr>
          <p:nvPr/>
        </p:nvSpPr>
        <p:spPr bwMode="auto">
          <a:xfrm>
            <a:off x="1987550" y="438150"/>
            <a:ext cx="8128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844" tIns="40923" rIns="81844" bIns="40923"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l-GR" altLang="en-US" dirty="0" err="1">
                <a:solidFill>
                  <a:srgbClr val="002060"/>
                </a:solidFill>
                <a:latin typeface="Calibri" panose="020F0502020204030204" pitchFamily="34" charset="0"/>
                <a:cs typeface="Calibri" panose="020F0502020204030204" pitchFamily="34" charset="0"/>
              </a:rPr>
              <a:t>Δερματοσκοπικά</a:t>
            </a:r>
            <a:r>
              <a:rPr lang="el-GR" altLang="en-US" dirty="0">
                <a:solidFill>
                  <a:srgbClr val="002060"/>
                </a:solidFill>
                <a:latin typeface="Calibri" panose="020F0502020204030204" pitchFamily="34" charset="0"/>
                <a:cs typeface="Calibri" panose="020F0502020204030204" pitchFamily="34" charset="0"/>
              </a:rPr>
              <a:t> χαρακτηριστικά σπίλων/ΜΜ</a:t>
            </a:r>
            <a:endParaRPr lang="en-US" altLang="en-US" dirty="0">
              <a:solidFill>
                <a:srgbClr val="002060"/>
              </a:solidFill>
              <a:latin typeface="Calibri" panose="020F0502020204030204" pitchFamily="34" charset="0"/>
              <a:cs typeface="Calibri" panose="020F0502020204030204" pitchFamily="34" charset="0"/>
            </a:endParaRPr>
          </a:p>
        </p:txBody>
      </p:sp>
      <p:pic>
        <p:nvPicPr>
          <p:cNvPr id="119815" name="Picture 8">
            <a:extLst>
              <a:ext uri="{FF2B5EF4-FFF2-40B4-BE49-F238E27FC236}">
                <a16:creationId xmlns:a16="http://schemas.microsoft.com/office/drawing/2014/main" id="{150B172B-DED4-CD76-357E-4DCD506930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1426" y="3913188"/>
            <a:ext cx="3306763"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6" name="Picture 9">
            <a:extLst>
              <a:ext uri="{FF2B5EF4-FFF2-40B4-BE49-F238E27FC236}">
                <a16:creationId xmlns:a16="http://schemas.microsoft.com/office/drawing/2014/main" id="{23A0373B-5EE8-1D41-21DD-FF5F76BF5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7601" y="3917951"/>
            <a:ext cx="3567113"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8698" name="Rectangle 10">
            <a:extLst>
              <a:ext uri="{FF2B5EF4-FFF2-40B4-BE49-F238E27FC236}">
                <a16:creationId xmlns:a16="http://schemas.microsoft.com/office/drawing/2014/main" id="{33964D79-1CCB-EB19-04FE-ABDE4032E6A6}"/>
              </a:ext>
            </a:extLst>
          </p:cNvPr>
          <p:cNvSpPr>
            <a:spLocks noChangeArrowheads="1"/>
          </p:cNvSpPr>
          <p:nvPr/>
        </p:nvSpPr>
        <p:spPr bwMode="auto">
          <a:xfrm>
            <a:off x="6288089" y="5689600"/>
            <a:ext cx="3495675" cy="876300"/>
          </a:xfrm>
          <a:prstGeom prst="rect">
            <a:avLst/>
          </a:prstGeom>
          <a:noFill/>
          <a:ln w="9525">
            <a:noFill/>
            <a:miter lim="800000"/>
            <a:headEnd/>
            <a:tailEnd/>
          </a:ln>
          <a:effectLst/>
        </p:spPr>
        <p:txBody>
          <a:bodyPr lIns="81844" tIns="40923" rIns="81844" bIns="40923" anchor="ctr"/>
          <a:lstStyle/>
          <a:p>
            <a:pPr algn="ctr">
              <a:lnSpc>
                <a:spcPct val="90000"/>
              </a:lnSpc>
              <a:defRPr/>
            </a:pPr>
            <a:r>
              <a:rPr lang="el-GR" sz="2133">
                <a:latin typeface="Times New Roman" pitchFamily="18" charset="0"/>
              </a:rPr>
              <a:t>Δερματοσκοπική εικόνα</a:t>
            </a:r>
            <a:endParaRPr lang="en-US" sz="2133">
              <a:latin typeface="Times New Roman" pitchFamily="18" charset="0"/>
            </a:endParaRPr>
          </a:p>
        </p:txBody>
      </p:sp>
      <p:sp>
        <p:nvSpPr>
          <p:cNvPr id="1138699" name="Rectangle 11">
            <a:extLst>
              <a:ext uri="{FF2B5EF4-FFF2-40B4-BE49-F238E27FC236}">
                <a16:creationId xmlns:a16="http://schemas.microsoft.com/office/drawing/2014/main" id="{F1CB0998-1EF3-1745-6B54-2E3FEDD0BE65}"/>
              </a:ext>
            </a:extLst>
          </p:cNvPr>
          <p:cNvSpPr>
            <a:spLocks noChangeArrowheads="1"/>
          </p:cNvSpPr>
          <p:nvPr/>
        </p:nvSpPr>
        <p:spPr bwMode="auto">
          <a:xfrm>
            <a:off x="2640014" y="6061076"/>
            <a:ext cx="2649537" cy="220663"/>
          </a:xfrm>
          <a:prstGeom prst="rect">
            <a:avLst/>
          </a:prstGeom>
          <a:noFill/>
          <a:ln w="9525">
            <a:noFill/>
            <a:miter lim="800000"/>
            <a:headEnd/>
            <a:tailEnd/>
          </a:ln>
          <a:effectLst/>
        </p:spPr>
        <p:txBody>
          <a:bodyPr lIns="81844" tIns="40923" rIns="81844" bIns="40923" anchor="ctr"/>
          <a:lstStyle/>
          <a:p>
            <a:pPr algn="ctr">
              <a:lnSpc>
                <a:spcPct val="90000"/>
              </a:lnSpc>
              <a:defRPr/>
            </a:pPr>
            <a:r>
              <a:rPr lang="el-GR" sz="2133">
                <a:latin typeface="Times New Roman" pitchFamily="18" charset="0"/>
              </a:rPr>
              <a:t>Μελάνωμα</a:t>
            </a:r>
            <a:endParaRPr lang="en-US" sz="2133">
              <a:latin typeface="Times New Roman"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8A066E6B-EB85-8A40-B8E2-4C3BB8D11F9A}"/>
              </a:ext>
            </a:extLst>
          </p:cNvPr>
          <p:cNvSpPr>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844" tIns="40923" rIns="81844" bIns="40923"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l-GR" altLang="en-US" dirty="0" err="1">
                <a:solidFill>
                  <a:srgbClr val="002060"/>
                </a:solidFill>
                <a:latin typeface="Calibri" panose="020F0502020204030204" pitchFamily="34" charset="0"/>
                <a:cs typeface="Calibri" panose="020F0502020204030204" pitchFamily="34" charset="0"/>
              </a:rPr>
              <a:t>Δερματοσκοπικά</a:t>
            </a:r>
            <a:r>
              <a:rPr lang="el-GR" altLang="en-US" dirty="0">
                <a:solidFill>
                  <a:srgbClr val="002060"/>
                </a:solidFill>
                <a:latin typeface="Calibri" panose="020F0502020204030204" pitchFamily="34" charset="0"/>
                <a:cs typeface="Calibri" panose="020F0502020204030204" pitchFamily="34" charset="0"/>
              </a:rPr>
              <a:t> χαρακτηριστικά σπίλων/ΜΜ</a:t>
            </a:r>
            <a:endParaRPr lang="en-US" altLang="en-US" dirty="0">
              <a:solidFill>
                <a:srgbClr val="002060"/>
              </a:solidFill>
              <a:latin typeface="Calibri" panose="020F0502020204030204" pitchFamily="34" charset="0"/>
              <a:cs typeface="Calibri" panose="020F0502020204030204" pitchFamily="34" charset="0"/>
            </a:endParaRPr>
          </a:p>
        </p:txBody>
      </p:sp>
      <p:pic>
        <p:nvPicPr>
          <p:cNvPr id="10242" name="Picture 2" descr="Small-diameter melanomas (micromelanomas): clinical, dermoscopic and  histopathological findings | Anais Brasileiros de Dermatologia">
            <a:extLst>
              <a:ext uri="{FF2B5EF4-FFF2-40B4-BE49-F238E27FC236}">
                <a16:creationId xmlns:a16="http://schemas.microsoft.com/office/drawing/2014/main" id="{BC83D43B-9A62-9440-9B47-B2B476887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47202"/>
            <a:ext cx="10404443" cy="474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871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2BEA7C-0715-F84C-F8D3-97F398C7A4EE}"/>
              </a:ext>
            </a:extLst>
          </p:cNvPr>
          <p:cNvSpPr>
            <a:spLocks noGrp="1" noChangeArrowheads="1"/>
          </p:cNvSpPr>
          <p:nvPr>
            <p:ph type="title"/>
          </p:nvPr>
        </p:nvSpPr>
        <p:spPr>
          <a:xfrm>
            <a:off x="2159000" y="444500"/>
            <a:ext cx="7772400" cy="1016000"/>
          </a:xfrm>
        </p:spPr>
        <p:txBody>
          <a:bodyPr/>
          <a:lstStyle/>
          <a:p>
            <a:pPr>
              <a:defRPr/>
            </a:pPr>
            <a:r>
              <a:rPr lang="el-GR" altLang="en-US" sz="3556" dirty="0">
                <a:solidFill>
                  <a:srgbClr val="002060"/>
                </a:solidFill>
                <a:cs typeface="Arial" panose="020B0604020202020204" pitchFamily="34" charset="0"/>
              </a:rPr>
              <a:t>«Χαρτογράφηση» σπίλων</a:t>
            </a:r>
            <a:endParaRPr lang="en-US" altLang="en-US" sz="3556" i="1" dirty="0">
              <a:solidFill>
                <a:srgbClr val="002060"/>
              </a:solidFill>
              <a:cs typeface="Arial" panose="020B0604020202020204" pitchFamily="34" charset="0"/>
            </a:endParaRPr>
          </a:p>
        </p:txBody>
      </p:sp>
      <p:sp>
        <p:nvSpPr>
          <p:cNvPr id="3" name="Rectangle 2">
            <a:extLst>
              <a:ext uri="{FF2B5EF4-FFF2-40B4-BE49-F238E27FC236}">
                <a16:creationId xmlns:a16="http://schemas.microsoft.com/office/drawing/2014/main" id="{0CADC3DB-BCC5-F0FB-D57F-4566BAE5E288}"/>
              </a:ext>
            </a:extLst>
          </p:cNvPr>
          <p:cNvSpPr txBox="1">
            <a:spLocks noChangeArrowheads="1"/>
          </p:cNvSpPr>
          <p:nvPr/>
        </p:nvSpPr>
        <p:spPr bwMode="auto">
          <a:xfrm>
            <a:off x="1871663" y="1444625"/>
            <a:ext cx="3903662" cy="1016000"/>
          </a:xfrm>
          <a:prstGeom prst="rect">
            <a:avLst/>
          </a:prstGeom>
          <a:noFill/>
          <a:ln w="9525">
            <a:solidFill>
              <a:srgbClr val="C00000"/>
            </a:solidFill>
            <a:miter lim="800000"/>
            <a:headEnd/>
            <a:tailEnd/>
          </a:ln>
        </p:spPr>
        <p:txBody>
          <a:bodyPr anchor="ctr"/>
          <a:lstStyle/>
          <a:p>
            <a:pPr algn="ctr" defTabSz="812810">
              <a:defRPr/>
            </a:pPr>
            <a:r>
              <a:rPr lang="el-GR" sz="2844" b="1" kern="0" dirty="0">
                <a:solidFill>
                  <a:prstClr val="black"/>
                </a:solidFill>
                <a:latin typeface="Times New Roman"/>
                <a:ea typeface="ＭＳ Ｐゴシック" panose="020B0600070205080204" pitchFamily="34" charset="-128"/>
                <a:cs typeface="Arial" charset="0"/>
              </a:rPr>
              <a:t>Ψηφιακή δερματοσκόπηση</a:t>
            </a:r>
            <a:endParaRPr lang="en-US" sz="2844" b="1" i="1" kern="0" dirty="0">
              <a:solidFill>
                <a:prstClr val="black"/>
              </a:solidFill>
              <a:latin typeface="Times New Roman"/>
              <a:ea typeface="ＭＳ Ｐゴシック" panose="020B0600070205080204" pitchFamily="34" charset="-128"/>
              <a:cs typeface="Arial" charset="0"/>
            </a:endParaRPr>
          </a:p>
        </p:txBody>
      </p:sp>
      <p:sp>
        <p:nvSpPr>
          <p:cNvPr id="4" name="Rectangle 2">
            <a:extLst>
              <a:ext uri="{FF2B5EF4-FFF2-40B4-BE49-F238E27FC236}">
                <a16:creationId xmlns:a16="http://schemas.microsoft.com/office/drawing/2014/main" id="{A2F6193D-A72D-321F-00CD-2341C0752663}"/>
              </a:ext>
            </a:extLst>
          </p:cNvPr>
          <p:cNvSpPr txBox="1">
            <a:spLocks noChangeArrowheads="1"/>
          </p:cNvSpPr>
          <p:nvPr/>
        </p:nvSpPr>
        <p:spPr bwMode="auto">
          <a:xfrm>
            <a:off x="6096000" y="1444625"/>
            <a:ext cx="4287838" cy="1016000"/>
          </a:xfrm>
          <a:prstGeom prst="rect">
            <a:avLst/>
          </a:prstGeom>
          <a:noFill/>
          <a:ln w="9525">
            <a:solidFill>
              <a:srgbClr val="C00000"/>
            </a:solidFill>
            <a:miter lim="800000"/>
            <a:headEnd/>
            <a:tailEnd/>
          </a:ln>
        </p:spPr>
        <p:txBody>
          <a:bodyPr anchor="ctr"/>
          <a:lstStyle/>
          <a:p>
            <a:pPr algn="ctr" defTabSz="812810">
              <a:defRPr/>
            </a:pPr>
            <a:r>
              <a:rPr lang="el-GR" sz="2844" b="1" kern="0" dirty="0">
                <a:solidFill>
                  <a:prstClr val="black"/>
                </a:solidFill>
                <a:latin typeface="Times New Roman"/>
                <a:ea typeface="ＭＳ Ｐゴシック" panose="020B0600070205080204" pitchFamily="34" charset="-128"/>
                <a:cs typeface="Arial" charset="0"/>
              </a:rPr>
              <a:t>Ολική φωτογράφηση σώματος</a:t>
            </a:r>
            <a:endParaRPr lang="en-US" sz="2844" b="1" i="1" kern="0" dirty="0">
              <a:solidFill>
                <a:prstClr val="black"/>
              </a:solidFill>
              <a:latin typeface="Times New Roman"/>
              <a:ea typeface="ＭＳ Ｐゴシック" panose="020B0600070205080204" pitchFamily="34" charset="-128"/>
              <a:cs typeface="Arial" charset="0"/>
            </a:endParaRPr>
          </a:p>
        </p:txBody>
      </p:sp>
      <p:sp>
        <p:nvSpPr>
          <p:cNvPr id="5" name="Rectangle 2">
            <a:extLst>
              <a:ext uri="{FF2B5EF4-FFF2-40B4-BE49-F238E27FC236}">
                <a16:creationId xmlns:a16="http://schemas.microsoft.com/office/drawing/2014/main" id="{D5278810-3627-91E6-9515-A6892F4CE9E4}"/>
              </a:ext>
            </a:extLst>
          </p:cNvPr>
          <p:cNvSpPr txBox="1">
            <a:spLocks noChangeArrowheads="1"/>
          </p:cNvSpPr>
          <p:nvPr/>
        </p:nvSpPr>
        <p:spPr bwMode="auto">
          <a:xfrm>
            <a:off x="1871663" y="4070350"/>
            <a:ext cx="4032250" cy="1919288"/>
          </a:xfrm>
          <a:prstGeom prst="rect">
            <a:avLst/>
          </a:prstGeom>
          <a:noFill/>
          <a:ln w="9525">
            <a:noFill/>
            <a:miter lim="800000"/>
            <a:headEnd/>
            <a:tailEnd/>
          </a:ln>
        </p:spPr>
        <p:txBody>
          <a:bodyPr anchor="ctr"/>
          <a:lstStyle/>
          <a:p>
            <a:pPr algn="ctr" defTabSz="812810">
              <a:defRPr/>
            </a:pPr>
            <a:r>
              <a:rPr lang="el-GR" sz="2489" b="1" kern="0" dirty="0">
                <a:solidFill>
                  <a:srgbClr val="004C22"/>
                </a:solidFill>
                <a:latin typeface="Calibri"/>
                <a:ea typeface="ＭＳ Ｐゴシック" panose="020B0600070205080204" pitchFamily="34" charset="-128"/>
                <a:cs typeface="Arial" charset="0"/>
              </a:rPr>
              <a:t>Ηλεκτρονική αποτύπωση δερματοσκοπικών εικόνων για συγκριτική εξέταση</a:t>
            </a:r>
            <a:endParaRPr lang="en-US" sz="2489" b="1" i="1" kern="0" dirty="0">
              <a:solidFill>
                <a:srgbClr val="004C22"/>
              </a:solidFill>
              <a:latin typeface="Calibri"/>
              <a:ea typeface="ＭＳ Ｐゴシック" panose="020B0600070205080204" pitchFamily="34" charset="-128"/>
              <a:cs typeface="Arial" charset="0"/>
            </a:endParaRPr>
          </a:p>
        </p:txBody>
      </p:sp>
      <p:sp>
        <p:nvSpPr>
          <p:cNvPr id="6" name="Rectangle 2">
            <a:extLst>
              <a:ext uri="{FF2B5EF4-FFF2-40B4-BE49-F238E27FC236}">
                <a16:creationId xmlns:a16="http://schemas.microsoft.com/office/drawing/2014/main" id="{47307A23-E9A9-76E5-D47C-54BE6F48D2F8}"/>
              </a:ext>
            </a:extLst>
          </p:cNvPr>
          <p:cNvSpPr txBox="1">
            <a:spLocks noChangeArrowheads="1"/>
          </p:cNvSpPr>
          <p:nvPr/>
        </p:nvSpPr>
        <p:spPr bwMode="auto">
          <a:xfrm>
            <a:off x="6480175" y="4324351"/>
            <a:ext cx="4032250" cy="1920875"/>
          </a:xfrm>
          <a:prstGeom prst="rect">
            <a:avLst/>
          </a:prstGeom>
          <a:noFill/>
          <a:ln w="9525">
            <a:noFill/>
            <a:miter lim="800000"/>
            <a:headEnd/>
            <a:tailEnd/>
          </a:ln>
        </p:spPr>
        <p:txBody>
          <a:bodyPr anchor="ctr"/>
          <a:lstStyle/>
          <a:p>
            <a:pPr algn="ctr" defTabSz="812810">
              <a:defRPr/>
            </a:pPr>
            <a:r>
              <a:rPr lang="el-GR" sz="2489" b="1" kern="0" dirty="0">
                <a:solidFill>
                  <a:srgbClr val="004C22"/>
                </a:solidFill>
                <a:latin typeface="Calibri"/>
                <a:ea typeface="ＭＳ Ｐゴシック" panose="020B0600070205080204" pitchFamily="34" charset="-128"/>
                <a:cs typeface="Arial" charset="0"/>
              </a:rPr>
              <a:t>Φωτογραφική αποτύπωση όλων των επιφανειών του δέρματος για συγκριτική εξέταση</a:t>
            </a:r>
            <a:endParaRPr lang="en-US" sz="2489" b="1" i="1" kern="0" dirty="0">
              <a:solidFill>
                <a:srgbClr val="004C22"/>
              </a:solidFill>
              <a:latin typeface="Calibri"/>
              <a:ea typeface="ＭＳ Ｐゴシック" panose="020B0600070205080204" pitchFamily="34" charset="-128"/>
              <a:cs typeface="Arial" charset="0"/>
            </a:endParaRPr>
          </a:p>
        </p:txBody>
      </p:sp>
      <p:pic>
        <p:nvPicPr>
          <p:cNvPr id="121862" name="Picture 2" descr="abb39b-1">
            <a:extLst>
              <a:ext uri="{FF2B5EF4-FFF2-40B4-BE49-F238E27FC236}">
                <a16:creationId xmlns:a16="http://schemas.microsoft.com/office/drawing/2014/main" id="{7107BED6-9B31-3AC3-EE61-34E10E55E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1" y="2724150"/>
            <a:ext cx="1920875"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Picture 4" descr="bjd_5892_f1">
            <a:extLst>
              <a:ext uri="{FF2B5EF4-FFF2-40B4-BE49-F238E27FC236}">
                <a16:creationId xmlns:a16="http://schemas.microsoft.com/office/drawing/2014/main" id="{99E34524-2C61-60A9-8CA8-E5EF02BC70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2700" y="2660650"/>
            <a:ext cx="17272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AE0D52A0-D29C-2E58-973C-43B18224AA7B}"/>
              </a:ext>
            </a:extLst>
          </p:cNvPr>
          <p:cNvSpPr>
            <a:spLocks noGrp="1" noChangeArrowheads="1"/>
          </p:cNvSpPr>
          <p:nvPr>
            <p:ph type="title"/>
          </p:nvPr>
        </p:nvSpPr>
        <p:spPr>
          <a:xfrm>
            <a:off x="2903765" y="354013"/>
            <a:ext cx="7772400" cy="766762"/>
          </a:xfrm>
        </p:spPr>
        <p:txBody>
          <a:bodyPr/>
          <a:lstStyle/>
          <a:p>
            <a:r>
              <a:rPr lang="el-GR" altLang="en-US" sz="3200" dirty="0">
                <a:solidFill>
                  <a:srgbClr val="002060"/>
                </a:solidFill>
                <a:latin typeface="Calibri" panose="020F0502020204030204" pitchFamily="34" charset="0"/>
                <a:cs typeface="Calibri" panose="020F0502020204030204" pitchFamily="34" charset="0"/>
              </a:rPr>
              <a:t>Πώς αντιμετωπίζεται το μελάνωμα</a:t>
            </a:r>
            <a:r>
              <a:rPr lang="en-US" altLang="en-US" sz="3200" dirty="0">
                <a:solidFill>
                  <a:srgbClr val="002060"/>
                </a:solidFill>
                <a:latin typeface="Calibri" panose="020F0502020204030204" pitchFamily="34" charset="0"/>
                <a:cs typeface="Calibri" panose="020F0502020204030204" pitchFamily="34" charset="0"/>
              </a:rPr>
              <a:t>;</a:t>
            </a:r>
          </a:p>
        </p:txBody>
      </p:sp>
      <p:sp>
        <p:nvSpPr>
          <p:cNvPr id="75779" name="Rectangle 3">
            <a:extLst>
              <a:ext uri="{FF2B5EF4-FFF2-40B4-BE49-F238E27FC236}">
                <a16:creationId xmlns:a16="http://schemas.microsoft.com/office/drawing/2014/main" id="{25740FE9-0D3B-D4A7-0691-0199E0282956}"/>
              </a:ext>
            </a:extLst>
          </p:cNvPr>
          <p:cNvSpPr>
            <a:spLocks noGrp="1" noChangeArrowheads="1"/>
          </p:cNvSpPr>
          <p:nvPr>
            <p:ph idx="1"/>
          </p:nvPr>
        </p:nvSpPr>
        <p:spPr>
          <a:xfrm>
            <a:off x="2424113" y="5300663"/>
            <a:ext cx="8126412" cy="1422400"/>
          </a:xfrm>
        </p:spPr>
        <p:txBody>
          <a:bodyPr rtlCol="0">
            <a:normAutofit lnSpcReduction="10000"/>
          </a:bodyPr>
          <a:lstStyle/>
          <a:p>
            <a:pPr>
              <a:lnSpc>
                <a:spcPct val="80000"/>
              </a:lnSpc>
              <a:buClr>
                <a:srgbClr val="C00000"/>
              </a:buClr>
              <a:defRPr/>
            </a:pPr>
            <a:r>
              <a:rPr lang="el-GR" altLang="en-US" sz="2133" dirty="0">
                <a:latin typeface="Calibri" panose="020F0502020204030204" pitchFamily="34" charset="0"/>
                <a:cs typeface="Calibri" panose="020F0502020204030204" pitchFamily="34" charset="0"/>
              </a:rPr>
              <a:t>Χειρουργική αφαίρεση με όρια ασφαλείας </a:t>
            </a:r>
            <a:r>
              <a:rPr lang="en-US" altLang="en-US" sz="2133" dirty="0">
                <a:latin typeface="Calibri" panose="020F0502020204030204" pitchFamily="34" charset="0"/>
                <a:cs typeface="Calibri" panose="020F0502020204030204" pitchFamily="34" charset="0"/>
              </a:rPr>
              <a:t>1-3</a:t>
            </a:r>
            <a:r>
              <a:rPr lang="el-GR" altLang="en-US" sz="2133" dirty="0">
                <a:latin typeface="Calibri" panose="020F0502020204030204" pitchFamily="34" charset="0"/>
                <a:cs typeface="Calibri" panose="020F0502020204030204" pitchFamily="34" charset="0"/>
              </a:rPr>
              <a:t> </a:t>
            </a:r>
            <a:r>
              <a:rPr lang="en-US" altLang="en-US" sz="2133" dirty="0">
                <a:latin typeface="Calibri" panose="020F0502020204030204" pitchFamily="34" charset="0"/>
                <a:cs typeface="Calibri" panose="020F0502020204030204" pitchFamily="34" charset="0"/>
              </a:rPr>
              <a:t>mm</a:t>
            </a:r>
            <a:r>
              <a:rPr lang="el-GR" altLang="en-US" sz="2133" dirty="0">
                <a:latin typeface="Calibri" panose="020F0502020204030204" pitchFamily="34" charset="0"/>
                <a:cs typeface="Calibri" panose="020F0502020204030204" pitchFamily="34" charset="0"/>
              </a:rPr>
              <a:t> και μέχρι το υποδόριο λίπος</a:t>
            </a:r>
          </a:p>
          <a:p>
            <a:pPr>
              <a:lnSpc>
                <a:spcPct val="80000"/>
              </a:lnSpc>
              <a:buClr>
                <a:srgbClr val="C00000"/>
              </a:buClr>
              <a:defRPr/>
            </a:pPr>
            <a:r>
              <a:rPr lang="el-GR" altLang="en-US" sz="2133" dirty="0">
                <a:latin typeface="Calibri" panose="020F0502020204030204" pitchFamily="34" charset="0"/>
                <a:cs typeface="Calibri" panose="020F0502020204030204" pitchFamily="34" charset="0"/>
              </a:rPr>
              <a:t>Αρκετό για πλήρη ιστολογική εξέταση</a:t>
            </a:r>
          </a:p>
          <a:p>
            <a:pPr>
              <a:lnSpc>
                <a:spcPct val="80000"/>
              </a:lnSpc>
              <a:buClr>
                <a:srgbClr val="C00000"/>
              </a:buClr>
              <a:defRPr/>
            </a:pPr>
            <a:r>
              <a:rPr lang="el-GR" altLang="en-US" sz="2133" dirty="0">
                <a:latin typeface="Calibri" panose="020F0502020204030204" pitchFamily="34" charset="0"/>
                <a:cs typeface="Calibri" panose="020F0502020204030204" pitchFamily="34" charset="0"/>
              </a:rPr>
              <a:t>Διαφύλαξη λεμφικής παροχέτευσης περιοχής</a:t>
            </a:r>
            <a:r>
              <a:rPr lang="en-US" altLang="en-US" dirty="0"/>
              <a:t>			</a:t>
            </a:r>
          </a:p>
        </p:txBody>
      </p:sp>
      <p:pic>
        <p:nvPicPr>
          <p:cNvPr id="123907" name="Picture 1">
            <a:extLst>
              <a:ext uri="{FF2B5EF4-FFF2-40B4-BE49-F238E27FC236}">
                <a16:creationId xmlns:a16="http://schemas.microsoft.com/office/drawing/2014/main" id="{A8D75FA8-A1F6-8C7C-C5B2-E9155592A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786"/>
          <a:stretch>
            <a:fillRect/>
          </a:stretch>
        </p:blipFill>
        <p:spPr bwMode="auto">
          <a:xfrm>
            <a:off x="4108450" y="1444625"/>
            <a:ext cx="4013200"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C838A9AE-1CC0-AA3C-CA3C-4D60F9687BAF}"/>
              </a:ext>
            </a:extLst>
          </p:cNvPr>
          <p:cNvSpPr>
            <a:spLocks noGrp="1" noChangeArrowheads="1"/>
          </p:cNvSpPr>
          <p:nvPr>
            <p:ph type="title"/>
          </p:nvPr>
        </p:nvSpPr>
        <p:spPr>
          <a:xfrm>
            <a:off x="2254250" y="381000"/>
            <a:ext cx="7772400" cy="1016000"/>
          </a:xfrm>
        </p:spPr>
        <p:txBody>
          <a:bodyPr/>
          <a:lstStyle/>
          <a:p>
            <a:r>
              <a:rPr lang="el-GR" altLang="en-US" sz="3200" dirty="0">
                <a:solidFill>
                  <a:srgbClr val="002060"/>
                </a:solidFill>
                <a:latin typeface="Calibri" panose="020F0502020204030204" pitchFamily="34" charset="0"/>
                <a:cs typeface="Calibri" panose="020F0502020204030204" pitchFamily="34" charset="0"/>
              </a:rPr>
              <a:t>Πρότυπο ιστολογικής αναφοράς</a:t>
            </a:r>
            <a:endParaRPr lang="en-US" altLang="en-US" sz="3200" dirty="0">
              <a:solidFill>
                <a:srgbClr val="002060"/>
              </a:solidFill>
              <a:latin typeface="Calibri" panose="020F0502020204030204" pitchFamily="34" charset="0"/>
              <a:cs typeface="Calibri" panose="020F0502020204030204" pitchFamily="34" charset="0"/>
            </a:endParaRPr>
          </a:p>
        </p:txBody>
      </p:sp>
      <p:sp>
        <p:nvSpPr>
          <p:cNvPr id="136195" name="Rectangle 3">
            <a:extLst>
              <a:ext uri="{FF2B5EF4-FFF2-40B4-BE49-F238E27FC236}">
                <a16:creationId xmlns:a16="http://schemas.microsoft.com/office/drawing/2014/main" id="{D6BE955D-6EBE-3017-9326-B2CCE3C87A36}"/>
              </a:ext>
            </a:extLst>
          </p:cNvPr>
          <p:cNvSpPr>
            <a:spLocks noGrp="1" noChangeArrowheads="1"/>
          </p:cNvSpPr>
          <p:nvPr>
            <p:ph type="body" sz="half" idx="1"/>
          </p:nvPr>
        </p:nvSpPr>
        <p:spPr>
          <a:xfrm>
            <a:off x="5711825" y="1573213"/>
            <a:ext cx="4737100" cy="4672012"/>
          </a:xfrm>
          <a:solidFill>
            <a:srgbClr val="FFCC66"/>
          </a:solidFill>
        </p:spPr>
        <p:txBody>
          <a:bodyPr>
            <a:normAutofit fontScale="85000" lnSpcReduction="20000"/>
          </a:bodyPr>
          <a:lstStyle/>
          <a:p>
            <a:pPr>
              <a:lnSpc>
                <a:spcPct val="130000"/>
              </a:lnSpc>
              <a:buClr>
                <a:srgbClr val="C00000"/>
              </a:buClr>
              <a:defRPr/>
            </a:pPr>
            <a:r>
              <a:rPr lang="el-GR" altLang="en-US" sz="1422" b="1" dirty="0">
                <a:latin typeface="Calibri" panose="020F0502020204030204" pitchFamily="34" charset="0"/>
                <a:cs typeface="Calibri" panose="020F0502020204030204" pitchFamily="34" charset="0"/>
              </a:rPr>
              <a:t>Διάγνωση</a:t>
            </a:r>
            <a:r>
              <a:rPr lang="en-US" altLang="en-US" sz="1422" b="1" dirty="0">
                <a:latin typeface="Calibri" panose="020F0502020204030204" pitchFamily="34" charset="0"/>
                <a:cs typeface="Calibri" panose="020F0502020204030204" pitchFamily="34" charset="0"/>
              </a:rPr>
              <a:t>: </a:t>
            </a:r>
            <a:r>
              <a:rPr lang="el-GR" altLang="en-US" sz="1422" b="1" i="1" dirty="0">
                <a:latin typeface="Calibri" panose="020F0502020204030204" pitchFamily="34" charset="0"/>
                <a:cs typeface="Calibri" panose="020F0502020204030204" pitchFamily="34" charset="0"/>
              </a:rPr>
              <a:t>κακόηθες μελάνωμα</a:t>
            </a:r>
          </a:p>
          <a:p>
            <a:pPr>
              <a:lnSpc>
                <a:spcPct val="130000"/>
              </a:lnSpc>
              <a:buClr>
                <a:srgbClr val="C00000"/>
              </a:buClr>
              <a:defRPr/>
            </a:pPr>
            <a:r>
              <a:rPr lang="el-GR" altLang="en-US" sz="1422" b="1" dirty="0">
                <a:latin typeface="Calibri" panose="020F0502020204030204" pitchFamily="34" charset="0"/>
                <a:cs typeface="Calibri" panose="020F0502020204030204" pitchFamily="34" charset="0"/>
              </a:rPr>
              <a:t>Ιστολογικός τύπος</a:t>
            </a:r>
            <a:r>
              <a:rPr lang="en-US" altLang="en-US" sz="1422" b="1" dirty="0">
                <a:latin typeface="Calibri" panose="020F0502020204030204" pitchFamily="34" charset="0"/>
                <a:cs typeface="Calibri" panose="020F0502020204030204" pitchFamily="34" charset="0"/>
              </a:rPr>
              <a:t>: </a:t>
            </a:r>
            <a:r>
              <a:rPr lang="en-US" altLang="en-US" sz="1422" b="1" i="1" dirty="0">
                <a:latin typeface="Calibri" panose="020F0502020204030204" pitchFamily="34" charset="0"/>
                <a:cs typeface="Calibri" panose="020F0502020204030204" pitchFamily="34" charset="0"/>
              </a:rPr>
              <a:t>E</a:t>
            </a:r>
            <a:r>
              <a:rPr lang="el-GR" altLang="en-US" sz="1422" b="1" i="1" dirty="0" err="1">
                <a:latin typeface="Calibri" panose="020F0502020204030204" pitchFamily="34" charset="0"/>
                <a:cs typeface="Calibri" panose="020F0502020204030204" pitchFamily="34" charset="0"/>
              </a:rPr>
              <a:t>πιφανειακώς</a:t>
            </a:r>
            <a:r>
              <a:rPr lang="el-GR" altLang="en-US" sz="1422" b="1" i="1" dirty="0">
                <a:latin typeface="Calibri" panose="020F0502020204030204" pitchFamily="34" charset="0"/>
                <a:cs typeface="Calibri" panose="020F0502020204030204" pitchFamily="34" charset="0"/>
              </a:rPr>
              <a:t> επεκτεινόμενο</a:t>
            </a:r>
          </a:p>
          <a:p>
            <a:pPr>
              <a:lnSpc>
                <a:spcPct val="130000"/>
              </a:lnSpc>
              <a:buClr>
                <a:srgbClr val="C00000"/>
              </a:buClr>
              <a:defRPr/>
            </a:pPr>
            <a:r>
              <a:rPr lang="el-GR" altLang="en-US" sz="1422" b="1" dirty="0">
                <a:latin typeface="Calibri" panose="020F0502020204030204" pitchFamily="34" charset="0"/>
                <a:cs typeface="Calibri" panose="020F0502020204030204" pitchFamily="34" charset="0"/>
              </a:rPr>
              <a:t>Πάχος κατά </a:t>
            </a:r>
            <a:r>
              <a:rPr lang="en-US" altLang="en-US" sz="1422" b="1" dirty="0">
                <a:latin typeface="Calibri" panose="020F0502020204030204" pitchFamily="34" charset="0"/>
                <a:cs typeface="Calibri" panose="020F0502020204030204" pitchFamily="34" charset="0"/>
              </a:rPr>
              <a:t>Breslow: </a:t>
            </a:r>
            <a:r>
              <a:rPr lang="en-US" altLang="en-US" sz="1422" b="1" i="1" dirty="0">
                <a:latin typeface="Calibri" panose="020F0502020204030204" pitchFamily="34" charset="0"/>
                <a:cs typeface="Calibri" panose="020F0502020204030204" pitchFamily="34" charset="0"/>
              </a:rPr>
              <a:t>0.9 </a:t>
            </a:r>
            <a:r>
              <a:rPr lang="el-GR" altLang="en-US" sz="1422" b="1" i="1" dirty="0">
                <a:latin typeface="Calibri" panose="020F0502020204030204" pitchFamily="34" charset="0"/>
                <a:cs typeface="Calibri" panose="020F0502020204030204" pitchFamily="34" charset="0"/>
              </a:rPr>
              <a:t>χιλ.</a:t>
            </a:r>
          </a:p>
          <a:p>
            <a:pPr>
              <a:lnSpc>
                <a:spcPct val="130000"/>
              </a:lnSpc>
              <a:buClr>
                <a:srgbClr val="C00000"/>
              </a:buClr>
              <a:defRPr/>
            </a:pPr>
            <a:r>
              <a:rPr lang="en-US" altLang="en-US" sz="1422" b="1" dirty="0">
                <a:latin typeface="Calibri" panose="020F0502020204030204" pitchFamily="34" charset="0"/>
                <a:cs typeface="Calibri" panose="020F0502020204030204" pitchFamily="34" charset="0"/>
              </a:rPr>
              <a:t>E</a:t>
            </a:r>
            <a:r>
              <a:rPr lang="el-GR" altLang="en-US" sz="1422" b="1" dirty="0" err="1">
                <a:latin typeface="Calibri" panose="020F0502020204030204" pitchFamily="34" charset="0"/>
                <a:cs typeface="Calibri" panose="020F0502020204030204" pitchFamily="34" charset="0"/>
              </a:rPr>
              <a:t>ξέλκωση</a:t>
            </a:r>
            <a:r>
              <a:rPr lang="en-US" altLang="en-US" sz="1422" b="1" dirty="0">
                <a:latin typeface="Calibri" panose="020F0502020204030204" pitchFamily="34" charset="0"/>
                <a:cs typeface="Calibri" panose="020F0502020204030204" pitchFamily="34" charset="0"/>
              </a:rPr>
              <a:t>: </a:t>
            </a:r>
            <a:r>
              <a:rPr lang="el-GR" altLang="en-US" sz="1422" b="1" i="1" dirty="0" err="1">
                <a:latin typeface="Calibri" panose="020F0502020204030204" pitchFamily="34" charset="0"/>
                <a:cs typeface="Calibri" panose="020F0502020204030204" pitchFamily="34" charset="0"/>
              </a:rPr>
              <a:t>Ναί</a:t>
            </a:r>
            <a:endParaRPr lang="el-GR" altLang="en-US" sz="1422" b="1" i="1" dirty="0">
              <a:latin typeface="Calibri" panose="020F0502020204030204" pitchFamily="34" charset="0"/>
              <a:cs typeface="Calibri" panose="020F0502020204030204" pitchFamily="34" charset="0"/>
            </a:endParaRPr>
          </a:p>
          <a:p>
            <a:pPr>
              <a:lnSpc>
                <a:spcPct val="130000"/>
              </a:lnSpc>
              <a:buClr>
                <a:srgbClr val="C00000"/>
              </a:buClr>
              <a:defRPr/>
            </a:pPr>
            <a:r>
              <a:rPr lang="el-GR" altLang="en-US" sz="1422" b="1" dirty="0">
                <a:latin typeface="Calibri" panose="020F0502020204030204" pitchFamily="34" charset="0"/>
                <a:cs typeface="Calibri" panose="020F0502020204030204" pitchFamily="34" charset="0"/>
              </a:rPr>
              <a:t>Επίπεδο κατά </a:t>
            </a:r>
            <a:r>
              <a:rPr lang="en-US" altLang="en-US" sz="1422" b="1" dirty="0">
                <a:latin typeface="Calibri" panose="020F0502020204030204" pitchFamily="34" charset="0"/>
                <a:cs typeface="Calibri" panose="020F0502020204030204" pitchFamily="34" charset="0"/>
              </a:rPr>
              <a:t>Clark: </a:t>
            </a:r>
            <a:r>
              <a:rPr lang="en-US" altLang="en-US" sz="1422" b="1" i="1" dirty="0">
                <a:latin typeface="Calibri" panose="020F0502020204030204" pitchFamily="34" charset="0"/>
                <a:cs typeface="Calibri" panose="020F0502020204030204" pitchFamily="34" charset="0"/>
              </a:rPr>
              <a:t>IV</a:t>
            </a:r>
          </a:p>
          <a:p>
            <a:pPr>
              <a:lnSpc>
                <a:spcPct val="130000"/>
              </a:lnSpc>
              <a:buClr>
                <a:srgbClr val="C00000"/>
              </a:buClr>
              <a:defRPr/>
            </a:pPr>
            <a:r>
              <a:rPr lang="en-US" altLang="en-US" sz="1422" b="1" dirty="0">
                <a:latin typeface="Calibri" panose="020F0502020204030204" pitchFamily="34" charset="0"/>
                <a:cs typeface="Calibri" panose="020F0502020204030204" pitchFamily="34" charset="0"/>
              </a:rPr>
              <a:t>K</a:t>
            </a:r>
            <a:r>
              <a:rPr lang="el-GR" altLang="en-US" sz="1422" b="1" dirty="0" err="1">
                <a:latin typeface="Calibri" panose="020F0502020204030204" pitchFamily="34" charset="0"/>
                <a:cs typeface="Calibri" panose="020F0502020204030204" pitchFamily="34" charset="0"/>
              </a:rPr>
              <a:t>άθετη</a:t>
            </a:r>
            <a:r>
              <a:rPr lang="el-GR" altLang="en-US" sz="1422" b="1" dirty="0">
                <a:latin typeface="Calibri" panose="020F0502020204030204" pitchFamily="34" charset="0"/>
                <a:cs typeface="Calibri" panose="020F0502020204030204" pitchFamily="34" charset="0"/>
              </a:rPr>
              <a:t> φάση ανάπτυξης</a:t>
            </a:r>
            <a:r>
              <a:rPr lang="en-US" altLang="en-US" sz="1422" b="1" dirty="0">
                <a:latin typeface="Calibri" panose="020F0502020204030204" pitchFamily="34" charset="0"/>
                <a:cs typeface="Calibri" panose="020F0502020204030204" pitchFamily="34" charset="0"/>
              </a:rPr>
              <a:t>: </a:t>
            </a:r>
            <a:r>
              <a:rPr lang="en-US" altLang="en-US" sz="1422" b="1" i="1" dirty="0">
                <a:latin typeface="Calibri" panose="020F0502020204030204" pitchFamily="34" charset="0"/>
                <a:cs typeface="Calibri" panose="020F0502020204030204" pitchFamily="34" charset="0"/>
              </a:rPr>
              <a:t>N</a:t>
            </a:r>
            <a:r>
              <a:rPr lang="el-GR" altLang="en-US" sz="1422" b="1" i="1" dirty="0" err="1">
                <a:latin typeface="Calibri" panose="020F0502020204030204" pitchFamily="34" charset="0"/>
                <a:cs typeface="Calibri" panose="020F0502020204030204" pitchFamily="34" charset="0"/>
              </a:rPr>
              <a:t>αί</a:t>
            </a:r>
            <a:endParaRPr lang="el-GR" altLang="en-US" sz="1422" b="1" i="1" dirty="0">
              <a:latin typeface="Calibri" panose="020F0502020204030204" pitchFamily="34" charset="0"/>
              <a:cs typeface="Calibri" panose="020F0502020204030204" pitchFamily="34" charset="0"/>
            </a:endParaRPr>
          </a:p>
          <a:p>
            <a:pPr>
              <a:lnSpc>
                <a:spcPct val="130000"/>
              </a:lnSpc>
              <a:buClr>
                <a:srgbClr val="C00000"/>
              </a:buClr>
              <a:defRPr/>
            </a:pPr>
            <a:r>
              <a:rPr lang="el-GR" altLang="en-US" sz="1422" b="1" dirty="0">
                <a:latin typeface="Calibri" panose="020F0502020204030204" pitchFamily="34" charset="0"/>
                <a:cs typeface="Calibri" panose="020F0502020204030204" pitchFamily="34" charset="0"/>
              </a:rPr>
              <a:t>Αγγειακή ή </a:t>
            </a:r>
            <a:r>
              <a:rPr lang="el-GR" altLang="en-US" sz="1422" b="1" dirty="0" err="1">
                <a:latin typeface="Calibri" panose="020F0502020204030204" pitchFamily="34" charset="0"/>
                <a:cs typeface="Calibri" panose="020F0502020204030204" pitchFamily="34" charset="0"/>
              </a:rPr>
              <a:t>λεμφαγγειακή</a:t>
            </a:r>
            <a:r>
              <a:rPr lang="el-GR" altLang="en-US" sz="1422" b="1" dirty="0">
                <a:latin typeface="Calibri" panose="020F0502020204030204" pitchFamily="34" charset="0"/>
                <a:cs typeface="Calibri" panose="020F0502020204030204" pitchFamily="34" charset="0"/>
              </a:rPr>
              <a:t> διήθηση</a:t>
            </a:r>
            <a:r>
              <a:rPr lang="en-US" altLang="en-US" sz="1422" b="1" dirty="0">
                <a:latin typeface="Calibri" panose="020F0502020204030204" pitchFamily="34" charset="0"/>
                <a:cs typeface="Calibri" panose="020F0502020204030204" pitchFamily="34" charset="0"/>
              </a:rPr>
              <a:t>: </a:t>
            </a:r>
            <a:r>
              <a:rPr lang="el-GR" altLang="en-US" sz="1422" b="1" i="1" dirty="0">
                <a:latin typeface="Calibri" panose="020F0502020204030204" pitchFamily="34" charset="0"/>
                <a:cs typeface="Calibri" panose="020F0502020204030204" pitchFamily="34" charset="0"/>
              </a:rPr>
              <a:t>Όχι</a:t>
            </a:r>
          </a:p>
          <a:p>
            <a:pPr>
              <a:lnSpc>
                <a:spcPct val="130000"/>
              </a:lnSpc>
              <a:buClr>
                <a:srgbClr val="C00000"/>
              </a:buClr>
              <a:defRPr/>
            </a:pPr>
            <a:r>
              <a:rPr lang="el-GR" altLang="en-US" sz="1422" b="1" dirty="0" err="1">
                <a:latin typeface="Calibri" panose="020F0502020204030204" pitchFamily="34" charset="0"/>
                <a:cs typeface="Calibri" panose="020F0502020204030204" pitchFamily="34" charset="0"/>
              </a:rPr>
              <a:t>Νευτροπισμός</a:t>
            </a:r>
            <a:r>
              <a:rPr lang="en-US" altLang="en-US" sz="1422" b="1" dirty="0">
                <a:latin typeface="Calibri" panose="020F0502020204030204" pitchFamily="34" charset="0"/>
                <a:cs typeface="Calibri" panose="020F0502020204030204" pitchFamily="34" charset="0"/>
              </a:rPr>
              <a:t>:</a:t>
            </a:r>
            <a:r>
              <a:rPr lang="el-GR" altLang="en-US" sz="1422" b="1" dirty="0">
                <a:latin typeface="Calibri" panose="020F0502020204030204" pitchFamily="34" charset="0"/>
                <a:cs typeface="Calibri" panose="020F0502020204030204" pitchFamily="34" charset="0"/>
              </a:rPr>
              <a:t> </a:t>
            </a:r>
            <a:r>
              <a:rPr lang="el-GR" altLang="en-US" sz="1422" b="1" i="1" dirty="0" err="1">
                <a:latin typeface="Calibri" panose="020F0502020204030204" pitchFamily="34" charset="0"/>
                <a:cs typeface="Calibri" panose="020F0502020204030204" pitchFamily="34" charset="0"/>
              </a:rPr>
              <a:t>Οχι</a:t>
            </a:r>
            <a:endParaRPr lang="el-GR" altLang="en-US" sz="1422" b="1" i="1" dirty="0">
              <a:latin typeface="Calibri" panose="020F0502020204030204" pitchFamily="34" charset="0"/>
              <a:cs typeface="Calibri" panose="020F0502020204030204" pitchFamily="34" charset="0"/>
            </a:endParaRPr>
          </a:p>
          <a:p>
            <a:pPr>
              <a:lnSpc>
                <a:spcPct val="130000"/>
              </a:lnSpc>
              <a:buClr>
                <a:srgbClr val="C00000"/>
              </a:buClr>
              <a:defRPr/>
            </a:pPr>
            <a:r>
              <a:rPr lang="el-GR" altLang="en-US" sz="1422" b="1" dirty="0" err="1">
                <a:latin typeface="Calibri" panose="020F0502020204030204" pitchFamily="34" charset="0"/>
                <a:cs typeface="Calibri" panose="020F0502020204030204" pitchFamily="34" charset="0"/>
              </a:rPr>
              <a:t>Δορυφόρες</a:t>
            </a:r>
            <a:r>
              <a:rPr lang="el-GR" altLang="en-US" sz="1422" b="1" dirty="0">
                <a:latin typeface="Calibri" panose="020F0502020204030204" pitchFamily="34" charset="0"/>
                <a:cs typeface="Calibri" panose="020F0502020204030204" pitchFamily="34" charset="0"/>
              </a:rPr>
              <a:t> εστίες</a:t>
            </a:r>
            <a:r>
              <a:rPr lang="en-US" altLang="en-US" sz="1422" b="1" dirty="0">
                <a:latin typeface="Calibri" panose="020F0502020204030204" pitchFamily="34" charset="0"/>
                <a:cs typeface="Calibri" panose="020F0502020204030204" pitchFamily="34" charset="0"/>
              </a:rPr>
              <a:t>: </a:t>
            </a:r>
            <a:r>
              <a:rPr lang="el-GR" altLang="en-US" sz="1422" b="1" i="1" dirty="0">
                <a:latin typeface="Calibri" panose="020F0502020204030204" pitchFamily="34" charset="0"/>
                <a:cs typeface="Calibri" panose="020F0502020204030204" pitchFamily="34" charset="0"/>
              </a:rPr>
              <a:t>Όχι</a:t>
            </a:r>
          </a:p>
          <a:p>
            <a:pPr>
              <a:lnSpc>
                <a:spcPct val="130000"/>
              </a:lnSpc>
              <a:buClr>
                <a:srgbClr val="C00000"/>
              </a:buClr>
              <a:defRPr/>
            </a:pPr>
            <a:r>
              <a:rPr lang="el-GR" altLang="en-US" sz="1422" b="1" dirty="0">
                <a:latin typeface="Calibri" panose="020F0502020204030204" pitchFamily="34" charset="0"/>
                <a:cs typeface="Calibri" panose="020F0502020204030204" pitchFamily="34" charset="0"/>
              </a:rPr>
              <a:t>Υποστροφή</a:t>
            </a:r>
            <a:r>
              <a:rPr lang="en-US" altLang="en-US" sz="1422" b="1" dirty="0">
                <a:latin typeface="Calibri" panose="020F0502020204030204" pitchFamily="34" charset="0"/>
                <a:cs typeface="Calibri" panose="020F0502020204030204" pitchFamily="34" charset="0"/>
              </a:rPr>
              <a:t>: </a:t>
            </a:r>
            <a:r>
              <a:rPr lang="en-US" altLang="en-US" sz="1422" b="1" i="1" dirty="0">
                <a:latin typeface="Calibri" panose="020F0502020204030204" pitchFamily="34" charset="0"/>
                <a:cs typeface="Calibri" panose="020F0502020204030204" pitchFamily="34" charset="0"/>
              </a:rPr>
              <a:t>N</a:t>
            </a:r>
            <a:r>
              <a:rPr lang="el-GR" altLang="en-US" sz="1422" b="1" i="1" dirty="0" err="1">
                <a:latin typeface="Calibri" panose="020F0502020204030204" pitchFamily="34" charset="0"/>
                <a:cs typeface="Calibri" panose="020F0502020204030204" pitchFamily="34" charset="0"/>
              </a:rPr>
              <a:t>αί</a:t>
            </a:r>
            <a:r>
              <a:rPr lang="en-US" altLang="en-US" sz="1422" b="1" i="1" dirty="0">
                <a:latin typeface="Calibri" panose="020F0502020204030204" pitchFamily="34" charset="0"/>
                <a:cs typeface="Calibri" panose="020F0502020204030204" pitchFamily="34" charset="0"/>
              </a:rPr>
              <a:t> (&gt;1 mm)</a:t>
            </a:r>
            <a:endParaRPr lang="el-GR" altLang="en-US" sz="1422" b="1" i="1" dirty="0">
              <a:latin typeface="Calibri" panose="020F0502020204030204" pitchFamily="34" charset="0"/>
              <a:cs typeface="Calibri" panose="020F0502020204030204" pitchFamily="34" charset="0"/>
            </a:endParaRPr>
          </a:p>
          <a:p>
            <a:pPr>
              <a:lnSpc>
                <a:spcPct val="130000"/>
              </a:lnSpc>
              <a:buClr>
                <a:srgbClr val="C00000"/>
              </a:buClr>
              <a:defRPr/>
            </a:pPr>
            <a:r>
              <a:rPr lang="el-GR" altLang="en-US" sz="1422" b="1" i="1" dirty="0">
                <a:latin typeface="Calibri" panose="020F0502020204030204" pitchFamily="34" charset="0"/>
                <a:cs typeface="Calibri" panose="020F0502020204030204" pitchFamily="34" charset="0"/>
              </a:rPr>
              <a:t>Μιτώσεις</a:t>
            </a:r>
            <a:r>
              <a:rPr lang="en-US" altLang="en-US" sz="1422" b="1" i="1" dirty="0">
                <a:latin typeface="Calibri" panose="020F0502020204030204" pitchFamily="34" charset="0"/>
                <a:cs typeface="Calibri" panose="020F0502020204030204" pitchFamily="34" charset="0"/>
              </a:rPr>
              <a:t>: 1-2</a:t>
            </a:r>
            <a:endParaRPr lang="el-GR" altLang="en-US" sz="1422" b="1" i="1" dirty="0">
              <a:latin typeface="Calibri" panose="020F0502020204030204" pitchFamily="34" charset="0"/>
              <a:cs typeface="Calibri" panose="020F0502020204030204" pitchFamily="34" charset="0"/>
            </a:endParaRPr>
          </a:p>
          <a:p>
            <a:pPr>
              <a:lnSpc>
                <a:spcPct val="130000"/>
              </a:lnSpc>
              <a:buClr>
                <a:srgbClr val="C00000"/>
              </a:buClr>
              <a:defRPr/>
            </a:pPr>
            <a:r>
              <a:rPr lang="el-GR" altLang="en-US" sz="1422" b="1" dirty="0">
                <a:latin typeface="Calibri" panose="020F0502020204030204" pitchFamily="34" charset="0"/>
                <a:cs typeface="Calibri" panose="020F0502020204030204" pitchFamily="34" charset="0"/>
              </a:rPr>
              <a:t>Προεξάρχων τύπος κυττάρων</a:t>
            </a:r>
            <a:r>
              <a:rPr lang="en-US" altLang="en-US" sz="1422" b="1" dirty="0">
                <a:latin typeface="Calibri" panose="020F0502020204030204" pitchFamily="34" charset="0"/>
                <a:cs typeface="Calibri" panose="020F0502020204030204" pitchFamily="34" charset="0"/>
              </a:rPr>
              <a:t>: </a:t>
            </a:r>
            <a:r>
              <a:rPr lang="en-US" altLang="en-US" sz="1422" b="1" i="1" dirty="0">
                <a:latin typeface="Calibri" panose="020F0502020204030204" pitchFamily="34" charset="0"/>
                <a:cs typeface="Calibri" panose="020F0502020204030204" pitchFamily="34" charset="0"/>
              </a:rPr>
              <a:t>E</a:t>
            </a:r>
            <a:r>
              <a:rPr lang="el-GR" altLang="en-US" sz="1422" b="1" i="1" dirty="0" err="1">
                <a:latin typeface="Calibri" panose="020F0502020204030204" pitchFamily="34" charset="0"/>
                <a:cs typeface="Calibri" panose="020F0502020204030204" pitchFamily="34" charset="0"/>
              </a:rPr>
              <a:t>πιθηλιοειδής</a:t>
            </a:r>
            <a:endParaRPr lang="el-GR" altLang="en-US" sz="1422" b="1" i="1" dirty="0">
              <a:latin typeface="Calibri" panose="020F0502020204030204" pitchFamily="34" charset="0"/>
              <a:cs typeface="Calibri" panose="020F0502020204030204" pitchFamily="34" charset="0"/>
            </a:endParaRPr>
          </a:p>
          <a:p>
            <a:pPr>
              <a:lnSpc>
                <a:spcPct val="130000"/>
              </a:lnSpc>
              <a:buClr>
                <a:srgbClr val="C00000"/>
              </a:buClr>
              <a:defRPr/>
            </a:pPr>
            <a:r>
              <a:rPr lang="el-GR" altLang="en-US" sz="1422" b="1" dirty="0">
                <a:latin typeface="Calibri" panose="020F0502020204030204" pitchFamily="34" charset="0"/>
                <a:cs typeface="Calibri" panose="020F0502020204030204" pitchFamily="34" charset="0"/>
              </a:rPr>
              <a:t>Συνυπάρχον σπίλος</a:t>
            </a:r>
            <a:r>
              <a:rPr lang="en-US" altLang="en-US" sz="1422" b="1" dirty="0">
                <a:latin typeface="Calibri" panose="020F0502020204030204" pitchFamily="34" charset="0"/>
                <a:cs typeface="Calibri" panose="020F0502020204030204" pitchFamily="34" charset="0"/>
              </a:rPr>
              <a:t>: </a:t>
            </a:r>
            <a:r>
              <a:rPr lang="en-US" altLang="en-US" sz="1422" b="1" i="1" dirty="0">
                <a:latin typeface="Calibri" panose="020F0502020204030204" pitchFamily="34" charset="0"/>
                <a:cs typeface="Calibri" panose="020F0502020204030204" pitchFamily="34" charset="0"/>
              </a:rPr>
              <a:t>N</a:t>
            </a:r>
            <a:r>
              <a:rPr lang="el-GR" altLang="en-US" sz="1422" b="1" i="1" dirty="0" err="1">
                <a:latin typeface="Calibri" panose="020F0502020204030204" pitchFamily="34" charset="0"/>
                <a:cs typeface="Calibri" panose="020F0502020204030204" pitchFamily="34" charset="0"/>
              </a:rPr>
              <a:t>αί</a:t>
            </a:r>
            <a:endParaRPr lang="el-GR" altLang="en-US" sz="1422" b="1" i="1" dirty="0">
              <a:latin typeface="Calibri" panose="020F0502020204030204" pitchFamily="34" charset="0"/>
              <a:cs typeface="Calibri" panose="020F0502020204030204" pitchFamily="34" charset="0"/>
            </a:endParaRPr>
          </a:p>
          <a:p>
            <a:pPr>
              <a:lnSpc>
                <a:spcPct val="130000"/>
              </a:lnSpc>
              <a:buClr>
                <a:srgbClr val="C00000"/>
              </a:buClr>
              <a:defRPr/>
            </a:pPr>
            <a:r>
              <a:rPr lang="el-GR" altLang="en-US" sz="1422" b="1" dirty="0">
                <a:latin typeface="Calibri" panose="020F0502020204030204" pitchFamily="34" charset="0"/>
                <a:cs typeface="Calibri" panose="020F0502020204030204" pitchFamily="34" charset="0"/>
              </a:rPr>
              <a:t>Χειρουργικά όρια</a:t>
            </a:r>
            <a:r>
              <a:rPr lang="en-US" altLang="en-US" sz="1422" b="1" dirty="0">
                <a:latin typeface="Calibri" panose="020F0502020204030204" pitchFamily="34" charset="0"/>
                <a:cs typeface="Calibri" panose="020F0502020204030204" pitchFamily="34" charset="0"/>
              </a:rPr>
              <a:t>: E</a:t>
            </a:r>
            <a:r>
              <a:rPr lang="el-GR" altLang="en-US" sz="1422" b="1" dirty="0" err="1">
                <a:latin typeface="Calibri" panose="020F0502020204030204" pitchFamily="34" charset="0"/>
                <a:cs typeface="Calibri" panose="020F0502020204030204" pitchFamily="34" charset="0"/>
              </a:rPr>
              <a:t>λεύθερα</a:t>
            </a:r>
            <a:endParaRPr lang="el-GR" altLang="en-US" sz="1422" b="1" dirty="0">
              <a:latin typeface="Calibri" panose="020F0502020204030204" pitchFamily="34" charset="0"/>
              <a:cs typeface="Calibri" panose="020F0502020204030204" pitchFamily="34" charset="0"/>
            </a:endParaRPr>
          </a:p>
        </p:txBody>
      </p:sp>
      <p:pic>
        <p:nvPicPr>
          <p:cNvPr id="125955" name="Picture 4" descr="Photo1, assymetry">
            <a:extLst>
              <a:ext uri="{FF2B5EF4-FFF2-40B4-BE49-F238E27FC236}">
                <a16:creationId xmlns:a16="http://schemas.microsoft.com/office/drawing/2014/main" id="{A77ABA3A-641F-4F6E-A02B-D8A086005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0" y="1573214"/>
            <a:ext cx="31369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21D708B-4E9C-375A-C21F-A3A3474B3840}"/>
              </a:ext>
            </a:extLst>
          </p:cNvPr>
          <p:cNvSpPr>
            <a:spLocks noChangeArrowheads="1"/>
          </p:cNvSpPr>
          <p:nvPr/>
        </p:nvSpPr>
        <p:spPr bwMode="auto">
          <a:xfrm>
            <a:off x="5734050" y="2278064"/>
            <a:ext cx="2794000" cy="319087"/>
          </a:xfrm>
          <a:prstGeom prst="rect">
            <a:avLst/>
          </a:prstGeom>
          <a:noFill/>
          <a:ln w="38100" algn="ctr">
            <a:solidFill>
              <a:srgbClr val="C00000"/>
            </a:solidFill>
            <a:round/>
            <a:headEnd/>
            <a:tailEnd/>
          </a:ln>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pic>
        <p:nvPicPr>
          <p:cNvPr id="6" name="Picture 2" descr="15FF2">
            <a:extLst>
              <a:ext uri="{FF2B5EF4-FFF2-40B4-BE49-F238E27FC236}">
                <a16:creationId xmlns:a16="http://schemas.microsoft.com/office/drawing/2014/main" id="{7D66A640-C970-299B-7508-9BD6B50CB8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1838" y="3732214"/>
            <a:ext cx="337820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C4468CF-596F-9A81-14AA-E94F8825949E}"/>
              </a:ext>
            </a:extLst>
          </p:cNvPr>
          <p:cNvSpPr txBox="1">
            <a:spLocks noChangeArrowheads="1"/>
          </p:cNvSpPr>
          <p:nvPr/>
        </p:nvSpPr>
        <p:spPr>
          <a:xfrm>
            <a:off x="1855788" y="5959475"/>
            <a:ext cx="3408362" cy="285750"/>
          </a:xfrm>
          <a:prstGeom prst="rect">
            <a:avLst/>
          </a:prstGeom>
          <a:solidFill>
            <a:schemeClr val="bg1"/>
          </a:solidFill>
        </p:spPr>
        <p:txBody>
          <a:bodyPr>
            <a:norm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70000"/>
              </a:lnSpc>
              <a:buClr>
                <a:srgbClr val="C00000"/>
              </a:buClr>
            </a:pPr>
            <a:endParaRPr lang="en-US" altLang="en-US" sz="1700">
              <a:latin typeface="Calibri" panose="020F0502020204030204" pitchFamily="34" charset="0"/>
              <a:cs typeface="Calibri" panose="020F0502020204030204" pitchFamily="34" charset="0"/>
            </a:endParaRPr>
          </a:p>
        </p:txBody>
      </p:sp>
      <p:sp>
        <p:nvSpPr>
          <p:cNvPr id="8" name="Rectangle 6">
            <a:extLst>
              <a:ext uri="{FF2B5EF4-FFF2-40B4-BE49-F238E27FC236}">
                <a16:creationId xmlns:a16="http://schemas.microsoft.com/office/drawing/2014/main" id="{ECA4DAD5-BC9D-65A9-6C2F-0B21F11A96DE}"/>
              </a:ext>
            </a:extLst>
          </p:cNvPr>
          <p:cNvSpPr txBox="1">
            <a:spLocks noChangeArrowheads="1"/>
          </p:cNvSpPr>
          <p:nvPr/>
        </p:nvSpPr>
        <p:spPr>
          <a:xfrm>
            <a:off x="1987551" y="6134100"/>
            <a:ext cx="3406775" cy="573088"/>
          </a:xfrm>
          <a:prstGeom prst="rect">
            <a:avLst/>
          </a:prstGeom>
          <a:solidFill>
            <a:schemeClr val="bg1"/>
          </a:solidFill>
        </p:spPr>
        <p:txBody>
          <a:bodyPr>
            <a:norm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70000"/>
              </a:lnSpc>
              <a:buClr>
                <a:srgbClr val="C00000"/>
              </a:buClr>
            </a:pPr>
            <a:r>
              <a:rPr lang="el-GR" altLang="en-US" sz="1000">
                <a:latin typeface="Calibri" panose="020F0502020204030204" pitchFamily="34" charset="0"/>
                <a:cs typeface="Calibri" panose="020F0502020204030204" pitchFamily="34" charset="0"/>
              </a:rPr>
              <a:t>Ορίζεται ως η απόσταση (σε χιλιοστά) από την κοκκιώδη στοιβάδα ως το βαθύτερο σημείο που φθάνουν τα νεοπλασματικά κύτταρα</a:t>
            </a:r>
            <a:endParaRPr lang="en-US" altLang="en-US" sz="1000">
              <a:latin typeface="Calibri" panose="020F0502020204030204" pitchFamily="34" charset="0"/>
              <a:cs typeface="Calibri" panose="020F050202020403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2FC15902-97C5-3945-A0D7-FCFF930812D8}"/>
              </a:ext>
            </a:extLst>
          </p:cNvPr>
          <p:cNvSpPr>
            <a:spLocks noGrp="1"/>
          </p:cNvSpPr>
          <p:nvPr>
            <p:ph type="title"/>
          </p:nvPr>
        </p:nvSpPr>
        <p:spPr/>
        <p:txBody>
          <a:bodyPr/>
          <a:lstStyle/>
          <a:p>
            <a:r>
              <a:rPr lang="el-GR" dirty="0" err="1">
                <a:solidFill>
                  <a:srgbClr val="002060"/>
                </a:solidFill>
              </a:rPr>
              <a:t>Σταδιοποίηση</a:t>
            </a:r>
            <a:endParaRPr lang="el-GR" dirty="0">
              <a:solidFill>
                <a:srgbClr val="002060"/>
              </a:solidFill>
            </a:endParaRPr>
          </a:p>
        </p:txBody>
      </p:sp>
      <p:sp>
        <p:nvSpPr>
          <p:cNvPr id="5" name="Θέση κειμένου 4">
            <a:extLst>
              <a:ext uri="{FF2B5EF4-FFF2-40B4-BE49-F238E27FC236}">
                <a16:creationId xmlns:a16="http://schemas.microsoft.com/office/drawing/2014/main" id="{CC296253-E3C4-4345-884C-1B1BA9352A04}"/>
              </a:ext>
            </a:extLst>
          </p:cNvPr>
          <p:cNvSpPr>
            <a:spLocks noGrp="1"/>
          </p:cNvSpPr>
          <p:nvPr>
            <p:ph type="body" idx="1"/>
          </p:nvPr>
        </p:nvSpPr>
        <p:spPr/>
        <p:txBody>
          <a:bodyPr/>
          <a:lstStyle/>
          <a:p>
            <a:endParaRPr lang="el-GR"/>
          </a:p>
        </p:txBody>
      </p:sp>
    </p:spTree>
    <p:extLst>
      <p:ext uri="{BB962C8B-B14F-4D97-AF65-F5344CB8AC3E}">
        <p14:creationId xmlns:p14="http://schemas.microsoft.com/office/powerpoint/2010/main" val="38484694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E943FDEC-18BF-93BB-BF05-B76614167CC8}"/>
              </a:ext>
            </a:extLst>
          </p:cNvPr>
          <p:cNvSpPr>
            <a:spLocks noGrp="1" noChangeArrowheads="1"/>
          </p:cNvSpPr>
          <p:nvPr>
            <p:ph type="title"/>
          </p:nvPr>
        </p:nvSpPr>
        <p:spPr>
          <a:xfrm>
            <a:off x="1679575" y="804863"/>
            <a:ext cx="8859838" cy="1016000"/>
          </a:xfrm>
        </p:spPr>
        <p:txBody>
          <a:bodyPr vert="horz" lIns="81844" tIns="40923" rIns="81844" bIns="40923" rtlCol="0" anchor="ctr">
            <a:normAutofit/>
          </a:bodyPr>
          <a:lstStyle/>
          <a:p>
            <a:pPr>
              <a:defRPr/>
            </a:pPr>
            <a:r>
              <a:rPr lang="el-GR" altLang="en-US" sz="3200" dirty="0">
                <a:solidFill>
                  <a:srgbClr val="002060"/>
                </a:solidFill>
                <a:latin typeface="Calibri" panose="020F0502020204030204" pitchFamily="34" charset="0"/>
                <a:cs typeface="Calibri" panose="020F0502020204030204" pitchFamily="34" charset="0"/>
              </a:rPr>
              <a:t>Πώς προσεγγίζουμε τον ασθενή μετά τη διάγνωση του μελανώματος</a:t>
            </a:r>
            <a:r>
              <a:rPr lang="en-US" altLang="en-US" sz="3200" dirty="0">
                <a:solidFill>
                  <a:srgbClr val="002060"/>
                </a:solidFill>
                <a:latin typeface="Calibri" panose="020F0502020204030204" pitchFamily="34" charset="0"/>
                <a:cs typeface="Calibri" panose="020F0502020204030204" pitchFamily="34" charset="0"/>
              </a:rPr>
              <a:t>; </a:t>
            </a:r>
          </a:p>
        </p:txBody>
      </p:sp>
      <p:sp>
        <p:nvSpPr>
          <p:cNvPr id="3" name="Rectangle 2">
            <a:extLst>
              <a:ext uri="{FF2B5EF4-FFF2-40B4-BE49-F238E27FC236}">
                <a16:creationId xmlns:a16="http://schemas.microsoft.com/office/drawing/2014/main" id="{9476E7BF-5D70-764C-6DB1-558237FA9DAB}"/>
              </a:ext>
            </a:extLst>
          </p:cNvPr>
          <p:cNvSpPr txBox="1">
            <a:spLocks noChangeArrowheads="1"/>
          </p:cNvSpPr>
          <p:nvPr/>
        </p:nvSpPr>
        <p:spPr bwMode="auto">
          <a:xfrm>
            <a:off x="1343025" y="2179639"/>
            <a:ext cx="6192838" cy="681037"/>
          </a:xfrm>
          <a:prstGeom prst="rect">
            <a:avLst/>
          </a:prstGeom>
          <a:noFill/>
          <a:ln w="9525">
            <a:noFill/>
            <a:miter lim="800000"/>
            <a:headEnd/>
            <a:tailEnd/>
          </a:ln>
        </p:spPr>
        <p:txBody>
          <a:bodyPr anchor="ctr"/>
          <a:lstStyle/>
          <a:p>
            <a:pPr>
              <a:buClr>
                <a:srgbClr val="C00000"/>
              </a:buClr>
              <a:buFont typeface="Arial" pitchFamily="34" charset="0"/>
              <a:buChar char="•"/>
              <a:defRPr/>
            </a:pPr>
            <a:r>
              <a:rPr lang="el-GR" sz="2844" kern="0" dirty="0">
                <a:latin typeface="Calibri" panose="020F0502020204030204" pitchFamily="34" charset="0"/>
                <a:ea typeface="+mj-ea"/>
                <a:cs typeface="Calibri" panose="020F0502020204030204" pitchFamily="34" charset="0"/>
              </a:rPr>
              <a:t> </a:t>
            </a:r>
            <a:r>
              <a:rPr lang="en-US" sz="2844" kern="0" dirty="0">
                <a:latin typeface="Calibri" panose="020F0502020204030204" pitchFamily="34" charset="0"/>
                <a:ea typeface="+mj-ea"/>
                <a:cs typeface="Calibri" panose="020F0502020204030204" pitchFamily="34" charset="0"/>
              </a:rPr>
              <a:t>E</a:t>
            </a:r>
            <a:r>
              <a:rPr lang="el-GR" sz="2844" kern="0" dirty="0">
                <a:latin typeface="Calibri" panose="020F0502020204030204" pitchFamily="34" charset="0"/>
                <a:ea typeface="+mj-ea"/>
                <a:cs typeface="Calibri" panose="020F0502020204030204" pitchFamily="34" charset="0"/>
              </a:rPr>
              <a:t>πανεκτομή της πρωτοπαθούς εστίας</a:t>
            </a:r>
          </a:p>
        </p:txBody>
      </p:sp>
      <p:sp>
        <p:nvSpPr>
          <p:cNvPr id="2" name="Ορθογώνιο 1">
            <a:extLst>
              <a:ext uri="{FF2B5EF4-FFF2-40B4-BE49-F238E27FC236}">
                <a16:creationId xmlns:a16="http://schemas.microsoft.com/office/drawing/2014/main" id="{05C6F5C6-F69C-4AC7-970A-BAA7180523C1}"/>
              </a:ext>
            </a:extLst>
          </p:cNvPr>
          <p:cNvSpPr/>
          <p:nvPr/>
        </p:nvSpPr>
        <p:spPr>
          <a:xfrm>
            <a:off x="1343026" y="3219450"/>
            <a:ext cx="5984875" cy="2281238"/>
          </a:xfrm>
          <a:prstGeom prst="rect">
            <a:avLst/>
          </a:prstGeom>
        </p:spPr>
        <p:txBody>
          <a:bodyPr>
            <a:spAutoFit/>
          </a:bodyPr>
          <a:lstStyle/>
          <a:p>
            <a:pPr>
              <a:buClr>
                <a:srgbClr val="C00000"/>
              </a:buClr>
              <a:buFont typeface="Arial" pitchFamily="34" charset="0"/>
              <a:buChar char="•"/>
              <a:defRPr/>
            </a:pPr>
            <a:r>
              <a:rPr lang="el-GR" sz="2844" kern="0" dirty="0">
                <a:latin typeface="Calibri" panose="020F0502020204030204" pitchFamily="34" charset="0"/>
                <a:cs typeface="Calibri" panose="020F0502020204030204" pitchFamily="34" charset="0"/>
              </a:rPr>
              <a:t> </a:t>
            </a:r>
            <a:r>
              <a:rPr lang="el-GR" sz="2844" kern="0" dirty="0" err="1">
                <a:latin typeface="Calibri" panose="020F0502020204030204" pitchFamily="34" charset="0"/>
                <a:cs typeface="Calibri" panose="020F0502020204030204" pitchFamily="34" charset="0"/>
              </a:rPr>
              <a:t>Σταδιοποίηση</a:t>
            </a:r>
            <a:r>
              <a:rPr lang="el-GR" sz="2844" kern="0" dirty="0">
                <a:latin typeface="Calibri" panose="020F0502020204030204" pitchFamily="34" charset="0"/>
                <a:cs typeface="Calibri" panose="020F0502020204030204" pitchFamily="34" charset="0"/>
              </a:rPr>
              <a:t> της νόσου</a:t>
            </a:r>
          </a:p>
          <a:p>
            <a:pPr lvl="1">
              <a:buClr>
                <a:srgbClr val="C00000"/>
              </a:buClr>
              <a:defRPr/>
            </a:pPr>
            <a:r>
              <a:rPr lang="el-GR" sz="2844" kern="0" dirty="0">
                <a:solidFill>
                  <a:srgbClr val="C00000"/>
                </a:solidFill>
                <a:latin typeface="Calibri" panose="020F0502020204030204" pitchFamily="34" charset="0"/>
                <a:cs typeface="Calibri" panose="020F0502020204030204" pitchFamily="34" charset="0"/>
              </a:rPr>
              <a:t>- </a:t>
            </a:r>
            <a:r>
              <a:rPr lang="el-GR" sz="2844" kern="0" dirty="0">
                <a:latin typeface="Calibri" panose="020F0502020204030204" pitchFamily="34" charset="0"/>
                <a:cs typeface="Calibri" panose="020F0502020204030204" pitchFamily="34" charset="0"/>
              </a:rPr>
              <a:t>Εκτίμηση </a:t>
            </a:r>
            <a:r>
              <a:rPr lang="el-GR" sz="2844" kern="0" dirty="0" err="1">
                <a:latin typeface="Calibri" panose="020F0502020204030204" pitchFamily="34" charset="0"/>
                <a:cs typeface="Calibri" panose="020F0502020204030204" pitchFamily="34" charset="0"/>
              </a:rPr>
              <a:t>περιοχικών</a:t>
            </a:r>
            <a:r>
              <a:rPr lang="el-GR" sz="2844" kern="0" dirty="0">
                <a:latin typeface="Calibri" panose="020F0502020204030204" pitchFamily="34" charset="0"/>
                <a:cs typeface="Calibri" panose="020F0502020204030204" pitchFamily="34" charset="0"/>
              </a:rPr>
              <a:t> λεμφαδένων (βιοψία φρουρού λεμφαδένα)</a:t>
            </a:r>
          </a:p>
          <a:p>
            <a:pPr lvl="1">
              <a:buClr>
                <a:srgbClr val="C00000"/>
              </a:buClr>
              <a:buFontTx/>
              <a:buChar char="-"/>
              <a:defRPr/>
            </a:pPr>
            <a:r>
              <a:rPr lang="el-GR" sz="2844" kern="0" dirty="0">
                <a:latin typeface="Calibri" panose="020F0502020204030204" pitchFamily="34" charset="0"/>
                <a:cs typeface="Calibri" panose="020F0502020204030204" pitchFamily="34" charset="0"/>
              </a:rPr>
              <a:t>Απεικονιστικός έλεγχος για απομακρυσμένη νόσο</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68BD6F-21A4-8041-BF4B-E44FAE8185D0}"/>
              </a:ext>
            </a:extLst>
          </p:cNvPr>
          <p:cNvSpPr>
            <a:spLocks noGrp="1"/>
          </p:cNvSpPr>
          <p:nvPr>
            <p:ph type="title"/>
          </p:nvPr>
        </p:nvSpPr>
        <p:spPr>
          <a:xfrm>
            <a:off x="352425" y="0"/>
            <a:ext cx="10515600" cy="1325563"/>
          </a:xfrm>
        </p:spPr>
        <p:txBody>
          <a:bodyPr>
            <a:normAutofit/>
          </a:bodyPr>
          <a:lstStyle/>
          <a:p>
            <a:pPr algn="ctr"/>
            <a:r>
              <a:rPr lang="en-US" sz="2400" dirty="0"/>
              <a:t>TNM staging – AJCC staging system 8</a:t>
            </a:r>
            <a:r>
              <a:rPr lang="en-US" sz="2400" baseline="30000" dirty="0"/>
              <a:t>th</a:t>
            </a:r>
            <a:r>
              <a:rPr lang="en-US" sz="2400" dirty="0"/>
              <a:t> edition</a:t>
            </a:r>
            <a:br>
              <a:rPr lang="en-US" sz="2400" dirty="0"/>
            </a:br>
            <a:r>
              <a:rPr lang="en-US" sz="2400" dirty="0"/>
              <a:t>Primary Tumor (T) </a:t>
            </a:r>
            <a:endParaRPr lang="el-GR" sz="2400" dirty="0"/>
          </a:p>
        </p:txBody>
      </p:sp>
      <p:pic>
        <p:nvPicPr>
          <p:cNvPr id="5" name="Picture 2">
            <a:extLst>
              <a:ext uri="{FF2B5EF4-FFF2-40B4-BE49-F238E27FC236}">
                <a16:creationId xmlns:a16="http://schemas.microsoft.com/office/drawing/2014/main" id="{9D6F5C6D-A6F9-6543-97CB-88C3C9BC8233}"/>
              </a:ext>
            </a:extLst>
          </p:cNvPr>
          <p:cNvPicPr>
            <a:picLocks noChangeAspect="1"/>
          </p:cNvPicPr>
          <p:nvPr/>
        </p:nvPicPr>
        <p:blipFill rotWithShape="1">
          <a:blip r:embed="rId2"/>
          <a:srcRect b="67059"/>
          <a:stretch/>
        </p:blipFill>
        <p:spPr>
          <a:xfrm>
            <a:off x="0" y="914399"/>
            <a:ext cx="12192000" cy="5989053"/>
          </a:xfrm>
          <a:prstGeom prst="rect">
            <a:avLst/>
          </a:prstGeom>
        </p:spPr>
      </p:pic>
    </p:spTree>
    <p:extLst>
      <p:ext uri="{BB962C8B-B14F-4D97-AF65-F5344CB8AC3E}">
        <p14:creationId xmlns:p14="http://schemas.microsoft.com/office/powerpoint/2010/main" val="28657977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BC47C7B4-EF1E-A44B-8D19-CADA69F176B7}"/>
              </a:ext>
            </a:extLst>
          </p:cNvPr>
          <p:cNvSpPr>
            <a:spLocks noGrp="1"/>
          </p:cNvSpPr>
          <p:nvPr>
            <p:ph type="title"/>
          </p:nvPr>
        </p:nvSpPr>
        <p:spPr/>
        <p:txBody>
          <a:bodyPr>
            <a:noAutofit/>
          </a:bodyPr>
          <a:lstStyle/>
          <a:p>
            <a:r>
              <a:rPr lang="en-US" sz="2400" dirty="0"/>
              <a:t>Melanoma staging: Evidence-based changes in the American Joint Committee on Cancer eighth edition cancer staging manual CA Cancer J Clin 2017</a:t>
            </a:r>
            <a:endParaRPr lang="el-GR" sz="2400" dirty="0"/>
          </a:p>
        </p:txBody>
      </p:sp>
      <p:pic>
        <p:nvPicPr>
          <p:cNvPr id="8" name="Θέση περιεχομένου 7">
            <a:extLst>
              <a:ext uri="{FF2B5EF4-FFF2-40B4-BE49-F238E27FC236}">
                <a16:creationId xmlns:a16="http://schemas.microsoft.com/office/drawing/2014/main" id="{C8C9ADA0-9308-4544-AF73-BF6DA517FB87}"/>
              </a:ext>
            </a:extLst>
          </p:cNvPr>
          <p:cNvPicPr>
            <a:picLocks noGrp="1" noChangeAspect="1"/>
          </p:cNvPicPr>
          <p:nvPr>
            <p:ph idx="1"/>
          </p:nvPr>
        </p:nvPicPr>
        <p:blipFill>
          <a:blip r:embed="rId2"/>
          <a:stretch>
            <a:fillRect/>
          </a:stretch>
        </p:blipFill>
        <p:spPr>
          <a:xfrm>
            <a:off x="2755888" y="1825625"/>
            <a:ext cx="6680223" cy="4351338"/>
          </a:xfrm>
        </p:spPr>
      </p:pic>
    </p:spTree>
    <p:extLst>
      <p:ext uri="{BB962C8B-B14F-4D97-AF65-F5344CB8AC3E}">
        <p14:creationId xmlns:p14="http://schemas.microsoft.com/office/powerpoint/2010/main" val="33277416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6A636F-6A25-D549-988C-1F171E5F7CD1}"/>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AFDB95CC-1813-A742-931C-50908BCD5CC7}"/>
              </a:ext>
            </a:extLst>
          </p:cNvPr>
          <p:cNvPicPr>
            <a:picLocks noGrp="1" noChangeAspect="1"/>
          </p:cNvPicPr>
          <p:nvPr>
            <p:ph idx="1"/>
          </p:nvPr>
        </p:nvPicPr>
        <p:blipFill>
          <a:blip r:embed="rId2"/>
          <a:stretch>
            <a:fillRect/>
          </a:stretch>
        </p:blipFill>
        <p:spPr>
          <a:xfrm>
            <a:off x="5640219" y="1112331"/>
            <a:ext cx="5713581" cy="4351338"/>
          </a:xfrm>
        </p:spPr>
      </p:pic>
      <p:pic>
        <p:nvPicPr>
          <p:cNvPr id="7" name="Εικόνα 6">
            <a:extLst>
              <a:ext uri="{FF2B5EF4-FFF2-40B4-BE49-F238E27FC236}">
                <a16:creationId xmlns:a16="http://schemas.microsoft.com/office/drawing/2014/main" id="{A1C30C99-7D4A-C841-9858-976F317998CF}"/>
              </a:ext>
            </a:extLst>
          </p:cNvPr>
          <p:cNvPicPr>
            <a:picLocks noChangeAspect="1"/>
          </p:cNvPicPr>
          <p:nvPr/>
        </p:nvPicPr>
        <p:blipFill>
          <a:blip r:embed="rId3"/>
          <a:stretch>
            <a:fillRect/>
          </a:stretch>
        </p:blipFill>
        <p:spPr>
          <a:xfrm>
            <a:off x="339553" y="69164"/>
            <a:ext cx="5300666" cy="2650333"/>
          </a:xfrm>
          <a:prstGeom prst="rect">
            <a:avLst/>
          </a:prstGeom>
        </p:spPr>
      </p:pic>
    </p:spTree>
    <p:extLst>
      <p:ext uri="{BB962C8B-B14F-4D97-AF65-F5344CB8AC3E}">
        <p14:creationId xmlns:p14="http://schemas.microsoft.com/office/powerpoint/2010/main" val="2920375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9529EE-B316-1D4F-872F-F7AAC89DF33D}"/>
              </a:ext>
            </a:extLst>
          </p:cNvPr>
          <p:cNvSpPr>
            <a:spLocks noGrp="1"/>
          </p:cNvSpPr>
          <p:nvPr>
            <p:ph type="title"/>
          </p:nvPr>
        </p:nvSpPr>
        <p:spPr>
          <a:xfrm>
            <a:off x="838200" y="217414"/>
            <a:ext cx="10515600" cy="1325563"/>
          </a:xfrm>
        </p:spPr>
        <p:txBody>
          <a:bodyPr/>
          <a:lstStyle/>
          <a:p>
            <a:r>
              <a:rPr lang="el-GR" dirty="0">
                <a:solidFill>
                  <a:srgbClr val="002060"/>
                </a:solidFill>
              </a:rPr>
              <a:t>Επίπτωση </a:t>
            </a:r>
            <a:endParaRPr lang="el-GR" dirty="0"/>
          </a:p>
        </p:txBody>
      </p:sp>
      <p:pic>
        <p:nvPicPr>
          <p:cNvPr id="5" name="Θέση περιεχομένου 4">
            <a:extLst>
              <a:ext uri="{FF2B5EF4-FFF2-40B4-BE49-F238E27FC236}">
                <a16:creationId xmlns:a16="http://schemas.microsoft.com/office/drawing/2014/main" id="{4A97140B-6853-FF45-8CE8-5E187D365D16}"/>
              </a:ext>
            </a:extLst>
          </p:cNvPr>
          <p:cNvPicPr>
            <a:picLocks noGrp="1" noChangeAspect="1"/>
          </p:cNvPicPr>
          <p:nvPr>
            <p:ph sz="half" idx="1"/>
          </p:nvPr>
        </p:nvPicPr>
        <p:blipFill>
          <a:blip r:embed="rId2"/>
          <a:stretch>
            <a:fillRect/>
          </a:stretch>
        </p:blipFill>
        <p:spPr>
          <a:xfrm>
            <a:off x="1817139" y="1542977"/>
            <a:ext cx="4202661" cy="4938894"/>
          </a:xfrm>
        </p:spPr>
      </p:pic>
      <p:sp>
        <p:nvSpPr>
          <p:cNvPr id="6" name="Θέση περιεχομένου 5">
            <a:extLst>
              <a:ext uri="{FF2B5EF4-FFF2-40B4-BE49-F238E27FC236}">
                <a16:creationId xmlns:a16="http://schemas.microsoft.com/office/drawing/2014/main" id="{EF16ABD9-DF02-1147-80B3-8100662C783B}"/>
              </a:ext>
            </a:extLst>
          </p:cNvPr>
          <p:cNvSpPr>
            <a:spLocks noGrp="1"/>
          </p:cNvSpPr>
          <p:nvPr>
            <p:ph sz="half" idx="2"/>
          </p:nvPr>
        </p:nvSpPr>
        <p:spPr>
          <a:xfrm>
            <a:off x="6911656" y="2618128"/>
            <a:ext cx="4442143" cy="1178017"/>
          </a:xfrm>
        </p:spPr>
        <p:txBody>
          <a:bodyPr>
            <a:normAutofit/>
          </a:bodyPr>
          <a:lstStyle/>
          <a:p>
            <a:r>
              <a:rPr lang="el-GR" sz="2000" dirty="0"/>
              <a:t>Φα</a:t>
            </a:r>
            <a:r>
              <a:rPr lang="en-US" sz="2000" dirty="0" err="1"/>
              <a:t>ί</a:t>
            </a:r>
            <a:r>
              <a:rPr lang="el-GR" sz="2000" dirty="0" err="1"/>
              <a:t>νεται</a:t>
            </a:r>
            <a:r>
              <a:rPr lang="el-GR" sz="2000" dirty="0"/>
              <a:t> ότι υπάρχει σταθεροποίηση της επίπτωσης του μελανώματος στους δυτικούς πληθυσμούς</a:t>
            </a:r>
          </a:p>
        </p:txBody>
      </p:sp>
      <p:sp>
        <p:nvSpPr>
          <p:cNvPr id="7" name="TextBox 6">
            <a:extLst>
              <a:ext uri="{FF2B5EF4-FFF2-40B4-BE49-F238E27FC236}">
                <a16:creationId xmlns:a16="http://schemas.microsoft.com/office/drawing/2014/main" id="{12737686-34BE-504C-9C11-D77F6F30CBD0}"/>
              </a:ext>
            </a:extLst>
          </p:cNvPr>
          <p:cNvSpPr txBox="1"/>
          <p:nvPr/>
        </p:nvSpPr>
        <p:spPr>
          <a:xfrm>
            <a:off x="8022771" y="5606144"/>
            <a:ext cx="3418115" cy="338554"/>
          </a:xfrm>
          <a:prstGeom prst="rect">
            <a:avLst/>
          </a:prstGeom>
          <a:noFill/>
        </p:spPr>
        <p:txBody>
          <a:bodyPr wrap="square" rtlCol="0">
            <a:spAutoFit/>
          </a:bodyPr>
          <a:lstStyle/>
          <a:p>
            <a:r>
              <a:rPr lang="en-US" sz="1600" i="1" dirty="0"/>
              <a:t>Siegel RL et al Cancer statistics 2023 </a:t>
            </a:r>
            <a:endParaRPr lang="el-GR" sz="1600" i="1" dirty="0"/>
          </a:p>
        </p:txBody>
      </p:sp>
      <p:sp>
        <p:nvSpPr>
          <p:cNvPr id="3" name="Ορθογώνιο 2">
            <a:extLst>
              <a:ext uri="{FF2B5EF4-FFF2-40B4-BE49-F238E27FC236}">
                <a16:creationId xmlns:a16="http://schemas.microsoft.com/office/drawing/2014/main" id="{C69DEF91-63E4-E947-BDE1-D8C9B635D145}"/>
              </a:ext>
            </a:extLst>
          </p:cNvPr>
          <p:cNvSpPr/>
          <p:nvPr/>
        </p:nvSpPr>
        <p:spPr>
          <a:xfrm>
            <a:off x="1817139" y="1542977"/>
            <a:ext cx="4791479" cy="20037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353502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AC5331-B1EC-F248-A271-F4C1F83246D7}"/>
              </a:ext>
            </a:extLst>
          </p:cNvPr>
          <p:cNvSpPr>
            <a:spLocks noGrp="1"/>
          </p:cNvSpPr>
          <p:nvPr>
            <p:ph type="title"/>
          </p:nvPr>
        </p:nvSpPr>
        <p:spPr/>
        <p:txBody>
          <a:bodyPr/>
          <a:lstStyle/>
          <a:p>
            <a:r>
              <a:rPr lang="en-US" dirty="0"/>
              <a:t>Regional Involvement </a:t>
            </a:r>
            <a:endParaRPr lang="el-GR" dirty="0"/>
          </a:p>
        </p:txBody>
      </p:sp>
      <p:pic>
        <p:nvPicPr>
          <p:cNvPr id="4" name="Picture 2">
            <a:extLst>
              <a:ext uri="{FF2B5EF4-FFF2-40B4-BE49-F238E27FC236}">
                <a16:creationId xmlns:a16="http://schemas.microsoft.com/office/drawing/2014/main" id="{1F295510-7478-7C46-92C0-1BE1AB12B6BB}"/>
              </a:ext>
            </a:extLst>
          </p:cNvPr>
          <p:cNvPicPr>
            <a:picLocks noGrp="1" noChangeAspect="1"/>
          </p:cNvPicPr>
          <p:nvPr>
            <p:ph idx="1"/>
          </p:nvPr>
        </p:nvPicPr>
        <p:blipFill rotWithShape="1">
          <a:blip r:embed="rId2"/>
          <a:srcRect t="33942" b="35111"/>
          <a:stretch/>
        </p:blipFill>
        <p:spPr>
          <a:xfrm>
            <a:off x="1447800" y="1857332"/>
            <a:ext cx="9296400" cy="4287923"/>
          </a:xfrm>
          <a:prstGeom prst="rect">
            <a:avLst/>
          </a:prstGeom>
        </p:spPr>
      </p:pic>
    </p:spTree>
    <p:extLst>
      <p:ext uri="{BB962C8B-B14F-4D97-AF65-F5344CB8AC3E}">
        <p14:creationId xmlns:p14="http://schemas.microsoft.com/office/powerpoint/2010/main" val="38441909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E29F5E2B-D20E-9B4F-8A95-4387C45EFDC1}"/>
              </a:ext>
            </a:extLst>
          </p:cNvPr>
          <p:cNvPicPr>
            <a:picLocks noGrp="1" noChangeAspect="1"/>
          </p:cNvPicPr>
          <p:nvPr>
            <p:ph idx="1"/>
          </p:nvPr>
        </p:nvPicPr>
        <p:blipFill>
          <a:blip r:embed="rId2"/>
          <a:stretch>
            <a:fillRect/>
          </a:stretch>
        </p:blipFill>
        <p:spPr>
          <a:xfrm>
            <a:off x="4193837" y="1128939"/>
            <a:ext cx="3804325" cy="5612322"/>
          </a:xfrm>
        </p:spPr>
      </p:pic>
      <p:sp>
        <p:nvSpPr>
          <p:cNvPr id="4" name="Τίτλος 4">
            <a:extLst>
              <a:ext uri="{FF2B5EF4-FFF2-40B4-BE49-F238E27FC236}">
                <a16:creationId xmlns:a16="http://schemas.microsoft.com/office/drawing/2014/main" id="{E7A25DB8-6E9F-9D49-81E7-9C214BB9652C}"/>
              </a:ext>
            </a:extLst>
          </p:cNvPr>
          <p:cNvSpPr>
            <a:spLocks noGrp="1"/>
          </p:cNvSpPr>
          <p:nvPr>
            <p:ph type="title"/>
          </p:nvPr>
        </p:nvSpPr>
        <p:spPr>
          <a:xfrm>
            <a:off x="838200" y="0"/>
            <a:ext cx="10515600" cy="1325563"/>
          </a:xfrm>
        </p:spPr>
        <p:txBody>
          <a:bodyPr>
            <a:noAutofit/>
          </a:bodyPr>
          <a:lstStyle/>
          <a:p>
            <a:r>
              <a:rPr lang="en-US" sz="2400" dirty="0"/>
              <a:t>Melanoma staging: Evidence-based changes in the American Joint Committee on Cancer eighth edition cancer staging manual CA Cancer J Clin 2017</a:t>
            </a:r>
            <a:endParaRPr lang="el-GR" sz="2400" dirty="0"/>
          </a:p>
        </p:txBody>
      </p:sp>
    </p:spTree>
    <p:extLst>
      <p:ext uri="{BB962C8B-B14F-4D97-AF65-F5344CB8AC3E}">
        <p14:creationId xmlns:p14="http://schemas.microsoft.com/office/powerpoint/2010/main" val="6944478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C8E599-C2BF-1147-A773-1F770088E934}"/>
              </a:ext>
            </a:extLst>
          </p:cNvPr>
          <p:cNvSpPr>
            <a:spLocks noGrp="1"/>
          </p:cNvSpPr>
          <p:nvPr>
            <p:ph type="title"/>
          </p:nvPr>
        </p:nvSpPr>
        <p:spPr/>
        <p:txBody>
          <a:bodyPr/>
          <a:lstStyle/>
          <a:p>
            <a:endParaRPr lang="el-GR"/>
          </a:p>
        </p:txBody>
      </p:sp>
      <p:pic>
        <p:nvPicPr>
          <p:cNvPr id="4" name="Picture 2">
            <a:extLst>
              <a:ext uri="{FF2B5EF4-FFF2-40B4-BE49-F238E27FC236}">
                <a16:creationId xmlns:a16="http://schemas.microsoft.com/office/drawing/2014/main" id="{B731A5D5-6D90-E84A-A838-B3F751C5E2D5}"/>
              </a:ext>
            </a:extLst>
          </p:cNvPr>
          <p:cNvPicPr>
            <a:picLocks noGrp="1" noChangeAspect="1"/>
          </p:cNvPicPr>
          <p:nvPr>
            <p:ph idx="1"/>
          </p:nvPr>
        </p:nvPicPr>
        <p:blipFill rotWithShape="1">
          <a:blip r:embed="rId2"/>
          <a:srcRect l="-1" t="64140" r="-744" b="8905"/>
          <a:stretch/>
        </p:blipFill>
        <p:spPr>
          <a:xfrm>
            <a:off x="0" y="1006815"/>
            <a:ext cx="12191999" cy="4861882"/>
          </a:xfrm>
          <a:prstGeom prst="rect">
            <a:avLst/>
          </a:prstGeom>
        </p:spPr>
      </p:pic>
    </p:spTree>
    <p:extLst>
      <p:ext uri="{BB962C8B-B14F-4D97-AF65-F5344CB8AC3E}">
        <p14:creationId xmlns:p14="http://schemas.microsoft.com/office/powerpoint/2010/main" val="21492118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3A1F87-3D56-3C45-8436-89258F1840FE}"/>
              </a:ext>
            </a:extLst>
          </p:cNvPr>
          <p:cNvSpPr>
            <a:spLocks noGrp="1"/>
          </p:cNvSpPr>
          <p:nvPr>
            <p:ph type="title"/>
          </p:nvPr>
        </p:nvSpPr>
        <p:spPr/>
        <p:txBody>
          <a:bodyPr/>
          <a:lstStyle/>
          <a:p>
            <a:pPr algn="ctr"/>
            <a:r>
              <a:rPr lang="el-GR" dirty="0" err="1">
                <a:solidFill>
                  <a:srgbClr val="002060"/>
                </a:solidFill>
              </a:rPr>
              <a:t>Σταδιοποίηση</a:t>
            </a:r>
            <a:endParaRPr lang="el-GR" dirty="0">
              <a:solidFill>
                <a:srgbClr val="002060"/>
              </a:solidFill>
            </a:endParaRPr>
          </a:p>
        </p:txBody>
      </p:sp>
      <p:pic>
        <p:nvPicPr>
          <p:cNvPr id="5" name="Θέση περιεχομένου 4">
            <a:extLst>
              <a:ext uri="{FF2B5EF4-FFF2-40B4-BE49-F238E27FC236}">
                <a16:creationId xmlns:a16="http://schemas.microsoft.com/office/drawing/2014/main" id="{A3084DA1-A9A9-BF41-9F5E-A7B219DD5793}"/>
              </a:ext>
            </a:extLst>
          </p:cNvPr>
          <p:cNvPicPr>
            <a:picLocks noGrp="1" noChangeAspect="1"/>
          </p:cNvPicPr>
          <p:nvPr>
            <p:ph idx="1"/>
          </p:nvPr>
        </p:nvPicPr>
        <p:blipFill>
          <a:blip r:embed="rId2"/>
          <a:stretch>
            <a:fillRect/>
          </a:stretch>
        </p:blipFill>
        <p:spPr>
          <a:xfrm>
            <a:off x="1286038" y="1825625"/>
            <a:ext cx="9619924" cy="4351338"/>
          </a:xfrm>
        </p:spPr>
      </p:pic>
    </p:spTree>
    <p:extLst>
      <p:ext uri="{BB962C8B-B14F-4D97-AF65-F5344CB8AC3E}">
        <p14:creationId xmlns:p14="http://schemas.microsoft.com/office/powerpoint/2010/main" val="35842117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7" name="Group 2">
            <a:extLst>
              <a:ext uri="{FF2B5EF4-FFF2-40B4-BE49-F238E27FC236}">
                <a16:creationId xmlns:a16="http://schemas.microsoft.com/office/drawing/2014/main" id="{895860FC-F82B-C7C8-49AB-252DE75F5826}"/>
              </a:ext>
            </a:extLst>
          </p:cNvPr>
          <p:cNvGrpSpPr>
            <a:grpSpLocks/>
          </p:cNvGrpSpPr>
          <p:nvPr/>
        </p:nvGrpSpPr>
        <p:grpSpPr bwMode="auto">
          <a:xfrm>
            <a:off x="6127750" y="990601"/>
            <a:ext cx="1898650" cy="4945063"/>
            <a:chOff x="3360" y="288"/>
            <a:chExt cx="1002" cy="2873"/>
          </a:xfrm>
        </p:grpSpPr>
        <p:grpSp>
          <p:nvGrpSpPr>
            <p:cNvPr id="132897" name="Group 3">
              <a:extLst>
                <a:ext uri="{FF2B5EF4-FFF2-40B4-BE49-F238E27FC236}">
                  <a16:creationId xmlns:a16="http://schemas.microsoft.com/office/drawing/2014/main" id="{1FDFDF03-9D46-4198-161C-C63D12AA2BF1}"/>
                </a:ext>
              </a:extLst>
            </p:cNvPr>
            <p:cNvGrpSpPr>
              <a:grpSpLocks/>
            </p:cNvGrpSpPr>
            <p:nvPr/>
          </p:nvGrpSpPr>
          <p:grpSpPr bwMode="auto">
            <a:xfrm>
              <a:off x="3360" y="288"/>
              <a:ext cx="1002" cy="2873"/>
              <a:chOff x="198" y="631"/>
              <a:chExt cx="1224" cy="3148"/>
            </a:xfrm>
          </p:grpSpPr>
          <p:sp>
            <p:nvSpPr>
              <p:cNvPr id="132939" name="Freeform 4">
                <a:extLst>
                  <a:ext uri="{FF2B5EF4-FFF2-40B4-BE49-F238E27FC236}">
                    <a16:creationId xmlns:a16="http://schemas.microsoft.com/office/drawing/2014/main" id="{9BDC68C6-CE3A-ED4F-0A6F-9FCD93643FE5}"/>
                  </a:ext>
                </a:extLst>
              </p:cNvPr>
              <p:cNvSpPr>
                <a:spLocks/>
              </p:cNvSpPr>
              <p:nvPr/>
            </p:nvSpPr>
            <p:spPr bwMode="auto">
              <a:xfrm>
                <a:off x="200" y="2202"/>
                <a:ext cx="202" cy="253"/>
              </a:xfrm>
              <a:custGeom>
                <a:avLst/>
                <a:gdLst>
                  <a:gd name="T0" fmla="*/ 73 w 202"/>
                  <a:gd name="T1" fmla="*/ 5 h 253"/>
                  <a:gd name="T2" fmla="*/ 61 w 202"/>
                  <a:gd name="T3" fmla="*/ 10 h 253"/>
                  <a:gd name="T4" fmla="*/ 51 w 202"/>
                  <a:gd name="T5" fmla="*/ 15 h 253"/>
                  <a:gd name="T6" fmla="*/ 42 w 202"/>
                  <a:gd name="T7" fmla="*/ 22 h 253"/>
                  <a:gd name="T8" fmla="*/ 34 w 202"/>
                  <a:gd name="T9" fmla="*/ 32 h 253"/>
                  <a:gd name="T10" fmla="*/ 26 w 202"/>
                  <a:gd name="T11" fmla="*/ 48 h 253"/>
                  <a:gd name="T12" fmla="*/ 16 w 202"/>
                  <a:gd name="T13" fmla="*/ 70 h 253"/>
                  <a:gd name="T14" fmla="*/ 8 w 202"/>
                  <a:gd name="T15" fmla="*/ 92 h 253"/>
                  <a:gd name="T16" fmla="*/ 4 w 202"/>
                  <a:gd name="T17" fmla="*/ 121 h 253"/>
                  <a:gd name="T18" fmla="*/ 0 w 202"/>
                  <a:gd name="T19" fmla="*/ 154 h 253"/>
                  <a:gd name="T20" fmla="*/ 0 w 202"/>
                  <a:gd name="T21" fmla="*/ 170 h 253"/>
                  <a:gd name="T22" fmla="*/ 6 w 202"/>
                  <a:gd name="T23" fmla="*/ 175 h 253"/>
                  <a:gd name="T24" fmla="*/ 16 w 202"/>
                  <a:gd name="T25" fmla="*/ 174 h 253"/>
                  <a:gd name="T26" fmla="*/ 25 w 202"/>
                  <a:gd name="T27" fmla="*/ 167 h 253"/>
                  <a:gd name="T28" fmla="*/ 30 w 202"/>
                  <a:gd name="T29" fmla="*/ 158 h 253"/>
                  <a:gd name="T30" fmla="*/ 36 w 202"/>
                  <a:gd name="T31" fmla="*/ 140 h 253"/>
                  <a:gd name="T32" fmla="*/ 46 w 202"/>
                  <a:gd name="T33" fmla="*/ 125 h 253"/>
                  <a:gd name="T34" fmla="*/ 38 w 202"/>
                  <a:gd name="T35" fmla="*/ 142 h 253"/>
                  <a:gd name="T36" fmla="*/ 35 w 202"/>
                  <a:gd name="T37" fmla="*/ 163 h 253"/>
                  <a:gd name="T38" fmla="*/ 35 w 202"/>
                  <a:gd name="T39" fmla="*/ 187 h 253"/>
                  <a:gd name="T40" fmla="*/ 36 w 202"/>
                  <a:gd name="T41" fmla="*/ 208 h 253"/>
                  <a:gd name="T42" fmla="*/ 38 w 202"/>
                  <a:gd name="T43" fmla="*/ 229 h 253"/>
                  <a:gd name="T44" fmla="*/ 39 w 202"/>
                  <a:gd name="T45" fmla="*/ 239 h 253"/>
                  <a:gd name="T46" fmla="*/ 42 w 202"/>
                  <a:gd name="T47" fmla="*/ 241 h 253"/>
                  <a:gd name="T48" fmla="*/ 44 w 202"/>
                  <a:gd name="T49" fmla="*/ 243 h 253"/>
                  <a:gd name="T50" fmla="*/ 47 w 202"/>
                  <a:gd name="T51" fmla="*/ 243 h 253"/>
                  <a:gd name="T52" fmla="*/ 55 w 202"/>
                  <a:gd name="T53" fmla="*/ 243 h 253"/>
                  <a:gd name="T54" fmla="*/ 62 w 202"/>
                  <a:gd name="T55" fmla="*/ 243 h 253"/>
                  <a:gd name="T56" fmla="*/ 66 w 202"/>
                  <a:gd name="T57" fmla="*/ 250 h 253"/>
                  <a:gd name="T58" fmla="*/ 74 w 202"/>
                  <a:gd name="T59" fmla="*/ 253 h 253"/>
                  <a:gd name="T60" fmla="*/ 83 w 202"/>
                  <a:gd name="T61" fmla="*/ 251 h 253"/>
                  <a:gd name="T62" fmla="*/ 88 w 202"/>
                  <a:gd name="T63" fmla="*/ 247 h 253"/>
                  <a:gd name="T64" fmla="*/ 90 w 202"/>
                  <a:gd name="T65" fmla="*/ 247 h 253"/>
                  <a:gd name="T66" fmla="*/ 96 w 202"/>
                  <a:gd name="T67" fmla="*/ 250 h 253"/>
                  <a:gd name="T68" fmla="*/ 103 w 202"/>
                  <a:gd name="T69" fmla="*/ 250 h 253"/>
                  <a:gd name="T70" fmla="*/ 107 w 202"/>
                  <a:gd name="T71" fmla="*/ 248 h 253"/>
                  <a:gd name="T72" fmla="*/ 109 w 202"/>
                  <a:gd name="T73" fmla="*/ 247 h 253"/>
                  <a:gd name="T74" fmla="*/ 113 w 202"/>
                  <a:gd name="T75" fmla="*/ 243 h 253"/>
                  <a:gd name="T76" fmla="*/ 118 w 202"/>
                  <a:gd name="T77" fmla="*/ 245 h 253"/>
                  <a:gd name="T78" fmla="*/ 126 w 202"/>
                  <a:gd name="T79" fmla="*/ 245 h 253"/>
                  <a:gd name="T80" fmla="*/ 131 w 202"/>
                  <a:gd name="T81" fmla="*/ 245 h 253"/>
                  <a:gd name="T82" fmla="*/ 144 w 202"/>
                  <a:gd name="T83" fmla="*/ 232 h 253"/>
                  <a:gd name="T84" fmla="*/ 152 w 202"/>
                  <a:gd name="T85" fmla="*/ 214 h 253"/>
                  <a:gd name="T86" fmla="*/ 158 w 202"/>
                  <a:gd name="T87" fmla="*/ 184 h 253"/>
                  <a:gd name="T88" fmla="*/ 170 w 202"/>
                  <a:gd name="T89" fmla="*/ 138 h 253"/>
                  <a:gd name="T90" fmla="*/ 184 w 202"/>
                  <a:gd name="T91" fmla="*/ 95 h 253"/>
                  <a:gd name="T92" fmla="*/ 187 w 202"/>
                  <a:gd name="T93" fmla="*/ 59 h 253"/>
                  <a:gd name="T94" fmla="*/ 186 w 202"/>
                  <a:gd name="T95" fmla="*/ 37 h 253"/>
                  <a:gd name="T96" fmla="*/ 187 w 202"/>
                  <a:gd name="T97" fmla="*/ 26 h 253"/>
                  <a:gd name="T98" fmla="*/ 192 w 202"/>
                  <a:gd name="T99" fmla="*/ 20 h 253"/>
                  <a:gd name="T100" fmla="*/ 197 w 202"/>
                  <a:gd name="T101" fmla="*/ 8 h 253"/>
                  <a:gd name="T102" fmla="*/ 79 w 202"/>
                  <a:gd name="T103" fmla="*/ 0 h 2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2"/>
                  <a:gd name="T157" fmla="*/ 0 h 253"/>
                  <a:gd name="T158" fmla="*/ 202 w 202"/>
                  <a:gd name="T159" fmla="*/ 253 h 25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2" h="253">
                    <a:moveTo>
                      <a:pt x="79" y="0"/>
                    </a:moveTo>
                    <a:lnTo>
                      <a:pt x="77" y="2"/>
                    </a:lnTo>
                    <a:lnTo>
                      <a:pt x="73" y="5"/>
                    </a:lnTo>
                    <a:lnTo>
                      <a:pt x="70" y="6"/>
                    </a:lnTo>
                    <a:lnTo>
                      <a:pt x="65" y="8"/>
                    </a:lnTo>
                    <a:lnTo>
                      <a:pt x="61" y="10"/>
                    </a:lnTo>
                    <a:lnTo>
                      <a:pt x="57" y="11"/>
                    </a:lnTo>
                    <a:lnTo>
                      <a:pt x="54" y="13"/>
                    </a:lnTo>
                    <a:lnTo>
                      <a:pt x="51" y="15"/>
                    </a:lnTo>
                    <a:lnTo>
                      <a:pt x="48" y="17"/>
                    </a:lnTo>
                    <a:lnTo>
                      <a:pt x="45" y="20"/>
                    </a:lnTo>
                    <a:lnTo>
                      <a:pt x="42" y="22"/>
                    </a:lnTo>
                    <a:lnTo>
                      <a:pt x="39" y="25"/>
                    </a:lnTo>
                    <a:lnTo>
                      <a:pt x="36" y="28"/>
                    </a:lnTo>
                    <a:lnTo>
                      <a:pt x="34" y="32"/>
                    </a:lnTo>
                    <a:lnTo>
                      <a:pt x="32" y="35"/>
                    </a:lnTo>
                    <a:lnTo>
                      <a:pt x="30" y="39"/>
                    </a:lnTo>
                    <a:lnTo>
                      <a:pt x="26" y="48"/>
                    </a:lnTo>
                    <a:lnTo>
                      <a:pt x="22" y="55"/>
                    </a:lnTo>
                    <a:lnTo>
                      <a:pt x="19" y="64"/>
                    </a:lnTo>
                    <a:lnTo>
                      <a:pt x="16" y="70"/>
                    </a:lnTo>
                    <a:lnTo>
                      <a:pt x="12" y="77"/>
                    </a:lnTo>
                    <a:lnTo>
                      <a:pt x="10" y="84"/>
                    </a:lnTo>
                    <a:lnTo>
                      <a:pt x="8" y="92"/>
                    </a:lnTo>
                    <a:lnTo>
                      <a:pt x="7" y="102"/>
                    </a:lnTo>
                    <a:lnTo>
                      <a:pt x="7" y="110"/>
                    </a:lnTo>
                    <a:lnTo>
                      <a:pt x="4" y="121"/>
                    </a:lnTo>
                    <a:lnTo>
                      <a:pt x="3" y="132"/>
                    </a:lnTo>
                    <a:lnTo>
                      <a:pt x="1" y="143"/>
                    </a:lnTo>
                    <a:lnTo>
                      <a:pt x="0" y="154"/>
                    </a:lnTo>
                    <a:lnTo>
                      <a:pt x="0" y="163"/>
                    </a:lnTo>
                    <a:lnTo>
                      <a:pt x="0" y="166"/>
                    </a:lnTo>
                    <a:lnTo>
                      <a:pt x="0" y="170"/>
                    </a:lnTo>
                    <a:lnTo>
                      <a:pt x="1" y="172"/>
                    </a:lnTo>
                    <a:lnTo>
                      <a:pt x="2" y="174"/>
                    </a:lnTo>
                    <a:lnTo>
                      <a:pt x="6" y="175"/>
                    </a:lnTo>
                    <a:lnTo>
                      <a:pt x="10" y="176"/>
                    </a:lnTo>
                    <a:lnTo>
                      <a:pt x="13" y="175"/>
                    </a:lnTo>
                    <a:lnTo>
                      <a:pt x="16" y="174"/>
                    </a:lnTo>
                    <a:lnTo>
                      <a:pt x="19" y="173"/>
                    </a:lnTo>
                    <a:lnTo>
                      <a:pt x="21" y="170"/>
                    </a:lnTo>
                    <a:lnTo>
                      <a:pt x="25" y="167"/>
                    </a:lnTo>
                    <a:lnTo>
                      <a:pt x="27" y="164"/>
                    </a:lnTo>
                    <a:lnTo>
                      <a:pt x="28" y="162"/>
                    </a:lnTo>
                    <a:lnTo>
                      <a:pt x="30" y="158"/>
                    </a:lnTo>
                    <a:lnTo>
                      <a:pt x="32" y="153"/>
                    </a:lnTo>
                    <a:lnTo>
                      <a:pt x="34" y="146"/>
                    </a:lnTo>
                    <a:lnTo>
                      <a:pt x="36" y="140"/>
                    </a:lnTo>
                    <a:lnTo>
                      <a:pt x="39" y="134"/>
                    </a:lnTo>
                    <a:lnTo>
                      <a:pt x="42" y="129"/>
                    </a:lnTo>
                    <a:lnTo>
                      <a:pt x="46" y="125"/>
                    </a:lnTo>
                    <a:lnTo>
                      <a:pt x="43" y="130"/>
                    </a:lnTo>
                    <a:lnTo>
                      <a:pt x="39" y="136"/>
                    </a:lnTo>
                    <a:lnTo>
                      <a:pt x="38" y="142"/>
                    </a:lnTo>
                    <a:lnTo>
                      <a:pt x="36" y="149"/>
                    </a:lnTo>
                    <a:lnTo>
                      <a:pt x="35" y="156"/>
                    </a:lnTo>
                    <a:lnTo>
                      <a:pt x="35" y="163"/>
                    </a:lnTo>
                    <a:lnTo>
                      <a:pt x="35" y="172"/>
                    </a:lnTo>
                    <a:lnTo>
                      <a:pt x="35" y="181"/>
                    </a:lnTo>
                    <a:lnTo>
                      <a:pt x="35" y="187"/>
                    </a:lnTo>
                    <a:lnTo>
                      <a:pt x="35" y="194"/>
                    </a:lnTo>
                    <a:lnTo>
                      <a:pt x="36" y="201"/>
                    </a:lnTo>
                    <a:lnTo>
                      <a:pt x="36" y="208"/>
                    </a:lnTo>
                    <a:lnTo>
                      <a:pt x="36" y="215"/>
                    </a:lnTo>
                    <a:lnTo>
                      <a:pt x="37" y="222"/>
                    </a:lnTo>
                    <a:lnTo>
                      <a:pt x="38" y="229"/>
                    </a:lnTo>
                    <a:lnTo>
                      <a:pt x="38" y="236"/>
                    </a:lnTo>
                    <a:lnTo>
                      <a:pt x="39" y="238"/>
                    </a:lnTo>
                    <a:lnTo>
                      <a:pt x="39" y="239"/>
                    </a:lnTo>
                    <a:lnTo>
                      <a:pt x="41" y="240"/>
                    </a:lnTo>
                    <a:lnTo>
                      <a:pt x="42" y="241"/>
                    </a:lnTo>
                    <a:lnTo>
                      <a:pt x="42" y="242"/>
                    </a:lnTo>
                    <a:lnTo>
                      <a:pt x="43" y="242"/>
                    </a:lnTo>
                    <a:lnTo>
                      <a:pt x="44" y="243"/>
                    </a:lnTo>
                    <a:lnTo>
                      <a:pt x="46" y="243"/>
                    </a:lnTo>
                    <a:lnTo>
                      <a:pt x="47" y="243"/>
                    </a:lnTo>
                    <a:lnTo>
                      <a:pt x="50" y="244"/>
                    </a:lnTo>
                    <a:lnTo>
                      <a:pt x="53" y="243"/>
                    </a:lnTo>
                    <a:lnTo>
                      <a:pt x="55" y="243"/>
                    </a:lnTo>
                    <a:lnTo>
                      <a:pt x="59" y="242"/>
                    </a:lnTo>
                    <a:lnTo>
                      <a:pt x="62" y="241"/>
                    </a:lnTo>
                    <a:lnTo>
                      <a:pt x="62" y="243"/>
                    </a:lnTo>
                    <a:lnTo>
                      <a:pt x="63" y="245"/>
                    </a:lnTo>
                    <a:lnTo>
                      <a:pt x="64" y="248"/>
                    </a:lnTo>
                    <a:lnTo>
                      <a:pt x="66" y="250"/>
                    </a:lnTo>
                    <a:lnTo>
                      <a:pt x="69" y="252"/>
                    </a:lnTo>
                    <a:lnTo>
                      <a:pt x="71" y="253"/>
                    </a:lnTo>
                    <a:lnTo>
                      <a:pt x="74" y="253"/>
                    </a:lnTo>
                    <a:lnTo>
                      <a:pt x="79" y="253"/>
                    </a:lnTo>
                    <a:lnTo>
                      <a:pt x="81" y="252"/>
                    </a:lnTo>
                    <a:lnTo>
                      <a:pt x="83" y="251"/>
                    </a:lnTo>
                    <a:lnTo>
                      <a:pt x="86" y="249"/>
                    </a:lnTo>
                    <a:lnTo>
                      <a:pt x="87" y="248"/>
                    </a:lnTo>
                    <a:lnTo>
                      <a:pt x="88" y="247"/>
                    </a:lnTo>
                    <a:lnTo>
                      <a:pt x="88" y="246"/>
                    </a:lnTo>
                    <a:lnTo>
                      <a:pt x="89" y="246"/>
                    </a:lnTo>
                    <a:lnTo>
                      <a:pt x="90" y="247"/>
                    </a:lnTo>
                    <a:lnTo>
                      <a:pt x="91" y="248"/>
                    </a:lnTo>
                    <a:lnTo>
                      <a:pt x="94" y="250"/>
                    </a:lnTo>
                    <a:lnTo>
                      <a:pt x="96" y="250"/>
                    </a:lnTo>
                    <a:lnTo>
                      <a:pt x="98" y="250"/>
                    </a:lnTo>
                    <a:lnTo>
                      <a:pt x="100" y="250"/>
                    </a:lnTo>
                    <a:lnTo>
                      <a:pt x="103" y="250"/>
                    </a:lnTo>
                    <a:lnTo>
                      <a:pt x="105" y="250"/>
                    </a:lnTo>
                    <a:lnTo>
                      <a:pt x="107" y="249"/>
                    </a:lnTo>
                    <a:lnTo>
                      <a:pt x="107" y="248"/>
                    </a:lnTo>
                    <a:lnTo>
                      <a:pt x="108" y="248"/>
                    </a:lnTo>
                    <a:lnTo>
                      <a:pt x="108" y="247"/>
                    </a:lnTo>
                    <a:lnTo>
                      <a:pt x="109" y="247"/>
                    </a:lnTo>
                    <a:lnTo>
                      <a:pt x="111" y="246"/>
                    </a:lnTo>
                    <a:lnTo>
                      <a:pt x="112" y="245"/>
                    </a:lnTo>
                    <a:lnTo>
                      <a:pt x="113" y="243"/>
                    </a:lnTo>
                    <a:lnTo>
                      <a:pt x="115" y="242"/>
                    </a:lnTo>
                    <a:lnTo>
                      <a:pt x="116" y="244"/>
                    </a:lnTo>
                    <a:lnTo>
                      <a:pt x="118" y="245"/>
                    </a:lnTo>
                    <a:lnTo>
                      <a:pt x="121" y="245"/>
                    </a:lnTo>
                    <a:lnTo>
                      <a:pt x="123" y="245"/>
                    </a:lnTo>
                    <a:lnTo>
                      <a:pt x="126" y="245"/>
                    </a:lnTo>
                    <a:lnTo>
                      <a:pt x="129" y="245"/>
                    </a:lnTo>
                    <a:lnTo>
                      <a:pt x="130" y="245"/>
                    </a:lnTo>
                    <a:lnTo>
                      <a:pt x="131" y="245"/>
                    </a:lnTo>
                    <a:lnTo>
                      <a:pt x="136" y="241"/>
                    </a:lnTo>
                    <a:lnTo>
                      <a:pt x="141" y="237"/>
                    </a:lnTo>
                    <a:lnTo>
                      <a:pt x="144" y="232"/>
                    </a:lnTo>
                    <a:lnTo>
                      <a:pt x="148" y="227"/>
                    </a:lnTo>
                    <a:lnTo>
                      <a:pt x="150" y="220"/>
                    </a:lnTo>
                    <a:lnTo>
                      <a:pt x="152" y="214"/>
                    </a:lnTo>
                    <a:lnTo>
                      <a:pt x="153" y="208"/>
                    </a:lnTo>
                    <a:lnTo>
                      <a:pt x="155" y="202"/>
                    </a:lnTo>
                    <a:lnTo>
                      <a:pt x="158" y="184"/>
                    </a:lnTo>
                    <a:lnTo>
                      <a:pt x="161" y="166"/>
                    </a:lnTo>
                    <a:lnTo>
                      <a:pt x="166" y="152"/>
                    </a:lnTo>
                    <a:lnTo>
                      <a:pt x="170" y="138"/>
                    </a:lnTo>
                    <a:lnTo>
                      <a:pt x="175" y="125"/>
                    </a:lnTo>
                    <a:lnTo>
                      <a:pt x="179" y="110"/>
                    </a:lnTo>
                    <a:lnTo>
                      <a:pt x="184" y="95"/>
                    </a:lnTo>
                    <a:lnTo>
                      <a:pt x="187" y="77"/>
                    </a:lnTo>
                    <a:lnTo>
                      <a:pt x="188" y="68"/>
                    </a:lnTo>
                    <a:lnTo>
                      <a:pt x="187" y="59"/>
                    </a:lnTo>
                    <a:lnTo>
                      <a:pt x="187" y="50"/>
                    </a:lnTo>
                    <a:lnTo>
                      <a:pt x="186" y="43"/>
                    </a:lnTo>
                    <a:lnTo>
                      <a:pt x="186" y="37"/>
                    </a:lnTo>
                    <a:lnTo>
                      <a:pt x="185" y="32"/>
                    </a:lnTo>
                    <a:lnTo>
                      <a:pt x="186" y="29"/>
                    </a:lnTo>
                    <a:lnTo>
                      <a:pt x="187" y="26"/>
                    </a:lnTo>
                    <a:lnTo>
                      <a:pt x="188" y="25"/>
                    </a:lnTo>
                    <a:lnTo>
                      <a:pt x="190" y="22"/>
                    </a:lnTo>
                    <a:lnTo>
                      <a:pt x="192" y="20"/>
                    </a:lnTo>
                    <a:lnTo>
                      <a:pt x="194" y="16"/>
                    </a:lnTo>
                    <a:lnTo>
                      <a:pt x="195" y="12"/>
                    </a:lnTo>
                    <a:lnTo>
                      <a:pt x="197" y="8"/>
                    </a:lnTo>
                    <a:lnTo>
                      <a:pt x="200" y="4"/>
                    </a:lnTo>
                    <a:lnTo>
                      <a:pt x="202" y="0"/>
                    </a:lnTo>
                    <a:lnTo>
                      <a:pt x="79"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40" name="Freeform 5">
                <a:extLst>
                  <a:ext uri="{FF2B5EF4-FFF2-40B4-BE49-F238E27FC236}">
                    <a16:creationId xmlns:a16="http://schemas.microsoft.com/office/drawing/2014/main" id="{725B386C-303B-4FFD-9D93-14424107999F}"/>
                  </a:ext>
                </a:extLst>
              </p:cNvPr>
              <p:cNvSpPr>
                <a:spLocks/>
              </p:cNvSpPr>
              <p:nvPr/>
            </p:nvSpPr>
            <p:spPr bwMode="auto">
              <a:xfrm>
                <a:off x="499" y="2202"/>
                <a:ext cx="615" cy="1575"/>
              </a:xfrm>
              <a:custGeom>
                <a:avLst/>
                <a:gdLst>
                  <a:gd name="T0" fmla="*/ 8 w 615"/>
                  <a:gd name="T1" fmla="*/ 49 h 1575"/>
                  <a:gd name="T2" fmla="*/ 2 w 615"/>
                  <a:gd name="T3" fmla="*/ 193 h 1575"/>
                  <a:gd name="T4" fmla="*/ 42 w 615"/>
                  <a:gd name="T5" fmla="*/ 581 h 1575"/>
                  <a:gd name="T6" fmla="*/ 91 w 615"/>
                  <a:gd name="T7" fmla="*/ 737 h 1575"/>
                  <a:gd name="T8" fmla="*/ 93 w 615"/>
                  <a:gd name="T9" fmla="*/ 782 h 1575"/>
                  <a:gd name="T10" fmla="*/ 93 w 615"/>
                  <a:gd name="T11" fmla="*/ 940 h 1575"/>
                  <a:gd name="T12" fmla="*/ 132 w 615"/>
                  <a:gd name="T13" fmla="*/ 1209 h 1575"/>
                  <a:gd name="T14" fmla="*/ 164 w 615"/>
                  <a:gd name="T15" fmla="*/ 1367 h 1575"/>
                  <a:gd name="T16" fmla="*/ 158 w 615"/>
                  <a:gd name="T17" fmla="*/ 1423 h 1575"/>
                  <a:gd name="T18" fmla="*/ 137 w 615"/>
                  <a:gd name="T19" fmla="*/ 1478 h 1575"/>
                  <a:gd name="T20" fmla="*/ 111 w 615"/>
                  <a:gd name="T21" fmla="*/ 1530 h 1575"/>
                  <a:gd name="T22" fmla="*/ 130 w 615"/>
                  <a:gd name="T23" fmla="*/ 1538 h 1575"/>
                  <a:gd name="T24" fmla="*/ 143 w 615"/>
                  <a:gd name="T25" fmla="*/ 1547 h 1575"/>
                  <a:gd name="T26" fmla="*/ 168 w 615"/>
                  <a:gd name="T27" fmla="*/ 1555 h 1575"/>
                  <a:gd name="T28" fmla="*/ 196 w 615"/>
                  <a:gd name="T29" fmla="*/ 1560 h 1575"/>
                  <a:gd name="T30" fmla="*/ 220 w 615"/>
                  <a:gd name="T31" fmla="*/ 1564 h 1575"/>
                  <a:gd name="T32" fmla="*/ 229 w 615"/>
                  <a:gd name="T33" fmla="*/ 1572 h 1575"/>
                  <a:gd name="T34" fmla="*/ 278 w 615"/>
                  <a:gd name="T35" fmla="*/ 1560 h 1575"/>
                  <a:gd name="T36" fmla="*/ 271 w 615"/>
                  <a:gd name="T37" fmla="*/ 1492 h 1575"/>
                  <a:gd name="T38" fmla="*/ 261 w 615"/>
                  <a:gd name="T39" fmla="*/ 1418 h 1575"/>
                  <a:gd name="T40" fmla="*/ 259 w 615"/>
                  <a:gd name="T41" fmla="*/ 1343 h 1575"/>
                  <a:gd name="T42" fmla="*/ 270 w 615"/>
                  <a:gd name="T43" fmla="*/ 1144 h 1575"/>
                  <a:gd name="T44" fmla="*/ 278 w 615"/>
                  <a:gd name="T45" fmla="*/ 864 h 1575"/>
                  <a:gd name="T46" fmla="*/ 264 w 615"/>
                  <a:gd name="T47" fmla="*/ 788 h 1575"/>
                  <a:gd name="T48" fmla="*/ 256 w 615"/>
                  <a:gd name="T49" fmla="*/ 762 h 1575"/>
                  <a:gd name="T50" fmla="*/ 268 w 615"/>
                  <a:gd name="T51" fmla="*/ 703 h 1575"/>
                  <a:gd name="T52" fmla="*/ 280 w 615"/>
                  <a:gd name="T53" fmla="*/ 491 h 1575"/>
                  <a:gd name="T54" fmla="*/ 296 w 615"/>
                  <a:gd name="T55" fmla="*/ 215 h 1575"/>
                  <a:gd name="T56" fmla="*/ 312 w 615"/>
                  <a:gd name="T57" fmla="*/ 196 h 1575"/>
                  <a:gd name="T58" fmla="*/ 318 w 615"/>
                  <a:gd name="T59" fmla="*/ 233 h 1575"/>
                  <a:gd name="T60" fmla="*/ 349 w 615"/>
                  <a:gd name="T61" fmla="*/ 582 h 1575"/>
                  <a:gd name="T62" fmla="*/ 352 w 615"/>
                  <a:gd name="T63" fmla="*/ 735 h 1575"/>
                  <a:gd name="T64" fmla="*/ 360 w 615"/>
                  <a:gd name="T65" fmla="*/ 760 h 1575"/>
                  <a:gd name="T66" fmla="*/ 343 w 615"/>
                  <a:gd name="T67" fmla="*/ 809 h 1575"/>
                  <a:gd name="T68" fmla="*/ 340 w 615"/>
                  <a:gd name="T69" fmla="*/ 960 h 1575"/>
                  <a:gd name="T70" fmla="*/ 365 w 615"/>
                  <a:gd name="T71" fmla="*/ 1214 h 1575"/>
                  <a:gd name="T72" fmla="*/ 362 w 615"/>
                  <a:gd name="T73" fmla="*/ 1351 h 1575"/>
                  <a:gd name="T74" fmla="*/ 363 w 615"/>
                  <a:gd name="T75" fmla="*/ 1437 h 1575"/>
                  <a:gd name="T76" fmla="*/ 342 w 615"/>
                  <a:gd name="T77" fmla="*/ 1530 h 1575"/>
                  <a:gd name="T78" fmla="*/ 349 w 615"/>
                  <a:gd name="T79" fmla="*/ 1566 h 1575"/>
                  <a:gd name="T80" fmla="*/ 397 w 615"/>
                  <a:gd name="T81" fmla="*/ 1564 h 1575"/>
                  <a:gd name="T82" fmla="*/ 404 w 615"/>
                  <a:gd name="T83" fmla="*/ 1563 h 1575"/>
                  <a:gd name="T84" fmla="*/ 433 w 615"/>
                  <a:gd name="T85" fmla="*/ 1558 h 1575"/>
                  <a:gd name="T86" fmla="*/ 463 w 615"/>
                  <a:gd name="T87" fmla="*/ 1547 h 1575"/>
                  <a:gd name="T88" fmla="*/ 482 w 615"/>
                  <a:gd name="T89" fmla="*/ 1544 h 1575"/>
                  <a:gd name="T90" fmla="*/ 498 w 615"/>
                  <a:gd name="T91" fmla="*/ 1537 h 1575"/>
                  <a:gd name="T92" fmla="*/ 506 w 615"/>
                  <a:gd name="T93" fmla="*/ 1514 h 1575"/>
                  <a:gd name="T94" fmla="*/ 481 w 615"/>
                  <a:gd name="T95" fmla="*/ 1451 h 1575"/>
                  <a:gd name="T96" fmla="*/ 475 w 615"/>
                  <a:gd name="T97" fmla="*/ 1415 h 1575"/>
                  <a:gd name="T98" fmla="*/ 463 w 615"/>
                  <a:gd name="T99" fmla="*/ 1355 h 1575"/>
                  <a:gd name="T100" fmla="*/ 506 w 615"/>
                  <a:gd name="T101" fmla="*/ 1168 h 1575"/>
                  <a:gd name="T102" fmla="*/ 531 w 615"/>
                  <a:gd name="T103" fmla="*/ 883 h 1575"/>
                  <a:gd name="T104" fmla="*/ 518 w 615"/>
                  <a:gd name="T105" fmla="*/ 765 h 1575"/>
                  <a:gd name="T106" fmla="*/ 540 w 615"/>
                  <a:gd name="T107" fmla="*/ 694 h 1575"/>
                  <a:gd name="T108" fmla="*/ 590 w 615"/>
                  <a:gd name="T109" fmla="*/ 487 h 1575"/>
                  <a:gd name="T110" fmla="*/ 615 w 615"/>
                  <a:gd name="T111" fmla="*/ 123 h 1575"/>
                  <a:gd name="T112" fmla="*/ 604 w 615"/>
                  <a:gd name="T113" fmla="*/ 32 h 15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5"/>
                  <a:gd name="T172" fmla="*/ 0 h 1575"/>
                  <a:gd name="T173" fmla="*/ 615 w 615"/>
                  <a:gd name="T174" fmla="*/ 1575 h 157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5" h="1575">
                    <a:moveTo>
                      <a:pt x="18" y="0"/>
                    </a:moveTo>
                    <a:lnTo>
                      <a:pt x="17" y="7"/>
                    </a:lnTo>
                    <a:lnTo>
                      <a:pt x="15" y="14"/>
                    </a:lnTo>
                    <a:lnTo>
                      <a:pt x="14" y="21"/>
                    </a:lnTo>
                    <a:lnTo>
                      <a:pt x="12" y="27"/>
                    </a:lnTo>
                    <a:lnTo>
                      <a:pt x="11" y="33"/>
                    </a:lnTo>
                    <a:lnTo>
                      <a:pt x="10" y="39"/>
                    </a:lnTo>
                    <a:lnTo>
                      <a:pt x="9" y="44"/>
                    </a:lnTo>
                    <a:lnTo>
                      <a:pt x="8" y="49"/>
                    </a:lnTo>
                    <a:lnTo>
                      <a:pt x="5" y="66"/>
                    </a:lnTo>
                    <a:lnTo>
                      <a:pt x="2" y="80"/>
                    </a:lnTo>
                    <a:lnTo>
                      <a:pt x="1" y="92"/>
                    </a:lnTo>
                    <a:lnTo>
                      <a:pt x="0" y="103"/>
                    </a:lnTo>
                    <a:lnTo>
                      <a:pt x="0" y="115"/>
                    </a:lnTo>
                    <a:lnTo>
                      <a:pt x="0" y="124"/>
                    </a:lnTo>
                    <a:lnTo>
                      <a:pt x="1" y="133"/>
                    </a:lnTo>
                    <a:lnTo>
                      <a:pt x="1" y="142"/>
                    </a:lnTo>
                    <a:lnTo>
                      <a:pt x="2" y="193"/>
                    </a:lnTo>
                    <a:lnTo>
                      <a:pt x="3" y="253"/>
                    </a:lnTo>
                    <a:lnTo>
                      <a:pt x="8" y="319"/>
                    </a:lnTo>
                    <a:lnTo>
                      <a:pt x="14" y="387"/>
                    </a:lnTo>
                    <a:lnTo>
                      <a:pt x="17" y="422"/>
                    </a:lnTo>
                    <a:lnTo>
                      <a:pt x="20" y="456"/>
                    </a:lnTo>
                    <a:lnTo>
                      <a:pt x="25" y="489"/>
                    </a:lnTo>
                    <a:lnTo>
                      <a:pt x="31" y="521"/>
                    </a:lnTo>
                    <a:lnTo>
                      <a:pt x="36" y="551"/>
                    </a:lnTo>
                    <a:lnTo>
                      <a:pt x="42" y="581"/>
                    </a:lnTo>
                    <a:lnTo>
                      <a:pt x="49" y="607"/>
                    </a:lnTo>
                    <a:lnTo>
                      <a:pt x="55" y="631"/>
                    </a:lnTo>
                    <a:lnTo>
                      <a:pt x="60" y="646"/>
                    </a:lnTo>
                    <a:lnTo>
                      <a:pt x="65" y="662"/>
                    </a:lnTo>
                    <a:lnTo>
                      <a:pt x="71" y="679"/>
                    </a:lnTo>
                    <a:lnTo>
                      <a:pt x="76" y="696"/>
                    </a:lnTo>
                    <a:lnTo>
                      <a:pt x="81" y="711"/>
                    </a:lnTo>
                    <a:lnTo>
                      <a:pt x="87" y="725"/>
                    </a:lnTo>
                    <a:lnTo>
                      <a:pt x="91" y="737"/>
                    </a:lnTo>
                    <a:lnTo>
                      <a:pt x="97" y="745"/>
                    </a:lnTo>
                    <a:lnTo>
                      <a:pt x="99" y="749"/>
                    </a:lnTo>
                    <a:lnTo>
                      <a:pt x="100" y="753"/>
                    </a:lnTo>
                    <a:lnTo>
                      <a:pt x="99" y="757"/>
                    </a:lnTo>
                    <a:lnTo>
                      <a:pt x="98" y="761"/>
                    </a:lnTo>
                    <a:lnTo>
                      <a:pt x="97" y="766"/>
                    </a:lnTo>
                    <a:lnTo>
                      <a:pt x="96" y="771"/>
                    </a:lnTo>
                    <a:lnTo>
                      <a:pt x="94" y="776"/>
                    </a:lnTo>
                    <a:lnTo>
                      <a:pt x="93" y="782"/>
                    </a:lnTo>
                    <a:lnTo>
                      <a:pt x="89" y="804"/>
                    </a:lnTo>
                    <a:lnTo>
                      <a:pt x="87" y="823"/>
                    </a:lnTo>
                    <a:lnTo>
                      <a:pt x="86" y="841"/>
                    </a:lnTo>
                    <a:lnTo>
                      <a:pt x="85" y="856"/>
                    </a:lnTo>
                    <a:lnTo>
                      <a:pt x="85" y="870"/>
                    </a:lnTo>
                    <a:lnTo>
                      <a:pt x="85" y="884"/>
                    </a:lnTo>
                    <a:lnTo>
                      <a:pt x="86" y="898"/>
                    </a:lnTo>
                    <a:lnTo>
                      <a:pt x="88" y="911"/>
                    </a:lnTo>
                    <a:lnTo>
                      <a:pt x="93" y="940"/>
                    </a:lnTo>
                    <a:lnTo>
                      <a:pt x="96" y="973"/>
                    </a:lnTo>
                    <a:lnTo>
                      <a:pt x="99" y="1006"/>
                    </a:lnTo>
                    <a:lnTo>
                      <a:pt x="103" y="1039"/>
                    </a:lnTo>
                    <a:lnTo>
                      <a:pt x="107" y="1072"/>
                    </a:lnTo>
                    <a:lnTo>
                      <a:pt x="112" y="1105"/>
                    </a:lnTo>
                    <a:lnTo>
                      <a:pt x="117" y="1137"/>
                    </a:lnTo>
                    <a:lnTo>
                      <a:pt x="123" y="1168"/>
                    </a:lnTo>
                    <a:lnTo>
                      <a:pt x="128" y="1188"/>
                    </a:lnTo>
                    <a:lnTo>
                      <a:pt x="132" y="1209"/>
                    </a:lnTo>
                    <a:lnTo>
                      <a:pt x="138" y="1232"/>
                    </a:lnTo>
                    <a:lnTo>
                      <a:pt x="143" y="1255"/>
                    </a:lnTo>
                    <a:lnTo>
                      <a:pt x="149" y="1278"/>
                    </a:lnTo>
                    <a:lnTo>
                      <a:pt x="155" y="1300"/>
                    </a:lnTo>
                    <a:lnTo>
                      <a:pt x="160" y="1321"/>
                    </a:lnTo>
                    <a:lnTo>
                      <a:pt x="165" y="1342"/>
                    </a:lnTo>
                    <a:lnTo>
                      <a:pt x="166" y="1350"/>
                    </a:lnTo>
                    <a:lnTo>
                      <a:pt x="166" y="1358"/>
                    </a:lnTo>
                    <a:lnTo>
                      <a:pt x="164" y="1367"/>
                    </a:lnTo>
                    <a:lnTo>
                      <a:pt x="161" y="1376"/>
                    </a:lnTo>
                    <a:lnTo>
                      <a:pt x="159" y="1385"/>
                    </a:lnTo>
                    <a:lnTo>
                      <a:pt x="157" y="1395"/>
                    </a:lnTo>
                    <a:lnTo>
                      <a:pt x="156" y="1402"/>
                    </a:lnTo>
                    <a:lnTo>
                      <a:pt x="156" y="1409"/>
                    </a:lnTo>
                    <a:lnTo>
                      <a:pt x="157" y="1414"/>
                    </a:lnTo>
                    <a:lnTo>
                      <a:pt x="157" y="1417"/>
                    </a:lnTo>
                    <a:lnTo>
                      <a:pt x="158" y="1420"/>
                    </a:lnTo>
                    <a:lnTo>
                      <a:pt x="158" y="1423"/>
                    </a:lnTo>
                    <a:lnTo>
                      <a:pt x="158" y="1425"/>
                    </a:lnTo>
                    <a:lnTo>
                      <a:pt x="159" y="1428"/>
                    </a:lnTo>
                    <a:lnTo>
                      <a:pt x="160" y="1431"/>
                    </a:lnTo>
                    <a:lnTo>
                      <a:pt x="163" y="1436"/>
                    </a:lnTo>
                    <a:lnTo>
                      <a:pt x="156" y="1448"/>
                    </a:lnTo>
                    <a:lnTo>
                      <a:pt x="150" y="1457"/>
                    </a:lnTo>
                    <a:lnTo>
                      <a:pt x="146" y="1465"/>
                    </a:lnTo>
                    <a:lnTo>
                      <a:pt x="141" y="1472"/>
                    </a:lnTo>
                    <a:lnTo>
                      <a:pt x="137" y="1478"/>
                    </a:lnTo>
                    <a:lnTo>
                      <a:pt x="132" y="1485"/>
                    </a:lnTo>
                    <a:lnTo>
                      <a:pt x="128" y="1492"/>
                    </a:lnTo>
                    <a:lnTo>
                      <a:pt x="122" y="1501"/>
                    </a:lnTo>
                    <a:lnTo>
                      <a:pt x="120" y="1506"/>
                    </a:lnTo>
                    <a:lnTo>
                      <a:pt x="116" y="1510"/>
                    </a:lnTo>
                    <a:lnTo>
                      <a:pt x="114" y="1515"/>
                    </a:lnTo>
                    <a:lnTo>
                      <a:pt x="113" y="1521"/>
                    </a:lnTo>
                    <a:lnTo>
                      <a:pt x="112" y="1525"/>
                    </a:lnTo>
                    <a:lnTo>
                      <a:pt x="111" y="1530"/>
                    </a:lnTo>
                    <a:lnTo>
                      <a:pt x="112" y="1534"/>
                    </a:lnTo>
                    <a:lnTo>
                      <a:pt x="113" y="1537"/>
                    </a:lnTo>
                    <a:lnTo>
                      <a:pt x="115" y="1538"/>
                    </a:lnTo>
                    <a:lnTo>
                      <a:pt x="117" y="1538"/>
                    </a:lnTo>
                    <a:lnTo>
                      <a:pt x="120" y="1538"/>
                    </a:lnTo>
                    <a:lnTo>
                      <a:pt x="123" y="1538"/>
                    </a:lnTo>
                    <a:lnTo>
                      <a:pt x="125" y="1538"/>
                    </a:lnTo>
                    <a:lnTo>
                      <a:pt x="128" y="1538"/>
                    </a:lnTo>
                    <a:lnTo>
                      <a:pt x="130" y="1538"/>
                    </a:lnTo>
                    <a:lnTo>
                      <a:pt x="131" y="1539"/>
                    </a:lnTo>
                    <a:lnTo>
                      <a:pt x="132" y="1541"/>
                    </a:lnTo>
                    <a:lnTo>
                      <a:pt x="133" y="1542"/>
                    </a:lnTo>
                    <a:lnTo>
                      <a:pt x="135" y="1544"/>
                    </a:lnTo>
                    <a:lnTo>
                      <a:pt x="137" y="1545"/>
                    </a:lnTo>
                    <a:lnTo>
                      <a:pt x="139" y="1545"/>
                    </a:lnTo>
                    <a:lnTo>
                      <a:pt x="140" y="1546"/>
                    </a:lnTo>
                    <a:lnTo>
                      <a:pt x="142" y="1546"/>
                    </a:lnTo>
                    <a:lnTo>
                      <a:pt x="143" y="1547"/>
                    </a:lnTo>
                    <a:lnTo>
                      <a:pt x="148" y="1547"/>
                    </a:lnTo>
                    <a:lnTo>
                      <a:pt x="151" y="1547"/>
                    </a:lnTo>
                    <a:lnTo>
                      <a:pt x="154" y="1547"/>
                    </a:lnTo>
                    <a:lnTo>
                      <a:pt x="155" y="1547"/>
                    </a:lnTo>
                    <a:lnTo>
                      <a:pt x="157" y="1547"/>
                    </a:lnTo>
                    <a:lnTo>
                      <a:pt x="158" y="1548"/>
                    </a:lnTo>
                    <a:lnTo>
                      <a:pt x="160" y="1549"/>
                    </a:lnTo>
                    <a:lnTo>
                      <a:pt x="165" y="1551"/>
                    </a:lnTo>
                    <a:lnTo>
                      <a:pt x="168" y="1555"/>
                    </a:lnTo>
                    <a:lnTo>
                      <a:pt x="173" y="1556"/>
                    </a:lnTo>
                    <a:lnTo>
                      <a:pt x="176" y="1558"/>
                    </a:lnTo>
                    <a:lnTo>
                      <a:pt x="179" y="1558"/>
                    </a:lnTo>
                    <a:lnTo>
                      <a:pt x="182" y="1558"/>
                    </a:lnTo>
                    <a:lnTo>
                      <a:pt x="185" y="1558"/>
                    </a:lnTo>
                    <a:lnTo>
                      <a:pt x="189" y="1558"/>
                    </a:lnTo>
                    <a:lnTo>
                      <a:pt x="191" y="1558"/>
                    </a:lnTo>
                    <a:lnTo>
                      <a:pt x="194" y="1559"/>
                    </a:lnTo>
                    <a:lnTo>
                      <a:pt x="196" y="1560"/>
                    </a:lnTo>
                    <a:lnTo>
                      <a:pt x="199" y="1561"/>
                    </a:lnTo>
                    <a:lnTo>
                      <a:pt x="201" y="1562"/>
                    </a:lnTo>
                    <a:lnTo>
                      <a:pt x="203" y="1563"/>
                    </a:lnTo>
                    <a:lnTo>
                      <a:pt x="208" y="1564"/>
                    </a:lnTo>
                    <a:lnTo>
                      <a:pt x="212" y="1564"/>
                    </a:lnTo>
                    <a:lnTo>
                      <a:pt x="218" y="1564"/>
                    </a:lnTo>
                    <a:lnTo>
                      <a:pt x="219" y="1564"/>
                    </a:lnTo>
                    <a:lnTo>
                      <a:pt x="220" y="1564"/>
                    </a:lnTo>
                    <a:lnTo>
                      <a:pt x="221" y="1563"/>
                    </a:lnTo>
                    <a:lnTo>
                      <a:pt x="222" y="1563"/>
                    </a:lnTo>
                    <a:lnTo>
                      <a:pt x="224" y="1563"/>
                    </a:lnTo>
                    <a:lnTo>
                      <a:pt x="222" y="1563"/>
                    </a:lnTo>
                    <a:lnTo>
                      <a:pt x="224" y="1566"/>
                    </a:lnTo>
                    <a:lnTo>
                      <a:pt x="225" y="1568"/>
                    </a:lnTo>
                    <a:lnTo>
                      <a:pt x="227" y="1570"/>
                    </a:lnTo>
                    <a:lnTo>
                      <a:pt x="229" y="1572"/>
                    </a:lnTo>
                    <a:lnTo>
                      <a:pt x="235" y="1574"/>
                    </a:lnTo>
                    <a:lnTo>
                      <a:pt x="243" y="1575"/>
                    </a:lnTo>
                    <a:lnTo>
                      <a:pt x="251" y="1575"/>
                    </a:lnTo>
                    <a:lnTo>
                      <a:pt x="259" y="1574"/>
                    </a:lnTo>
                    <a:lnTo>
                      <a:pt x="265" y="1571"/>
                    </a:lnTo>
                    <a:lnTo>
                      <a:pt x="271" y="1567"/>
                    </a:lnTo>
                    <a:lnTo>
                      <a:pt x="273" y="1565"/>
                    </a:lnTo>
                    <a:lnTo>
                      <a:pt x="275" y="1563"/>
                    </a:lnTo>
                    <a:lnTo>
                      <a:pt x="278" y="1560"/>
                    </a:lnTo>
                    <a:lnTo>
                      <a:pt x="280" y="1557"/>
                    </a:lnTo>
                    <a:lnTo>
                      <a:pt x="281" y="1553"/>
                    </a:lnTo>
                    <a:lnTo>
                      <a:pt x="281" y="1549"/>
                    </a:lnTo>
                    <a:lnTo>
                      <a:pt x="281" y="1545"/>
                    </a:lnTo>
                    <a:lnTo>
                      <a:pt x="281" y="1542"/>
                    </a:lnTo>
                    <a:lnTo>
                      <a:pt x="279" y="1530"/>
                    </a:lnTo>
                    <a:lnTo>
                      <a:pt x="277" y="1518"/>
                    </a:lnTo>
                    <a:lnTo>
                      <a:pt x="274" y="1506"/>
                    </a:lnTo>
                    <a:lnTo>
                      <a:pt x="271" y="1492"/>
                    </a:lnTo>
                    <a:lnTo>
                      <a:pt x="269" y="1480"/>
                    </a:lnTo>
                    <a:lnTo>
                      <a:pt x="265" y="1467"/>
                    </a:lnTo>
                    <a:lnTo>
                      <a:pt x="263" y="1455"/>
                    </a:lnTo>
                    <a:lnTo>
                      <a:pt x="260" y="1444"/>
                    </a:lnTo>
                    <a:lnTo>
                      <a:pt x="259" y="1437"/>
                    </a:lnTo>
                    <a:lnTo>
                      <a:pt x="259" y="1432"/>
                    </a:lnTo>
                    <a:lnTo>
                      <a:pt x="259" y="1428"/>
                    </a:lnTo>
                    <a:lnTo>
                      <a:pt x="260" y="1423"/>
                    </a:lnTo>
                    <a:lnTo>
                      <a:pt x="261" y="1418"/>
                    </a:lnTo>
                    <a:lnTo>
                      <a:pt x="263" y="1412"/>
                    </a:lnTo>
                    <a:lnTo>
                      <a:pt x="264" y="1405"/>
                    </a:lnTo>
                    <a:lnTo>
                      <a:pt x="264" y="1396"/>
                    </a:lnTo>
                    <a:lnTo>
                      <a:pt x="264" y="1385"/>
                    </a:lnTo>
                    <a:lnTo>
                      <a:pt x="264" y="1376"/>
                    </a:lnTo>
                    <a:lnTo>
                      <a:pt x="263" y="1367"/>
                    </a:lnTo>
                    <a:lnTo>
                      <a:pt x="262" y="1359"/>
                    </a:lnTo>
                    <a:lnTo>
                      <a:pt x="261" y="1351"/>
                    </a:lnTo>
                    <a:lnTo>
                      <a:pt x="259" y="1343"/>
                    </a:lnTo>
                    <a:lnTo>
                      <a:pt x="257" y="1332"/>
                    </a:lnTo>
                    <a:lnTo>
                      <a:pt x="256" y="1322"/>
                    </a:lnTo>
                    <a:lnTo>
                      <a:pt x="254" y="1295"/>
                    </a:lnTo>
                    <a:lnTo>
                      <a:pt x="255" y="1266"/>
                    </a:lnTo>
                    <a:lnTo>
                      <a:pt x="256" y="1239"/>
                    </a:lnTo>
                    <a:lnTo>
                      <a:pt x="260" y="1212"/>
                    </a:lnTo>
                    <a:lnTo>
                      <a:pt x="263" y="1187"/>
                    </a:lnTo>
                    <a:lnTo>
                      <a:pt x="266" y="1164"/>
                    </a:lnTo>
                    <a:lnTo>
                      <a:pt x="270" y="1144"/>
                    </a:lnTo>
                    <a:lnTo>
                      <a:pt x="272" y="1129"/>
                    </a:lnTo>
                    <a:lnTo>
                      <a:pt x="275" y="1101"/>
                    </a:lnTo>
                    <a:lnTo>
                      <a:pt x="277" y="1070"/>
                    </a:lnTo>
                    <a:lnTo>
                      <a:pt x="278" y="1035"/>
                    </a:lnTo>
                    <a:lnTo>
                      <a:pt x="279" y="997"/>
                    </a:lnTo>
                    <a:lnTo>
                      <a:pt x="279" y="961"/>
                    </a:lnTo>
                    <a:lnTo>
                      <a:pt x="278" y="925"/>
                    </a:lnTo>
                    <a:lnTo>
                      <a:pt x="278" y="892"/>
                    </a:lnTo>
                    <a:lnTo>
                      <a:pt x="278" y="864"/>
                    </a:lnTo>
                    <a:lnTo>
                      <a:pt x="279" y="854"/>
                    </a:lnTo>
                    <a:lnTo>
                      <a:pt x="278" y="845"/>
                    </a:lnTo>
                    <a:lnTo>
                      <a:pt x="278" y="836"/>
                    </a:lnTo>
                    <a:lnTo>
                      <a:pt x="277" y="827"/>
                    </a:lnTo>
                    <a:lnTo>
                      <a:pt x="275" y="818"/>
                    </a:lnTo>
                    <a:lnTo>
                      <a:pt x="273" y="810"/>
                    </a:lnTo>
                    <a:lnTo>
                      <a:pt x="270" y="801"/>
                    </a:lnTo>
                    <a:lnTo>
                      <a:pt x="266" y="793"/>
                    </a:lnTo>
                    <a:lnTo>
                      <a:pt x="264" y="788"/>
                    </a:lnTo>
                    <a:lnTo>
                      <a:pt x="262" y="782"/>
                    </a:lnTo>
                    <a:lnTo>
                      <a:pt x="260" y="776"/>
                    </a:lnTo>
                    <a:lnTo>
                      <a:pt x="259" y="771"/>
                    </a:lnTo>
                    <a:lnTo>
                      <a:pt x="257" y="766"/>
                    </a:lnTo>
                    <a:lnTo>
                      <a:pt x="256" y="763"/>
                    </a:lnTo>
                    <a:lnTo>
                      <a:pt x="255" y="761"/>
                    </a:lnTo>
                    <a:lnTo>
                      <a:pt x="255" y="760"/>
                    </a:lnTo>
                    <a:lnTo>
                      <a:pt x="256" y="762"/>
                    </a:lnTo>
                    <a:lnTo>
                      <a:pt x="257" y="762"/>
                    </a:lnTo>
                    <a:lnTo>
                      <a:pt x="257" y="761"/>
                    </a:lnTo>
                    <a:lnTo>
                      <a:pt x="260" y="757"/>
                    </a:lnTo>
                    <a:lnTo>
                      <a:pt x="261" y="751"/>
                    </a:lnTo>
                    <a:lnTo>
                      <a:pt x="262" y="743"/>
                    </a:lnTo>
                    <a:lnTo>
                      <a:pt x="263" y="736"/>
                    </a:lnTo>
                    <a:lnTo>
                      <a:pt x="264" y="729"/>
                    </a:lnTo>
                    <a:lnTo>
                      <a:pt x="265" y="724"/>
                    </a:lnTo>
                    <a:lnTo>
                      <a:pt x="268" y="703"/>
                    </a:lnTo>
                    <a:lnTo>
                      <a:pt x="268" y="683"/>
                    </a:lnTo>
                    <a:lnTo>
                      <a:pt x="268" y="663"/>
                    </a:lnTo>
                    <a:lnTo>
                      <a:pt x="266" y="643"/>
                    </a:lnTo>
                    <a:lnTo>
                      <a:pt x="265" y="624"/>
                    </a:lnTo>
                    <a:lnTo>
                      <a:pt x="265" y="603"/>
                    </a:lnTo>
                    <a:lnTo>
                      <a:pt x="266" y="583"/>
                    </a:lnTo>
                    <a:lnTo>
                      <a:pt x="269" y="563"/>
                    </a:lnTo>
                    <a:lnTo>
                      <a:pt x="274" y="531"/>
                    </a:lnTo>
                    <a:lnTo>
                      <a:pt x="280" y="491"/>
                    </a:lnTo>
                    <a:lnTo>
                      <a:pt x="286" y="447"/>
                    </a:lnTo>
                    <a:lnTo>
                      <a:pt x="290" y="398"/>
                    </a:lnTo>
                    <a:lnTo>
                      <a:pt x="294" y="350"/>
                    </a:lnTo>
                    <a:lnTo>
                      <a:pt x="297" y="305"/>
                    </a:lnTo>
                    <a:lnTo>
                      <a:pt x="298" y="265"/>
                    </a:lnTo>
                    <a:lnTo>
                      <a:pt x="297" y="234"/>
                    </a:lnTo>
                    <a:lnTo>
                      <a:pt x="296" y="229"/>
                    </a:lnTo>
                    <a:lnTo>
                      <a:pt x="296" y="221"/>
                    </a:lnTo>
                    <a:lnTo>
                      <a:pt x="296" y="215"/>
                    </a:lnTo>
                    <a:lnTo>
                      <a:pt x="296" y="209"/>
                    </a:lnTo>
                    <a:lnTo>
                      <a:pt x="297" y="203"/>
                    </a:lnTo>
                    <a:lnTo>
                      <a:pt x="299" y="199"/>
                    </a:lnTo>
                    <a:lnTo>
                      <a:pt x="300" y="197"/>
                    </a:lnTo>
                    <a:lnTo>
                      <a:pt x="301" y="196"/>
                    </a:lnTo>
                    <a:lnTo>
                      <a:pt x="303" y="195"/>
                    </a:lnTo>
                    <a:lnTo>
                      <a:pt x="305" y="195"/>
                    </a:lnTo>
                    <a:lnTo>
                      <a:pt x="309" y="195"/>
                    </a:lnTo>
                    <a:lnTo>
                      <a:pt x="312" y="196"/>
                    </a:lnTo>
                    <a:lnTo>
                      <a:pt x="314" y="196"/>
                    </a:lnTo>
                    <a:lnTo>
                      <a:pt x="315" y="197"/>
                    </a:lnTo>
                    <a:lnTo>
                      <a:pt x="316" y="199"/>
                    </a:lnTo>
                    <a:lnTo>
                      <a:pt x="318" y="203"/>
                    </a:lnTo>
                    <a:lnTo>
                      <a:pt x="319" y="208"/>
                    </a:lnTo>
                    <a:lnTo>
                      <a:pt x="321" y="214"/>
                    </a:lnTo>
                    <a:lnTo>
                      <a:pt x="319" y="220"/>
                    </a:lnTo>
                    <a:lnTo>
                      <a:pt x="319" y="228"/>
                    </a:lnTo>
                    <a:lnTo>
                      <a:pt x="318" y="233"/>
                    </a:lnTo>
                    <a:lnTo>
                      <a:pt x="318" y="264"/>
                    </a:lnTo>
                    <a:lnTo>
                      <a:pt x="319" y="303"/>
                    </a:lnTo>
                    <a:lnTo>
                      <a:pt x="322" y="349"/>
                    </a:lnTo>
                    <a:lnTo>
                      <a:pt x="325" y="397"/>
                    </a:lnTo>
                    <a:lnTo>
                      <a:pt x="330" y="444"/>
                    </a:lnTo>
                    <a:lnTo>
                      <a:pt x="335" y="489"/>
                    </a:lnTo>
                    <a:lnTo>
                      <a:pt x="341" y="529"/>
                    </a:lnTo>
                    <a:lnTo>
                      <a:pt x="347" y="561"/>
                    </a:lnTo>
                    <a:lnTo>
                      <a:pt x="349" y="582"/>
                    </a:lnTo>
                    <a:lnTo>
                      <a:pt x="350" y="602"/>
                    </a:lnTo>
                    <a:lnTo>
                      <a:pt x="350" y="623"/>
                    </a:lnTo>
                    <a:lnTo>
                      <a:pt x="349" y="642"/>
                    </a:lnTo>
                    <a:lnTo>
                      <a:pt x="348" y="662"/>
                    </a:lnTo>
                    <a:lnTo>
                      <a:pt x="348" y="682"/>
                    </a:lnTo>
                    <a:lnTo>
                      <a:pt x="348" y="702"/>
                    </a:lnTo>
                    <a:lnTo>
                      <a:pt x="350" y="722"/>
                    </a:lnTo>
                    <a:lnTo>
                      <a:pt x="351" y="728"/>
                    </a:lnTo>
                    <a:lnTo>
                      <a:pt x="352" y="735"/>
                    </a:lnTo>
                    <a:lnTo>
                      <a:pt x="353" y="742"/>
                    </a:lnTo>
                    <a:lnTo>
                      <a:pt x="354" y="750"/>
                    </a:lnTo>
                    <a:lnTo>
                      <a:pt x="356" y="756"/>
                    </a:lnTo>
                    <a:lnTo>
                      <a:pt x="358" y="760"/>
                    </a:lnTo>
                    <a:lnTo>
                      <a:pt x="358" y="761"/>
                    </a:lnTo>
                    <a:lnTo>
                      <a:pt x="359" y="761"/>
                    </a:lnTo>
                    <a:lnTo>
                      <a:pt x="360" y="759"/>
                    </a:lnTo>
                    <a:lnTo>
                      <a:pt x="360" y="760"/>
                    </a:lnTo>
                    <a:lnTo>
                      <a:pt x="359" y="762"/>
                    </a:lnTo>
                    <a:lnTo>
                      <a:pt x="358" y="765"/>
                    </a:lnTo>
                    <a:lnTo>
                      <a:pt x="357" y="769"/>
                    </a:lnTo>
                    <a:lnTo>
                      <a:pt x="356" y="774"/>
                    </a:lnTo>
                    <a:lnTo>
                      <a:pt x="353" y="781"/>
                    </a:lnTo>
                    <a:lnTo>
                      <a:pt x="351" y="786"/>
                    </a:lnTo>
                    <a:lnTo>
                      <a:pt x="349" y="792"/>
                    </a:lnTo>
                    <a:lnTo>
                      <a:pt x="345" y="800"/>
                    </a:lnTo>
                    <a:lnTo>
                      <a:pt x="343" y="809"/>
                    </a:lnTo>
                    <a:lnTo>
                      <a:pt x="341" y="817"/>
                    </a:lnTo>
                    <a:lnTo>
                      <a:pt x="339" y="826"/>
                    </a:lnTo>
                    <a:lnTo>
                      <a:pt x="338" y="835"/>
                    </a:lnTo>
                    <a:lnTo>
                      <a:pt x="338" y="844"/>
                    </a:lnTo>
                    <a:lnTo>
                      <a:pt x="336" y="853"/>
                    </a:lnTo>
                    <a:lnTo>
                      <a:pt x="336" y="863"/>
                    </a:lnTo>
                    <a:lnTo>
                      <a:pt x="338" y="891"/>
                    </a:lnTo>
                    <a:lnTo>
                      <a:pt x="339" y="924"/>
                    </a:lnTo>
                    <a:lnTo>
                      <a:pt x="340" y="960"/>
                    </a:lnTo>
                    <a:lnTo>
                      <a:pt x="342" y="996"/>
                    </a:lnTo>
                    <a:lnTo>
                      <a:pt x="344" y="1034"/>
                    </a:lnTo>
                    <a:lnTo>
                      <a:pt x="348" y="1069"/>
                    </a:lnTo>
                    <a:lnTo>
                      <a:pt x="350" y="1100"/>
                    </a:lnTo>
                    <a:lnTo>
                      <a:pt x="353" y="1128"/>
                    </a:lnTo>
                    <a:lnTo>
                      <a:pt x="357" y="1148"/>
                    </a:lnTo>
                    <a:lnTo>
                      <a:pt x="360" y="1170"/>
                    </a:lnTo>
                    <a:lnTo>
                      <a:pt x="362" y="1192"/>
                    </a:lnTo>
                    <a:lnTo>
                      <a:pt x="365" y="1214"/>
                    </a:lnTo>
                    <a:lnTo>
                      <a:pt x="367" y="1236"/>
                    </a:lnTo>
                    <a:lnTo>
                      <a:pt x="367" y="1258"/>
                    </a:lnTo>
                    <a:lnTo>
                      <a:pt x="367" y="1281"/>
                    </a:lnTo>
                    <a:lnTo>
                      <a:pt x="366" y="1302"/>
                    </a:lnTo>
                    <a:lnTo>
                      <a:pt x="365" y="1312"/>
                    </a:lnTo>
                    <a:lnTo>
                      <a:pt x="363" y="1322"/>
                    </a:lnTo>
                    <a:lnTo>
                      <a:pt x="363" y="1332"/>
                    </a:lnTo>
                    <a:lnTo>
                      <a:pt x="363" y="1342"/>
                    </a:lnTo>
                    <a:lnTo>
                      <a:pt x="362" y="1351"/>
                    </a:lnTo>
                    <a:lnTo>
                      <a:pt x="362" y="1361"/>
                    </a:lnTo>
                    <a:lnTo>
                      <a:pt x="360" y="1371"/>
                    </a:lnTo>
                    <a:lnTo>
                      <a:pt x="358" y="1381"/>
                    </a:lnTo>
                    <a:lnTo>
                      <a:pt x="357" y="1391"/>
                    </a:lnTo>
                    <a:lnTo>
                      <a:pt x="358" y="1400"/>
                    </a:lnTo>
                    <a:lnTo>
                      <a:pt x="359" y="1409"/>
                    </a:lnTo>
                    <a:lnTo>
                      <a:pt x="361" y="1419"/>
                    </a:lnTo>
                    <a:lnTo>
                      <a:pt x="362" y="1428"/>
                    </a:lnTo>
                    <a:lnTo>
                      <a:pt x="363" y="1437"/>
                    </a:lnTo>
                    <a:lnTo>
                      <a:pt x="363" y="1446"/>
                    </a:lnTo>
                    <a:lnTo>
                      <a:pt x="361" y="1454"/>
                    </a:lnTo>
                    <a:lnTo>
                      <a:pt x="357" y="1465"/>
                    </a:lnTo>
                    <a:lnTo>
                      <a:pt x="353" y="1476"/>
                    </a:lnTo>
                    <a:lnTo>
                      <a:pt x="351" y="1486"/>
                    </a:lnTo>
                    <a:lnTo>
                      <a:pt x="348" y="1497"/>
                    </a:lnTo>
                    <a:lnTo>
                      <a:pt x="345" y="1509"/>
                    </a:lnTo>
                    <a:lnTo>
                      <a:pt x="343" y="1519"/>
                    </a:lnTo>
                    <a:lnTo>
                      <a:pt x="342" y="1530"/>
                    </a:lnTo>
                    <a:lnTo>
                      <a:pt x="340" y="1541"/>
                    </a:lnTo>
                    <a:lnTo>
                      <a:pt x="339" y="1544"/>
                    </a:lnTo>
                    <a:lnTo>
                      <a:pt x="340" y="1548"/>
                    </a:lnTo>
                    <a:lnTo>
                      <a:pt x="340" y="1552"/>
                    </a:lnTo>
                    <a:lnTo>
                      <a:pt x="341" y="1556"/>
                    </a:lnTo>
                    <a:lnTo>
                      <a:pt x="343" y="1559"/>
                    </a:lnTo>
                    <a:lnTo>
                      <a:pt x="345" y="1562"/>
                    </a:lnTo>
                    <a:lnTo>
                      <a:pt x="348" y="1564"/>
                    </a:lnTo>
                    <a:lnTo>
                      <a:pt x="349" y="1566"/>
                    </a:lnTo>
                    <a:lnTo>
                      <a:pt x="356" y="1570"/>
                    </a:lnTo>
                    <a:lnTo>
                      <a:pt x="362" y="1572"/>
                    </a:lnTo>
                    <a:lnTo>
                      <a:pt x="370" y="1574"/>
                    </a:lnTo>
                    <a:lnTo>
                      <a:pt x="378" y="1573"/>
                    </a:lnTo>
                    <a:lnTo>
                      <a:pt x="386" y="1572"/>
                    </a:lnTo>
                    <a:lnTo>
                      <a:pt x="392" y="1570"/>
                    </a:lnTo>
                    <a:lnTo>
                      <a:pt x="394" y="1568"/>
                    </a:lnTo>
                    <a:lnTo>
                      <a:pt x="396" y="1566"/>
                    </a:lnTo>
                    <a:lnTo>
                      <a:pt x="397" y="1564"/>
                    </a:lnTo>
                    <a:lnTo>
                      <a:pt x="397" y="1561"/>
                    </a:lnTo>
                    <a:lnTo>
                      <a:pt x="397" y="1562"/>
                    </a:lnTo>
                    <a:lnTo>
                      <a:pt x="398" y="1562"/>
                    </a:lnTo>
                    <a:lnTo>
                      <a:pt x="400" y="1562"/>
                    </a:lnTo>
                    <a:lnTo>
                      <a:pt x="401" y="1562"/>
                    </a:lnTo>
                    <a:lnTo>
                      <a:pt x="402" y="1563"/>
                    </a:lnTo>
                    <a:lnTo>
                      <a:pt x="403" y="1563"/>
                    </a:lnTo>
                    <a:lnTo>
                      <a:pt x="404" y="1563"/>
                    </a:lnTo>
                    <a:lnTo>
                      <a:pt x="410" y="1563"/>
                    </a:lnTo>
                    <a:lnTo>
                      <a:pt x="414" y="1563"/>
                    </a:lnTo>
                    <a:lnTo>
                      <a:pt x="418" y="1562"/>
                    </a:lnTo>
                    <a:lnTo>
                      <a:pt x="420" y="1561"/>
                    </a:lnTo>
                    <a:lnTo>
                      <a:pt x="423" y="1560"/>
                    </a:lnTo>
                    <a:lnTo>
                      <a:pt x="426" y="1559"/>
                    </a:lnTo>
                    <a:lnTo>
                      <a:pt x="428" y="1558"/>
                    </a:lnTo>
                    <a:lnTo>
                      <a:pt x="430" y="1558"/>
                    </a:lnTo>
                    <a:lnTo>
                      <a:pt x="433" y="1558"/>
                    </a:lnTo>
                    <a:lnTo>
                      <a:pt x="436" y="1557"/>
                    </a:lnTo>
                    <a:lnTo>
                      <a:pt x="439" y="1557"/>
                    </a:lnTo>
                    <a:lnTo>
                      <a:pt x="441" y="1557"/>
                    </a:lnTo>
                    <a:lnTo>
                      <a:pt x="445" y="1557"/>
                    </a:lnTo>
                    <a:lnTo>
                      <a:pt x="448" y="1556"/>
                    </a:lnTo>
                    <a:lnTo>
                      <a:pt x="453" y="1553"/>
                    </a:lnTo>
                    <a:lnTo>
                      <a:pt x="456" y="1551"/>
                    </a:lnTo>
                    <a:lnTo>
                      <a:pt x="461" y="1548"/>
                    </a:lnTo>
                    <a:lnTo>
                      <a:pt x="463" y="1547"/>
                    </a:lnTo>
                    <a:lnTo>
                      <a:pt x="465" y="1546"/>
                    </a:lnTo>
                    <a:lnTo>
                      <a:pt x="466" y="1546"/>
                    </a:lnTo>
                    <a:lnTo>
                      <a:pt x="468" y="1546"/>
                    </a:lnTo>
                    <a:lnTo>
                      <a:pt x="470" y="1546"/>
                    </a:lnTo>
                    <a:lnTo>
                      <a:pt x="473" y="1546"/>
                    </a:lnTo>
                    <a:lnTo>
                      <a:pt x="477" y="1545"/>
                    </a:lnTo>
                    <a:lnTo>
                      <a:pt x="479" y="1545"/>
                    </a:lnTo>
                    <a:lnTo>
                      <a:pt x="481" y="1545"/>
                    </a:lnTo>
                    <a:lnTo>
                      <a:pt x="482" y="1544"/>
                    </a:lnTo>
                    <a:lnTo>
                      <a:pt x="484" y="1543"/>
                    </a:lnTo>
                    <a:lnTo>
                      <a:pt x="487" y="1543"/>
                    </a:lnTo>
                    <a:lnTo>
                      <a:pt x="488" y="1541"/>
                    </a:lnTo>
                    <a:lnTo>
                      <a:pt x="489" y="1540"/>
                    </a:lnTo>
                    <a:lnTo>
                      <a:pt x="491" y="1538"/>
                    </a:lnTo>
                    <a:lnTo>
                      <a:pt x="492" y="1537"/>
                    </a:lnTo>
                    <a:lnTo>
                      <a:pt x="493" y="1537"/>
                    </a:lnTo>
                    <a:lnTo>
                      <a:pt x="496" y="1537"/>
                    </a:lnTo>
                    <a:lnTo>
                      <a:pt x="498" y="1537"/>
                    </a:lnTo>
                    <a:lnTo>
                      <a:pt x="501" y="1537"/>
                    </a:lnTo>
                    <a:lnTo>
                      <a:pt x="503" y="1537"/>
                    </a:lnTo>
                    <a:lnTo>
                      <a:pt x="506" y="1537"/>
                    </a:lnTo>
                    <a:lnTo>
                      <a:pt x="508" y="1535"/>
                    </a:lnTo>
                    <a:lnTo>
                      <a:pt x="509" y="1533"/>
                    </a:lnTo>
                    <a:lnTo>
                      <a:pt x="509" y="1529"/>
                    </a:lnTo>
                    <a:lnTo>
                      <a:pt x="509" y="1524"/>
                    </a:lnTo>
                    <a:lnTo>
                      <a:pt x="508" y="1519"/>
                    </a:lnTo>
                    <a:lnTo>
                      <a:pt x="506" y="1514"/>
                    </a:lnTo>
                    <a:lnTo>
                      <a:pt x="505" y="1509"/>
                    </a:lnTo>
                    <a:lnTo>
                      <a:pt x="502" y="1504"/>
                    </a:lnTo>
                    <a:lnTo>
                      <a:pt x="500" y="1498"/>
                    </a:lnTo>
                    <a:lnTo>
                      <a:pt x="494" y="1490"/>
                    </a:lnTo>
                    <a:lnTo>
                      <a:pt x="491" y="1482"/>
                    </a:lnTo>
                    <a:lnTo>
                      <a:pt x="489" y="1475"/>
                    </a:lnTo>
                    <a:lnTo>
                      <a:pt x="487" y="1467"/>
                    </a:lnTo>
                    <a:lnTo>
                      <a:pt x="484" y="1460"/>
                    </a:lnTo>
                    <a:lnTo>
                      <a:pt x="481" y="1451"/>
                    </a:lnTo>
                    <a:lnTo>
                      <a:pt x="477" y="1441"/>
                    </a:lnTo>
                    <a:lnTo>
                      <a:pt x="471" y="1429"/>
                    </a:lnTo>
                    <a:lnTo>
                      <a:pt x="472" y="1427"/>
                    </a:lnTo>
                    <a:lnTo>
                      <a:pt x="473" y="1425"/>
                    </a:lnTo>
                    <a:lnTo>
                      <a:pt x="474" y="1423"/>
                    </a:lnTo>
                    <a:lnTo>
                      <a:pt x="474" y="1420"/>
                    </a:lnTo>
                    <a:lnTo>
                      <a:pt x="475" y="1418"/>
                    </a:lnTo>
                    <a:lnTo>
                      <a:pt x="475" y="1416"/>
                    </a:lnTo>
                    <a:lnTo>
                      <a:pt x="475" y="1415"/>
                    </a:lnTo>
                    <a:lnTo>
                      <a:pt x="475" y="1413"/>
                    </a:lnTo>
                    <a:lnTo>
                      <a:pt x="474" y="1407"/>
                    </a:lnTo>
                    <a:lnTo>
                      <a:pt x="473" y="1400"/>
                    </a:lnTo>
                    <a:lnTo>
                      <a:pt x="470" y="1393"/>
                    </a:lnTo>
                    <a:lnTo>
                      <a:pt x="467" y="1385"/>
                    </a:lnTo>
                    <a:lnTo>
                      <a:pt x="465" y="1378"/>
                    </a:lnTo>
                    <a:lnTo>
                      <a:pt x="463" y="1370"/>
                    </a:lnTo>
                    <a:lnTo>
                      <a:pt x="462" y="1363"/>
                    </a:lnTo>
                    <a:lnTo>
                      <a:pt x="463" y="1355"/>
                    </a:lnTo>
                    <a:lnTo>
                      <a:pt x="467" y="1336"/>
                    </a:lnTo>
                    <a:lnTo>
                      <a:pt x="473" y="1317"/>
                    </a:lnTo>
                    <a:lnTo>
                      <a:pt x="477" y="1299"/>
                    </a:lnTo>
                    <a:lnTo>
                      <a:pt x="481" y="1282"/>
                    </a:lnTo>
                    <a:lnTo>
                      <a:pt x="485" y="1263"/>
                    </a:lnTo>
                    <a:lnTo>
                      <a:pt x="490" y="1245"/>
                    </a:lnTo>
                    <a:lnTo>
                      <a:pt x="494" y="1226"/>
                    </a:lnTo>
                    <a:lnTo>
                      <a:pt x="499" y="1206"/>
                    </a:lnTo>
                    <a:lnTo>
                      <a:pt x="506" y="1168"/>
                    </a:lnTo>
                    <a:lnTo>
                      <a:pt x="511" y="1128"/>
                    </a:lnTo>
                    <a:lnTo>
                      <a:pt x="515" y="1085"/>
                    </a:lnTo>
                    <a:lnTo>
                      <a:pt x="518" y="1044"/>
                    </a:lnTo>
                    <a:lnTo>
                      <a:pt x="520" y="1005"/>
                    </a:lnTo>
                    <a:lnTo>
                      <a:pt x="523" y="968"/>
                    </a:lnTo>
                    <a:lnTo>
                      <a:pt x="525" y="935"/>
                    </a:lnTo>
                    <a:lnTo>
                      <a:pt x="528" y="910"/>
                    </a:lnTo>
                    <a:lnTo>
                      <a:pt x="531" y="897"/>
                    </a:lnTo>
                    <a:lnTo>
                      <a:pt x="531" y="883"/>
                    </a:lnTo>
                    <a:lnTo>
                      <a:pt x="532" y="869"/>
                    </a:lnTo>
                    <a:lnTo>
                      <a:pt x="531" y="855"/>
                    </a:lnTo>
                    <a:lnTo>
                      <a:pt x="531" y="839"/>
                    </a:lnTo>
                    <a:lnTo>
                      <a:pt x="528" y="821"/>
                    </a:lnTo>
                    <a:lnTo>
                      <a:pt x="526" y="803"/>
                    </a:lnTo>
                    <a:lnTo>
                      <a:pt x="523" y="781"/>
                    </a:lnTo>
                    <a:lnTo>
                      <a:pt x="522" y="775"/>
                    </a:lnTo>
                    <a:lnTo>
                      <a:pt x="519" y="770"/>
                    </a:lnTo>
                    <a:lnTo>
                      <a:pt x="518" y="765"/>
                    </a:lnTo>
                    <a:lnTo>
                      <a:pt x="516" y="760"/>
                    </a:lnTo>
                    <a:lnTo>
                      <a:pt x="516" y="756"/>
                    </a:lnTo>
                    <a:lnTo>
                      <a:pt x="515" y="751"/>
                    </a:lnTo>
                    <a:lnTo>
                      <a:pt x="516" y="747"/>
                    </a:lnTo>
                    <a:lnTo>
                      <a:pt x="518" y="743"/>
                    </a:lnTo>
                    <a:lnTo>
                      <a:pt x="523" y="735"/>
                    </a:lnTo>
                    <a:lnTo>
                      <a:pt x="528" y="724"/>
                    </a:lnTo>
                    <a:lnTo>
                      <a:pt x="534" y="709"/>
                    </a:lnTo>
                    <a:lnTo>
                      <a:pt x="540" y="694"/>
                    </a:lnTo>
                    <a:lnTo>
                      <a:pt x="545" y="678"/>
                    </a:lnTo>
                    <a:lnTo>
                      <a:pt x="550" y="661"/>
                    </a:lnTo>
                    <a:lnTo>
                      <a:pt x="555" y="645"/>
                    </a:lnTo>
                    <a:lnTo>
                      <a:pt x="560" y="630"/>
                    </a:lnTo>
                    <a:lnTo>
                      <a:pt x="568" y="605"/>
                    </a:lnTo>
                    <a:lnTo>
                      <a:pt x="573" y="579"/>
                    </a:lnTo>
                    <a:lnTo>
                      <a:pt x="580" y="550"/>
                    </a:lnTo>
                    <a:lnTo>
                      <a:pt x="586" y="520"/>
                    </a:lnTo>
                    <a:lnTo>
                      <a:pt x="590" y="487"/>
                    </a:lnTo>
                    <a:lnTo>
                      <a:pt x="595" y="455"/>
                    </a:lnTo>
                    <a:lnTo>
                      <a:pt x="598" y="420"/>
                    </a:lnTo>
                    <a:lnTo>
                      <a:pt x="602" y="386"/>
                    </a:lnTo>
                    <a:lnTo>
                      <a:pt x="607" y="317"/>
                    </a:lnTo>
                    <a:lnTo>
                      <a:pt x="612" y="252"/>
                    </a:lnTo>
                    <a:lnTo>
                      <a:pt x="614" y="192"/>
                    </a:lnTo>
                    <a:lnTo>
                      <a:pt x="614" y="141"/>
                    </a:lnTo>
                    <a:lnTo>
                      <a:pt x="615" y="132"/>
                    </a:lnTo>
                    <a:lnTo>
                      <a:pt x="615" y="123"/>
                    </a:lnTo>
                    <a:lnTo>
                      <a:pt x="615" y="112"/>
                    </a:lnTo>
                    <a:lnTo>
                      <a:pt x="615" y="102"/>
                    </a:lnTo>
                    <a:lnTo>
                      <a:pt x="614" y="90"/>
                    </a:lnTo>
                    <a:lnTo>
                      <a:pt x="613" y="78"/>
                    </a:lnTo>
                    <a:lnTo>
                      <a:pt x="611" y="64"/>
                    </a:lnTo>
                    <a:lnTo>
                      <a:pt x="607" y="48"/>
                    </a:lnTo>
                    <a:lnTo>
                      <a:pt x="606" y="43"/>
                    </a:lnTo>
                    <a:lnTo>
                      <a:pt x="605" y="38"/>
                    </a:lnTo>
                    <a:lnTo>
                      <a:pt x="604" y="32"/>
                    </a:lnTo>
                    <a:lnTo>
                      <a:pt x="603" y="26"/>
                    </a:lnTo>
                    <a:lnTo>
                      <a:pt x="602" y="20"/>
                    </a:lnTo>
                    <a:lnTo>
                      <a:pt x="601" y="14"/>
                    </a:lnTo>
                    <a:lnTo>
                      <a:pt x="599" y="7"/>
                    </a:lnTo>
                    <a:lnTo>
                      <a:pt x="598" y="0"/>
                    </a:lnTo>
                    <a:lnTo>
                      <a:pt x="18"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41" name="Freeform 6">
                <a:extLst>
                  <a:ext uri="{FF2B5EF4-FFF2-40B4-BE49-F238E27FC236}">
                    <a16:creationId xmlns:a16="http://schemas.microsoft.com/office/drawing/2014/main" id="{E832D703-D366-F657-9FDC-45B12CC86AD1}"/>
                  </a:ext>
                </a:extLst>
              </p:cNvPr>
              <p:cNvSpPr>
                <a:spLocks/>
              </p:cNvSpPr>
              <p:nvPr/>
            </p:nvSpPr>
            <p:spPr bwMode="auto">
              <a:xfrm>
                <a:off x="1232" y="2202"/>
                <a:ext cx="188" cy="272"/>
              </a:xfrm>
              <a:custGeom>
                <a:avLst/>
                <a:gdLst>
                  <a:gd name="T0" fmla="*/ 0 w 188"/>
                  <a:gd name="T1" fmla="*/ 0 h 272"/>
                  <a:gd name="T2" fmla="*/ 0 w 188"/>
                  <a:gd name="T3" fmla="*/ 1 h 272"/>
                  <a:gd name="T4" fmla="*/ 1 w 188"/>
                  <a:gd name="T5" fmla="*/ 4 h 272"/>
                  <a:gd name="T6" fmla="*/ 3 w 188"/>
                  <a:gd name="T7" fmla="*/ 13 h 272"/>
                  <a:gd name="T8" fmla="*/ 9 w 188"/>
                  <a:gd name="T9" fmla="*/ 25 h 272"/>
                  <a:gd name="T10" fmla="*/ 13 w 188"/>
                  <a:gd name="T11" fmla="*/ 33 h 272"/>
                  <a:gd name="T12" fmla="*/ 11 w 188"/>
                  <a:gd name="T13" fmla="*/ 51 h 272"/>
                  <a:gd name="T14" fmla="*/ 7 w 188"/>
                  <a:gd name="T15" fmla="*/ 79 h 272"/>
                  <a:gd name="T16" fmla="*/ 12 w 188"/>
                  <a:gd name="T17" fmla="*/ 124 h 272"/>
                  <a:gd name="T18" fmla="*/ 23 w 188"/>
                  <a:gd name="T19" fmla="*/ 165 h 272"/>
                  <a:gd name="T20" fmla="*/ 32 w 188"/>
                  <a:gd name="T21" fmla="*/ 217 h 272"/>
                  <a:gd name="T22" fmla="*/ 35 w 188"/>
                  <a:gd name="T23" fmla="*/ 236 h 272"/>
                  <a:gd name="T24" fmla="*/ 42 w 188"/>
                  <a:gd name="T25" fmla="*/ 251 h 272"/>
                  <a:gd name="T26" fmla="*/ 54 w 188"/>
                  <a:gd name="T27" fmla="*/ 260 h 272"/>
                  <a:gd name="T28" fmla="*/ 61 w 188"/>
                  <a:gd name="T29" fmla="*/ 261 h 272"/>
                  <a:gd name="T30" fmla="*/ 67 w 188"/>
                  <a:gd name="T31" fmla="*/ 260 h 272"/>
                  <a:gd name="T32" fmla="*/ 72 w 188"/>
                  <a:gd name="T33" fmla="*/ 261 h 272"/>
                  <a:gd name="T34" fmla="*/ 74 w 188"/>
                  <a:gd name="T35" fmla="*/ 264 h 272"/>
                  <a:gd name="T36" fmla="*/ 76 w 188"/>
                  <a:gd name="T37" fmla="*/ 265 h 272"/>
                  <a:gd name="T38" fmla="*/ 82 w 188"/>
                  <a:gd name="T39" fmla="*/ 268 h 272"/>
                  <a:gd name="T40" fmla="*/ 89 w 188"/>
                  <a:gd name="T41" fmla="*/ 267 h 272"/>
                  <a:gd name="T42" fmla="*/ 94 w 188"/>
                  <a:gd name="T43" fmla="*/ 263 h 272"/>
                  <a:gd name="T44" fmla="*/ 97 w 188"/>
                  <a:gd name="T45" fmla="*/ 266 h 272"/>
                  <a:gd name="T46" fmla="*/ 101 w 188"/>
                  <a:gd name="T47" fmla="*/ 270 h 272"/>
                  <a:gd name="T48" fmla="*/ 111 w 188"/>
                  <a:gd name="T49" fmla="*/ 272 h 272"/>
                  <a:gd name="T50" fmla="*/ 118 w 188"/>
                  <a:gd name="T51" fmla="*/ 268 h 272"/>
                  <a:gd name="T52" fmla="*/ 122 w 188"/>
                  <a:gd name="T53" fmla="*/ 261 h 272"/>
                  <a:gd name="T54" fmla="*/ 131 w 188"/>
                  <a:gd name="T55" fmla="*/ 264 h 272"/>
                  <a:gd name="T56" fmla="*/ 137 w 188"/>
                  <a:gd name="T57" fmla="*/ 265 h 272"/>
                  <a:gd name="T58" fmla="*/ 141 w 188"/>
                  <a:gd name="T59" fmla="*/ 264 h 272"/>
                  <a:gd name="T60" fmla="*/ 143 w 188"/>
                  <a:gd name="T61" fmla="*/ 262 h 272"/>
                  <a:gd name="T62" fmla="*/ 144 w 188"/>
                  <a:gd name="T63" fmla="*/ 259 h 272"/>
                  <a:gd name="T64" fmla="*/ 147 w 188"/>
                  <a:gd name="T65" fmla="*/ 244 h 272"/>
                  <a:gd name="T66" fmla="*/ 150 w 188"/>
                  <a:gd name="T67" fmla="*/ 223 h 272"/>
                  <a:gd name="T68" fmla="*/ 152 w 188"/>
                  <a:gd name="T69" fmla="*/ 202 h 272"/>
                  <a:gd name="T70" fmla="*/ 153 w 188"/>
                  <a:gd name="T71" fmla="*/ 178 h 272"/>
                  <a:gd name="T72" fmla="*/ 150 w 188"/>
                  <a:gd name="T73" fmla="*/ 158 h 272"/>
                  <a:gd name="T74" fmla="*/ 149 w 188"/>
                  <a:gd name="T75" fmla="*/ 151 h 272"/>
                  <a:gd name="T76" fmla="*/ 155 w 188"/>
                  <a:gd name="T77" fmla="*/ 170 h 272"/>
                  <a:gd name="T78" fmla="*/ 159 w 188"/>
                  <a:gd name="T79" fmla="*/ 186 h 272"/>
                  <a:gd name="T80" fmla="*/ 166 w 188"/>
                  <a:gd name="T81" fmla="*/ 193 h 272"/>
                  <a:gd name="T82" fmla="*/ 175 w 188"/>
                  <a:gd name="T83" fmla="*/ 199 h 272"/>
                  <a:gd name="T84" fmla="*/ 186 w 188"/>
                  <a:gd name="T85" fmla="*/ 197 h 272"/>
                  <a:gd name="T86" fmla="*/ 188 w 188"/>
                  <a:gd name="T87" fmla="*/ 179 h 272"/>
                  <a:gd name="T88" fmla="*/ 186 w 188"/>
                  <a:gd name="T89" fmla="*/ 146 h 272"/>
                  <a:gd name="T90" fmla="*/ 184 w 188"/>
                  <a:gd name="T91" fmla="*/ 118 h 272"/>
                  <a:gd name="T92" fmla="*/ 178 w 188"/>
                  <a:gd name="T93" fmla="*/ 93 h 272"/>
                  <a:gd name="T94" fmla="*/ 169 w 188"/>
                  <a:gd name="T95" fmla="*/ 71 h 272"/>
                  <a:gd name="T96" fmla="*/ 162 w 188"/>
                  <a:gd name="T97" fmla="*/ 54 h 272"/>
                  <a:gd name="T98" fmla="*/ 154 w 188"/>
                  <a:gd name="T99" fmla="*/ 44 h 272"/>
                  <a:gd name="T100" fmla="*/ 146 w 188"/>
                  <a:gd name="T101" fmla="*/ 36 h 272"/>
                  <a:gd name="T102" fmla="*/ 135 w 188"/>
                  <a:gd name="T103" fmla="*/ 30 h 272"/>
                  <a:gd name="T104" fmla="*/ 124 w 188"/>
                  <a:gd name="T105" fmla="*/ 23 h 272"/>
                  <a:gd name="T106" fmla="*/ 119 w 188"/>
                  <a:gd name="T107" fmla="*/ 15 h 272"/>
                  <a:gd name="T108" fmla="*/ 118 w 188"/>
                  <a:gd name="T109" fmla="*/ 9 h 272"/>
                  <a:gd name="T110" fmla="*/ 117 w 188"/>
                  <a:gd name="T111" fmla="*/ 2 h 2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8"/>
                  <a:gd name="T169" fmla="*/ 0 h 272"/>
                  <a:gd name="T170" fmla="*/ 188 w 188"/>
                  <a:gd name="T171" fmla="*/ 272 h 27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8" h="272">
                    <a:moveTo>
                      <a:pt x="0" y="0"/>
                    </a:moveTo>
                    <a:lnTo>
                      <a:pt x="0" y="0"/>
                    </a:lnTo>
                    <a:lnTo>
                      <a:pt x="0" y="1"/>
                    </a:lnTo>
                    <a:lnTo>
                      <a:pt x="1" y="2"/>
                    </a:lnTo>
                    <a:lnTo>
                      <a:pt x="1" y="4"/>
                    </a:lnTo>
                    <a:lnTo>
                      <a:pt x="1" y="6"/>
                    </a:lnTo>
                    <a:lnTo>
                      <a:pt x="2" y="9"/>
                    </a:lnTo>
                    <a:lnTo>
                      <a:pt x="3" y="13"/>
                    </a:lnTo>
                    <a:lnTo>
                      <a:pt x="5" y="17"/>
                    </a:lnTo>
                    <a:lnTo>
                      <a:pt x="6" y="21"/>
                    </a:lnTo>
                    <a:lnTo>
                      <a:pt x="9" y="25"/>
                    </a:lnTo>
                    <a:lnTo>
                      <a:pt x="10" y="28"/>
                    </a:lnTo>
                    <a:lnTo>
                      <a:pt x="12" y="30"/>
                    </a:lnTo>
                    <a:lnTo>
                      <a:pt x="13" y="33"/>
                    </a:lnTo>
                    <a:lnTo>
                      <a:pt x="13" y="38"/>
                    </a:lnTo>
                    <a:lnTo>
                      <a:pt x="12" y="44"/>
                    </a:lnTo>
                    <a:lnTo>
                      <a:pt x="11" y="51"/>
                    </a:lnTo>
                    <a:lnTo>
                      <a:pt x="9" y="61"/>
                    </a:lnTo>
                    <a:lnTo>
                      <a:pt x="7" y="70"/>
                    </a:lnTo>
                    <a:lnTo>
                      <a:pt x="7" y="79"/>
                    </a:lnTo>
                    <a:lnTo>
                      <a:pt x="7" y="89"/>
                    </a:lnTo>
                    <a:lnTo>
                      <a:pt x="10" y="107"/>
                    </a:lnTo>
                    <a:lnTo>
                      <a:pt x="12" y="124"/>
                    </a:lnTo>
                    <a:lnTo>
                      <a:pt x="15" y="138"/>
                    </a:lnTo>
                    <a:lnTo>
                      <a:pt x="20" y="151"/>
                    </a:lnTo>
                    <a:lnTo>
                      <a:pt x="23" y="165"/>
                    </a:lnTo>
                    <a:lnTo>
                      <a:pt x="27" y="181"/>
                    </a:lnTo>
                    <a:lnTo>
                      <a:pt x="30" y="198"/>
                    </a:lnTo>
                    <a:lnTo>
                      <a:pt x="32" y="217"/>
                    </a:lnTo>
                    <a:lnTo>
                      <a:pt x="32" y="223"/>
                    </a:lnTo>
                    <a:lnTo>
                      <a:pt x="33" y="230"/>
                    </a:lnTo>
                    <a:lnTo>
                      <a:pt x="35" y="236"/>
                    </a:lnTo>
                    <a:lnTo>
                      <a:pt x="37" y="241"/>
                    </a:lnTo>
                    <a:lnTo>
                      <a:pt x="39" y="247"/>
                    </a:lnTo>
                    <a:lnTo>
                      <a:pt x="42" y="251"/>
                    </a:lnTo>
                    <a:lnTo>
                      <a:pt x="47" y="256"/>
                    </a:lnTo>
                    <a:lnTo>
                      <a:pt x="53" y="259"/>
                    </a:lnTo>
                    <a:lnTo>
                      <a:pt x="54" y="260"/>
                    </a:lnTo>
                    <a:lnTo>
                      <a:pt x="55" y="260"/>
                    </a:lnTo>
                    <a:lnTo>
                      <a:pt x="57" y="261"/>
                    </a:lnTo>
                    <a:lnTo>
                      <a:pt x="61" y="261"/>
                    </a:lnTo>
                    <a:lnTo>
                      <a:pt x="63" y="261"/>
                    </a:lnTo>
                    <a:lnTo>
                      <a:pt x="65" y="261"/>
                    </a:lnTo>
                    <a:lnTo>
                      <a:pt x="67" y="260"/>
                    </a:lnTo>
                    <a:lnTo>
                      <a:pt x="68" y="258"/>
                    </a:lnTo>
                    <a:lnTo>
                      <a:pt x="71" y="260"/>
                    </a:lnTo>
                    <a:lnTo>
                      <a:pt x="72" y="261"/>
                    </a:lnTo>
                    <a:lnTo>
                      <a:pt x="73" y="262"/>
                    </a:lnTo>
                    <a:lnTo>
                      <a:pt x="74" y="263"/>
                    </a:lnTo>
                    <a:lnTo>
                      <a:pt x="74" y="264"/>
                    </a:lnTo>
                    <a:lnTo>
                      <a:pt x="75" y="264"/>
                    </a:lnTo>
                    <a:lnTo>
                      <a:pt x="76" y="265"/>
                    </a:lnTo>
                    <a:lnTo>
                      <a:pt x="77" y="266"/>
                    </a:lnTo>
                    <a:lnTo>
                      <a:pt x="80" y="267"/>
                    </a:lnTo>
                    <a:lnTo>
                      <a:pt x="82" y="268"/>
                    </a:lnTo>
                    <a:lnTo>
                      <a:pt x="84" y="268"/>
                    </a:lnTo>
                    <a:lnTo>
                      <a:pt x="87" y="268"/>
                    </a:lnTo>
                    <a:lnTo>
                      <a:pt x="89" y="267"/>
                    </a:lnTo>
                    <a:lnTo>
                      <a:pt x="91" y="266"/>
                    </a:lnTo>
                    <a:lnTo>
                      <a:pt x="93" y="264"/>
                    </a:lnTo>
                    <a:lnTo>
                      <a:pt x="94" y="263"/>
                    </a:lnTo>
                    <a:lnTo>
                      <a:pt x="96" y="263"/>
                    </a:lnTo>
                    <a:lnTo>
                      <a:pt x="96" y="264"/>
                    </a:lnTo>
                    <a:lnTo>
                      <a:pt x="97" y="266"/>
                    </a:lnTo>
                    <a:lnTo>
                      <a:pt x="98" y="267"/>
                    </a:lnTo>
                    <a:lnTo>
                      <a:pt x="99" y="269"/>
                    </a:lnTo>
                    <a:lnTo>
                      <a:pt x="101" y="270"/>
                    </a:lnTo>
                    <a:lnTo>
                      <a:pt x="105" y="271"/>
                    </a:lnTo>
                    <a:lnTo>
                      <a:pt x="108" y="272"/>
                    </a:lnTo>
                    <a:lnTo>
                      <a:pt x="111" y="272"/>
                    </a:lnTo>
                    <a:lnTo>
                      <a:pt x="115" y="271"/>
                    </a:lnTo>
                    <a:lnTo>
                      <a:pt x="117" y="269"/>
                    </a:lnTo>
                    <a:lnTo>
                      <a:pt x="118" y="268"/>
                    </a:lnTo>
                    <a:lnTo>
                      <a:pt x="120" y="265"/>
                    </a:lnTo>
                    <a:lnTo>
                      <a:pt x="120" y="263"/>
                    </a:lnTo>
                    <a:lnTo>
                      <a:pt x="122" y="261"/>
                    </a:lnTo>
                    <a:lnTo>
                      <a:pt x="124" y="263"/>
                    </a:lnTo>
                    <a:lnTo>
                      <a:pt x="127" y="264"/>
                    </a:lnTo>
                    <a:lnTo>
                      <a:pt x="131" y="264"/>
                    </a:lnTo>
                    <a:lnTo>
                      <a:pt x="133" y="265"/>
                    </a:lnTo>
                    <a:lnTo>
                      <a:pt x="135" y="265"/>
                    </a:lnTo>
                    <a:lnTo>
                      <a:pt x="137" y="265"/>
                    </a:lnTo>
                    <a:lnTo>
                      <a:pt x="140" y="264"/>
                    </a:lnTo>
                    <a:lnTo>
                      <a:pt x="141" y="264"/>
                    </a:lnTo>
                    <a:lnTo>
                      <a:pt x="142" y="263"/>
                    </a:lnTo>
                    <a:lnTo>
                      <a:pt x="143" y="262"/>
                    </a:lnTo>
                    <a:lnTo>
                      <a:pt x="143" y="261"/>
                    </a:lnTo>
                    <a:lnTo>
                      <a:pt x="144" y="260"/>
                    </a:lnTo>
                    <a:lnTo>
                      <a:pt x="144" y="259"/>
                    </a:lnTo>
                    <a:lnTo>
                      <a:pt x="145" y="258"/>
                    </a:lnTo>
                    <a:lnTo>
                      <a:pt x="146" y="251"/>
                    </a:lnTo>
                    <a:lnTo>
                      <a:pt x="147" y="244"/>
                    </a:lnTo>
                    <a:lnTo>
                      <a:pt x="149" y="237"/>
                    </a:lnTo>
                    <a:lnTo>
                      <a:pt x="149" y="230"/>
                    </a:lnTo>
                    <a:lnTo>
                      <a:pt x="150" y="223"/>
                    </a:lnTo>
                    <a:lnTo>
                      <a:pt x="151" y="216"/>
                    </a:lnTo>
                    <a:lnTo>
                      <a:pt x="151" y="209"/>
                    </a:lnTo>
                    <a:lnTo>
                      <a:pt x="152" y="202"/>
                    </a:lnTo>
                    <a:lnTo>
                      <a:pt x="153" y="194"/>
                    </a:lnTo>
                    <a:lnTo>
                      <a:pt x="153" y="186"/>
                    </a:lnTo>
                    <a:lnTo>
                      <a:pt x="153" y="178"/>
                    </a:lnTo>
                    <a:lnTo>
                      <a:pt x="153" y="171"/>
                    </a:lnTo>
                    <a:lnTo>
                      <a:pt x="152" y="164"/>
                    </a:lnTo>
                    <a:lnTo>
                      <a:pt x="150" y="158"/>
                    </a:lnTo>
                    <a:lnTo>
                      <a:pt x="147" y="152"/>
                    </a:lnTo>
                    <a:lnTo>
                      <a:pt x="145" y="147"/>
                    </a:lnTo>
                    <a:lnTo>
                      <a:pt x="149" y="151"/>
                    </a:lnTo>
                    <a:lnTo>
                      <a:pt x="151" y="156"/>
                    </a:lnTo>
                    <a:lnTo>
                      <a:pt x="153" y="162"/>
                    </a:lnTo>
                    <a:lnTo>
                      <a:pt x="155" y="170"/>
                    </a:lnTo>
                    <a:lnTo>
                      <a:pt x="156" y="176"/>
                    </a:lnTo>
                    <a:lnTo>
                      <a:pt x="158" y="182"/>
                    </a:lnTo>
                    <a:lnTo>
                      <a:pt x="159" y="186"/>
                    </a:lnTo>
                    <a:lnTo>
                      <a:pt x="161" y="188"/>
                    </a:lnTo>
                    <a:lnTo>
                      <a:pt x="163" y="191"/>
                    </a:lnTo>
                    <a:lnTo>
                      <a:pt x="166" y="193"/>
                    </a:lnTo>
                    <a:lnTo>
                      <a:pt x="169" y="196"/>
                    </a:lnTo>
                    <a:lnTo>
                      <a:pt x="171" y="197"/>
                    </a:lnTo>
                    <a:lnTo>
                      <a:pt x="175" y="199"/>
                    </a:lnTo>
                    <a:lnTo>
                      <a:pt x="178" y="199"/>
                    </a:lnTo>
                    <a:lnTo>
                      <a:pt x="181" y="199"/>
                    </a:lnTo>
                    <a:lnTo>
                      <a:pt x="186" y="197"/>
                    </a:lnTo>
                    <a:lnTo>
                      <a:pt x="188" y="194"/>
                    </a:lnTo>
                    <a:lnTo>
                      <a:pt x="188" y="188"/>
                    </a:lnTo>
                    <a:lnTo>
                      <a:pt x="188" y="179"/>
                    </a:lnTo>
                    <a:lnTo>
                      <a:pt x="188" y="168"/>
                    </a:lnTo>
                    <a:lnTo>
                      <a:pt x="187" y="157"/>
                    </a:lnTo>
                    <a:lnTo>
                      <a:pt x="186" y="146"/>
                    </a:lnTo>
                    <a:lnTo>
                      <a:pt x="185" y="136"/>
                    </a:lnTo>
                    <a:lnTo>
                      <a:pt x="185" y="127"/>
                    </a:lnTo>
                    <a:lnTo>
                      <a:pt x="184" y="118"/>
                    </a:lnTo>
                    <a:lnTo>
                      <a:pt x="182" y="108"/>
                    </a:lnTo>
                    <a:lnTo>
                      <a:pt x="181" y="101"/>
                    </a:lnTo>
                    <a:lnTo>
                      <a:pt x="178" y="93"/>
                    </a:lnTo>
                    <a:lnTo>
                      <a:pt x="176" y="86"/>
                    </a:lnTo>
                    <a:lnTo>
                      <a:pt x="172" y="79"/>
                    </a:lnTo>
                    <a:lnTo>
                      <a:pt x="169" y="71"/>
                    </a:lnTo>
                    <a:lnTo>
                      <a:pt x="166" y="61"/>
                    </a:lnTo>
                    <a:lnTo>
                      <a:pt x="164" y="57"/>
                    </a:lnTo>
                    <a:lnTo>
                      <a:pt x="162" y="54"/>
                    </a:lnTo>
                    <a:lnTo>
                      <a:pt x="160" y="51"/>
                    </a:lnTo>
                    <a:lnTo>
                      <a:pt x="158" y="47"/>
                    </a:lnTo>
                    <a:lnTo>
                      <a:pt x="154" y="44"/>
                    </a:lnTo>
                    <a:lnTo>
                      <a:pt x="152" y="41"/>
                    </a:lnTo>
                    <a:lnTo>
                      <a:pt x="149" y="38"/>
                    </a:lnTo>
                    <a:lnTo>
                      <a:pt x="146" y="36"/>
                    </a:lnTo>
                    <a:lnTo>
                      <a:pt x="143" y="34"/>
                    </a:lnTo>
                    <a:lnTo>
                      <a:pt x="140" y="32"/>
                    </a:lnTo>
                    <a:lnTo>
                      <a:pt x="135" y="30"/>
                    </a:lnTo>
                    <a:lnTo>
                      <a:pt x="131" y="27"/>
                    </a:lnTo>
                    <a:lnTo>
                      <a:pt x="127" y="25"/>
                    </a:lnTo>
                    <a:lnTo>
                      <a:pt x="124" y="23"/>
                    </a:lnTo>
                    <a:lnTo>
                      <a:pt x="120" y="20"/>
                    </a:lnTo>
                    <a:lnTo>
                      <a:pt x="119" y="17"/>
                    </a:lnTo>
                    <a:lnTo>
                      <a:pt x="119" y="15"/>
                    </a:lnTo>
                    <a:lnTo>
                      <a:pt x="118" y="13"/>
                    </a:lnTo>
                    <a:lnTo>
                      <a:pt x="118" y="11"/>
                    </a:lnTo>
                    <a:lnTo>
                      <a:pt x="118" y="9"/>
                    </a:lnTo>
                    <a:lnTo>
                      <a:pt x="118" y="7"/>
                    </a:lnTo>
                    <a:lnTo>
                      <a:pt x="117" y="5"/>
                    </a:lnTo>
                    <a:lnTo>
                      <a:pt x="117" y="2"/>
                    </a:lnTo>
                    <a:lnTo>
                      <a:pt x="116" y="0"/>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42" name="Freeform 7">
                <a:extLst>
                  <a:ext uri="{FF2B5EF4-FFF2-40B4-BE49-F238E27FC236}">
                    <a16:creationId xmlns:a16="http://schemas.microsoft.com/office/drawing/2014/main" id="{6B7C0CA3-421B-E526-FBC4-2D308E0B1684}"/>
                  </a:ext>
                </a:extLst>
              </p:cNvPr>
              <p:cNvSpPr>
                <a:spLocks/>
              </p:cNvSpPr>
              <p:nvPr/>
            </p:nvSpPr>
            <p:spPr bwMode="auto">
              <a:xfrm>
                <a:off x="279" y="633"/>
                <a:ext cx="1069" cy="1569"/>
              </a:xfrm>
              <a:custGeom>
                <a:avLst/>
                <a:gdLst>
                  <a:gd name="T0" fmla="*/ 1026 w 1069"/>
                  <a:gd name="T1" fmla="*/ 1265 h 1569"/>
                  <a:gd name="T2" fmla="*/ 1006 w 1069"/>
                  <a:gd name="T3" fmla="*/ 1019 h 1569"/>
                  <a:gd name="T4" fmla="*/ 997 w 1069"/>
                  <a:gd name="T5" fmla="*/ 943 h 1569"/>
                  <a:gd name="T6" fmla="*/ 991 w 1069"/>
                  <a:gd name="T7" fmla="*/ 827 h 1569"/>
                  <a:gd name="T8" fmla="*/ 994 w 1069"/>
                  <a:gd name="T9" fmla="*/ 739 h 1569"/>
                  <a:gd name="T10" fmla="*/ 973 w 1069"/>
                  <a:gd name="T11" fmla="*/ 673 h 1569"/>
                  <a:gd name="T12" fmla="*/ 931 w 1069"/>
                  <a:gd name="T13" fmla="*/ 627 h 1569"/>
                  <a:gd name="T14" fmla="*/ 893 w 1069"/>
                  <a:gd name="T15" fmla="*/ 601 h 1569"/>
                  <a:gd name="T16" fmla="*/ 761 w 1069"/>
                  <a:gd name="T17" fmla="*/ 555 h 1569"/>
                  <a:gd name="T18" fmla="*/ 681 w 1069"/>
                  <a:gd name="T19" fmla="*/ 431 h 1569"/>
                  <a:gd name="T20" fmla="*/ 684 w 1069"/>
                  <a:gd name="T21" fmla="*/ 378 h 1569"/>
                  <a:gd name="T22" fmla="*/ 703 w 1069"/>
                  <a:gd name="T23" fmla="*/ 334 h 1569"/>
                  <a:gd name="T24" fmla="*/ 713 w 1069"/>
                  <a:gd name="T25" fmla="*/ 288 h 1569"/>
                  <a:gd name="T26" fmla="*/ 739 w 1069"/>
                  <a:gd name="T27" fmla="*/ 248 h 1569"/>
                  <a:gd name="T28" fmla="*/ 740 w 1069"/>
                  <a:gd name="T29" fmla="*/ 205 h 1569"/>
                  <a:gd name="T30" fmla="*/ 734 w 1069"/>
                  <a:gd name="T31" fmla="*/ 100 h 1569"/>
                  <a:gd name="T32" fmla="*/ 666 w 1069"/>
                  <a:gd name="T33" fmla="*/ 32 h 1569"/>
                  <a:gd name="T34" fmla="*/ 590 w 1069"/>
                  <a:gd name="T35" fmla="*/ 1 h 1569"/>
                  <a:gd name="T36" fmla="*/ 526 w 1069"/>
                  <a:gd name="T37" fmla="*/ 1 h 1569"/>
                  <a:gd name="T38" fmla="*/ 457 w 1069"/>
                  <a:gd name="T39" fmla="*/ 24 h 1569"/>
                  <a:gd name="T40" fmla="*/ 386 w 1069"/>
                  <a:gd name="T41" fmla="*/ 63 h 1569"/>
                  <a:gd name="T42" fmla="*/ 350 w 1069"/>
                  <a:gd name="T43" fmla="*/ 177 h 1569"/>
                  <a:gd name="T44" fmla="*/ 357 w 1069"/>
                  <a:gd name="T45" fmla="*/ 251 h 1569"/>
                  <a:gd name="T46" fmla="*/ 387 w 1069"/>
                  <a:gd name="T47" fmla="*/ 305 h 1569"/>
                  <a:gd name="T48" fmla="*/ 402 w 1069"/>
                  <a:gd name="T49" fmla="*/ 352 h 1569"/>
                  <a:gd name="T50" fmla="*/ 416 w 1069"/>
                  <a:gd name="T51" fmla="*/ 397 h 1569"/>
                  <a:gd name="T52" fmla="*/ 385 w 1069"/>
                  <a:gd name="T53" fmla="*/ 516 h 1569"/>
                  <a:gd name="T54" fmla="*/ 243 w 1069"/>
                  <a:gd name="T55" fmla="*/ 588 h 1569"/>
                  <a:gd name="T56" fmla="*/ 164 w 1069"/>
                  <a:gd name="T57" fmla="*/ 611 h 1569"/>
                  <a:gd name="T58" fmla="*/ 121 w 1069"/>
                  <a:gd name="T59" fmla="*/ 651 h 1569"/>
                  <a:gd name="T60" fmla="*/ 89 w 1069"/>
                  <a:gd name="T61" fmla="*/ 703 h 1569"/>
                  <a:gd name="T62" fmla="*/ 81 w 1069"/>
                  <a:gd name="T63" fmla="*/ 785 h 1569"/>
                  <a:gd name="T64" fmla="*/ 90 w 1069"/>
                  <a:gd name="T65" fmla="*/ 877 h 1569"/>
                  <a:gd name="T66" fmla="*/ 71 w 1069"/>
                  <a:gd name="T67" fmla="*/ 993 h 1569"/>
                  <a:gd name="T68" fmla="*/ 64 w 1069"/>
                  <a:gd name="T69" fmla="*/ 1161 h 1569"/>
                  <a:gd name="T70" fmla="*/ 41 w 1069"/>
                  <a:gd name="T71" fmla="*/ 1318 h 1569"/>
                  <a:gd name="T72" fmla="*/ 0 w 1069"/>
                  <a:gd name="T73" fmla="*/ 1567 h 1569"/>
                  <a:gd name="T74" fmla="*/ 126 w 1069"/>
                  <a:gd name="T75" fmla="*/ 1560 h 1569"/>
                  <a:gd name="T76" fmla="*/ 159 w 1069"/>
                  <a:gd name="T77" fmla="*/ 1447 h 1569"/>
                  <a:gd name="T78" fmla="*/ 216 w 1069"/>
                  <a:gd name="T79" fmla="*/ 1254 h 1569"/>
                  <a:gd name="T80" fmla="*/ 221 w 1069"/>
                  <a:gd name="T81" fmla="*/ 1159 h 1569"/>
                  <a:gd name="T82" fmla="*/ 245 w 1069"/>
                  <a:gd name="T83" fmla="*/ 1031 h 1569"/>
                  <a:gd name="T84" fmla="*/ 243 w 1069"/>
                  <a:gd name="T85" fmla="*/ 998 h 1569"/>
                  <a:gd name="T86" fmla="*/ 274 w 1069"/>
                  <a:gd name="T87" fmla="*/ 1181 h 1569"/>
                  <a:gd name="T88" fmla="*/ 272 w 1069"/>
                  <a:gd name="T89" fmla="*/ 1378 h 1569"/>
                  <a:gd name="T90" fmla="*/ 269 w 1069"/>
                  <a:gd name="T91" fmla="*/ 1487 h 1569"/>
                  <a:gd name="T92" fmla="*/ 266 w 1069"/>
                  <a:gd name="T93" fmla="*/ 1482 h 1569"/>
                  <a:gd name="T94" fmla="*/ 238 w 1069"/>
                  <a:gd name="T95" fmla="*/ 1569 h 1569"/>
                  <a:gd name="T96" fmla="*/ 789 w 1069"/>
                  <a:gd name="T97" fmla="*/ 1479 h 1569"/>
                  <a:gd name="T98" fmla="*/ 783 w 1069"/>
                  <a:gd name="T99" fmla="*/ 1491 h 1569"/>
                  <a:gd name="T100" fmla="*/ 791 w 1069"/>
                  <a:gd name="T101" fmla="*/ 1410 h 1569"/>
                  <a:gd name="T102" fmla="*/ 809 w 1069"/>
                  <a:gd name="T103" fmla="*/ 1158 h 1569"/>
                  <a:gd name="T104" fmla="*/ 834 w 1069"/>
                  <a:gd name="T105" fmla="*/ 987 h 1569"/>
                  <a:gd name="T106" fmla="*/ 843 w 1069"/>
                  <a:gd name="T107" fmla="*/ 1103 h 1569"/>
                  <a:gd name="T108" fmla="*/ 870 w 1069"/>
                  <a:gd name="T109" fmla="*/ 1228 h 1569"/>
                  <a:gd name="T110" fmla="*/ 874 w 1069"/>
                  <a:gd name="T111" fmla="*/ 1289 h 1569"/>
                  <a:gd name="T112" fmla="*/ 937 w 1069"/>
                  <a:gd name="T113" fmla="*/ 1505 h 15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9"/>
                  <a:gd name="T172" fmla="*/ 0 h 1569"/>
                  <a:gd name="T173" fmla="*/ 1069 w 1069"/>
                  <a:gd name="T174" fmla="*/ 1569 h 156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9" h="1569">
                    <a:moveTo>
                      <a:pt x="1069" y="1569"/>
                    </a:moveTo>
                    <a:lnTo>
                      <a:pt x="1064" y="1535"/>
                    </a:lnTo>
                    <a:lnTo>
                      <a:pt x="1060" y="1496"/>
                    </a:lnTo>
                    <a:lnTo>
                      <a:pt x="1055" y="1454"/>
                    </a:lnTo>
                    <a:lnTo>
                      <a:pt x="1051" y="1413"/>
                    </a:lnTo>
                    <a:lnTo>
                      <a:pt x="1045" y="1371"/>
                    </a:lnTo>
                    <a:lnTo>
                      <a:pt x="1040" y="1331"/>
                    </a:lnTo>
                    <a:lnTo>
                      <a:pt x="1033" y="1296"/>
                    </a:lnTo>
                    <a:lnTo>
                      <a:pt x="1026" y="1265"/>
                    </a:lnTo>
                    <a:lnTo>
                      <a:pt x="1020" y="1242"/>
                    </a:lnTo>
                    <a:lnTo>
                      <a:pt x="1017" y="1212"/>
                    </a:lnTo>
                    <a:lnTo>
                      <a:pt x="1015" y="1179"/>
                    </a:lnTo>
                    <a:lnTo>
                      <a:pt x="1012" y="1145"/>
                    </a:lnTo>
                    <a:lnTo>
                      <a:pt x="1011" y="1110"/>
                    </a:lnTo>
                    <a:lnTo>
                      <a:pt x="1010" y="1078"/>
                    </a:lnTo>
                    <a:lnTo>
                      <a:pt x="1008" y="1049"/>
                    </a:lnTo>
                    <a:lnTo>
                      <a:pt x="1007" y="1026"/>
                    </a:lnTo>
                    <a:lnTo>
                      <a:pt x="1006" y="1019"/>
                    </a:lnTo>
                    <a:lnTo>
                      <a:pt x="1006" y="1012"/>
                    </a:lnTo>
                    <a:lnTo>
                      <a:pt x="1006" y="1006"/>
                    </a:lnTo>
                    <a:lnTo>
                      <a:pt x="1006" y="1000"/>
                    </a:lnTo>
                    <a:lnTo>
                      <a:pt x="1005" y="994"/>
                    </a:lnTo>
                    <a:lnTo>
                      <a:pt x="1005" y="988"/>
                    </a:lnTo>
                    <a:lnTo>
                      <a:pt x="1003" y="982"/>
                    </a:lnTo>
                    <a:lnTo>
                      <a:pt x="1002" y="976"/>
                    </a:lnTo>
                    <a:lnTo>
                      <a:pt x="1000" y="959"/>
                    </a:lnTo>
                    <a:lnTo>
                      <a:pt x="997" y="943"/>
                    </a:lnTo>
                    <a:lnTo>
                      <a:pt x="993" y="926"/>
                    </a:lnTo>
                    <a:lnTo>
                      <a:pt x="991" y="909"/>
                    </a:lnTo>
                    <a:lnTo>
                      <a:pt x="989" y="893"/>
                    </a:lnTo>
                    <a:lnTo>
                      <a:pt x="988" y="879"/>
                    </a:lnTo>
                    <a:lnTo>
                      <a:pt x="986" y="866"/>
                    </a:lnTo>
                    <a:lnTo>
                      <a:pt x="986" y="857"/>
                    </a:lnTo>
                    <a:lnTo>
                      <a:pt x="989" y="846"/>
                    </a:lnTo>
                    <a:lnTo>
                      <a:pt x="990" y="836"/>
                    </a:lnTo>
                    <a:lnTo>
                      <a:pt x="991" y="827"/>
                    </a:lnTo>
                    <a:lnTo>
                      <a:pt x="993" y="817"/>
                    </a:lnTo>
                    <a:lnTo>
                      <a:pt x="994" y="807"/>
                    </a:lnTo>
                    <a:lnTo>
                      <a:pt x="995" y="797"/>
                    </a:lnTo>
                    <a:lnTo>
                      <a:pt x="995" y="786"/>
                    </a:lnTo>
                    <a:lnTo>
                      <a:pt x="995" y="776"/>
                    </a:lnTo>
                    <a:lnTo>
                      <a:pt x="995" y="767"/>
                    </a:lnTo>
                    <a:lnTo>
                      <a:pt x="995" y="758"/>
                    </a:lnTo>
                    <a:lnTo>
                      <a:pt x="995" y="748"/>
                    </a:lnTo>
                    <a:lnTo>
                      <a:pt x="994" y="739"/>
                    </a:lnTo>
                    <a:lnTo>
                      <a:pt x="994" y="730"/>
                    </a:lnTo>
                    <a:lnTo>
                      <a:pt x="992" y="721"/>
                    </a:lnTo>
                    <a:lnTo>
                      <a:pt x="991" y="713"/>
                    </a:lnTo>
                    <a:lnTo>
                      <a:pt x="988" y="704"/>
                    </a:lnTo>
                    <a:lnTo>
                      <a:pt x="985" y="698"/>
                    </a:lnTo>
                    <a:lnTo>
                      <a:pt x="983" y="692"/>
                    </a:lnTo>
                    <a:lnTo>
                      <a:pt x="980" y="685"/>
                    </a:lnTo>
                    <a:lnTo>
                      <a:pt x="976" y="679"/>
                    </a:lnTo>
                    <a:lnTo>
                      <a:pt x="973" y="673"/>
                    </a:lnTo>
                    <a:lnTo>
                      <a:pt x="970" y="668"/>
                    </a:lnTo>
                    <a:lnTo>
                      <a:pt x="965" y="663"/>
                    </a:lnTo>
                    <a:lnTo>
                      <a:pt x="960" y="658"/>
                    </a:lnTo>
                    <a:lnTo>
                      <a:pt x="955" y="653"/>
                    </a:lnTo>
                    <a:lnTo>
                      <a:pt x="950" y="648"/>
                    </a:lnTo>
                    <a:lnTo>
                      <a:pt x="946" y="643"/>
                    </a:lnTo>
                    <a:lnTo>
                      <a:pt x="940" y="638"/>
                    </a:lnTo>
                    <a:lnTo>
                      <a:pt x="936" y="633"/>
                    </a:lnTo>
                    <a:lnTo>
                      <a:pt x="931" y="627"/>
                    </a:lnTo>
                    <a:lnTo>
                      <a:pt x="926" y="622"/>
                    </a:lnTo>
                    <a:lnTo>
                      <a:pt x="920" y="617"/>
                    </a:lnTo>
                    <a:lnTo>
                      <a:pt x="916" y="614"/>
                    </a:lnTo>
                    <a:lnTo>
                      <a:pt x="913" y="612"/>
                    </a:lnTo>
                    <a:lnTo>
                      <a:pt x="909" y="609"/>
                    </a:lnTo>
                    <a:lnTo>
                      <a:pt x="905" y="606"/>
                    </a:lnTo>
                    <a:lnTo>
                      <a:pt x="901" y="604"/>
                    </a:lnTo>
                    <a:lnTo>
                      <a:pt x="897" y="602"/>
                    </a:lnTo>
                    <a:lnTo>
                      <a:pt x="893" y="601"/>
                    </a:lnTo>
                    <a:lnTo>
                      <a:pt x="889" y="600"/>
                    </a:lnTo>
                    <a:lnTo>
                      <a:pt x="868" y="597"/>
                    </a:lnTo>
                    <a:lnTo>
                      <a:pt x="849" y="593"/>
                    </a:lnTo>
                    <a:lnTo>
                      <a:pt x="831" y="588"/>
                    </a:lnTo>
                    <a:lnTo>
                      <a:pt x="815" y="582"/>
                    </a:lnTo>
                    <a:lnTo>
                      <a:pt x="800" y="576"/>
                    </a:lnTo>
                    <a:lnTo>
                      <a:pt x="787" y="569"/>
                    </a:lnTo>
                    <a:lnTo>
                      <a:pt x="773" y="562"/>
                    </a:lnTo>
                    <a:lnTo>
                      <a:pt x="761" y="555"/>
                    </a:lnTo>
                    <a:lnTo>
                      <a:pt x="739" y="540"/>
                    </a:lnTo>
                    <a:lnTo>
                      <a:pt x="718" y="526"/>
                    </a:lnTo>
                    <a:lnTo>
                      <a:pt x="708" y="518"/>
                    </a:lnTo>
                    <a:lnTo>
                      <a:pt x="696" y="512"/>
                    </a:lnTo>
                    <a:lnTo>
                      <a:pt x="686" y="506"/>
                    </a:lnTo>
                    <a:lnTo>
                      <a:pt x="674" y="500"/>
                    </a:lnTo>
                    <a:lnTo>
                      <a:pt x="681" y="446"/>
                    </a:lnTo>
                    <a:lnTo>
                      <a:pt x="681" y="438"/>
                    </a:lnTo>
                    <a:lnTo>
                      <a:pt x="681" y="431"/>
                    </a:lnTo>
                    <a:lnTo>
                      <a:pt x="681" y="424"/>
                    </a:lnTo>
                    <a:lnTo>
                      <a:pt x="682" y="418"/>
                    </a:lnTo>
                    <a:lnTo>
                      <a:pt x="682" y="412"/>
                    </a:lnTo>
                    <a:lnTo>
                      <a:pt x="682" y="405"/>
                    </a:lnTo>
                    <a:lnTo>
                      <a:pt x="681" y="398"/>
                    </a:lnTo>
                    <a:lnTo>
                      <a:pt x="681" y="390"/>
                    </a:lnTo>
                    <a:lnTo>
                      <a:pt x="681" y="386"/>
                    </a:lnTo>
                    <a:lnTo>
                      <a:pt x="682" y="382"/>
                    </a:lnTo>
                    <a:lnTo>
                      <a:pt x="684" y="378"/>
                    </a:lnTo>
                    <a:lnTo>
                      <a:pt x="686" y="374"/>
                    </a:lnTo>
                    <a:lnTo>
                      <a:pt x="688" y="370"/>
                    </a:lnTo>
                    <a:lnTo>
                      <a:pt x="692" y="365"/>
                    </a:lnTo>
                    <a:lnTo>
                      <a:pt x="694" y="361"/>
                    </a:lnTo>
                    <a:lnTo>
                      <a:pt x="697" y="356"/>
                    </a:lnTo>
                    <a:lnTo>
                      <a:pt x="699" y="350"/>
                    </a:lnTo>
                    <a:lnTo>
                      <a:pt x="701" y="345"/>
                    </a:lnTo>
                    <a:lnTo>
                      <a:pt x="702" y="340"/>
                    </a:lnTo>
                    <a:lnTo>
                      <a:pt x="703" y="334"/>
                    </a:lnTo>
                    <a:lnTo>
                      <a:pt x="704" y="329"/>
                    </a:lnTo>
                    <a:lnTo>
                      <a:pt x="705" y="323"/>
                    </a:lnTo>
                    <a:lnTo>
                      <a:pt x="707" y="317"/>
                    </a:lnTo>
                    <a:lnTo>
                      <a:pt x="708" y="311"/>
                    </a:lnTo>
                    <a:lnTo>
                      <a:pt x="709" y="306"/>
                    </a:lnTo>
                    <a:lnTo>
                      <a:pt x="710" y="301"/>
                    </a:lnTo>
                    <a:lnTo>
                      <a:pt x="711" y="296"/>
                    </a:lnTo>
                    <a:lnTo>
                      <a:pt x="712" y="292"/>
                    </a:lnTo>
                    <a:lnTo>
                      <a:pt x="713" y="288"/>
                    </a:lnTo>
                    <a:lnTo>
                      <a:pt x="714" y="285"/>
                    </a:lnTo>
                    <a:lnTo>
                      <a:pt x="716" y="284"/>
                    </a:lnTo>
                    <a:lnTo>
                      <a:pt x="716" y="283"/>
                    </a:lnTo>
                    <a:lnTo>
                      <a:pt x="723" y="275"/>
                    </a:lnTo>
                    <a:lnTo>
                      <a:pt x="729" y="268"/>
                    </a:lnTo>
                    <a:lnTo>
                      <a:pt x="734" y="262"/>
                    </a:lnTo>
                    <a:lnTo>
                      <a:pt x="737" y="257"/>
                    </a:lnTo>
                    <a:lnTo>
                      <a:pt x="738" y="252"/>
                    </a:lnTo>
                    <a:lnTo>
                      <a:pt x="739" y="248"/>
                    </a:lnTo>
                    <a:lnTo>
                      <a:pt x="739" y="244"/>
                    </a:lnTo>
                    <a:lnTo>
                      <a:pt x="739" y="240"/>
                    </a:lnTo>
                    <a:lnTo>
                      <a:pt x="737" y="234"/>
                    </a:lnTo>
                    <a:lnTo>
                      <a:pt x="735" y="228"/>
                    </a:lnTo>
                    <a:lnTo>
                      <a:pt x="734" y="225"/>
                    </a:lnTo>
                    <a:lnTo>
                      <a:pt x="734" y="222"/>
                    </a:lnTo>
                    <a:lnTo>
                      <a:pt x="734" y="219"/>
                    </a:lnTo>
                    <a:lnTo>
                      <a:pt x="735" y="216"/>
                    </a:lnTo>
                    <a:lnTo>
                      <a:pt x="740" y="205"/>
                    </a:lnTo>
                    <a:lnTo>
                      <a:pt x="744" y="194"/>
                    </a:lnTo>
                    <a:lnTo>
                      <a:pt x="745" y="182"/>
                    </a:lnTo>
                    <a:lnTo>
                      <a:pt x="746" y="171"/>
                    </a:lnTo>
                    <a:lnTo>
                      <a:pt x="746" y="161"/>
                    </a:lnTo>
                    <a:lnTo>
                      <a:pt x="745" y="151"/>
                    </a:lnTo>
                    <a:lnTo>
                      <a:pt x="743" y="140"/>
                    </a:lnTo>
                    <a:lnTo>
                      <a:pt x="742" y="128"/>
                    </a:lnTo>
                    <a:lnTo>
                      <a:pt x="738" y="114"/>
                    </a:lnTo>
                    <a:lnTo>
                      <a:pt x="734" y="100"/>
                    </a:lnTo>
                    <a:lnTo>
                      <a:pt x="727" y="85"/>
                    </a:lnTo>
                    <a:lnTo>
                      <a:pt x="718" y="71"/>
                    </a:lnTo>
                    <a:lnTo>
                      <a:pt x="709" y="59"/>
                    </a:lnTo>
                    <a:lnTo>
                      <a:pt x="699" y="48"/>
                    </a:lnTo>
                    <a:lnTo>
                      <a:pt x="694" y="44"/>
                    </a:lnTo>
                    <a:lnTo>
                      <a:pt x="688" y="40"/>
                    </a:lnTo>
                    <a:lnTo>
                      <a:pt x="683" y="38"/>
                    </a:lnTo>
                    <a:lnTo>
                      <a:pt x="677" y="36"/>
                    </a:lnTo>
                    <a:lnTo>
                      <a:pt x="666" y="32"/>
                    </a:lnTo>
                    <a:lnTo>
                      <a:pt x="657" y="28"/>
                    </a:lnTo>
                    <a:lnTo>
                      <a:pt x="647" y="24"/>
                    </a:lnTo>
                    <a:lnTo>
                      <a:pt x="639" y="19"/>
                    </a:lnTo>
                    <a:lnTo>
                      <a:pt x="630" y="15"/>
                    </a:lnTo>
                    <a:lnTo>
                      <a:pt x="621" y="11"/>
                    </a:lnTo>
                    <a:lnTo>
                      <a:pt x="612" y="7"/>
                    </a:lnTo>
                    <a:lnTo>
                      <a:pt x="602" y="4"/>
                    </a:lnTo>
                    <a:lnTo>
                      <a:pt x="597" y="2"/>
                    </a:lnTo>
                    <a:lnTo>
                      <a:pt x="590" y="1"/>
                    </a:lnTo>
                    <a:lnTo>
                      <a:pt x="583" y="1"/>
                    </a:lnTo>
                    <a:lnTo>
                      <a:pt x="577" y="0"/>
                    </a:lnTo>
                    <a:lnTo>
                      <a:pt x="570" y="0"/>
                    </a:lnTo>
                    <a:lnTo>
                      <a:pt x="563" y="0"/>
                    </a:lnTo>
                    <a:lnTo>
                      <a:pt x="555" y="0"/>
                    </a:lnTo>
                    <a:lnTo>
                      <a:pt x="548" y="0"/>
                    </a:lnTo>
                    <a:lnTo>
                      <a:pt x="542" y="0"/>
                    </a:lnTo>
                    <a:lnTo>
                      <a:pt x="534" y="0"/>
                    </a:lnTo>
                    <a:lnTo>
                      <a:pt x="526" y="1"/>
                    </a:lnTo>
                    <a:lnTo>
                      <a:pt x="519" y="2"/>
                    </a:lnTo>
                    <a:lnTo>
                      <a:pt x="511" y="3"/>
                    </a:lnTo>
                    <a:lnTo>
                      <a:pt x="504" y="5"/>
                    </a:lnTo>
                    <a:lnTo>
                      <a:pt x="499" y="6"/>
                    </a:lnTo>
                    <a:lnTo>
                      <a:pt x="493" y="8"/>
                    </a:lnTo>
                    <a:lnTo>
                      <a:pt x="483" y="11"/>
                    </a:lnTo>
                    <a:lnTo>
                      <a:pt x="474" y="15"/>
                    </a:lnTo>
                    <a:lnTo>
                      <a:pt x="465" y="19"/>
                    </a:lnTo>
                    <a:lnTo>
                      <a:pt x="457" y="24"/>
                    </a:lnTo>
                    <a:lnTo>
                      <a:pt x="448" y="28"/>
                    </a:lnTo>
                    <a:lnTo>
                      <a:pt x="439" y="32"/>
                    </a:lnTo>
                    <a:lnTo>
                      <a:pt x="429" y="36"/>
                    </a:lnTo>
                    <a:lnTo>
                      <a:pt x="416" y="40"/>
                    </a:lnTo>
                    <a:lnTo>
                      <a:pt x="412" y="42"/>
                    </a:lnTo>
                    <a:lnTo>
                      <a:pt x="406" y="45"/>
                    </a:lnTo>
                    <a:lnTo>
                      <a:pt x="401" y="48"/>
                    </a:lnTo>
                    <a:lnTo>
                      <a:pt x="396" y="52"/>
                    </a:lnTo>
                    <a:lnTo>
                      <a:pt x="386" y="63"/>
                    </a:lnTo>
                    <a:lnTo>
                      <a:pt x="377" y="75"/>
                    </a:lnTo>
                    <a:lnTo>
                      <a:pt x="369" y="89"/>
                    </a:lnTo>
                    <a:lnTo>
                      <a:pt x="362" y="103"/>
                    </a:lnTo>
                    <a:lnTo>
                      <a:pt x="357" y="118"/>
                    </a:lnTo>
                    <a:lnTo>
                      <a:pt x="353" y="131"/>
                    </a:lnTo>
                    <a:lnTo>
                      <a:pt x="352" y="144"/>
                    </a:lnTo>
                    <a:lnTo>
                      <a:pt x="351" y="155"/>
                    </a:lnTo>
                    <a:lnTo>
                      <a:pt x="350" y="166"/>
                    </a:lnTo>
                    <a:lnTo>
                      <a:pt x="350" y="177"/>
                    </a:lnTo>
                    <a:lnTo>
                      <a:pt x="350" y="189"/>
                    </a:lnTo>
                    <a:lnTo>
                      <a:pt x="352" y="200"/>
                    </a:lnTo>
                    <a:lnTo>
                      <a:pt x="355" y="211"/>
                    </a:lnTo>
                    <a:lnTo>
                      <a:pt x="361" y="222"/>
                    </a:lnTo>
                    <a:lnTo>
                      <a:pt x="362" y="227"/>
                    </a:lnTo>
                    <a:lnTo>
                      <a:pt x="362" y="233"/>
                    </a:lnTo>
                    <a:lnTo>
                      <a:pt x="361" y="239"/>
                    </a:lnTo>
                    <a:lnTo>
                      <a:pt x="359" y="245"/>
                    </a:lnTo>
                    <a:lnTo>
                      <a:pt x="357" y="251"/>
                    </a:lnTo>
                    <a:lnTo>
                      <a:pt x="355" y="257"/>
                    </a:lnTo>
                    <a:lnTo>
                      <a:pt x="355" y="263"/>
                    </a:lnTo>
                    <a:lnTo>
                      <a:pt x="358" y="268"/>
                    </a:lnTo>
                    <a:lnTo>
                      <a:pt x="362" y="275"/>
                    </a:lnTo>
                    <a:lnTo>
                      <a:pt x="367" y="281"/>
                    </a:lnTo>
                    <a:lnTo>
                      <a:pt x="372" y="288"/>
                    </a:lnTo>
                    <a:lnTo>
                      <a:pt x="377" y="293"/>
                    </a:lnTo>
                    <a:lnTo>
                      <a:pt x="383" y="300"/>
                    </a:lnTo>
                    <a:lnTo>
                      <a:pt x="387" y="305"/>
                    </a:lnTo>
                    <a:lnTo>
                      <a:pt x="390" y="310"/>
                    </a:lnTo>
                    <a:lnTo>
                      <a:pt x="393" y="315"/>
                    </a:lnTo>
                    <a:lnTo>
                      <a:pt x="395" y="320"/>
                    </a:lnTo>
                    <a:lnTo>
                      <a:pt x="396" y="325"/>
                    </a:lnTo>
                    <a:lnTo>
                      <a:pt x="397" y="331"/>
                    </a:lnTo>
                    <a:lnTo>
                      <a:pt x="398" y="336"/>
                    </a:lnTo>
                    <a:lnTo>
                      <a:pt x="398" y="341"/>
                    </a:lnTo>
                    <a:lnTo>
                      <a:pt x="399" y="347"/>
                    </a:lnTo>
                    <a:lnTo>
                      <a:pt x="402" y="352"/>
                    </a:lnTo>
                    <a:lnTo>
                      <a:pt x="403" y="358"/>
                    </a:lnTo>
                    <a:lnTo>
                      <a:pt x="405" y="363"/>
                    </a:lnTo>
                    <a:lnTo>
                      <a:pt x="409" y="368"/>
                    </a:lnTo>
                    <a:lnTo>
                      <a:pt x="411" y="372"/>
                    </a:lnTo>
                    <a:lnTo>
                      <a:pt x="413" y="377"/>
                    </a:lnTo>
                    <a:lnTo>
                      <a:pt x="415" y="382"/>
                    </a:lnTo>
                    <a:lnTo>
                      <a:pt x="416" y="387"/>
                    </a:lnTo>
                    <a:lnTo>
                      <a:pt x="416" y="392"/>
                    </a:lnTo>
                    <a:lnTo>
                      <a:pt x="416" y="397"/>
                    </a:lnTo>
                    <a:lnTo>
                      <a:pt x="415" y="405"/>
                    </a:lnTo>
                    <a:lnTo>
                      <a:pt x="414" y="418"/>
                    </a:lnTo>
                    <a:lnTo>
                      <a:pt x="414" y="433"/>
                    </a:lnTo>
                    <a:lnTo>
                      <a:pt x="414" y="449"/>
                    </a:lnTo>
                    <a:lnTo>
                      <a:pt x="415" y="466"/>
                    </a:lnTo>
                    <a:lnTo>
                      <a:pt x="415" y="481"/>
                    </a:lnTo>
                    <a:lnTo>
                      <a:pt x="416" y="493"/>
                    </a:lnTo>
                    <a:lnTo>
                      <a:pt x="418" y="502"/>
                    </a:lnTo>
                    <a:lnTo>
                      <a:pt x="385" y="516"/>
                    </a:lnTo>
                    <a:lnTo>
                      <a:pt x="361" y="528"/>
                    </a:lnTo>
                    <a:lnTo>
                      <a:pt x="341" y="540"/>
                    </a:lnTo>
                    <a:lnTo>
                      <a:pt x="322" y="552"/>
                    </a:lnTo>
                    <a:lnTo>
                      <a:pt x="304" y="563"/>
                    </a:lnTo>
                    <a:lnTo>
                      <a:pt x="293" y="568"/>
                    </a:lnTo>
                    <a:lnTo>
                      <a:pt x="282" y="573"/>
                    </a:lnTo>
                    <a:lnTo>
                      <a:pt x="271" y="579"/>
                    </a:lnTo>
                    <a:lnTo>
                      <a:pt x="257" y="583"/>
                    </a:lnTo>
                    <a:lnTo>
                      <a:pt x="243" y="588"/>
                    </a:lnTo>
                    <a:lnTo>
                      <a:pt x="227" y="591"/>
                    </a:lnTo>
                    <a:lnTo>
                      <a:pt x="208" y="595"/>
                    </a:lnTo>
                    <a:lnTo>
                      <a:pt x="187" y="598"/>
                    </a:lnTo>
                    <a:lnTo>
                      <a:pt x="183" y="599"/>
                    </a:lnTo>
                    <a:lnTo>
                      <a:pt x="179" y="601"/>
                    </a:lnTo>
                    <a:lnTo>
                      <a:pt x="175" y="603"/>
                    </a:lnTo>
                    <a:lnTo>
                      <a:pt x="171" y="605"/>
                    </a:lnTo>
                    <a:lnTo>
                      <a:pt x="167" y="608"/>
                    </a:lnTo>
                    <a:lnTo>
                      <a:pt x="164" y="611"/>
                    </a:lnTo>
                    <a:lnTo>
                      <a:pt x="160" y="613"/>
                    </a:lnTo>
                    <a:lnTo>
                      <a:pt x="157" y="616"/>
                    </a:lnTo>
                    <a:lnTo>
                      <a:pt x="151" y="620"/>
                    </a:lnTo>
                    <a:lnTo>
                      <a:pt x="146" y="625"/>
                    </a:lnTo>
                    <a:lnTo>
                      <a:pt x="141" y="631"/>
                    </a:lnTo>
                    <a:lnTo>
                      <a:pt x="135" y="636"/>
                    </a:lnTo>
                    <a:lnTo>
                      <a:pt x="131" y="641"/>
                    </a:lnTo>
                    <a:lnTo>
                      <a:pt x="126" y="646"/>
                    </a:lnTo>
                    <a:lnTo>
                      <a:pt x="121" y="651"/>
                    </a:lnTo>
                    <a:lnTo>
                      <a:pt x="116" y="657"/>
                    </a:lnTo>
                    <a:lnTo>
                      <a:pt x="112" y="662"/>
                    </a:lnTo>
                    <a:lnTo>
                      <a:pt x="107" y="667"/>
                    </a:lnTo>
                    <a:lnTo>
                      <a:pt x="103" y="672"/>
                    </a:lnTo>
                    <a:lnTo>
                      <a:pt x="99" y="678"/>
                    </a:lnTo>
                    <a:lnTo>
                      <a:pt x="97" y="684"/>
                    </a:lnTo>
                    <a:lnTo>
                      <a:pt x="94" y="691"/>
                    </a:lnTo>
                    <a:lnTo>
                      <a:pt x="91" y="697"/>
                    </a:lnTo>
                    <a:lnTo>
                      <a:pt x="89" y="703"/>
                    </a:lnTo>
                    <a:lnTo>
                      <a:pt x="87" y="712"/>
                    </a:lnTo>
                    <a:lnTo>
                      <a:pt x="85" y="720"/>
                    </a:lnTo>
                    <a:lnTo>
                      <a:pt x="83" y="729"/>
                    </a:lnTo>
                    <a:lnTo>
                      <a:pt x="82" y="738"/>
                    </a:lnTo>
                    <a:lnTo>
                      <a:pt x="81" y="747"/>
                    </a:lnTo>
                    <a:lnTo>
                      <a:pt x="81" y="757"/>
                    </a:lnTo>
                    <a:lnTo>
                      <a:pt x="81" y="766"/>
                    </a:lnTo>
                    <a:lnTo>
                      <a:pt x="81" y="775"/>
                    </a:lnTo>
                    <a:lnTo>
                      <a:pt x="81" y="785"/>
                    </a:lnTo>
                    <a:lnTo>
                      <a:pt x="82" y="795"/>
                    </a:lnTo>
                    <a:lnTo>
                      <a:pt x="83" y="806"/>
                    </a:lnTo>
                    <a:lnTo>
                      <a:pt x="85" y="816"/>
                    </a:lnTo>
                    <a:lnTo>
                      <a:pt x="86" y="826"/>
                    </a:lnTo>
                    <a:lnTo>
                      <a:pt x="87" y="836"/>
                    </a:lnTo>
                    <a:lnTo>
                      <a:pt x="89" y="846"/>
                    </a:lnTo>
                    <a:lnTo>
                      <a:pt x="90" y="857"/>
                    </a:lnTo>
                    <a:lnTo>
                      <a:pt x="91" y="866"/>
                    </a:lnTo>
                    <a:lnTo>
                      <a:pt x="90" y="877"/>
                    </a:lnTo>
                    <a:lnTo>
                      <a:pt x="88" y="892"/>
                    </a:lnTo>
                    <a:lnTo>
                      <a:pt x="86" y="908"/>
                    </a:lnTo>
                    <a:lnTo>
                      <a:pt x="83" y="925"/>
                    </a:lnTo>
                    <a:lnTo>
                      <a:pt x="80" y="942"/>
                    </a:lnTo>
                    <a:lnTo>
                      <a:pt x="77" y="958"/>
                    </a:lnTo>
                    <a:lnTo>
                      <a:pt x="73" y="975"/>
                    </a:lnTo>
                    <a:lnTo>
                      <a:pt x="72" y="981"/>
                    </a:lnTo>
                    <a:lnTo>
                      <a:pt x="72" y="987"/>
                    </a:lnTo>
                    <a:lnTo>
                      <a:pt x="71" y="993"/>
                    </a:lnTo>
                    <a:lnTo>
                      <a:pt x="71" y="999"/>
                    </a:lnTo>
                    <a:lnTo>
                      <a:pt x="71" y="1005"/>
                    </a:lnTo>
                    <a:lnTo>
                      <a:pt x="71" y="1011"/>
                    </a:lnTo>
                    <a:lnTo>
                      <a:pt x="70" y="1017"/>
                    </a:lnTo>
                    <a:lnTo>
                      <a:pt x="70" y="1025"/>
                    </a:lnTo>
                    <a:lnTo>
                      <a:pt x="68" y="1054"/>
                    </a:lnTo>
                    <a:lnTo>
                      <a:pt x="67" y="1088"/>
                    </a:lnTo>
                    <a:lnTo>
                      <a:pt x="65" y="1124"/>
                    </a:lnTo>
                    <a:lnTo>
                      <a:pt x="64" y="1161"/>
                    </a:lnTo>
                    <a:lnTo>
                      <a:pt x="63" y="1196"/>
                    </a:lnTo>
                    <a:lnTo>
                      <a:pt x="61" y="1227"/>
                    </a:lnTo>
                    <a:lnTo>
                      <a:pt x="60" y="1241"/>
                    </a:lnTo>
                    <a:lnTo>
                      <a:pt x="59" y="1252"/>
                    </a:lnTo>
                    <a:lnTo>
                      <a:pt x="56" y="1262"/>
                    </a:lnTo>
                    <a:lnTo>
                      <a:pt x="55" y="1269"/>
                    </a:lnTo>
                    <a:lnTo>
                      <a:pt x="50" y="1284"/>
                    </a:lnTo>
                    <a:lnTo>
                      <a:pt x="45" y="1301"/>
                    </a:lnTo>
                    <a:lnTo>
                      <a:pt x="41" y="1318"/>
                    </a:lnTo>
                    <a:lnTo>
                      <a:pt x="37" y="1336"/>
                    </a:lnTo>
                    <a:lnTo>
                      <a:pt x="30" y="1376"/>
                    </a:lnTo>
                    <a:lnTo>
                      <a:pt x="25" y="1417"/>
                    </a:lnTo>
                    <a:lnTo>
                      <a:pt x="19" y="1458"/>
                    </a:lnTo>
                    <a:lnTo>
                      <a:pt x="13" y="1498"/>
                    </a:lnTo>
                    <a:lnTo>
                      <a:pt x="7" y="1535"/>
                    </a:lnTo>
                    <a:lnTo>
                      <a:pt x="0" y="1566"/>
                    </a:lnTo>
                    <a:lnTo>
                      <a:pt x="0" y="1567"/>
                    </a:lnTo>
                    <a:lnTo>
                      <a:pt x="0" y="1568"/>
                    </a:lnTo>
                    <a:lnTo>
                      <a:pt x="0" y="1569"/>
                    </a:lnTo>
                    <a:lnTo>
                      <a:pt x="123" y="1569"/>
                    </a:lnTo>
                    <a:lnTo>
                      <a:pt x="124" y="1564"/>
                    </a:lnTo>
                    <a:lnTo>
                      <a:pt x="126" y="1560"/>
                    </a:lnTo>
                    <a:lnTo>
                      <a:pt x="127" y="1557"/>
                    </a:lnTo>
                    <a:lnTo>
                      <a:pt x="129" y="1553"/>
                    </a:lnTo>
                    <a:lnTo>
                      <a:pt x="130" y="1550"/>
                    </a:lnTo>
                    <a:lnTo>
                      <a:pt x="131" y="1548"/>
                    </a:lnTo>
                    <a:lnTo>
                      <a:pt x="132" y="1546"/>
                    </a:lnTo>
                    <a:lnTo>
                      <a:pt x="132" y="1545"/>
                    </a:lnTo>
                    <a:lnTo>
                      <a:pt x="140" y="1514"/>
                    </a:lnTo>
                    <a:lnTo>
                      <a:pt x="149" y="1482"/>
                    </a:lnTo>
                    <a:lnTo>
                      <a:pt x="159" y="1447"/>
                    </a:lnTo>
                    <a:lnTo>
                      <a:pt x="170" y="1411"/>
                    </a:lnTo>
                    <a:lnTo>
                      <a:pt x="182" y="1375"/>
                    </a:lnTo>
                    <a:lnTo>
                      <a:pt x="193" y="1341"/>
                    </a:lnTo>
                    <a:lnTo>
                      <a:pt x="203" y="1309"/>
                    </a:lnTo>
                    <a:lnTo>
                      <a:pt x="212" y="1280"/>
                    </a:lnTo>
                    <a:lnTo>
                      <a:pt x="213" y="1276"/>
                    </a:lnTo>
                    <a:lnTo>
                      <a:pt x="214" y="1269"/>
                    </a:lnTo>
                    <a:lnTo>
                      <a:pt x="216" y="1262"/>
                    </a:lnTo>
                    <a:lnTo>
                      <a:pt x="216" y="1254"/>
                    </a:lnTo>
                    <a:lnTo>
                      <a:pt x="217" y="1246"/>
                    </a:lnTo>
                    <a:lnTo>
                      <a:pt x="217" y="1238"/>
                    </a:lnTo>
                    <a:lnTo>
                      <a:pt x="217" y="1232"/>
                    </a:lnTo>
                    <a:lnTo>
                      <a:pt x="217" y="1229"/>
                    </a:lnTo>
                    <a:lnTo>
                      <a:pt x="218" y="1218"/>
                    </a:lnTo>
                    <a:lnTo>
                      <a:pt x="218" y="1205"/>
                    </a:lnTo>
                    <a:lnTo>
                      <a:pt x="219" y="1190"/>
                    </a:lnTo>
                    <a:lnTo>
                      <a:pt x="220" y="1174"/>
                    </a:lnTo>
                    <a:lnTo>
                      <a:pt x="221" y="1159"/>
                    </a:lnTo>
                    <a:lnTo>
                      <a:pt x="223" y="1144"/>
                    </a:lnTo>
                    <a:lnTo>
                      <a:pt x="226" y="1132"/>
                    </a:lnTo>
                    <a:lnTo>
                      <a:pt x="229" y="1121"/>
                    </a:lnTo>
                    <a:lnTo>
                      <a:pt x="234" y="1110"/>
                    </a:lnTo>
                    <a:lnTo>
                      <a:pt x="237" y="1099"/>
                    </a:lnTo>
                    <a:lnTo>
                      <a:pt x="239" y="1088"/>
                    </a:lnTo>
                    <a:lnTo>
                      <a:pt x="241" y="1077"/>
                    </a:lnTo>
                    <a:lnTo>
                      <a:pt x="245" y="1053"/>
                    </a:lnTo>
                    <a:lnTo>
                      <a:pt x="245" y="1031"/>
                    </a:lnTo>
                    <a:lnTo>
                      <a:pt x="245" y="1007"/>
                    </a:lnTo>
                    <a:lnTo>
                      <a:pt x="243" y="984"/>
                    </a:lnTo>
                    <a:lnTo>
                      <a:pt x="241" y="960"/>
                    </a:lnTo>
                    <a:lnTo>
                      <a:pt x="240" y="937"/>
                    </a:lnTo>
                    <a:lnTo>
                      <a:pt x="241" y="949"/>
                    </a:lnTo>
                    <a:lnTo>
                      <a:pt x="243" y="961"/>
                    </a:lnTo>
                    <a:lnTo>
                      <a:pt x="243" y="974"/>
                    </a:lnTo>
                    <a:lnTo>
                      <a:pt x="243" y="986"/>
                    </a:lnTo>
                    <a:lnTo>
                      <a:pt x="243" y="998"/>
                    </a:lnTo>
                    <a:lnTo>
                      <a:pt x="243" y="1010"/>
                    </a:lnTo>
                    <a:lnTo>
                      <a:pt x="244" y="1023"/>
                    </a:lnTo>
                    <a:lnTo>
                      <a:pt x="245" y="1035"/>
                    </a:lnTo>
                    <a:lnTo>
                      <a:pt x="248" y="1059"/>
                    </a:lnTo>
                    <a:lnTo>
                      <a:pt x="253" y="1084"/>
                    </a:lnTo>
                    <a:lnTo>
                      <a:pt x="257" y="1108"/>
                    </a:lnTo>
                    <a:lnTo>
                      <a:pt x="263" y="1133"/>
                    </a:lnTo>
                    <a:lnTo>
                      <a:pt x="269" y="1157"/>
                    </a:lnTo>
                    <a:lnTo>
                      <a:pt x="274" y="1181"/>
                    </a:lnTo>
                    <a:lnTo>
                      <a:pt x="280" y="1206"/>
                    </a:lnTo>
                    <a:lnTo>
                      <a:pt x="285" y="1229"/>
                    </a:lnTo>
                    <a:lnTo>
                      <a:pt x="287" y="1236"/>
                    </a:lnTo>
                    <a:lnTo>
                      <a:pt x="287" y="1247"/>
                    </a:lnTo>
                    <a:lnTo>
                      <a:pt x="287" y="1259"/>
                    </a:lnTo>
                    <a:lnTo>
                      <a:pt x="285" y="1274"/>
                    </a:lnTo>
                    <a:lnTo>
                      <a:pt x="282" y="1307"/>
                    </a:lnTo>
                    <a:lnTo>
                      <a:pt x="278" y="1342"/>
                    </a:lnTo>
                    <a:lnTo>
                      <a:pt x="272" y="1378"/>
                    </a:lnTo>
                    <a:lnTo>
                      <a:pt x="267" y="1411"/>
                    </a:lnTo>
                    <a:lnTo>
                      <a:pt x="263" y="1438"/>
                    </a:lnTo>
                    <a:lnTo>
                      <a:pt x="261" y="1456"/>
                    </a:lnTo>
                    <a:lnTo>
                      <a:pt x="261" y="1462"/>
                    </a:lnTo>
                    <a:lnTo>
                      <a:pt x="262" y="1467"/>
                    </a:lnTo>
                    <a:lnTo>
                      <a:pt x="263" y="1473"/>
                    </a:lnTo>
                    <a:lnTo>
                      <a:pt x="264" y="1478"/>
                    </a:lnTo>
                    <a:lnTo>
                      <a:pt x="266" y="1483"/>
                    </a:lnTo>
                    <a:lnTo>
                      <a:pt x="269" y="1487"/>
                    </a:lnTo>
                    <a:lnTo>
                      <a:pt x="270" y="1492"/>
                    </a:lnTo>
                    <a:lnTo>
                      <a:pt x="272" y="1496"/>
                    </a:lnTo>
                    <a:lnTo>
                      <a:pt x="271" y="1493"/>
                    </a:lnTo>
                    <a:lnTo>
                      <a:pt x="270" y="1490"/>
                    </a:lnTo>
                    <a:lnTo>
                      <a:pt x="269" y="1488"/>
                    </a:lnTo>
                    <a:lnTo>
                      <a:pt x="269" y="1487"/>
                    </a:lnTo>
                    <a:lnTo>
                      <a:pt x="267" y="1485"/>
                    </a:lnTo>
                    <a:lnTo>
                      <a:pt x="267" y="1484"/>
                    </a:lnTo>
                    <a:lnTo>
                      <a:pt x="266" y="1482"/>
                    </a:lnTo>
                    <a:lnTo>
                      <a:pt x="265" y="1480"/>
                    </a:lnTo>
                    <a:lnTo>
                      <a:pt x="261" y="1489"/>
                    </a:lnTo>
                    <a:lnTo>
                      <a:pt x="256" y="1498"/>
                    </a:lnTo>
                    <a:lnTo>
                      <a:pt x="253" y="1509"/>
                    </a:lnTo>
                    <a:lnTo>
                      <a:pt x="248" y="1521"/>
                    </a:lnTo>
                    <a:lnTo>
                      <a:pt x="246" y="1532"/>
                    </a:lnTo>
                    <a:lnTo>
                      <a:pt x="243" y="1544"/>
                    </a:lnTo>
                    <a:lnTo>
                      <a:pt x="240" y="1556"/>
                    </a:lnTo>
                    <a:lnTo>
                      <a:pt x="238" y="1569"/>
                    </a:lnTo>
                    <a:lnTo>
                      <a:pt x="818" y="1569"/>
                    </a:lnTo>
                    <a:lnTo>
                      <a:pt x="815" y="1556"/>
                    </a:lnTo>
                    <a:lnTo>
                      <a:pt x="813" y="1544"/>
                    </a:lnTo>
                    <a:lnTo>
                      <a:pt x="809" y="1532"/>
                    </a:lnTo>
                    <a:lnTo>
                      <a:pt x="806" y="1520"/>
                    </a:lnTo>
                    <a:lnTo>
                      <a:pt x="802" y="1508"/>
                    </a:lnTo>
                    <a:lnTo>
                      <a:pt x="798" y="1497"/>
                    </a:lnTo>
                    <a:lnTo>
                      <a:pt x="793" y="1488"/>
                    </a:lnTo>
                    <a:lnTo>
                      <a:pt x="789" y="1479"/>
                    </a:lnTo>
                    <a:lnTo>
                      <a:pt x="789" y="1481"/>
                    </a:lnTo>
                    <a:lnTo>
                      <a:pt x="788" y="1483"/>
                    </a:lnTo>
                    <a:lnTo>
                      <a:pt x="787" y="1485"/>
                    </a:lnTo>
                    <a:lnTo>
                      <a:pt x="786" y="1487"/>
                    </a:lnTo>
                    <a:lnTo>
                      <a:pt x="784" y="1489"/>
                    </a:lnTo>
                    <a:lnTo>
                      <a:pt x="783" y="1490"/>
                    </a:lnTo>
                    <a:lnTo>
                      <a:pt x="782" y="1492"/>
                    </a:lnTo>
                    <a:lnTo>
                      <a:pt x="782" y="1494"/>
                    </a:lnTo>
                    <a:lnTo>
                      <a:pt x="783" y="1491"/>
                    </a:lnTo>
                    <a:lnTo>
                      <a:pt x="784" y="1487"/>
                    </a:lnTo>
                    <a:lnTo>
                      <a:pt x="787" y="1483"/>
                    </a:lnTo>
                    <a:lnTo>
                      <a:pt x="789" y="1477"/>
                    </a:lnTo>
                    <a:lnTo>
                      <a:pt x="791" y="1472"/>
                    </a:lnTo>
                    <a:lnTo>
                      <a:pt x="792" y="1466"/>
                    </a:lnTo>
                    <a:lnTo>
                      <a:pt x="793" y="1460"/>
                    </a:lnTo>
                    <a:lnTo>
                      <a:pt x="793" y="1454"/>
                    </a:lnTo>
                    <a:lnTo>
                      <a:pt x="792" y="1436"/>
                    </a:lnTo>
                    <a:lnTo>
                      <a:pt x="791" y="1410"/>
                    </a:lnTo>
                    <a:lnTo>
                      <a:pt x="790" y="1377"/>
                    </a:lnTo>
                    <a:lnTo>
                      <a:pt x="789" y="1342"/>
                    </a:lnTo>
                    <a:lnTo>
                      <a:pt x="789" y="1307"/>
                    </a:lnTo>
                    <a:lnTo>
                      <a:pt x="789" y="1275"/>
                    </a:lnTo>
                    <a:lnTo>
                      <a:pt x="790" y="1249"/>
                    </a:lnTo>
                    <a:lnTo>
                      <a:pt x="792" y="1231"/>
                    </a:lnTo>
                    <a:lnTo>
                      <a:pt x="798" y="1207"/>
                    </a:lnTo>
                    <a:lnTo>
                      <a:pt x="804" y="1182"/>
                    </a:lnTo>
                    <a:lnTo>
                      <a:pt x="809" y="1158"/>
                    </a:lnTo>
                    <a:lnTo>
                      <a:pt x="815" y="1134"/>
                    </a:lnTo>
                    <a:lnTo>
                      <a:pt x="819" y="1109"/>
                    </a:lnTo>
                    <a:lnTo>
                      <a:pt x="825" y="1085"/>
                    </a:lnTo>
                    <a:lnTo>
                      <a:pt x="828" y="1060"/>
                    </a:lnTo>
                    <a:lnTo>
                      <a:pt x="833" y="1036"/>
                    </a:lnTo>
                    <a:lnTo>
                      <a:pt x="834" y="1024"/>
                    </a:lnTo>
                    <a:lnTo>
                      <a:pt x="834" y="1011"/>
                    </a:lnTo>
                    <a:lnTo>
                      <a:pt x="834" y="999"/>
                    </a:lnTo>
                    <a:lnTo>
                      <a:pt x="834" y="987"/>
                    </a:lnTo>
                    <a:lnTo>
                      <a:pt x="834" y="975"/>
                    </a:lnTo>
                    <a:lnTo>
                      <a:pt x="834" y="962"/>
                    </a:lnTo>
                    <a:lnTo>
                      <a:pt x="835" y="950"/>
                    </a:lnTo>
                    <a:lnTo>
                      <a:pt x="836" y="938"/>
                    </a:lnTo>
                    <a:lnTo>
                      <a:pt x="836" y="965"/>
                    </a:lnTo>
                    <a:lnTo>
                      <a:pt x="836" y="996"/>
                    </a:lnTo>
                    <a:lnTo>
                      <a:pt x="837" y="1031"/>
                    </a:lnTo>
                    <a:lnTo>
                      <a:pt x="839" y="1067"/>
                    </a:lnTo>
                    <a:lnTo>
                      <a:pt x="843" y="1103"/>
                    </a:lnTo>
                    <a:lnTo>
                      <a:pt x="848" y="1138"/>
                    </a:lnTo>
                    <a:lnTo>
                      <a:pt x="851" y="1153"/>
                    </a:lnTo>
                    <a:lnTo>
                      <a:pt x="854" y="1168"/>
                    </a:lnTo>
                    <a:lnTo>
                      <a:pt x="859" y="1182"/>
                    </a:lnTo>
                    <a:lnTo>
                      <a:pt x="863" y="1195"/>
                    </a:lnTo>
                    <a:lnTo>
                      <a:pt x="866" y="1202"/>
                    </a:lnTo>
                    <a:lnTo>
                      <a:pt x="868" y="1210"/>
                    </a:lnTo>
                    <a:lnTo>
                      <a:pt x="869" y="1219"/>
                    </a:lnTo>
                    <a:lnTo>
                      <a:pt x="870" y="1228"/>
                    </a:lnTo>
                    <a:lnTo>
                      <a:pt x="870" y="1237"/>
                    </a:lnTo>
                    <a:lnTo>
                      <a:pt x="871" y="1247"/>
                    </a:lnTo>
                    <a:lnTo>
                      <a:pt x="871" y="1256"/>
                    </a:lnTo>
                    <a:lnTo>
                      <a:pt x="874" y="1265"/>
                    </a:lnTo>
                    <a:lnTo>
                      <a:pt x="874" y="1269"/>
                    </a:lnTo>
                    <a:lnTo>
                      <a:pt x="874" y="1273"/>
                    </a:lnTo>
                    <a:lnTo>
                      <a:pt x="874" y="1278"/>
                    </a:lnTo>
                    <a:lnTo>
                      <a:pt x="874" y="1284"/>
                    </a:lnTo>
                    <a:lnTo>
                      <a:pt x="874" y="1289"/>
                    </a:lnTo>
                    <a:lnTo>
                      <a:pt x="872" y="1293"/>
                    </a:lnTo>
                    <a:lnTo>
                      <a:pt x="872" y="1299"/>
                    </a:lnTo>
                    <a:lnTo>
                      <a:pt x="874" y="1303"/>
                    </a:lnTo>
                    <a:lnTo>
                      <a:pt x="881" y="1331"/>
                    </a:lnTo>
                    <a:lnTo>
                      <a:pt x="892" y="1364"/>
                    </a:lnTo>
                    <a:lnTo>
                      <a:pt x="903" y="1398"/>
                    </a:lnTo>
                    <a:lnTo>
                      <a:pt x="914" y="1434"/>
                    </a:lnTo>
                    <a:lnTo>
                      <a:pt x="927" y="1471"/>
                    </a:lnTo>
                    <a:lnTo>
                      <a:pt x="937" y="1505"/>
                    </a:lnTo>
                    <a:lnTo>
                      <a:pt x="946" y="1539"/>
                    </a:lnTo>
                    <a:lnTo>
                      <a:pt x="953" y="1569"/>
                    </a:lnTo>
                    <a:lnTo>
                      <a:pt x="1069" y="1569"/>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43" name="Freeform 8">
                <a:extLst>
                  <a:ext uri="{FF2B5EF4-FFF2-40B4-BE49-F238E27FC236}">
                    <a16:creationId xmlns:a16="http://schemas.microsoft.com/office/drawing/2014/main" id="{3A9C09A4-8E04-7EE1-24BB-8EF88B119ACC}"/>
                  </a:ext>
                </a:extLst>
              </p:cNvPr>
              <p:cNvSpPr>
                <a:spLocks/>
              </p:cNvSpPr>
              <p:nvPr/>
            </p:nvSpPr>
            <p:spPr bwMode="auto">
              <a:xfrm>
                <a:off x="771" y="631"/>
                <a:ext cx="56" cy="12"/>
              </a:xfrm>
              <a:custGeom>
                <a:avLst/>
                <a:gdLst>
                  <a:gd name="T0" fmla="*/ 2 w 56"/>
                  <a:gd name="T1" fmla="*/ 12 h 12"/>
                  <a:gd name="T2" fmla="*/ 2 w 56"/>
                  <a:gd name="T3" fmla="*/ 12 h 12"/>
                  <a:gd name="T4" fmla="*/ 7 w 56"/>
                  <a:gd name="T5" fmla="*/ 10 h 12"/>
                  <a:gd name="T6" fmla="*/ 14 w 56"/>
                  <a:gd name="T7" fmla="*/ 9 h 12"/>
                  <a:gd name="T8" fmla="*/ 20 w 56"/>
                  <a:gd name="T9" fmla="*/ 7 h 12"/>
                  <a:gd name="T10" fmla="*/ 27 w 56"/>
                  <a:gd name="T11" fmla="*/ 6 h 12"/>
                  <a:gd name="T12" fmla="*/ 35 w 56"/>
                  <a:gd name="T13" fmla="*/ 5 h 12"/>
                  <a:gd name="T14" fmla="*/ 42 w 56"/>
                  <a:gd name="T15" fmla="*/ 4 h 12"/>
                  <a:gd name="T16" fmla="*/ 50 w 56"/>
                  <a:gd name="T17" fmla="*/ 4 h 12"/>
                  <a:gd name="T18" fmla="*/ 56 w 56"/>
                  <a:gd name="T19" fmla="*/ 4 h 12"/>
                  <a:gd name="T20" fmla="*/ 56 w 56"/>
                  <a:gd name="T21" fmla="*/ 0 h 12"/>
                  <a:gd name="T22" fmla="*/ 50 w 56"/>
                  <a:gd name="T23" fmla="*/ 0 h 12"/>
                  <a:gd name="T24" fmla="*/ 42 w 56"/>
                  <a:gd name="T25" fmla="*/ 0 h 12"/>
                  <a:gd name="T26" fmla="*/ 34 w 56"/>
                  <a:gd name="T27" fmla="*/ 1 h 12"/>
                  <a:gd name="T28" fmla="*/ 26 w 56"/>
                  <a:gd name="T29" fmla="*/ 2 h 12"/>
                  <a:gd name="T30" fmla="*/ 19 w 56"/>
                  <a:gd name="T31" fmla="*/ 3 h 12"/>
                  <a:gd name="T32" fmla="*/ 12 w 56"/>
                  <a:gd name="T33" fmla="*/ 5 h 12"/>
                  <a:gd name="T34" fmla="*/ 6 w 56"/>
                  <a:gd name="T35" fmla="*/ 6 h 12"/>
                  <a:gd name="T36" fmla="*/ 0 w 56"/>
                  <a:gd name="T37" fmla="*/ 8 h 12"/>
                  <a:gd name="T38" fmla="*/ 0 w 56"/>
                  <a:gd name="T39" fmla="*/ 8 h 12"/>
                  <a:gd name="T40" fmla="*/ 2 w 56"/>
                  <a:gd name="T41" fmla="*/ 12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2"/>
                  <a:gd name="T65" fmla="*/ 56 w 56"/>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2">
                    <a:moveTo>
                      <a:pt x="2" y="12"/>
                    </a:moveTo>
                    <a:lnTo>
                      <a:pt x="2" y="12"/>
                    </a:lnTo>
                    <a:lnTo>
                      <a:pt x="7" y="10"/>
                    </a:lnTo>
                    <a:lnTo>
                      <a:pt x="14" y="9"/>
                    </a:lnTo>
                    <a:lnTo>
                      <a:pt x="20" y="7"/>
                    </a:lnTo>
                    <a:lnTo>
                      <a:pt x="27" y="6"/>
                    </a:lnTo>
                    <a:lnTo>
                      <a:pt x="35" y="5"/>
                    </a:lnTo>
                    <a:lnTo>
                      <a:pt x="42" y="4"/>
                    </a:lnTo>
                    <a:lnTo>
                      <a:pt x="50" y="4"/>
                    </a:lnTo>
                    <a:lnTo>
                      <a:pt x="56" y="4"/>
                    </a:lnTo>
                    <a:lnTo>
                      <a:pt x="56" y="0"/>
                    </a:lnTo>
                    <a:lnTo>
                      <a:pt x="50" y="0"/>
                    </a:lnTo>
                    <a:lnTo>
                      <a:pt x="42" y="0"/>
                    </a:lnTo>
                    <a:lnTo>
                      <a:pt x="34" y="1"/>
                    </a:lnTo>
                    <a:lnTo>
                      <a:pt x="26" y="2"/>
                    </a:lnTo>
                    <a:lnTo>
                      <a:pt x="19" y="3"/>
                    </a:lnTo>
                    <a:lnTo>
                      <a:pt x="12" y="5"/>
                    </a:lnTo>
                    <a:lnTo>
                      <a:pt x="6" y="6"/>
                    </a:lnTo>
                    <a:lnTo>
                      <a:pt x="0" y="8"/>
                    </a:lnTo>
                    <a:lnTo>
                      <a:pt x="2" y="1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44" name="Freeform 9">
                <a:extLst>
                  <a:ext uri="{FF2B5EF4-FFF2-40B4-BE49-F238E27FC236}">
                    <a16:creationId xmlns:a16="http://schemas.microsoft.com/office/drawing/2014/main" id="{980E3EFE-50E9-B666-ADD4-46B89FA9289E}"/>
                  </a:ext>
                </a:extLst>
              </p:cNvPr>
              <p:cNvSpPr>
                <a:spLocks/>
              </p:cNvSpPr>
              <p:nvPr/>
            </p:nvSpPr>
            <p:spPr bwMode="auto">
              <a:xfrm>
                <a:off x="695" y="639"/>
                <a:ext cx="78" cy="36"/>
              </a:xfrm>
              <a:custGeom>
                <a:avLst/>
                <a:gdLst>
                  <a:gd name="T0" fmla="*/ 2 w 78"/>
                  <a:gd name="T1" fmla="*/ 36 h 36"/>
                  <a:gd name="T2" fmla="*/ 2 w 78"/>
                  <a:gd name="T3" fmla="*/ 36 h 36"/>
                  <a:gd name="T4" fmla="*/ 13 w 78"/>
                  <a:gd name="T5" fmla="*/ 32 h 36"/>
                  <a:gd name="T6" fmla="*/ 24 w 78"/>
                  <a:gd name="T7" fmla="*/ 28 h 36"/>
                  <a:gd name="T8" fmla="*/ 33 w 78"/>
                  <a:gd name="T9" fmla="*/ 24 h 36"/>
                  <a:gd name="T10" fmla="*/ 42 w 78"/>
                  <a:gd name="T11" fmla="*/ 20 h 36"/>
                  <a:gd name="T12" fmla="*/ 50 w 78"/>
                  <a:gd name="T13" fmla="*/ 16 h 36"/>
                  <a:gd name="T14" fmla="*/ 59 w 78"/>
                  <a:gd name="T15" fmla="*/ 11 h 36"/>
                  <a:gd name="T16" fmla="*/ 68 w 78"/>
                  <a:gd name="T17" fmla="*/ 7 h 36"/>
                  <a:gd name="T18" fmla="*/ 78 w 78"/>
                  <a:gd name="T19" fmla="*/ 4 h 36"/>
                  <a:gd name="T20" fmla="*/ 76 w 78"/>
                  <a:gd name="T21" fmla="*/ 0 h 36"/>
                  <a:gd name="T22" fmla="*/ 66 w 78"/>
                  <a:gd name="T23" fmla="*/ 4 h 36"/>
                  <a:gd name="T24" fmla="*/ 57 w 78"/>
                  <a:gd name="T25" fmla="*/ 7 h 36"/>
                  <a:gd name="T26" fmla="*/ 48 w 78"/>
                  <a:gd name="T27" fmla="*/ 11 h 36"/>
                  <a:gd name="T28" fmla="*/ 40 w 78"/>
                  <a:gd name="T29" fmla="*/ 16 h 36"/>
                  <a:gd name="T30" fmla="*/ 31 w 78"/>
                  <a:gd name="T31" fmla="*/ 20 h 36"/>
                  <a:gd name="T32" fmla="*/ 22 w 78"/>
                  <a:gd name="T33" fmla="*/ 24 h 36"/>
                  <a:gd name="T34" fmla="*/ 12 w 78"/>
                  <a:gd name="T35" fmla="*/ 28 h 36"/>
                  <a:gd name="T36" fmla="*/ 0 w 78"/>
                  <a:gd name="T37" fmla="*/ 32 h 36"/>
                  <a:gd name="T38" fmla="*/ 0 w 78"/>
                  <a:gd name="T39" fmla="*/ 32 h 36"/>
                  <a:gd name="T40" fmla="*/ 2 w 78"/>
                  <a:gd name="T41" fmla="*/ 36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
                  <a:gd name="T64" fmla="*/ 0 h 36"/>
                  <a:gd name="T65" fmla="*/ 78 w 78"/>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 h="36">
                    <a:moveTo>
                      <a:pt x="2" y="36"/>
                    </a:moveTo>
                    <a:lnTo>
                      <a:pt x="2" y="36"/>
                    </a:lnTo>
                    <a:lnTo>
                      <a:pt x="13" y="32"/>
                    </a:lnTo>
                    <a:lnTo>
                      <a:pt x="24" y="28"/>
                    </a:lnTo>
                    <a:lnTo>
                      <a:pt x="33" y="24"/>
                    </a:lnTo>
                    <a:lnTo>
                      <a:pt x="42" y="20"/>
                    </a:lnTo>
                    <a:lnTo>
                      <a:pt x="50" y="16"/>
                    </a:lnTo>
                    <a:lnTo>
                      <a:pt x="59" y="11"/>
                    </a:lnTo>
                    <a:lnTo>
                      <a:pt x="68" y="7"/>
                    </a:lnTo>
                    <a:lnTo>
                      <a:pt x="78" y="4"/>
                    </a:lnTo>
                    <a:lnTo>
                      <a:pt x="76" y="0"/>
                    </a:lnTo>
                    <a:lnTo>
                      <a:pt x="66" y="4"/>
                    </a:lnTo>
                    <a:lnTo>
                      <a:pt x="57" y="7"/>
                    </a:lnTo>
                    <a:lnTo>
                      <a:pt x="48" y="11"/>
                    </a:lnTo>
                    <a:lnTo>
                      <a:pt x="40" y="16"/>
                    </a:lnTo>
                    <a:lnTo>
                      <a:pt x="31" y="20"/>
                    </a:lnTo>
                    <a:lnTo>
                      <a:pt x="22" y="24"/>
                    </a:lnTo>
                    <a:lnTo>
                      <a:pt x="12" y="28"/>
                    </a:lnTo>
                    <a:lnTo>
                      <a:pt x="0" y="32"/>
                    </a:lnTo>
                    <a:lnTo>
                      <a:pt x="2" y="3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45" name="Freeform 10">
                <a:extLst>
                  <a:ext uri="{FF2B5EF4-FFF2-40B4-BE49-F238E27FC236}">
                    <a16:creationId xmlns:a16="http://schemas.microsoft.com/office/drawing/2014/main" id="{EB304767-38E1-2259-5EE2-4FD235F18683}"/>
                  </a:ext>
                </a:extLst>
              </p:cNvPr>
              <p:cNvSpPr>
                <a:spLocks/>
              </p:cNvSpPr>
              <p:nvPr/>
            </p:nvSpPr>
            <p:spPr bwMode="auto">
              <a:xfrm>
                <a:off x="630" y="671"/>
                <a:ext cx="67" cy="95"/>
              </a:xfrm>
              <a:custGeom>
                <a:avLst/>
                <a:gdLst>
                  <a:gd name="T0" fmla="*/ 4 w 67"/>
                  <a:gd name="T1" fmla="*/ 95 h 95"/>
                  <a:gd name="T2" fmla="*/ 4 w 67"/>
                  <a:gd name="T3" fmla="*/ 95 h 95"/>
                  <a:gd name="T4" fmla="*/ 8 w 67"/>
                  <a:gd name="T5" fmla="*/ 80 h 95"/>
                  <a:gd name="T6" fmla="*/ 14 w 67"/>
                  <a:gd name="T7" fmla="*/ 66 h 95"/>
                  <a:gd name="T8" fmla="*/ 20 w 67"/>
                  <a:gd name="T9" fmla="*/ 52 h 95"/>
                  <a:gd name="T10" fmla="*/ 28 w 67"/>
                  <a:gd name="T11" fmla="*/ 39 h 95"/>
                  <a:gd name="T12" fmla="*/ 37 w 67"/>
                  <a:gd name="T13" fmla="*/ 26 h 95"/>
                  <a:gd name="T14" fmla="*/ 46 w 67"/>
                  <a:gd name="T15" fmla="*/ 16 h 95"/>
                  <a:gd name="T16" fmla="*/ 52 w 67"/>
                  <a:gd name="T17" fmla="*/ 12 h 95"/>
                  <a:gd name="T18" fmla="*/ 56 w 67"/>
                  <a:gd name="T19" fmla="*/ 8 h 95"/>
                  <a:gd name="T20" fmla="*/ 62 w 67"/>
                  <a:gd name="T21" fmla="*/ 6 h 95"/>
                  <a:gd name="T22" fmla="*/ 67 w 67"/>
                  <a:gd name="T23" fmla="*/ 4 h 95"/>
                  <a:gd name="T24" fmla="*/ 65 w 67"/>
                  <a:gd name="T25" fmla="*/ 0 h 95"/>
                  <a:gd name="T26" fmla="*/ 60 w 67"/>
                  <a:gd name="T27" fmla="*/ 2 h 95"/>
                  <a:gd name="T28" fmla="*/ 54 w 67"/>
                  <a:gd name="T29" fmla="*/ 5 h 95"/>
                  <a:gd name="T30" fmla="*/ 48 w 67"/>
                  <a:gd name="T31" fmla="*/ 9 h 95"/>
                  <a:gd name="T32" fmla="*/ 43 w 67"/>
                  <a:gd name="T33" fmla="*/ 13 h 95"/>
                  <a:gd name="T34" fmla="*/ 33 w 67"/>
                  <a:gd name="T35" fmla="*/ 23 h 95"/>
                  <a:gd name="T36" fmla="*/ 24 w 67"/>
                  <a:gd name="T37" fmla="*/ 36 h 95"/>
                  <a:gd name="T38" fmla="*/ 16 w 67"/>
                  <a:gd name="T39" fmla="*/ 50 h 95"/>
                  <a:gd name="T40" fmla="*/ 9 w 67"/>
                  <a:gd name="T41" fmla="*/ 65 h 95"/>
                  <a:gd name="T42" fmla="*/ 3 w 67"/>
                  <a:gd name="T43" fmla="*/ 79 h 95"/>
                  <a:gd name="T44" fmla="*/ 0 w 67"/>
                  <a:gd name="T45" fmla="*/ 93 h 95"/>
                  <a:gd name="T46" fmla="*/ 0 w 67"/>
                  <a:gd name="T47" fmla="*/ 93 h 95"/>
                  <a:gd name="T48" fmla="*/ 4 w 67"/>
                  <a:gd name="T49" fmla="*/ 95 h 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95"/>
                  <a:gd name="T77" fmla="*/ 67 w 67"/>
                  <a:gd name="T78" fmla="*/ 95 h 9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95">
                    <a:moveTo>
                      <a:pt x="4" y="95"/>
                    </a:moveTo>
                    <a:lnTo>
                      <a:pt x="4" y="95"/>
                    </a:lnTo>
                    <a:lnTo>
                      <a:pt x="8" y="80"/>
                    </a:lnTo>
                    <a:lnTo>
                      <a:pt x="14" y="66"/>
                    </a:lnTo>
                    <a:lnTo>
                      <a:pt x="20" y="52"/>
                    </a:lnTo>
                    <a:lnTo>
                      <a:pt x="28" y="39"/>
                    </a:lnTo>
                    <a:lnTo>
                      <a:pt x="37" y="26"/>
                    </a:lnTo>
                    <a:lnTo>
                      <a:pt x="46" y="16"/>
                    </a:lnTo>
                    <a:lnTo>
                      <a:pt x="52" y="12"/>
                    </a:lnTo>
                    <a:lnTo>
                      <a:pt x="56" y="8"/>
                    </a:lnTo>
                    <a:lnTo>
                      <a:pt x="62" y="6"/>
                    </a:lnTo>
                    <a:lnTo>
                      <a:pt x="67" y="4"/>
                    </a:lnTo>
                    <a:lnTo>
                      <a:pt x="65" y="0"/>
                    </a:lnTo>
                    <a:lnTo>
                      <a:pt x="60" y="2"/>
                    </a:lnTo>
                    <a:lnTo>
                      <a:pt x="54" y="5"/>
                    </a:lnTo>
                    <a:lnTo>
                      <a:pt x="48" y="9"/>
                    </a:lnTo>
                    <a:lnTo>
                      <a:pt x="43" y="13"/>
                    </a:lnTo>
                    <a:lnTo>
                      <a:pt x="33" y="23"/>
                    </a:lnTo>
                    <a:lnTo>
                      <a:pt x="24" y="36"/>
                    </a:lnTo>
                    <a:lnTo>
                      <a:pt x="16" y="50"/>
                    </a:lnTo>
                    <a:lnTo>
                      <a:pt x="9" y="65"/>
                    </a:lnTo>
                    <a:lnTo>
                      <a:pt x="3" y="79"/>
                    </a:lnTo>
                    <a:lnTo>
                      <a:pt x="0" y="93"/>
                    </a:lnTo>
                    <a:lnTo>
                      <a:pt x="4" y="9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46" name="Freeform 11">
                <a:extLst>
                  <a:ext uri="{FF2B5EF4-FFF2-40B4-BE49-F238E27FC236}">
                    <a16:creationId xmlns:a16="http://schemas.microsoft.com/office/drawing/2014/main" id="{E7AA9FAC-C4B8-0632-BD1C-7E509847962C}"/>
                  </a:ext>
                </a:extLst>
              </p:cNvPr>
              <p:cNvSpPr>
                <a:spLocks/>
              </p:cNvSpPr>
              <p:nvPr/>
            </p:nvSpPr>
            <p:spPr bwMode="auto">
              <a:xfrm>
                <a:off x="625" y="764"/>
                <a:ext cx="16" cy="92"/>
              </a:xfrm>
              <a:custGeom>
                <a:avLst/>
                <a:gdLst>
                  <a:gd name="T0" fmla="*/ 16 w 16"/>
                  <a:gd name="T1" fmla="*/ 90 h 92"/>
                  <a:gd name="T2" fmla="*/ 16 w 16"/>
                  <a:gd name="T3" fmla="*/ 90 h 92"/>
                  <a:gd name="T4" fmla="*/ 12 w 16"/>
                  <a:gd name="T5" fmla="*/ 79 h 92"/>
                  <a:gd name="T6" fmla="*/ 8 w 16"/>
                  <a:gd name="T7" fmla="*/ 68 h 92"/>
                  <a:gd name="T8" fmla="*/ 6 w 16"/>
                  <a:gd name="T9" fmla="*/ 58 h 92"/>
                  <a:gd name="T10" fmla="*/ 6 w 16"/>
                  <a:gd name="T11" fmla="*/ 46 h 92"/>
                  <a:gd name="T12" fmla="*/ 6 w 16"/>
                  <a:gd name="T13" fmla="*/ 35 h 92"/>
                  <a:gd name="T14" fmla="*/ 7 w 16"/>
                  <a:gd name="T15" fmla="*/ 24 h 92"/>
                  <a:gd name="T16" fmla="*/ 8 w 16"/>
                  <a:gd name="T17" fmla="*/ 13 h 92"/>
                  <a:gd name="T18" fmla="*/ 9 w 16"/>
                  <a:gd name="T19" fmla="*/ 2 h 92"/>
                  <a:gd name="T20" fmla="*/ 5 w 16"/>
                  <a:gd name="T21" fmla="*/ 0 h 92"/>
                  <a:gd name="T22" fmla="*/ 4 w 16"/>
                  <a:gd name="T23" fmla="*/ 12 h 92"/>
                  <a:gd name="T24" fmla="*/ 3 w 16"/>
                  <a:gd name="T25" fmla="*/ 24 h 92"/>
                  <a:gd name="T26" fmla="*/ 2 w 16"/>
                  <a:gd name="T27" fmla="*/ 35 h 92"/>
                  <a:gd name="T28" fmla="*/ 0 w 16"/>
                  <a:gd name="T29" fmla="*/ 46 h 92"/>
                  <a:gd name="T30" fmla="*/ 2 w 16"/>
                  <a:gd name="T31" fmla="*/ 58 h 92"/>
                  <a:gd name="T32" fmla="*/ 4 w 16"/>
                  <a:gd name="T33" fmla="*/ 69 h 92"/>
                  <a:gd name="T34" fmla="*/ 7 w 16"/>
                  <a:gd name="T35" fmla="*/ 81 h 92"/>
                  <a:gd name="T36" fmla="*/ 13 w 16"/>
                  <a:gd name="T37" fmla="*/ 92 h 92"/>
                  <a:gd name="T38" fmla="*/ 13 w 16"/>
                  <a:gd name="T39" fmla="*/ 92 h 92"/>
                  <a:gd name="T40" fmla="*/ 16 w 16"/>
                  <a:gd name="T41" fmla="*/ 90 h 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92"/>
                  <a:gd name="T65" fmla="*/ 16 w 16"/>
                  <a:gd name="T66" fmla="*/ 92 h 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92">
                    <a:moveTo>
                      <a:pt x="16" y="90"/>
                    </a:moveTo>
                    <a:lnTo>
                      <a:pt x="16" y="90"/>
                    </a:lnTo>
                    <a:lnTo>
                      <a:pt x="12" y="79"/>
                    </a:lnTo>
                    <a:lnTo>
                      <a:pt x="8" y="68"/>
                    </a:lnTo>
                    <a:lnTo>
                      <a:pt x="6" y="58"/>
                    </a:lnTo>
                    <a:lnTo>
                      <a:pt x="6" y="46"/>
                    </a:lnTo>
                    <a:lnTo>
                      <a:pt x="6" y="35"/>
                    </a:lnTo>
                    <a:lnTo>
                      <a:pt x="7" y="24"/>
                    </a:lnTo>
                    <a:lnTo>
                      <a:pt x="8" y="13"/>
                    </a:lnTo>
                    <a:lnTo>
                      <a:pt x="9" y="2"/>
                    </a:lnTo>
                    <a:lnTo>
                      <a:pt x="5" y="0"/>
                    </a:lnTo>
                    <a:lnTo>
                      <a:pt x="4" y="12"/>
                    </a:lnTo>
                    <a:lnTo>
                      <a:pt x="3" y="24"/>
                    </a:lnTo>
                    <a:lnTo>
                      <a:pt x="2" y="35"/>
                    </a:lnTo>
                    <a:lnTo>
                      <a:pt x="0" y="46"/>
                    </a:lnTo>
                    <a:lnTo>
                      <a:pt x="2" y="58"/>
                    </a:lnTo>
                    <a:lnTo>
                      <a:pt x="4" y="69"/>
                    </a:lnTo>
                    <a:lnTo>
                      <a:pt x="7" y="81"/>
                    </a:lnTo>
                    <a:lnTo>
                      <a:pt x="13" y="92"/>
                    </a:lnTo>
                    <a:lnTo>
                      <a:pt x="16" y="9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47" name="Freeform 12">
                <a:extLst>
                  <a:ext uri="{FF2B5EF4-FFF2-40B4-BE49-F238E27FC236}">
                    <a16:creationId xmlns:a16="http://schemas.microsoft.com/office/drawing/2014/main" id="{0FAF1088-20F2-3799-95E1-42C888367250}"/>
                  </a:ext>
                </a:extLst>
              </p:cNvPr>
              <p:cNvSpPr>
                <a:spLocks/>
              </p:cNvSpPr>
              <p:nvPr/>
            </p:nvSpPr>
            <p:spPr bwMode="auto">
              <a:xfrm>
                <a:off x="632" y="854"/>
                <a:ext cx="12" cy="48"/>
              </a:xfrm>
              <a:custGeom>
                <a:avLst/>
                <a:gdLst>
                  <a:gd name="T0" fmla="*/ 7 w 12"/>
                  <a:gd name="T1" fmla="*/ 47 h 48"/>
                  <a:gd name="T2" fmla="*/ 7 w 12"/>
                  <a:gd name="T3" fmla="*/ 47 h 48"/>
                  <a:gd name="T4" fmla="*/ 5 w 12"/>
                  <a:gd name="T5" fmla="*/ 42 h 48"/>
                  <a:gd name="T6" fmla="*/ 5 w 12"/>
                  <a:gd name="T7" fmla="*/ 36 h 48"/>
                  <a:gd name="T8" fmla="*/ 6 w 12"/>
                  <a:gd name="T9" fmla="*/ 31 h 48"/>
                  <a:gd name="T10" fmla="*/ 8 w 12"/>
                  <a:gd name="T11" fmla="*/ 25 h 48"/>
                  <a:gd name="T12" fmla="*/ 10 w 12"/>
                  <a:gd name="T13" fmla="*/ 18 h 48"/>
                  <a:gd name="T14" fmla="*/ 12 w 12"/>
                  <a:gd name="T15" fmla="*/ 12 h 48"/>
                  <a:gd name="T16" fmla="*/ 12 w 12"/>
                  <a:gd name="T17" fmla="*/ 6 h 48"/>
                  <a:gd name="T18" fmla="*/ 9 w 12"/>
                  <a:gd name="T19" fmla="*/ 0 h 48"/>
                  <a:gd name="T20" fmla="*/ 6 w 12"/>
                  <a:gd name="T21" fmla="*/ 2 h 48"/>
                  <a:gd name="T22" fmla="*/ 7 w 12"/>
                  <a:gd name="T23" fmla="*/ 7 h 48"/>
                  <a:gd name="T24" fmla="*/ 7 w 12"/>
                  <a:gd name="T25" fmla="*/ 12 h 48"/>
                  <a:gd name="T26" fmla="*/ 5 w 12"/>
                  <a:gd name="T27" fmla="*/ 17 h 48"/>
                  <a:gd name="T28" fmla="*/ 4 w 12"/>
                  <a:gd name="T29" fmla="*/ 24 h 48"/>
                  <a:gd name="T30" fmla="*/ 1 w 12"/>
                  <a:gd name="T31" fmla="*/ 30 h 48"/>
                  <a:gd name="T32" fmla="*/ 0 w 12"/>
                  <a:gd name="T33" fmla="*/ 36 h 48"/>
                  <a:gd name="T34" fmla="*/ 0 w 12"/>
                  <a:gd name="T35" fmla="*/ 42 h 48"/>
                  <a:gd name="T36" fmla="*/ 2 w 12"/>
                  <a:gd name="T37" fmla="*/ 48 h 48"/>
                  <a:gd name="T38" fmla="*/ 2 w 12"/>
                  <a:gd name="T39" fmla="*/ 48 h 48"/>
                  <a:gd name="T40" fmla="*/ 7 w 12"/>
                  <a:gd name="T41" fmla="*/ 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48"/>
                  <a:gd name="T65" fmla="*/ 12 w 12"/>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48">
                    <a:moveTo>
                      <a:pt x="7" y="47"/>
                    </a:moveTo>
                    <a:lnTo>
                      <a:pt x="7" y="47"/>
                    </a:lnTo>
                    <a:lnTo>
                      <a:pt x="5" y="42"/>
                    </a:lnTo>
                    <a:lnTo>
                      <a:pt x="5" y="36"/>
                    </a:lnTo>
                    <a:lnTo>
                      <a:pt x="6" y="31"/>
                    </a:lnTo>
                    <a:lnTo>
                      <a:pt x="8" y="25"/>
                    </a:lnTo>
                    <a:lnTo>
                      <a:pt x="10" y="18"/>
                    </a:lnTo>
                    <a:lnTo>
                      <a:pt x="12" y="12"/>
                    </a:lnTo>
                    <a:lnTo>
                      <a:pt x="12" y="6"/>
                    </a:lnTo>
                    <a:lnTo>
                      <a:pt x="9" y="0"/>
                    </a:lnTo>
                    <a:lnTo>
                      <a:pt x="6" y="2"/>
                    </a:lnTo>
                    <a:lnTo>
                      <a:pt x="7" y="7"/>
                    </a:lnTo>
                    <a:lnTo>
                      <a:pt x="7" y="12"/>
                    </a:lnTo>
                    <a:lnTo>
                      <a:pt x="5" y="17"/>
                    </a:lnTo>
                    <a:lnTo>
                      <a:pt x="4" y="24"/>
                    </a:lnTo>
                    <a:lnTo>
                      <a:pt x="1" y="30"/>
                    </a:lnTo>
                    <a:lnTo>
                      <a:pt x="0" y="36"/>
                    </a:lnTo>
                    <a:lnTo>
                      <a:pt x="0" y="42"/>
                    </a:lnTo>
                    <a:lnTo>
                      <a:pt x="2" y="48"/>
                    </a:lnTo>
                    <a:lnTo>
                      <a:pt x="7" y="4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48" name="Freeform 13">
                <a:extLst>
                  <a:ext uri="{FF2B5EF4-FFF2-40B4-BE49-F238E27FC236}">
                    <a16:creationId xmlns:a16="http://schemas.microsoft.com/office/drawing/2014/main" id="{6D492D17-1347-2E81-5CAB-3BEFA26A21AE}"/>
                  </a:ext>
                </a:extLst>
              </p:cNvPr>
              <p:cNvSpPr>
                <a:spLocks/>
              </p:cNvSpPr>
              <p:nvPr/>
            </p:nvSpPr>
            <p:spPr bwMode="auto">
              <a:xfrm>
                <a:off x="634" y="901"/>
                <a:ext cx="40" cy="48"/>
              </a:xfrm>
              <a:custGeom>
                <a:avLst/>
                <a:gdLst>
                  <a:gd name="T0" fmla="*/ 40 w 40"/>
                  <a:gd name="T1" fmla="*/ 46 h 48"/>
                  <a:gd name="T2" fmla="*/ 40 w 40"/>
                  <a:gd name="T3" fmla="*/ 46 h 48"/>
                  <a:gd name="T4" fmla="*/ 38 w 40"/>
                  <a:gd name="T5" fmla="*/ 41 h 48"/>
                  <a:gd name="T6" fmla="*/ 34 w 40"/>
                  <a:gd name="T7" fmla="*/ 36 h 48"/>
                  <a:gd name="T8" fmla="*/ 29 w 40"/>
                  <a:gd name="T9" fmla="*/ 31 h 48"/>
                  <a:gd name="T10" fmla="*/ 24 w 40"/>
                  <a:gd name="T11" fmla="*/ 24 h 48"/>
                  <a:gd name="T12" fmla="*/ 19 w 40"/>
                  <a:gd name="T13" fmla="*/ 18 h 48"/>
                  <a:gd name="T14" fmla="*/ 14 w 40"/>
                  <a:gd name="T15" fmla="*/ 12 h 48"/>
                  <a:gd name="T16" fmla="*/ 8 w 40"/>
                  <a:gd name="T17" fmla="*/ 6 h 48"/>
                  <a:gd name="T18" fmla="*/ 5 w 40"/>
                  <a:gd name="T19" fmla="*/ 0 h 48"/>
                  <a:gd name="T20" fmla="*/ 0 w 40"/>
                  <a:gd name="T21" fmla="*/ 1 h 48"/>
                  <a:gd name="T22" fmla="*/ 5 w 40"/>
                  <a:gd name="T23" fmla="*/ 8 h 48"/>
                  <a:gd name="T24" fmla="*/ 10 w 40"/>
                  <a:gd name="T25" fmla="*/ 15 h 48"/>
                  <a:gd name="T26" fmla="*/ 15 w 40"/>
                  <a:gd name="T27" fmla="*/ 21 h 48"/>
                  <a:gd name="T28" fmla="*/ 21 w 40"/>
                  <a:gd name="T29" fmla="*/ 27 h 48"/>
                  <a:gd name="T30" fmla="*/ 25 w 40"/>
                  <a:gd name="T31" fmla="*/ 33 h 48"/>
                  <a:gd name="T32" fmla="*/ 30 w 40"/>
                  <a:gd name="T33" fmla="*/ 39 h 48"/>
                  <a:gd name="T34" fmla="*/ 33 w 40"/>
                  <a:gd name="T35" fmla="*/ 43 h 48"/>
                  <a:gd name="T36" fmla="*/ 35 w 40"/>
                  <a:gd name="T37" fmla="*/ 48 h 48"/>
                  <a:gd name="T38" fmla="*/ 35 w 40"/>
                  <a:gd name="T39" fmla="*/ 48 h 48"/>
                  <a:gd name="T40" fmla="*/ 40 w 40"/>
                  <a:gd name="T41" fmla="*/ 46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48"/>
                  <a:gd name="T65" fmla="*/ 40 w 40"/>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48">
                    <a:moveTo>
                      <a:pt x="40" y="46"/>
                    </a:moveTo>
                    <a:lnTo>
                      <a:pt x="40" y="46"/>
                    </a:lnTo>
                    <a:lnTo>
                      <a:pt x="38" y="41"/>
                    </a:lnTo>
                    <a:lnTo>
                      <a:pt x="34" y="36"/>
                    </a:lnTo>
                    <a:lnTo>
                      <a:pt x="29" y="31"/>
                    </a:lnTo>
                    <a:lnTo>
                      <a:pt x="24" y="24"/>
                    </a:lnTo>
                    <a:lnTo>
                      <a:pt x="19" y="18"/>
                    </a:lnTo>
                    <a:lnTo>
                      <a:pt x="14" y="12"/>
                    </a:lnTo>
                    <a:lnTo>
                      <a:pt x="8" y="6"/>
                    </a:lnTo>
                    <a:lnTo>
                      <a:pt x="5" y="0"/>
                    </a:lnTo>
                    <a:lnTo>
                      <a:pt x="0" y="1"/>
                    </a:lnTo>
                    <a:lnTo>
                      <a:pt x="5" y="8"/>
                    </a:lnTo>
                    <a:lnTo>
                      <a:pt x="10" y="15"/>
                    </a:lnTo>
                    <a:lnTo>
                      <a:pt x="15" y="21"/>
                    </a:lnTo>
                    <a:lnTo>
                      <a:pt x="21" y="27"/>
                    </a:lnTo>
                    <a:lnTo>
                      <a:pt x="25" y="33"/>
                    </a:lnTo>
                    <a:lnTo>
                      <a:pt x="30" y="39"/>
                    </a:lnTo>
                    <a:lnTo>
                      <a:pt x="33" y="43"/>
                    </a:lnTo>
                    <a:lnTo>
                      <a:pt x="35" y="48"/>
                    </a:lnTo>
                    <a:lnTo>
                      <a:pt x="40" y="4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49" name="Freeform 14">
                <a:extLst>
                  <a:ext uri="{FF2B5EF4-FFF2-40B4-BE49-F238E27FC236}">
                    <a16:creationId xmlns:a16="http://schemas.microsoft.com/office/drawing/2014/main" id="{131B763F-C002-0A36-B86B-398F46C59CEA}"/>
                  </a:ext>
                </a:extLst>
              </p:cNvPr>
              <p:cNvSpPr>
                <a:spLocks/>
              </p:cNvSpPr>
              <p:nvPr/>
            </p:nvSpPr>
            <p:spPr bwMode="auto">
              <a:xfrm>
                <a:off x="669" y="947"/>
                <a:ext cx="15" cy="45"/>
              </a:xfrm>
              <a:custGeom>
                <a:avLst/>
                <a:gdLst>
                  <a:gd name="T0" fmla="*/ 15 w 15"/>
                  <a:gd name="T1" fmla="*/ 43 h 45"/>
                  <a:gd name="T2" fmla="*/ 15 w 15"/>
                  <a:gd name="T3" fmla="*/ 43 h 45"/>
                  <a:gd name="T4" fmla="*/ 14 w 15"/>
                  <a:gd name="T5" fmla="*/ 37 h 45"/>
                  <a:gd name="T6" fmla="*/ 12 w 15"/>
                  <a:gd name="T7" fmla="*/ 32 h 45"/>
                  <a:gd name="T8" fmla="*/ 12 w 15"/>
                  <a:gd name="T9" fmla="*/ 27 h 45"/>
                  <a:gd name="T10" fmla="*/ 11 w 15"/>
                  <a:gd name="T11" fmla="*/ 22 h 45"/>
                  <a:gd name="T12" fmla="*/ 9 w 15"/>
                  <a:gd name="T13" fmla="*/ 16 h 45"/>
                  <a:gd name="T14" fmla="*/ 8 w 15"/>
                  <a:gd name="T15" fmla="*/ 11 h 45"/>
                  <a:gd name="T16" fmla="*/ 7 w 15"/>
                  <a:gd name="T17" fmla="*/ 5 h 45"/>
                  <a:gd name="T18" fmla="*/ 5 w 15"/>
                  <a:gd name="T19" fmla="*/ 0 h 45"/>
                  <a:gd name="T20" fmla="*/ 0 w 15"/>
                  <a:gd name="T21" fmla="*/ 2 h 45"/>
                  <a:gd name="T22" fmla="*/ 3 w 15"/>
                  <a:gd name="T23" fmla="*/ 6 h 45"/>
                  <a:gd name="T24" fmla="*/ 4 w 15"/>
                  <a:gd name="T25" fmla="*/ 12 h 45"/>
                  <a:gd name="T26" fmla="*/ 5 w 15"/>
                  <a:gd name="T27" fmla="*/ 17 h 45"/>
                  <a:gd name="T28" fmla="*/ 6 w 15"/>
                  <a:gd name="T29" fmla="*/ 22 h 45"/>
                  <a:gd name="T30" fmla="*/ 6 w 15"/>
                  <a:gd name="T31" fmla="*/ 28 h 45"/>
                  <a:gd name="T32" fmla="*/ 7 w 15"/>
                  <a:gd name="T33" fmla="*/ 33 h 45"/>
                  <a:gd name="T34" fmla="*/ 9 w 15"/>
                  <a:gd name="T35" fmla="*/ 40 h 45"/>
                  <a:gd name="T36" fmla="*/ 11 w 15"/>
                  <a:gd name="T37" fmla="*/ 45 h 45"/>
                  <a:gd name="T38" fmla="*/ 11 w 15"/>
                  <a:gd name="T39" fmla="*/ 45 h 45"/>
                  <a:gd name="T40" fmla="*/ 15 w 15"/>
                  <a:gd name="T41" fmla="*/ 43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45"/>
                  <a:gd name="T65" fmla="*/ 15 w 15"/>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45">
                    <a:moveTo>
                      <a:pt x="15" y="43"/>
                    </a:moveTo>
                    <a:lnTo>
                      <a:pt x="15" y="43"/>
                    </a:lnTo>
                    <a:lnTo>
                      <a:pt x="14" y="37"/>
                    </a:lnTo>
                    <a:lnTo>
                      <a:pt x="12" y="32"/>
                    </a:lnTo>
                    <a:lnTo>
                      <a:pt x="12" y="27"/>
                    </a:lnTo>
                    <a:lnTo>
                      <a:pt x="11" y="22"/>
                    </a:lnTo>
                    <a:lnTo>
                      <a:pt x="9" y="16"/>
                    </a:lnTo>
                    <a:lnTo>
                      <a:pt x="8" y="11"/>
                    </a:lnTo>
                    <a:lnTo>
                      <a:pt x="7" y="5"/>
                    </a:lnTo>
                    <a:lnTo>
                      <a:pt x="5" y="0"/>
                    </a:lnTo>
                    <a:lnTo>
                      <a:pt x="0" y="2"/>
                    </a:lnTo>
                    <a:lnTo>
                      <a:pt x="3" y="6"/>
                    </a:lnTo>
                    <a:lnTo>
                      <a:pt x="4" y="12"/>
                    </a:lnTo>
                    <a:lnTo>
                      <a:pt x="5" y="17"/>
                    </a:lnTo>
                    <a:lnTo>
                      <a:pt x="6" y="22"/>
                    </a:lnTo>
                    <a:lnTo>
                      <a:pt x="6" y="28"/>
                    </a:lnTo>
                    <a:lnTo>
                      <a:pt x="7" y="33"/>
                    </a:lnTo>
                    <a:lnTo>
                      <a:pt x="9" y="40"/>
                    </a:lnTo>
                    <a:lnTo>
                      <a:pt x="11" y="45"/>
                    </a:lnTo>
                    <a:lnTo>
                      <a:pt x="15" y="4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50" name="Freeform 15">
                <a:extLst>
                  <a:ext uri="{FF2B5EF4-FFF2-40B4-BE49-F238E27FC236}">
                    <a16:creationId xmlns:a16="http://schemas.microsoft.com/office/drawing/2014/main" id="{7D84A088-B614-FEE8-24F2-D4C19EC42307}"/>
                  </a:ext>
                </a:extLst>
              </p:cNvPr>
              <p:cNvSpPr>
                <a:spLocks/>
              </p:cNvSpPr>
              <p:nvPr/>
            </p:nvSpPr>
            <p:spPr bwMode="auto">
              <a:xfrm>
                <a:off x="680" y="990"/>
                <a:ext cx="18" cy="41"/>
              </a:xfrm>
              <a:custGeom>
                <a:avLst/>
                <a:gdLst>
                  <a:gd name="T0" fmla="*/ 18 w 18"/>
                  <a:gd name="T1" fmla="*/ 41 h 41"/>
                  <a:gd name="T2" fmla="*/ 18 w 18"/>
                  <a:gd name="T3" fmla="*/ 41 h 41"/>
                  <a:gd name="T4" fmla="*/ 18 w 18"/>
                  <a:gd name="T5" fmla="*/ 35 h 41"/>
                  <a:gd name="T6" fmla="*/ 18 w 18"/>
                  <a:gd name="T7" fmla="*/ 30 h 41"/>
                  <a:gd name="T8" fmla="*/ 17 w 18"/>
                  <a:gd name="T9" fmla="*/ 25 h 41"/>
                  <a:gd name="T10" fmla="*/ 14 w 18"/>
                  <a:gd name="T11" fmla="*/ 20 h 41"/>
                  <a:gd name="T12" fmla="*/ 12 w 18"/>
                  <a:gd name="T13" fmla="*/ 15 h 41"/>
                  <a:gd name="T14" fmla="*/ 9 w 18"/>
                  <a:gd name="T15" fmla="*/ 10 h 41"/>
                  <a:gd name="T16" fmla="*/ 6 w 18"/>
                  <a:gd name="T17" fmla="*/ 5 h 41"/>
                  <a:gd name="T18" fmla="*/ 4 w 18"/>
                  <a:gd name="T19" fmla="*/ 0 h 41"/>
                  <a:gd name="T20" fmla="*/ 0 w 18"/>
                  <a:gd name="T21" fmla="*/ 2 h 41"/>
                  <a:gd name="T22" fmla="*/ 2 w 18"/>
                  <a:gd name="T23" fmla="*/ 7 h 41"/>
                  <a:gd name="T24" fmla="*/ 5 w 18"/>
                  <a:gd name="T25" fmla="*/ 11 h 41"/>
                  <a:gd name="T26" fmla="*/ 8 w 18"/>
                  <a:gd name="T27" fmla="*/ 16 h 41"/>
                  <a:gd name="T28" fmla="*/ 10 w 18"/>
                  <a:gd name="T29" fmla="*/ 21 h 41"/>
                  <a:gd name="T30" fmla="*/ 12 w 18"/>
                  <a:gd name="T31" fmla="*/ 26 h 41"/>
                  <a:gd name="T32" fmla="*/ 13 w 18"/>
                  <a:gd name="T33" fmla="*/ 31 h 41"/>
                  <a:gd name="T34" fmla="*/ 13 w 18"/>
                  <a:gd name="T35" fmla="*/ 35 h 41"/>
                  <a:gd name="T36" fmla="*/ 13 w 18"/>
                  <a:gd name="T37" fmla="*/ 40 h 41"/>
                  <a:gd name="T38" fmla="*/ 13 w 18"/>
                  <a:gd name="T39" fmla="*/ 40 h 41"/>
                  <a:gd name="T40" fmla="*/ 18 w 18"/>
                  <a:gd name="T41" fmla="*/ 41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41"/>
                  <a:gd name="T65" fmla="*/ 18 w 18"/>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41">
                    <a:moveTo>
                      <a:pt x="18" y="41"/>
                    </a:moveTo>
                    <a:lnTo>
                      <a:pt x="18" y="41"/>
                    </a:lnTo>
                    <a:lnTo>
                      <a:pt x="18" y="35"/>
                    </a:lnTo>
                    <a:lnTo>
                      <a:pt x="18" y="30"/>
                    </a:lnTo>
                    <a:lnTo>
                      <a:pt x="17" y="25"/>
                    </a:lnTo>
                    <a:lnTo>
                      <a:pt x="14" y="20"/>
                    </a:lnTo>
                    <a:lnTo>
                      <a:pt x="12" y="15"/>
                    </a:lnTo>
                    <a:lnTo>
                      <a:pt x="9" y="10"/>
                    </a:lnTo>
                    <a:lnTo>
                      <a:pt x="6" y="5"/>
                    </a:lnTo>
                    <a:lnTo>
                      <a:pt x="4" y="0"/>
                    </a:lnTo>
                    <a:lnTo>
                      <a:pt x="0" y="2"/>
                    </a:lnTo>
                    <a:lnTo>
                      <a:pt x="2" y="7"/>
                    </a:lnTo>
                    <a:lnTo>
                      <a:pt x="5" y="11"/>
                    </a:lnTo>
                    <a:lnTo>
                      <a:pt x="8" y="16"/>
                    </a:lnTo>
                    <a:lnTo>
                      <a:pt x="10" y="21"/>
                    </a:lnTo>
                    <a:lnTo>
                      <a:pt x="12" y="26"/>
                    </a:lnTo>
                    <a:lnTo>
                      <a:pt x="13" y="31"/>
                    </a:lnTo>
                    <a:lnTo>
                      <a:pt x="13" y="35"/>
                    </a:lnTo>
                    <a:lnTo>
                      <a:pt x="13" y="40"/>
                    </a:lnTo>
                    <a:lnTo>
                      <a:pt x="18" y="4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51" name="Freeform 16">
                <a:extLst>
                  <a:ext uri="{FF2B5EF4-FFF2-40B4-BE49-F238E27FC236}">
                    <a16:creationId xmlns:a16="http://schemas.microsoft.com/office/drawing/2014/main" id="{F8437D01-5534-13E5-4158-F6773E8A435C}"/>
                  </a:ext>
                </a:extLst>
              </p:cNvPr>
              <p:cNvSpPr>
                <a:spLocks/>
              </p:cNvSpPr>
              <p:nvPr/>
            </p:nvSpPr>
            <p:spPr bwMode="auto">
              <a:xfrm>
                <a:off x="691" y="1030"/>
                <a:ext cx="9" cy="107"/>
              </a:xfrm>
              <a:custGeom>
                <a:avLst/>
                <a:gdLst>
                  <a:gd name="T0" fmla="*/ 7 w 9"/>
                  <a:gd name="T1" fmla="*/ 107 h 107"/>
                  <a:gd name="T2" fmla="*/ 8 w 9"/>
                  <a:gd name="T3" fmla="*/ 105 h 107"/>
                  <a:gd name="T4" fmla="*/ 7 w 9"/>
                  <a:gd name="T5" fmla="*/ 96 h 107"/>
                  <a:gd name="T6" fmla="*/ 6 w 9"/>
                  <a:gd name="T7" fmla="*/ 84 h 107"/>
                  <a:gd name="T8" fmla="*/ 6 w 9"/>
                  <a:gd name="T9" fmla="*/ 69 h 107"/>
                  <a:gd name="T10" fmla="*/ 4 w 9"/>
                  <a:gd name="T11" fmla="*/ 52 h 107"/>
                  <a:gd name="T12" fmla="*/ 4 w 9"/>
                  <a:gd name="T13" fmla="*/ 36 h 107"/>
                  <a:gd name="T14" fmla="*/ 4 w 9"/>
                  <a:gd name="T15" fmla="*/ 21 h 107"/>
                  <a:gd name="T16" fmla="*/ 6 w 9"/>
                  <a:gd name="T17" fmla="*/ 9 h 107"/>
                  <a:gd name="T18" fmla="*/ 7 w 9"/>
                  <a:gd name="T19" fmla="*/ 1 h 107"/>
                  <a:gd name="T20" fmla="*/ 2 w 9"/>
                  <a:gd name="T21" fmla="*/ 0 h 107"/>
                  <a:gd name="T22" fmla="*/ 1 w 9"/>
                  <a:gd name="T23" fmla="*/ 8 h 107"/>
                  <a:gd name="T24" fmla="*/ 0 w 9"/>
                  <a:gd name="T25" fmla="*/ 21 h 107"/>
                  <a:gd name="T26" fmla="*/ 0 w 9"/>
                  <a:gd name="T27" fmla="*/ 36 h 107"/>
                  <a:gd name="T28" fmla="*/ 0 w 9"/>
                  <a:gd name="T29" fmla="*/ 52 h 107"/>
                  <a:gd name="T30" fmla="*/ 0 w 9"/>
                  <a:gd name="T31" fmla="*/ 69 h 107"/>
                  <a:gd name="T32" fmla="*/ 1 w 9"/>
                  <a:gd name="T33" fmla="*/ 84 h 107"/>
                  <a:gd name="T34" fmla="*/ 2 w 9"/>
                  <a:gd name="T35" fmla="*/ 97 h 107"/>
                  <a:gd name="T36" fmla="*/ 3 w 9"/>
                  <a:gd name="T37" fmla="*/ 106 h 107"/>
                  <a:gd name="T38" fmla="*/ 4 w 9"/>
                  <a:gd name="T39" fmla="*/ 103 h 107"/>
                  <a:gd name="T40" fmla="*/ 7 w 9"/>
                  <a:gd name="T41" fmla="*/ 107 h 107"/>
                  <a:gd name="T42" fmla="*/ 9 w 9"/>
                  <a:gd name="T43" fmla="*/ 107 h 107"/>
                  <a:gd name="T44" fmla="*/ 8 w 9"/>
                  <a:gd name="T45" fmla="*/ 105 h 107"/>
                  <a:gd name="T46" fmla="*/ 7 w 9"/>
                  <a:gd name="T47" fmla="*/ 107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107"/>
                  <a:gd name="T74" fmla="*/ 9 w 9"/>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107">
                    <a:moveTo>
                      <a:pt x="7" y="107"/>
                    </a:moveTo>
                    <a:lnTo>
                      <a:pt x="8" y="105"/>
                    </a:lnTo>
                    <a:lnTo>
                      <a:pt x="7" y="96"/>
                    </a:lnTo>
                    <a:lnTo>
                      <a:pt x="6" y="84"/>
                    </a:lnTo>
                    <a:lnTo>
                      <a:pt x="6" y="69"/>
                    </a:lnTo>
                    <a:lnTo>
                      <a:pt x="4" y="52"/>
                    </a:lnTo>
                    <a:lnTo>
                      <a:pt x="4" y="36"/>
                    </a:lnTo>
                    <a:lnTo>
                      <a:pt x="4" y="21"/>
                    </a:lnTo>
                    <a:lnTo>
                      <a:pt x="6" y="9"/>
                    </a:lnTo>
                    <a:lnTo>
                      <a:pt x="7" y="1"/>
                    </a:lnTo>
                    <a:lnTo>
                      <a:pt x="2" y="0"/>
                    </a:lnTo>
                    <a:lnTo>
                      <a:pt x="1" y="8"/>
                    </a:lnTo>
                    <a:lnTo>
                      <a:pt x="0" y="21"/>
                    </a:lnTo>
                    <a:lnTo>
                      <a:pt x="0" y="36"/>
                    </a:lnTo>
                    <a:lnTo>
                      <a:pt x="0" y="52"/>
                    </a:lnTo>
                    <a:lnTo>
                      <a:pt x="0" y="69"/>
                    </a:lnTo>
                    <a:lnTo>
                      <a:pt x="1" y="84"/>
                    </a:lnTo>
                    <a:lnTo>
                      <a:pt x="2" y="97"/>
                    </a:lnTo>
                    <a:lnTo>
                      <a:pt x="3" y="106"/>
                    </a:lnTo>
                    <a:lnTo>
                      <a:pt x="4" y="103"/>
                    </a:lnTo>
                    <a:lnTo>
                      <a:pt x="7" y="107"/>
                    </a:lnTo>
                    <a:lnTo>
                      <a:pt x="9" y="107"/>
                    </a:lnTo>
                    <a:lnTo>
                      <a:pt x="8" y="105"/>
                    </a:lnTo>
                    <a:lnTo>
                      <a:pt x="7" y="10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52" name="Freeform 17">
                <a:extLst>
                  <a:ext uri="{FF2B5EF4-FFF2-40B4-BE49-F238E27FC236}">
                    <a16:creationId xmlns:a16="http://schemas.microsoft.com/office/drawing/2014/main" id="{897C40CB-BC4A-9FB4-5C63-FA52CFE650A3}"/>
                  </a:ext>
                </a:extLst>
              </p:cNvPr>
              <p:cNvSpPr>
                <a:spLocks/>
              </p:cNvSpPr>
              <p:nvPr/>
            </p:nvSpPr>
            <p:spPr bwMode="auto">
              <a:xfrm>
                <a:off x="664" y="1133"/>
                <a:ext cx="34" cy="18"/>
              </a:xfrm>
              <a:custGeom>
                <a:avLst/>
                <a:gdLst>
                  <a:gd name="T0" fmla="*/ 1 w 34"/>
                  <a:gd name="T1" fmla="*/ 18 h 18"/>
                  <a:gd name="T2" fmla="*/ 1 w 34"/>
                  <a:gd name="T3" fmla="*/ 18 h 18"/>
                  <a:gd name="T4" fmla="*/ 34 w 34"/>
                  <a:gd name="T5" fmla="*/ 4 h 18"/>
                  <a:gd name="T6" fmla="*/ 31 w 34"/>
                  <a:gd name="T7" fmla="*/ 0 h 18"/>
                  <a:gd name="T8" fmla="*/ 0 w 34"/>
                  <a:gd name="T9" fmla="*/ 14 h 18"/>
                  <a:gd name="T10" fmla="*/ 0 w 34"/>
                  <a:gd name="T11" fmla="*/ 14 h 18"/>
                  <a:gd name="T12" fmla="*/ 1 w 34"/>
                  <a:gd name="T13" fmla="*/ 18 h 18"/>
                  <a:gd name="T14" fmla="*/ 0 60000 65536"/>
                  <a:gd name="T15" fmla="*/ 0 60000 65536"/>
                  <a:gd name="T16" fmla="*/ 0 60000 65536"/>
                  <a:gd name="T17" fmla="*/ 0 60000 65536"/>
                  <a:gd name="T18" fmla="*/ 0 60000 65536"/>
                  <a:gd name="T19" fmla="*/ 0 60000 65536"/>
                  <a:gd name="T20" fmla="*/ 0 60000 65536"/>
                  <a:gd name="T21" fmla="*/ 0 w 34"/>
                  <a:gd name="T22" fmla="*/ 0 h 18"/>
                  <a:gd name="T23" fmla="*/ 34 w 3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8">
                    <a:moveTo>
                      <a:pt x="1" y="18"/>
                    </a:moveTo>
                    <a:lnTo>
                      <a:pt x="1" y="18"/>
                    </a:lnTo>
                    <a:lnTo>
                      <a:pt x="34" y="4"/>
                    </a:lnTo>
                    <a:lnTo>
                      <a:pt x="31" y="0"/>
                    </a:lnTo>
                    <a:lnTo>
                      <a:pt x="0" y="14"/>
                    </a:lnTo>
                    <a:lnTo>
                      <a:pt x="1" y="1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53" name="Freeform 18">
                <a:extLst>
                  <a:ext uri="{FF2B5EF4-FFF2-40B4-BE49-F238E27FC236}">
                    <a16:creationId xmlns:a16="http://schemas.microsoft.com/office/drawing/2014/main" id="{ED6E73BE-AF95-F108-D375-499FF062A35E}"/>
                  </a:ext>
                </a:extLst>
              </p:cNvPr>
              <p:cNvSpPr>
                <a:spLocks/>
              </p:cNvSpPr>
              <p:nvPr/>
            </p:nvSpPr>
            <p:spPr bwMode="auto">
              <a:xfrm>
                <a:off x="466" y="1147"/>
                <a:ext cx="199" cy="86"/>
              </a:xfrm>
              <a:custGeom>
                <a:avLst/>
                <a:gdLst>
                  <a:gd name="T0" fmla="*/ 1 w 199"/>
                  <a:gd name="T1" fmla="*/ 86 h 86"/>
                  <a:gd name="T2" fmla="*/ 0 w 199"/>
                  <a:gd name="T3" fmla="*/ 86 h 86"/>
                  <a:gd name="T4" fmla="*/ 22 w 199"/>
                  <a:gd name="T5" fmla="*/ 83 h 86"/>
                  <a:gd name="T6" fmla="*/ 40 w 199"/>
                  <a:gd name="T7" fmla="*/ 80 h 86"/>
                  <a:gd name="T8" fmla="*/ 57 w 199"/>
                  <a:gd name="T9" fmla="*/ 76 h 86"/>
                  <a:gd name="T10" fmla="*/ 71 w 199"/>
                  <a:gd name="T11" fmla="*/ 71 h 86"/>
                  <a:gd name="T12" fmla="*/ 85 w 199"/>
                  <a:gd name="T13" fmla="*/ 67 h 86"/>
                  <a:gd name="T14" fmla="*/ 96 w 199"/>
                  <a:gd name="T15" fmla="*/ 62 h 86"/>
                  <a:gd name="T16" fmla="*/ 108 w 199"/>
                  <a:gd name="T17" fmla="*/ 56 h 86"/>
                  <a:gd name="T18" fmla="*/ 118 w 199"/>
                  <a:gd name="T19" fmla="*/ 50 h 86"/>
                  <a:gd name="T20" fmla="*/ 136 w 199"/>
                  <a:gd name="T21" fmla="*/ 39 h 86"/>
                  <a:gd name="T22" fmla="*/ 155 w 199"/>
                  <a:gd name="T23" fmla="*/ 28 h 86"/>
                  <a:gd name="T24" fmla="*/ 175 w 199"/>
                  <a:gd name="T25" fmla="*/ 16 h 86"/>
                  <a:gd name="T26" fmla="*/ 199 w 199"/>
                  <a:gd name="T27" fmla="*/ 4 h 86"/>
                  <a:gd name="T28" fmla="*/ 198 w 199"/>
                  <a:gd name="T29" fmla="*/ 0 h 86"/>
                  <a:gd name="T30" fmla="*/ 173 w 199"/>
                  <a:gd name="T31" fmla="*/ 13 h 86"/>
                  <a:gd name="T32" fmla="*/ 152 w 199"/>
                  <a:gd name="T33" fmla="*/ 24 h 86"/>
                  <a:gd name="T34" fmla="*/ 133 w 199"/>
                  <a:gd name="T35" fmla="*/ 36 h 86"/>
                  <a:gd name="T36" fmla="*/ 114 w 199"/>
                  <a:gd name="T37" fmla="*/ 47 h 86"/>
                  <a:gd name="T38" fmla="*/ 105 w 199"/>
                  <a:gd name="T39" fmla="*/ 52 h 86"/>
                  <a:gd name="T40" fmla="*/ 94 w 199"/>
                  <a:gd name="T41" fmla="*/ 57 h 86"/>
                  <a:gd name="T42" fmla="*/ 83 w 199"/>
                  <a:gd name="T43" fmla="*/ 63 h 86"/>
                  <a:gd name="T44" fmla="*/ 69 w 199"/>
                  <a:gd name="T45" fmla="*/ 67 h 86"/>
                  <a:gd name="T46" fmla="*/ 56 w 199"/>
                  <a:gd name="T47" fmla="*/ 72 h 86"/>
                  <a:gd name="T48" fmla="*/ 39 w 199"/>
                  <a:gd name="T49" fmla="*/ 75 h 86"/>
                  <a:gd name="T50" fmla="*/ 21 w 199"/>
                  <a:gd name="T51" fmla="*/ 79 h 86"/>
                  <a:gd name="T52" fmla="*/ 0 w 199"/>
                  <a:gd name="T53" fmla="*/ 82 h 86"/>
                  <a:gd name="T54" fmla="*/ 0 w 199"/>
                  <a:gd name="T55" fmla="*/ 82 h 86"/>
                  <a:gd name="T56" fmla="*/ 1 w 199"/>
                  <a:gd name="T57" fmla="*/ 86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9"/>
                  <a:gd name="T88" fmla="*/ 0 h 86"/>
                  <a:gd name="T89" fmla="*/ 199 w 199"/>
                  <a:gd name="T90" fmla="*/ 86 h 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9" h="86">
                    <a:moveTo>
                      <a:pt x="1" y="86"/>
                    </a:moveTo>
                    <a:lnTo>
                      <a:pt x="0" y="86"/>
                    </a:lnTo>
                    <a:lnTo>
                      <a:pt x="22" y="83"/>
                    </a:lnTo>
                    <a:lnTo>
                      <a:pt x="40" y="80"/>
                    </a:lnTo>
                    <a:lnTo>
                      <a:pt x="57" y="76"/>
                    </a:lnTo>
                    <a:lnTo>
                      <a:pt x="71" y="71"/>
                    </a:lnTo>
                    <a:lnTo>
                      <a:pt x="85" y="67"/>
                    </a:lnTo>
                    <a:lnTo>
                      <a:pt x="96" y="62"/>
                    </a:lnTo>
                    <a:lnTo>
                      <a:pt x="108" y="56"/>
                    </a:lnTo>
                    <a:lnTo>
                      <a:pt x="118" y="50"/>
                    </a:lnTo>
                    <a:lnTo>
                      <a:pt x="136" y="39"/>
                    </a:lnTo>
                    <a:lnTo>
                      <a:pt x="155" y="28"/>
                    </a:lnTo>
                    <a:lnTo>
                      <a:pt x="175" y="16"/>
                    </a:lnTo>
                    <a:lnTo>
                      <a:pt x="199" y="4"/>
                    </a:lnTo>
                    <a:lnTo>
                      <a:pt x="198" y="0"/>
                    </a:lnTo>
                    <a:lnTo>
                      <a:pt x="173" y="13"/>
                    </a:lnTo>
                    <a:lnTo>
                      <a:pt x="152" y="24"/>
                    </a:lnTo>
                    <a:lnTo>
                      <a:pt x="133" y="36"/>
                    </a:lnTo>
                    <a:lnTo>
                      <a:pt x="114" y="47"/>
                    </a:lnTo>
                    <a:lnTo>
                      <a:pt x="105" y="52"/>
                    </a:lnTo>
                    <a:lnTo>
                      <a:pt x="94" y="57"/>
                    </a:lnTo>
                    <a:lnTo>
                      <a:pt x="83" y="63"/>
                    </a:lnTo>
                    <a:lnTo>
                      <a:pt x="69" y="67"/>
                    </a:lnTo>
                    <a:lnTo>
                      <a:pt x="56" y="72"/>
                    </a:lnTo>
                    <a:lnTo>
                      <a:pt x="39" y="75"/>
                    </a:lnTo>
                    <a:lnTo>
                      <a:pt x="21" y="79"/>
                    </a:lnTo>
                    <a:lnTo>
                      <a:pt x="0" y="82"/>
                    </a:lnTo>
                    <a:lnTo>
                      <a:pt x="1" y="8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54" name="Freeform 19">
                <a:extLst>
                  <a:ext uri="{FF2B5EF4-FFF2-40B4-BE49-F238E27FC236}">
                    <a16:creationId xmlns:a16="http://schemas.microsoft.com/office/drawing/2014/main" id="{55F8B0FB-953A-7694-1A4A-E4227015ED1C}"/>
                  </a:ext>
                </a:extLst>
              </p:cNvPr>
              <p:cNvSpPr>
                <a:spLocks/>
              </p:cNvSpPr>
              <p:nvPr/>
            </p:nvSpPr>
            <p:spPr bwMode="auto">
              <a:xfrm>
                <a:off x="435" y="1229"/>
                <a:ext cx="32" cy="21"/>
              </a:xfrm>
              <a:custGeom>
                <a:avLst/>
                <a:gdLst>
                  <a:gd name="T0" fmla="*/ 2 w 32"/>
                  <a:gd name="T1" fmla="*/ 21 h 21"/>
                  <a:gd name="T2" fmla="*/ 2 w 32"/>
                  <a:gd name="T3" fmla="*/ 21 h 21"/>
                  <a:gd name="T4" fmla="*/ 5 w 32"/>
                  <a:gd name="T5" fmla="*/ 19 h 21"/>
                  <a:gd name="T6" fmla="*/ 9 w 32"/>
                  <a:gd name="T7" fmla="*/ 16 h 21"/>
                  <a:gd name="T8" fmla="*/ 13 w 32"/>
                  <a:gd name="T9" fmla="*/ 14 h 21"/>
                  <a:gd name="T10" fmla="*/ 17 w 32"/>
                  <a:gd name="T11" fmla="*/ 11 h 21"/>
                  <a:gd name="T12" fmla="*/ 20 w 32"/>
                  <a:gd name="T13" fmla="*/ 9 h 21"/>
                  <a:gd name="T14" fmla="*/ 25 w 32"/>
                  <a:gd name="T15" fmla="*/ 7 h 21"/>
                  <a:gd name="T16" fmla="*/ 28 w 32"/>
                  <a:gd name="T17" fmla="*/ 5 h 21"/>
                  <a:gd name="T18" fmla="*/ 32 w 32"/>
                  <a:gd name="T19" fmla="*/ 4 h 21"/>
                  <a:gd name="T20" fmla="*/ 31 w 32"/>
                  <a:gd name="T21" fmla="*/ 0 h 21"/>
                  <a:gd name="T22" fmla="*/ 27 w 32"/>
                  <a:gd name="T23" fmla="*/ 1 h 21"/>
                  <a:gd name="T24" fmla="*/ 22 w 32"/>
                  <a:gd name="T25" fmla="*/ 3 h 21"/>
                  <a:gd name="T26" fmla="*/ 18 w 32"/>
                  <a:gd name="T27" fmla="*/ 5 h 21"/>
                  <a:gd name="T28" fmla="*/ 14 w 32"/>
                  <a:gd name="T29" fmla="*/ 8 h 21"/>
                  <a:gd name="T30" fmla="*/ 10 w 32"/>
                  <a:gd name="T31" fmla="*/ 10 h 21"/>
                  <a:gd name="T32" fmla="*/ 6 w 32"/>
                  <a:gd name="T33" fmla="*/ 13 h 21"/>
                  <a:gd name="T34" fmla="*/ 3 w 32"/>
                  <a:gd name="T35" fmla="*/ 16 h 21"/>
                  <a:gd name="T36" fmla="*/ 0 w 32"/>
                  <a:gd name="T37" fmla="*/ 18 h 21"/>
                  <a:gd name="T38" fmla="*/ 0 w 32"/>
                  <a:gd name="T39" fmla="*/ 18 h 21"/>
                  <a:gd name="T40" fmla="*/ 2 w 32"/>
                  <a:gd name="T41" fmla="*/ 21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
                  <a:gd name="T64" fmla="*/ 0 h 21"/>
                  <a:gd name="T65" fmla="*/ 32 w 32"/>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 h="21">
                    <a:moveTo>
                      <a:pt x="2" y="21"/>
                    </a:moveTo>
                    <a:lnTo>
                      <a:pt x="2" y="21"/>
                    </a:lnTo>
                    <a:lnTo>
                      <a:pt x="5" y="19"/>
                    </a:lnTo>
                    <a:lnTo>
                      <a:pt x="9" y="16"/>
                    </a:lnTo>
                    <a:lnTo>
                      <a:pt x="13" y="14"/>
                    </a:lnTo>
                    <a:lnTo>
                      <a:pt x="17" y="11"/>
                    </a:lnTo>
                    <a:lnTo>
                      <a:pt x="20" y="9"/>
                    </a:lnTo>
                    <a:lnTo>
                      <a:pt x="25" y="7"/>
                    </a:lnTo>
                    <a:lnTo>
                      <a:pt x="28" y="5"/>
                    </a:lnTo>
                    <a:lnTo>
                      <a:pt x="32" y="4"/>
                    </a:lnTo>
                    <a:lnTo>
                      <a:pt x="31" y="0"/>
                    </a:lnTo>
                    <a:lnTo>
                      <a:pt x="27" y="1"/>
                    </a:lnTo>
                    <a:lnTo>
                      <a:pt x="22" y="3"/>
                    </a:lnTo>
                    <a:lnTo>
                      <a:pt x="18" y="5"/>
                    </a:lnTo>
                    <a:lnTo>
                      <a:pt x="14" y="8"/>
                    </a:lnTo>
                    <a:lnTo>
                      <a:pt x="10" y="10"/>
                    </a:lnTo>
                    <a:lnTo>
                      <a:pt x="6" y="13"/>
                    </a:lnTo>
                    <a:lnTo>
                      <a:pt x="3" y="16"/>
                    </a:lnTo>
                    <a:lnTo>
                      <a:pt x="0" y="18"/>
                    </a:lnTo>
                    <a:lnTo>
                      <a:pt x="2" y="2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55" name="Freeform 20">
                <a:extLst>
                  <a:ext uri="{FF2B5EF4-FFF2-40B4-BE49-F238E27FC236}">
                    <a16:creationId xmlns:a16="http://schemas.microsoft.com/office/drawing/2014/main" id="{FC7BA782-CA83-55D6-2F07-D010ADA6B269}"/>
                  </a:ext>
                </a:extLst>
              </p:cNvPr>
              <p:cNvSpPr>
                <a:spLocks/>
              </p:cNvSpPr>
              <p:nvPr/>
            </p:nvSpPr>
            <p:spPr bwMode="auto">
              <a:xfrm>
                <a:off x="393" y="1247"/>
                <a:ext cx="44" cy="44"/>
              </a:xfrm>
              <a:custGeom>
                <a:avLst/>
                <a:gdLst>
                  <a:gd name="T0" fmla="*/ 4 w 44"/>
                  <a:gd name="T1" fmla="*/ 44 h 44"/>
                  <a:gd name="T2" fmla="*/ 4 w 44"/>
                  <a:gd name="T3" fmla="*/ 44 h 44"/>
                  <a:gd name="T4" fmla="*/ 9 w 44"/>
                  <a:gd name="T5" fmla="*/ 39 h 44"/>
                  <a:gd name="T6" fmla="*/ 13 w 44"/>
                  <a:gd name="T7" fmla="*/ 34 h 44"/>
                  <a:gd name="T8" fmla="*/ 19 w 44"/>
                  <a:gd name="T9" fmla="*/ 28 h 44"/>
                  <a:gd name="T10" fmla="*/ 24 w 44"/>
                  <a:gd name="T11" fmla="*/ 23 h 44"/>
                  <a:gd name="T12" fmla="*/ 28 w 44"/>
                  <a:gd name="T13" fmla="*/ 18 h 44"/>
                  <a:gd name="T14" fmla="*/ 34 w 44"/>
                  <a:gd name="T15" fmla="*/ 13 h 44"/>
                  <a:gd name="T16" fmla="*/ 38 w 44"/>
                  <a:gd name="T17" fmla="*/ 8 h 44"/>
                  <a:gd name="T18" fmla="*/ 44 w 44"/>
                  <a:gd name="T19" fmla="*/ 3 h 44"/>
                  <a:gd name="T20" fmla="*/ 42 w 44"/>
                  <a:gd name="T21" fmla="*/ 0 h 44"/>
                  <a:gd name="T22" fmla="*/ 35 w 44"/>
                  <a:gd name="T23" fmla="*/ 5 h 44"/>
                  <a:gd name="T24" fmla="*/ 30 w 44"/>
                  <a:gd name="T25" fmla="*/ 10 h 44"/>
                  <a:gd name="T26" fmla="*/ 25 w 44"/>
                  <a:gd name="T27" fmla="*/ 15 h 44"/>
                  <a:gd name="T28" fmla="*/ 20 w 44"/>
                  <a:gd name="T29" fmla="*/ 21 h 44"/>
                  <a:gd name="T30" fmla="*/ 15 w 44"/>
                  <a:gd name="T31" fmla="*/ 26 h 44"/>
                  <a:gd name="T32" fmla="*/ 10 w 44"/>
                  <a:gd name="T33" fmla="*/ 31 h 44"/>
                  <a:gd name="T34" fmla="*/ 6 w 44"/>
                  <a:gd name="T35" fmla="*/ 36 h 44"/>
                  <a:gd name="T36" fmla="*/ 0 w 44"/>
                  <a:gd name="T37" fmla="*/ 41 h 44"/>
                  <a:gd name="T38" fmla="*/ 0 w 44"/>
                  <a:gd name="T39" fmla="*/ 41 h 44"/>
                  <a:gd name="T40" fmla="*/ 4 w 44"/>
                  <a:gd name="T41" fmla="*/ 44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4"/>
                  <a:gd name="T65" fmla="*/ 44 w 44"/>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4">
                    <a:moveTo>
                      <a:pt x="4" y="44"/>
                    </a:moveTo>
                    <a:lnTo>
                      <a:pt x="4" y="44"/>
                    </a:lnTo>
                    <a:lnTo>
                      <a:pt x="9" y="39"/>
                    </a:lnTo>
                    <a:lnTo>
                      <a:pt x="13" y="34"/>
                    </a:lnTo>
                    <a:lnTo>
                      <a:pt x="19" y="28"/>
                    </a:lnTo>
                    <a:lnTo>
                      <a:pt x="24" y="23"/>
                    </a:lnTo>
                    <a:lnTo>
                      <a:pt x="28" y="18"/>
                    </a:lnTo>
                    <a:lnTo>
                      <a:pt x="34" y="13"/>
                    </a:lnTo>
                    <a:lnTo>
                      <a:pt x="38" y="8"/>
                    </a:lnTo>
                    <a:lnTo>
                      <a:pt x="44" y="3"/>
                    </a:lnTo>
                    <a:lnTo>
                      <a:pt x="42" y="0"/>
                    </a:lnTo>
                    <a:lnTo>
                      <a:pt x="35" y="5"/>
                    </a:lnTo>
                    <a:lnTo>
                      <a:pt x="30" y="10"/>
                    </a:lnTo>
                    <a:lnTo>
                      <a:pt x="25" y="15"/>
                    </a:lnTo>
                    <a:lnTo>
                      <a:pt x="20" y="21"/>
                    </a:lnTo>
                    <a:lnTo>
                      <a:pt x="15" y="26"/>
                    </a:lnTo>
                    <a:lnTo>
                      <a:pt x="10" y="31"/>
                    </a:lnTo>
                    <a:lnTo>
                      <a:pt x="6" y="36"/>
                    </a:lnTo>
                    <a:lnTo>
                      <a:pt x="0" y="41"/>
                    </a:lnTo>
                    <a:lnTo>
                      <a:pt x="4" y="4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56" name="Freeform 21">
                <a:extLst>
                  <a:ext uri="{FF2B5EF4-FFF2-40B4-BE49-F238E27FC236}">
                    <a16:creationId xmlns:a16="http://schemas.microsoft.com/office/drawing/2014/main" id="{006F8D04-79D8-02C0-6721-4BD72E56D52E}"/>
                  </a:ext>
                </a:extLst>
              </p:cNvPr>
              <p:cNvSpPr>
                <a:spLocks/>
              </p:cNvSpPr>
              <p:nvPr/>
            </p:nvSpPr>
            <p:spPr bwMode="auto">
              <a:xfrm>
                <a:off x="366" y="1288"/>
                <a:ext cx="31" cy="49"/>
              </a:xfrm>
              <a:custGeom>
                <a:avLst/>
                <a:gdLst>
                  <a:gd name="T0" fmla="*/ 4 w 31"/>
                  <a:gd name="T1" fmla="*/ 49 h 49"/>
                  <a:gd name="T2" fmla="*/ 4 w 31"/>
                  <a:gd name="T3" fmla="*/ 49 h 49"/>
                  <a:gd name="T4" fmla="*/ 7 w 31"/>
                  <a:gd name="T5" fmla="*/ 42 h 49"/>
                  <a:gd name="T6" fmla="*/ 9 w 31"/>
                  <a:gd name="T7" fmla="*/ 36 h 49"/>
                  <a:gd name="T8" fmla="*/ 12 w 31"/>
                  <a:gd name="T9" fmla="*/ 30 h 49"/>
                  <a:gd name="T10" fmla="*/ 15 w 31"/>
                  <a:gd name="T11" fmla="*/ 24 h 49"/>
                  <a:gd name="T12" fmla="*/ 18 w 31"/>
                  <a:gd name="T13" fmla="*/ 19 h 49"/>
                  <a:gd name="T14" fmla="*/ 22 w 31"/>
                  <a:gd name="T15" fmla="*/ 13 h 49"/>
                  <a:gd name="T16" fmla="*/ 26 w 31"/>
                  <a:gd name="T17" fmla="*/ 8 h 49"/>
                  <a:gd name="T18" fmla="*/ 31 w 31"/>
                  <a:gd name="T19" fmla="*/ 3 h 49"/>
                  <a:gd name="T20" fmla="*/ 27 w 31"/>
                  <a:gd name="T21" fmla="*/ 0 h 49"/>
                  <a:gd name="T22" fmla="*/ 22 w 31"/>
                  <a:gd name="T23" fmla="*/ 6 h 49"/>
                  <a:gd name="T24" fmla="*/ 18 w 31"/>
                  <a:gd name="T25" fmla="*/ 11 h 49"/>
                  <a:gd name="T26" fmla="*/ 15 w 31"/>
                  <a:gd name="T27" fmla="*/ 16 h 49"/>
                  <a:gd name="T28" fmla="*/ 11 w 31"/>
                  <a:gd name="T29" fmla="*/ 22 h 49"/>
                  <a:gd name="T30" fmla="*/ 8 w 31"/>
                  <a:gd name="T31" fmla="*/ 28 h 49"/>
                  <a:gd name="T32" fmla="*/ 5 w 31"/>
                  <a:gd name="T33" fmla="*/ 35 h 49"/>
                  <a:gd name="T34" fmla="*/ 2 w 31"/>
                  <a:gd name="T35" fmla="*/ 41 h 49"/>
                  <a:gd name="T36" fmla="*/ 0 w 31"/>
                  <a:gd name="T37" fmla="*/ 48 h 49"/>
                  <a:gd name="T38" fmla="*/ 0 w 31"/>
                  <a:gd name="T39" fmla="*/ 48 h 49"/>
                  <a:gd name="T40" fmla="*/ 4 w 31"/>
                  <a:gd name="T41" fmla="*/ 49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49"/>
                  <a:gd name="T65" fmla="*/ 31 w 31"/>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49">
                    <a:moveTo>
                      <a:pt x="4" y="49"/>
                    </a:moveTo>
                    <a:lnTo>
                      <a:pt x="4" y="49"/>
                    </a:lnTo>
                    <a:lnTo>
                      <a:pt x="7" y="42"/>
                    </a:lnTo>
                    <a:lnTo>
                      <a:pt x="9" y="36"/>
                    </a:lnTo>
                    <a:lnTo>
                      <a:pt x="12" y="30"/>
                    </a:lnTo>
                    <a:lnTo>
                      <a:pt x="15" y="24"/>
                    </a:lnTo>
                    <a:lnTo>
                      <a:pt x="18" y="19"/>
                    </a:lnTo>
                    <a:lnTo>
                      <a:pt x="22" y="13"/>
                    </a:lnTo>
                    <a:lnTo>
                      <a:pt x="26" y="8"/>
                    </a:lnTo>
                    <a:lnTo>
                      <a:pt x="31" y="3"/>
                    </a:lnTo>
                    <a:lnTo>
                      <a:pt x="27" y="0"/>
                    </a:lnTo>
                    <a:lnTo>
                      <a:pt x="22" y="6"/>
                    </a:lnTo>
                    <a:lnTo>
                      <a:pt x="18" y="11"/>
                    </a:lnTo>
                    <a:lnTo>
                      <a:pt x="15" y="16"/>
                    </a:lnTo>
                    <a:lnTo>
                      <a:pt x="11" y="22"/>
                    </a:lnTo>
                    <a:lnTo>
                      <a:pt x="8" y="28"/>
                    </a:lnTo>
                    <a:lnTo>
                      <a:pt x="5" y="35"/>
                    </a:lnTo>
                    <a:lnTo>
                      <a:pt x="2" y="41"/>
                    </a:lnTo>
                    <a:lnTo>
                      <a:pt x="0" y="48"/>
                    </a:lnTo>
                    <a:lnTo>
                      <a:pt x="4" y="4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57" name="Freeform 22">
                <a:extLst>
                  <a:ext uri="{FF2B5EF4-FFF2-40B4-BE49-F238E27FC236}">
                    <a16:creationId xmlns:a16="http://schemas.microsoft.com/office/drawing/2014/main" id="{1E8E7F5D-4C37-9980-6E6F-8ECFCE5C121E}"/>
                  </a:ext>
                </a:extLst>
              </p:cNvPr>
              <p:cNvSpPr>
                <a:spLocks/>
              </p:cNvSpPr>
              <p:nvPr/>
            </p:nvSpPr>
            <p:spPr bwMode="auto">
              <a:xfrm>
                <a:off x="358" y="1336"/>
                <a:ext cx="12" cy="72"/>
              </a:xfrm>
              <a:custGeom>
                <a:avLst/>
                <a:gdLst>
                  <a:gd name="T0" fmla="*/ 4 w 12"/>
                  <a:gd name="T1" fmla="*/ 72 h 72"/>
                  <a:gd name="T2" fmla="*/ 4 w 12"/>
                  <a:gd name="T3" fmla="*/ 72 h 72"/>
                  <a:gd name="T4" fmla="*/ 4 w 12"/>
                  <a:gd name="T5" fmla="*/ 63 h 72"/>
                  <a:gd name="T6" fmla="*/ 4 w 12"/>
                  <a:gd name="T7" fmla="*/ 54 h 72"/>
                  <a:gd name="T8" fmla="*/ 6 w 12"/>
                  <a:gd name="T9" fmla="*/ 45 h 72"/>
                  <a:gd name="T10" fmla="*/ 6 w 12"/>
                  <a:gd name="T11" fmla="*/ 35 h 72"/>
                  <a:gd name="T12" fmla="*/ 7 w 12"/>
                  <a:gd name="T13" fmla="*/ 26 h 72"/>
                  <a:gd name="T14" fmla="*/ 8 w 12"/>
                  <a:gd name="T15" fmla="*/ 18 h 72"/>
                  <a:gd name="T16" fmla="*/ 10 w 12"/>
                  <a:gd name="T17" fmla="*/ 9 h 72"/>
                  <a:gd name="T18" fmla="*/ 12 w 12"/>
                  <a:gd name="T19" fmla="*/ 1 h 72"/>
                  <a:gd name="T20" fmla="*/ 8 w 12"/>
                  <a:gd name="T21" fmla="*/ 0 h 72"/>
                  <a:gd name="T22" fmla="*/ 6 w 12"/>
                  <a:gd name="T23" fmla="*/ 8 h 72"/>
                  <a:gd name="T24" fmla="*/ 3 w 12"/>
                  <a:gd name="T25" fmla="*/ 17 h 72"/>
                  <a:gd name="T26" fmla="*/ 2 w 12"/>
                  <a:gd name="T27" fmla="*/ 26 h 72"/>
                  <a:gd name="T28" fmla="*/ 1 w 12"/>
                  <a:gd name="T29" fmla="*/ 34 h 72"/>
                  <a:gd name="T30" fmla="*/ 0 w 12"/>
                  <a:gd name="T31" fmla="*/ 44 h 72"/>
                  <a:gd name="T32" fmla="*/ 0 w 12"/>
                  <a:gd name="T33" fmla="*/ 54 h 72"/>
                  <a:gd name="T34" fmla="*/ 0 w 12"/>
                  <a:gd name="T35" fmla="*/ 63 h 72"/>
                  <a:gd name="T36" fmla="*/ 0 w 12"/>
                  <a:gd name="T37" fmla="*/ 72 h 72"/>
                  <a:gd name="T38" fmla="*/ 0 w 12"/>
                  <a:gd name="T39" fmla="*/ 72 h 72"/>
                  <a:gd name="T40" fmla="*/ 4 w 12"/>
                  <a:gd name="T41" fmla="*/ 72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72"/>
                  <a:gd name="T65" fmla="*/ 12 w 12"/>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72">
                    <a:moveTo>
                      <a:pt x="4" y="72"/>
                    </a:moveTo>
                    <a:lnTo>
                      <a:pt x="4" y="72"/>
                    </a:lnTo>
                    <a:lnTo>
                      <a:pt x="4" y="63"/>
                    </a:lnTo>
                    <a:lnTo>
                      <a:pt x="4" y="54"/>
                    </a:lnTo>
                    <a:lnTo>
                      <a:pt x="6" y="45"/>
                    </a:lnTo>
                    <a:lnTo>
                      <a:pt x="6" y="35"/>
                    </a:lnTo>
                    <a:lnTo>
                      <a:pt x="7" y="26"/>
                    </a:lnTo>
                    <a:lnTo>
                      <a:pt x="8" y="18"/>
                    </a:lnTo>
                    <a:lnTo>
                      <a:pt x="10" y="9"/>
                    </a:lnTo>
                    <a:lnTo>
                      <a:pt x="12" y="1"/>
                    </a:lnTo>
                    <a:lnTo>
                      <a:pt x="8" y="0"/>
                    </a:lnTo>
                    <a:lnTo>
                      <a:pt x="6" y="8"/>
                    </a:lnTo>
                    <a:lnTo>
                      <a:pt x="3" y="17"/>
                    </a:lnTo>
                    <a:lnTo>
                      <a:pt x="2" y="26"/>
                    </a:lnTo>
                    <a:lnTo>
                      <a:pt x="1" y="34"/>
                    </a:lnTo>
                    <a:lnTo>
                      <a:pt x="0" y="44"/>
                    </a:lnTo>
                    <a:lnTo>
                      <a:pt x="0" y="54"/>
                    </a:lnTo>
                    <a:lnTo>
                      <a:pt x="0" y="63"/>
                    </a:lnTo>
                    <a:lnTo>
                      <a:pt x="0" y="72"/>
                    </a:lnTo>
                    <a:lnTo>
                      <a:pt x="4" y="7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58" name="Freeform 23">
                <a:extLst>
                  <a:ext uri="{FF2B5EF4-FFF2-40B4-BE49-F238E27FC236}">
                    <a16:creationId xmlns:a16="http://schemas.microsoft.com/office/drawing/2014/main" id="{3E8A6BF7-A9D6-F9A5-8C64-74F417BBD3D8}"/>
                  </a:ext>
                </a:extLst>
              </p:cNvPr>
              <p:cNvSpPr>
                <a:spLocks/>
              </p:cNvSpPr>
              <p:nvPr/>
            </p:nvSpPr>
            <p:spPr bwMode="auto">
              <a:xfrm>
                <a:off x="358" y="1408"/>
                <a:ext cx="13" cy="82"/>
              </a:xfrm>
              <a:custGeom>
                <a:avLst/>
                <a:gdLst>
                  <a:gd name="T0" fmla="*/ 13 w 13"/>
                  <a:gd name="T1" fmla="*/ 81 h 82"/>
                  <a:gd name="T2" fmla="*/ 13 w 13"/>
                  <a:gd name="T3" fmla="*/ 81 h 82"/>
                  <a:gd name="T4" fmla="*/ 12 w 13"/>
                  <a:gd name="T5" fmla="*/ 70 h 82"/>
                  <a:gd name="T6" fmla="*/ 11 w 13"/>
                  <a:gd name="T7" fmla="*/ 60 h 82"/>
                  <a:gd name="T8" fmla="*/ 9 w 13"/>
                  <a:gd name="T9" fmla="*/ 51 h 82"/>
                  <a:gd name="T10" fmla="*/ 8 w 13"/>
                  <a:gd name="T11" fmla="*/ 41 h 82"/>
                  <a:gd name="T12" fmla="*/ 7 w 13"/>
                  <a:gd name="T13" fmla="*/ 31 h 82"/>
                  <a:gd name="T14" fmla="*/ 6 w 13"/>
                  <a:gd name="T15" fmla="*/ 20 h 82"/>
                  <a:gd name="T16" fmla="*/ 6 w 13"/>
                  <a:gd name="T17" fmla="*/ 10 h 82"/>
                  <a:gd name="T18" fmla="*/ 4 w 13"/>
                  <a:gd name="T19" fmla="*/ 0 h 82"/>
                  <a:gd name="T20" fmla="*/ 0 w 13"/>
                  <a:gd name="T21" fmla="*/ 0 h 82"/>
                  <a:gd name="T22" fmla="*/ 0 w 13"/>
                  <a:gd name="T23" fmla="*/ 10 h 82"/>
                  <a:gd name="T24" fmla="*/ 1 w 13"/>
                  <a:gd name="T25" fmla="*/ 20 h 82"/>
                  <a:gd name="T26" fmla="*/ 2 w 13"/>
                  <a:gd name="T27" fmla="*/ 31 h 82"/>
                  <a:gd name="T28" fmla="*/ 3 w 13"/>
                  <a:gd name="T29" fmla="*/ 41 h 82"/>
                  <a:gd name="T30" fmla="*/ 4 w 13"/>
                  <a:gd name="T31" fmla="*/ 51 h 82"/>
                  <a:gd name="T32" fmla="*/ 6 w 13"/>
                  <a:gd name="T33" fmla="*/ 61 h 82"/>
                  <a:gd name="T34" fmla="*/ 8 w 13"/>
                  <a:gd name="T35" fmla="*/ 71 h 82"/>
                  <a:gd name="T36" fmla="*/ 9 w 13"/>
                  <a:gd name="T37" fmla="*/ 82 h 82"/>
                  <a:gd name="T38" fmla="*/ 9 w 13"/>
                  <a:gd name="T39" fmla="*/ 82 h 82"/>
                  <a:gd name="T40" fmla="*/ 13 w 13"/>
                  <a:gd name="T41" fmla="*/ 81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82"/>
                  <a:gd name="T65" fmla="*/ 13 w 13"/>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82">
                    <a:moveTo>
                      <a:pt x="13" y="81"/>
                    </a:moveTo>
                    <a:lnTo>
                      <a:pt x="13" y="81"/>
                    </a:lnTo>
                    <a:lnTo>
                      <a:pt x="12" y="70"/>
                    </a:lnTo>
                    <a:lnTo>
                      <a:pt x="11" y="60"/>
                    </a:lnTo>
                    <a:lnTo>
                      <a:pt x="9" y="51"/>
                    </a:lnTo>
                    <a:lnTo>
                      <a:pt x="8" y="41"/>
                    </a:lnTo>
                    <a:lnTo>
                      <a:pt x="7" y="31"/>
                    </a:lnTo>
                    <a:lnTo>
                      <a:pt x="6" y="20"/>
                    </a:lnTo>
                    <a:lnTo>
                      <a:pt x="6" y="10"/>
                    </a:lnTo>
                    <a:lnTo>
                      <a:pt x="4" y="0"/>
                    </a:lnTo>
                    <a:lnTo>
                      <a:pt x="0" y="0"/>
                    </a:lnTo>
                    <a:lnTo>
                      <a:pt x="0" y="10"/>
                    </a:lnTo>
                    <a:lnTo>
                      <a:pt x="1" y="20"/>
                    </a:lnTo>
                    <a:lnTo>
                      <a:pt x="2" y="31"/>
                    </a:lnTo>
                    <a:lnTo>
                      <a:pt x="3" y="41"/>
                    </a:lnTo>
                    <a:lnTo>
                      <a:pt x="4" y="51"/>
                    </a:lnTo>
                    <a:lnTo>
                      <a:pt x="6" y="61"/>
                    </a:lnTo>
                    <a:lnTo>
                      <a:pt x="8" y="71"/>
                    </a:lnTo>
                    <a:lnTo>
                      <a:pt x="9" y="82"/>
                    </a:lnTo>
                    <a:lnTo>
                      <a:pt x="13" y="8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59" name="Freeform 24">
                <a:extLst>
                  <a:ext uri="{FF2B5EF4-FFF2-40B4-BE49-F238E27FC236}">
                    <a16:creationId xmlns:a16="http://schemas.microsoft.com/office/drawing/2014/main" id="{D82498A7-66EB-D720-4193-BADC07068B40}"/>
                  </a:ext>
                </a:extLst>
              </p:cNvPr>
              <p:cNvSpPr>
                <a:spLocks/>
              </p:cNvSpPr>
              <p:nvPr/>
            </p:nvSpPr>
            <p:spPr bwMode="auto">
              <a:xfrm>
                <a:off x="350" y="1489"/>
                <a:ext cx="23" cy="120"/>
              </a:xfrm>
              <a:custGeom>
                <a:avLst/>
                <a:gdLst>
                  <a:gd name="T0" fmla="*/ 5 w 23"/>
                  <a:gd name="T1" fmla="*/ 119 h 120"/>
                  <a:gd name="T2" fmla="*/ 5 w 23"/>
                  <a:gd name="T3" fmla="*/ 120 h 120"/>
                  <a:gd name="T4" fmla="*/ 8 w 23"/>
                  <a:gd name="T5" fmla="*/ 103 h 120"/>
                  <a:gd name="T6" fmla="*/ 11 w 23"/>
                  <a:gd name="T7" fmla="*/ 86 h 120"/>
                  <a:gd name="T8" fmla="*/ 15 w 23"/>
                  <a:gd name="T9" fmla="*/ 69 h 120"/>
                  <a:gd name="T10" fmla="*/ 17 w 23"/>
                  <a:gd name="T11" fmla="*/ 52 h 120"/>
                  <a:gd name="T12" fmla="*/ 20 w 23"/>
                  <a:gd name="T13" fmla="*/ 36 h 120"/>
                  <a:gd name="T14" fmla="*/ 21 w 23"/>
                  <a:gd name="T15" fmla="*/ 22 h 120"/>
                  <a:gd name="T16" fmla="*/ 23 w 23"/>
                  <a:gd name="T17" fmla="*/ 10 h 120"/>
                  <a:gd name="T18" fmla="*/ 21 w 23"/>
                  <a:gd name="T19" fmla="*/ 0 h 120"/>
                  <a:gd name="T20" fmla="*/ 17 w 23"/>
                  <a:gd name="T21" fmla="*/ 1 h 120"/>
                  <a:gd name="T22" fmla="*/ 17 w 23"/>
                  <a:gd name="T23" fmla="*/ 10 h 120"/>
                  <a:gd name="T24" fmla="*/ 17 w 23"/>
                  <a:gd name="T25" fmla="*/ 21 h 120"/>
                  <a:gd name="T26" fmla="*/ 15 w 23"/>
                  <a:gd name="T27" fmla="*/ 35 h 120"/>
                  <a:gd name="T28" fmla="*/ 12 w 23"/>
                  <a:gd name="T29" fmla="*/ 52 h 120"/>
                  <a:gd name="T30" fmla="*/ 10 w 23"/>
                  <a:gd name="T31" fmla="*/ 68 h 120"/>
                  <a:gd name="T32" fmla="*/ 7 w 23"/>
                  <a:gd name="T33" fmla="*/ 85 h 120"/>
                  <a:gd name="T34" fmla="*/ 3 w 23"/>
                  <a:gd name="T35" fmla="*/ 102 h 120"/>
                  <a:gd name="T36" fmla="*/ 0 w 23"/>
                  <a:gd name="T37" fmla="*/ 119 h 120"/>
                  <a:gd name="T38" fmla="*/ 0 w 23"/>
                  <a:gd name="T39" fmla="*/ 119 h 120"/>
                  <a:gd name="T40" fmla="*/ 5 w 23"/>
                  <a:gd name="T41" fmla="*/ 119 h 1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120"/>
                  <a:gd name="T65" fmla="*/ 23 w 23"/>
                  <a:gd name="T66" fmla="*/ 120 h 1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120">
                    <a:moveTo>
                      <a:pt x="5" y="119"/>
                    </a:moveTo>
                    <a:lnTo>
                      <a:pt x="5" y="120"/>
                    </a:lnTo>
                    <a:lnTo>
                      <a:pt x="8" y="103"/>
                    </a:lnTo>
                    <a:lnTo>
                      <a:pt x="11" y="86"/>
                    </a:lnTo>
                    <a:lnTo>
                      <a:pt x="15" y="69"/>
                    </a:lnTo>
                    <a:lnTo>
                      <a:pt x="17" y="52"/>
                    </a:lnTo>
                    <a:lnTo>
                      <a:pt x="20" y="36"/>
                    </a:lnTo>
                    <a:lnTo>
                      <a:pt x="21" y="22"/>
                    </a:lnTo>
                    <a:lnTo>
                      <a:pt x="23" y="10"/>
                    </a:lnTo>
                    <a:lnTo>
                      <a:pt x="21" y="0"/>
                    </a:lnTo>
                    <a:lnTo>
                      <a:pt x="17" y="1"/>
                    </a:lnTo>
                    <a:lnTo>
                      <a:pt x="17" y="10"/>
                    </a:lnTo>
                    <a:lnTo>
                      <a:pt x="17" y="21"/>
                    </a:lnTo>
                    <a:lnTo>
                      <a:pt x="15" y="35"/>
                    </a:lnTo>
                    <a:lnTo>
                      <a:pt x="12" y="52"/>
                    </a:lnTo>
                    <a:lnTo>
                      <a:pt x="10" y="68"/>
                    </a:lnTo>
                    <a:lnTo>
                      <a:pt x="7" y="85"/>
                    </a:lnTo>
                    <a:lnTo>
                      <a:pt x="3" y="102"/>
                    </a:lnTo>
                    <a:lnTo>
                      <a:pt x="0" y="119"/>
                    </a:lnTo>
                    <a:lnTo>
                      <a:pt x="5" y="11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60" name="Freeform 25">
                <a:extLst>
                  <a:ext uri="{FF2B5EF4-FFF2-40B4-BE49-F238E27FC236}">
                    <a16:creationId xmlns:a16="http://schemas.microsoft.com/office/drawing/2014/main" id="{235780FB-816C-0AC1-25E6-4AB277B2454F}"/>
                  </a:ext>
                </a:extLst>
              </p:cNvPr>
              <p:cNvSpPr>
                <a:spLocks/>
              </p:cNvSpPr>
              <p:nvPr/>
            </p:nvSpPr>
            <p:spPr bwMode="auto">
              <a:xfrm>
                <a:off x="347" y="1608"/>
                <a:ext cx="8" cy="50"/>
              </a:xfrm>
              <a:custGeom>
                <a:avLst/>
                <a:gdLst>
                  <a:gd name="T0" fmla="*/ 4 w 8"/>
                  <a:gd name="T1" fmla="*/ 50 h 50"/>
                  <a:gd name="T2" fmla="*/ 4 w 8"/>
                  <a:gd name="T3" fmla="*/ 50 h 50"/>
                  <a:gd name="T4" fmla="*/ 4 w 8"/>
                  <a:gd name="T5" fmla="*/ 44 h 50"/>
                  <a:gd name="T6" fmla="*/ 5 w 8"/>
                  <a:gd name="T7" fmla="*/ 36 h 50"/>
                  <a:gd name="T8" fmla="*/ 5 w 8"/>
                  <a:gd name="T9" fmla="*/ 30 h 50"/>
                  <a:gd name="T10" fmla="*/ 5 w 8"/>
                  <a:gd name="T11" fmla="*/ 24 h 50"/>
                  <a:gd name="T12" fmla="*/ 6 w 8"/>
                  <a:gd name="T13" fmla="*/ 18 h 50"/>
                  <a:gd name="T14" fmla="*/ 6 w 8"/>
                  <a:gd name="T15" fmla="*/ 12 h 50"/>
                  <a:gd name="T16" fmla="*/ 8 w 8"/>
                  <a:gd name="T17" fmla="*/ 6 h 50"/>
                  <a:gd name="T18" fmla="*/ 8 w 8"/>
                  <a:gd name="T19" fmla="*/ 0 h 50"/>
                  <a:gd name="T20" fmla="*/ 3 w 8"/>
                  <a:gd name="T21" fmla="*/ 0 h 50"/>
                  <a:gd name="T22" fmla="*/ 2 w 8"/>
                  <a:gd name="T23" fmla="*/ 6 h 50"/>
                  <a:gd name="T24" fmla="*/ 2 w 8"/>
                  <a:gd name="T25" fmla="*/ 12 h 50"/>
                  <a:gd name="T26" fmla="*/ 1 w 8"/>
                  <a:gd name="T27" fmla="*/ 18 h 50"/>
                  <a:gd name="T28" fmla="*/ 1 w 8"/>
                  <a:gd name="T29" fmla="*/ 24 h 50"/>
                  <a:gd name="T30" fmla="*/ 1 w 8"/>
                  <a:gd name="T31" fmla="*/ 30 h 50"/>
                  <a:gd name="T32" fmla="*/ 1 w 8"/>
                  <a:gd name="T33" fmla="*/ 36 h 50"/>
                  <a:gd name="T34" fmla="*/ 0 w 8"/>
                  <a:gd name="T35" fmla="*/ 42 h 50"/>
                  <a:gd name="T36" fmla="*/ 0 w 8"/>
                  <a:gd name="T37" fmla="*/ 49 h 50"/>
                  <a:gd name="T38" fmla="*/ 0 w 8"/>
                  <a:gd name="T39" fmla="*/ 49 h 50"/>
                  <a:gd name="T40" fmla="*/ 4 w 8"/>
                  <a:gd name="T41" fmla="*/ 50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50"/>
                  <a:gd name="T65" fmla="*/ 8 w 8"/>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50">
                    <a:moveTo>
                      <a:pt x="4" y="50"/>
                    </a:moveTo>
                    <a:lnTo>
                      <a:pt x="4" y="50"/>
                    </a:lnTo>
                    <a:lnTo>
                      <a:pt x="4" y="44"/>
                    </a:lnTo>
                    <a:lnTo>
                      <a:pt x="5" y="36"/>
                    </a:lnTo>
                    <a:lnTo>
                      <a:pt x="5" y="30"/>
                    </a:lnTo>
                    <a:lnTo>
                      <a:pt x="5" y="24"/>
                    </a:lnTo>
                    <a:lnTo>
                      <a:pt x="6" y="18"/>
                    </a:lnTo>
                    <a:lnTo>
                      <a:pt x="6" y="12"/>
                    </a:lnTo>
                    <a:lnTo>
                      <a:pt x="8" y="6"/>
                    </a:lnTo>
                    <a:lnTo>
                      <a:pt x="8" y="0"/>
                    </a:lnTo>
                    <a:lnTo>
                      <a:pt x="3" y="0"/>
                    </a:lnTo>
                    <a:lnTo>
                      <a:pt x="2" y="6"/>
                    </a:lnTo>
                    <a:lnTo>
                      <a:pt x="2" y="12"/>
                    </a:lnTo>
                    <a:lnTo>
                      <a:pt x="1" y="18"/>
                    </a:lnTo>
                    <a:lnTo>
                      <a:pt x="1" y="24"/>
                    </a:lnTo>
                    <a:lnTo>
                      <a:pt x="1" y="30"/>
                    </a:lnTo>
                    <a:lnTo>
                      <a:pt x="1" y="36"/>
                    </a:lnTo>
                    <a:lnTo>
                      <a:pt x="0" y="42"/>
                    </a:lnTo>
                    <a:lnTo>
                      <a:pt x="0" y="49"/>
                    </a:lnTo>
                    <a:lnTo>
                      <a:pt x="4" y="5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61" name="Freeform 26">
                <a:extLst>
                  <a:ext uri="{FF2B5EF4-FFF2-40B4-BE49-F238E27FC236}">
                    <a16:creationId xmlns:a16="http://schemas.microsoft.com/office/drawing/2014/main" id="{F98A7122-818A-C357-2CA9-B43FBBE264DC}"/>
                  </a:ext>
                </a:extLst>
              </p:cNvPr>
              <p:cNvSpPr>
                <a:spLocks/>
              </p:cNvSpPr>
              <p:nvPr/>
            </p:nvSpPr>
            <p:spPr bwMode="auto">
              <a:xfrm>
                <a:off x="332" y="1657"/>
                <a:ext cx="19" cy="245"/>
              </a:xfrm>
              <a:custGeom>
                <a:avLst/>
                <a:gdLst>
                  <a:gd name="T0" fmla="*/ 4 w 19"/>
                  <a:gd name="T1" fmla="*/ 245 h 245"/>
                  <a:gd name="T2" fmla="*/ 4 w 19"/>
                  <a:gd name="T3" fmla="*/ 245 h 245"/>
                  <a:gd name="T4" fmla="*/ 6 w 19"/>
                  <a:gd name="T5" fmla="*/ 238 h 245"/>
                  <a:gd name="T6" fmla="*/ 8 w 19"/>
                  <a:gd name="T7" fmla="*/ 228 h 245"/>
                  <a:gd name="T8" fmla="*/ 9 w 19"/>
                  <a:gd name="T9" fmla="*/ 217 h 245"/>
                  <a:gd name="T10" fmla="*/ 11 w 19"/>
                  <a:gd name="T11" fmla="*/ 203 h 245"/>
                  <a:gd name="T12" fmla="*/ 12 w 19"/>
                  <a:gd name="T13" fmla="*/ 172 h 245"/>
                  <a:gd name="T14" fmla="*/ 15 w 19"/>
                  <a:gd name="T15" fmla="*/ 137 h 245"/>
                  <a:gd name="T16" fmla="*/ 16 w 19"/>
                  <a:gd name="T17" fmla="*/ 100 h 245"/>
                  <a:gd name="T18" fmla="*/ 16 w 19"/>
                  <a:gd name="T19" fmla="*/ 64 h 245"/>
                  <a:gd name="T20" fmla="*/ 17 w 19"/>
                  <a:gd name="T21" fmla="*/ 30 h 245"/>
                  <a:gd name="T22" fmla="*/ 19 w 19"/>
                  <a:gd name="T23" fmla="*/ 1 h 245"/>
                  <a:gd name="T24" fmla="*/ 15 w 19"/>
                  <a:gd name="T25" fmla="*/ 0 h 245"/>
                  <a:gd name="T26" fmla="*/ 12 w 19"/>
                  <a:gd name="T27" fmla="*/ 30 h 245"/>
                  <a:gd name="T28" fmla="*/ 11 w 19"/>
                  <a:gd name="T29" fmla="*/ 64 h 245"/>
                  <a:gd name="T30" fmla="*/ 10 w 19"/>
                  <a:gd name="T31" fmla="*/ 100 h 245"/>
                  <a:gd name="T32" fmla="*/ 9 w 19"/>
                  <a:gd name="T33" fmla="*/ 137 h 245"/>
                  <a:gd name="T34" fmla="*/ 8 w 19"/>
                  <a:gd name="T35" fmla="*/ 172 h 245"/>
                  <a:gd name="T36" fmla="*/ 6 w 19"/>
                  <a:gd name="T37" fmla="*/ 202 h 245"/>
                  <a:gd name="T38" fmla="*/ 4 w 19"/>
                  <a:gd name="T39" fmla="*/ 217 h 245"/>
                  <a:gd name="T40" fmla="*/ 3 w 19"/>
                  <a:gd name="T41" fmla="*/ 228 h 245"/>
                  <a:gd name="T42" fmla="*/ 1 w 19"/>
                  <a:gd name="T43" fmla="*/ 237 h 245"/>
                  <a:gd name="T44" fmla="*/ 0 w 19"/>
                  <a:gd name="T45" fmla="*/ 244 h 245"/>
                  <a:gd name="T46" fmla="*/ 0 w 19"/>
                  <a:gd name="T47" fmla="*/ 244 h 245"/>
                  <a:gd name="T48" fmla="*/ 4 w 19"/>
                  <a:gd name="T49" fmla="*/ 245 h 2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
                  <a:gd name="T76" fmla="*/ 0 h 245"/>
                  <a:gd name="T77" fmla="*/ 19 w 19"/>
                  <a:gd name="T78" fmla="*/ 245 h 2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 h="245">
                    <a:moveTo>
                      <a:pt x="4" y="245"/>
                    </a:moveTo>
                    <a:lnTo>
                      <a:pt x="4" y="245"/>
                    </a:lnTo>
                    <a:lnTo>
                      <a:pt x="6" y="238"/>
                    </a:lnTo>
                    <a:lnTo>
                      <a:pt x="8" y="228"/>
                    </a:lnTo>
                    <a:lnTo>
                      <a:pt x="9" y="217"/>
                    </a:lnTo>
                    <a:lnTo>
                      <a:pt x="11" y="203"/>
                    </a:lnTo>
                    <a:lnTo>
                      <a:pt x="12" y="172"/>
                    </a:lnTo>
                    <a:lnTo>
                      <a:pt x="15" y="137"/>
                    </a:lnTo>
                    <a:lnTo>
                      <a:pt x="16" y="100"/>
                    </a:lnTo>
                    <a:lnTo>
                      <a:pt x="16" y="64"/>
                    </a:lnTo>
                    <a:lnTo>
                      <a:pt x="17" y="30"/>
                    </a:lnTo>
                    <a:lnTo>
                      <a:pt x="19" y="1"/>
                    </a:lnTo>
                    <a:lnTo>
                      <a:pt x="15" y="0"/>
                    </a:lnTo>
                    <a:lnTo>
                      <a:pt x="12" y="30"/>
                    </a:lnTo>
                    <a:lnTo>
                      <a:pt x="11" y="64"/>
                    </a:lnTo>
                    <a:lnTo>
                      <a:pt x="10" y="100"/>
                    </a:lnTo>
                    <a:lnTo>
                      <a:pt x="9" y="137"/>
                    </a:lnTo>
                    <a:lnTo>
                      <a:pt x="8" y="172"/>
                    </a:lnTo>
                    <a:lnTo>
                      <a:pt x="6" y="202"/>
                    </a:lnTo>
                    <a:lnTo>
                      <a:pt x="4" y="217"/>
                    </a:lnTo>
                    <a:lnTo>
                      <a:pt x="3" y="228"/>
                    </a:lnTo>
                    <a:lnTo>
                      <a:pt x="1" y="237"/>
                    </a:lnTo>
                    <a:lnTo>
                      <a:pt x="0" y="244"/>
                    </a:lnTo>
                    <a:lnTo>
                      <a:pt x="4" y="24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62" name="Freeform 27">
                <a:extLst>
                  <a:ext uri="{FF2B5EF4-FFF2-40B4-BE49-F238E27FC236}">
                    <a16:creationId xmlns:a16="http://schemas.microsoft.com/office/drawing/2014/main" id="{7454E0EF-0028-7E53-5A79-B2BB563685DF}"/>
                  </a:ext>
                </a:extLst>
              </p:cNvPr>
              <p:cNvSpPr>
                <a:spLocks/>
              </p:cNvSpPr>
              <p:nvPr/>
            </p:nvSpPr>
            <p:spPr bwMode="auto">
              <a:xfrm>
                <a:off x="277" y="1901"/>
                <a:ext cx="59" cy="299"/>
              </a:xfrm>
              <a:custGeom>
                <a:avLst/>
                <a:gdLst>
                  <a:gd name="T0" fmla="*/ 4 w 59"/>
                  <a:gd name="T1" fmla="*/ 299 h 299"/>
                  <a:gd name="T2" fmla="*/ 4 w 59"/>
                  <a:gd name="T3" fmla="*/ 299 h 299"/>
                  <a:gd name="T4" fmla="*/ 12 w 59"/>
                  <a:gd name="T5" fmla="*/ 267 h 299"/>
                  <a:gd name="T6" fmla="*/ 18 w 59"/>
                  <a:gd name="T7" fmla="*/ 230 h 299"/>
                  <a:gd name="T8" fmla="*/ 23 w 59"/>
                  <a:gd name="T9" fmla="*/ 190 h 299"/>
                  <a:gd name="T10" fmla="*/ 29 w 59"/>
                  <a:gd name="T11" fmla="*/ 150 h 299"/>
                  <a:gd name="T12" fmla="*/ 35 w 59"/>
                  <a:gd name="T13" fmla="*/ 108 h 299"/>
                  <a:gd name="T14" fmla="*/ 41 w 59"/>
                  <a:gd name="T15" fmla="*/ 69 h 299"/>
                  <a:gd name="T16" fmla="*/ 45 w 59"/>
                  <a:gd name="T17" fmla="*/ 50 h 299"/>
                  <a:gd name="T18" fmla="*/ 49 w 59"/>
                  <a:gd name="T19" fmla="*/ 33 h 299"/>
                  <a:gd name="T20" fmla="*/ 54 w 59"/>
                  <a:gd name="T21" fmla="*/ 16 h 299"/>
                  <a:gd name="T22" fmla="*/ 59 w 59"/>
                  <a:gd name="T23" fmla="*/ 1 h 299"/>
                  <a:gd name="T24" fmla="*/ 55 w 59"/>
                  <a:gd name="T25" fmla="*/ 0 h 299"/>
                  <a:gd name="T26" fmla="*/ 49 w 59"/>
                  <a:gd name="T27" fmla="*/ 15 h 299"/>
                  <a:gd name="T28" fmla="*/ 45 w 59"/>
                  <a:gd name="T29" fmla="*/ 32 h 299"/>
                  <a:gd name="T30" fmla="*/ 40 w 59"/>
                  <a:gd name="T31" fmla="*/ 50 h 299"/>
                  <a:gd name="T32" fmla="*/ 37 w 59"/>
                  <a:gd name="T33" fmla="*/ 68 h 299"/>
                  <a:gd name="T34" fmla="*/ 30 w 59"/>
                  <a:gd name="T35" fmla="*/ 108 h 299"/>
                  <a:gd name="T36" fmla="*/ 23 w 59"/>
                  <a:gd name="T37" fmla="*/ 149 h 299"/>
                  <a:gd name="T38" fmla="*/ 19 w 59"/>
                  <a:gd name="T39" fmla="*/ 189 h 299"/>
                  <a:gd name="T40" fmla="*/ 13 w 59"/>
                  <a:gd name="T41" fmla="*/ 229 h 299"/>
                  <a:gd name="T42" fmla="*/ 6 w 59"/>
                  <a:gd name="T43" fmla="*/ 266 h 299"/>
                  <a:gd name="T44" fmla="*/ 0 w 59"/>
                  <a:gd name="T45" fmla="*/ 298 h 299"/>
                  <a:gd name="T46" fmla="*/ 0 w 59"/>
                  <a:gd name="T47" fmla="*/ 298 h 299"/>
                  <a:gd name="T48" fmla="*/ 4 w 59"/>
                  <a:gd name="T49" fmla="*/ 299 h 2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299"/>
                  <a:gd name="T77" fmla="*/ 59 w 59"/>
                  <a:gd name="T78" fmla="*/ 299 h 29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299">
                    <a:moveTo>
                      <a:pt x="4" y="299"/>
                    </a:moveTo>
                    <a:lnTo>
                      <a:pt x="4" y="299"/>
                    </a:lnTo>
                    <a:lnTo>
                      <a:pt x="12" y="267"/>
                    </a:lnTo>
                    <a:lnTo>
                      <a:pt x="18" y="230"/>
                    </a:lnTo>
                    <a:lnTo>
                      <a:pt x="23" y="190"/>
                    </a:lnTo>
                    <a:lnTo>
                      <a:pt x="29" y="150"/>
                    </a:lnTo>
                    <a:lnTo>
                      <a:pt x="35" y="108"/>
                    </a:lnTo>
                    <a:lnTo>
                      <a:pt x="41" y="69"/>
                    </a:lnTo>
                    <a:lnTo>
                      <a:pt x="45" y="50"/>
                    </a:lnTo>
                    <a:lnTo>
                      <a:pt x="49" y="33"/>
                    </a:lnTo>
                    <a:lnTo>
                      <a:pt x="54" y="16"/>
                    </a:lnTo>
                    <a:lnTo>
                      <a:pt x="59" y="1"/>
                    </a:lnTo>
                    <a:lnTo>
                      <a:pt x="55" y="0"/>
                    </a:lnTo>
                    <a:lnTo>
                      <a:pt x="49" y="15"/>
                    </a:lnTo>
                    <a:lnTo>
                      <a:pt x="45" y="32"/>
                    </a:lnTo>
                    <a:lnTo>
                      <a:pt x="40" y="50"/>
                    </a:lnTo>
                    <a:lnTo>
                      <a:pt x="37" y="68"/>
                    </a:lnTo>
                    <a:lnTo>
                      <a:pt x="30" y="108"/>
                    </a:lnTo>
                    <a:lnTo>
                      <a:pt x="23" y="149"/>
                    </a:lnTo>
                    <a:lnTo>
                      <a:pt x="19" y="189"/>
                    </a:lnTo>
                    <a:lnTo>
                      <a:pt x="13" y="229"/>
                    </a:lnTo>
                    <a:lnTo>
                      <a:pt x="6" y="266"/>
                    </a:lnTo>
                    <a:lnTo>
                      <a:pt x="0" y="298"/>
                    </a:lnTo>
                    <a:lnTo>
                      <a:pt x="4" y="29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63" name="Freeform 28">
                <a:extLst>
                  <a:ext uri="{FF2B5EF4-FFF2-40B4-BE49-F238E27FC236}">
                    <a16:creationId xmlns:a16="http://schemas.microsoft.com/office/drawing/2014/main" id="{057D4471-7CA2-D9D5-67F1-812481700913}"/>
                  </a:ext>
                </a:extLst>
              </p:cNvPr>
              <p:cNvSpPr>
                <a:spLocks/>
              </p:cNvSpPr>
              <p:nvPr/>
            </p:nvSpPr>
            <p:spPr bwMode="auto">
              <a:xfrm>
                <a:off x="250" y="2199"/>
                <a:ext cx="31" cy="20"/>
              </a:xfrm>
              <a:custGeom>
                <a:avLst/>
                <a:gdLst>
                  <a:gd name="T0" fmla="*/ 2 w 31"/>
                  <a:gd name="T1" fmla="*/ 20 h 20"/>
                  <a:gd name="T2" fmla="*/ 2 w 31"/>
                  <a:gd name="T3" fmla="*/ 20 h 20"/>
                  <a:gd name="T4" fmla="*/ 5 w 31"/>
                  <a:gd name="T5" fmla="*/ 18 h 20"/>
                  <a:gd name="T6" fmla="*/ 10 w 31"/>
                  <a:gd name="T7" fmla="*/ 16 h 20"/>
                  <a:gd name="T8" fmla="*/ 14 w 31"/>
                  <a:gd name="T9" fmla="*/ 14 h 20"/>
                  <a:gd name="T10" fmla="*/ 19 w 31"/>
                  <a:gd name="T11" fmla="*/ 12 h 20"/>
                  <a:gd name="T12" fmla="*/ 22 w 31"/>
                  <a:gd name="T13" fmla="*/ 10 h 20"/>
                  <a:gd name="T14" fmla="*/ 27 w 31"/>
                  <a:gd name="T15" fmla="*/ 8 h 20"/>
                  <a:gd name="T16" fmla="*/ 30 w 31"/>
                  <a:gd name="T17" fmla="*/ 4 h 20"/>
                  <a:gd name="T18" fmla="*/ 31 w 31"/>
                  <a:gd name="T19" fmla="*/ 1 h 20"/>
                  <a:gd name="T20" fmla="*/ 27 w 31"/>
                  <a:gd name="T21" fmla="*/ 0 h 20"/>
                  <a:gd name="T22" fmla="*/ 26 w 31"/>
                  <a:gd name="T23" fmla="*/ 2 h 20"/>
                  <a:gd name="T24" fmla="*/ 23 w 31"/>
                  <a:gd name="T25" fmla="*/ 4 h 20"/>
                  <a:gd name="T26" fmla="*/ 20 w 31"/>
                  <a:gd name="T27" fmla="*/ 5 h 20"/>
                  <a:gd name="T28" fmla="*/ 16 w 31"/>
                  <a:gd name="T29" fmla="*/ 8 h 20"/>
                  <a:gd name="T30" fmla="*/ 12 w 31"/>
                  <a:gd name="T31" fmla="*/ 10 h 20"/>
                  <a:gd name="T32" fmla="*/ 7 w 31"/>
                  <a:gd name="T33" fmla="*/ 12 h 20"/>
                  <a:gd name="T34" fmla="*/ 3 w 31"/>
                  <a:gd name="T35" fmla="*/ 14 h 20"/>
                  <a:gd name="T36" fmla="*/ 0 w 31"/>
                  <a:gd name="T37" fmla="*/ 16 h 20"/>
                  <a:gd name="T38" fmla="*/ 0 w 31"/>
                  <a:gd name="T39" fmla="*/ 16 h 20"/>
                  <a:gd name="T40" fmla="*/ 2 w 31"/>
                  <a:gd name="T41" fmla="*/ 2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20"/>
                  <a:gd name="T65" fmla="*/ 31 w 31"/>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20">
                    <a:moveTo>
                      <a:pt x="2" y="20"/>
                    </a:moveTo>
                    <a:lnTo>
                      <a:pt x="2" y="20"/>
                    </a:lnTo>
                    <a:lnTo>
                      <a:pt x="5" y="18"/>
                    </a:lnTo>
                    <a:lnTo>
                      <a:pt x="10" y="16"/>
                    </a:lnTo>
                    <a:lnTo>
                      <a:pt x="14" y="14"/>
                    </a:lnTo>
                    <a:lnTo>
                      <a:pt x="19" y="12"/>
                    </a:lnTo>
                    <a:lnTo>
                      <a:pt x="22" y="10"/>
                    </a:lnTo>
                    <a:lnTo>
                      <a:pt x="27" y="8"/>
                    </a:lnTo>
                    <a:lnTo>
                      <a:pt x="30" y="4"/>
                    </a:lnTo>
                    <a:lnTo>
                      <a:pt x="31" y="1"/>
                    </a:lnTo>
                    <a:lnTo>
                      <a:pt x="27" y="0"/>
                    </a:lnTo>
                    <a:lnTo>
                      <a:pt x="26" y="2"/>
                    </a:lnTo>
                    <a:lnTo>
                      <a:pt x="23" y="4"/>
                    </a:lnTo>
                    <a:lnTo>
                      <a:pt x="20" y="5"/>
                    </a:lnTo>
                    <a:lnTo>
                      <a:pt x="16" y="8"/>
                    </a:lnTo>
                    <a:lnTo>
                      <a:pt x="12" y="10"/>
                    </a:lnTo>
                    <a:lnTo>
                      <a:pt x="7" y="12"/>
                    </a:lnTo>
                    <a:lnTo>
                      <a:pt x="3" y="14"/>
                    </a:lnTo>
                    <a:lnTo>
                      <a:pt x="0" y="16"/>
                    </a:lnTo>
                    <a:lnTo>
                      <a:pt x="2" y="2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64" name="Freeform 29">
                <a:extLst>
                  <a:ext uri="{FF2B5EF4-FFF2-40B4-BE49-F238E27FC236}">
                    <a16:creationId xmlns:a16="http://schemas.microsoft.com/office/drawing/2014/main" id="{C21E6135-6EF0-DD05-6AA8-008884686456}"/>
                  </a:ext>
                </a:extLst>
              </p:cNvPr>
              <p:cNvSpPr>
                <a:spLocks/>
              </p:cNvSpPr>
              <p:nvPr/>
            </p:nvSpPr>
            <p:spPr bwMode="auto">
              <a:xfrm>
                <a:off x="228" y="2215"/>
                <a:ext cx="24" cy="26"/>
              </a:xfrm>
              <a:custGeom>
                <a:avLst/>
                <a:gdLst>
                  <a:gd name="T0" fmla="*/ 5 w 24"/>
                  <a:gd name="T1" fmla="*/ 26 h 26"/>
                  <a:gd name="T2" fmla="*/ 5 w 24"/>
                  <a:gd name="T3" fmla="*/ 26 h 26"/>
                  <a:gd name="T4" fmla="*/ 6 w 24"/>
                  <a:gd name="T5" fmla="*/ 23 h 26"/>
                  <a:gd name="T6" fmla="*/ 8 w 24"/>
                  <a:gd name="T7" fmla="*/ 20 h 26"/>
                  <a:gd name="T8" fmla="*/ 10 w 24"/>
                  <a:gd name="T9" fmla="*/ 17 h 26"/>
                  <a:gd name="T10" fmla="*/ 13 w 24"/>
                  <a:gd name="T11" fmla="*/ 14 h 26"/>
                  <a:gd name="T12" fmla="*/ 16 w 24"/>
                  <a:gd name="T13" fmla="*/ 11 h 26"/>
                  <a:gd name="T14" fmla="*/ 18 w 24"/>
                  <a:gd name="T15" fmla="*/ 8 h 26"/>
                  <a:gd name="T16" fmla="*/ 22 w 24"/>
                  <a:gd name="T17" fmla="*/ 6 h 26"/>
                  <a:gd name="T18" fmla="*/ 24 w 24"/>
                  <a:gd name="T19" fmla="*/ 4 h 26"/>
                  <a:gd name="T20" fmla="*/ 22 w 24"/>
                  <a:gd name="T21" fmla="*/ 0 h 26"/>
                  <a:gd name="T22" fmla="*/ 18 w 24"/>
                  <a:gd name="T23" fmla="*/ 3 h 26"/>
                  <a:gd name="T24" fmla="*/ 16 w 24"/>
                  <a:gd name="T25" fmla="*/ 5 h 26"/>
                  <a:gd name="T26" fmla="*/ 13 w 24"/>
                  <a:gd name="T27" fmla="*/ 8 h 26"/>
                  <a:gd name="T28" fmla="*/ 9 w 24"/>
                  <a:gd name="T29" fmla="*/ 11 h 26"/>
                  <a:gd name="T30" fmla="*/ 7 w 24"/>
                  <a:gd name="T31" fmla="*/ 14 h 26"/>
                  <a:gd name="T32" fmla="*/ 4 w 24"/>
                  <a:gd name="T33" fmla="*/ 18 h 26"/>
                  <a:gd name="T34" fmla="*/ 1 w 24"/>
                  <a:gd name="T35" fmla="*/ 21 h 26"/>
                  <a:gd name="T36" fmla="*/ 0 w 24"/>
                  <a:gd name="T37" fmla="*/ 25 h 26"/>
                  <a:gd name="T38" fmla="*/ 0 w 24"/>
                  <a:gd name="T39" fmla="*/ 25 h 26"/>
                  <a:gd name="T40" fmla="*/ 5 w 24"/>
                  <a:gd name="T41" fmla="*/ 26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26"/>
                  <a:gd name="T65" fmla="*/ 24 w 24"/>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26">
                    <a:moveTo>
                      <a:pt x="5" y="26"/>
                    </a:moveTo>
                    <a:lnTo>
                      <a:pt x="5" y="26"/>
                    </a:lnTo>
                    <a:lnTo>
                      <a:pt x="6" y="23"/>
                    </a:lnTo>
                    <a:lnTo>
                      <a:pt x="8" y="20"/>
                    </a:lnTo>
                    <a:lnTo>
                      <a:pt x="10" y="17"/>
                    </a:lnTo>
                    <a:lnTo>
                      <a:pt x="13" y="14"/>
                    </a:lnTo>
                    <a:lnTo>
                      <a:pt x="16" y="11"/>
                    </a:lnTo>
                    <a:lnTo>
                      <a:pt x="18" y="8"/>
                    </a:lnTo>
                    <a:lnTo>
                      <a:pt x="22" y="6"/>
                    </a:lnTo>
                    <a:lnTo>
                      <a:pt x="24" y="4"/>
                    </a:lnTo>
                    <a:lnTo>
                      <a:pt x="22" y="0"/>
                    </a:lnTo>
                    <a:lnTo>
                      <a:pt x="18" y="3"/>
                    </a:lnTo>
                    <a:lnTo>
                      <a:pt x="16" y="5"/>
                    </a:lnTo>
                    <a:lnTo>
                      <a:pt x="13" y="8"/>
                    </a:lnTo>
                    <a:lnTo>
                      <a:pt x="9" y="11"/>
                    </a:lnTo>
                    <a:lnTo>
                      <a:pt x="7" y="14"/>
                    </a:lnTo>
                    <a:lnTo>
                      <a:pt x="4" y="18"/>
                    </a:lnTo>
                    <a:lnTo>
                      <a:pt x="1" y="21"/>
                    </a:lnTo>
                    <a:lnTo>
                      <a:pt x="0" y="25"/>
                    </a:lnTo>
                    <a:lnTo>
                      <a:pt x="5" y="2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65" name="Freeform 30">
                <a:extLst>
                  <a:ext uri="{FF2B5EF4-FFF2-40B4-BE49-F238E27FC236}">
                    <a16:creationId xmlns:a16="http://schemas.microsoft.com/office/drawing/2014/main" id="{69F201B0-FB31-E05A-65A5-720C9A75BED8}"/>
                  </a:ext>
                </a:extLst>
              </p:cNvPr>
              <p:cNvSpPr>
                <a:spLocks/>
              </p:cNvSpPr>
              <p:nvPr/>
            </p:nvSpPr>
            <p:spPr bwMode="auto">
              <a:xfrm>
                <a:off x="204" y="2240"/>
                <a:ext cx="29" cy="64"/>
              </a:xfrm>
              <a:custGeom>
                <a:avLst/>
                <a:gdLst>
                  <a:gd name="T0" fmla="*/ 5 w 29"/>
                  <a:gd name="T1" fmla="*/ 64 h 64"/>
                  <a:gd name="T2" fmla="*/ 5 w 29"/>
                  <a:gd name="T3" fmla="*/ 64 h 64"/>
                  <a:gd name="T4" fmla="*/ 6 w 29"/>
                  <a:gd name="T5" fmla="*/ 55 h 64"/>
                  <a:gd name="T6" fmla="*/ 8 w 29"/>
                  <a:gd name="T7" fmla="*/ 47 h 64"/>
                  <a:gd name="T8" fmla="*/ 11 w 29"/>
                  <a:gd name="T9" fmla="*/ 40 h 64"/>
                  <a:gd name="T10" fmla="*/ 14 w 29"/>
                  <a:gd name="T11" fmla="*/ 33 h 64"/>
                  <a:gd name="T12" fmla="*/ 17 w 29"/>
                  <a:gd name="T13" fmla="*/ 26 h 64"/>
                  <a:gd name="T14" fmla="*/ 21 w 29"/>
                  <a:gd name="T15" fmla="*/ 18 h 64"/>
                  <a:gd name="T16" fmla="*/ 24 w 29"/>
                  <a:gd name="T17" fmla="*/ 10 h 64"/>
                  <a:gd name="T18" fmla="*/ 29 w 29"/>
                  <a:gd name="T19" fmla="*/ 1 h 64"/>
                  <a:gd name="T20" fmla="*/ 24 w 29"/>
                  <a:gd name="T21" fmla="*/ 0 h 64"/>
                  <a:gd name="T22" fmla="*/ 20 w 29"/>
                  <a:gd name="T23" fmla="*/ 9 h 64"/>
                  <a:gd name="T24" fmla="*/ 16 w 29"/>
                  <a:gd name="T25" fmla="*/ 17 h 64"/>
                  <a:gd name="T26" fmla="*/ 13 w 29"/>
                  <a:gd name="T27" fmla="*/ 25 h 64"/>
                  <a:gd name="T28" fmla="*/ 9 w 29"/>
                  <a:gd name="T29" fmla="*/ 31 h 64"/>
                  <a:gd name="T30" fmla="*/ 6 w 29"/>
                  <a:gd name="T31" fmla="*/ 38 h 64"/>
                  <a:gd name="T32" fmla="*/ 4 w 29"/>
                  <a:gd name="T33" fmla="*/ 46 h 64"/>
                  <a:gd name="T34" fmla="*/ 2 w 29"/>
                  <a:gd name="T35" fmla="*/ 54 h 64"/>
                  <a:gd name="T36" fmla="*/ 0 w 29"/>
                  <a:gd name="T37" fmla="*/ 63 h 64"/>
                  <a:gd name="T38" fmla="*/ 0 w 29"/>
                  <a:gd name="T39" fmla="*/ 63 h 64"/>
                  <a:gd name="T40" fmla="*/ 5 w 29"/>
                  <a:gd name="T41" fmla="*/ 64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64"/>
                  <a:gd name="T65" fmla="*/ 29 w 29"/>
                  <a:gd name="T66" fmla="*/ 64 h 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64">
                    <a:moveTo>
                      <a:pt x="5" y="64"/>
                    </a:moveTo>
                    <a:lnTo>
                      <a:pt x="5" y="64"/>
                    </a:lnTo>
                    <a:lnTo>
                      <a:pt x="6" y="55"/>
                    </a:lnTo>
                    <a:lnTo>
                      <a:pt x="8" y="47"/>
                    </a:lnTo>
                    <a:lnTo>
                      <a:pt x="11" y="40"/>
                    </a:lnTo>
                    <a:lnTo>
                      <a:pt x="14" y="33"/>
                    </a:lnTo>
                    <a:lnTo>
                      <a:pt x="17" y="26"/>
                    </a:lnTo>
                    <a:lnTo>
                      <a:pt x="21" y="18"/>
                    </a:lnTo>
                    <a:lnTo>
                      <a:pt x="24" y="10"/>
                    </a:lnTo>
                    <a:lnTo>
                      <a:pt x="29" y="1"/>
                    </a:lnTo>
                    <a:lnTo>
                      <a:pt x="24" y="0"/>
                    </a:lnTo>
                    <a:lnTo>
                      <a:pt x="20" y="9"/>
                    </a:lnTo>
                    <a:lnTo>
                      <a:pt x="16" y="17"/>
                    </a:lnTo>
                    <a:lnTo>
                      <a:pt x="13" y="25"/>
                    </a:lnTo>
                    <a:lnTo>
                      <a:pt x="9" y="31"/>
                    </a:lnTo>
                    <a:lnTo>
                      <a:pt x="6" y="38"/>
                    </a:lnTo>
                    <a:lnTo>
                      <a:pt x="4" y="46"/>
                    </a:lnTo>
                    <a:lnTo>
                      <a:pt x="2" y="54"/>
                    </a:lnTo>
                    <a:lnTo>
                      <a:pt x="0" y="63"/>
                    </a:lnTo>
                    <a:lnTo>
                      <a:pt x="5" y="6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66" name="Freeform 31">
                <a:extLst>
                  <a:ext uri="{FF2B5EF4-FFF2-40B4-BE49-F238E27FC236}">
                    <a16:creationId xmlns:a16="http://schemas.microsoft.com/office/drawing/2014/main" id="{C000CA87-3F14-8102-C8D6-F56DC04AF5FD}"/>
                  </a:ext>
                </a:extLst>
              </p:cNvPr>
              <p:cNvSpPr>
                <a:spLocks/>
              </p:cNvSpPr>
              <p:nvPr/>
            </p:nvSpPr>
            <p:spPr bwMode="auto">
              <a:xfrm>
                <a:off x="198" y="2303"/>
                <a:ext cx="11" cy="74"/>
              </a:xfrm>
              <a:custGeom>
                <a:avLst/>
                <a:gdLst>
                  <a:gd name="T0" fmla="*/ 5 w 11"/>
                  <a:gd name="T1" fmla="*/ 71 h 74"/>
                  <a:gd name="T2" fmla="*/ 5 w 11"/>
                  <a:gd name="T3" fmla="*/ 71 h 74"/>
                  <a:gd name="T4" fmla="*/ 5 w 11"/>
                  <a:gd name="T5" fmla="*/ 70 h 74"/>
                  <a:gd name="T6" fmla="*/ 4 w 11"/>
                  <a:gd name="T7" fmla="*/ 69 h 74"/>
                  <a:gd name="T8" fmla="*/ 4 w 11"/>
                  <a:gd name="T9" fmla="*/ 65 h 74"/>
                  <a:gd name="T10" fmla="*/ 4 w 11"/>
                  <a:gd name="T11" fmla="*/ 62 h 74"/>
                  <a:gd name="T12" fmla="*/ 4 w 11"/>
                  <a:gd name="T13" fmla="*/ 53 h 74"/>
                  <a:gd name="T14" fmla="*/ 5 w 11"/>
                  <a:gd name="T15" fmla="*/ 43 h 74"/>
                  <a:gd name="T16" fmla="*/ 8 w 11"/>
                  <a:gd name="T17" fmla="*/ 32 h 74"/>
                  <a:gd name="T18" fmla="*/ 9 w 11"/>
                  <a:gd name="T19" fmla="*/ 20 h 74"/>
                  <a:gd name="T20" fmla="*/ 11 w 11"/>
                  <a:gd name="T21" fmla="*/ 9 h 74"/>
                  <a:gd name="T22" fmla="*/ 11 w 11"/>
                  <a:gd name="T23" fmla="*/ 1 h 74"/>
                  <a:gd name="T24" fmla="*/ 6 w 11"/>
                  <a:gd name="T25" fmla="*/ 0 h 74"/>
                  <a:gd name="T26" fmla="*/ 6 w 11"/>
                  <a:gd name="T27" fmla="*/ 9 h 74"/>
                  <a:gd name="T28" fmla="*/ 4 w 11"/>
                  <a:gd name="T29" fmla="*/ 20 h 74"/>
                  <a:gd name="T30" fmla="*/ 3 w 11"/>
                  <a:gd name="T31" fmla="*/ 31 h 74"/>
                  <a:gd name="T32" fmla="*/ 1 w 11"/>
                  <a:gd name="T33" fmla="*/ 42 h 74"/>
                  <a:gd name="T34" fmla="*/ 0 w 11"/>
                  <a:gd name="T35" fmla="*/ 53 h 74"/>
                  <a:gd name="T36" fmla="*/ 0 w 11"/>
                  <a:gd name="T37" fmla="*/ 62 h 74"/>
                  <a:gd name="T38" fmla="*/ 0 w 11"/>
                  <a:gd name="T39" fmla="*/ 65 h 74"/>
                  <a:gd name="T40" fmla="*/ 0 w 11"/>
                  <a:gd name="T41" fmla="*/ 70 h 74"/>
                  <a:gd name="T42" fmla="*/ 1 w 11"/>
                  <a:gd name="T43" fmla="*/ 72 h 74"/>
                  <a:gd name="T44" fmla="*/ 3 w 11"/>
                  <a:gd name="T45" fmla="*/ 74 h 74"/>
                  <a:gd name="T46" fmla="*/ 3 w 11"/>
                  <a:gd name="T47" fmla="*/ 74 h 74"/>
                  <a:gd name="T48" fmla="*/ 5 w 11"/>
                  <a:gd name="T49" fmla="*/ 71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74"/>
                  <a:gd name="T77" fmla="*/ 11 w 11"/>
                  <a:gd name="T78" fmla="*/ 74 h 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74">
                    <a:moveTo>
                      <a:pt x="5" y="71"/>
                    </a:moveTo>
                    <a:lnTo>
                      <a:pt x="5" y="71"/>
                    </a:lnTo>
                    <a:lnTo>
                      <a:pt x="5" y="70"/>
                    </a:lnTo>
                    <a:lnTo>
                      <a:pt x="4" y="69"/>
                    </a:lnTo>
                    <a:lnTo>
                      <a:pt x="4" y="65"/>
                    </a:lnTo>
                    <a:lnTo>
                      <a:pt x="4" y="62"/>
                    </a:lnTo>
                    <a:lnTo>
                      <a:pt x="4" y="53"/>
                    </a:lnTo>
                    <a:lnTo>
                      <a:pt x="5" y="43"/>
                    </a:lnTo>
                    <a:lnTo>
                      <a:pt x="8" y="32"/>
                    </a:lnTo>
                    <a:lnTo>
                      <a:pt x="9" y="20"/>
                    </a:lnTo>
                    <a:lnTo>
                      <a:pt x="11" y="9"/>
                    </a:lnTo>
                    <a:lnTo>
                      <a:pt x="11" y="1"/>
                    </a:lnTo>
                    <a:lnTo>
                      <a:pt x="6" y="0"/>
                    </a:lnTo>
                    <a:lnTo>
                      <a:pt x="6" y="9"/>
                    </a:lnTo>
                    <a:lnTo>
                      <a:pt x="4" y="20"/>
                    </a:lnTo>
                    <a:lnTo>
                      <a:pt x="3" y="31"/>
                    </a:lnTo>
                    <a:lnTo>
                      <a:pt x="1" y="42"/>
                    </a:lnTo>
                    <a:lnTo>
                      <a:pt x="0" y="53"/>
                    </a:lnTo>
                    <a:lnTo>
                      <a:pt x="0" y="62"/>
                    </a:lnTo>
                    <a:lnTo>
                      <a:pt x="0" y="65"/>
                    </a:lnTo>
                    <a:lnTo>
                      <a:pt x="0" y="70"/>
                    </a:lnTo>
                    <a:lnTo>
                      <a:pt x="1" y="72"/>
                    </a:lnTo>
                    <a:lnTo>
                      <a:pt x="3" y="74"/>
                    </a:lnTo>
                    <a:lnTo>
                      <a:pt x="5" y="7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67" name="Freeform 32">
                <a:extLst>
                  <a:ext uri="{FF2B5EF4-FFF2-40B4-BE49-F238E27FC236}">
                    <a16:creationId xmlns:a16="http://schemas.microsoft.com/office/drawing/2014/main" id="{B7B6F04C-9F16-3F92-EB86-4F7DC3F035B3}"/>
                  </a:ext>
                </a:extLst>
              </p:cNvPr>
              <p:cNvSpPr>
                <a:spLocks/>
              </p:cNvSpPr>
              <p:nvPr/>
            </p:nvSpPr>
            <p:spPr bwMode="auto">
              <a:xfrm>
                <a:off x="201" y="2365"/>
                <a:ext cx="28" cy="15"/>
              </a:xfrm>
              <a:custGeom>
                <a:avLst/>
                <a:gdLst>
                  <a:gd name="T0" fmla="*/ 25 w 28"/>
                  <a:gd name="T1" fmla="*/ 0 h 15"/>
                  <a:gd name="T2" fmla="*/ 24 w 28"/>
                  <a:gd name="T3" fmla="*/ 0 h 15"/>
                  <a:gd name="T4" fmla="*/ 21 w 28"/>
                  <a:gd name="T5" fmla="*/ 3 h 15"/>
                  <a:gd name="T6" fmla="*/ 19 w 28"/>
                  <a:gd name="T7" fmla="*/ 5 h 15"/>
                  <a:gd name="T8" fmla="*/ 17 w 28"/>
                  <a:gd name="T9" fmla="*/ 8 h 15"/>
                  <a:gd name="T10" fmla="*/ 14 w 28"/>
                  <a:gd name="T11" fmla="*/ 9 h 15"/>
                  <a:gd name="T12" fmla="*/ 11 w 28"/>
                  <a:gd name="T13" fmla="*/ 10 h 15"/>
                  <a:gd name="T14" fmla="*/ 9 w 28"/>
                  <a:gd name="T15" fmla="*/ 10 h 15"/>
                  <a:gd name="T16" fmla="*/ 6 w 28"/>
                  <a:gd name="T17" fmla="*/ 10 h 15"/>
                  <a:gd name="T18" fmla="*/ 2 w 28"/>
                  <a:gd name="T19" fmla="*/ 9 h 15"/>
                  <a:gd name="T20" fmla="*/ 0 w 28"/>
                  <a:gd name="T21" fmla="*/ 12 h 15"/>
                  <a:gd name="T22" fmla="*/ 5 w 28"/>
                  <a:gd name="T23" fmla="*/ 14 h 15"/>
                  <a:gd name="T24" fmla="*/ 9 w 28"/>
                  <a:gd name="T25" fmla="*/ 15 h 15"/>
                  <a:gd name="T26" fmla="*/ 12 w 28"/>
                  <a:gd name="T27" fmla="*/ 14 h 15"/>
                  <a:gd name="T28" fmla="*/ 16 w 28"/>
                  <a:gd name="T29" fmla="*/ 13 h 15"/>
                  <a:gd name="T30" fmla="*/ 19 w 28"/>
                  <a:gd name="T31" fmla="*/ 11 h 15"/>
                  <a:gd name="T32" fmla="*/ 23 w 28"/>
                  <a:gd name="T33" fmla="*/ 9 h 15"/>
                  <a:gd name="T34" fmla="*/ 25 w 28"/>
                  <a:gd name="T35" fmla="*/ 5 h 15"/>
                  <a:gd name="T36" fmla="*/ 28 w 28"/>
                  <a:gd name="T37" fmla="*/ 3 h 15"/>
                  <a:gd name="T38" fmla="*/ 27 w 28"/>
                  <a:gd name="T39" fmla="*/ 3 h 15"/>
                  <a:gd name="T40" fmla="*/ 25 w 28"/>
                  <a:gd name="T41" fmla="*/ 0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15"/>
                  <a:gd name="T65" fmla="*/ 28 w 28"/>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15">
                    <a:moveTo>
                      <a:pt x="25" y="0"/>
                    </a:moveTo>
                    <a:lnTo>
                      <a:pt x="24" y="0"/>
                    </a:lnTo>
                    <a:lnTo>
                      <a:pt x="21" y="3"/>
                    </a:lnTo>
                    <a:lnTo>
                      <a:pt x="19" y="5"/>
                    </a:lnTo>
                    <a:lnTo>
                      <a:pt x="17" y="8"/>
                    </a:lnTo>
                    <a:lnTo>
                      <a:pt x="14" y="9"/>
                    </a:lnTo>
                    <a:lnTo>
                      <a:pt x="11" y="10"/>
                    </a:lnTo>
                    <a:lnTo>
                      <a:pt x="9" y="10"/>
                    </a:lnTo>
                    <a:lnTo>
                      <a:pt x="6" y="10"/>
                    </a:lnTo>
                    <a:lnTo>
                      <a:pt x="2" y="9"/>
                    </a:lnTo>
                    <a:lnTo>
                      <a:pt x="0" y="12"/>
                    </a:lnTo>
                    <a:lnTo>
                      <a:pt x="5" y="14"/>
                    </a:lnTo>
                    <a:lnTo>
                      <a:pt x="9" y="15"/>
                    </a:lnTo>
                    <a:lnTo>
                      <a:pt x="12" y="14"/>
                    </a:lnTo>
                    <a:lnTo>
                      <a:pt x="16" y="13"/>
                    </a:lnTo>
                    <a:lnTo>
                      <a:pt x="19" y="11"/>
                    </a:lnTo>
                    <a:lnTo>
                      <a:pt x="23" y="9"/>
                    </a:lnTo>
                    <a:lnTo>
                      <a:pt x="25" y="5"/>
                    </a:lnTo>
                    <a:lnTo>
                      <a:pt x="28" y="3"/>
                    </a:lnTo>
                    <a:lnTo>
                      <a:pt x="27" y="3"/>
                    </a:lnTo>
                    <a:lnTo>
                      <a:pt x="2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68" name="Freeform 33">
                <a:extLst>
                  <a:ext uri="{FF2B5EF4-FFF2-40B4-BE49-F238E27FC236}">
                    <a16:creationId xmlns:a16="http://schemas.microsoft.com/office/drawing/2014/main" id="{9412F731-0BDE-0BF6-9D95-8F61D3939178}"/>
                  </a:ext>
                </a:extLst>
              </p:cNvPr>
              <p:cNvSpPr>
                <a:spLocks/>
              </p:cNvSpPr>
              <p:nvPr/>
            </p:nvSpPr>
            <p:spPr bwMode="auto">
              <a:xfrm>
                <a:off x="226" y="2326"/>
                <a:ext cx="21" cy="42"/>
              </a:xfrm>
              <a:custGeom>
                <a:avLst/>
                <a:gdLst>
                  <a:gd name="T0" fmla="*/ 21 w 21"/>
                  <a:gd name="T1" fmla="*/ 2 h 42"/>
                  <a:gd name="T2" fmla="*/ 18 w 21"/>
                  <a:gd name="T3" fmla="*/ 0 h 42"/>
                  <a:gd name="T4" fmla="*/ 15 w 21"/>
                  <a:gd name="T5" fmla="*/ 4 h 42"/>
                  <a:gd name="T6" fmla="*/ 11 w 21"/>
                  <a:gd name="T7" fmla="*/ 9 h 42"/>
                  <a:gd name="T8" fmla="*/ 8 w 21"/>
                  <a:gd name="T9" fmla="*/ 15 h 42"/>
                  <a:gd name="T10" fmla="*/ 6 w 21"/>
                  <a:gd name="T11" fmla="*/ 22 h 42"/>
                  <a:gd name="T12" fmla="*/ 3 w 21"/>
                  <a:gd name="T13" fmla="*/ 28 h 42"/>
                  <a:gd name="T14" fmla="*/ 2 w 21"/>
                  <a:gd name="T15" fmla="*/ 33 h 42"/>
                  <a:gd name="T16" fmla="*/ 0 w 21"/>
                  <a:gd name="T17" fmla="*/ 37 h 42"/>
                  <a:gd name="T18" fmla="*/ 0 w 21"/>
                  <a:gd name="T19" fmla="*/ 39 h 42"/>
                  <a:gd name="T20" fmla="*/ 2 w 21"/>
                  <a:gd name="T21" fmla="*/ 42 h 42"/>
                  <a:gd name="T22" fmla="*/ 4 w 21"/>
                  <a:gd name="T23" fmla="*/ 39 h 42"/>
                  <a:gd name="T24" fmla="*/ 7 w 21"/>
                  <a:gd name="T25" fmla="*/ 35 h 42"/>
                  <a:gd name="T26" fmla="*/ 8 w 21"/>
                  <a:gd name="T27" fmla="*/ 29 h 42"/>
                  <a:gd name="T28" fmla="*/ 10 w 21"/>
                  <a:gd name="T29" fmla="*/ 23 h 42"/>
                  <a:gd name="T30" fmla="*/ 12 w 21"/>
                  <a:gd name="T31" fmla="*/ 17 h 42"/>
                  <a:gd name="T32" fmla="*/ 16 w 21"/>
                  <a:gd name="T33" fmla="*/ 11 h 42"/>
                  <a:gd name="T34" fmla="*/ 18 w 21"/>
                  <a:gd name="T35" fmla="*/ 6 h 42"/>
                  <a:gd name="T36" fmla="*/ 21 w 21"/>
                  <a:gd name="T37" fmla="*/ 3 h 42"/>
                  <a:gd name="T38" fmla="*/ 18 w 21"/>
                  <a:gd name="T39" fmla="*/ 0 h 42"/>
                  <a:gd name="T40" fmla="*/ 21 w 21"/>
                  <a:gd name="T41" fmla="*/ 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42"/>
                  <a:gd name="T65" fmla="*/ 21 w 21"/>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42">
                    <a:moveTo>
                      <a:pt x="21" y="2"/>
                    </a:moveTo>
                    <a:lnTo>
                      <a:pt x="18" y="0"/>
                    </a:lnTo>
                    <a:lnTo>
                      <a:pt x="15" y="4"/>
                    </a:lnTo>
                    <a:lnTo>
                      <a:pt x="11" y="9"/>
                    </a:lnTo>
                    <a:lnTo>
                      <a:pt x="8" y="15"/>
                    </a:lnTo>
                    <a:lnTo>
                      <a:pt x="6" y="22"/>
                    </a:lnTo>
                    <a:lnTo>
                      <a:pt x="3" y="28"/>
                    </a:lnTo>
                    <a:lnTo>
                      <a:pt x="2" y="33"/>
                    </a:lnTo>
                    <a:lnTo>
                      <a:pt x="0" y="37"/>
                    </a:lnTo>
                    <a:lnTo>
                      <a:pt x="0" y="39"/>
                    </a:lnTo>
                    <a:lnTo>
                      <a:pt x="2" y="42"/>
                    </a:lnTo>
                    <a:lnTo>
                      <a:pt x="4" y="39"/>
                    </a:lnTo>
                    <a:lnTo>
                      <a:pt x="7" y="35"/>
                    </a:lnTo>
                    <a:lnTo>
                      <a:pt x="8" y="29"/>
                    </a:lnTo>
                    <a:lnTo>
                      <a:pt x="10" y="23"/>
                    </a:lnTo>
                    <a:lnTo>
                      <a:pt x="12" y="17"/>
                    </a:lnTo>
                    <a:lnTo>
                      <a:pt x="16" y="11"/>
                    </a:lnTo>
                    <a:lnTo>
                      <a:pt x="18" y="6"/>
                    </a:lnTo>
                    <a:lnTo>
                      <a:pt x="21" y="3"/>
                    </a:lnTo>
                    <a:lnTo>
                      <a:pt x="18" y="0"/>
                    </a:lnTo>
                    <a:lnTo>
                      <a:pt x="21"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69" name="Freeform 34">
                <a:extLst>
                  <a:ext uri="{FF2B5EF4-FFF2-40B4-BE49-F238E27FC236}">
                    <a16:creationId xmlns:a16="http://schemas.microsoft.com/office/drawing/2014/main" id="{4C568A0C-A41E-6F76-B5A1-AF9DFD0062B9}"/>
                  </a:ext>
                </a:extLst>
              </p:cNvPr>
              <p:cNvSpPr>
                <a:spLocks/>
              </p:cNvSpPr>
              <p:nvPr/>
            </p:nvSpPr>
            <p:spPr bwMode="auto">
              <a:xfrm>
                <a:off x="232" y="2326"/>
                <a:ext cx="15" cy="57"/>
              </a:xfrm>
              <a:custGeom>
                <a:avLst/>
                <a:gdLst>
                  <a:gd name="T0" fmla="*/ 5 w 15"/>
                  <a:gd name="T1" fmla="*/ 57 h 57"/>
                  <a:gd name="T2" fmla="*/ 5 w 15"/>
                  <a:gd name="T3" fmla="*/ 57 h 57"/>
                  <a:gd name="T4" fmla="*/ 5 w 15"/>
                  <a:gd name="T5" fmla="*/ 48 h 57"/>
                  <a:gd name="T6" fmla="*/ 5 w 15"/>
                  <a:gd name="T7" fmla="*/ 39 h 57"/>
                  <a:gd name="T8" fmla="*/ 5 w 15"/>
                  <a:gd name="T9" fmla="*/ 32 h 57"/>
                  <a:gd name="T10" fmla="*/ 6 w 15"/>
                  <a:gd name="T11" fmla="*/ 25 h 57"/>
                  <a:gd name="T12" fmla="*/ 9 w 15"/>
                  <a:gd name="T13" fmla="*/ 19 h 57"/>
                  <a:gd name="T14" fmla="*/ 10 w 15"/>
                  <a:gd name="T15" fmla="*/ 13 h 57"/>
                  <a:gd name="T16" fmla="*/ 13 w 15"/>
                  <a:gd name="T17" fmla="*/ 7 h 57"/>
                  <a:gd name="T18" fmla="*/ 15 w 15"/>
                  <a:gd name="T19" fmla="*/ 2 h 57"/>
                  <a:gd name="T20" fmla="*/ 12 w 15"/>
                  <a:gd name="T21" fmla="*/ 0 h 57"/>
                  <a:gd name="T22" fmla="*/ 9 w 15"/>
                  <a:gd name="T23" fmla="*/ 6 h 57"/>
                  <a:gd name="T24" fmla="*/ 6 w 15"/>
                  <a:gd name="T25" fmla="*/ 11 h 57"/>
                  <a:gd name="T26" fmla="*/ 4 w 15"/>
                  <a:gd name="T27" fmla="*/ 18 h 57"/>
                  <a:gd name="T28" fmla="*/ 2 w 15"/>
                  <a:gd name="T29" fmla="*/ 24 h 57"/>
                  <a:gd name="T30" fmla="*/ 1 w 15"/>
                  <a:gd name="T31" fmla="*/ 31 h 57"/>
                  <a:gd name="T32" fmla="*/ 0 w 15"/>
                  <a:gd name="T33" fmla="*/ 39 h 57"/>
                  <a:gd name="T34" fmla="*/ 0 w 15"/>
                  <a:gd name="T35" fmla="*/ 48 h 57"/>
                  <a:gd name="T36" fmla="*/ 1 w 15"/>
                  <a:gd name="T37" fmla="*/ 57 h 57"/>
                  <a:gd name="T38" fmla="*/ 1 w 15"/>
                  <a:gd name="T39" fmla="*/ 57 h 57"/>
                  <a:gd name="T40" fmla="*/ 5 w 15"/>
                  <a:gd name="T41" fmla="*/ 57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57"/>
                  <a:gd name="T65" fmla="*/ 15 w 15"/>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57">
                    <a:moveTo>
                      <a:pt x="5" y="57"/>
                    </a:moveTo>
                    <a:lnTo>
                      <a:pt x="5" y="57"/>
                    </a:lnTo>
                    <a:lnTo>
                      <a:pt x="5" y="48"/>
                    </a:lnTo>
                    <a:lnTo>
                      <a:pt x="5" y="39"/>
                    </a:lnTo>
                    <a:lnTo>
                      <a:pt x="5" y="32"/>
                    </a:lnTo>
                    <a:lnTo>
                      <a:pt x="6" y="25"/>
                    </a:lnTo>
                    <a:lnTo>
                      <a:pt x="9" y="19"/>
                    </a:lnTo>
                    <a:lnTo>
                      <a:pt x="10" y="13"/>
                    </a:lnTo>
                    <a:lnTo>
                      <a:pt x="13" y="7"/>
                    </a:lnTo>
                    <a:lnTo>
                      <a:pt x="15" y="2"/>
                    </a:lnTo>
                    <a:lnTo>
                      <a:pt x="12" y="0"/>
                    </a:lnTo>
                    <a:lnTo>
                      <a:pt x="9" y="6"/>
                    </a:lnTo>
                    <a:lnTo>
                      <a:pt x="6" y="11"/>
                    </a:lnTo>
                    <a:lnTo>
                      <a:pt x="4" y="18"/>
                    </a:lnTo>
                    <a:lnTo>
                      <a:pt x="2" y="24"/>
                    </a:lnTo>
                    <a:lnTo>
                      <a:pt x="1" y="31"/>
                    </a:lnTo>
                    <a:lnTo>
                      <a:pt x="0" y="39"/>
                    </a:lnTo>
                    <a:lnTo>
                      <a:pt x="0" y="48"/>
                    </a:lnTo>
                    <a:lnTo>
                      <a:pt x="1" y="57"/>
                    </a:lnTo>
                    <a:lnTo>
                      <a:pt x="5" y="5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70" name="Freeform 35">
                <a:extLst>
                  <a:ext uri="{FF2B5EF4-FFF2-40B4-BE49-F238E27FC236}">
                    <a16:creationId xmlns:a16="http://schemas.microsoft.com/office/drawing/2014/main" id="{D6DF5D6B-87FC-EA79-72A4-76B586310688}"/>
                  </a:ext>
                </a:extLst>
              </p:cNvPr>
              <p:cNvSpPr>
                <a:spLocks/>
              </p:cNvSpPr>
              <p:nvPr/>
            </p:nvSpPr>
            <p:spPr bwMode="auto">
              <a:xfrm>
                <a:off x="233" y="2383"/>
                <a:ext cx="9" cy="56"/>
              </a:xfrm>
              <a:custGeom>
                <a:avLst/>
                <a:gdLst>
                  <a:gd name="T0" fmla="*/ 9 w 9"/>
                  <a:gd name="T1" fmla="*/ 55 h 56"/>
                  <a:gd name="T2" fmla="*/ 9 w 9"/>
                  <a:gd name="T3" fmla="*/ 55 h 56"/>
                  <a:gd name="T4" fmla="*/ 8 w 9"/>
                  <a:gd name="T5" fmla="*/ 48 h 56"/>
                  <a:gd name="T6" fmla="*/ 6 w 9"/>
                  <a:gd name="T7" fmla="*/ 40 h 56"/>
                  <a:gd name="T8" fmla="*/ 5 w 9"/>
                  <a:gd name="T9" fmla="*/ 34 h 56"/>
                  <a:gd name="T10" fmla="*/ 5 w 9"/>
                  <a:gd name="T11" fmla="*/ 27 h 56"/>
                  <a:gd name="T12" fmla="*/ 5 w 9"/>
                  <a:gd name="T13" fmla="*/ 20 h 56"/>
                  <a:gd name="T14" fmla="*/ 5 w 9"/>
                  <a:gd name="T15" fmla="*/ 13 h 56"/>
                  <a:gd name="T16" fmla="*/ 4 w 9"/>
                  <a:gd name="T17" fmla="*/ 6 h 56"/>
                  <a:gd name="T18" fmla="*/ 4 w 9"/>
                  <a:gd name="T19" fmla="*/ 0 h 56"/>
                  <a:gd name="T20" fmla="*/ 0 w 9"/>
                  <a:gd name="T21" fmla="*/ 0 h 56"/>
                  <a:gd name="T22" fmla="*/ 0 w 9"/>
                  <a:gd name="T23" fmla="*/ 7 h 56"/>
                  <a:gd name="T24" fmla="*/ 0 w 9"/>
                  <a:gd name="T25" fmla="*/ 13 h 56"/>
                  <a:gd name="T26" fmla="*/ 1 w 9"/>
                  <a:gd name="T27" fmla="*/ 20 h 56"/>
                  <a:gd name="T28" fmla="*/ 1 w 9"/>
                  <a:gd name="T29" fmla="*/ 27 h 56"/>
                  <a:gd name="T30" fmla="*/ 1 w 9"/>
                  <a:gd name="T31" fmla="*/ 34 h 56"/>
                  <a:gd name="T32" fmla="*/ 2 w 9"/>
                  <a:gd name="T33" fmla="*/ 41 h 56"/>
                  <a:gd name="T34" fmla="*/ 2 w 9"/>
                  <a:gd name="T35" fmla="*/ 49 h 56"/>
                  <a:gd name="T36" fmla="*/ 3 w 9"/>
                  <a:gd name="T37" fmla="*/ 56 h 56"/>
                  <a:gd name="T38" fmla="*/ 3 w 9"/>
                  <a:gd name="T39" fmla="*/ 55 h 56"/>
                  <a:gd name="T40" fmla="*/ 9 w 9"/>
                  <a:gd name="T41" fmla="*/ 55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56"/>
                  <a:gd name="T65" fmla="*/ 9 w 9"/>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56">
                    <a:moveTo>
                      <a:pt x="9" y="55"/>
                    </a:moveTo>
                    <a:lnTo>
                      <a:pt x="9" y="55"/>
                    </a:lnTo>
                    <a:lnTo>
                      <a:pt x="8" y="48"/>
                    </a:lnTo>
                    <a:lnTo>
                      <a:pt x="6" y="40"/>
                    </a:lnTo>
                    <a:lnTo>
                      <a:pt x="5" y="34"/>
                    </a:lnTo>
                    <a:lnTo>
                      <a:pt x="5" y="27"/>
                    </a:lnTo>
                    <a:lnTo>
                      <a:pt x="5" y="20"/>
                    </a:lnTo>
                    <a:lnTo>
                      <a:pt x="5" y="13"/>
                    </a:lnTo>
                    <a:lnTo>
                      <a:pt x="4" y="6"/>
                    </a:lnTo>
                    <a:lnTo>
                      <a:pt x="4" y="0"/>
                    </a:lnTo>
                    <a:lnTo>
                      <a:pt x="0" y="0"/>
                    </a:lnTo>
                    <a:lnTo>
                      <a:pt x="0" y="7"/>
                    </a:lnTo>
                    <a:lnTo>
                      <a:pt x="0" y="13"/>
                    </a:lnTo>
                    <a:lnTo>
                      <a:pt x="1" y="20"/>
                    </a:lnTo>
                    <a:lnTo>
                      <a:pt x="1" y="27"/>
                    </a:lnTo>
                    <a:lnTo>
                      <a:pt x="1" y="34"/>
                    </a:lnTo>
                    <a:lnTo>
                      <a:pt x="2" y="41"/>
                    </a:lnTo>
                    <a:lnTo>
                      <a:pt x="2" y="49"/>
                    </a:lnTo>
                    <a:lnTo>
                      <a:pt x="3" y="56"/>
                    </a:lnTo>
                    <a:lnTo>
                      <a:pt x="3" y="55"/>
                    </a:lnTo>
                    <a:lnTo>
                      <a:pt x="9" y="5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71" name="Freeform 36">
                <a:extLst>
                  <a:ext uri="{FF2B5EF4-FFF2-40B4-BE49-F238E27FC236}">
                    <a16:creationId xmlns:a16="http://schemas.microsoft.com/office/drawing/2014/main" id="{A8452498-7B16-E7A1-D0B6-D82F342B95AC}"/>
                  </a:ext>
                </a:extLst>
              </p:cNvPr>
              <p:cNvSpPr>
                <a:spLocks/>
              </p:cNvSpPr>
              <p:nvPr/>
            </p:nvSpPr>
            <p:spPr bwMode="auto">
              <a:xfrm>
                <a:off x="236" y="2438"/>
                <a:ext cx="9" cy="9"/>
              </a:xfrm>
              <a:custGeom>
                <a:avLst/>
                <a:gdLst>
                  <a:gd name="T0" fmla="*/ 8 w 9"/>
                  <a:gd name="T1" fmla="*/ 5 h 9"/>
                  <a:gd name="T2" fmla="*/ 9 w 9"/>
                  <a:gd name="T3" fmla="*/ 5 h 9"/>
                  <a:gd name="T4" fmla="*/ 8 w 9"/>
                  <a:gd name="T5" fmla="*/ 4 h 9"/>
                  <a:gd name="T6" fmla="*/ 8 w 9"/>
                  <a:gd name="T7" fmla="*/ 4 h 9"/>
                  <a:gd name="T8" fmla="*/ 7 w 9"/>
                  <a:gd name="T9" fmla="*/ 4 h 9"/>
                  <a:gd name="T10" fmla="*/ 7 w 9"/>
                  <a:gd name="T11" fmla="*/ 3 h 9"/>
                  <a:gd name="T12" fmla="*/ 6 w 9"/>
                  <a:gd name="T13" fmla="*/ 2 h 9"/>
                  <a:gd name="T14" fmla="*/ 6 w 9"/>
                  <a:gd name="T15" fmla="*/ 2 h 9"/>
                  <a:gd name="T16" fmla="*/ 6 w 9"/>
                  <a:gd name="T17" fmla="*/ 1 h 9"/>
                  <a:gd name="T18" fmla="*/ 6 w 9"/>
                  <a:gd name="T19" fmla="*/ 0 h 9"/>
                  <a:gd name="T20" fmla="*/ 0 w 9"/>
                  <a:gd name="T21" fmla="*/ 0 h 9"/>
                  <a:gd name="T22" fmla="*/ 1 w 9"/>
                  <a:gd name="T23" fmla="*/ 2 h 9"/>
                  <a:gd name="T24" fmla="*/ 1 w 9"/>
                  <a:gd name="T25" fmla="*/ 3 h 9"/>
                  <a:gd name="T26" fmla="*/ 2 w 9"/>
                  <a:gd name="T27" fmla="*/ 5 h 9"/>
                  <a:gd name="T28" fmla="*/ 2 w 9"/>
                  <a:gd name="T29" fmla="*/ 6 h 9"/>
                  <a:gd name="T30" fmla="*/ 3 w 9"/>
                  <a:gd name="T31" fmla="*/ 7 h 9"/>
                  <a:gd name="T32" fmla="*/ 5 w 9"/>
                  <a:gd name="T33" fmla="*/ 7 h 9"/>
                  <a:gd name="T34" fmla="*/ 6 w 9"/>
                  <a:gd name="T35" fmla="*/ 8 h 9"/>
                  <a:gd name="T36" fmla="*/ 7 w 9"/>
                  <a:gd name="T37" fmla="*/ 8 h 9"/>
                  <a:gd name="T38" fmla="*/ 8 w 9"/>
                  <a:gd name="T39" fmla="*/ 9 h 9"/>
                  <a:gd name="T40" fmla="*/ 8 w 9"/>
                  <a:gd name="T41" fmla="*/ 5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9"/>
                  <a:gd name="T65" fmla="*/ 9 w 9"/>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9">
                    <a:moveTo>
                      <a:pt x="8" y="5"/>
                    </a:moveTo>
                    <a:lnTo>
                      <a:pt x="9" y="5"/>
                    </a:lnTo>
                    <a:lnTo>
                      <a:pt x="8" y="4"/>
                    </a:lnTo>
                    <a:lnTo>
                      <a:pt x="7" y="4"/>
                    </a:lnTo>
                    <a:lnTo>
                      <a:pt x="7" y="3"/>
                    </a:lnTo>
                    <a:lnTo>
                      <a:pt x="6" y="2"/>
                    </a:lnTo>
                    <a:lnTo>
                      <a:pt x="6" y="1"/>
                    </a:lnTo>
                    <a:lnTo>
                      <a:pt x="6" y="0"/>
                    </a:lnTo>
                    <a:lnTo>
                      <a:pt x="0" y="0"/>
                    </a:lnTo>
                    <a:lnTo>
                      <a:pt x="1" y="2"/>
                    </a:lnTo>
                    <a:lnTo>
                      <a:pt x="1" y="3"/>
                    </a:lnTo>
                    <a:lnTo>
                      <a:pt x="2" y="5"/>
                    </a:lnTo>
                    <a:lnTo>
                      <a:pt x="2" y="6"/>
                    </a:lnTo>
                    <a:lnTo>
                      <a:pt x="3" y="7"/>
                    </a:lnTo>
                    <a:lnTo>
                      <a:pt x="5" y="7"/>
                    </a:lnTo>
                    <a:lnTo>
                      <a:pt x="6" y="8"/>
                    </a:lnTo>
                    <a:lnTo>
                      <a:pt x="7" y="8"/>
                    </a:lnTo>
                    <a:lnTo>
                      <a:pt x="8" y="9"/>
                    </a:lnTo>
                    <a:lnTo>
                      <a:pt x="8"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72" name="Freeform 37">
                <a:extLst>
                  <a:ext uri="{FF2B5EF4-FFF2-40B4-BE49-F238E27FC236}">
                    <a16:creationId xmlns:a16="http://schemas.microsoft.com/office/drawing/2014/main" id="{61ED2827-D5E8-94BA-69F9-C4E65BB8DF5B}"/>
                  </a:ext>
                </a:extLst>
              </p:cNvPr>
              <p:cNvSpPr>
                <a:spLocks/>
              </p:cNvSpPr>
              <p:nvPr/>
            </p:nvSpPr>
            <p:spPr bwMode="auto">
              <a:xfrm>
                <a:off x="244" y="2439"/>
                <a:ext cx="20" cy="9"/>
              </a:xfrm>
              <a:custGeom>
                <a:avLst/>
                <a:gdLst>
                  <a:gd name="T0" fmla="*/ 20 w 20"/>
                  <a:gd name="T1" fmla="*/ 3 h 9"/>
                  <a:gd name="T2" fmla="*/ 16 w 20"/>
                  <a:gd name="T3" fmla="*/ 2 h 9"/>
                  <a:gd name="T4" fmla="*/ 13 w 20"/>
                  <a:gd name="T5" fmla="*/ 3 h 9"/>
                  <a:gd name="T6" fmla="*/ 11 w 20"/>
                  <a:gd name="T7" fmla="*/ 4 h 9"/>
                  <a:gd name="T8" fmla="*/ 9 w 20"/>
                  <a:gd name="T9" fmla="*/ 4 h 9"/>
                  <a:gd name="T10" fmla="*/ 6 w 20"/>
                  <a:gd name="T11" fmla="*/ 4 h 9"/>
                  <a:gd name="T12" fmla="*/ 4 w 20"/>
                  <a:gd name="T13" fmla="*/ 4 h 9"/>
                  <a:gd name="T14" fmla="*/ 2 w 20"/>
                  <a:gd name="T15" fmla="*/ 4 h 9"/>
                  <a:gd name="T16" fmla="*/ 1 w 20"/>
                  <a:gd name="T17" fmla="*/ 4 h 9"/>
                  <a:gd name="T18" fmla="*/ 0 w 20"/>
                  <a:gd name="T19" fmla="*/ 4 h 9"/>
                  <a:gd name="T20" fmla="*/ 0 w 20"/>
                  <a:gd name="T21" fmla="*/ 8 h 9"/>
                  <a:gd name="T22" fmla="*/ 0 w 20"/>
                  <a:gd name="T23" fmla="*/ 8 h 9"/>
                  <a:gd name="T24" fmla="*/ 1 w 20"/>
                  <a:gd name="T25" fmla="*/ 8 h 9"/>
                  <a:gd name="T26" fmla="*/ 3 w 20"/>
                  <a:gd name="T27" fmla="*/ 8 h 9"/>
                  <a:gd name="T28" fmla="*/ 6 w 20"/>
                  <a:gd name="T29" fmla="*/ 9 h 9"/>
                  <a:gd name="T30" fmla="*/ 9 w 20"/>
                  <a:gd name="T31" fmla="*/ 9 h 9"/>
                  <a:gd name="T32" fmla="*/ 12 w 20"/>
                  <a:gd name="T33" fmla="*/ 8 h 9"/>
                  <a:gd name="T34" fmla="*/ 16 w 20"/>
                  <a:gd name="T35" fmla="*/ 7 h 9"/>
                  <a:gd name="T36" fmla="*/ 19 w 20"/>
                  <a:gd name="T37" fmla="*/ 5 h 9"/>
                  <a:gd name="T38" fmla="*/ 16 w 20"/>
                  <a:gd name="T39" fmla="*/ 4 h 9"/>
                  <a:gd name="T40" fmla="*/ 20 w 20"/>
                  <a:gd name="T41" fmla="*/ 3 h 9"/>
                  <a:gd name="T42" fmla="*/ 19 w 20"/>
                  <a:gd name="T43" fmla="*/ 0 h 9"/>
                  <a:gd name="T44" fmla="*/ 16 w 20"/>
                  <a:gd name="T45" fmla="*/ 2 h 9"/>
                  <a:gd name="T46" fmla="*/ 20 w 20"/>
                  <a:gd name="T47" fmla="*/ 3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
                  <a:gd name="T73" fmla="*/ 0 h 9"/>
                  <a:gd name="T74" fmla="*/ 20 w 20"/>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 h="9">
                    <a:moveTo>
                      <a:pt x="20" y="3"/>
                    </a:moveTo>
                    <a:lnTo>
                      <a:pt x="16" y="2"/>
                    </a:lnTo>
                    <a:lnTo>
                      <a:pt x="13" y="3"/>
                    </a:lnTo>
                    <a:lnTo>
                      <a:pt x="11" y="4"/>
                    </a:lnTo>
                    <a:lnTo>
                      <a:pt x="9" y="4"/>
                    </a:lnTo>
                    <a:lnTo>
                      <a:pt x="6" y="4"/>
                    </a:lnTo>
                    <a:lnTo>
                      <a:pt x="4" y="4"/>
                    </a:lnTo>
                    <a:lnTo>
                      <a:pt x="2" y="4"/>
                    </a:lnTo>
                    <a:lnTo>
                      <a:pt x="1" y="4"/>
                    </a:lnTo>
                    <a:lnTo>
                      <a:pt x="0" y="4"/>
                    </a:lnTo>
                    <a:lnTo>
                      <a:pt x="0" y="8"/>
                    </a:lnTo>
                    <a:lnTo>
                      <a:pt x="1" y="8"/>
                    </a:lnTo>
                    <a:lnTo>
                      <a:pt x="3" y="8"/>
                    </a:lnTo>
                    <a:lnTo>
                      <a:pt x="6" y="9"/>
                    </a:lnTo>
                    <a:lnTo>
                      <a:pt x="9" y="9"/>
                    </a:lnTo>
                    <a:lnTo>
                      <a:pt x="12" y="8"/>
                    </a:lnTo>
                    <a:lnTo>
                      <a:pt x="16" y="7"/>
                    </a:lnTo>
                    <a:lnTo>
                      <a:pt x="19" y="5"/>
                    </a:lnTo>
                    <a:lnTo>
                      <a:pt x="16" y="4"/>
                    </a:lnTo>
                    <a:lnTo>
                      <a:pt x="20" y="3"/>
                    </a:lnTo>
                    <a:lnTo>
                      <a:pt x="19" y="0"/>
                    </a:lnTo>
                    <a:lnTo>
                      <a:pt x="16" y="2"/>
                    </a:lnTo>
                    <a:lnTo>
                      <a:pt x="2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73" name="Freeform 38">
                <a:extLst>
                  <a:ext uri="{FF2B5EF4-FFF2-40B4-BE49-F238E27FC236}">
                    <a16:creationId xmlns:a16="http://schemas.microsoft.com/office/drawing/2014/main" id="{06389F49-A89A-2D5B-D914-8AE2ED5B23CB}"/>
                  </a:ext>
                </a:extLst>
              </p:cNvPr>
              <p:cNvSpPr>
                <a:spLocks/>
              </p:cNvSpPr>
              <p:nvPr/>
            </p:nvSpPr>
            <p:spPr bwMode="auto">
              <a:xfrm>
                <a:off x="260" y="2442"/>
                <a:ext cx="19" cy="15"/>
              </a:xfrm>
              <a:custGeom>
                <a:avLst/>
                <a:gdLst>
                  <a:gd name="T0" fmla="*/ 18 w 19"/>
                  <a:gd name="T1" fmla="*/ 11 h 15"/>
                  <a:gd name="T2" fmla="*/ 18 w 19"/>
                  <a:gd name="T3" fmla="*/ 11 h 15"/>
                  <a:gd name="T4" fmla="*/ 14 w 19"/>
                  <a:gd name="T5" fmla="*/ 11 h 15"/>
                  <a:gd name="T6" fmla="*/ 12 w 19"/>
                  <a:gd name="T7" fmla="*/ 11 h 15"/>
                  <a:gd name="T8" fmla="*/ 10 w 19"/>
                  <a:gd name="T9" fmla="*/ 10 h 15"/>
                  <a:gd name="T10" fmla="*/ 8 w 19"/>
                  <a:gd name="T11" fmla="*/ 8 h 15"/>
                  <a:gd name="T12" fmla="*/ 6 w 19"/>
                  <a:gd name="T13" fmla="*/ 7 h 15"/>
                  <a:gd name="T14" fmla="*/ 5 w 19"/>
                  <a:gd name="T15" fmla="*/ 5 h 15"/>
                  <a:gd name="T16" fmla="*/ 4 w 19"/>
                  <a:gd name="T17" fmla="*/ 2 h 15"/>
                  <a:gd name="T18" fmla="*/ 4 w 19"/>
                  <a:gd name="T19" fmla="*/ 0 h 15"/>
                  <a:gd name="T20" fmla="*/ 0 w 19"/>
                  <a:gd name="T21" fmla="*/ 1 h 15"/>
                  <a:gd name="T22" fmla="*/ 0 w 19"/>
                  <a:gd name="T23" fmla="*/ 4 h 15"/>
                  <a:gd name="T24" fmla="*/ 1 w 19"/>
                  <a:gd name="T25" fmla="*/ 6 h 15"/>
                  <a:gd name="T26" fmla="*/ 2 w 19"/>
                  <a:gd name="T27" fmla="*/ 9 h 15"/>
                  <a:gd name="T28" fmla="*/ 4 w 19"/>
                  <a:gd name="T29" fmla="*/ 11 h 15"/>
                  <a:gd name="T30" fmla="*/ 8 w 19"/>
                  <a:gd name="T31" fmla="*/ 13 h 15"/>
                  <a:gd name="T32" fmla="*/ 11 w 19"/>
                  <a:gd name="T33" fmla="*/ 15 h 15"/>
                  <a:gd name="T34" fmla="*/ 14 w 19"/>
                  <a:gd name="T35" fmla="*/ 15 h 15"/>
                  <a:gd name="T36" fmla="*/ 19 w 19"/>
                  <a:gd name="T37" fmla="*/ 15 h 15"/>
                  <a:gd name="T38" fmla="*/ 19 w 19"/>
                  <a:gd name="T39" fmla="*/ 15 h 15"/>
                  <a:gd name="T40" fmla="*/ 18 w 19"/>
                  <a:gd name="T41" fmla="*/ 11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15"/>
                  <a:gd name="T65" fmla="*/ 19 w 19"/>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15">
                    <a:moveTo>
                      <a:pt x="18" y="11"/>
                    </a:moveTo>
                    <a:lnTo>
                      <a:pt x="18" y="11"/>
                    </a:lnTo>
                    <a:lnTo>
                      <a:pt x="14" y="11"/>
                    </a:lnTo>
                    <a:lnTo>
                      <a:pt x="12" y="11"/>
                    </a:lnTo>
                    <a:lnTo>
                      <a:pt x="10" y="10"/>
                    </a:lnTo>
                    <a:lnTo>
                      <a:pt x="8" y="8"/>
                    </a:lnTo>
                    <a:lnTo>
                      <a:pt x="6" y="7"/>
                    </a:lnTo>
                    <a:lnTo>
                      <a:pt x="5" y="5"/>
                    </a:lnTo>
                    <a:lnTo>
                      <a:pt x="4" y="2"/>
                    </a:lnTo>
                    <a:lnTo>
                      <a:pt x="4" y="0"/>
                    </a:lnTo>
                    <a:lnTo>
                      <a:pt x="0" y="1"/>
                    </a:lnTo>
                    <a:lnTo>
                      <a:pt x="0" y="4"/>
                    </a:lnTo>
                    <a:lnTo>
                      <a:pt x="1" y="6"/>
                    </a:lnTo>
                    <a:lnTo>
                      <a:pt x="2" y="9"/>
                    </a:lnTo>
                    <a:lnTo>
                      <a:pt x="4" y="11"/>
                    </a:lnTo>
                    <a:lnTo>
                      <a:pt x="8" y="13"/>
                    </a:lnTo>
                    <a:lnTo>
                      <a:pt x="11" y="15"/>
                    </a:lnTo>
                    <a:lnTo>
                      <a:pt x="14" y="15"/>
                    </a:lnTo>
                    <a:lnTo>
                      <a:pt x="19" y="15"/>
                    </a:lnTo>
                    <a:lnTo>
                      <a:pt x="18" y="1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74" name="Freeform 39">
                <a:extLst>
                  <a:ext uri="{FF2B5EF4-FFF2-40B4-BE49-F238E27FC236}">
                    <a16:creationId xmlns:a16="http://schemas.microsoft.com/office/drawing/2014/main" id="{A99545F9-22A2-269F-9B04-2247F184F270}"/>
                  </a:ext>
                </a:extLst>
              </p:cNvPr>
              <p:cNvSpPr>
                <a:spLocks/>
              </p:cNvSpPr>
              <p:nvPr/>
            </p:nvSpPr>
            <p:spPr bwMode="auto">
              <a:xfrm>
                <a:off x="278" y="2446"/>
                <a:ext cx="14" cy="11"/>
              </a:xfrm>
              <a:custGeom>
                <a:avLst/>
                <a:gdLst>
                  <a:gd name="T0" fmla="*/ 14 w 14"/>
                  <a:gd name="T1" fmla="*/ 2 h 11"/>
                  <a:gd name="T2" fmla="*/ 14 w 14"/>
                  <a:gd name="T3" fmla="*/ 2 h 11"/>
                  <a:gd name="T4" fmla="*/ 12 w 14"/>
                  <a:gd name="T5" fmla="*/ 0 h 11"/>
                  <a:gd name="T6" fmla="*/ 9 w 14"/>
                  <a:gd name="T7" fmla="*/ 0 h 11"/>
                  <a:gd name="T8" fmla="*/ 8 w 14"/>
                  <a:gd name="T9" fmla="*/ 1 h 11"/>
                  <a:gd name="T10" fmla="*/ 7 w 14"/>
                  <a:gd name="T11" fmla="*/ 3 h 11"/>
                  <a:gd name="T12" fmla="*/ 5 w 14"/>
                  <a:gd name="T13" fmla="*/ 4 h 11"/>
                  <a:gd name="T14" fmla="*/ 4 w 14"/>
                  <a:gd name="T15" fmla="*/ 5 h 11"/>
                  <a:gd name="T16" fmla="*/ 2 w 14"/>
                  <a:gd name="T17" fmla="*/ 6 h 11"/>
                  <a:gd name="T18" fmla="*/ 0 w 14"/>
                  <a:gd name="T19" fmla="*/ 7 h 11"/>
                  <a:gd name="T20" fmla="*/ 1 w 14"/>
                  <a:gd name="T21" fmla="*/ 11 h 11"/>
                  <a:gd name="T22" fmla="*/ 4 w 14"/>
                  <a:gd name="T23" fmla="*/ 10 h 11"/>
                  <a:gd name="T24" fmla="*/ 7 w 14"/>
                  <a:gd name="T25" fmla="*/ 9 h 11"/>
                  <a:gd name="T26" fmla="*/ 9 w 14"/>
                  <a:gd name="T27" fmla="*/ 7 h 11"/>
                  <a:gd name="T28" fmla="*/ 10 w 14"/>
                  <a:gd name="T29" fmla="*/ 5 h 11"/>
                  <a:gd name="T30" fmla="*/ 11 w 14"/>
                  <a:gd name="T31" fmla="*/ 4 h 11"/>
                  <a:gd name="T32" fmla="*/ 11 w 14"/>
                  <a:gd name="T33" fmla="*/ 4 h 11"/>
                  <a:gd name="T34" fmla="*/ 10 w 14"/>
                  <a:gd name="T35" fmla="*/ 4 h 11"/>
                  <a:gd name="T36" fmla="*/ 10 w 14"/>
                  <a:gd name="T37" fmla="*/ 4 h 11"/>
                  <a:gd name="T38" fmla="*/ 10 w 14"/>
                  <a:gd name="T39" fmla="*/ 4 h 11"/>
                  <a:gd name="T40" fmla="*/ 14 w 14"/>
                  <a:gd name="T41" fmla="*/ 2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1"/>
                  <a:gd name="T65" fmla="*/ 14 w 14"/>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1">
                    <a:moveTo>
                      <a:pt x="14" y="2"/>
                    </a:moveTo>
                    <a:lnTo>
                      <a:pt x="14" y="2"/>
                    </a:lnTo>
                    <a:lnTo>
                      <a:pt x="12" y="0"/>
                    </a:lnTo>
                    <a:lnTo>
                      <a:pt x="9" y="0"/>
                    </a:lnTo>
                    <a:lnTo>
                      <a:pt x="8" y="1"/>
                    </a:lnTo>
                    <a:lnTo>
                      <a:pt x="7" y="3"/>
                    </a:lnTo>
                    <a:lnTo>
                      <a:pt x="5" y="4"/>
                    </a:lnTo>
                    <a:lnTo>
                      <a:pt x="4" y="5"/>
                    </a:lnTo>
                    <a:lnTo>
                      <a:pt x="2" y="6"/>
                    </a:lnTo>
                    <a:lnTo>
                      <a:pt x="0" y="7"/>
                    </a:lnTo>
                    <a:lnTo>
                      <a:pt x="1" y="11"/>
                    </a:lnTo>
                    <a:lnTo>
                      <a:pt x="4" y="10"/>
                    </a:lnTo>
                    <a:lnTo>
                      <a:pt x="7" y="9"/>
                    </a:lnTo>
                    <a:lnTo>
                      <a:pt x="9" y="7"/>
                    </a:lnTo>
                    <a:lnTo>
                      <a:pt x="10" y="5"/>
                    </a:lnTo>
                    <a:lnTo>
                      <a:pt x="11" y="4"/>
                    </a:lnTo>
                    <a:lnTo>
                      <a:pt x="10" y="4"/>
                    </a:lnTo>
                    <a:lnTo>
                      <a:pt x="14"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75" name="Freeform 40">
                <a:extLst>
                  <a:ext uri="{FF2B5EF4-FFF2-40B4-BE49-F238E27FC236}">
                    <a16:creationId xmlns:a16="http://schemas.microsoft.com/office/drawing/2014/main" id="{1C3082D9-72B3-E1CD-E89B-2DD1AD2C5794}"/>
                  </a:ext>
                </a:extLst>
              </p:cNvPr>
              <p:cNvSpPr>
                <a:spLocks/>
              </p:cNvSpPr>
              <p:nvPr/>
            </p:nvSpPr>
            <p:spPr bwMode="auto">
              <a:xfrm>
                <a:off x="288" y="2448"/>
                <a:ext cx="21" cy="7"/>
              </a:xfrm>
              <a:custGeom>
                <a:avLst/>
                <a:gdLst>
                  <a:gd name="T0" fmla="*/ 17 w 21"/>
                  <a:gd name="T1" fmla="*/ 1 h 7"/>
                  <a:gd name="T2" fmla="*/ 18 w 21"/>
                  <a:gd name="T3" fmla="*/ 1 h 7"/>
                  <a:gd name="T4" fmla="*/ 16 w 21"/>
                  <a:gd name="T5" fmla="*/ 2 h 7"/>
                  <a:gd name="T6" fmla="*/ 15 w 21"/>
                  <a:gd name="T7" fmla="*/ 2 h 7"/>
                  <a:gd name="T8" fmla="*/ 12 w 21"/>
                  <a:gd name="T9" fmla="*/ 2 h 7"/>
                  <a:gd name="T10" fmla="*/ 10 w 21"/>
                  <a:gd name="T11" fmla="*/ 2 h 7"/>
                  <a:gd name="T12" fmla="*/ 9 w 21"/>
                  <a:gd name="T13" fmla="*/ 2 h 7"/>
                  <a:gd name="T14" fmla="*/ 7 w 21"/>
                  <a:gd name="T15" fmla="*/ 2 h 7"/>
                  <a:gd name="T16" fmla="*/ 6 w 21"/>
                  <a:gd name="T17" fmla="*/ 1 h 7"/>
                  <a:gd name="T18" fmla="*/ 4 w 21"/>
                  <a:gd name="T19" fmla="*/ 0 h 7"/>
                  <a:gd name="T20" fmla="*/ 0 w 21"/>
                  <a:gd name="T21" fmla="*/ 2 h 7"/>
                  <a:gd name="T22" fmla="*/ 2 w 21"/>
                  <a:gd name="T23" fmla="*/ 4 h 7"/>
                  <a:gd name="T24" fmla="*/ 4 w 21"/>
                  <a:gd name="T25" fmla="*/ 5 h 7"/>
                  <a:gd name="T26" fmla="*/ 8 w 21"/>
                  <a:gd name="T27" fmla="*/ 6 h 7"/>
                  <a:gd name="T28" fmla="*/ 10 w 21"/>
                  <a:gd name="T29" fmla="*/ 7 h 7"/>
                  <a:gd name="T30" fmla="*/ 12 w 21"/>
                  <a:gd name="T31" fmla="*/ 7 h 7"/>
                  <a:gd name="T32" fmla="*/ 16 w 21"/>
                  <a:gd name="T33" fmla="*/ 6 h 7"/>
                  <a:gd name="T34" fmla="*/ 18 w 21"/>
                  <a:gd name="T35" fmla="*/ 6 h 7"/>
                  <a:gd name="T36" fmla="*/ 20 w 21"/>
                  <a:gd name="T37" fmla="*/ 5 h 7"/>
                  <a:gd name="T38" fmla="*/ 21 w 21"/>
                  <a:gd name="T39" fmla="*/ 4 h 7"/>
                  <a:gd name="T40" fmla="*/ 17 w 21"/>
                  <a:gd name="T41" fmla="*/ 1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7"/>
                  <a:gd name="T65" fmla="*/ 21 w 21"/>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7">
                    <a:moveTo>
                      <a:pt x="17" y="1"/>
                    </a:moveTo>
                    <a:lnTo>
                      <a:pt x="18" y="1"/>
                    </a:lnTo>
                    <a:lnTo>
                      <a:pt x="16" y="2"/>
                    </a:lnTo>
                    <a:lnTo>
                      <a:pt x="15" y="2"/>
                    </a:lnTo>
                    <a:lnTo>
                      <a:pt x="12" y="2"/>
                    </a:lnTo>
                    <a:lnTo>
                      <a:pt x="10" y="2"/>
                    </a:lnTo>
                    <a:lnTo>
                      <a:pt x="9" y="2"/>
                    </a:lnTo>
                    <a:lnTo>
                      <a:pt x="7" y="2"/>
                    </a:lnTo>
                    <a:lnTo>
                      <a:pt x="6" y="1"/>
                    </a:lnTo>
                    <a:lnTo>
                      <a:pt x="4" y="0"/>
                    </a:lnTo>
                    <a:lnTo>
                      <a:pt x="0" y="2"/>
                    </a:lnTo>
                    <a:lnTo>
                      <a:pt x="2" y="4"/>
                    </a:lnTo>
                    <a:lnTo>
                      <a:pt x="4" y="5"/>
                    </a:lnTo>
                    <a:lnTo>
                      <a:pt x="8" y="6"/>
                    </a:lnTo>
                    <a:lnTo>
                      <a:pt x="10" y="7"/>
                    </a:lnTo>
                    <a:lnTo>
                      <a:pt x="12" y="7"/>
                    </a:lnTo>
                    <a:lnTo>
                      <a:pt x="16" y="6"/>
                    </a:lnTo>
                    <a:lnTo>
                      <a:pt x="18" y="6"/>
                    </a:lnTo>
                    <a:lnTo>
                      <a:pt x="20" y="5"/>
                    </a:lnTo>
                    <a:lnTo>
                      <a:pt x="21" y="4"/>
                    </a:lnTo>
                    <a:lnTo>
                      <a:pt x="17"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76" name="Freeform 41">
                <a:extLst>
                  <a:ext uri="{FF2B5EF4-FFF2-40B4-BE49-F238E27FC236}">
                    <a16:creationId xmlns:a16="http://schemas.microsoft.com/office/drawing/2014/main" id="{E5CE8D48-CBD0-AACF-151A-62F59FDEBD36}"/>
                  </a:ext>
                </a:extLst>
              </p:cNvPr>
              <p:cNvSpPr>
                <a:spLocks/>
              </p:cNvSpPr>
              <p:nvPr/>
            </p:nvSpPr>
            <p:spPr bwMode="auto">
              <a:xfrm>
                <a:off x="305" y="2440"/>
                <a:ext cx="12" cy="12"/>
              </a:xfrm>
              <a:custGeom>
                <a:avLst/>
                <a:gdLst>
                  <a:gd name="T0" fmla="*/ 12 w 12"/>
                  <a:gd name="T1" fmla="*/ 3 h 12"/>
                  <a:gd name="T2" fmla="*/ 8 w 12"/>
                  <a:gd name="T3" fmla="*/ 2 h 12"/>
                  <a:gd name="T4" fmla="*/ 7 w 12"/>
                  <a:gd name="T5" fmla="*/ 4 h 12"/>
                  <a:gd name="T6" fmla="*/ 4 w 12"/>
                  <a:gd name="T7" fmla="*/ 5 h 12"/>
                  <a:gd name="T8" fmla="*/ 3 w 12"/>
                  <a:gd name="T9" fmla="*/ 6 h 12"/>
                  <a:gd name="T10" fmla="*/ 2 w 12"/>
                  <a:gd name="T11" fmla="*/ 7 h 12"/>
                  <a:gd name="T12" fmla="*/ 2 w 12"/>
                  <a:gd name="T13" fmla="*/ 8 h 12"/>
                  <a:gd name="T14" fmla="*/ 1 w 12"/>
                  <a:gd name="T15" fmla="*/ 9 h 12"/>
                  <a:gd name="T16" fmla="*/ 1 w 12"/>
                  <a:gd name="T17" fmla="*/ 9 h 12"/>
                  <a:gd name="T18" fmla="*/ 0 w 12"/>
                  <a:gd name="T19" fmla="*/ 9 h 12"/>
                  <a:gd name="T20" fmla="*/ 4 w 12"/>
                  <a:gd name="T21" fmla="*/ 12 h 12"/>
                  <a:gd name="T22" fmla="*/ 4 w 12"/>
                  <a:gd name="T23" fmla="*/ 12 h 12"/>
                  <a:gd name="T24" fmla="*/ 4 w 12"/>
                  <a:gd name="T25" fmla="*/ 11 h 12"/>
                  <a:gd name="T26" fmla="*/ 6 w 12"/>
                  <a:gd name="T27" fmla="*/ 11 h 12"/>
                  <a:gd name="T28" fmla="*/ 6 w 12"/>
                  <a:gd name="T29" fmla="*/ 10 h 12"/>
                  <a:gd name="T30" fmla="*/ 7 w 12"/>
                  <a:gd name="T31" fmla="*/ 9 h 12"/>
                  <a:gd name="T32" fmla="*/ 8 w 12"/>
                  <a:gd name="T33" fmla="*/ 8 h 12"/>
                  <a:gd name="T34" fmla="*/ 10 w 12"/>
                  <a:gd name="T35" fmla="*/ 7 h 12"/>
                  <a:gd name="T36" fmla="*/ 11 w 12"/>
                  <a:gd name="T37" fmla="*/ 5 h 12"/>
                  <a:gd name="T38" fmla="*/ 8 w 12"/>
                  <a:gd name="T39" fmla="*/ 4 h 12"/>
                  <a:gd name="T40" fmla="*/ 12 w 12"/>
                  <a:gd name="T41" fmla="*/ 3 h 12"/>
                  <a:gd name="T42" fmla="*/ 11 w 12"/>
                  <a:gd name="T43" fmla="*/ 0 h 12"/>
                  <a:gd name="T44" fmla="*/ 8 w 12"/>
                  <a:gd name="T45" fmla="*/ 2 h 12"/>
                  <a:gd name="T46" fmla="*/ 12 w 12"/>
                  <a:gd name="T47" fmla="*/ 3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12"/>
                  <a:gd name="T74" fmla="*/ 12 w 12"/>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12">
                    <a:moveTo>
                      <a:pt x="12" y="3"/>
                    </a:moveTo>
                    <a:lnTo>
                      <a:pt x="8" y="2"/>
                    </a:lnTo>
                    <a:lnTo>
                      <a:pt x="7" y="4"/>
                    </a:lnTo>
                    <a:lnTo>
                      <a:pt x="4" y="5"/>
                    </a:lnTo>
                    <a:lnTo>
                      <a:pt x="3" y="6"/>
                    </a:lnTo>
                    <a:lnTo>
                      <a:pt x="2" y="7"/>
                    </a:lnTo>
                    <a:lnTo>
                      <a:pt x="2" y="8"/>
                    </a:lnTo>
                    <a:lnTo>
                      <a:pt x="1" y="9"/>
                    </a:lnTo>
                    <a:lnTo>
                      <a:pt x="0" y="9"/>
                    </a:lnTo>
                    <a:lnTo>
                      <a:pt x="4" y="12"/>
                    </a:lnTo>
                    <a:lnTo>
                      <a:pt x="4" y="11"/>
                    </a:lnTo>
                    <a:lnTo>
                      <a:pt x="6" y="11"/>
                    </a:lnTo>
                    <a:lnTo>
                      <a:pt x="6" y="10"/>
                    </a:lnTo>
                    <a:lnTo>
                      <a:pt x="7" y="9"/>
                    </a:lnTo>
                    <a:lnTo>
                      <a:pt x="8" y="8"/>
                    </a:lnTo>
                    <a:lnTo>
                      <a:pt x="10" y="7"/>
                    </a:lnTo>
                    <a:lnTo>
                      <a:pt x="11" y="5"/>
                    </a:lnTo>
                    <a:lnTo>
                      <a:pt x="8" y="4"/>
                    </a:lnTo>
                    <a:lnTo>
                      <a:pt x="12" y="3"/>
                    </a:lnTo>
                    <a:lnTo>
                      <a:pt x="11" y="0"/>
                    </a:lnTo>
                    <a:lnTo>
                      <a:pt x="8" y="2"/>
                    </a:lnTo>
                    <a:lnTo>
                      <a:pt x="12"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77" name="Freeform 42">
                <a:extLst>
                  <a:ext uri="{FF2B5EF4-FFF2-40B4-BE49-F238E27FC236}">
                    <a16:creationId xmlns:a16="http://schemas.microsoft.com/office/drawing/2014/main" id="{57C25457-0A42-BFE8-5C0A-889A0DD3FA4B}"/>
                  </a:ext>
                </a:extLst>
              </p:cNvPr>
              <p:cNvSpPr>
                <a:spLocks/>
              </p:cNvSpPr>
              <p:nvPr/>
            </p:nvSpPr>
            <p:spPr bwMode="auto">
              <a:xfrm>
                <a:off x="313" y="2443"/>
                <a:ext cx="19" cy="7"/>
              </a:xfrm>
              <a:custGeom>
                <a:avLst/>
                <a:gdLst>
                  <a:gd name="T0" fmla="*/ 17 w 19"/>
                  <a:gd name="T1" fmla="*/ 2 h 7"/>
                  <a:gd name="T2" fmla="*/ 18 w 19"/>
                  <a:gd name="T3" fmla="*/ 2 h 7"/>
                  <a:gd name="T4" fmla="*/ 17 w 19"/>
                  <a:gd name="T5" fmla="*/ 2 h 7"/>
                  <a:gd name="T6" fmla="*/ 14 w 19"/>
                  <a:gd name="T7" fmla="*/ 2 h 7"/>
                  <a:gd name="T8" fmla="*/ 12 w 19"/>
                  <a:gd name="T9" fmla="*/ 2 h 7"/>
                  <a:gd name="T10" fmla="*/ 10 w 19"/>
                  <a:gd name="T11" fmla="*/ 2 h 7"/>
                  <a:gd name="T12" fmla="*/ 8 w 19"/>
                  <a:gd name="T13" fmla="*/ 2 h 7"/>
                  <a:gd name="T14" fmla="*/ 7 w 19"/>
                  <a:gd name="T15" fmla="*/ 2 h 7"/>
                  <a:gd name="T16" fmla="*/ 5 w 19"/>
                  <a:gd name="T17" fmla="*/ 1 h 7"/>
                  <a:gd name="T18" fmla="*/ 4 w 19"/>
                  <a:gd name="T19" fmla="*/ 0 h 7"/>
                  <a:gd name="T20" fmla="*/ 0 w 19"/>
                  <a:gd name="T21" fmla="*/ 1 h 7"/>
                  <a:gd name="T22" fmla="*/ 1 w 19"/>
                  <a:gd name="T23" fmla="*/ 4 h 7"/>
                  <a:gd name="T24" fmla="*/ 4 w 19"/>
                  <a:gd name="T25" fmla="*/ 6 h 7"/>
                  <a:gd name="T26" fmla="*/ 8 w 19"/>
                  <a:gd name="T27" fmla="*/ 6 h 7"/>
                  <a:gd name="T28" fmla="*/ 10 w 19"/>
                  <a:gd name="T29" fmla="*/ 7 h 7"/>
                  <a:gd name="T30" fmla="*/ 13 w 19"/>
                  <a:gd name="T31" fmla="*/ 6 h 7"/>
                  <a:gd name="T32" fmla="*/ 16 w 19"/>
                  <a:gd name="T33" fmla="*/ 6 h 7"/>
                  <a:gd name="T34" fmla="*/ 18 w 19"/>
                  <a:gd name="T35" fmla="*/ 6 h 7"/>
                  <a:gd name="T36" fmla="*/ 18 w 19"/>
                  <a:gd name="T37" fmla="*/ 6 h 7"/>
                  <a:gd name="T38" fmla="*/ 19 w 19"/>
                  <a:gd name="T39" fmla="*/ 6 h 7"/>
                  <a:gd name="T40" fmla="*/ 17 w 19"/>
                  <a:gd name="T41" fmla="*/ 2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7"/>
                  <a:gd name="T65" fmla="*/ 19 w 19"/>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7">
                    <a:moveTo>
                      <a:pt x="17" y="2"/>
                    </a:moveTo>
                    <a:lnTo>
                      <a:pt x="18" y="2"/>
                    </a:lnTo>
                    <a:lnTo>
                      <a:pt x="17" y="2"/>
                    </a:lnTo>
                    <a:lnTo>
                      <a:pt x="14" y="2"/>
                    </a:lnTo>
                    <a:lnTo>
                      <a:pt x="12" y="2"/>
                    </a:lnTo>
                    <a:lnTo>
                      <a:pt x="10" y="2"/>
                    </a:lnTo>
                    <a:lnTo>
                      <a:pt x="8" y="2"/>
                    </a:lnTo>
                    <a:lnTo>
                      <a:pt x="7" y="2"/>
                    </a:lnTo>
                    <a:lnTo>
                      <a:pt x="5" y="1"/>
                    </a:lnTo>
                    <a:lnTo>
                      <a:pt x="4" y="0"/>
                    </a:lnTo>
                    <a:lnTo>
                      <a:pt x="0" y="1"/>
                    </a:lnTo>
                    <a:lnTo>
                      <a:pt x="1" y="4"/>
                    </a:lnTo>
                    <a:lnTo>
                      <a:pt x="4" y="6"/>
                    </a:lnTo>
                    <a:lnTo>
                      <a:pt x="8" y="6"/>
                    </a:lnTo>
                    <a:lnTo>
                      <a:pt x="10" y="7"/>
                    </a:lnTo>
                    <a:lnTo>
                      <a:pt x="13" y="6"/>
                    </a:lnTo>
                    <a:lnTo>
                      <a:pt x="16" y="6"/>
                    </a:lnTo>
                    <a:lnTo>
                      <a:pt x="18" y="6"/>
                    </a:lnTo>
                    <a:lnTo>
                      <a:pt x="19" y="6"/>
                    </a:lnTo>
                    <a:lnTo>
                      <a:pt x="17"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78" name="Freeform 43">
                <a:extLst>
                  <a:ext uri="{FF2B5EF4-FFF2-40B4-BE49-F238E27FC236}">
                    <a16:creationId xmlns:a16="http://schemas.microsoft.com/office/drawing/2014/main" id="{D7227979-1CE6-6B86-382B-F7BDB42B078C}"/>
                  </a:ext>
                </a:extLst>
              </p:cNvPr>
              <p:cNvSpPr>
                <a:spLocks/>
              </p:cNvSpPr>
              <p:nvPr/>
            </p:nvSpPr>
            <p:spPr bwMode="auto">
              <a:xfrm>
                <a:off x="330" y="2404"/>
                <a:ext cx="27" cy="45"/>
              </a:xfrm>
              <a:custGeom>
                <a:avLst/>
                <a:gdLst>
                  <a:gd name="T0" fmla="*/ 22 w 27"/>
                  <a:gd name="T1" fmla="*/ 0 h 45"/>
                  <a:gd name="T2" fmla="*/ 22 w 27"/>
                  <a:gd name="T3" fmla="*/ 0 h 45"/>
                  <a:gd name="T4" fmla="*/ 21 w 27"/>
                  <a:gd name="T5" fmla="*/ 6 h 45"/>
                  <a:gd name="T6" fmla="*/ 20 w 27"/>
                  <a:gd name="T7" fmla="*/ 12 h 45"/>
                  <a:gd name="T8" fmla="*/ 18 w 27"/>
                  <a:gd name="T9" fmla="*/ 17 h 45"/>
                  <a:gd name="T10" fmla="*/ 16 w 27"/>
                  <a:gd name="T11" fmla="*/ 24 h 45"/>
                  <a:gd name="T12" fmla="*/ 13 w 27"/>
                  <a:gd name="T13" fmla="*/ 29 h 45"/>
                  <a:gd name="T14" fmla="*/ 9 w 27"/>
                  <a:gd name="T15" fmla="*/ 34 h 45"/>
                  <a:gd name="T16" fmla="*/ 4 w 27"/>
                  <a:gd name="T17" fmla="*/ 38 h 45"/>
                  <a:gd name="T18" fmla="*/ 0 w 27"/>
                  <a:gd name="T19" fmla="*/ 41 h 45"/>
                  <a:gd name="T20" fmla="*/ 2 w 27"/>
                  <a:gd name="T21" fmla="*/ 45 h 45"/>
                  <a:gd name="T22" fmla="*/ 8 w 27"/>
                  <a:gd name="T23" fmla="*/ 41 h 45"/>
                  <a:gd name="T24" fmla="*/ 13 w 27"/>
                  <a:gd name="T25" fmla="*/ 36 h 45"/>
                  <a:gd name="T26" fmla="*/ 17 w 27"/>
                  <a:gd name="T27" fmla="*/ 31 h 45"/>
                  <a:gd name="T28" fmla="*/ 20 w 27"/>
                  <a:gd name="T29" fmla="*/ 26 h 45"/>
                  <a:gd name="T30" fmla="*/ 22 w 27"/>
                  <a:gd name="T31" fmla="*/ 19 h 45"/>
                  <a:gd name="T32" fmla="*/ 25 w 27"/>
                  <a:gd name="T33" fmla="*/ 13 h 45"/>
                  <a:gd name="T34" fmla="*/ 26 w 27"/>
                  <a:gd name="T35" fmla="*/ 7 h 45"/>
                  <a:gd name="T36" fmla="*/ 27 w 27"/>
                  <a:gd name="T37" fmla="*/ 1 h 45"/>
                  <a:gd name="T38" fmla="*/ 27 w 27"/>
                  <a:gd name="T39" fmla="*/ 1 h 45"/>
                  <a:gd name="T40" fmla="*/ 22 w 27"/>
                  <a:gd name="T41" fmla="*/ 0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45"/>
                  <a:gd name="T65" fmla="*/ 27 w 27"/>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45">
                    <a:moveTo>
                      <a:pt x="22" y="0"/>
                    </a:moveTo>
                    <a:lnTo>
                      <a:pt x="22" y="0"/>
                    </a:lnTo>
                    <a:lnTo>
                      <a:pt x="21" y="6"/>
                    </a:lnTo>
                    <a:lnTo>
                      <a:pt x="20" y="12"/>
                    </a:lnTo>
                    <a:lnTo>
                      <a:pt x="18" y="17"/>
                    </a:lnTo>
                    <a:lnTo>
                      <a:pt x="16" y="24"/>
                    </a:lnTo>
                    <a:lnTo>
                      <a:pt x="13" y="29"/>
                    </a:lnTo>
                    <a:lnTo>
                      <a:pt x="9" y="34"/>
                    </a:lnTo>
                    <a:lnTo>
                      <a:pt x="4" y="38"/>
                    </a:lnTo>
                    <a:lnTo>
                      <a:pt x="0" y="41"/>
                    </a:lnTo>
                    <a:lnTo>
                      <a:pt x="2" y="45"/>
                    </a:lnTo>
                    <a:lnTo>
                      <a:pt x="8" y="41"/>
                    </a:lnTo>
                    <a:lnTo>
                      <a:pt x="13" y="36"/>
                    </a:lnTo>
                    <a:lnTo>
                      <a:pt x="17" y="31"/>
                    </a:lnTo>
                    <a:lnTo>
                      <a:pt x="20" y="26"/>
                    </a:lnTo>
                    <a:lnTo>
                      <a:pt x="22" y="19"/>
                    </a:lnTo>
                    <a:lnTo>
                      <a:pt x="25" y="13"/>
                    </a:lnTo>
                    <a:lnTo>
                      <a:pt x="26" y="7"/>
                    </a:lnTo>
                    <a:lnTo>
                      <a:pt x="27" y="1"/>
                    </a:lnTo>
                    <a:lnTo>
                      <a:pt x="2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79" name="Freeform 44">
                <a:extLst>
                  <a:ext uri="{FF2B5EF4-FFF2-40B4-BE49-F238E27FC236}">
                    <a16:creationId xmlns:a16="http://schemas.microsoft.com/office/drawing/2014/main" id="{EFA679FA-F780-5AB4-624A-771964D9825E}"/>
                  </a:ext>
                </a:extLst>
              </p:cNvPr>
              <p:cNvSpPr>
                <a:spLocks/>
              </p:cNvSpPr>
              <p:nvPr/>
            </p:nvSpPr>
            <p:spPr bwMode="auto">
              <a:xfrm>
                <a:off x="352" y="2279"/>
                <a:ext cx="38" cy="126"/>
              </a:xfrm>
              <a:custGeom>
                <a:avLst/>
                <a:gdLst>
                  <a:gd name="T0" fmla="*/ 33 w 38"/>
                  <a:gd name="T1" fmla="*/ 0 h 126"/>
                  <a:gd name="T2" fmla="*/ 33 w 38"/>
                  <a:gd name="T3" fmla="*/ 0 h 126"/>
                  <a:gd name="T4" fmla="*/ 30 w 38"/>
                  <a:gd name="T5" fmla="*/ 17 h 126"/>
                  <a:gd name="T6" fmla="*/ 25 w 38"/>
                  <a:gd name="T7" fmla="*/ 33 h 126"/>
                  <a:gd name="T8" fmla="*/ 21 w 38"/>
                  <a:gd name="T9" fmla="*/ 48 h 126"/>
                  <a:gd name="T10" fmla="*/ 16 w 38"/>
                  <a:gd name="T11" fmla="*/ 61 h 126"/>
                  <a:gd name="T12" fmla="*/ 12 w 38"/>
                  <a:gd name="T13" fmla="*/ 74 h 126"/>
                  <a:gd name="T14" fmla="*/ 7 w 38"/>
                  <a:gd name="T15" fmla="*/ 89 h 126"/>
                  <a:gd name="T16" fmla="*/ 4 w 38"/>
                  <a:gd name="T17" fmla="*/ 106 h 126"/>
                  <a:gd name="T18" fmla="*/ 0 w 38"/>
                  <a:gd name="T19" fmla="*/ 125 h 126"/>
                  <a:gd name="T20" fmla="*/ 5 w 38"/>
                  <a:gd name="T21" fmla="*/ 126 h 126"/>
                  <a:gd name="T22" fmla="*/ 8 w 38"/>
                  <a:gd name="T23" fmla="*/ 107 h 126"/>
                  <a:gd name="T24" fmla="*/ 12 w 38"/>
                  <a:gd name="T25" fmla="*/ 90 h 126"/>
                  <a:gd name="T26" fmla="*/ 16 w 38"/>
                  <a:gd name="T27" fmla="*/ 75 h 126"/>
                  <a:gd name="T28" fmla="*/ 21 w 38"/>
                  <a:gd name="T29" fmla="*/ 62 h 126"/>
                  <a:gd name="T30" fmla="*/ 25 w 38"/>
                  <a:gd name="T31" fmla="*/ 49 h 126"/>
                  <a:gd name="T32" fmla="*/ 30 w 38"/>
                  <a:gd name="T33" fmla="*/ 34 h 126"/>
                  <a:gd name="T34" fmla="*/ 34 w 38"/>
                  <a:gd name="T35" fmla="*/ 18 h 126"/>
                  <a:gd name="T36" fmla="*/ 38 w 38"/>
                  <a:gd name="T37" fmla="*/ 0 h 126"/>
                  <a:gd name="T38" fmla="*/ 38 w 38"/>
                  <a:gd name="T39" fmla="*/ 0 h 126"/>
                  <a:gd name="T40" fmla="*/ 33 w 38"/>
                  <a:gd name="T41" fmla="*/ 0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126"/>
                  <a:gd name="T65" fmla="*/ 38 w 38"/>
                  <a:gd name="T66" fmla="*/ 126 h 1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126">
                    <a:moveTo>
                      <a:pt x="33" y="0"/>
                    </a:moveTo>
                    <a:lnTo>
                      <a:pt x="33" y="0"/>
                    </a:lnTo>
                    <a:lnTo>
                      <a:pt x="30" y="17"/>
                    </a:lnTo>
                    <a:lnTo>
                      <a:pt x="25" y="33"/>
                    </a:lnTo>
                    <a:lnTo>
                      <a:pt x="21" y="48"/>
                    </a:lnTo>
                    <a:lnTo>
                      <a:pt x="16" y="61"/>
                    </a:lnTo>
                    <a:lnTo>
                      <a:pt x="12" y="74"/>
                    </a:lnTo>
                    <a:lnTo>
                      <a:pt x="7" y="89"/>
                    </a:lnTo>
                    <a:lnTo>
                      <a:pt x="4" y="106"/>
                    </a:lnTo>
                    <a:lnTo>
                      <a:pt x="0" y="125"/>
                    </a:lnTo>
                    <a:lnTo>
                      <a:pt x="5" y="126"/>
                    </a:lnTo>
                    <a:lnTo>
                      <a:pt x="8" y="107"/>
                    </a:lnTo>
                    <a:lnTo>
                      <a:pt x="12" y="90"/>
                    </a:lnTo>
                    <a:lnTo>
                      <a:pt x="16" y="75"/>
                    </a:lnTo>
                    <a:lnTo>
                      <a:pt x="21" y="62"/>
                    </a:lnTo>
                    <a:lnTo>
                      <a:pt x="25" y="49"/>
                    </a:lnTo>
                    <a:lnTo>
                      <a:pt x="30" y="34"/>
                    </a:lnTo>
                    <a:lnTo>
                      <a:pt x="34" y="18"/>
                    </a:lnTo>
                    <a:lnTo>
                      <a:pt x="38" y="0"/>
                    </a:lnTo>
                    <a:lnTo>
                      <a:pt x="3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80" name="Freeform 45">
                <a:extLst>
                  <a:ext uri="{FF2B5EF4-FFF2-40B4-BE49-F238E27FC236}">
                    <a16:creationId xmlns:a16="http://schemas.microsoft.com/office/drawing/2014/main" id="{BCC94B12-495E-4CB9-0165-B64A7664A7A6}"/>
                  </a:ext>
                </a:extLst>
              </p:cNvPr>
              <p:cNvSpPr>
                <a:spLocks/>
              </p:cNvSpPr>
              <p:nvPr/>
            </p:nvSpPr>
            <p:spPr bwMode="auto">
              <a:xfrm>
                <a:off x="383" y="2227"/>
                <a:ext cx="8" cy="52"/>
              </a:xfrm>
              <a:custGeom>
                <a:avLst/>
                <a:gdLst>
                  <a:gd name="T0" fmla="*/ 2 w 8"/>
                  <a:gd name="T1" fmla="*/ 0 h 52"/>
                  <a:gd name="T2" fmla="*/ 3 w 8"/>
                  <a:gd name="T3" fmla="*/ 0 h 52"/>
                  <a:gd name="T4" fmla="*/ 1 w 8"/>
                  <a:gd name="T5" fmla="*/ 3 h 52"/>
                  <a:gd name="T6" fmla="*/ 0 w 8"/>
                  <a:gd name="T7" fmla="*/ 7 h 52"/>
                  <a:gd name="T8" fmla="*/ 1 w 8"/>
                  <a:gd name="T9" fmla="*/ 12 h 52"/>
                  <a:gd name="T10" fmla="*/ 1 w 8"/>
                  <a:gd name="T11" fmla="*/ 19 h 52"/>
                  <a:gd name="T12" fmla="*/ 2 w 8"/>
                  <a:gd name="T13" fmla="*/ 26 h 52"/>
                  <a:gd name="T14" fmla="*/ 2 w 8"/>
                  <a:gd name="T15" fmla="*/ 34 h 52"/>
                  <a:gd name="T16" fmla="*/ 2 w 8"/>
                  <a:gd name="T17" fmla="*/ 43 h 52"/>
                  <a:gd name="T18" fmla="*/ 2 w 8"/>
                  <a:gd name="T19" fmla="*/ 52 h 52"/>
                  <a:gd name="T20" fmla="*/ 7 w 8"/>
                  <a:gd name="T21" fmla="*/ 52 h 52"/>
                  <a:gd name="T22" fmla="*/ 8 w 8"/>
                  <a:gd name="T23" fmla="*/ 43 h 52"/>
                  <a:gd name="T24" fmla="*/ 8 w 8"/>
                  <a:gd name="T25" fmla="*/ 34 h 52"/>
                  <a:gd name="T26" fmla="*/ 7 w 8"/>
                  <a:gd name="T27" fmla="*/ 25 h 52"/>
                  <a:gd name="T28" fmla="*/ 5 w 8"/>
                  <a:gd name="T29" fmla="*/ 18 h 52"/>
                  <a:gd name="T30" fmla="*/ 5 w 8"/>
                  <a:gd name="T31" fmla="*/ 12 h 52"/>
                  <a:gd name="T32" fmla="*/ 5 w 8"/>
                  <a:gd name="T33" fmla="*/ 7 h 52"/>
                  <a:gd name="T34" fmla="*/ 5 w 8"/>
                  <a:gd name="T35" fmla="*/ 4 h 52"/>
                  <a:gd name="T36" fmla="*/ 5 w 8"/>
                  <a:gd name="T37" fmla="*/ 3 h 52"/>
                  <a:gd name="T38" fmla="*/ 7 w 8"/>
                  <a:gd name="T39" fmla="*/ 3 h 52"/>
                  <a:gd name="T40" fmla="*/ 2 w 8"/>
                  <a:gd name="T41" fmla="*/ 0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52"/>
                  <a:gd name="T65" fmla="*/ 8 w 8"/>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52">
                    <a:moveTo>
                      <a:pt x="2" y="0"/>
                    </a:moveTo>
                    <a:lnTo>
                      <a:pt x="3" y="0"/>
                    </a:lnTo>
                    <a:lnTo>
                      <a:pt x="1" y="3"/>
                    </a:lnTo>
                    <a:lnTo>
                      <a:pt x="0" y="7"/>
                    </a:lnTo>
                    <a:lnTo>
                      <a:pt x="1" y="12"/>
                    </a:lnTo>
                    <a:lnTo>
                      <a:pt x="1" y="19"/>
                    </a:lnTo>
                    <a:lnTo>
                      <a:pt x="2" y="26"/>
                    </a:lnTo>
                    <a:lnTo>
                      <a:pt x="2" y="34"/>
                    </a:lnTo>
                    <a:lnTo>
                      <a:pt x="2" y="43"/>
                    </a:lnTo>
                    <a:lnTo>
                      <a:pt x="2" y="52"/>
                    </a:lnTo>
                    <a:lnTo>
                      <a:pt x="7" y="52"/>
                    </a:lnTo>
                    <a:lnTo>
                      <a:pt x="8" y="43"/>
                    </a:lnTo>
                    <a:lnTo>
                      <a:pt x="8" y="34"/>
                    </a:lnTo>
                    <a:lnTo>
                      <a:pt x="7" y="25"/>
                    </a:lnTo>
                    <a:lnTo>
                      <a:pt x="5" y="18"/>
                    </a:lnTo>
                    <a:lnTo>
                      <a:pt x="5" y="12"/>
                    </a:lnTo>
                    <a:lnTo>
                      <a:pt x="5" y="7"/>
                    </a:lnTo>
                    <a:lnTo>
                      <a:pt x="5" y="4"/>
                    </a:lnTo>
                    <a:lnTo>
                      <a:pt x="5" y="3"/>
                    </a:lnTo>
                    <a:lnTo>
                      <a:pt x="7" y="3"/>
                    </a:lnTo>
                    <a:lnTo>
                      <a:pt x="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81" name="Freeform 46">
                <a:extLst>
                  <a:ext uri="{FF2B5EF4-FFF2-40B4-BE49-F238E27FC236}">
                    <a16:creationId xmlns:a16="http://schemas.microsoft.com/office/drawing/2014/main" id="{8869A1DC-9FB4-5EDA-F1E7-6286DAC8261B}"/>
                  </a:ext>
                </a:extLst>
              </p:cNvPr>
              <p:cNvSpPr>
                <a:spLocks/>
              </p:cNvSpPr>
              <p:nvPr/>
            </p:nvSpPr>
            <p:spPr bwMode="auto">
              <a:xfrm>
                <a:off x="385" y="2177"/>
                <a:ext cx="28" cy="53"/>
              </a:xfrm>
              <a:custGeom>
                <a:avLst/>
                <a:gdLst>
                  <a:gd name="T0" fmla="*/ 24 w 28"/>
                  <a:gd name="T1" fmla="*/ 0 h 53"/>
                  <a:gd name="T2" fmla="*/ 24 w 28"/>
                  <a:gd name="T3" fmla="*/ 0 h 53"/>
                  <a:gd name="T4" fmla="*/ 23 w 28"/>
                  <a:gd name="T5" fmla="*/ 4 h 53"/>
                  <a:gd name="T6" fmla="*/ 20 w 28"/>
                  <a:gd name="T7" fmla="*/ 9 h 53"/>
                  <a:gd name="T8" fmla="*/ 17 w 28"/>
                  <a:gd name="T9" fmla="*/ 17 h 53"/>
                  <a:gd name="T10" fmla="*/ 14 w 28"/>
                  <a:gd name="T11" fmla="*/ 25 h 53"/>
                  <a:gd name="T12" fmla="*/ 9 w 28"/>
                  <a:gd name="T13" fmla="*/ 34 h 53"/>
                  <a:gd name="T14" fmla="*/ 6 w 28"/>
                  <a:gd name="T15" fmla="*/ 41 h 53"/>
                  <a:gd name="T16" fmla="*/ 2 w 28"/>
                  <a:gd name="T17" fmla="*/ 47 h 53"/>
                  <a:gd name="T18" fmla="*/ 0 w 28"/>
                  <a:gd name="T19" fmla="*/ 50 h 53"/>
                  <a:gd name="T20" fmla="*/ 5 w 28"/>
                  <a:gd name="T21" fmla="*/ 53 h 53"/>
                  <a:gd name="T22" fmla="*/ 7 w 28"/>
                  <a:gd name="T23" fmla="*/ 49 h 53"/>
                  <a:gd name="T24" fmla="*/ 10 w 28"/>
                  <a:gd name="T25" fmla="*/ 43 h 53"/>
                  <a:gd name="T26" fmla="*/ 14 w 28"/>
                  <a:gd name="T27" fmla="*/ 36 h 53"/>
                  <a:gd name="T28" fmla="*/ 18 w 28"/>
                  <a:gd name="T29" fmla="*/ 26 h 53"/>
                  <a:gd name="T30" fmla="*/ 21 w 28"/>
                  <a:gd name="T31" fmla="*/ 18 h 53"/>
                  <a:gd name="T32" fmla="*/ 25 w 28"/>
                  <a:gd name="T33" fmla="*/ 11 h 53"/>
                  <a:gd name="T34" fmla="*/ 27 w 28"/>
                  <a:gd name="T35" fmla="*/ 5 h 53"/>
                  <a:gd name="T36" fmla="*/ 28 w 28"/>
                  <a:gd name="T37" fmla="*/ 1 h 53"/>
                  <a:gd name="T38" fmla="*/ 28 w 28"/>
                  <a:gd name="T39" fmla="*/ 1 h 53"/>
                  <a:gd name="T40" fmla="*/ 24 w 28"/>
                  <a:gd name="T41" fmla="*/ 0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53"/>
                  <a:gd name="T65" fmla="*/ 28 w 28"/>
                  <a:gd name="T66" fmla="*/ 53 h 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53">
                    <a:moveTo>
                      <a:pt x="24" y="0"/>
                    </a:moveTo>
                    <a:lnTo>
                      <a:pt x="24" y="0"/>
                    </a:lnTo>
                    <a:lnTo>
                      <a:pt x="23" y="4"/>
                    </a:lnTo>
                    <a:lnTo>
                      <a:pt x="20" y="9"/>
                    </a:lnTo>
                    <a:lnTo>
                      <a:pt x="17" y="17"/>
                    </a:lnTo>
                    <a:lnTo>
                      <a:pt x="14" y="25"/>
                    </a:lnTo>
                    <a:lnTo>
                      <a:pt x="9" y="34"/>
                    </a:lnTo>
                    <a:lnTo>
                      <a:pt x="6" y="41"/>
                    </a:lnTo>
                    <a:lnTo>
                      <a:pt x="2" y="47"/>
                    </a:lnTo>
                    <a:lnTo>
                      <a:pt x="0" y="50"/>
                    </a:lnTo>
                    <a:lnTo>
                      <a:pt x="5" y="53"/>
                    </a:lnTo>
                    <a:lnTo>
                      <a:pt x="7" y="49"/>
                    </a:lnTo>
                    <a:lnTo>
                      <a:pt x="10" y="43"/>
                    </a:lnTo>
                    <a:lnTo>
                      <a:pt x="14" y="36"/>
                    </a:lnTo>
                    <a:lnTo>
                      <a:pt x="18" y="26"/>
                    </a:lnTo>
                    <a:lnTo>
                      <a:pt x="21" y="18"/>
                    </a:lnTo>
                    <a:lnTo>
                      <a:pt x="25" y="11"/>
                    </a:lnTo>
                    <a:lnTo>
                      <a:pt x="27" y="5"/>
                    </a:lnTo>
                    <a:lnTo>
                      <a:pt x="28" y="1"/>
                    </a:lnTo>
                    <a:lnTo>
                      <a:pt x="2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82" name="Freeform 47">
                <a:extLst>
                  <a:ext uri="{FF2B5EF4-FFF2-40B4-BE49-F238E27FC236}">
                    <a16:creationId xmlns:a16="http://schemas.microsoft.com/office/drawing/2014/main" id="{B18A14AD-2894-741F-876B-F9574BE4AF0B}"/>
                  </a:ext>
                </a:extLst>
              </p:cNvPr>
              <p:cNvSpPr>
                <a:spLocks/>
              </p:cNvSpPr>
              <p:nvPr/>
            </p:nvSpPr>
            <p:spPr bwMode="auto">
              <a:xfrm>
                <a:off x="409" y="1913"/>
                <a:ext cx="84" cy="265"/>
              </a:xfrm>
              <a:custGeom>
                <a:avLst/>
                <a:gdLst>
                  <a:gd name="T0" fmla="*/ 80 w 84"/>
                  <a:gd name="T1" fmla="*/ 0 h 265"/>
                  <a:gd name="T2" fmla="*/ 80 w 84"/>
                  <a:gd name="T3" fmla="*/ 0 h 265"/>
                  <a:gd name="T4" fmla="*/ 71 w 84"/>
                  <a:gd name="T5" fmla="*/ 28 h 265"/>
                  <a:gd name="T6" fmla="*/ 61 w 84"/>
                  <a:gd name="T7" fmla="*/ 60 h 265"/>
                  <a:gd name="T8" fmla="*/ 49 w 84"/>
                  <a:gd name="T9" fmla="*/ 95 h 265"/>
                  <a:gd name="T10" fmla="*/ 38 w 84"/>
                  <a:gd name="T11" fmla="*/ 131 h 265"/>
                  <a:gd name="T12" fmla="*/ 27 w 84"/>
                  <a:gd name="T13" fmla="*/ 166 h 265"/>
                  <a:gd name="T14" fmla="*/ 17 w 84"/>
                  <a:gd name="T15" fmla="*/ 202 h 265"/>
                  <a:gd name="T16" fmla="*/ 8 w 84"/>
                  <a:gd name="T17" fmla="*/ 234 h 265"/>
                  <a:gd name="T18" fmla="*/ 0 w 84"/>
                  <a:gd name="T19" fmla="*/ 264 h 265"/>
                  <a:gd name="T20" fmla="*/ 4 w 84"/>
                  <a:gd name="T21" fmla="*/ 265 h 265"/>
                  <a:gd name="T22" fmla="*/ 12 w 84"/>
                  <a:gd name="T23" fmla="*/ 235 h 265"/>
                  <a:gd name="T24" fmla="*/ 21 w 84"/>
                  <a:gd name="T25" fmla="*/ 203 h 265"/>
                  <a:gd name="T26" fmla="*/ 31 w 84"/>
                  <a:gd name="T27" fmla="*/ 167 h 265"/>
                  <a:gd name="T28" fmla="*/ 43 w 84"/>
                  <a:gd name="T29" fmla="*/ 132 h 265"/>
                  <a:gd name="T30" fmla="*/ 54 w 84"/>
                  <a:gd name="T31" fmla="*/ 96 h 265"/>
                  <a:gd name="T32" fmla="*/ 65 w 84"/>
                  <a:gd name="T33" fmla="*/ 61 h 265"/>
                  <a:gd name="T34" fmla="*/ 75 w 84"/>
                  <a:gd name="T35" fmla="*/ 30 h 265"/>
                  <a:gd name="T36" fmla="*/ 84 w 84"/>
                  <a:gd name="T37" fmla="*/ 1 h 265"/>
                  <a:gd name="T38" fmla="*/ 84 w 84"/>
                  <a:gd name="T39" fmla="*/ 1 h 265"/>
                  <a:gd name="T40" fmla="*/ 80 w 84"/>
                  <a:gd name="T41" fmla="*/ 0 h 2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265"/>
                  <a:gd name="T65" fmla="*/ 84 w 84"/>
                  <a:gd name="T66" fmla="*/ 265 h 2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265">
                    <a:moveTo>
                      <a:pt x="80" y="0"/>
                    </a:moveTo>
                    <a:lnTo>
                      <a:pt x="80" y="0"/>
                    </a:lnTo>
                    <a:lnTo>
                      <a:pt x="71" y="28"/>
                    </a:lnTo>
                    <a:lnTo>
                      <a:pt x="61" y="60"/>
                    </a:lnTo>
                    <a:lnTo>
                      <a:pt x="49" y="95"/>
                    </a:lnTo>
                    <a:lnTo>
                      <a:pt x="38" y="131"/>
                    </a:lnTo>
                    <a:lnTo>
                      <a:pt x="27" y="166"/>
                    </a:lnTo>
                    <a:lnTo>
                      <a:pt x="17" y="202"/>
                    </a:lnTo>
                    <a:lnTo>
                      <a:pt x="8" y="234"/>
                    </a:lnTo>
                    <a:lnTo>
                      <a:pt x="0" y="264"/>
                    </a:lnTo>
                    <a:lnTo>
                      <a:pt x="4" y="265"/>
                    </a:lnTo>
                    <a:lnTo>
                      <a:pt x="12" y="235"/>
                    </a:lnTo>
                    <a:lnTo>
                      <a:pt x="21" y="203"/>
                    </a:lnTo>
                    <a:lnTo>
                      <a:pt x="31" y="167"/>
                    </a:lnTo>
                    <a:lnTo>
                      <a:pt x="43" y="132"/>
                    </a:lnTo>
                    <a:lnTo>
                      <a:pt x="54" y="96"/>
                    </a:lnTo>
                    <a:lnTo>
                      <a:pt x="65" y="61"/>
                    </a:lnTo>
                    <a:lnTo>
                      <a:pt x="75" y="30"/>
                    </a:lnTo>
                    <a:lnTo>
                      <a:pt x="84" y="1"/>
                    </a:lnTo>
                    <a:lnTo>
                      <a:pt x="8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83" name="Freeform 48">
                <a:extLst>
                  <a:ext uri="{FF2B5EF4-FFF2-40B4-BE49-F238E27FC236}">
                    <a16:creationId xmlns:a16="http://schemas.microsoft.com/office/drawing/2014/main" id="{BC22EED3-C691-616B-1ED7-66E0BC21010C}"/>
                  </a:ext>
                </a:extLst>
              </p:cNvPr>
              <p:cNvSpPr>
                <a:spLocks/>
              </p:cNvSpPr>
              <p:nvPr/>
            </p:nvSpPr>
            <p:spPr bwMode="auto">
              <a:xfrm>
                <a:off x="489" y="1862"/>
                <a:ext cx="9" cy="52"/>
              </a:xfrm>
              <a:custGeom>
                <a:avLst/>
                <a:gdLst>
                  <a:gd name="T0" fmla="*/ 4 w 9"/>
                  <a:gd name="T1" fmla="*/ 0 h 52"/>
                  <a:gd name="T2" fmla="*/ 4 w 9"/>
                  <a:gd name="T3" fmla="*/ 0 h 52"/>
                  <a:gd name="T4" fmla="*/ 4 w 9"/>
                  <a:gd name="T5" fmla="*/ 3 h 52"/>
                  <a:gd name="T6" fmla="*/ 4 w 9"/>
                  <a:gd name="T7" fmla="*/ 9 h 52"/>
                  <a:gd name="T8" fmla="*/ 4 w 9"/>
                  <a:gd name="T9" fmla="*/ 17 h 52"/>
                  <a:gd name="T10" fmla="*/ 3 w 9"/>
                  <a:gd name="T11" fmla="*/ 25 h 52"/>
                  <a:gd name="T12" fmla="*/ 2 w 9"/>
                  <a:gd name="T13" fmla="*/ 32 h 52"/>
                  <a:gd name="T14" fmla="*/ 2 w 9"/>
                  <a:gd name="T15" fmla="*/ 40 h 52"/>
                  <a:gd name="T16" fmla="*/ 1 w 9"/>
                  <a:gd name="T17" fmla="*/ 46 h 52"/>
                  <a:gd name="T18" fmla="*/ 0 w 9"/>
                  <a:gd name="T19" fmla="*/ 51 h 52"/>
                  <a:gd name="T20" fmla="*/ 4 w 9"/>
                  <a:gd name="T21" fmla="*/ 52 h 52"/>
                  <a:gd name="T22" fmla="*/ 6 w 9"/>
                  <a:gd name="T23" fmla="*/ 47 h 52"/>
                  <a:gd name="T24" fmla="*/ 7 w 9"/>
                  <a:gd name="T25" fmla="*/ 40 h 52"/>
                  <a:gd name="T26" fmla="*/ 8 w 9"/>
                  <a:gd name="T27" fmla="*/ 33 h 52"/>
                  <a:gd name="T28" fmla="*/ 8 w 9"/>
                  <a:gd name="T29" fmla="*/ 25 h 52"/>
                  <a:gd name="T30" fmla="*/ 9 w 9"/>
                  <a:gd name="T31" fmla="*/ 17 h 52"/>
                  <a:gd name="T32" fmla="*/ 9 w 9"/>
                  <a:gd name="T33" fmla="*/ 9 h 52"/>
                  <a:gd name="T34" fmla="*/ 9 w 9"/>
                  <a:gd name="T35" fmla="*/ 3 h 52"/>
                  <a:gd name="T36" fmla="*/ 9 w 9"/>
                  <a:gd name="T37" fmla="*/ 0 h 52"/>
                  <a:gd name="T38" fmla="*/ 9 w 9"/>
                  <a:gd name="T39" fmla="*/ 0 h 52"/>
                  <a:gd name="T40" fmla="*/ 4 w 9"/>
                  <a:gd name="T41" fmla="*/ 0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52"/>
                  <a:gd name="T65" fmla="*/ 9 w 9"/>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52">
                    <a:moveTo>
                      <a:pt x="4" y="0"/>
                    </a:moveTo>
                    <a:lnTo>
                      <a:pt x="4" y="0"/>
                    </a:lnTo>
                    <a:lnTo>
                      <a:pt x="4" y="3"/>
                    </a:lnTo>
                    <a:lnTo>
                      <a:pt x="4" y="9"/>
                    </a:lnTo>
                    <a:lnTo>
                      <a:pt x="4" y="17"/>
                    </a:lnTo>
                    <a:lnTo>
                      <a:pt x="3" y="25"/>
                    </a:lnTo>
                    <a:lnTo>
                      <a:pt x="2" y="32"/>
                    </a:lnTo>
                    <a:lnTo>
                      <a:pt x="2" y="40"/>
                    </a:lnTo>
                    <a:lnTo>
                      <a:pt x="1" y="46"/>
                    </a:lnTo>
                    <a:lnTo>
                      <a:pt x="0" y="51"/>
                    </a:lnTo>
                    <a:lnTo>
                      <a:pt x="4" y="52"/>
                    </a:lnTo>
                    <a:lnTo>
                      <a:pt x="6" y="47"/>
                    </a:lnTo>
                    <a:lnTo>
                      <a:pt x="7" y="40"/>
                    </a:lnTo>
                    <a:lnTo>
                      <a:pt x="8" y="33"/>
                    </a:lnTo>
                    <a:lnTo>
                      <a:pt x="8" y="25"/>
                    </a:lnTo>
                    <a:lnTo>
                      <a:pt x="9" y="17"/>
                    </a:lnTo>
                    <a:lnTo>
                      <a:pt x="9" y="9"/>
                    </a:lnTo>
                    <a:lnTo>
                      <a:pt x="9" y="3"/>
                    </a:lnTo>
                    <a:lnTo>
                      <a:pt x="9" y="0"/>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84" name="Freeform 49">
                <a:extLst>
                  <a:ext uri="{FF2B5EF4-FFF2-40B4-BE49-F238E27FC236}">
                    <a16:creationId xmlns:a16="http://schemas.microsoft.com/office/drawing/2014/main" id="{8C2A5BFB-A5D9-D57E-4A61-7D304235C4B5}"/>
                  </a:ext>
                </a:extLst>
              </p:cNvPr>
              <p:cNvSpPr>
                <a:spLocks/>
              </p:cNvSpPr>
              <p:nvPr/>
            </p:nvSpPr>
            <p:spPr bwMode="auto">
              <a:xfrm>
                <a:off x="493" y="1754"/>
                <a:ext cx="17" cy="108"/>
              </a:xfrm>
              <a:custGeom>
                <a:avLst/>
                <a:gdLst>
                  <a:gd name="T0" fmla="*/ 13 w 17"/>
                  <a:gd name="T1" fmla="*/ 0 h 108"/>
                  <a:gd name="T2" fmla="*/ 13 w 17"/>
                  <a:gd name="T3" fmla="*/ 0 h 108"/>
                  <a:gd name="T4" fmla="*/ 9 w 17"/>
                  <a:gd name="T5" fmla="*/ 10 h 108"/>
                  <a:gd name="T6" fmla="*/ 7 w 17"/>
                  <a:gd name="T7" fmla="*/ 23 h 108"/>
                  <a:gd name="T8" fmla="*/ 5 w 17"/>
                  <a:gd name="T9" fmla="*/ 37 h 108"/>
                  <a:gd name="T10" fmla="*/ 4 w 17"/>
                  <a:gd name="T11" fmla="*/ 53 h 108"/>
                  <a:gd name="T12" fmla="*/ 3 w 17"/>
                  <a:gd name="T13" fmla="*/ 69 h 108"/>
                  <a:gd name="T14" fmla="*/ 2 w 17"/>
                  <a:gd name="T15" fmla="*/ 84 h 108"/>
                  <a:gd name="T16" fmla="*/ 0 w 17"/>
                  <a:gd name="T17" fmla="*/ 97 h 108"/>
                  <a:gd name="T18" fmla="*/ 0 w 17"/>
                  <a:gd name="T19" fmla="*/ 108 h 108"/>
                  <a:gd name="T20" fmla="*/ 5 w 17"/>
                  <a:gd name="T21" fmla="*/ 108 h 108"/>
                  <a:gd name="T22" fmla="*/ 6 w 17"/>
                  <a:gd name="T23" fmla="*/ 97 h 108"/>
                  <a:gd name="T24" fmla="*/ 6 w 17"/>
                  <a:gd name="T25" fmla="*/ 84 h 108"/>
                  <a:gd name="T26" fmla="*/ 7 w 17"/>
                  <a:gd name="T27" fmla="*/ 69 h 108"/>
                  <a:gd name="T28" fmla="*/ 8 w 17"/>
                  <a:gd name="T29" fmla="*/ 53 h 108"/>
                  <a:gd name="T30" fmla="*/ 9 w 17"/>
                  <a:gd name="T31" fmla="*/ 38 h 108"/>
                  <a:gd name="T32" fmla="*/ 12 w 17"/>
                  <a:gd name="T33" fmla="*/ 24 h 108"/>
                  <a:gd name="T34" fmla="*/ 14 w 17"/>
                  <a:gd name="T35" fmla="*/ 11 h 108"/>
                  <a:gd name="T36" fmla="*/ 17 w 17"/>
                  <a:gd name="T37" fmla="*/ 1 h 108"/>
                  <a:gd name="T38" fmla="*/ 17 w 17"/>
                  <a:gd name="T39" fmla="*/ 1 h 108"/>
                  <a:gd name="T40" fmla="*/ 13 w 17"/>
                  <a:gd name="T41" fmla="*/ 0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08"/>
                  <a:gd name="T65" fmla="*/ 17 w 17"/>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08">
                    <a:moveTo>
                      <a:pt x="13" y="0"/>
                    </a:moveTo>
                    <a:lnTo>
                      <a:pt x="13" y="0"/>
                    </a:lnTo>
                    <a:lnTo>
                      <a:pt x="9" y="10"/>
                    </a:lnTo>
                    <a:lnTo>
                      <a:pt x="7" y="23"/>
                    </a:lnTo>
                    <a:lnTo>
                      <a:pt x="5" y="37"/>
                    </a:lnTo>
                    <a:lnTo>
                      <a:pt x="4" y="53"/>
                    </a:lnTo>
                    <a:lnTo>
                      <a:pt x="3" y="69"/>
                    </a:lnTo>
                    <a:lnTo>
                      <a:pt x="2" y="84"/>
                    </a:lnTo>
                    <a:lnTo>
                      <a:pt x="0" y="97"/>
                    </a:lnTo>
                    <a:lnTo>
                      <a:pt x="0" y="108"/>
                    </a:lnTo>
                    <a:lnTo>
                      <a:pt x="5" y="108"/>
                    </a:lnTo>
                    <a:lnTo>
                      <a:pt x="6" y="97"/>
                    </a:lnTo>
                    <a:lnTo>
                      <a:pt x="6" y="84"/>
                    </a:lnTo>
                    <a:lnTo>
                      <a:pt x="7" y="69"/>
                    </a:lnTo>
                    <a:lnTo>
                      <a:pt x="8" y="53"/>
                    </a:lnTo>
                    <a:lnTo>
                      <a:pt x="9" y="38"/>
                    </a:lnTo>
                    <a:lnTo>
                      <a:pt x="12" y="24"/>
                    </a:lnTo>
                    <a:lnTo>
                      <a:pt x="14" y="11"/>
                    </a:lnTo>
                    <a:lnTo>
                      <a:pt x="17" y="1"/>
                    </a:lnTo>
                    <a:lnTo>
                      <a:pt x="1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85" name="Freeform 50">
                <a:extLst>
                  <a:ext uri="{FF2B5EF4-FFF2-40B4-BE49-F238E27FC236}">
                    <a16:creationId xmlns:a16="http://schemas.microsoft.com/office/drawing/2014/main" id="{FAAC8C28-DAB6-FE1F-230A-F533A89C76B0}"/>
                  </a:ext>
                </a:extLst>
              </p:cNvPr>
              <p:cNvSpPr>
                <a:spLocks/>
              </p:cNvSpPr>
              <p:nvPr/>
            </p:nvSpPr>
            <p:spPr bwMode="auto">
              <a:xfrm>
                <a:off x="506" y="1570"/>
                <a:ext cx="20" cy="185"/>
              </a:xfrm>
              <a:custGeom>
                <a:avLst/>
                <a:gdLst>
                  <a:gd name="T0" fmla="*/ 16 w 20"/>
                  <a:gd name="T1" fmla="*/ 0 h 185"/>
                  <a:gd name="T2" fmla="*/ 10 w 20"/>
                  <a:gd name="T3" fmla="*/ 0 h 185"/>
                  <a:gd name="T4" fmla="*/ 12 w 20"/>
                  <a:gd name="T5" fmla="*/ 23 h 185"/>
                  <a:gd name="T6" fmla="*/ 13 w 20"/>
                  <a:gd name="T7" fmla="*/ 47 h 185"/>
                  <a:gd name="T8" fmla="*/ 16 w 20"/>
                  <a:gd name="T9" fmla="*/ 70 h 185"/>
                  <a:gd name="T10" fmla="*/ 16 w 20"/>
                  <a:gd name="T11" fmla="*/ 94 h 185"/>
                  <a:gd name="T12" fmla="*/ 16 w 20"/>
                  <a:gd name="T13" fmla="*/ 116 h 185"/>
                  <a:gd name="T14" fmla="*/ 12 w 20"/>
                  <a:gd name="T15" fmla="*/ 139 h 185"/>
                  <a:gd name="T16" fmla="*/ 10 w 20"/>
                  <a:gd name="T17" fmla="*/ 150 h 185"/>
                  <a:gd name="T18" fmla="*/ 8 w 20"/>
                  <a:gd name="T19" fmla="*/ 162 h 185"/>
                  <a:gd name="T20" fmla="*/ 4 w 20"/>
                  <a:gd name="T21" fmla="*/ 173 h 185"/>
                  <a:gd name="T22" fmla="*/ 0 w 20"/>
                  <a:gd name="T23" fmla="*/ 184 h 185"/>
                  <a:gd name="T24" fmla="*/ 4 w 20"/>
                  <a:gd name="T25" fmla="*/ 185 h 185"/>
                  <a:gd name="T26" fmla="*/ 9 w 20"/>
                  <a:gd name="T27" fmla="*/ 174 h 185"/>
                  <a:gd name="T28" fmla="*/ 12 w 20"/>
                  <a:gd name="T29" fmla="*/ 163 h 185"/>
                  <a:gd name="T30" fmla="*/ 16 w 20"/>
                  <a:gd name="T31" fmla="*/ 151 h 185"/>
                  <a:gd name="T32" fmla="*/ 17 w 20"/>
                  <a:gd name="T33" fmla="*/ 140 h 185"/>
                  <a:gd name="T34" fmla="*/ 20 w 20"/>
                  <a:gd name="T35" fmla="*/ 116 h 185"/>
                  <a:gd name="T36" fmla="*/ 20 w 20"/>
                  <a:gd name="T37" fmla="*/ 94 h 185"/>
                  <a:gd name="T38" fmla="*/ 20 w 20"/>
                  <a:gd name="T39" fmla="*/ 70 h 185"/>
                  <a:gd name="T40" fmla="*/ 18 w 20"/>
                  <a:gd name="T41" fmla="*/ 47 h 185"/>
                  <a:gd name="T42" fmla="*/ 17 w 20"/>
                  <a:gd name="T43" fmla="*/ 23 h 185"/>
                  <a:gd name="T44" fmla="*/ 16 w 20"/>
                  <a:gd name="T45" fmla="*/ 0 h 185"/>
                  <a:gd name="T46" fmla="*/ 10 w 20"/>
                  <a:gd name="T47" fmla="*/ 0 h 185"/>
                  <a:gd name="T48" fmla="*/ 16 w 20"/>
                  <a:gd name="T49" fmla="*/ 0 h 1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
                  <a:gd name="T76" fmla="*/ 0 h 185"/>
                  <a:gd name="T77" fmla="*/ 20 w 20"/>
                  <a:gd name="T78" fmla="*/ 185 h 1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 h="185">
                    <a:moveTo>
                      <a:pt x="16" y="0"/>
                    </a:moveTo>
                    <a:lnTo>
                      <a:pt x="10" y="0"/>
                    </a:lnTo>
                    <a:lnTo>
                      <a:pt x="12" y="23"/>
                    </a:lnTo>
                    <a:lnTo>
                      <a:pt x="13" y="47"/>
                    </a:lnTo>
                    <a:lnTo>
                      <a:pt x="16" y="70"/>
                    </a:lnTo>
                    <a:lnTo>
                      <a:pt x="16" y="94"/>
                    </a:lnTo>
                    <a:lnTo>
                      <a:pt x="16" y="116"/>
                    </a:lnTo>
                    <a:lnTo>
                      <a:pt x="12" y="139"/>
                    </a:lnTo>
                    <a:lnTo>
                      <a:pt x="10" y="150"/>
                    </a:lnTo>
                    <a:lnTo>
                      <a:pt x="8" y="162"/>
                    </a:lnTo>
                    <a:lnTo>
                      <a:pt x="4" y="173"/>
                    </a:lnTo>
                    <a:lnTo>
                      <a:pt x="0" y="184"/>
                    </a:lnTo>
                    <a:lnTo>
                      <a:pt x="4" y="185"/>
                    </a:lnTo>
                    <a:lnTo>
                      <a:pt x="9" y="174"/>
                    </a:lnTo>
                    <a:lnTo>
                      <a:pt x="12" y="163"/>
                    </a:lnTo>
                    <a:lnTo>
                      <a:pt x="16" y="151"/>
                    </a:lnTo>
                    <a:lnTo>
                      <a:pt x="17" y="140"/>
                    </a:lnTo>
                    <a:lnTo>
                      <a:pt x="20" y="116"/>
                    </a:lnTo>
                    <a:lnTo>
                      <a:pt x="20" y="94"/>
                    </a:lnTo>
                    <a:lnTo>
                      <a:pt x="20" y="70"/>
                    </a:lnTo>
                    <a:lnTo>
                      <a:pt x="18" y="47"/>
                    </a:lnTo>
                    <a:lnTo>
                      <a:pt x="17" y="23"/>
                    </a:lnTo>
                    <a:lnTo>
                      <a:pt x="16" y="0"/>
                    </a:lnTo>
                    <a:lnTo>
                      <a:pt x="10" y="0"/>
                    </a:lnTo>
                    <a:lnTo>
                      <a:pt x="1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86" name="Freeform 51">
                <a:extLst>
                  <a:ext uri="{FF2B5EF4-FFF2-40B4-BE49-F238E27FC236}">
                    <a16:creationId xmlns:a16="http://schemas.microsoft.com/office/drawing/2014/main" id="{5223AB89-77A6-2EC4-54D8-8FF151EDE21B}"/>
                  </a:ext>
                </a:extLst>
              </p:cNvPr>
              <p:cNvSpPr>
                <a:spLocks/>
              </p:cNvSpPr>
              <p:nvPr/>
            </p:nvSpPr>
            <p:spPr bwMode="auto">
              <a:xfrm>
                <a:off x="516" y="1570"/>
                <a:ext cx="10" cy="98"/>
              </a:xfrm>
              <a:custGeom>
                <a:avLst/>
                <a:gdLst>
                  <a:gd name="T0" fmla="*/ 10 w 10"/>
                  <a:gd name="T1" fmla="*/ 98 h 98"/>
                  <a:gd name="T2" fmla="*/ 10 w 10"/>
                  <a:gd name="T3" fmla="*/ 98 h 98"/>
                  <a:gd name="T4" fmla="*/ 9 w 10"/>
                  <a:gd name="T5" fmla="*/ 86 h 98"/>
                  <a:gd name="T6" fmla="*/ 8 w 10"/>
                  <a:gd name="T7" fmla="*/ 73 h 98"/>
                  <a:gd name="T8" fmla="*/ 8 w 10"/>
                  <a:gd name="T9" fmla="*/ 61 h 98"/>
                  <a:gd name="T10" fmla="*/ 8 w 10"/>
                  <a:gd name="T11" fmla="*/ 49 h 98"/>
                  <a:gd name="T12" fmla="*/ 8 w 10"/>
                  <a:gd name="T13" fmla="*/ 37 h 98"/>
                  <a:gd name="T14" fmla="*/ 8 w 10"/>
                  <a:gd name="T15" fmla="*/ 23 h 98"/>
                  <a:gd name="T16" fmla="*/ 7 w 10"/>
                  <a:gd name="T17" fmla="*/ 12 h 98"/>
                  <a:gd name="T18" fmla="*/ 6 w 10"/>
                  <a:gd name="T19" fmla="*/ 0 h 98"/>
                  <a:gd name="T20" fmla="*/ 0 w 10"/>
                  <a:gd name="T21" fmla="*/ 0 h 98"/>
                  <a:gd name="T22" fmla="*/ 2 w 10"/>
                  <a:gd name="T23" fmla="*/ 12 h 98"/>
                  <a:gd name="T24" fmla="*/ 3 w 10"/>
                  <a:gd name="T25" fmla="*/ 24 h 98"/>
                  <a:gd name="T26" fmla="*/ 3 w 10"/>
                  <a:gd name="T27" fmla="*/ 37 h 98"/>
                  <a:gd name="T28" fmla="*/ 3 w 10"/>
                  <a:gd name="T29" fmla="*/ 49 h 98"/>
                  <a:gd name="T30" fmla="*/ 3 w 10"/>
                  <a:gd name="T31" fmla="*/ 61 h 98"/>
                  <a:gd name="T32" fmla="*/ 3 w 10"/>
                  <a:gd name="T33" fmla="*/ 73 h 98"/>
                  <a:gd name="T34" fmla="*/ 4 w 10"/>
                  <a:gd name="T35" fmla="*/ 86 h 98"/>
                  <a:gd name="T36" fmla="*/ 6 w 10"/>
                  <a:gd name="T37" fmla="*/ 98 h 98"/>
                  <a:gd name="T38" fmla="*/ 6 w 10"/>
                  <a:gd name="T39" fmla="*/ 98 h 98"/>
                  <a:gd name="T40" fmla="*/ 10 w 10"/>
                  <a:gd name="T41" fmla="*/ 98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98"/>
                  <a:gd name="T65" fmla="*/ 10 w 10"/>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98">
                    <a:moveTo>
                      <a:pt x="10" y="98"/>
                    </a:moveTo>
                    <a:lnTo>
                      <a:pt x="10" y="98"/>
                    </a:lnTo>
                    <a:lnTo>
                      <a:pt x="9" y="86"/>
                    </a:lnTo>
                    <a:lnTo>
                      <a:pt x="8" y="73"/>
                    </a:lnTo>
                    <a:lnTo>
                      <a:pt x="8" y="61"/>
                    </a:lnTo>
                    <a:lnTo>
                      <a:pt x="8" y="49"/>
                    </a:lnTo>
                    <a:lnTo>
                      <a:pt x="8" y="37"/>
                    </a:lnTo>
                    <a:lnTo>
                      <a:pt x="8" y="23"/>
                    </a:lnTo>
                    <a:lnTo>
                      <a:pt x="7" y="12"/>
                    </a:lnTo>
                    <a:lnTo>
                      <a:pt x="6" y="0"/>
                    </a:lnTo>
                    <a:lnTo>
                      <a:pt x="0" y="0"/>
                    </a:lnTo>
                    <a:lnTo>
                      <a:pt x="2" y="12"/>
                    </a:lnTo>
                    <a:lnTo>
                      <a:pt x="3" y="24"/>
                    </a:lnTo>
                    <a:lnTo>
                      <a:pt x="3" y="37"/>
                    </a:lnTo>
                    <a:lnTo>
                      <a:pt x="3" y="49"/>
                    </a:lnTo>
                    <a:lnTo>
                      <a:pt x="3" y="61"/>
                    </a:lnTo>
                    <a:lnTo>
                      <a:pt x="3" y="73"/>
                    </a:lnTo>
                    <a:lnTo>
                      <a:pt x="4" y="86"/>
                    </a:lnTo>
                    <a:lnTo>
                      <a:pt x="6" y="98"/>
                    </a:lnTo>
                    <a:lnTo>
                      <a:pt x="10" y="9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87" name="Freeform 52">
                <a:extLst>
                  <a:ext uri="{FF2B5EF4-FFF2-40B4-BE49-F238E27FC236}">
                    <a16:creationId xmlns:a16="http://schemas.microsoft.com/office/drawing/2014/main" id="{C88B4CCF-752F-239F-8C68-0692D5A92E10}"/>
                  </a:ext>
                </a:extLst>
              </p:cNvPr>
              <p:cNvSpPr>
                <a:spLocks/>
              </p:cNvSpPr>
              <p:nvPr/>
            </p:nvSpPr>
            <p:spPr bwMode="auto">
              <a:xfrm>
                <a:off x="522" y="1668"/>
                <a:ext cx="45" cy="194"/>
              </a:xfrm>
              <a:custGeom>
                <a:avLst/>
                <a:gdLst>
                  <a:gd name="T0" fmla="*/ 45 w 45"/>
                  <a:gd name="T1" fmla="*/ 193 h 194"/>
                  <a:gd name="T2" fmla="*/ 45 w 45"/>
                  <a:gd name="T3" fmla="*/ 193 h 194"/>
                  <a:gd name="T4" fmla="*/ 39 w 45"/>
                  <a:gd name="T5" fmla="*/ 170 h 194"/>
                  <a:gd name="T6" fmla="*/ 33 w 45"/>
                  <a:gd name="T7" fmla="*/ 146 h 194"/>
                  <a:gd name="T8" fmla="*/ 28 w 45"/>
                  <a:gd name="T9" fmla="*/ 122 h 194"/>
                  <a:gd name="T10" fmla="*/ 22 w 45"/>
                  <a:gd name="T11" fmla="*/ 98 h 194"/>
                  <a:gd name="T12" fmla="*/ 17 w 45"/>
                  <a:gd name="T13" fmla="*/ 72 h 194"/>
                  <a:gd name="T14" fmla="*/ 12 w 45"/>
                  <a:gd name="T15" fmla="*/ 48 h 194"/>
                  <a:gd name="T16" fmla="*/ 8 w 45"/>
                  <a:gd name="T17" fmla="*/ 23 h 194"/>
                  <a:gd name="T18" fmla="*/ 4 w 45"/>
                  <a:gd name="T19" fmla="*/ 0 h 194"/>
                  <a:gd name="T20" fmla="*/ 0 w 45"/>
                  <a:gd name="T21" fmla="*/ 0 h 194"/>
                  <a:gd name="T22" fmla="*/ 3 w 45"/>
                  <a:gd name="T23" fmla="*/ 24 h 194"/>
                  <a:gd name="T24" fmla="*/ 8 w 45"/>
                  <a:gd name="T25" fmla="*/ 49 h 194"/>
                  <a:gd name="T26" fmla="*/ 12 w 45"/>
                  <a:gd name="T27" fmla="*/ 73 h 194"/>
                  <a:gd name="T28" fmla="*/ 18 w 45"/>
                  <a:gd name="T29" fmla="*/ 98 h 194"/>
                  <a:gd name="T30" fmla="*/ 23 w 45"/>
                  <a:gd name="T31" fmla="*/ 123 h 194"/>
                  <a:gd name="T32" fmla="*/ 29 w 45"/>
                  <a:gd name="T33" fmla="*/ 146 h 194"/>
                  <a:gd name="T34" fmla="*/ 35 w 45"/>
                  <a:gd name="T35" fmla="*/ 171 h 194"/>
                  <a:gd name="T36" fmla="*/ 40 w 45"/>
                  <a:gd name="T37" fmla="*/ 194 h 194"/>
                  <a:gd name="T38" fmla="*/ 40 w 45"/>
                  <a:gd name="T39" fmla="*/ 194 h 194"/>
                  <a:gd name="T40" fmla="*/ 45 w 45"/>
                  <a:gd name="T41" fmla="*/ 193 h 1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194"/>
                  <a:gd name="T65" fmla="*/ 45 w 45"/>
                  <a:gd name="T66" fmla="*/ 194 h 1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194">
                    <a:moveTo>
                      <a:pt x="45" y="193"/>
                    </a:moveTo>
                    <a:lnTo>
                      <a:pt x="45" y="193"/>
                    </a:lnTo>
                    <a:lnTo>
                      <a:pt x="39" y="170"/>
                    </a:lnTo>
                    <a:lnTo>
                      <a:pt x="33" y="146"/>
                    </a:lnTo>
                    <a:lnTo>
                      <a:pt x="28" y="122"/>
                    </a:lnTo>
                    <a:lnTo>
                      <a:pt x="22" y="98"/>
                    </a:lnTo>
                    <a:lnTo>
                      <a:pt x="17" y="72"/>
                    </a:lnTo>
                    <a:lnTo>
                      <a:pt x="12" y="48"/>
                    </a:lnTo>
                    <a:lnTo>
                      <a:pt x="8" y="23"/>
                    </a:lnTo>
                    <a:lnTo>
                      <a:pt x="4" y="0"/>
                    </a:lnTo>
                    <a:lnTo>
                      <a:pt x="0" y="0"/>
                    </a:lnTo>
                    <a:lnTo>
                      <a:pt x="3" y="24"/>
                    </a:lnTo>
                    <a:lnTo>
                      <a:pt x="8" y="49"/>
                    </a:lnTo>
                    <a:lnTo>
                      <a:pt x="12" y="73"/>
                    </a:lnTo>
                    <a:lnTo>
                      <a:pt x="18" y="98"/>
                    </a:lnTo>
                    <a:lnTo>
                      <a:pt x="23" y="123"/>
                    </a:lnTo>
                    <a:lnTo>
                      <a:pt x="29" y="146"/>
                    </a:lnTo>
                    <a:lnTo>
                      <a:pt x="35" y="171"/>
                    </a:lnTo>
                    <a:lnTo>
                      <a:pt x="40" y="194"/>
                    </a:lnTo>
                    <a:lnTo>
                      <a:pt x="45" y="19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88" name="Freeform 53">
                <a:extLst>
                  <a:ext uri="{FF2B5EF4-FFF2-40B4-BE49-F238E27FC236}">
                    <a16:creationId xmlns:a16="http://schemas.microsoft.com/office/drawing/2014/main" id="{FD9994FB-B140-78D3-51DE-F409535F1B1C}"/>
                  </a:ext>
                </a:extLst>
              </p:cNvPr>
              <p:cNvSpPr>
                <a:spLocks/>
              </p:cNvSpPr>
              <p:nvPr/>
            </p:nvSpPr>
            <p:spPr bwMode="auto">
              <a:xfrm>
                <a:off x="537" y="1861"/>
                <a:ext cx="31" cy="228"/>
              </a:xfrm>
              <a:custGeom>
                <a:avLst/>
                <a:gdLst>
                  <a:gd name="T0" fmla="*/ 5 w 31"/>
                  <a:gd name="T1" fmla="*/ 228 h 228"/>
                  <a:gd name="T2" fmla="*/ 5 w 31"/>
                  <a:gd name="T3" fmla="*/ 228 h 228"/>
                  <a:gd name="T4" fmla="*/ 7 w 31"/>
                  <a:gd name="T5" fmla="*/ 210 h 228"/>
                  <a:gd name="T6" fmla="*/ 12 w 31"/>
                  <a:gd name="T7" fmla="*/ 183 h 228"/>
                  <a:gd name="T8" fmla="*/ 16 w 31"/>
                  <a:gd name="T9" fmla="*/ 150 h 228"/>
                  <a:gd name="T10" fmla="*/ 22 w 31"/>
                  <a:gd name="T11" fmla="*/ 114 h 228"/>
                  <a:gd name="T12" fmla="*/ 26 w 31"/>
                  <a:gd name="T13" fmla="*/ 79 h 228"/>
                  <a:gd name="T14" fmla="*/ 30 w 31"/>
                  <a:gd name="T15" fmla="*/ 46 h 228"/>
                  <a:gd name="T16" fmla="*/ 31 w 31"/>
                  <a:gd name="T17" fmla="*/ 32 h 228"/>
                  <a:gd name="T18" fmla="*/ 31 w 31"/>
                  <a:gd name="T19" fmla="*/ 19 h 228"/>
                  <a:gd name="T20" fmla="*/ 31 w 31"/>
                  <a:gd name="T21" fmla="*/ 8 h 228"/>
                  <a:gd name="T22" fmla="*/ 30 w 31"/>
                  <a:gd name="T23" fmla="*/ 0 h 228"/>
                  <a:gd name="T24" fmla="*/ 25 w 31"/>
                  <a:gd name="T25" fmla="*/ 1 h 228"/>
                  <a:gd name="T26" fmla="*/ 26 w 31"/>
                  <a:gd name="T27" fmla="*/ 8 h 228"/>
                  <a:gd name="T28" fmla="*/ 26 w 31"/>
                  <a:gd name="T29" fmla="*/ 19 h 228"/>
                  <a:gd name="T30" fmla="*/ 26 w 31"/>
                  <a:gd name="T31" fmla="*/ 31 h 228"/>
                  <a:gd name="T32" fmla="*/ 25 w 31"/>
                  <a:gd name="T33" fmla="*/ 45 h 228"/>
                  <a:gd name="T34" fmla="*/ 22 w 31"/>
                  <a:gd name="T35" fmla="*/ 78 h 228"/>
                  <a:gd name="T36" fmla="*/ 17 w 31"/>
                  <a:gd name="T37" fmla="*/ 113 h 228"/>
                  <a:gd name="T38" fmla="*/ 12 w 31"/>
                  <a:gd name="T39" fmla="*/ 150 h 228"/>
                  <a:gd name="T40" fmla="*/ 7 w 31"/>
                  <a:gd name="T41" fmla="*/ 183 h 228"/>
                  <a:gd name="T42" fmla="*/ 3 w 31"/>
                  <a:gd name="T43" fmla="*/ 210 h 228"/>
                  <a:gd name="T44" fmla="*/ 0 w 31"/>
                  <a:gd name="T45" fmla="*/ 228 h 228"/>
                  <a:gd name="T46" fmla="*/ 0 w 31"/>
                  <a:gd name="T47" fmla="*/ 228 h 228"/>
                  <a:gd name="T48" fmla="*/ 5 w 31"/>
                  <a:gd name="T49" fmla="*/ 228 h 2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
                  <a:gd name="T76" fmla="*/ 0 h 228"/>
                  <a:gd name="T77" fmla="*/ 31 w 31"/>
                  <a:gd name="T78" fmla="*/ 228 h 2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 h="228">
                    <a:moveTo>
                      <a:pt x="5" y="228"/>
                    </a:moveTo>
                    <a:lnTo>
                      <a:pt x="5" y="228"/>
                    </a:lnTo>
                    <a:lnTo>
                      <a:pt x="7" y="210"/>
                    </a:lnTo>
                    <a:lnTo>
                      <a:pt x="12" y="183"/>
                    </a:lnTo>
                    <a:lnTo>
                      <a:pt x="16" y="150"/>
                    </a:lnTo>
                    <a:lnTo>
                      <a:pt x="22" y="114"/>
                    </a:lnTo>
                    <a:lnTo>
                      <a:pt x="26" y="79"/>
                    </a:lnTo>
                    <a:lnTo>
                      <a:pt x="30" y="46"/>
                    </a:lnTo>
                    <a:lnTo>
                      <a:pt x="31" y="32"/>
                    </a:lnTo>
                    <a:lnTo>
                      <a:pt x="31" y="19"/>
                    </a:lnTo>
                    <a:lnTo>
                      <a:pt x="31" y="8"/>
                    </a:lnTo>
                    <a:lnTo>
                      <a:pt x="30" y="0"/>
                    </a:lnTo>
                    <a:lnTo>
                      <a:pt x="25" y="1"/>
                    </a:lnTo>
                    <a:lnTo>
                      <a:pt x="26" y="8"/>
                    </a:lnTo>
                    <a:lnTo>
                      <a:pt x="26" y="19"/>
                    </a:lnTo>
                    <a:lnTo>
                      <a:pt x="26" y="31"/>
                    </a:lnTo>
                    <a:lnTo>
                      <a:pt x="25" y="45"/>
                    </a:lnTo>
                    <a:lnTo>
                      <a:pt x="22" y="78"/>
                    </a:lnTo>
                    <a:lnTo>
                      <a:pt x="17" y="113"/>
                    </a:lnTo>
                    <a:lnTo>
                      <a:pt x="12" y="150"/>
                    </a:lnTo>
                    <a:lnTo>
                      <a:pt x="7" y="183"/>
                    </a:lnTo>
                    <a:lnTo>
                      <a:pt x="3" y="210"/>
                    </a:lnTo>
                    <a:lnTo>
                      <a:pt x="0" y="228"/>
                    </a:lnTo>
                    <a:lnTo>
                      <a:pt x="5" y="2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89" name="Freeform 54">
                <a:extLst>
                  <a:ext uri="{FF2B5EF4-FFF2-40B4-BE49-F238E27FC236}">
                    <a16:creationId xmlns:a16="http://schemas.microsoft.com/office/drawing/2014/main" id="{7DC208D5-4B21-E8F5-C4D6-70C884FA93EE}"/>
                  </a:ext>
                </a:extLst>
              </p:cNvPr>
              <p:cNvSpPr>
                <a:spLocks/>
              </p:cNvSpPr>
              <p:nvPr/>
            </p:nvSpPr>
            <p:spPr bwMode="auto">
              <a:xfrm>
                <a:off x="537" y="2089"/>
                <a:ext cx="16" cy="41"/>
              </a:xfrm>
              <a:custGeom>
                <a:avLst/>
                <a:gdLst>
                  <a:gd name="T0" fmla="*/ 12 w 16"/>
                  <a:gd name="T1" fmla="*/ 41 h 41"/>
                  <a:gd name="T2" fmla="*/ 16 w 16"/>
                  <a:gd name="T3" fmla="*/ 40 h 41"/>
                  <a:gd name="T4" fmla="*/ 14 w 16"/>
                  <a:gd name="T5" fmla="*/ 35 h 41"/>
                  <a:gd name="T6" fmla="*/ 13 w 16"/>
                  <a:gd name="T7" fmla="*/ 31 h 41"/>
                  <a:gd name="T8" fmla="*/ 11 w 16"/>
                  <a:gd name="T9" fmla="*/ 26 h 41"/>
                  <a:gd name="T10" fmla="*/ 8 w 16"/>
                  <a:gd name="T11" fmla="*/ 21 h 41"/>
                  <a:gd name="T12" fmla="*/ 7 w 16"/>
                  <a:gd name="T13" fmla="*/ 16 h 41"/>
                  <a:gd name="T14" fmla="*/ 6 w 16"/>
                  <a:gd name="T15" fmla="*/ 11 h 41"/>
                  <a:gd name="T16" fmla="*/ 5 w 16"/>
                  <a:gd name="T17" fmla="*/ 6 h 41"/>
                  <a:gd name="T18" fmla="*/ 5 w 16"/>
                  <a:gd name="T19" fmla="*/ 0 h 41"/>
                  <a:gd name="T20" fmla="*/ 0 w 16"/>
                  <a:gd name="T21" fmla="*/ 0 h 41"/>
                  <a:gd name="T22" fmla="*/ 0 w 16"/>
                  <a:gd name="T23" fmla="*/ 6 h 41"/>
                  <a:gd name="T24" fmla="*/ 2 w 16"/>
                  <a:gd name="T25" fmla="*/ 12 h 41"/>
                  <a:gd name="T26" fmla="*/ 3 w 16"/>
                  <a:gd name="T27" fmla="*/ 17 h 41"/>
                  <a:gd name="T28" fmla="*/ 4 w 16"/>
                  <a:gd name="T29" fmla="*/ 22 h 41"/>
                  <a:gd name="T30" fmla="*/ 6 w 16"/>
                  <a:gd name="T31" fmla="*/ 27 h 41"/>
                  <a:gd name="T32" fmla="*/ 8 w 16"/>
                  <a:gd name="T33" fmla="*/ 32 h 41"/>
                  <a:gd name="T34" fmla="*/ 9 w 16"/>
                  <a:gd name="T35" fmla="*/ 37 h 41"/>
                  <a:gd name="T36" fmla="*/ 12 w 16"/>
                  <a:gd name="T37" fmla="*/ 41 h 41"/>
                  <a:gd name="T38" fmla="*/ 16 w 16"/>
                  <a:gd name="T39" fmla="*/ 40 h 41"/>
                  <a:gd name="T40" fmla="*/ 12 w 16"/>
                  <a:gd name="T41" fmla="*/ 41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41"/>
                  <a:gd name="T65" fmla="*/ 16 w 16"/>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41">
                    <a:moveTo>
                      <a:pt x="12" y="41"/>
                    </a:moveTo>
                    <a:lnTo>
                      <a:pt x="16" y="40"/>
                    </a:lnTo>
                    <a:lnTo>
                      <a:pt x="14" y="35"/>
                    </a:lnTo>
                    <a:lnTo>
                      <a:pt x="13" y="31"/>
                    </a:lnTo>
                    <a:lnTo>
                      <a:pt x="11" y="26"/>
                    </a:lnTo>
                    <a:lnTo>
                      <a:pt x="8" y="21"/>
                    </a:lnTo>
                    <a:lnTo>
                      <a:pt x="7" y="16"/>
                    </a:lnTo>
                    <a:lnTo>
                      <a:pt x="6" y="11"/>
                    </a:lnTo>
                    <a:lnTo>
                      <a:pt x="5" y="6"/>
                    </a:lnTo>
                    <a:lnTo>
                      <a:pt x="5" y="0"/>
                    </a:lnTo>
                    <a:lnTo>
                      <a:pt x="0" y="0"/>
                    </a:lnTo>
                    <a:lnTo>
                      <a:pt x="0" y="6"/>
                    </a:lnTo>
                    <a:lnTo>
                      <a:pt x="2" y="12"/>
                    </a:lnTo>
                    <a:lnTo>
                      <a:pt x="3" y="17"/>
                    </a:lnTo>
                    <a:lnTo>
                      <a:pt x="4" y="22"/>
                    </a:lnTo>
                    <a:lnTo>
                      <a:pt x="6" y="27"/>
                    </a:lnTo>
                    <a:lnTo>
                      <a:pt x="8" y="32"/>
                    </a:lnTo>
                    <a:lnTo>
                      <a:pt x="9" y="37"/>
                    </a:lnTo>
                    <a:lnTo>
                      <a:pt x="12" y="41"/>
                    </a:lnTo>
                    <a:lnTo>
                      <a:pt x="16" y="40"/>
                    </a:lnTo>
                    <a:lnTo>
                      <a:pt x="12" y="4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90" name="Freeform 55">
                <a:extLst>
                  <a:ext uri="{FF2B5EF4-FFF2-40B4-BE49-F238E27FC236}">
                    <a16:creationId xmlns:a16="http://schemas.microsoft.com/office/drawing/2014/main" id="{0487C3AB-E4BD-F3D3-B98C-A81DAC97453A}"/>
                  </a:ext>
                </a:extLst>
              </p:cNvPr>
              <p:cNvSpPr>
                <a:spLocks/>
              </p:cNvSpPr>
              <p:nvPr/>
            </p:nvSpPr>
            <p:spPr bwMode="auto">
              <a:xfrm>
                <a:off x="542" y="2108"/>
                <a:ext cx="11" cy="22"/>
              </a:xfrm>
              <a:custGeom>
                <a:avLst/>
                <a:gdLst>
                  <a:gd name="T0" fmla="*/ 4 w 11"/>
                  <a:gd name="T1" fmla="*/ 6 h 22"/>
                  <a:gd name="T2" fmla="*/ 0 w 11"/>
                  <a:gd name="T3" fmla="*/ 6 h 22"/>
                  <a:gd name="T4" fmla="*/ 1 w 11"/>
                  <a:gd name="T5" fmla="*/ 8 h 22"/>
                  <a:gd name="T6" fmla="*/ 2 w 11"/>
                  <a:gd name="T7" fmla="*/ 10 h 22"/>
                  <a:gd name="T8" fmla="*/ 3 w 11"/>
                  <a:gd name="T9" fmla="*/ 11 h 22"/>
                  <a:gd name="T10" fmla="*/ 3 w 11"/>
                  <a:gd name="T11" fmla="*/ 12 h 22"/>
                  <a:gd name="T12" fmla="*/ 3 w 11"/>
                  <a:gd name="T13" fmla="*/ 14 h 22"/>
                  <a:gd name="T14" fmla="*/ 4 w 11"/>
                  <a:gd name="T15" fmla="*/ 16 h 22"/>
                  <a:gd name="T16" fmla="*/ 6 w 11"/>
                  <a:gd name="T17" fmla="*/ 18 h 22"/>
                  <a:gd name="T18" fmla="*/ 7 w 11"/>
                  <a:gd name="T19" fmla="*/ 22 h 22"/>
                  <a:gd name="T20" fmla="*/ 11 w 11"/>
                  <a:gd name="T21" fmla="*/ 21 h 22"/>
                  <a:gd name="T22" fmla="*/ 10 w 11"/>
                  <a:gd name="T23" fmla="*/ 17 h 22"/>
                  <a:gd name="T24" fmla="*/ 9 w 11"/>
                  <a:gd name="T25" fmla="*/ 15 h 22"/>
                  <a:gd name="T26" fmla="*/ 8 w 11"/>
                  <a:gd name="T27" fmla="*/ 13 h 22"/>
                  <a:gd name="T28" fmla="*/ 8 w 11"/>
                  <a:gd name="T29" fmla="*/ 11 h 22"/>
                  <a:gd name="T30" fmla="*/ 7 w 11"/>
                  <a:gd name="T31" fmla="*/ 10 h 22"/>
                  <a:gd name="T32" fmla="*/ 7 w 11"/>
                  <a:gd name="T33" fmla="*/ 8 h 22"/>
                  <a:gd name="T34" fmla="*/ 6 w 11"/>
                  <a:gd name="T35" fmla="*/ 6 h 22"/>
                  <a:gd name="T36" fmla="*/ 4 w 11"/>
                  <a:gd name="T37" fmla="*/ 4 h 22"/>
                  <a:gd name="T38" fmla="*/ 0 w 11"/>
                  <a:gd name="T39" fmla="*/ 4 h 22"/>
                  <a:gd name="T40" fmla="*/ 4 w 11"/>
                  <a:gd name="T41" fmla="*/ 4 h 22"/>
                  <a:gd name="T42" fmla="*/ 3 w 11"/>
                  <a:gd name="T43" fmla="*/ 0 h 22"/>
                  <a:gd name="T44" fmla="*/ 0 w 11"/>
                  <a:gd name="T45" fmla="*/ 4 h 22"/>
                  <a:gd name="T46" fmla="*/ 4 w 11"/>
                  <a:gd name="T47" fmla="*/ 6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22"/>
                  <a:gd name="T74" fmla="*/ 11 w 11"/>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22">
                    <a:moveTo>
                      <a:pt x="4" y="6"/>
                    </a:moveTo>
                    <a:lnTo>
                      <a:pt x="0" y="6"/>
                    </a:lnTo>
                    <a:lnTo>
                      <a:pt x="1" y="8"/>
                    </a:lnTo>
                    <a:lnTo>
                      <a:pt x="2" y="10"/>
                    </a:lnTo>
                    <a:lnTo>
                      <a:pt x="3" y="11"/>
                    </a:lnTo>
                    <a:lnTo>
                      <a:pt x="3" y="12"/>
                    </a:lnTo>
                    <a:lnTo>
                      <a:pt x="3" y="14"/>
                    </a:lnTo>
                    <a:lnTo>
                      <a:pt x="4" y="16"/>
                    </a:lnTo>
                    <a:lnTo>
                      <a:pt x="6" y="18"/>
                    </a:lnTo>
                    <a:lnTo>
                      <a:pt x="7" y="22"/>
                    </a:lnTo>
                    <a:lnTo>
                      <a:pt x="11" y="21"/>
                    </a:lnTo>
                    <a:lnTo>
                      <a:pt x="10" y="17"/>
                    </a:lnTo>
                    <a:lnTo>
                      <a:pt x="9" y="15"/>
                    </a:lnTo>
                    <a:lnTo>
                      <a:pt x="8" y="13"/>
                    </a:lnTo>
                    <a:lnTo>
                      <a:pt x="8" y="11"/>
                    </a:lnTo>
                    <a:lnTo>
                      <a:pt x="7" y="10"/>
                    </a:lnTo>
                    <a:lnTo>
                      <a:pt x="7" y="8"/>
                    </a:lnTo>
                    <a:lnTo>
                      <a:pt x="6" y="6"/>
                    </a:lnTo>
                    <a:lnTo>
                      <a:pt x="4" y="4"/>
                    </a:lnTo>
                    <a:lnTo>
                      <a:pt x="0" y="4"/>
                    </a:lnTo>
                    <a:lnTo>
                      <a:pt x="4" y="4"/>
                    </a:lnTo>
                    <a:lnTo>
                      <a:pt x="3" y="0"/>
                    </a:lnTo>
                    <a:lnTo>
                      <a:pt x="0" y="4"/>
                    </a:lnTo>
                    <a:lnTo>
                      <a:pt x="4"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91" name="Freeform 56">
                <a:extLst>
                  <a:ext uri="{FF2B5EF4-FFF2-40B4-BE49-F238E27FC236}">
                    <a16:creationId xmlns:a16="http://schemas.microsoft.com/office/drawing/2014/main" id="{4666EFBB-AC57-3F9D-2BAB-A5F50B8CBC2D}"/>
                  </a:ext>
                </a:extLst>
              </p:cNvPr>
              <p:cNvSpPr>
                <a:spLocks/>
              </p:cNvSpPr>
              <p:nvPr/>
            </p:nvSpPr>
            <p:spPr bwMode="auto">
              <a:xfrm>
                <a:off x="505" y="2112"/>
                <a:ext cx="41" cy="139"/>
              </a:xfrm>
              <a:custGeom>
                <a:avLst/>
                <a:gdLst>
                  <a:gd name="T0" fmla="*/ 4 w 41"/>
                  <a:gd name="T1" fmla="*/ 139 h 139"/>
                  <a:gd name="T2" fmla="*/ 4 w 41"/>
                  <a:gd name="T3" fmla="*/ 139 h 139"/>
                  <a:gd name="T4" fmla="*/ 8 w 41"/>
                  <a:gd name="T5" fmla="*/ 126 h 139"/>
                  <a:gd name="T6" fmla="*/ 11 w 41"/>
                  <a:gd name="T7" fmla="*/ 110 h 139"/>
                  <a:gd name="T8" fmla="*/ 14 w 41"/>
                  <a:gd name="T9" fmla="*/ 91 h 139"/>
                  <a:gd name="T10" fmla="*/ 18 w 41"/>
                  <a:gd name="T11" fmla="*/ 72 h 139"/>
                  <a:gd name="T12" fmla="*/ 22 w 41"/>
                  <a:gd name="T13" fmla="*/ 53 h 139"/>
                  <a:gd name="T14" fmla="*/ 28 w 41"/>
                  <a:gd name="T15" fmla="*/ 34 h 139"/>
                  <a:gd name="T16" fmla="*/ 35 w 41"/>
                  <a:gd name="T17" fmla="*/ 17 h 139"/>
                  <a:gd name="T18" fmla="*/ 41 w 41"/>
                  <a:gd name="T19" fmla="*/ 2 h 139"/>
                  <a:gd name="T20" fmla="*/ 37 w 41"/>
                  <a:gd name="T21" fmla="*/ 0 h 139"/>
                  <a:gd name="T22" fmla="*/ 30 w 41"/>
                  <a:gd name="T23" fmla="*/ 15 h 139"/>
                  <a:gd name="T24" fmla="*/ 23 w 41"/>
                  <a:gd name="T25" fmla="*/ 32 h 139"/>
                  <a:gd name="T26" fmla="*/ 18 w 41"/>
                  <a:gd name="T27" fmla="*/ 52 h 139"/>
                  <a:gd name="T28" fmla="*/ 13 w 41"/>
                  <a:gd name="T29" fmla="*/ 71 h 139"/>
                  <a:gd name="T30" fmla="*/ 9 w 41"/>
                  <a:gd name="T31" fmla="*/ 90 h 139"/>
                  <a:gd name="T32" fmla="*/ 5 w 41"/>
                  <a:gd name="T33" fmla="*/ 109 h 139"/>
                  <a:gd name="T34" fmla="*/ 3 w 41"/>
                  <a:gd name="T35" fmla="*/ 125 h 139"/>
                  <a:gd name="T36" fmla="*/ 0 w 41"/>
                  <a:gd name="T37" fmla="*/ 139 h 139"/>
                  <a:gd name="T38" fmla="*/ 0 w 41"/>
                  <a:gd name="T39" fmla="*/ 139 h 139"/>
                  <a:gd name="T40" fmla="*/ 4 w 41"/>
                  <a:gd name="T41" fmla="*/ 139 h 1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139"/>
                  <a:gd name="T65" fmla="*/ 41 w 41"/>
                  <a:gd name="T66" fmla="*/ 139 h 1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139">
                    <a:moveTo>
                      <a:pt x="4" y="139"/>
                    </a:moveTo>
                    <a:lnTo>
                      <a:pt x="4" y="139"/>
                    </a:lnTo>
                    <a:lnTo>
                      <a:pt x="8" y="126"/>
                    </a:lnTo>
                    <a:lnTo>
                      <a:pt x="11" y="110"/>
                    </a:lnTo>
                    <a:lnTo>
                      <a:pt x="14" y="91"/>
                    </a:lnTo>
                    <a:lnTo>
                      <a:pt x="18" y="72"/>
                    </a:lnTo>
                    <a:lnTo>
                      <a:pt x="22" y="53"/>
                    </a:lnTo>
                    <a:lnTo>
                      <a:pt x="28" y="34"/>
                    </a:lnTo>
                    <a:lnTo>
                      <a:pt x="35" y="17"/>
                    </a:lnTo>
                    <a:lnTo>
                      <a:pt x="41" y="2"/>
                    </a:lnTo>
                    <a:lnTo>
                      <a:pt x="37" y="0"/>
                    </a:lnTo>
                    <a:lnTo>
                      <a:pt x="30" y="15"/>
                    </a:lnTo>
                    <a:lnTo>
                      <a:pt x="23" y="32"/>
                    </a:lnTo>
                    <a:lnTo>
                      <a:pt x="18" y="52"/>
                    </a:lnTo>
                    <a:lnTo>
                      <a:pt x="13" y="71"/>
                    </a:lnTo>
                    <a:lnTo>
                      <a:pt x="9" y="90"/>
                    </a:lnTo>
                    <a:lnTo>
                      <a:pt x="5" y="109"/>
                    </a:lnTo>
                    <a:lnTo>
                      <a:pt x="3" y="125"/>
                    </a:lnTo>
                    <a:lnTo>
                      <a:pt x="0" y="139"/>
                    </a:lnTo>
                    <a:lnTo>
                      <a:pt x="4" y="13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92" name="Freeform 57">
                <a:extLst>
                  <a:ext uri="{FF2B5EF4-FFF2-40B4-BE49-F238E27FC236}">
                    <a16:creationId xmlns:a16="http://schemas.microsoft.com/office/drawing/2014/main" id="{995A982B-61DF-3D49-EA0A-9A57B0FA1C11}"/>
                  </a:ext>
                </a:extLst>
              </p:cNvPr>
              <p:cNvSpPr>
                <a:spLocks/>
              </p:cNvSpPr>
              <p:nvPr/>
            </p:nvSpPr>
            <p:spPr bwMode="auto">
              <a:xfrm>
                <a:off x="497" y="2251"/>
                <a:ext cx="12" cy="93"/>
              </a:xfrm>
              <a:custGeom>
                <a:avLst/>
                <a:gdLst>
                  <a:gd name="T0" fmla="*/ 5 w 12"/>
                  <a:gd name="T1" fmla="*/ 93 h 93"/>
                  <a:gd name="T2" fmla="*/ 5 w 12"/>
                  <a:gd name="T3" fmla="*/ 93 h 93"/>
                  <a:gd name="T4" fmla="*/ 5 w 12"/>
                  <a:gd name="T5" fmla="*/ 84 h 93"/>
                  <a:gd name="T6" fmla="*/ 5 w 12"/>
                  <a:gd name="T7" fmla="*/ 75 h 93"/>
                  <a:gd name="T8" fmla="*/ 4 w 12"/>
                  <a:gd name="T9" fmla="*/ 66 h 93"/>
                  <a:gd name="T10" fmla="*/ 4 w 12"/>
                  <a:gd name="T11" fmla="*/ 55 h 93"/>
                  <a:gd name="T12" fmla="*/ 5 w 12"/>
                  <a:gd name="T13" fmla="*/ 43 h 93"/>
                  <a:gd name="T14" fmla="*/ 7 w 12"/>
                  <a:gd name="T15" fmla="*/ 31 h 93"/>
                  <a:gd name="T16" fmla="*/ 9 w 12"/>
                  <a:gd name="T17" fmla="*/ 17 h 93"/>
                  <a:gd name="T18" fmla="*/ 12 w 12"/>
                  <a:gd name="T19" fmla="*/ 0 h 93"/>
                  <a:gd name="T20" fmla="*/ 8 w 12"/>
                  <a:gd name="T21" fmla="*/ 0 h 93"/>
                  <a:gd name="T22" fmla="*/ 4 w 12"/>
                  <a:gd name="T23" fmla="*/ 16 h 93"/>
                  <a:gd name="T24" fmla="*/ 2 w 12"/>
                  <a:gd name="T25" fmla="*/ 30 h 93"/>
                  <a:gd name="T26" fmla="*/ 1 w 12"/>
                  <a:gd name="T27" fmla="*/ 43 h 93"/>
                  <a:gd name="T28" fmla="*/ 0 w 12"/>
                  <a:gd name="T29" fmla="*/ 54 h 93"/>
                  <a:gd name="T30" fmla="*/ 0 w 12"/>
                  <a:gd name="T31" fmla="*/ 66 h 93"/>
                  <a:gd name="T32" fmla="*/ 0 w 12"/>
                  <a:gd name="T33" fmla="*/ 75 h 93"/>
                  <a:gd name="T34" fmla="*/ 1 w 12"/>
                  <a:gd name="T35" fmla="*/ 84 h 93"/>
                  <a:gd name="T36" fmla="*/ 1 w 12"/>
                  <a:gd name="T37" fmla="*/ 93 h 93"/>
                  <a:gd name="T38" fmla="*/ 1 w 12"/>
                  <a:gd name="T39" fmla="*/ 93 h 93"/>
                  <a:gd name="T40" fmla="*/ 5 w 12"/>
                  <a:gd name="T41" fmla="*/ 93 h 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93"/>
                  <a:gd name="T65" fmla="*/ 12 w 12"/>
                  <a:gd name="T66" fmla="*/ 93 h 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93">
                    <a:moveTo>
                      <a:pt x="5" y="93"/>
                    </a:moveTo>
                    <a:lnTo>
                      <a:pt x="5" y="93"/>
                    </a:lnTo>
                    <a:lnTo>
                      <a:pt x="5" y="84"/>
                    </a:lnTo>
                    <a:lnTo>
                      <a:pt x="5" y="75"/>
                    </a:lnTo>
                    <a:lnTo>
                      <a:pt x="4" y="66"/>
                    </a:lnTo>
                    <a:lnTo>
                      <a:pt x="4" y="55"/>
                    </a:lnTo>
                    <a:lnTo>
                      <a:pt x="5" y="43"/>
                    </a:lnTo>
                    <a:lnTo>
                      <a:pt x="7" y="31"/>
                    </a:lnTo>
                    <a:lnTo>
                      <a:pt x="9" y="17"/>
                    </a:lnTo>
                    <a:lnTo>
                      <a:pt x="12" y="0"/>
                    </a:lnTo>
                    <a:lnTo>
                      <a:pt x="8" y="0"/>
                    </a:lnTo>
                    <a:lnTo>
                      <a:pt x="4" y="16"/>
                    </a:lnTo>
                    <a:lnTo>
                      <a:pt x="2" y="30"/>
                    </a:lnTo>
                    <a:lnTo>
                      <a:pt x="1" y="43"/>
                    </a:lnTo>
                    <a:lnTo>
                      <a:pt x="0" y="54"/>
                    </a:lnTo>
                    <a:lnTo>
                      <a:pt x="0" y="66"/>
                    </a:lnTo>
                    <a:lnTo>
                      <a:pt x="0" y="75"/>
                    </a:lnTo>
                    <a:lnTo>
                      <a:pt x="1" y="84"/>
                    </a:lnTo>
                    <a:lnTo>
                      <a:pt x="1" y="93"/>
                    </a:lnTo>
                    <a:lnTo>
                      <a:pt x="5" y="9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93" name="Freeform 58">
                <a:extLst>
                  <a:ext uri="{FF2B5EF4-FFF2-40B4-BE49-F238E27FC236}">
                    <a16:creationId xmlns:a16="http://schemas.microsoft.com/office/drawing/2014/main" id="{2D0291EB-629A-6172-66B1-90737A03F552}"/>
                  </a:ext>
                </a:extLst>
              </p:cNvPr>
              <p:cNvSpPr>
                <a:spLocks/>
              </p:cNvSpPr>
              <p:nvPr/>
            </p:nvSpPr>
            <p:spPr bwMode="auto">
              <a:xfrm>
                <a:off x="498" y="2344"/>
                <a:ext cx="59" cy="490"/>
              </a:xfrm>
              <a:custGeom>
                <a:avLst/>
                <a:gdLst>
                  <a:gd name="T0" fmla="*/ 59 w 59"/>
                  <a:gd name="T1" fmla="*/ 488 h 490"/>
                  <a:gd name="T2" fmla="*/ 59 w 59"/>
                  <a:gd name="T3" fmla="*/ 488 h 490"/>
                  <a:gd name="T4" fmla="*/ 52 w 59"/>
                  <a:gd name="T5" fmla="*/ 464 h 490"/>
                  <a:gd name="T6" fmla="*/ 45 w 59"/>
                  <a:gd name="T7" fmla="*/ 438 h 490"/>
                  <a:gd name="T8" fmla="*/ 39 w 59"/>
                  <a:gd name="T9" fmla="*/ 409 h 490"/>
                  <a:gd name="T10" fmla="*/ 34 w 59"/>
                  <a:gd name="T11" fmla="*/ 379 h 490"/>
                  <a:gd name="T12" fmla="*/ 28 w 59"/>
                  <a:gd name="T13" fmla="*/ 347 h 490"/>
                  <a:gd name="T14" fmla="*/ 25 w 59"/>
                  <a:gd name="T15" fmla="*/ 314 h 490"/>
                  <a:gd name="T16" fmla="*/ 20 w 59"/>
                  <a:gd name="T17" fmla="*/ 280 h 490"/>
                  <a:gd name="T18" fmla="*/ 17 w 59"/>
                  <a:gd name="T19" fmla="*/ 245 h 490"/>
                  <a:gd name="T20" fmla="*/ 11 w 59"/>
                  <a:gd name="T21" fmla="*/ 177 h 490"/>
                  <a:gd name="T22" fmla="*/ 8 w 59"/>
                  <a:gd name="T23" fmla="*/ 111 h 490"/>
                  <a:gd name="T24" fmla="*/ 6 w 59"/>
                  <a:gd name="T25" fmla="*/ 51 h 490"/>
                  <a:gd name="T26" fmla="*/ 4 w 59"/>
                  <a:gd name="T27" fmla="*/ 0 h 490"/>
                  <a:gd name="T28" fmla="*/ 0 w 59"/>
                  <a:gd name="T29" fmla="*/ 0 h 490"/>
                  <a:gd name="T30" fmla="*/ 0 w 59"/>
                  <a:gd name="T31" fmla="*/ 51 h 490"/>
                  <a:gd name="T32" fmla="*/ 2 w 59"/>
                  <a:gd name="T33" fmla="*/ 111 h 490"/>
                  <a:gd name="T34" fmla="*/ 7 w 59"/>
                  <a:gd name="T35" fmla="*/ 177 h 490"/>
                  <a:gd name="T36" fmla="*/ 12 w 59"/>
                  <a:gd name="T37" fmla="*/ 245 h 490"/>
                  <a:gd name="T38" fmla="*/ 16 w 59"/>
                  <a:gd name="T39" fmla="*/ 280 h 490"/>
                  <a:gd name="T40" fmla="*/ 19 w 59"/>
                  <a:gd name="T41" fmla="*/ 314 h 490"/>
                  <a:gd name="T42" fmla="*/ 24 w 59"/>
                  <a:gd name="T43" fmla="*/ 347 h 490"/>
                  <a:gd name="T44" fmla="*/ 29 w 59"/>
                  <a:gd name="T45" fmla="*/ 380 h 490"/>
                  <a:gd name="T46" fmla="*/ 35 w 59"/>
                  <a:gd name="T47" fmla="*/ 410 h 490"/>
                  <a:gd name="T48" fmla="*/ 41 w 59"/>
                  <a:gd name="T49" fmla="*/ 439 h 490"/>
                  <a:gd name="T50" fmla="*/ 47 w 59"/>
                  <a:gd name="T51" fmla="*/ 465 h 490"/>
                  <a:gd name="T52" fmla="*/ 54 w 59"/>
                  <a:gd name="T53" fmla="*/ 490 h 490"/>
                  <a:gd name="T54" fmla="*/ 54 w 59"/>
                  <a:gd name="T55" fmla="*/ 490 h 490"/>
                  <a:gd name="T56" fmla="*/ 59 w 59"/>
                  <a:gd name="T57" fmla="*/ 488 h 4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490"/>
                  <a:gd name="T89" fmla="*/ 59 w 59"/>
                  <a:gd name="T90" fmla="*/ 490 h 4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490">
                    <a:moveTo>
                      <a:pt x="59" y="488"/>
                    </a:moveTo>
                    <a:lnTo>
                      <a:pt x="59" y="488"/>
                    </a:lnTo>
                    <a:lnTo>
                      <a:pt x="52" y="464"/>
                    </a:lnTo>
                    <a:lnTo>
                      <a:pt x="45" y="438"/>
                    </a:lnTo>
                    <a:lnTo>
                      <a:pt x="39" y="409"/>
                    </a:lnTo>
                    <a:lnTo>
                      <a:pt x="34" y="379"/>
                    </a:lnTo>
                    <a:lnTo>
                      <a:pt x="28" y="347"/>
                    </a:lnTo>
                    <a:lnTo>
                      <a:pt x="25" y="314"/>
                    </a:lnTo>
                    <a:lnTo>
                      <a:pt x="20" y="280"/>
                    </a:lnTo>
                    <a:lnTo>
                      <a:pt x="17" y="245"/>
                    </a:lnTo>
                    <a:lnTo>
                      <a:pt x="11" y="177"/>
                    </a:lnTo>
                    <a:lnTo>
                      <a:pt x="8" y="111"/>
                    </a:lnTo>
                    <a:lnTo>
                      <a:pt x="6" y="51"/>
                    </a:lnTo>
                    <a:lnTo>
                      <a:pt x="4" y="0"/>
                    </a:lnTo>
                    <a:lnTo>
                      <a:pt x="0" y="0"/>
                    </a:lnTo>
                    <a:lnTo>
                      <a:pt x="0" y="51"/>
                    </a:lnTo>
                    <a:lnTo>
                      <a:pt x="2" y="111"/>
                    </a:lnTo>
                    <a:lnTo>
                      <a:pt x="7" y="177"/>
                    </a:lnTo>
                    <a:lnTo>
                      <a:pt x="12" y="245"/>
                    </a:lnTo>
                    <a:lnTo>
                      <a:pt x="16" y="280"/>
                    </a:lnTo>
                    <a:lnTo>
                      <a:pt x="19" y="314"/>
                    </a:lnTo>
                    <a:lnTo>
                      <a:pt x="24" y="347"/>
                    </a:lnTo>
                    <a:lnTo>
                      <a:pt x="29" y="380"/>
                    </a:lnTo>
                    <a:lnTo>
                      <a:pt x="35" y="410"/>
                    </a:lnTo>
                    <a:lnTo>
                      <a:pt x="41" y="439"/>
                    </a:lnTo>
                    <a:lnTo>
                      <a:pt x="47" y="465"/>
                    </a:lnTo>
                    <a:lnTo>
                      <a:pt x="54" y="490"/>
                    </a:lnTo>
                    <a:lnTo>
                      <a:pt x="59" y="48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94" name="Freeform 59">
                <a:extLst>
                  <a:ext uri="{FF2B5EF4-FFF2-40B4-BE49-F238E27FC236}">
                    <a16:creationId xmlns:a16="http://schemas.microsoft.com/office/drawing/2014/main" id="{85DB39C5-7DBD-BEED-259F-B0B5516935DC}"/>
                  </a:ext>
                </a:extLst>
              </p:cNvPr>
              <p:cNvSpPr>
                <a:spLocks/>
              </p:cNvSpPr>
              <p:nvPr/>
            </p:nvSpPr>
            <p:spPr bwMode="auto">
              <a:xfrm>
                <a:off x="552" y="2832"/>
                <a:ext cx="46" cy="117"/>
              </a:xfrm>
              <a:custGeom>
                <a:avLst/>
                <a:gdLst>
                  <a:gd name="T0" fmla="*/ 46 w 46"/>
                  <a:gd name="T1" fmla="*/ 114 h 117"/>
                  <a:gd name="T2" fmla="*/ 46 w 46"/>
                  <a:gd name="T3" fmla="*/ 114 h 117"/>
                  <a:gd name="T4" fmla="*/ 41 w 46"/>
                  <a:gd name="T5" fmla="*/ 106 h 117"/>
                  <a:gd name="T6" fmla="*/ 36 w 46"/>
                  <a:gd name="T7" fmla="*/ 95 h 117"/>
                  <a:gd name="T8" fmla="*/ 31 w 46"/>
                  <a:gd name="T9" fmla="*/ 80 h 117"/>
                  <a:gd name="T10" fmla="*/ 25 w 46"/>
                  <a:gd name="T11" fmla="*/ 65 h 117"/>
                  <a:gd name="T12" fmla="*/ 20 w 46"/>
                  <a:gd name="T13" fmla="*/ 49 h 117"/>
                  <a:gd name="T14" fmla="*/ 15 w 46"/>
                  <a:gd name="T15" fmla="*/ 31 h 117"/>
                  <a:gd name="T16" fmla="*/ 9 w 46"/>
                  <a:gd name="T17" fmla="*/ 15 h 117"/>
                  <a:gd name="T18" fmla="*/ 5 w 46"/>
                  <a:gd name="T19" fmla="*/ 0 h 117"/>
                  <a:gd name="T20" fmla="*/ 0 w 46"/>
                  <a:gd name="T21" fmla="*/ 2 h 117"/>
                  <a:gd name="T22" fmla="*/ 5 w 46"/>
                  <a:gd name="T23" fmla="*/ 17 h 117"/>
                  <a:gd name="T24" fmla="*/ 10 w 46"/>
                  <a:gd name="T25" fmla="*/ 33 h 117"/>
                  <a:gd name="T26" fmla="*/ 16 w 46"/>
                  <a:gd name="T27" fmla="*/ 50 h 117"/>
                  <a:gd name="T28" fmla="*/ 20 w 46"/>
                  <a:gd name="T29" fmla="*/ 66 h 117"/>
                  <a:gd name="T30" fmla="*/ 26 w 46"/>
                  <a:gd name="T31" fmla="*/ 81 h 117"/>
                  <a:gd name="T32" fmla="*/ 32 w 46"/>
                  <a:gd name="T33" fmla="*/ 96 h 117"/>
                  <a:gd name="T34" fmla="*/ 36 w 46"/>
                  <a:gd name="T35" fmla="*/ 108 h 117"/>
                  <a:gd name="T36" fmla="*/ 42 w 46"/>
                  <a:gd name="T37" fmla="*/ 117 h 117"/>
                  <a:gd name="T38" fmla="*/ 42 w 46"/>
                  <a:gd name="T39" fmla="*/ 117 h 117"/>
                  <a:gd name="T40" fmla="*/ 46 w 46"/>
                  <a:gd name="T41" fmla="*/ 114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117"/>
                  <a:gd name="T65" fmla="*/ 46 w 46"/>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117">
                    <a:moveTo>
                      <a:pt x="46" y="114"/>
                    </a:moveTo>
                    <a:lnTo>
                      <a:pt x="46" y="114"/>
                    </a:lnTo>
                    <a:lnTo>
                      <a:pt x="41" y="106"/>
                    </a:lnTo>
                    <a:lnTo>
                      <a:pt x="36" y="95"/>
                    </a:lnTo>
                    <a:lnTo>
                      <a:pt x="31" y="80"/>
                    </a:lnTo>
                    <a:lnTo>
                      <a:pt x="25" y="65"/>
                    </a:lnTo>
                    <a:lnTo>
                      <a:pt x="20" y="49"/>
                    </a:lnTo>
                    <a:lnTo>
                      <a:pt x="15" y="31"/>
                    </a:lnTo>
                    <a:lnTo>
                      <a:pt x="9" y="15"/>
                    </a:lnTo>
                    <a:lnTo>
                      <a:pt x="5" y="0"/>
                    </a:lnTo>
                    <a:lnTo>
                      <a:pt x="0" y="2"/>
                    </a:lnTo>
                    <a:lnTo>
                      <a:pt x="5" y="17"/>
                    </a:lnTo>
                    <a:lnTo>
                      <a:pt x="10" y="33"/>
                    </a:lnTo>
                    <a:lnTo>
                      <a:pt x="16" y="50"/>
                    </a:lnTo>
                    <a:lnTo>
                      <a:pt x="20" y="66"/>
                    </a:lnTo>
                    <a:lnTo>
                      <a:pt x="26" y="81"/>
                    </a:lnTo>
                    <a:lnTo>
                      <a:pt x="32" y="96"/>
                    </a:lnTo>
                    <a:lnTo>
                      <a:pt x="36" y="108"/>
                    </a:lnTo>
                    <a:lnTo>
                      <a:pt x="42" y="117"/>
                    </a:lnTo>
                    <a:lnTo>
                      <a:pt x="46" y="11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95" name="Freeform 60">
                <a:extLst>
                  <a:ext uri="{FF2B5EF4-FFF2-40B4-BE49-F238E27FC236}">
                    <a16:creationId xmlns:a16="http://schemas.microsoft.com/office/drawing/2014/main" id="{692AC9BE-1FEB-D270-8D32-E895B4897AA6}"/>
                  </a:ext>
                </a:extLst>
              </p:cNvPr>
              <p:cNvSpPr>
                <a:spLocks/>
              </p:cNvSpPr>
              <p:nvPr/>
            </p:nvSpPr>
            <p:spPr bwMode="auto">
              <a:xfrm>
                <a:off x="589" y="2946"/>
                <a:ext cx="13" cy="39"/>
              </a:xfrm>
              <a:custGeom>
                <a:avLst/>
                <a:gdLst>
                  <a:gd name="T0" fmla="*/ 5 w 13"/>
                  <a:gd name="T1" fmla="*/ 39 h 39"/>
                  <a:gd name="T2" fmla="*/ 5 w 13"/>
                  <a:gd name="T3" fmla="*/ 39 h 39"/>
                  <a:gd name="T4" fmla="*/ 6 w 13"/>
                  <a:gd name="T5" fmla="*/ 33 h 39"/>
                  <a:gd name="T6" fmla="*/ 8 w 13"/>
                  <a:gd name="T7" fmla="*/ 28 h 39"/>
                  <a:gd name="T8" fmla="*/ 9 w 13"/>
                  <a:gd name="T9" fmla="*/ 23 h 39"/>
                  <a:gd name="T10" fmla="*/ 12 w 13"/>
                  <a:gd name="T11" fmla="*/ 18 h 39"/>
                  <a:gd name="T12" fmla="*/ 12 w 13"/>
                  <a:gd name="T13" fmla="*/ 13 h 39"/>
                  <a:gd name="T14" fmla="*/ 13 w 13"/>
                  <a:gd name="T15" fmla="*/ 8 h 39"/>
                  <a:gd name="T16" fmla="*/ 12 w 13"/>
                  <a:gd name="T17" fmla="*/ 4 h 39"/>
                  <a:gd name="T18" fmla="*/ 9 w 13"/>
                  <a:gd name="T19" fmla="*/ 0 h 39"/>
                  <a:gd name="T20" fmla="*/ 5 w 13"/>
                  <a:gd name="T21" fmla="*/ 3 h 39"/>
                  <a:gd name="T22" fmla="*/ 7 w 13"/>
                  <a:gd name="T23" fmla="*/ 5 h 39"/>
                  <a:gd name="T24" fmla="*/ 7 w 13"/>
                  <a:gd name="T25" fmla="*/ 9 h 39"/>
                  <a:gd name="T26" fmla="*/ 7 w 13"/>
                  <a:gd name="T27" fmla="*/ 13 h 39"/>
                  <a:gd name="T28" fmla="*/ 6 w 13"/>
                  <a:gd name="T29" fmla="*/ 17 h 39"/>
                  <a:gd name="T30" fmla="*/ 5 w 13"/>
                  <a:gd name="T31" fmla="*/ 22 h 39"/>
                  <a:gd name="T32" fmla="*/ 4 w 13"/>
                  <a:gd name="T33" fmla="*/ 27 h 39"/>
                  <a:gd name="T34" fmla="*/ 1 w 13"/>
                  <a:gd name="T35" fmla="*/ 32 h 39"/>
                  <a:gd name="T36" fmla="*/ 0 w 13"/>
                  <a:gd name="T37" fmla="*/ 38 h 39"/>
                  <a:gd name="T38" fmla="*/ 0 w 13"/>
                  <a:gd name="T39" fmla="*/ 38 h 39"/>
                  <a:gd name="T40" fmla="*/ 5 w 13"/>
                  <a:gd name="T41" fmla="*/ 39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39"/>
                  <a:gd name="T65" fmla="*/ 13 w 13"/>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39">
                    <a:moveTo>
                      <a:pt x="5" y="39"/>
                    </a:moveTo>
                    <a:lnTo>
                      <a:pt x="5" y="39"/>
                    </a:lnTo>
                    <a:lnTo>
                      <a:pt x="6" y="33"/>
                    </a:lnTo>
                    <a:lnTo>
                      <a:pt x="8" y="28"/>
                    </a:lnTo>
                    <a:lnTo>
                      <a:pt x="9" y="23"/>
                    </a:lnTo>
                    <a:lnTo>
                      <a:pt x="12" y="18"/>
                    </a:lnTo>
                    <a:lnTo>
                      <a:pt x="12" y="13"/>
                    </a:lnTo>
                    <a:lnTo>
                      <a:pt x="13" y="8"/>
                    </a:lnTo>
                    <a:lnTo>
                      <a:pt x="12" y="4"/>
                    </a:lnTo>
                    <a:lnTo>
                      <a:pt x="9" y="0"/>
                    </a:lnTo>
                    <a:lnTo>
                      <a:pt x="5" y="3"/>
                    </a:lnTo>
                    <a:lnTo>
                      <a:pt x="7" y="5"/>
                    </a:lnTo>
                    <a:lnTo>
                      <a:pt x="7" y="9"/>
                    </a:lnTo>
                    <a:lnTo>
                      <a:pt x="7" y="13"/>
                    </a:lnTo>
                    <a:lnTo>
                      <a:pt x="6" y="17"/>
                    </a:lnTo>
                    <a:lnTo>
                      <a:pt x="5" y="22"/>
                    </a:lnTo>
                    <a:lnTo>
                      <a:pt x="4" y="27"/>
                    </a:lnTo>
                    <a:lnTo>
                      <a:pt x="1" y="32"/>
                    </a:lnTo>
                    <a:lnTo>
                      <a:pt x="0" y="38"/>
                    </a:lnTo>
                    <a:lnTo>
                      <a:pt x="5" y="3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96" name="Freeform 61">
                <a:extLst>
                  <a:ext uri="{FF2B5EF4-FFF2-40B4-BE49-F238E27FC236}">
                    <a16:creationId xmlns:a16="http://schemas.microsoft.com/office/drawing/2014/main" id="{366DAD84-B04F-B948-6358-A06BD04D1F6C}"/>
                  </a:ext>
                </a:extLst>
              </p:cNvPr>
              <p:cNvSpPr>
                <a:spLocks/>
              </p:cNvSpPr>
              <p:nvPr/>
            </p:nvSpPr>
            <p:spPr bwMode="auto">
              <a:xfrm>
                <a:off x="581" y="2984"/>
                <a:ext cx="13" cy="130"/>
              </a:xfrm>
              <a:custGeom>
                <a:avLst/>
                <a:gdLst>
                  <a:gd name="T0" fmla="*/ 8 w 13"/>
                  <a:gd name="T1" fmla="*/ 129 h 130"/>
                  <a:gd name="T2" fmla="*/ 8 w 13"/>
                  <a:gd name="T3" fmla="*/ 129 h 130"/>
                  <a:gd name="T4" fmla="*/ 6 w 13"/>
                  <a:gd name="T5" fmla="*/ 116 h 130"/>
                  <a:gd name="T6" fmla="*/ 5 w 13"/>
                  <a:gd name="T7" fmla="*/ 102 h 130"/>
                  <a:gd name="T8" fmla="*/ 5 w 13"/>
                  <a:gd name="T9" fmla="*/ 88 h 130"/>
                  <a:gd name="T10" fmla="*/ 5 w 13"/>
                  <a:gd name="T11" fmla="*/ 74 h 130"/>
                  <a:gd name="T12" fmla="*/ 6 w 13"/>
                  <a:gd name="T13" fmla="*/ 59 h 130"/>
                  <a:gd name="T14" fmla="*/ 7 w 13"/>
                  <a:gd name="T15" fmla="*/ 41 h 130"/>
                  <a:gd name="T16" fmla="*/ 11 w 13"/>
                  <a:gd name="T17" fmla="*/ 22 h 130"/>
                  <a:gd name="T18" fmla="*/ 13 w 13"/>
                  <a:gd name="T19" fmla="*/ 1 h 130"/>
                  <a:gd name="T20" fmla="*/ 8 w 13"/>
                  <a:gd name="T21" fmla="*/ 0 h 130"/>
                  <a:gd name="T22" fmla="*/ 5 w 13"/>
                  <a:gd name="T23" fmla="*/ 21 h 130"/>
                  <a:gd name="T24" fmla="*/ 3 w 13"/>
                  <a:gd name="T25" fmla="*/ 40 h 130"/>
                  <a:gd name="T26" fmla="*/ 2 w 13"/>
                  <a:gd name="T27" fmla="*/ 58 h 130"/>
                  <a:gd name="T28" fmla="*/ 0 w 13"/>
                  <a:gd name="T29" fmla="*/ 74 h 130"/>
                  <a:gd name="T30" fmla="*/ 0 w 13"/>
                  <a:gd name="T31" fmla="*/ 88 h 130"/>
                  <a:gd name="T32" fmla="*/ 0 w 13"/>
                  <a:gd name="T33" fmla="*/ 102 h 130"/>
                  <a:gd name="T34" fmla="*/ 2 w 13"/>
                  <a:gd name="T35" fmla="*/ 116 h 130"/>
                  <a:gd name="T36" fmla="*/ 4 w 13"/>
                  <a:gd name="T37" fmla="*/ 130 h 130"/>
                  <a:gd name="T38" fmla="*/ 4 w 13"/>
                  <a:gd name="T39" fmla="*/ 129 h 130"/>
                  <a:gd name="T40" fmla="*/ 8 w 13"/>
                  <a:gd name="T41" fmla="*/ 129 h 1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130"/>
                  <a:gd name="T65" fmla="*/ 13 w 13"/>
                  <a:gd name="T66" fmla="*/ 130 h 1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130">
                    <a:moveTo>
                      <a:pt x="8" y="129"/>
                    </a:moveTo>
                    <a:lnTo>
                      <a:pt x="8" y="129"/>
                    </a:lnTo>
                    <a:lnTo>
                      <a:pt x="6" y="116"/>
                    </a:lnTo>
                    <a:lnTo>
                      <a:pt x="5" y="102"/>
                    </a:lnTo>
                    <a:lnTo>
                      <a:pt x="5" y="88"/>
                    </a:lnTo>
                    <a:lnTo>
                      <a:pt x="5" y="74"/>
                    </a:lnTo>
                    <a:lnTo>
                      <a:pt x="6" y="59"/>
                    </a:lnTo>
                    <a:lnTo>
                      <a:pt x="7" y="41"/>
                    </a:lnTo>
                    <a:lnTo>
                      <a:pt x="11" y="22"/>
                    </a:lnTo>
                    <a:lnTo>
                      <a:pt x="13" y="1"/>
                    </a:lnTo>
                    <a:lnTo>
                      <a:pt x="8" y="0"/>
                    </a:lnTo>
                    <a:lnTo>
                      <a:pt x="5" y="21"/>
                    </a:lnTo>
                    <a:lnTo>
                      <a:pt x="3" y="40"/>
                    </a:lnTo>
                    <a:lnTo>
                      <a:pt x="2" y="58"/>
                    </a:lnTo>
                    <a:lnTo>
                      <a:pt x="0" y="74"/>
                    </a:lnTo>
                    <a:lnTo>
                      <a:pt x="0" y="88"/>
                    </a:lnTo>
                    <a:lnTo>
                      <a:pt x="0" y="102"/>
                    </a:lnTo>
                    <a:lnTo>
                      <a:pt x="2" y="116"/>
                    </a:lnTo>
                    <a:lnTo>
                      <a:pt x="4" y="130"/>
                    </a:lnTo>
                    <a:lnTo>
                      <a:pt x="4" y="129"/>
                    </a:lnTo>
                    <a:lnTo>
                      <a:pt x="8" y="12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97" name="Freeform 62">
                <a:extLst>
                  <a:ext uri="{FF2B5EF4-FFF2-40B4-BE49-F238E27FC236}">
                    <a16:creationId xmlns:a16="http://schemas.microsoft.com/office/drawing/2014/main" id="{EE42D811-88A2-6856-C528-14B65AC953A9}"/>
                  </a:ext>
                </a:extLst>
              </p:cNvPr>
              <p:cNvSpPr>
                <a:spLocks/>
              </p:cNvSpPr>
              <p:nvPr/>
            </p:nvSpPr>
            <p:spPr bwMode="auto">
              <a:xfrm>
                <a:off x="585" y="3113"/>
                <a:ext cx="39" cy="257"/>
              </a:xfrm>
              <a:custGeom>
                <a:avLst/>
                <a:gdLst>
                  <a:gd name="T0" fmla="*/ 39 w 39"/>
                  <a:gd name="T1" fmla="*/ 256 h 257"/>
                  <a:gd name="T2" fmla="*/ 39 w 39"/>
                  <a:gd name="T3" fmla="*/ 256 h 257"/>
                  <a:gd name="T4" fmla="*/ 34 w 39"/>
                  <a:gd name="T5" fmla="*/ 226 h 257"/>
                  <a:gd name="T6" fmla="*/ 28 w 39"/>
                  <a:gd name="T7" fmla="*/ 194 h 257"/>
                  <a:gd name="T8" fmla="*/ 24 w 39"/>
                  <a:gd name="T9" fmla="*/ 161 h 257"/>
                  <a:gd name="T10" fmla="*/ 19 w 39"/>
                  <a:gd name="T11" fmla="*/ 127 h 257"/>
                  <a:gd name="T12" fmla="*/ 16 w 39"/>
                  <a:gd name="T13" fmla="*/ 95 h 257"/>
                  <a:gd name="T14" fmla="*/ 12 w 39"/>
                  <a:gd name="T15" fmla="*/ 61 h 257"/>
                  <a:gd name="T16" fmla="*/ 9 w 39"/>
                  <a:gd name="T17" fmla="*/ 29 h 257"/>
                  <a:gd name="T18" fmla="*/ 4 w 39"/>
                  <a:gd name="T19" fmla="*/ 0 h 257"/>
                  <a:gd name="T20" fmla="*/ 0 w 39"/>
                  <a:gd name="T21" fmla="*/ 0 h 257"/>
                  <a:gd name="T22" fmla="*/ 3 w 39"/>
                  <a:gd name="T23" fmla="*/ 30 h 257"/>
                  <a:gd name="T24" fmla="*/ 8 w 39"/>
                  <a:gd name="T25" fmla="*/ 62 h 257"/>
                  <a:gd name="T26" fmla="*/ 11 w 39"/>
                  <a:gd name="T27" fmla="*/ 95 h 257"/>
                  <a:gd name="T28" fmla="*/ 14 w 39"/>
                  <a:gd name="T29" fmla="*/ 128 h 257"/>
                  <a:gd name="T30" fmla="*/ 19 w 39"/>
                  <a:gd name="T31" fmla="*/ 162 h 257"/>
                  <a:gd name="T32" fmla="*/ 24 w 39"/>
                  <a:gd name="T33" fmla="*/ 194 h 257"/>
                  <a:gd name="T34" fmla="*/ 28 w 39"/>
                  <a:gd name="T35" fmla="*/ 226 h 257"/>
                  <a:gd name="T36" fmla="*/ 35 w 39"/>
                  <a:gd name="T37" fmla="*/ 257 h 257"/>
                  <a:gd name="T38" fmla="*/ 35 w 39"/>
                  <a:gd name="T39" fmla="*/ 257 h 257"/>
                  <a:gd name="T40" fmla="*/ 39 w 39"/>
                  <a:gd name="T41" fmla="*/ 256 h 2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257"/>
                  <a:gd name="T65" fmla="*/ 39 w 39"/>
                  <a:gd name="T66" fmla="*/ 257 h 2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257">
                    <a:moveTo>
                      <a:pt x="39" y="256"/>
                    </a:moveTo>
                    <a:lnTo>
                      <a:pt x="39" y="256"/>
                    </a:lnTo>
                    <a:lnTo>
                      <a:pt x="34" y="226"/>
                    </a:lnTo>
                    <a:lnTo>
                      <a:pt x="28" y="194"/>
                    </a:lnTo>
                    <a:lnTo>
                      <a:pt x="24" y="161"/>
                    </a:lnTo>
                    <a:lnTo>
                      <a:pt x="19" y="127"/>
                    </a:lnTo>
                    <a:lnTo>
                      <a:pt x="16" y="95"/>
                    </a:lnTo>
                    <a:lnTo>
                      <a:pt x="12" y="61"/>
                    </a:lnTo>
                    <a:lnTo>
                      <a:pt x="9" y="29"/>
                    </a:lnTo>
                    <a:lnTo>
                      <a:pt x="4" y="0"/>
                    </a:lnTo>
                    <a:lnTo>
                      <a:pt x="0" y="0"/>
                    </a:lnTo>
                    <a:lnTo>
                      <a:pt x="3" y="30"/>
                    </a:lnTo>
                    <a:lnTo>
                      <a:pt x="8" y="62"/>
                    </a:lnTo>
                    <a:lnTo>
                      <a:pt x="11" y="95"/>
                    </a:lnTo>
                    <a:lnTo>
                      <a:pt x="14" y="128"/>
                    </a:lnTo>
                    <a:lnTo>
                      <a:pt x="19" y="162"/>
                    </a:lnTo>
                    <a:lnTo>
                      <a:pt x="24" y="194"/>
                    </a:lnTo>
                    <a:lnTo>
                      <a:pt x="28" y="226"/>
                    </a:lnTo>
                    <a:lnTo>
                      <a:pt x="35" y="257"/>
                    </a:lnTo>
                    <a:lnTo>
                      <a:pt x="39" y="25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98" name="Freeform 63">
                <a:extLst>
                  <a:ext uri="{FF2B5EF4-FFF2-40B4-BE49-F238E27FC236}">
                    <a16:creationId xmlns:a16="http://schemas.microsoft.com/office/drawing/2014/main" id="{C871E145-4C66-8BF7-6CAC-A0CF603F8D30}"/>
                  </a:ext>
                </a:extLst>
              </p:cNvPr>
              <p:cNvSpPr>
                <a:spLocks/>
              </p:cNvSpPr>
              <p:nvPr/>
            </p:nvSpPr>
            <p:spPr bwMode="auto">
              <a:xfrm>
                <a:off x="620" y="3369"/>
                <a:ext cx="46" cy="175"/>
              </a:xfrm>
              <a:custGeom>
                <a:avLst/>
                <a:gdLst>
                  <a:gd name="T0" fmla="*/ 46 w 46"/>
                  <a:gd name="T1" fmla="*/ 174 h 175"/>
                  <a:gd name="T2" fmla="*/ 46 w 46"/>
                  <a:gd name="T3" fmla="*/ 174 h 175"/>
                  <a:gd name="T4" fmla="*/ 42 w 46"/>
                  <a:gd name="T5" fmla="*/ 153 h 175"/>
                  <a:gd name="T6" fmla="*/ 36 w 46"/>
                  <a:gd name="T7" fmla="*/ 132 h 175"/>
                  <a:gd name="T8" fmla="*/ 30 w 46"/>
                  <a:gd name="T9" fmla="*/ 109 h 175"/>
                  <a:gd name="T10" fmla="*/ 25 w 46"/>
                  <a:gd name="T11" fmla="*/ 87 h 175"/>
                  <a:gd name="T12" fmla="*/ 19 w 46"/>
                  <a:gd name="T13" fmla="*/ 65 h 175"/>
                  <a:gd name="T14" fmla="*/ 13 w 46"/>
                  <a:gd name="T15" fmla="*/ 42 h 175"/>
                  <a:gd name="T16" fmla="*/ 9 w 46"/>
                  <a:gd name="T17" fmla="*/ 21 h 175"/>
                  <a:gd name="T18" fmla="*/ 4 w 46"/>
                  <a:gd name="T19" fmla="*/ 0 h 175"/>
                  <a:gd name="T20" fmla="*/ 0 w 46"/>
                  <a:gd name="T21" fmla="*/ 1 h 175"/>
                  <a:gd name="T22" fmla="*/ 4 w 46"/>
                  <a:gd name="T23" fmla="*/ 21 h 175"/>
                  <a:gd name="T24" fmla="*/ 9 w 46"/>
                  <a:gd name="T25" fmla="*/ 43 h 175"/>
                  <a:gd name="T26" fmla="*/ 14 w 46"/>
                  <a:gd name="T27" fmla="*/ 66 h 175"/>
                  <a:gd name="T28" fmla="*/ 20 w 46"/>
                  <a:gd name="T29" fmla="*/ 88 h 175"/>
                  <a:gd name="T30" fmla="*/ 26 w 46"/>
                  <a:gd name="T31" fmla="*/ 111 h 175"/>
                  <a:gd name="T32" fmla="*/ 31 w 46"/>
                  <a:gd name="T33" fmla="*/ 133 h 175"/>
                  <a:gd name="T34" fmla="*/ 37 w 46"/>
                  <a:gd name="T35" fmla="*/ 154 h 175"/>
                  <a:gd name="T36" fmla="*/ 42 w 46"/>
                  <a:gd name="T37" fmla="*/ 175 h 175"/>
                  <a:gd name="T38" fmla="*/ 42 w 46"/>
                  <a:gd name="T39" fmla="*/ 175 h 175"/>
                  <a:gd name="T40" fmla="*/ 46 w 46"/>
                  <a:gd name="T41" fmla="*/ 174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175"/>
                  <a:gd name="T65" fmla="*/ 46 w 46"/>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175">
                    <a:moveTo>
                      <a:pt x="46" y="174"/>
                    </a:moveTo>
                    <a:lnTo>
                      <a:pt x="46" y="174"/>
                    </a:lnTo>
                    <a:lnTo>
                      <a:pt x="42" y="153"/>
                    </a:lnTo>
                    <a:lnTo>
                      <a:pt x="36" y="132"/>
                    </a:lnTo>
                    <a:lnTo>
                      <a:pt x="30" y="109"/>
                    </a:lnTo>
                    <a:lnTo>
                      <a:pt x="25" y="87"/>
                    </a:lnTo>
                    <a:lnTo>
                      <a:pt x="19" y="65"/>
                    </a:lnTo>
                    <a:lnTo>
                      <a:pt x="13" y="42"/>
                    </a:lnTo>
                    <a:lnTo>
                      <a:pt x="9" y="21"/>
                    </a:lnTo>
                    <a:lnTo>
                      <a:pt x="4" y="0"/>
                    </a:lnTo>
                    <a:lnTo>
                      <a:pt x="0" y="1"/>
                    </a:lnTo>
                    <a:lnTo>
                      <a:pt x="4" y="21"/>
                    </a:lnTo>
                    <a:lnTo>
                      <a:pt x="9" y="43"/>
                    </a:lnTo>
                    <a:lnTo>
                      <a:pt x="14" y="66"/>
                    </a:lnTo>
                    <a:lnTo>
                      <a:pt x="20" y="88"/>
                    </a:lnTo>
                    <a:lnTo>
                      <a:pt x="26" y="111"/>
                    </a:lnTo>
                    <a:lnTo>
                      <a:pt x="31" y="133"/>
                    </a:lnTo>
                    <a:lnTo>
                      <a:pt x="37" y="154"/>
                    </a:lnTo>
                    <a:lnTo>
                      <a:pt x="42" y="175"/>
                    </a:lnTo>
                    <a:lnTo>
                      <a:pt x="46" y="17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99" name="Freeform 64">
                <a:extLst>
                  <a:ext uri="{FF2B5EF4-FFF2-40B4-BE49-F238E27FC236}">
                    <a16:creationId xmlns:a16="http://schemas.microsoft.com/office/drawing/2014/main" id="{D8F4ABB7-861E-6307-47E9-31E1F8269349}"/>
                  </a:ext>
                </a:extLst>
              </p:cNvPr>
              <p:cNvSpPr>
                <a:spLocks/>
              </p:cNvSpPr>
              <p:nvPr/>
            </p:nvSpPr>
            <p:spPr bwMode="auto">
              <a:xfrm>
                <a:off x="653" y="3543"/>
                <a:ext cx="14" cy="68"/>
              </a:xfrm>
              <a:custGeom>
                <a:avLst/>
                <a:gdLst>
                  <a:gd name="T0" fmla="*/ 4 w 14"/>
                  <a:gd name="T1" fmla="*/ 67 h 68"/>
                  <a:gd name="T2" fmla="*/ 4 w 14"/>
                  <a:gd name="T3" fmla="*/ 68 h 68"/>
                  <a:gd name="T4" fmla="*/ 4 w 14"/>
                  <a:gd name="T5" fmla="*/ 62 h 68"/>
                  <a:gd name="T6" fmla="*/ 5 w 14"/>
                  <a:gd name="T7" fmla="*/ 54 h 68"/>
                  <a:gd name="T8" fmla="*/ 7 w 14"/>
                  <a:gd name="T9" fmla="*/ 45 h 68"/>
                  <a:gd name="T10" fmla="*/ 10 w 14"/>
                  <a:gd name="T11" fmla="*/ 36 h 68"/>
                  <a:gd name="T12" fmla="*/ 12 w 14"/>
                  <a:gd name="T13" fmla="*/ 27 h 68"/>
                  <a:gd name="T14" fmla="*/ 14 w 14"/>
                  <a:gd name="T15" fmla="*/ 17 h 68"/>
                  <a:gd name="T16" fmla="*/ 14 w 14"/>
                  <a:gd name="T17" fmla="*/ 9 h 68"/>
                  <a:gd name="T18" fmla="*/ 13 w 14"/>
                  <a:gd name="T19" fmla="*/ 0 h 68"/>
                  <a:gd name="T20" fmla="*/ 9 w 14"/>
                  <a:gd name="T21" fmla="*/ 1 h 68"/>
                  <a:gd name="T22" fmla="*/ 10 w 14"/>
                  <a:gd name="T23" fmla="*/ 9 h 68"/>
                  <a:gd name="T24" fmla="*/ 10 w 14"/>
                  <a:gd name="T25" fmla="*/ 17 h 68"/>
                  <a:gd name="T26" fmla="*/ 7 w 14"/>
                  <a:gd name="T27" fmla="*/ 26 h 68"/>
                  <a:gd name="T28" fmla="*/ 5 w 14"/>
                  <a:gd name="T29" fmla="*/ 35 h 68"/>
                  <a:gd name="T30" fmla="*/ 3 w 14"/>
                  <a:gd name="T31" fmla="*/ 44 h 68"/>
                  <a:gd name="T32" fmla="*/ 1 w 14"/>
                  <a:gd name="T33" fmla="*/ 53 h 68"/>
                  <a:gd name="T34" fmla="*/ 0 w 14"/>
                  <a:gd name="T35" fmla="*/ 61 h 68"/>
                  <a:gd name="T36" fmla="*/ 0 w 14"/>
                  <a:gd name="T37" fmla="*/ 68 h 68"/>
                  <a:gd name="T38" fmla="*/ 0 w 14"/>
                  <a:gd name="T39" fmla="*/ 68 h 68"/>
                  <a:gd name="T40" fmla="*/ 4 w 14"/>
                  <a:gd name="T41" fmla="*/ 67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68"/>
                  <a:gd name="T65" fmla="*/ 14 w 14"/>
                  <a:gd name="T66" fmla="*/ 68 h 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68">
                    <a:moveTo>
                      <a:pt x="4" y="67"/>
                    </a:moveTo>
                    <a:lnTo>
                      <a:pt x="4" y="68"/>
                    </a:lnTo>
                    <a:lnTo>
                      <a:pt x="4" y="62"/>
                    </a:lnTo>
                    <a:lnTo>
                      <a:pt x="5" y="54"/>
                    </a:lnTo>
                    <a:lnTo>
                      <a:pt x="7" y="45"/>
                    </a:lnTo>
                    <a:lnTo>
                      <a:pt x="10" y="36"/>
                    </a:lnTo>
                    <a:lnTo>
                      <a:pt x="12" y="27"/>
                    </a:lnTo>
                    <a:lnTo>
                      <a:pt x="14" y="17"/>
                    </a:lnTo>
                    <a:lnTo>
                      <a:pt x="14" y="9"/>
                    </a:lnTo>
                    <a:lnTo>
                      <a:pt x="13" y="0"/>
                    </a:lnTo>
                    <a:lnTo>
                      <a:pt x="9" y="1"/>
                    </a:lnTo>
                    <a:lnTo>
                      <a:pt x="10" y="9"/>
                    </a:lnTo>
                    <a:lnTo>
                      <a:pt x="10" y="17"/>
                    </a:lnTo>
                    <a:lnTo>
                      <a:pt x="7" y="26"/>
                    </a:lnTo>
                    <a:lnTo>
                      <a:pt x="5" y="35"/>
                    </a:lnTo>
                    <a:lnTo>
                      <a:pt x="3" y="44"/>
                    </a:lnTo>
                    <a:lnTo>
                      <a:pt x="1" y="53"/>
                    </a:lnTo>
                    <a:lnTo>
                      <a:pt x="0" y="61"/>
                    </a:lnTo>
                    <a:lnTo>
                      <a:pt x="0" y="68"/>
                    </a:lnTo>
                    <a:lnTo>
                      <a:pt x="4" y="6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00" name="Freeform 65">
                <a:extLst>
                  <a:ext uri="{FF2B5EF4-FFF2-40B4-BE49-F238E27FC236}">
                    <a16:creationId xmlns:a16="http://schemas.microsoft.com/office/drawing/2014/main" id="{27AD33B5-4EC5-11DD-A5EE-69D0BF922761}"/>
                  </a:ext>
                </a:extLst>
              </p:cNvPr>
              <p:cNvSpPr>
                <a:spLocks/>
              </p:cNvSpPr>
              <p:nvPr/>
            </p:nvSpPr>
            <p:spPr bwMode="auto">
              <a:xfrm>
                <a:off x="653" y="3610"/>
                <a:ext cx="11" cy="28"/>
              </a:xfrm>
              <a:custGeom>
                <a:avLst/>
                <a:gdLst>
                  <a:gd name="T0" fmla="*/ 11 w 11"/>
                  <a:gd name="T1" fmla="*/ 28 h 28"/>
                  <a:gd name="T2" fmla="*/ 11 w 11"/>
                  <a:gd name="T3" fmla="*/ 27 h 28"/>
                  <a:gd name="T4" fmla="*/ 9 w 11"/>
                  <a:gd name="T5" fmla="*/ 22 h 28"/>
                  <a:gd name="T6" fmla="*/ 7 w 11"/>
                  <a:gd name="T7" fmla="*/ 19 h 28"/>
                  <a:gd name="T8" fmla="*/ 6 w 11"/>
                  <a:gd name="T9" fmla="*/ 17 h 28"/>
                  <a:gd name="T10" fmla="*/ 6 w 11"/>
                  <a:gd name="T11" fmla="*/ 14 h 28"/>
                  <a:gd name="T12" fmla="*/ 6 w 11"/>
                  <a:gd name="T13" fmla="*/ 12 h 28"/>
                  <a:gd name="T14" fmla="*/ 5 w 11"/>
                  <a:gd name="T15" fmla="*/ 9 h 28"/>
                  <a:gd name="T16" fmla="*/ 5 w 11"/>
                  <a:gd name="T17" fmla="*/ 5 h 28"/>
                  <a:gd name="T18" fmla="*/ 4 w 11"/>
                  <a:gd name="T19" fmla="*/ 0 h 28"/>
                  <a:gd name="T20" fmla="*/ 0 w 11"/>
                  <a:gd name="T21" fmla="*/ 1 h 28"/>
                  <a:gd name="T22" fmla="*/ 1 w 11"/>
                  <a:gd name="T23" fmla="*/ 6 h 28"/>
                  <a:gd name="T24" fmla="*/ 1 w 11"/>
                  <a:gd name="T25" fmla="*/ 9 h 28"/>
                  <a:gd name="T26" fmla="*/ 1 w 11"/>
                  <a:gd name="T27" fmla="*/ 12 h 28"/>
                  <a:gd name="T28" fmla="*/ 2 w 11"/>
                  <a:gd name="T29" fmla="*/ 15 h 28"/>
                  <a:gd name="T30" fmla="*/ 2 w 11"/>
                  <a:gd name="T31" fmla="*/ 17 h 28"/>
                  <a:gd name="T32" fmla="*/ 3 w 11"/>
                  <a:gd name="T33" fmla="*/ 20 h 28"/>
                  <a:gd name="T34" fmla="*/ 4 w 11"/>
                  <a:gd name="T35" fmla="*/ 24 h 28"/>
                  <a:gd name="T36" fmla="*/ 6 w 11"/>
                  <a:gd name="T37" fmla="*/ 28 h 28"/>
                  <a:gd name="T38" fmla="*/ 6 w 11"/>
                  <a:gd name="T39" fmla="*/ 27 h 28"/>
                  <a:gd name="T40" fmla="*/ 11 w 11"/>
                  <a:gd name="T41" fmla="*/ 28 h 28"/>
                  <a:gd name="T42" fmla="*/ 11 w 11"/>
                  <a:gd name="T43" fmla="*/ 28 h 28"/>
                  <a:gd name="T44" fmla="*/ 11 w 11"/>
                  <a:gd name="T45" fmla="*/ 27 h 28"/>
                  <a:gd name="T46" fmla="*/ 11 w 11"/>
                  <a:gd name="T47" fmla="*/ 28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28"/>
                  <a:gd name="T74" fmla="*/ 11 w 11"/>
                  <a:gd name="T75" fmla="*/ 28 h 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28">
                    <a:moveTo>
                      <a:pt x="11" y="28"/>
                    </a:moveTo>
                    <a:lnTo>
                      <a:pt x="11" y="27"/>
                    </a:lnTo>
                    <a:lnTo>
                      <a:pt x="9" y="22"/>
                    </a:lnTo>
                    <a:lnTo>
                      <a:pt x="7" y="19"/>
                    </a:lnTo>
                    <a:lnTo>
                      <a:pt x="6" y="17"/>
                    </a:lnTo>
                    <a:lnTo>
                      <a:pt x="6" y="14"/>
                    </a:lnTo>
                    <a:lnTo>
                      <a:pt x="6" y="12"/>
                    </a:lnTo>
                    <a:lnTo>
                      <a:pt x="5" y="9"/>
                    </a:lnTo>
                    <a:lnTo>
                      <a:pt x="5" y="5"/>
                    </a:lnTo>
                    <a:lnTo>
                      <a:pt x="4" y="0"/>
                    </a:lnTo>
                    <a:lnTo>
                      <a:pt x="0" y="1"/>
                    </a:lnTo>
                    <a:lnTo>
                      <a:pt x="1" y="6"/>
                    </a:lnTo>
                    <a:lnTo>
                      <a:pt x="1" y="9"/>
                    </a:lnTo>
                    <a:lnTo>
                      <a:pt x="1" y="12"/>
                    </a:lnTo>
                    <a:lnTo>
                      <a:pt x="2" y="15"/>
                    </a:lnTo>
                    <a:lnTo>
                      <a:pt x="2" y="17"/>
                    </a:lnTo>
                    <a:lnTo>
                      <a:pt x="3" y="20"/>
                    </a:lnTo>
                    <a:lnTo>
                      <a:pt x="4" y="24"/>
                    </a:lnTo>
                    <a:lnTo>
                      <a:pt x="6" y="28"/>
                    </a:lnTo>
                    <a:lnTo>
                      <a:pt x="6" y="27"/>
                    </a:lnTo>
                    <a:lnTo>
                      <a:pt x="11" y="28"/>
                    </a:lnTo>
                    <a:lnTo>
                      <a:pt x="11" y="27"/>
                    </a:lnTo>
                    <a:lnTo>
                      <a:pt x="11" y="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01" name="Freeform 66">
                <a:extLst>
                  <a:ext uri="{FF2B5EF4-FFF2-40B4-BE49-F238E27FC236}">
                    <a16:creationId xmlns:a16="http://schemas.microsoft.com/office/drawing/2014/main" id="{1065C7B8-A499-ECB9-F576-20A37B1B9086}"/>
                  </a:ext>
                </a:extLst>
              </p:cNvPr>
              <p:cNvSpPr>
                <a:spLocks/>
              </p:cNvSpPr>
              <p:nvPr/>
            </p:nvSpPr>
            <p:spPr bwMode="auto">
              <a:xfrm>
                <a:off x="619" y="3637"/>
                <a:ext cx="45" cy="68"/>
              </a:xfrm>
              <a:custGeom>
                <a:avLst/>
                <a:gdLst>
                  <a:gd name="T0" fmla="*/ 4 w 45"/>
                  <a:gd name="T1" fmla="*/ 68 h 68"/>
                  <a:gd name="T2" fmla="*/ 4 w 45"/>
                  <a:gd name="T3" fmla="*/ 67 h 68"/>
                  <a:gd name="T4" fmla="*/ 9 w 45"/>
                  <a:gd name="T5" fmla="*/ 58 h 68"/>
                  <a:gd name="T6" fmla="*/ 14 w 45"/>
                  <a:gd name="T7" fmla="*/ 51 h 68"/>
                  <a:gd name="T8" fmla="*/ 19 w 45"/>
                  <a:gd name="T9" fmla="*/ 44 h 68"/>
                  <a:gd name="T10" fmla="*/ 23 w 45"/>
                  <a:gd name="T11" fmla="*/ 38 h 68"/>
                  <a:gd name="T12" fmla="*/ 28 w 45"/>
                  <a:gd name="T13" fmla="*/ 31 h 68"/>
                  <a:gd name="T14" fmla="*/ 32 w 45"/>
                  <a:gd name="T15" fmla="*/ 23 h 68"/>
                  <a:gd name="T16" fmla="*/ 38 w 45"/>
                  <a:gd name="T17" fmla="*/ 14 h 68"/>
                  <a:gd name="T18" fmla="*/ 45 w 45"/>
                  <a:gd name="T19" fmla="*/ 1 h 68"/>
                  <a:gd name="T20" fmla="*/ 40 w 45"/>
                  <a:gd name="T21" fmla="*/ 0 h 68"/>
                  <a:gd name="T22" fmla="*/ 34 w 45"/>
                  <a:gd name="T23" fmla="*/ 12 h 68"/>
                  <a:gd name="T24" fmla="*/ 29 w 45"/>
                  <a:gd name="T25" fmla="*/ 21 h 68"/>
                  <a:gd name="T26" fmla="*/ 23 w 45"/>
                  <a:gd name="T27" fmla="*/ 29 h 68"/>
                  <a:gd name="T28" fmla="*/ 19 w 45"/>
                  <a:gd name="T29" fmla="*/ 36 h 68"/>
                  <a:gd name="T30" fmla="*/ 14 w 45"/>
                  <a:gd name="T31" fmla="*/ 42 h 68"/>
                  <a:gd name="T32" fmla="*/ 10 w 45"/>
                  <a:gd name="T33" fmla="*/ 49 h 68"/>
                  <a:gd name="T34" fmla="*/ 5 w 45"/>
                  <a:gd name="T35" fmla="*/ 56 h 68"/>
                  <a:gd name="T36" fmla="*/ 0 w 45"/>
                  <a:gd name="T37" fmla="*/ 65 h 68"/>
                  <a:gd name="T38" fmla="*/ 0 w 45"/>
                  <a:gd name="T39" fmla="*/ 65 h 68"/>
                  <a:gd name="T40" fmla="*/ 4 w 45"/>
                  <a:gd name="T41" fmla="*/ 68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68"/>
                  <a:gd name="T65" fmla="*/ 45 w 45"/>
                  <a:gd name="T66" fmla="*/ 68 h 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68">
                    <a:moveTo>
                      <a:pt x="4" y="68"/>
                    </a:moveTo>
                    <a:lnTo>
                      <a:pt x="4" y="67"/>
                    </a:lnTo>
                    <a:lnTo>
                      <a:pt x="9" y="58"/>
                    </a:lnTo>
                    <a:lnTo>
                      <a:pt x="14" y="51"/>
                    </a:lnTo>
                    <a:lnTo>
                      <a:pt x="19" y="44"/>
                    </a:lnTo>
                    <a:lnTo>
                      <a:pt x="23" y="38"/>
                    </a:lnTo>
                    <a:lnTo>
                      <a:pt x="28" y="31"/>
                    </a:lnTo>
                    <a:lnTo>
                      <a:pt x="32" y="23"/>
                    </a:lnTo>
                    <a:lnTo>
                      <a:pt x="38" y="14"/>
                    </a:lnTo>
                    <a:lnTo>
                      <a:pt x="45" y="1"/>
                    </a:lnTo>
                    <a:lnTo>
                      <a:pt x="40" y="0"/>
                    </a:lnTo>
                    <a:lnTo>
                      <a:pt x="34" y="12"/>
                    </a:lnTo>
                    <a:lnTo>
                      <a:pt x="29" y="21"/>
                    </a:lnTo>
                    <a:lnTo>
                      <a:pt x="23" y="29"/>
                    </a:lnTo>
                    <a:lnTo>
                      <a:pt x="19" y="36"/>
                    </a:lnTo>
                    <a:lnTo>
                      <a:pt x="14" y="42"/>
                    </a:lnTo>
                    <a:lnTo>
                      <a:pt x="10" y="49"/>
                    </a:lnTo>
                    <a:lnTo>
                      <a:pt x="5" y="56"/>
                    </a:lnTo>
                    <a:lnTo>
                      <a:pt x="0" y="65"/>
                    </a:lnTo>
                    <a:lnTo>
                      <a:pt x="4" y="6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02" name="Freeform 67">
                <a:extLst>
                  <a:ext uri="{FF2B5EF4-FFF2-40B4-BE49-F238E27FC236}">
                    <a16:creationId xmlns:a16="http://schemas.microsoft.com/office/drawing/2014/main" id="{1F95B9C1-2ED5-E63E-FF8F-83DBCFFFCDEB}"/>
                  </a:ext>
                </a:extLst>
              </p:cNvPr>
              <p:cNvSpPr>
                <a:spLocks/>
              </p:cNvSpPr>
              <p:nvPr/>
            </p:nvSpPr>
            <p:spPr bwMode="auto">
              <a:xfrm>
                <a:off x="607" y="3702"/>
                <a:ext cx="16" cy="38"/>
              </a:xfrm>
              <a:custGeom>
                <a:avLst/>
                <a:gdLst>
                  <a:gd name="T0" fmla="*/ 6 w 16"/>
                  <a:gd name="T1" fmla="*/ 35 h 38"/>
                  <a:gd name="T2" fmla="*/ 7 w 16"/>
                  <a:gd name="T3" fmla="*/ 35 h 38"/>
                  <a:gd name="T4" fmla="*/ 6 w 16"/>
                  <a:gd name="T5" fmla="*/ 33 h 38"/>
                  <a:gd name="T6" fmla="*/ 6 w 16"/>
                  <a:gd name="T7" fmla="*/ 30 h 38"/>
                  <a:gd name="T8" fmla="*/ 6 w 16"/>
                  <a:gd name="T9" fmla="*/ 26 h 38"/>
                  <a:gd name="T10" fmla="*/ 7 w 16"/>
                  <a:gd name="T11" fmla="*/ 21 h 38"/>
                  <a:gd name="T12" fmla="*/ 8 w 16"/>
                  <a:gd name="T13" fmla="*/ 16 h 38"/>
                  <a:gd name="T14" fmla="*/ 11 w 16"/>
                  <a:gd name="T15" fmla="*/ 11 h 38"/>
                  <a:gd name="T16" fmla="*/ 13 w 16"/>
                  <a:gd name="T17" fmla="*/ 7 h 38"/>
                  <a:gd name="T18" fmla="*/ 16 w 16"/>
                  <a:gd name="T19" fmla="*/ 3 h 38"/>
                  <a:gd name="T20" fmla="*/ 12 w 16"/>
                  <a:gd name="T21" fmla="*/ 0 h 38"/>
                  <a:gd name="T22" fmla="*/ 9 w 16"/>
                  <a:gd name="T23" fmla="*/ 5 h 38"/>
                  <a:gd name="T24" fmla="*/ 6 w 16"/>
                  <a:gd name="T25" fmla="*/ 10 h 38"/>
                  <a:gd name="T26" fmla="*/ 5 w 16"/>
                  <a:gd name="T27" fmla="*/ 15 h 38"/>
                  <a:gd name="T28" fmla="*/ 3 w 16"/>
                  <a:gd name="T29" fmla="*/ 20 h 38"/>
                  <a:gd name="T30" fmla="*/ 2 w 16"/>
                  <a:gd name="T31" fmla="*/ 25 h 38"/>
                  <a:gd name="T32" fmla="*/ 0 w 16"/>
                  <a:gd name="T33" fmla="*/ 30 h 38"/>
                  <a:gd name="T34" fmla="*/ 2 w 16"/>
                  <a:gd name="T35" fmla="*/ 34 h 38"/>
                  <a:gd name="T36" fmla="*/ 3 w 16"/>
                  <a:gd name="T37" fmla="*/ 38 h 38"/>
                  <a:gd name="T38" fmla="*/ 4 w 16"/>
                  <a:gd name="T39" fmla="*/ 38 h 38"/>
                  <a:gd name="T40" fmla="*/ 6 w 16"/>
                  <a:gd name="T41" fmla="*/ 35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8"/>
                  <a:gd name="T65" fmla="*/ 16 w 16"/>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8">
                    <a:moveTo>
                      <a:pt x="6" y="35"/>
                    </a:moveTo>
                    <a:lnTo>
                      <a:pt x="7" y="35"/>
                    </a:lnTo>
                    <a:lnTo>
                      <a:pt x="6" y="33"/>
                    </a:lnTo>
                    <a:lnTo>
                      <a:pt x="6" y="30"/>
                    </a:lnTo>
                    <a:lnTo>
                      <a:pt x="6" y="26"/>
                    </a:lnTo>
                    <a:lnTo>
                      <a:pt x="7" y="21"/>
                    </a:lnTo>
                    <a:lnTo>
                      <a:pt x="8" y="16"/>
                    </a:lnTo>
                    <a:lnTo>
                      <a:pt x="11" y="11"/>
                    </a:lnTo>
                    <a:lnTo>
                      <a:pt x="13" y="7"/>
                    </a:lnTo>
                    <a:lnTo>
                      <a:pt x="16" y="3"/>
                    </a:lnTo>
                    <a:lnTo>
                      <a:pt x="12" y="0"/>
                    </a:lnTo>
                    <a:lnTo>
                      <a:pt x="9" y="5"/>
                    </a:lnTo>
                    <a:lnTo>
                      <a:pt x="6" y="10"/>
                    </a:lnTo>
                    <a:lnTo>
                      <a:pt x="5" y="15"/>
                    </a:lnTo>
                    <a:lnTo>
                      <a:pt x="3" y="20"/>
                    </a:lnTo>
                    <a:lnTo>
                      <a:pt x="2" y="25"/>
                    </a:lnTo>
                    <a:lnTo>
                      <a:pt x="0" y="30"/>
                    </a:lnTo>
                    <a:lnTo>
                      <a:pt x="2" y="34"/>
                    </a:lnTo>
                    <a:lnTo>
                      <a:pt x="3" y="38"/>
                    </a:lnTo>
                    <a:lnTo>
                      <a:pt x="4" y="38"/>
                    </a:lnTo>
                    <a:lnTo>
                      <a:pt x="6" y="3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03" name="Freeform 68">
                <a:extLst>
                  <a:ext uri="{FF2B5EF4-FFF2-40B4-BE49-F238E27FC236}">
                    <a16:creationId xmlns:a16="http://schemas.microsoft.com/office/drawing/2014/main" id="{CD86460D-C9CD-D547-D033-FF21C05CF4B4}"/>
                  </a:ext>
                </a:extLst>
              </p:cNvPr>
              <p:cNvSpPr>
                <a:spLocks/>
              </p:cNvSpPr>
              <p:nvPr/>
            </p:nvSpPr>
            <p:spPr bwMode="auto">
              <a:xfrm>
                <a:off x="611" y="3737"/>
                <a:ext cx="21" cy="6"/>
              </a:xfrm>
              <a:custGeom>
                <a:avLst/>
                <a:gdLst>
                  <a:gd name="T0" fmla="*/ 21 w 21"/>
                  <a:gd name="T1" fmla="*/ 3 h 6"/>
                  <a:gd name="T2" fmla="*/ 20 w 21"/>
                  <a:gd name="T3" fmla="*/ 2 h 6"/>
                  <a:gd name="T4" fmla="*/ 18 w 21"/>
                  <a:gd name="T5" fmla="*/ 1 h 6"/>
                  <a:gd name="T6" fmla="*/ 16 w 21"/>
                  <a:gd name="T7" fmla="*/ 1 h 6"/>
                  <a:gd name="T8" fmla="*/ 13 w 21"/>
                  <a:gd name="T9" fmla="*/ 1 h 6"/>
                  <a:gd name="T10" fmla="*/ 11 w 21"/>
                  <a:gd name="T11" fmla="*/ 1 h 6"/>
                  <a:gd name="T12" fmla="*/ 8 w 21"/>
                  <a:gd name="T13" fmla="*/ 1 h 6"/>
                  <a:gd name="T14" fmla="*/ 5 w 21"/>
                  <a:gd name="T15" fmla="*/ 1 h 6"/>
                  <a:gd name="T16" fmla="*/ 4 w 21"/>
                  <a:gd name="T17" fmla="*/ 1 h 6"/>
                  <a:gd name="T18" fmla="*/ 2 w 21"/>
                  <a:gd name="T19" fmla="*/ 0 h 6"/>
                  <a:gd name="T20" fmla="*/ 0 w 21"/>
                  <a:gd name="T21" fmla="*/ 3 h 6"/>
                  <a:gd name="T22" fmla="*/ 2 w 21"/>
                  <a:gd name="T23" fmla="*/ 5 h 6"/>
                  <a:gd name="T24" fmla="*/ 5 w 21"/>
                  <a:gd name="T25" fmla="*/ 5 h 6"/>
                  <a:gd name="T26" fmla="*/ 8 w 21"/>
                  <a:gd name="T27" fmla="*/ 6 h 6"/>
                  <a:gd name="T28" fmla="*/ 11 w 21"/>
                  <a:gd name="T29" fmla="*/ 5 h 6"/>
                  <a:gd name="T30" fmla="*/ 13 w 21"/>
                  <a:gd name="T31" fmla="*/ 5 h 6"/>
                  <a:gd name="T32" fmla="*/ 16 w 21"/>
                  <a:gd name="T33" fmla="*/ 5 h 6"/>
                  <a:gd name="T34" fmla="*/ 17 w 21"/>
                  <a:gd name="T35" fmla="*/ 5 h 6"/>
                  <a:gd name="T36" fmla="*/ 17 w 21"/>
                  <a:gd name="T37" fmla="*/ 5 h 6"/>
                  <a:gd name="T38" fmla="*/ 17 w 21"/>
                  <a:gd name="T39" fmla="*/ 5 h 6"/>
                  <a:gd name="T40" fmla="*/ 21 w 21"/>
                  <a:gd name="T41" fmla="*/ 3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6"/>
                  <a:gd name="T65" fmla="*/ 21 w 21"/>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6">
                    <a:moveTo>
                      <a:pt x="21" y="3"/>
                    </a:moveTo>
                    <a:lnTo>
                      <a:pt x="20" y="2"/>
                    </a:lnTo>
                    <a:lnTo>
                      <a:pt x="18" y="1"/>
                    </a:lnTo>
                    <a:lnTo>
                      <a:pt x="16" y="1"/>
                    </a:lnTo>
                    <a:lnTo>
                      <a:pt x="13" y="1"/>
                    </a:lnTo>
                    <a:lnTo>
                      <a:pt x="11" y="1"/>
                    </a:lnTo>
                    <a:lnTo>
                      <a:pt x="8" y="1"/>
                    </a:lnTo>
                    <a:lnTo>
                      <a:pt x="5" y="1"/>
                    </a:lnTo>
                    <a:lnTo>
                      <a:pt x="4" y="1"/>
                    </a:lnTo>
                    <a:lnTo>
                      <a:pt x="2" y="0"/>
                    </a:lnTo>
                    <a:lnTo>
                      <a:pt x="0" y="3"/>
                    </a:lnTo>
                    <a:lnTo>
                      <a:pt x="2" y="5"/>
                    </a:lnTo>
                    <a:lnTo>
                      <a:pt x="5" y="5"/>
                    </a:lnTo>
                    <a:lnTo>
                      <a:pt x="8" y="6"/>
                    </a:lnTo>
                    <a:lnTo>
                      <a:pt x="11" y="5"/>
                    </a:lnTo>
                    <a:lnTo>
                      <a:pt x="13" y="5"/>
                    </a:lnTo>
                    <a:lnTo>
                      <a:pt x="16" y="5"/>
                    </a:lnTo>
                    <a:lnTo>
                      <a:pt x="17" y="5"/>
                    </a:lnTo>
                    <a:lnTo>
                      <a:pt x="21"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04" name="Freeform 69">
                <a:extLst>
                  <a:ext uri="{FF2B5EF4-FFF2-40B4-BE49-F238E27FC236}">
                    <a16:creationId xmlns:a16="http://schemas.microsoft.com/office/drawing/2014/main" id="{0E176208-23D5-364B-1D0A-8048578DFA75}"/>
                  </a:ext>
                </a:extLst>
              </p:cNvPr>
              <p:cNvSpPr>
                <a:spLocks/>
              </p:cNvSpPr>
              <p:nvPr/>
            </p:nvSpPr>
            <p:spPr bwMode="auto">
              <a:xfrm>
                <a:off x="628" y="3740"/>
                <a:ext cx="16" cy="11"/>
              </a:xfrm>
              <a:custGeom>
                <a:avLst/>
                <a:gdLst>
                  <a:gd name="T0" fmla="*/ 14 w 16"/>
                  <a:gd name="T1" fmla="*/ 7 h 11"/>
                  <a:gd name="T2" fmla="*/ 16 w 16"/>
                  <a:gd name="T3" fmla="*/ 7 h 11"/>
                  <a:gd name="T4" fmla="*/ 13 w 16"/>
                  <a:gd name="T5" fmla="*/ 6 h 11"/>
                  <a:gd name="T6" fmla="*/ 12 w 16"/>
                  <a:gd name="T7" fmla="*/ 6 h 11"/>
                  <a:gd name="T8" fmla="*/ 10 w 16"/>
                  <a:gd name="T9" fmla="*/ 5 h 11"/>
                  <a:gd name="T10" fmla="*/ 9 w 16"/>
                  <a:gd name="T11" fmla="*/ 5 h 11"/>
                  <a:gd name="T12" fmla="*/ 8 w 16"/>
                  <a:gd name="T13" fmla="*/ 4 h 11"/>
                  <a:gd name="T14" fmla="*/ 6 w 16"/>
                  <a:gd name="T15" fmla="*/ 3 h 11"/>
                  <a:gd name="T16" fmla="*/ 5 w 16"/>
                  <a:gd name="T17" fmla="*/ 1 h 11"/>
                  <a:gd name="T18" fmla="*/ 4 w 16"/>
                  <a:gd name="T19" fmla="*/ 0 h 11"/>
                  <a:gd name="T20" fmla="*/ 0 w 16"/>
                  <a:gd name="T21" fmla="*/ 2 h 11"/>
                  <a:gd name="T22" fmla="*/ 1 w 16"/>
                  <a:gd name="T23" fmla="*/ 4 h 11"/>
                  <a:gd name="T24" fmla="*/ 3 w 16"/>
                  <a:gd name="T25" fmla="*/ 6 h 11"/>
                  <a:gd name="T26" fmla="*/ 4 w 16"/>
                  <a:gd name="T27" fmla="*/ 7 h 11"/>
                  <a:gd name="T28" fmla="*/ 6 w 16"/>
                  <a:gd name="T29" fmla="*/ 8 h 11"/>
                  <a:gd name="T30" fmla="*/ 9 w 16"/>
                  <a:gd name="T31" fmla="*/ 9 h 11"/>
                  <a:gd name="T32" fmla="*/ 10 w 16"/>
                  <a:gd name="T33" fmla="*/ 10 h 11"/>
                  <a:gd name="T34" fmla="*/ 12 w 16"/>
                  <a:gd name="T35" fmla="*/ 10 h 11"/>
                  <a:gd name="T36" fmla="*/ 14 w 16"/>
                  <a:gd name="T37" fmla="*/ 11 h 11"/>
                  <a:gd name="T38" fmla="*/ 14 w 16"/>
                  <a:gd name="T39" fmla="*/ 11 h 11"/>
                  <a:gd name="T40" fmla="*/ 14 w 16"/>
                  <a:gd name="T41" fmla="*/ 7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1"/>
                  <a:gd name="T65" fmla="*/ 16 w 16"/>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1">
                    <a:moveTo>
                      <a:pt x="14" y="7"/>
                    </a:moveTo>
                    <a:lnTo>
                      <a:pt x="16" y="7"/>
                    </a:lnTo>
                    <a:lnTo>
                      <a:pt x="13" y="6"/>
                    </a:lnTo>
                    <a:lnTo>
                      <a:pt x="12" y="6"/>
                    </a:lnTo>
                    <a:lnTo>
                      <a:pt x="10" y="5"/>
                    </a:lnTo>
                    <a:lnTo>
                      <a:pt x="9" y="5"/>
                    </a:lnTo>
                    <a:lnTo>
                      <a:pt x="8" y="4"/>
                    </a:lnTo>
                    <a:lnTo>
                      <a:pt x="6" y="3"/>
                    </a:lnTo>
                    <a:lnTo>
                      <a:pt x="5" y="1"/>
                    </a:lnTo>
                    <a:lnTo>
                      <a:pt x="4" y="0"/>
                    </a:lnTo>
                    <a:lnTo>
                      <a:pt x="0" y="2"/>
                    </a:lnTo>
                    <a:lnTo>
                      <a:pt x="1" y="4"/>
                    </a:lnTo>
                    <a:lnTo>
                      <a:pt x="3" y="6"/>
                    </a:lnTo>
                    <a:lnTo>
                      <a:pt x="4" y="7"/>
                    </a:lnTo>
                    <a:lnTo>
                      <a:pt x="6" y="8"/>
                    </a:lnTo>
                    <a:lnTo>
                      <a:pt x="9" y="9"/>
                    </a:lnTo>
                    <a:lnTo>
                      <a:pt x="10" y="10"/>
                    </a:lnTo>
                    <a:lnTo>
                      <a:pt x="12" y="10"/>
                    </a:lnTo>
                    <a:lnTo>
                      <a:pt x="14" y="11"/>
                    </a:lnTo>
                    <a:lnTo>
                      <a:pt x="14"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05" name="Freeform 70">
                <a:extLst>
                  <a:ext uri="{FF2B5EF4-FFF2-40B4-BE49-F238E27FC236}">
                    <a16:creationId xmlns:a16="http://schemas.microsoft.com/office/drawing/2014/main" id="{E43AF0AC-31D5-D59D-75D5-CB9785812C35}"/>
                  </a:ext>
                </a:extLst>
              </p:cNvPr>
              <p:cNvSpPr>
                <a:spLocks/>
              </p:cNvSpPr>
              <p:nvPr/>
            </p:nvSpPr>
            <p:spPr bwMode="auto">
              <a:xfrm>
                <a:off x="642" y="3747"/>
                <a:ext cx="23" cy="8"/>
              </a:xfrm>
              <a:custGeom>
                <a:avLst/>
                <a:gdLst>
                  <a:gd name="T0" fmla="*/ 23 w 23"/>
                  <a:gd name="T1" fmla="*/ 4 h 8"/>
                  <a:gd name="T2" fmla="*/ 23 w 23"/>
                  <a:gd name="T3" fmla="*/ 4 h 8"/>
                  <a:gd name="T4" fmla="*/ 20 w 23"/>
                  <a:gd name="T5" fmla="*/ 2 h 8"/>
                  <a:gd name="T6" fmla="*/ 16 w 23"/>
                  <a:gd name="T7" fmla="*/ 1 h 8"/>
                  <a:gd name="T8" fmla="*/ 14 w 23"/>
                  <a:gd name="T9" fmla="*/ 0 h 8"/>
                  <a:gd name="T10" fmla="*/ 12 w 23"/>
                  <a:gd name="T11" fmla="*/ 0 h 8"/>
                  <a:gd name="T12" fmla="*/ 11 w 23"/>
                  <a:gd name="T13" fmla="*/ 0 h 8"/>
                  <a:gd name="T14" fmla="*/ 8 w 23"/>
                  <a:gd name="T15" fmla="*/ 0 h 8"/>
                  <a:gd name="T16" fmla="*/ 5 w 23"/>
                  <a:gd name="T17" fmla="*/ 0 h 8"/>
                  <a:gd name="T18" fmla="*/ 0 w 23"/>
                  <a:gd name="T19" fmla="*/ 0 h 8"/>
                  <a:gd name="T20" fmla="*/ 0 w 23"/>
                  <a:gd name="T21" fmla="*/ 4 h 8"/>
                  <a:gd name="T22" fmla="*/ 5 w 23"/>
                  <a:gd name="T23" fmla="*/ 4 h 8"/>
                  <a:gd name="T24" fmla="*/ 8 w 23"/>
                  <a:gd name="T25" fmla="*/ 4 h 8"/>
                  <a:gd name="T26" fmla="*/ 11 w 23"/>
                  <a:gd name="T27" fmla="*/ 4 h 8"/>
                  <a:gd name="T28" fmla="*/ 12 w 23"/>
                  <a:gd name="T29" fmla="*/ 4 h 8"/>
                  <a:gd name="T30" fmla="*/ 13 w 23"/>
                  <a:gd name="T31" fmla="*/ 4 h 8"/>
                  <a:gd name="T32" fmla="*/ 14 w 23"/>
                  <a:gd name="T33" fmla="*/ 4 h 8"/>
                  <a:gd name="T34" fmla="*/ 16 w 23"/>
                  <a:gd name="T35" fmla="*/ 6 h 8"/>
                  <a:gd name="T36" fmla="*/ 20 w 23"/>
                  <a:gd name="T37" fmla="*/ 8 h 8"/>
                  <a:gd name="T38" fmla="*/ 20 w 23"/>
                  <a:gd name="T39" fmla="*/ 8 h 8"/>
                  <a:gd name="T40" fmla="*/ 23 w 23"/>
                  <a:gd name="T41" fmla="*/ 4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8"/>
                  <a:gd name="T65" fmla="*/ 23 w 23"/>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8">
                    <a:moveTo>
                      <a:pt x="23" y="4"/>
                    </a:moveTo>
                    <a:lnTo>
                      <a:pt x="23" y="4"/>
                    </a:lnTo>
                    <a:lnTo>
                      <a:pt x="20" y="2"/>
                    </a:lnTo>
                    <a:lnTo>
                      <a:pt x="16" y="1"/>
                    </a:lnTo>
                    <a:lnTo>
                      <a:pt x="14" y="0"/>
                    </a:lnTo>
                    <a:lnTo>
                      <a:pt x="12" y="0"/>
                    </a:lnTo>
                    <a:lnTo>
                      <a:pt x="11" y="0"/>
                    </a:lnTo>
                    <a:lnTo>
                      <a:pt x="8" y="0"/>
                    </a:lnTo>
                    <a:lnTo>
                      <a:pt x="5" y="0"/>
                    </a:lnTo>
                    <a:lnTo>
                      <a:pt x="0" y="0"/>
                    </a:lnTo>
                    <a:lnTo>
                      <a:pt x="0" y="4"/>
                    </a:lnTo>
                    <a:lnTo>
                      <a:pt x="5" y="4"/>
                    </a:lnTo>
                    <a:lnTo>
                      <a:pt x="8" y="4"/>
                    </a:lnTo>
                    <a:lnTo>
                      <a:pt x="11" y="4"/>
                    </a:lnTo>
                    <a:lnTo>
                      <a:pt x="12" y="4"/>
                    </a:lnTo>
                    <a:lnTo>
                      <a:pt x="13" y="4"/>
                    </a:lnTo>
                    <a:lnTo>
                      <a:pt x="14" y="4"/>
                    </a:lnTo>
                    <a:lnTo>
                      <a:pt x="16" y="6"/>
                    </a:lnTo>
                    <a:lnTo>
                      <a:pt x="20" y="8"/>
                    </a:lnTo>
                    <a:lnTo>
                      <a:pt x="23"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06" name="Freeform 71">
                <a:extLst>
                  <a:ext uri="{FF2B5EF4-FFF2-40B4-BE49-F238E27FC236}">
                    <a16:creationId xmlns:a16="http://schemas.microsoft.com/office/drawing/2014/main" id="{9B487831-48DE-84F1-BB13-8C39F5150892}"/>
                  </a:ext>
                </a:extLst>
              </p:cNvPr>
              <p:cNvSpPr>
                <a:spLocks/>
              </p:cNvSpPr>
              <p:nvPr/>
            </p:nvSpPr>
            <p:spPr bwMode="auto">
              <a:xfrm>
                <a:off x="662" y="3751"/>
                <a:ext cx="29" cy="11"/>
              </a:xfrm>
              <a:custGeom>
                <a:avLst/>
                <a:gdLst>
                  <a:gd name="T0" fmla="*/ 29 w 29"/>
                  <a:gd name="T1" fmla="*/ 7 h 11"/>
                  <a:gd name="T2" fmla="*/ 28 w 29"/>
                  <a:gd name="T3" fmla="*/ 7 h 11"/>
                  <a:gd name="T4" fmla="*/ 26 w 29"/>
                  <a:gd name="T5" fmla="*/ 7 h 11"/>
                  <a:gd name="T6" fmla="*/ 22 w 29"/>
                  <a:gd name="T7" fmla="*/ 7 h 11"/>
                  <a:gd name="T8" fmla="*/ 19 w 29"/>
                  <a:gd name="T9" fmla="*/ 7 h 11"/>
                  <a:gd name="T10" fmla="*/ 16 w 29"/>
                  <a:gd name="T11" fmla="*/ 7 h 11"/>
                  <a:gd name="T12" fmla="*/ 13 w 29"/>
                  <a:gd name="T13" fmla="*/ 7 h 11"/>
                  <a:gd name="T14" fmla="*/ 11 w 29"/>
                  <a:gd name="T15" fmla="*/ 4 h 11"/>
                  <a:gd name="T16" fmla="*/ 6 w 29"/>
                  <a:gd name="T17" fmla="*/ 3 h 11"/>
                  <a:gd name="T18" fmla="*/ 3 w 29"/>
                  <a:gd name="T19" fmla="*/ 0 h 11"/>
                  <a:gd name="T20" fmla="*/ 0 w 29"/>
                  <a:gd name="T21" fmla="*/ 4 h 11"/>
                  <a:gd name="T22" fmla="*/ 4 w 29"/>
                  <a:gd name="T23" fmla="*/ 7 h 11"/>
                  <a:gd name="T24" fmla="*/ 9 w 29"/>
                  <a:gd name="T25" fmla="*/ 9 h 11"/>
                  <a:gd name="T26" fmla="*/ 12 w 29"/>
                  <a:gd name="T27" fmla="*/ 11 h 11"/>
                  <a:gd name="T28" fmla="*/ 15 w 29"/>
                  <a:gd name="T29" fmla="*/ 11 h 11"/>
                  <a:gd name="T30" fmla="*/ 19 w 29"/>
                  <a:gd name="T31" fmla="*/ 11 h 11"/>
                  <a:gd name="T32" fmla="*/ 22 w 29"/>
                  <a:gd name="T33" fmla="*/ 11 h 11"/>
                  <a:gd name="T34" fmla="*/ 26 w 29"/>
                  <a:gd name="T35" fmla="*/ 11 h 11"/>
                  <a:gd name="T36" fmla="*/ 28 w 29"/>
                  <a:gd name="T37" fmla="*/ 11 h 11"/>
                  <a:gd name="T38" fmla="*/ 28 w 29"/>
                  <a:gd name="T39" fmla="*/ 11 h 11"/>
                  <a:gd name="T40" fmla="*/ 29 w 29"/>
                  <a:gd name="T41" fmla="*/ 7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11"/>
                  <a:gd name="T65" fmla="*/ 29 w 29"/>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11">
                    <a:moveTo>
                      <a:pt x="29" y="7"/>
                    </a:moveTo>
                    <a:lnTo>
                      <a:pt x="28" y="7"/>
                    </a:lnTo>
                    <a:lnTo>
                      <a:pt x="26" y="7"/>
                    </a:lnTo>
                    <a:lnTo>
                      <a:pt x="22" y="7"/>
                    </a:lnTo>
                    <a:lnTo>
                      <a:pt x="19" y="7"/>
                    </a:lnTo>
                    <a:lnTo>
                      <a:pt x="16" y="7"/>
                    </a:lnTo>
                    <a:lnTo>
                      <a:pt x="13" y="7"/>
                    </a:lnTo>
                    <a:lnTo>
                      <a:pt x="11" y="4"/>
                    </a:lnTo>
                    <a:lnTo>
                      <a:pt x="6" y="3"/>
                    </a:lnTo>
                    <a:lnTo>
                      <a:pt x="3" y="0"/>
                    </a:lnTo>
                    <a:lnTo>
                      <a:pt x="0" y="4"/>
                    </a:lnTo>
                    <a:lnTo>
                      <a:pt x="4" y="7"/>
                    </a:lnTo>
                    <a:lnTo>
                      <a:pt x="9" y="9"/>
                    </a:lnTo>
                    <a:lnTo>
                      <a:pt x="12" y="11"/>
                    </a:lnTo>
                    <a:lnTo>
                      <a:pt x="15" y="11"/>
                    </a:lnTo>
                    <a:lnTo>
                      <a:pt x="19" y="11"/>
                    </a:lnTo>
                    <a:lnTo>
                      <a:pt x="22" y="11"/>
                    </a:lnTo>
                    <a:lnTo>
                      <a:pt x="26" y="11"/>
                    </a:lnTo>
                    <a:lnTo>
                      <a:pt x="28" y="11"/>
                    </a:lnTo>
                    <a:lnTo>
                      <a:pt x="29"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07" name="Freeform 72">
                <a:extLst>
                  <a:ext uri="{FF2B5EF4-FFF2-40B4-BE49-F238E27FC236}">
                    <a16:creationId xmlns:a16="http://schemas.microsoft.com/office/drawing/2014/main" id="{327B69A8-261D-6DCB-4928-A795FACB8711}"/>
                  </a:ext>
                </a:extLst>
              </p:cNvPr>
              <p:cNvSpPr>
                <a:spLocks/>
              </p:cNvSpPr>
              <p:nvPr/>
            </p:nvSpPr>
            <p:spPr bwMode="auto">
              <a:xfrm>
                <a:off x="690" y="3758"/>
                <a:ext cx="28" cy="10"/>
              </a:xfrm>
              <a:custGeom>
                <a:avLst/>
                <a:gdLst>
                  <a:gd name="T0" fmla="*/ 25 w 28"/>
                  <a:gd name="T1" fmla="*/ 7 h 10"/>
                  <a:gd name="T2" fmla="*/ 27 w 28"/>
                  <a:gd name="T3" fmla="*/ 6 h 10"/>
                  <a:gd name="T4" fmla="*/ 21 w 28"/>
                  <a:gd name="T5" fmla="*/ 6 h 10"/>
                  <a:gd name="T6" fmla="*/ 17 w 28"/>
                  <a:gd name="T7" fmla="*/ 6 h 10"/>
                  <a:gd name="T8" fmla="*/ 13 w 28"/>
                  <a:gd name="T9" fmla="*/ 5 h 10"/>
                  <a:gd name="T10" fmla="*/ 11 w 28"/>
                  <a:gd name="T11" fmla="*/ 4 h 10"/>
                  <a:gd name="T12" fmla="*/ 9 w 28"/>
                  <a:gd name="T13" fmla="*/ 3 h 10"/>
                  <a:gd name="T14" fmla="*/ 7 w 28"/>
                  <a:gd name="T15" fmla="*/ 2 h 10"/>
                  <a:gd name="T16" fmla="*/ 3 w 28"/>
                  <a:gd name="T17" fmla="*/ 1 h 10"/>
                  <a:gd name="T18" fmla="*/ 1 w 28"/>
                  <a:gd name="T19" fmla="*/ 0 h 10"/>
                  <a:gd name="T20" fmla="*/ 0 w 28"/>
                  <a:gd name="T21" fmla="*/ 4 h 10"/>
                  <a:gd name="T22" fmla="*/ 2 w 28"/>
                  <a:gd name="T23" fmla="*/ 5 h 10"/>
                  <a:gd name="T24" fmla="*/ 4 w 28"/>
                  <a:gd name="T25" fmla="*/ 6 h 10"/>
                  <a:gd name="T26" fmla="*/ 7 w 28"/>
                  <a:gd name="T27" fmla="*/ 7 h 10"/>
                  <a:gd name="T28" fmla="*/ 9 w 28"/>
                  <a:gd name="T29" fmla="*/ 8 h 10"/>
                  <a:gd name="T30" fmla="*/ 12 w 28"/>
                  <a:gd name="T31" fmla="*/ 9 h 10"/>
                  <a:gd name="T32" fmla="*/ 16 w 28"/>
                  <a:gd name="T33" fmla="*/ 10 h 10"/>
                  <a:gd name="T34" fmla="*/ 21 w 28"/>
                  <a:gd name="T35" fmla="*/ 10 h 10"/>
                  <a:gd name="T36" fmla="*/ 27 w 28"/>
                  <a:gd name="T37" fmla="*/ 10 h 10"/>
                  <a:gd name="T38" fmla="*/ 28 w 28"/>
                  <a:gd name="T39" fmla="*/ 10 h 10"/>
                  <a:gd name="T40" fmla="*/ 27 w 28"/>
                  <a:gd name="T41" fmla="*/ 10 h 10"/>
                  <a:gd name="T42" fmla="*/ 28 w 28"/>
                  <a:gd name="T43" fmla="*/ 10 h 10"/>
                  <a:gd name="T44" fmla="*/ 28 w 28"/>
                  <a:gd name="T45" fmla="*/ 10 h 10"/>
                  <a:gd name="T46" fmla="*/ 25 w 28"/>
                  <a:gd name="T47" fmla="*/ 7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
                  <a:gd name="T73" fmla="*/ 0 h 10"/>
                  <a:gd name="T74" fmla="*/ 28 w 28"/>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 h="10">
                    <a:moveTo>
                      <a:pt x="25" y="7"/>
                    </a:moveTo>
                    <a:lnTo>
                      <a:pt x="27" y="6"/>
                    </a:lnTo>
                    <a:lnTo>
                      <a:pt x="21" y="6"/>
                    </a:lnTo>
                    <a:lnTo>
                      <a:pt x="17" y="6"/>
                    </a:lnTo>
                    <a:lnTo>
                      <a:pt x="13" y="5"/>
                    </a:lnTo>
                    <a:lnTo>
                      <a:pt x="11" y="4"/>
                    </a:lnTo>
                    <a:lnTo>
                      <a:pt x="9" y="3"/>
                    </a:lnTo>
                    <a:lnTo>
                      <a:pt x="7" y="2"/>
                    </a:lnTo>
                    <a:lnTo>
                      <a:pt x="3" y="1"/>
                    </a:lnTo>
                    <a:lnTo>
                      <a:pt x="1" y="0"/>
                    </a:lnTo>
                    <a:lnTo>
                      <a:pt x="0" y="4"/>
                    </a:lnTo>
                    <a:lnTo>
                      <a:pt x="2" y="5"/>
                    </a:lnTo>
                    <a:lnTo>
                      <a:pt x="4" y="6"/>
                    </a:lnTo>
                    <a:lnTo>
                      <a:pt x="7" y="7"/>
                    </a:lnTo>
                    <a:lnTo>
                      <a:pt x="9" y="8"/>
                    </a:lnTo>
                    <a:lnTo>
                      <a:pt x="12" y="9"/>
                    </a:lnTo>
                    <a:lnTo>
                      <a:pt x="16" y="10"/>
                    </a:lnTo>
                    <a:lnTo>
                      <a:pt x="21" y="10"/>
                    </a:lnTo>
                    <a:lnTo>
                      <a:pt x="27" y="10"/>
                    </a:lnTo>
                    <a:lnTo>
                      <a:pt x="28" y="10"/>
                    </a:lnTo>
                    <a:lnTo>
                      <a:pt x="27" y="10"/>
                    </a:lnTo>
                    <a:lnTo>
                      <a:pt x="28" y="10"/>
                    </a:lnTo>
                    <a:lnTo>
                      <a:pt x="25"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08" name="Freeform 73">
                <a:extLst>
                  <a:ext uri="{FF2B5EF4-FFF2-40B4-BE49-F238E27FC236}">
                    <a16:creationId xmlns:a16="http://schemas.microsoft.com/office/drawing/2014/main" id="{E45225AF-DE65-7C63-F14E-A21BFB8A89E9}"/>
                  </a:ext>
                </a:extLst>
              </p:cNvPr>
              <p:cNvSpPr>
                <a:spLocks/>
              </p:cNvSpPr>
              <p:nvPr/>
            </p:nvSpPr>
            <p:spPr bwMode="auto">
              <a:xfrm>
                <a:off x="715" y="3763"/>
                <a:ext cx="9" cy="5"/>
              </a:xfrm>
              <a:custGeom>
                <a:avLst/>
                <a:gdLst>
                  <a:gd name="T0" fmla="*/ 9 w 9"/>
                  <a:gd name="T1" fmla="*/ 2 h 5"/>
                  <a:gd name="T2" fmla="*/ 6 w 9"/>
                  <a:gd name="T3" fmla="*/ 4 h 5"/>
                  <a:gd name="T4" fmla="*/ 6 w 9"/>
                  <a:gd name="T5" fmla="*/ 4 h 5"/>
                  <a:gd name="T6" fmla="*/ 6 w 9"/>
                  <a:gd name="T7" fmla="*/ 0 h 5"/>
                  <a:gd name="T8" fmla="*/ 6 w 9"/>
                  <a:gd name="T9" fmla="*/ 0 h 5"/>
                  <a:gd name="T10" fmla="*/ 5 w 9"/>
                  <a:gd name="T11" fmla="*/ 0 h 5"/>
                  <a:gd name="T12" fmla="*/ 4 w 9"/>
                  <a:gd name="T13" fmla="*/ 0 h 5"/>
                  <a:gd name="T14" fmla="*/ 3 w 9"/>
                  <a:gd name="T15" fmla="*/ 1 h 5"/>
                  <a:gd name="T16" fmla="*/ 2 w 9"/>
                  <a:gd name="T17" fmla="*/ 1 h 5"/>
                  <a:gd name="T18" fmla="*/ 0 w 9"/>
                  <a:gd name="T19" fmla="*/ 2 h 5"/>
                  <a:gd name="T20" fmla="*/ 3 w 9"/>
                  <a:gd name="T21" fmla="*/ 5 h 5"/>
                  <a:gd name="T22" fmla="*/ 3 w 9"/>
                  <a:gd name="T23" fmla="*/ 5 h 5"/>
                  <a:gd name="T24" fmla="*/ 4 w 9"/>
                  <a:gd name="T25" fmla="*/ 5 h 5"/>
                  <a:gd name="T26" fmla="*/ 4 w 9"/>
                  <a:gd name="T27" fmla="*/ 5 h 5"/>
                  <a:gd name="T28" fmla="*/ 5 w 9"/>
                  <a:gd name="T29" fmla="*/ 5 h 5"/>
                  <a:gd name="T30" fmla="*/ 6 w 9"/>
                  <a:gd name="T31" fmla="*/ 4 h 5"/>
                  <a:gd name="T32" fmla="*/ 8 w 9"/>
                  <a:gd name="T33" fmla="*/ 4 h 5"/>
                  <a:gd name="T34" fmla="*/ 8 w 9"/>
                  <a:gd name="T35" fmla="*/ 0 h 5"/>
                  <a:gd name="T36" fmla="*/ 6 w 9"/>
                  <a:gd name="T37" fmla="*/ 0 h 5"/>
                  <a:gd name="T38" fmla="*/ 4 w 9"/>
                  <a:gd name="T39" fmla="*/ 3 h 5"/>
                  <a:gd name="T40" fmla="*/ 6 w 9"/>
                  <a:gd name="T41" fmla="*/ 0 h 5"/>
                  <a:gd name="T42" fmla="*/ 4 w 9"/>
                  <a:gd name="T43" fmla="*/ 0 h 5"/>
                  <a:gd name="T44" fmla="*/ 4 w 9"/>
                  <a:gd name="T45" fmla="*/ 3 h 5"/>
                  <a:gd name="T46" fmla="*/ 9 w 9"/>
                  <a:gd name="T47" fmla="*/ 2 h 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5"/>
                  <a:gd name="T74" fmla="*/ 9 w 9"/>
                  <a:gd name="T75" fmla="*/ 5 h 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5">
                    <a:moveTo>
                      <a:pt x="9" y="2"/>
                    </a:moveTo>
                    <a:lnTo>
                      <a:pt x="6" y="4"/>
                    </a:lnTo>
                    <a:lnTo>
                      <a:pt x="6" y="0"/>
                    </a:lnTo>
                    <a:lnTo>
                      <a:pt x="5" y="0"/>
                    </a:lnTo>
                    <a:lnTo>
                      <a:pt x="4" y="0"/>
                    </a:lnTo>
                    <a:lnTo>
                      <a:pt x="3" y="1"/>
                    </a:lnTo>
                    <a:lnTo>
                      <a:pt x="2" y="1"/>
                    </a:lnTo>
                    <a:lnTo>
                      <a:pt x="0" y="2"/>
                    </a:lnTo>
                    <a:lnTo>
                      <a:pt x="3" y="5"/>
                    </a:lnTo>
                    <a:lnTo>
                      <a:pt x="4" y="5"/>
                    </a:lnTo>
                    <a:lnTo>
                      <a:pt x="5" y="5"/>
                    </a:lnTo>
                    <a:lnTo>
                      <a:pt x="6" y="4"/>
                    </a:lnTo>
                    <a:lnTo>
                      <a:pt x="8" y="4"/>
                    </a:lnTo>
                    <a:lnTo>
                      <a:pt x="8" y="0"/>
                    </a:lnTo>
                    <a:lnTo>
                      <a:pt x="6" y="0"/>
                    </a:lnTo>
                    <a:lnTo>
                      <a:pt x="4" y="3"/>
                    </a:lnTo>
                    <a:lnTo>
                      <a:pt x="6" y="0"/>
                    </a:lnTo>
                    <a:lnTo>
                      <a:pt x="4" y="0"/>
                    </a:lnTo>
                    <a:lnTo>
                      <a:pt x="4" y="3"/>
                    </a:lnTo>
                    <a:lnTo>
                      <a:pt x="9"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09" name="Freeform 74">
                <a:extLst>
                  <a:ext uri="{FF2B5EF4-FFF2-40B4-BE49-F238E27FC236}">
                    <a16:creationId xmlns:a16="http://schemas.microsoft.com/office/drawing/2014/main" id="{B0FBB3E9-3FC3-5B76-22AC-941133684545}"/>
                  </a:ext>
                </a:extLst>
              </p:cNvPr>
              <p:cNvSpPr>
                <a:spLocks/>
              </p:cNvSpPr>
              <p:nvPr/>
            </p:nvSpPr>
            <p:spPr bwMode="auto">
              <a:xfrm>
                <a:off x="719" y="3765"/>
                <a:ext cx="53" cy="14"/>
              </a:xfrm>
              <a:custGeom>
                <a:avLst/>
                <a:gdLst>
                  <a:gd name="T0" fmla="*/ 50 w 53"/>
                  <a:gd name="T1" fmla="*/ 3 h 14"/>
                  <a:gd name="T2" fmla="*/ 50 w 53"/>
                  <a:gd name="T3" fmla="*/ 3 h 14"/>
                  <a:gd name="T4" fmla="*/ 44 w 53"/>
                  <a:gd name="T5" fmla="*/ 7 h 14"/>
                  <a:gd name="T6" fmla="*/ 37 w 53"/>
                  <a:gd name="T7" fmla="*/ 9 h 14"/>
                  <a:gd name="T8" fmla="*/ 29 w 53"/>
                  <a:gd name="T9" fmla="*/ 10 h 14"/>
                  <a:gd name="T10" fmla="*/ 23 w 53"/>
                  <a:gd name="T11" fmla="*/ 10 h 14"/>
                  <a:gd name="T12" fmla="*/ 16 w 53"/>
                  <a:gd name="T13" fmla="*/ 9 h 14"/>
                  <a:gd name="T14" fmla="*/ 10 w 53"/>
                  <a:gd name="T15" fmla="*/ 7 h 14"/>
                  <a:gd name="T16" fmla="*/ 8 w 53"/>
                  <a:gd name="T17" fmla="*/ 6 h 14"/>
                  <a:gd name="T18" fmla="*/ 7 w 53"/>
                  <a:gd name="T19" fmla="*/ 4 h 14"/>
                  <a:gd name="T20" fmla="*/ 6 w 53"/>
                  <a:gd name="T21" fmla="*/ 2 h 14"/>
                  <a:gd name="T22" fmla="*/ 5 w 53"/>
                  <a:gd name="T23" fmla="*/ 0 h 14"/>
                  <a:gd name="T24" fmla="*/ 0 w 53"/>
                  <a:gd name="T25" fmla="*/ 1 h 14"/>
                  <a:gd name="T26" fmla="*/ 1 w 53"/>
                  <a:gd name="T27" fmla="*/ 4 h 14"/>
                  <a:gd name="T28" fmla="*/ 2 w 53"/>
                  <a:gd name="T29" fmla="*/ 6 h 14"/>
                  <a:gd name="T30" fmla="*/ 5 w 53"/>
                  <a:gd name="T31" fmla="*/ 9 h 14"/>
                  <a:gd name="T32" fmla="*/ 8 w 53"/>
                  <a:gd name="T33" fmla="*/ 11 h 14"/>
                  <a:gd name="T34" fmla="*/ 15 w 53"/>
                  <a:gd name="T35" fmla="*/ 13 h 14"/>
                  <a:gd name="T36" fmla="*/ 23 w 53"/>
                  <a:gd name="T37" fmla="*/ 14 h 14"/>
                  <a:gd name="T38" fmla="*/ 31 w 53"/>
                  <a:gd name="T39" fmla="*/ 14 h 14"/>
                  <a:gd name="T40" fmla="*/ 39 w 53"/>
                  <a:gd name="T41" fmla="*/ 13 h 14"/>
                  <a:gd name="T42" fmla="*/ 46 w 53"/>
                  <a:gd name="T43" fmla="*/ 10 h 14"/>
                  <a:gd name="T44" fmla="*/ 53 w 53"/>
                  <a:gd name="T45" fmla="*/ 6 h 14"/>
                  <a:gd name="T46" fmla="*/ 53 w 53"/>
                  <a:gd name="T47" fmla="*/ 6 h 14"/>
                  <a:gd name="T48" fmla="*/ 50 w 53"/>
                  <a:gd name="T49" fmla="*/ 3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14"/>
                  <a:gd name="T77" fmla="*/ 53 w 53"/>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14">
                    <a:moveTo>
                      <a:pt x="50" y="3"/>
                    </a:moveTo>
                    <a:lnTo>
                      <a:pt x="50" y="3"/>
                    </a:lnTo>
                    <a:lnTo>
                      <a:pt x="44" y="7"/>
                    </a:lnTo>
                    <a:lnTo>
                      <a:pt x="37" y="9"/>
                    </a:lnTo>
                    <a:lnTo>
                      <a:pt x="29" y="10"/>
                    </a:lnTo>
                    <a:lnTo>
                      <a:pt x="23" y="10"/>
                    </a:lnTo>
                    <a:lnTo>
                      <a:pt x="16" y="9"/>
                    </a:lnTo>
                    <a:lnTo>
                      <a:pt x="10" y="7"/>
                    </a:lnTo>
                    <a:lnTo>
                      <a:pt x="8" y="6"/>
                    </a:lnTo>
                    <a:lnTo>
                      <a:pt x="7" y="4"/>
                    </a:lnTo>
                    <a:lnTo>
                      <a:pt x="6" y="2"/>
                    </a:lnTo>
                    <a:lnTo>
                      <a:pt x="5" y="0"/>
                    </a:lnTo>
                    <a:lnTo>
                      <a:pt x="0" y="1"/>
                    </a:lnTo>
                    <a:lnTo>
                      <a:pt x="1" y="4"/>
                    </a:lnTo>
                    <a:lnTo>
                      <a:pt x="2" y="6"/>
                    </a:lnTo>
                    <a:lnTo>
                      <a:pt x="5" y="9"/>
                    </a:lnTo>
                    <a:lnTo>
                      <a:pt x="8" y="11"/>
                    </a:lnTo>
                    <a:lnTo>
                      <a:pt x="15" y="13"/>
                    </a:lnTo>
                    <a:lnTo>
                      <a:pt x="23" y="14"/>
                    </a:lnTo>
                    <a:lnTo>
                      <a:pt x="31" y="14"/>
                    </a:lnTo>
                    <a:lnTo>
                      <a:pt x="39" y="13"/>
                    </a:lnTo>
                    <a:lnTo>
                      <a:pt x="46" y="10"/>
                    </a:lnTo>
                    <a:lnTo>
                      <a:pt x="53" y="6"/>
                    </a:lnTo>
                    <a:lnTo>
                      <a:pt x="5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10" name="Freeform 75">
                <a:extLst>
                  <a:ext uri="{FF2B5EF4-FFF2-40B4-BE49-F238E27FC236}">
                    <a16:creationId xmlns:a16="http://schemas.microsoft.com/office/drawing/2014/main" id="{D40D5B43-EAA1-B764-75E4-9FC10E6B18EB}"/>
                  </a:ext>
                </a:extLst>
              </p:cNvPr>
              <p:cNvSpPr>
                <a:spLocks/>
              </p:cNvSpPr>
              <p:nvPr/>
            </p:nvSpPr>
            <p:spPr bwMode="auto">
              <a:xfrm>
                <a:off x="769" y="3743"/>
                <a:ext cx="13" cy="28"/>
              </a:xfrm>
              <a:custGeom>
                <a:avLst/>
                <a:gdLst>
                  <a:gd name="T0" fmla="*/ 9 w 13"/>
                  <a:gd name="T1" fmla="*/ 1 h 28"/>
                  <a:gd name="T2" fmla="*/ 9 w 13"/>
                  <a:gd name="T3" fmla="*/ 1 h 28"/>
                  <a:gd name="T4" fmla="*/ 9 w 13"/>
                  <a:gd name="T5" fmla="*/ 5 h 28"/>
                  <a:gd name="T6" fmla="*/ 9 w 13"/>
                  <a:gd name="T7" fmla="*/ 8 h 28"/>
                  <a:gd name="T8" fmla="*/ 9 w 13"/>
                  <a:gd name="T9" fmla="*/ 11 h 28"/>
                  <a:gd name="T10" fmla="*/ 8 w 13"/>
                  <a:gd name="T11" fmla="*/ 15 h 28"/>
                  <a:gd name="T12" fmla="*/ 5 w 13"/>
                  <a:gd name="T13" fmla="*/ 18 h 28"/>
                  <a:gd name="T14" fmla="*/ 4 w 13"/>
                  <a:gd name="T15" fmla="*/ 21 h 28"/>
                  <a:gd name="T16" fmla="*/ 2 w 13"/>
                  <a:gd name="T17" fmla="*/ 23 h 28"/>
                  <a:gd name="T18" fmla="*/ 0 w 13"/>
                  <a:gd name="T19" fmla="*/ 25 h 28"/>
                  <a:gd name="T20" fmla="*/ 3 w 13"/>
                  <a:gd name="T21" fmla="*/ 28 h 28"/>
                  <a:gd name="T22" fmla="*/ 5 w 13"/>
                  <a:gd name="T23" fmla="*/ 26 h 28"/>
                  <a:gd name="T24" fmla="*/ 8 w 13"/>
                  <a:gd name="T25" fmla="*/ 23 h 28"/>
                  <a:gd name="T26" fmla="*/ 10 w 13"/>
                  <a:gd name="T27" fmla="*/ 20 h 28"/>
                  <a:gd name="T28" fmla="*/ 12 w 13"/>
                  <a:gd name="T29" fmla="*/ 17 h 28"/>
                  <a:gd name="T30" fmla="*/ 13 w 13"/>
                  <a:gd name="T31" fmla="*/ 12 h 28"/>
                  <a:gd name="T32" fmla="*/ 13 w 13"/>
                  <a:gd name="T33" fmla="*/ 8 h 28"/>
                  <a:gd name="T34" fmla="*/ 13 w 13"/>
                  <a:gd name="T35" fmla="*/ 4 h 28"/>
                  <a:gd name="T36" fmla="*/ 13 w 13"/>
                  <a:gd name="T37" fmla="*/ 0 h 28"/>
                  <a:gd name="T38" fmla="*/ 13 w 13"/>
                  <a:gd name="T39" fmla="*/ 0 h 28"/>
                  <a:gd name="T40" fmla="*/ 9 w 13"/>
                  <a:gd name="T41" fmla="*/ 1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28"/>
                  <a:gd name="T65" fmla="*/ 13 w 13"/>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28">
                    <a:moveTo>
                      <a:pt x="9" y="1"/>
                    </a:moveTo>
                    <a:lnTo>
                      <a:pt x="9" y="1"/>
                    </a:lnTo>
                    <a:lnTo>
                      <a:pt x="9" y="5"/>
                    </a:lnTo>
                    <a:lnTo>
                      <a:pt x="9" y="8"/>
                    </a:lnTo>
                    <a:lnTo>
                      <a:pt x="9" y="11"/>
                    </a:lnTo>
                    <a:lnTo>
                      <a:pt x="8" y="15"/>
                    </a:lnTo>
                    <a:lnTo>
                      <a:pt x="5" y="18"/>
                    </a:lnTo>
                    <a:lnTo>
                      <a:pt x="4" y="21"/>
                    </a:lnTo>
                    <a:lnTo>
                      <a:pt x="2" y="23"/>
                    </a:lnTo>
                    <a:lnTo>
                      <a:pt x="0" y="25"/>
                    </a:lnTo>
                    <a:lnTo>
                      <a:pt x="3" y="28"/>
                    </a:lnTo>
                    <a:lnTo>
                      <a:pt x="5" y="26"/>
                    </a:lnTo>
                    <a:lnTo>
                      <a:pt x="8" y="23"/>
                    </a:lnTo>
                    <a:lnTo>
                      <a:pt x="10" y="20"/>
                    </a:lnTo>
                    <a:lnTo>
                      <a:pt x="12" y="17"/>
                    </a:lnTo>
                    <a:lnTo>
                      <a:pt x="13" y="12"/>
                    </a:lnTo>
                    <a:lnTo>
                      <a:pt x="13" y="8"/>
                    </a:lnTo>
                    <a:lnTo>
                      <a:pt x="13" y="4"/>
                    </a:lnTo>
                    <a:lnTo>
                      <a:pt x="13" y="0"/>
                    </a:lnTo>
                    <a:lnTo>
                      <a:pt x="9"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11" name="Freeform 76">
                <a:extLst>
                  <a:ext uri="{FF2B5EF4-FFF2-40B4-BE49-F238E27FC236}">
                    <a16:creationId xmlns:a16="http://schemas.microsoft.com/office/drawing/2014/main" id="{92D373C5-3807-A10D-CC3F-D94B4F1535B7}"/>
                  </a:ext>
                </a:extLst>
              </p:cNvPr>
              <p:cNvSpPr>
                <a:spLocks/>
              </p:cNvSpPr>
              <p:nvPr/>
            </p:nvSpPr>
            <p:spPr bwMode="auto">
              <a:xfrm>
                <a:off x="756" y="3644"/>
                <a:ext cx="26" cy="100"/>
              </a:xfrm>
              <a:custGeom>
                <a:avLst/>
                <a:gdLst>
                  <a:gd name="T0" fmla="*/ 0 w 26"/>
                  <a:gd name="T1" fmla="*/ 2 h 100"/>
                  <a:gd name="T2" fmla="*/ 0 w 26"/>
                  <a:gd name="T3" fmla="*/ 2 h 100"/>
                  <a:gd name="T4" fmla="*/ 4 w 26"/>
                  <a:gd name="T5" fmla="*/ 14 h 100"/>
                  <a:gd name="T6" fmla="*/ 6 w 26"/>
                  <a:gd name="T7" fmla="*/ 26 h 100"/>
                  <a:gd name="T8" fmla="*/ 9 w 26"/>
                  <a:gd name="T9" fmla="*/ 38 h 100"/>
                  <a:gd name="T10" fmla="*/ 12 w 26"/>
                  <a:gd name="T11" fmla="*/ 51 h 100"/>
                  <a:gd name="T12" fmla="*/ 15 w 26"/>
                  <a:gd name="T13" fmla="*/ 64 h 100"/>
                  <a:gd name="T14" fmla="*/ 17 w 26"/>
                  <a:gd name="T15" fmla="*/ 76 h 100"/>
                  <a:gd name="T16" fmla="*/ 20 w 26"/>
                  <a:gd name="T17" fmla="*/ 89 h 100"/>
                  <a:gd name="T18" fmla="*/ 22 w 26"/>
                  <a:gd name="T19" fmla="*/ 100 h 100"/>
                  <a:gd name="T20" fmla="*/ 26 w 26"/>
                  <a:gd name="T21" fmla="*/ 99 h 100"/>
                  <a:gd name="T22" fmla="*/ 24 w 26"/>
                  <a:gd name="T23" fmla="*/ 88 h 100"/>
                  <a:gd name="T24" fmla="*/ 22 w 26"/>
                  <a:gd name="T25" fmla="*/ 76 h 100"/>
                  <a:gd name="T26" fmla="*/ 20 w 26"/>
                  <a:gd name="T27" fmla="*/ 63 h 100"/>
                  <a:gd name="T28" fmla="*/ 16 w 26"/>
                  <a:gd name="T29" fmla="*/ 50 h 100"/>
                  <a:gd name="T30" fmla="*/ 14 w 26"/>
                  <a:gd name="T31" fmla="*/ 37 h 100"/>
                  <a:gd name="T32" fmla="*/ 11 w 26"/>
                  <a:gd name="T33" fmla="*/ 25 h 100"/>
                  <a:gd name="T34" fmla="*/ 8 w 26"/>
                  <a:gd name="T35" fmla="*/ 13 h 100"/>
                  <a:gd name="T36" fmla="*/ 5 w 26"/>
                  <a:gd name="T37" fmla="*/ 0 h 100"/>
                  <a:gd name="T38" fmla="*/ 5 w 26"/>
                  <a:gd name="T39" fmla="*/ 0 h 100"/>
                  <a:gd name="T40" fmla="*/ 0 w 26"/>
                  <a:gd name="T41" fmla="*/ 2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100"/>
                  <a:gd name="T65" fmla="*/ 26 w 26"/>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100">
                    <a:moveTo>
                      <a:pt x="0" y="2"/>
                    </a:moveTo>
                    <a:lnTo>
                      <a:pt x="0" y="2"/>
                    </a:lnTo>
                    <a:lnTo>
                      <a:pt x="4" y="14"/>
                    </a:lnTo>
                    <a:lnTo>
                      <a:pt x="6" y="26"/>
                    </a:lnTo>
                    <a:lnTo>
                      <a:pt x="9" y="38"/>
                    </a:lnTo>
                    <a:lnTo>
                      <a:pt x="12" y="51"/>
                    </a:lnTo>
                    <a:lnTo>
                      <a:pt x="15" y="64"/>
                    </a:lnTo>
                    <a:lnTo>
                      <a:pt x="17" y="76"/>
                    </a:lnTo>
                    <a:lnTo>
                      <a:pt x="20" y="89"/>
                    </a:lnTo>
                    <a:lnTo>
                      <a:pt x="22" y="100"/>
                    </a:lnTo>
                    <a:lnTo>
                      <a:pt x="26" y="99"/>
                    </a:lnTo>
                    <a:lnTo>
                      <a:pt x="24" y="88"/>
                    </a:lnTo>
                    <a:lnTo>
                      <a:pt x="22" y="76"/>
                    </a:lnTo>
                    <a:lnTo>
                      <a:pt x="20" y="63"/>
                    </a:lnTo>
                    <a:lnTo>
                      <a:pt x="16" y="50"/>
                    </a:lnTo>
                    <a:lnTo>
                      <a:pt x="14" y="37"/>
                    </a:lnTo>
                    <a:lnTo>
                      <a:pt x="11" y="25"/>
                    </a:lnTo>
                    <a:lnTo>
                      <a:pt x="8" y="13"/>
                    </a:lnTo>
                    <a:lnTo>
                      <a:pt x="5" y="0"/>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12" name="Freeform 77">
                <a:extLst>
                  <a:ext uri="{FF2B5EF4-FFF2-40B4-BE49-F238E27FC236}">
                    <a16:creationId xmlns:a16="http://schemas.microsoft.com/office/drawing/2014/main" id="{E292DDC3-9B8E-8EB5-4411-7D4E30726DDA}"/>
                  </a:ext>
                </a:extLst>
              </p:cNvPr>
              <p:cNvSpPr>
                <a:spLocks/>
              </p:cNvSpPr>
              <p:nvPr/>
            </p:nvSpPr>
            <p:spPr bwMode="auto">
              <a:xfrm>
                <a:off x="755" y="3598"/>
                <a:ext cx="10" cy="48"/>
              </a:xfrm>
              <a:custGeom>
                <a:avLst/>
                <a:gdLst>
                  <a:gd name="T0" fmla="*/ 6 w 10"/>
                  <a:gd name="T1" fmla="*/ 0 h 48"/>
                  <a:gd name="T2" fmla="*/ 6 w 10"/>
                  <a:gd name="T3" fmla="*/ 0 h 48"/>
                  <a:gd name="T4" fmla="*/ 5 w 10"/>
                  <a:gd name="T5" fmla="*/ 9 h 48"/>
                  <a:gd name="T6" fmla="*/ 4 w 10"/>
                  <a:gd name="T7" fmla="*/ 16 h 48"/>
                  <a:gd name="T8" fmla="*/ 3 w 10"/>
                  <a:gd name="T9" fmla="*/ 21 h 48"/>
                  <a:gd name="T10" fmla="*/ 1 w 10"/>
                  <a:gd name="T11" fmla="*/ 27 h 48"/>
                  <a:gd name="T12" fmla="*/ 0 w 10"/>
                  <a:gd name="T13" fmla="*/ 32 h 48"/>
                  <a:gd name="T14" fmla="*/ 0 w 10"/>
                  <a:gd name="T15" fmla="*/ 36 h 48"/>
                  <a:gd name="T16" fmla="*/ 0 w 10"/>
                  <a:gd name="T17" fmla="*/ 42 h 48"/>
                  <a:gd name="T18" fmla="*/ 1 w 10"/>
                  <a:gd name="T19" fmla="*/ 48 h 48"/>
                  <a:gd name="T20" fmla="*/ 6 w 10"/>
                  <a:gd name="T21" fmla="*/ 46 h 48"/>
                  <a:gd name="T22" fmla="*/ 5 w 10"/>
                  <a:gd name="T23" fmla="*/ 41 h 48"/>
                  <a:gd name="T24" fmla="*/ 5 w 10"/>
                  <a:gd name="T25" fmla="*/ 37 h 48"/>
                  <a:gd name="T26" fmla="*/ 5 w 10"/>
                  <a:gd name="T27" fmla="*/ 32 h 48"/>
                  <a:gd name="T28" fmla="*/ 6 w 10"/>
                  <a:gd name="T29" fmla="*/ 28 h 48"/>
                  <a:gd name="T30" fmla="*/ 7 w 10"/>
                  <a:gd name="T31" fmla="*/ 22 h 48"/>
                  <a:gd name="T32" fmla="*/ 9 w 10"/>
                  <a:gd name="T33" fmla="*/ 16 h 48"/>
                  <a:gd name="T34" fmla="*/ 10 w 10"/>
                  <a:gd name="T35" fmla="*/ 9 h 48"/>
                  <a:gd name="T36" fmla="*/ 10 w 10"/>
                  <a:gd name="T37" fmla="*/ 0 h 48"/>
                  <a:gd name="T38" fmla="*/ 10 w 10"/>
                  <a:gd name="T39" fmla="*/ 0 h 48"/>
                  <a:gd name="T40" fmla="*/ 6 w 10"/>
                  <a:gd name="T41" fmla="*/ 0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48"/>
                  <a:gd name="T65" fmla="*/ 10 w 10"/>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48">
                    <a:moveTo>
                      <a:pt x="6" y="0"/>
                    </a:moveTo>
                    <a:lnTo>
                      <a:pt x="6" y="0"/>
                    </a:lnTo>
                    <a:lnTo>
                      <a:pt x="5" y="9"/>
                    </a:lnTo>
                    <a:lnTo>
                      <a:pt x="4" y="16"/>
                    </a:lnTo>
                    <a:lnTo>
                      <a:pt x="3" y="21"/>
                    </a:lnTo>
                    <a:lnTo>
                      <a:pt x="1" y="27"/>
                    </a:lnTo>
                    <a:lnTo>
                      <a:pt x="0" y="32"/>
                    </a:lnTo>
                    <a:lnTo>
                      <a:pt x="0" y="36"/>
                    </a:lnTo>
                    <a:lnTo>
                      <a:pt x="0" y="42"/>
                    </a:lnTo>
                    <a:lnTo>
                      <a:pt x="1" y="48"/>
                    </a:lnTo>
                    <a:lnTo>
                      <a:pt x="6" y="46"/>
                    </a:lnTo>
                    <a:lnTo>
                      <a:pt x="5" y="41"/>
                    </a:lnTo>
                    <a:lnTo>
                      <a:pt x="5" y="37"/>
                    </a:lnTo>
                    <a:lnTo>
                      <a:pt x="5" y="32"/>
                    </a:lnTo>
                    <a:lnTo>
                      <a:pt x="6" y="28"/>
                    </a:lnTo>
                    <a:lnTo>
                      <a:pt x="7" y="22"/>
                    </a:lnTo>
                    <a:lnTo>
                      <a:pt x="9" y="16"/>
                    </a:lnTo>
                    <a:lnTo>
                      <a:pt x="10" y="9"/>
                    </a:lnTo>
                    <a:lnTo>
                      <a:pt x="10" y="0"/>
                    </a:lnTo>
                    <a:lnTo>
                      <a:pt x="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13" name="Freeform 78">
                <a:extLst>
                  <a:ext uri="{FF2B5EF4-FFF2-40B4-BE49-F238E27FC236}">
                    <a16:creationId xmlns:a16="http://schemas.microsoft.com/office/drawing/2014/main" id="{069EE82A-2B9E-4F41-3021-B1CF3609BCED}"/>
                  </a:ext>
                </a:extLst>
              </p:cNvPr>
              <p:cNvSpPr>
                <a:spLocks/>
              </p:cNvSpPr>
              <p:nvPr/>
            </p:nvSpPr>
            <p:spPr bwMode="auto">
              <a:xfrm>
                <a:off x="753" y="3524"/>
                <a:ext cx="12" cy="74"/>
              </a:xfrm>
              <a:custGeom>
                <a:avLst/>
                <a:gdLst>
                  <a:gd name="T0" fmla="*/ 0 w 12"/>
                  <a:gd name="T1" fmla="*/ 0 h 74"/>
                  <a:gd name="T2" fmla="*/ 0 w 12"/>
                  <a:gd name="T3" fmla="*/ 0 h 74"/>
                  <a:gd name="T4" fmla="*/ 1 w 12"/>
                  <a:gd name="T5" fmla="*/ 12 h 74"/>
                  <a:gd name="T6" fmla="*/ 2 w 12"/>
                  <a:gd name="T7" fmla="*/ 21 h 74"/>
                  <a:gd name="T8" fmla="*/ 5 w 12"/>
                  <a:gd name="T9" fmla="*/ 29 h 74"/>
                  <a:gd name="T10" fmla="*/ 6 w 12"/>
                  <a:gd name="T11" fmla="*/ 37 h 74"/>
                  <a:gd name="T12" fmla="*/ 7 w 12"/>
                  <a:gd name="T13" fmla="*/ 45 h 74"/>
                  <a:gd name="T14" fmla="*/ 8 w 12"/>
                  <a:gd name="T15" fmla="*/ 54 h 74"/>
                  <a:gd name="T16" fmla="*/ 8 w 12"/>
                  <a:gd name="T17" fmla="*/ 63 h 74"/>
                  <a:gd name="T18" fmla="*/ 8 w 12"/>
                  <a:gd name="T19" fmla="*/ 74 h 74"/>
                  <a:gd name="T20" fmla="*/ 12 w 12"/>
                  <a:gd name="T21" fmla="*/ 74 h 74"/>
                  <a:gd name="T22" fmla="*/ 12 w 12"/>
                  <a:gd name="T23" fmla="*/ 63 h 74"/>
                  <a:gd name="T24" fmla="*/ 12 w 12"/>
                  <a:gd name="T25" fmla="*/ 53 h 74"/>
                  <a:gd name="T26" fmla="*/ 11 w 12"/>
                  <a:gd name="T27" fmla="*/ 45 h 74"/>
                  <a:gd name="T28" fmla="*/ 10 w 12"/>
                  <a:gd name="T29" fmla="*/ 37 h 74"/>
                  <a:gd name="T30" fmla="*/ 9 w 12"/>
                  <a:gd name="T31" fmla="*/ 29 h 74"/>
                  <a:gd name="T32" fmla="*/ 7 w 12"/>
                  <a:gd name="T33" fmla="*/ 20 h 74"/>
                  <a:gd name="T34" fmla="*/ 6 w 12"/>
                  <a:gd name="T35" fmla="*/ 10 h 74"/>
                  <a:gd name="T36" fmla="*/ 5 w 12"/>
                  <a:gd name="T37" fmla="*/ 0 h 74"/>
                  <a:gd name="T38" fmla="*/ 5 w 12"/>
                  <a:gd name="T39" fmla="*/ 0 h 74"/>
                  <a:gd name="T40" fmla="*/ 0 w 12"/>
                  <a:gd name="T41" fmla="*/ 0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74"/>
                  <a:gd name="T65" fmla="*/ 12 w 12"/>
                  <a:gd name="T66" fmla="*/ 74 h 7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74">
                    <a:moveTo>
                      <a:pt x="0" y="0"/>
                    </a:moveTo>
                    <a:lnTo>
                      <a:pt x="0" y="0"/>
                    </a:lnTo>
                    <a:lnTo>
                      <a:pt x="1" y="12"/>
                    </a:lnTo>
                    <a:lnTo>
                      <a:pt x="2" y="21"/>
                    </a:lnTo>
                    <a:lnTo>
                      <a:pt x="5" y="29"/>
                    </a:lnTo>
                    <a:lnTo>
                      <a:pt x="6" y="37"/>
                    </a:lnTo>
                    <a:lnTo>
                      <a:pt x="7" y="45"/>
                    </a:lnTo>
                    <a:lnTo>
                      <a:pt x="8" y="54"/>
                    </a:lnTo>
                    <a:lnTo>
                      <a:pt x="8" y="63"/>
                    </a:lnTo>
                    <a:lnTo>
                      <a:pt x="8" y="74"/>
                    </a:lnTo>
                    <a:lnTo>
                      <a:pt x="12" y="74"/>
                    </a:lnTo>
                    <a:lnTo>
                      <a:pt x="12" y="63"/>
                    </a:lnTo>
                    <a:lnTo>
                      <a:pt x="12" y="53"/>
                    </a:lnTo>
                    <a:lnTo>
                      <a:pt x="11" y="45"/>
                    </a:lnTo>
                    <a:lnTo>
                      <a:pt x="10" y="37"/>
                    </a:lnTo>
                    <a:lnTo>
                      <a:pt x="9" y="29"/>
                    </a:lnTo>
                    <a:lnTo>
                      <a:pt x="7" y="20"/>
                    </a:lnTo>
                    <a:lnTo>
                      <a:pt x="6" y="10"/>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14" name="Freeform 79">
                <a:extLst>
                  <a:ext uri="{FF2B5EF4-FFF2-40B4-BE49-F238E27FC236}">
                    <a16:creationId xmlns:a16="http://schemas.microsoft.com/office/drawing/2014/main" id="{E4A21AF5-EB0F-07D1-BEAF-C7BC5BDFDB0C}"/>
                  </a:ext>
                </a:extLst>
              </p:cNvPr>
              <p:cNvSpPr>
                <a:spLocks/>
              </p:cNvSpPr>
              <p:nvPr/>
            </p:nvSpPr>
            <p:spPr bwMode="auto">
              <a:xfrm>
                <a:off x="751" y="3330"/>
                <a:ext cx="22" cy="194"/>
              </a:xfrm>
              <a:custGeom>
                <a:avLst/>
                <a:gdLst>
                  <a:gd name="T0" fmla="*/ 18 w 22"/>
                  <a:gd name="T1" fmla="*/ 0 h 194"/>
                  <a:gd name="T2" fmla="*/ 18 w 22"/>
                  <a:gd name="T3" fmla="*/ 0 h 194"/>
                  <a:gd name="T4" fmla="*/ 16 w 22"/>
                  <a:gd name="T5" fmla="*/ 16 h 194"/>
                  <a:gd name="T6" fmla="*/ 12 w 22"/>
                  <a:gd name="T7" fmla="*/ 36 h 194"/>
                  <a:gd name="T8" fmla="*/ 9 w 22"/>
                  <a:gd name="T9" fmla="*/ 59 h 194"/>
                  <a:gd name="T10" fmla="*/ 5 w 22"/>
                  <a:gd name="T11" fmla="*/ 84 h 194"/>
                  <a:gd name="T12" fmla="*/ 2 w 22"/>
                  <a:gd name="T13" fmla="*/ 111 h 194"/>
                  <a:gd name="T14" fmla="*/ 1 w 22"/>
                  <a:gd name="T15" fmla="*/ 138 h 194"/>
                  <a:gd name="T16" fmla="*/ 0 w 22"/>
                  <a:gd name="T17" fmla="*/ 167 h 194"/>
                  <a:gd name="T18" fmla="*/ 2 w 22"/>
                  <a:gd name="T19" fmla="*/ 194 h 194"/>
                  <a:gd name="T20" fmla="*/ 7 w 22"/>
                  <a:gd name="T21" fmla="*/ 194 h 194"/>
                  <a:gd name="T22" fmla="*/ 5 w 22"/>
                  <a:gd name="T23" fmla="*/ 167 h 194"/>
                  <a:gd name="T24" fmla="*/ 5 w 22"/>
                  <a:gd name="T25" fmla="*/ 138 h 194"/>
                  <a:gd name="T26" fmla="*/ 7 w 22"/>
                  <a:gd name="T27" fmla="*/ 111 h 194"/>
                  <a:gd name="T28" fmla="*/ 10 w 22"/>
                  <a:gd name="T29" fmla="*/ 84 h 194"/>
                  <a:gd name="T30" fmla="*/ 13 w 22"/>
                  <a:gd name="T31" fmla="*/ 59 h 194"/>
                  <a:gd name="T32" fmla="*/ 17 w 22"/>
                  <a:gd name="T33" fmla="*/ 36 h 194"/>
                  <a:gd name="T34" fmla="*/ 20 w 22"/>
                  <a:gd name="T35" fmla="*/ 17 h 194"/>
                  <a:gd name="T36" fmla="*/ 22 w 22"/>
                  <a:gd name="T37" fmla="*/ 1 h 194"/>
                  <a:gd name="T38" fmla="*/ 22 w 22"/>
                  <a:gd name="T39" fmla="*/ 1 h 194"/>
                  <a:gd name="T40" fmla="*/ 18 w 22"/>
                  <a:gd name="T41" fmla="*/ 0 h 1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94"/>
                  <a:gd name="T65" fmla="*/ 22 w 22"/>
                  <a:gd name="T66" fmla="*/ 194 h 1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94">
                    <a:moveTo>
                      <a:pt x="18" y="0"/>
                    </a:moveTo>
                    <a:lnTo>
                      <a:pt x="18" y="0"/>
                    </a:lnTo>
                    <a:lnTo>
                      <a:pt x="16" y="16"/>
                    </a:lnTo>
                    <a:lnTo>
                      <a:pt x="12" y="36"/>
                    </a:lnTo>
                    <a:lnTo>
                      <a:pt x="9" y="59"/>
                    </a:lnTo>
                    <a:lnTo>
                      <a:pt x="5" y="84"/>
                    </a:lnTo>
                    <a:lnTo>
                      <a:pt x="2" y="111"/>
                    </a:lnTo>
                    <a:lnTo>
                      <a:pt x="1" y="138"/>
                    </a:lnTo>
                    <a:lnTo>
                      <a:pt x="0" y="167"/>
                    </a:lnTo>
                    <a:lnTo>
                      <a:pt x="2" y="194"/>
                    </a:lnTo>
                    <a:lnTo>
                      <a:pt x="7" y="194"/>
                    </a:lnTo>
                    <a:lnTo>
                      <a:pt x="5" y="167"/>
                    </a:lnTo>
                    <a:lnTo>
                      <a:pt x="5" y="138"/>
                    </a:lnTo>
                    <a:lnTo>
                      <a:pt x="7" y="111"/>
                    </a:lnTo>
                    <a:lnTo>
                      <a:pt x="10" y="84"/>
                    </a:lnTo>
                    <a:lnTo>
                      <a:pt x="13" y="59"/>
                    </a:lnTo>
                    <a:lnTo>
                      <a:pt x="17" y="36"/>
                    </a:lnTo>
                    <a:lnTo>
                      <a:pt x="20" y="17"/>
                    </a:lnTo>
                    <a:lnTo>
                      <a:pt x="22" y="1"/>
                    </a:lnTo>
                    <a:lnTo>
                      <a:pt x="1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15" name="Freeform 80">
                <a:extLst>
                  <a:ext uri="{FF2B5EF4-FFF2-40B4-BE49-F238E27FC236}">
                    <a16:creationId xmlns:a16="http://schemas.microsoft.com/office/drawing/2014/main" id="{CB9704C9-488F-C5BA-470F-AE63BB0B4956}"/>
                  </a:ext>
                </a:extLst>
              </p:cNvPr>
              <p:cNvSpPr>
                <a:spLocks/>
              </p:cNvSpPr>
              <p:nvPr/>
            </p:nvSpPr>
            <p:spPr bwMode="auto">
              <a:xfrm>
                <a:off x="769" y="3066"/>
                <a:ext cx="11" cy="265"/>
              </a:xfrm>
              <a:custGeom>
                <a:avLst/>
                <a:gdLst>
                  <a:gd name="T0" fmla="*/ 5 w 11"/>
                  <a:gd name="T1" fmla="*/ 0 h 265"/>
                  <a:gd name="T2" fmla="*/ 5 w 11"/>
                  <a:gd name="T3" fmla="*/ 0 h 265"/>
                  <a:gd name="T4" fmla="*/ 5 w 11"/>
                  <a:gd name="T5" fmla="*/ 28 h 265"/>
                  <a:gd name="T6" fmla="*/ 5 w 11"/>
                  <a:gd name="T7" fmla="*/ 61 h 265"/>
                  <a:gd name="T8" fmla="*/ 7 w 11"/>
                  <a:gd name="T9" fmla="*/ 97 h 265"/>
                  <a:gd name="T10" fmla="*/ 7 w 11"/>
                  <a:gd name="T11" fmla="*/ 133 h 265"/>
                  <a:gd name="T12" fmla="*/ 5 w 11"/>
                  <a:gd name="T13" fmla="*/ 171 h 265"/>
                  <a:gd name="T14" fmla="*/ 4 w 11"/>
                  <a:gd name="T15" fmla="*/ 206 h 265"/>
                  <a:gd name="T16" fmla="*/ 3 w 11"/>
                  <a:gd name="T17" fmla="*/ 237 h 265"/>
                  <a:gd name="T18" fmla="*/ 0 w 11"/>
                  <a:gd name="T19" fmla="*/ 264 h 265"/>
                  <a:gd name="T20" fmla="*/ 4 w 11"/>
                  <a:gd name="T21" fmla="*/ 265 h 265"/>
                  <a:gd name="T22" fmla="*/ 8 w 11"/>
                  <a:gd name="T23" fmla="*/ 238 h 265"/>
                  <a:gd name="T24" fmla="*/ 10 w 11"/>
                  <a:gd name="T25" fmla="*/ 206 h 265"/>
                  <a:gd name="T26" fmla="*/ 10 w 11"/>
                  <a:gd name="T27" fmla="*/ 171 h 265"/>
                  <a:gd name="T28" fmla="*/ 11 w 11"/>
                  <a:gd name="T29" fmla="*/ 133 h 265"/>
                  <a:gd name="T30" fmla="*/ 11 w 11"/>
                  <a:gd name="T31" fmla="*/ 97 h 265"/>
                  <a:gd name="T32" fmla="*/ 11 w 11"/>
                  <a:gd name="T33" fmla="*/ 61 h 265"/>
                  <a:gd name="T34" fmla="*/ 10 w 11"/>
                  <a:gd name="T35" fmla="*/ 28 h 265"/>
                  <a:gd name="T36" fmla="*/ 10 w 11"/>
                  <a:gd name="T37" fmla="*/ 0 h 265"/>
                  <a:gd name="T38" fmla="*/ 10 w 11"/>
                  <a:gd name="T39" fmla="*/ 0 h 265"/>
                  <a:gd name="T40" fmla="*/ 5 w 11"/>
                  <a:gd name="T41" fmla="*/ 0 h 2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265"/>
                  <a:gd name="T65" fmla="*/ 11 w 11"/>
                  <a:gd name="T66" fmla="*/ 265 h 2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265">
                    <a:moveTo>
                      <a:pt x="5" y="0"/>
                    </a:moveTo>
                    <a:lnTo>
                      <a:pt x="5" y="0"/>
                    </a:lnTo>
                    <a:lnTo>
                      <a:pt x="5" y="28"/>
                    </a:lnTo>
                    <a:lnTo>
                      <a:pt x="5" y="61"/>
                    </a:lnTo>
                    <a:lnTo>
                      <a:pt x="7" y="97"/>
                    </a:lnTo>
                    <a:lnTo>
                      <a:pt x="7" y="133"/>
                    </a:lnTo>
                    <a:lnTo>
                      <a:pt x="5" y="171"/>
                    </a:lnTo>
                    <a:lnTo>
                      <a:pt x="4" y="206"/>
                    </a:lnTo>
                    <a:lnTo>
                      <a:pt x="3" y="237"/>
                    </a:lnTo>
                    <a:lnTo>
                      <a:pt x="0" y="264"/>
                    </a:lnTo>
                    <a:lnTo>
                      <a:pt x="4" y="265"/>
                    </a:lnTo>
                    <a:lnTo>
                      <a:pt x="8" y="238"/>
                    </a:lnTo>
                    <a:lnTo>
                      <a:pt x="10" y="206"/>
                    </a:lnTo>
                    <a:lnTo>
                      <a:pt x="10" y="171"/>
                    </a:lnTo>
                    <a:lnTo>
                      <a:pt x="11" y="133"/>
                    </a:lnTo>
                    <a:lnTo>
                      <a:pt x="11" y="97"/>
                    </a:lnTo>
                    <a:lnTo>
                      <a:pt x="11" y="61"/>
                    </a:lnTo>
                    <a:lnTo>
                      <a:pt x="10" y="28"/>
                    </a:lnTo>
                    <a:lnTo>
                      <a:pt x="10" y="0"/>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16" name="Freeform 81">
                <a:extLst>
                  <a:ext uri="{FF2B5EF4-FFF2-40B4-BE49-F238E27FC236}">
                    <a16:creationId xmlns:a16="http://schemas.microsoft.com/office/drawing/2014/main" id="{8D5DF528-B708-B8ED-E3D7-1B7376A05F1F}"/>
                  </a:ext>
                </a:extLst>
              </p:cNvPr>
              <p:cNvSpPr>
                <a:spLocks/>
              </p:cNvSpPr>
              <p:nvPr/>
            </p:nvSpPr>
            <p:spPr bwMode="auto">
              <a:xfrm>
                <a:off x="763" y="2994"/>
                <a:ext cx="17" cy="72"/>
              </a:xfrm>
              <a:custGeom>
                <a:avLst/>
                <a:gdLst>
                  <a:gd name="T0" fmla="*/ 0 w 17"/>
                  <a:gd name="T1" fmla="*/ 2 h 72"/>
                  <a:gd name="T2" fmla="*/ 0 w 17"/>
                  <a:gd name="T3" fmla="*/ 2 h 72"/>
                  <a:gd name="T4" fmla="*/ 4 w 17"/>
                  <a:gd name="T5" fmla="*/ 10 h 72"/>
                  <a:gd name="T6" fmla="*/ 7 w 17"/>
                  <a:gd name="T7" fmla="*/ 18 h 72"/>
                  <a:gd name="T8" fmla="*/ 9 w 17"/>
                  <a:gd name="T9" fmla="*/ 27 h 72"/>
                  <a:gd name="T10" fmla="*/ 10 w 17"/>
                  <a:gd name="T11" fmla="*/ 35 h 72"/>
                  <a:gd name="T12" fmla="*/ 11 w 17"/>
                  <a:gd name="T13" fmla="*/ 44 h 72"/>
                  <a:gd name="T14" fmla="*/ 11 w 17"/>
                  <a:gd name="T15" fmla="*/ 53 h 72"/>
                  <a:gd name="T16" fmla="*/ 11 w 17"/>
                  <a:gd name="T17" fmla="*/ 62 h 72"/>
                  <a:gd name="T18" fmla="*/ 11 w 17"/>
                  <a:gd name="T19" fmla="*/ 72 h 72"/>
                  <a:gd name="T20" fmla="*/ 16 w 17"/>
                  <a:gd name="T21" fmla="*/ 72 h 72"/>
                  <a:gd name="T22" fmla="*/ 17 w 17"/>
                  <a:gd name="T23" fmla="*/ 62 h 72"/>
                  <a:gd name="T24" fmla="*/ 17 w 17"/>
                  <a:gd name="T25" fmla="*/ 53 h 72"/>
                  <a:gd name="T26" fmla="*/ 16 w 17"/>
                  <a:gd name="T27" fmla="*/ 44 h 72"/>
                  <a:gd name="T28" fmla="*/ 15 w 17"/>
                  <a:gd name="T29" fmla="*/ 34 h 72"/>
                  <a:gd name="T30" fmla="*/ 14 w 17"/>
                  <a:gd name="T31" fmla="*/ 26 h 72"/>
                  <a:gd name="T32" fmla="*/ 11 w 17"/>
                  <a:gd name="T33" fmla="*/ 17 h 72"/>
                  <a:gd name="T34" fmla="*/ 8 w 17"/>
                  <a:gd name="T35" fmla="*/ 9 h 72"/>
                  <a:gd name="T36" fmla="*/ 5 w 17"/>
                  <a:gd name="T37" fmla="*/ 0 h 72"/>
                  <a:gd name="T38" fmla="*/ 5 w 17"/>
                  <a:gd name="T39" fmla="*/ 0 h 72"/>
                  <a:gd name="T40" fmla="*/ 0 w 17"/>
                  <a:gd name="T41" fmla="*/ 2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72"/>
                  <a:gd name="T65" fmla="*/ 17 w 17"/>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72">
                    <a:moveTo>
                      <a:pt x="0" y="2"/>
                    </a:moveTo>
                    <a:lnTo>
                      <a:pt x="0" y="2"/>
                    </a:lnTo>
                    <a:lnTo>
                      <a:pt x="4" y="10"/>
                    </a:lnTo>
                    <a:lnTo>
                      <a:pt x="7" y="18"/>
                    </a:lnTo>
                    <a:lnTo>
                      <a:pt x="9" y="27"/>
                    </a:lnTo>
                    <a:lnTo>
                      <a:pt x="10" y="35"/>
                    </a:lnTo>
                    <a:lnTo>
                      <a:pt x="11" y="44"/>
                    </a:lnTo>
                    <a:lnTo>
                      <a:pt x="11" y="53"/>
                    </a:lnTo>
                    <a:lnTo>
                      <a:pt x="11" y="62"/>
                    </a:lnTo>
                    <a:lnTo>
                      <a:pt x="11" y="72"/>
                    </a:lnTo>
                    <a:lnTo>
                      <a:pt x="16" y="72"/>
                    </a:lnTo>
                    <a:lnTo>
                      <a:pt x="17" y="62"/>
                    </a:lnTo>
                    <a:lnTo>
                      <a:pt x="17" y="53"/>
                    </a:lnTo>
                    <a:lnTo>
                      <a:pt x="16" y="44"/>
                    </a:lnTo>
                    <a:lnTo>
                      <a:pt x="15" y="34"/>
                    </a:lnTo>
                    <a:lnTo>
                      <a:pt x="14" y="26"/>
                    </a:lnTo>
                    <a:lnTo>
                      <a:pt x="11" y="17"/>
                    </a:lnTo>
                    <a:lnTo>
                      <a:pt x="8" y="9"/>
                    </a:lnTo>
                    <a:lnTo>
                      <a:pt x="5" y="0"/>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17" name="Freeform 82">
                <a:extLst>
                  <a:ext uri="{FF2B5EF4-FFF2-40B4-BE49-F238E27FC236}">
                    <a16:creationId xmlns:a16="http://schemas.microsoft.com/office/drawing/2014/main" id="{F5B8A392-96B7-6C77-2528-499A55A08D43}"/>
                  </a:ext>
                </a:extLst>
              </p:cNvPr>
              <p:cNvSpPr>
                <a:spLocks/>
              </p:cNvSpPr>
              <p:nvPr/>
            </p:nvSpPr>
            <p:spPr bwMode="auto">
              <a:xfrm>
                <a:off x="752" y="2961"/>
                <a:ext cx="16" cy="35"/>
              </a:xfrm>
              <a:custGeom>
                <a:avLst/>
                <a:gdLst>
                  <a:gd name="T0" fmla="*/ 4 w 16"/>
                  <a:gd name="T1" fmla="*/ 0 h 35"/>
                  <a:gd name="T2" fmla="*/ 0 w 16"/>
                  <a:gd name="T3" fmla="*/ 1 h 35"/>
                  <a:gd name="T4" fmla="*/ 0 w 16"/>
                  <a:gd name="T5" fmla="*/ 2 h 35"/>
                  <a:gd name="T6" fmla="*/ 1 w 16"/>
                  <a:gd name="T7" fmla="*/ 4 h 35"/>
                  <a:gd name="T8" fmla="*/ 2 w 16"/>
                  <a:gd name="T9" fmla="*/ 8 h 35"/>
                  <a:gd name="T10" fmla="*/ 3 w 16"/>
                  <a:gd name="T11" fmla="*/ 12 h 35"/>
                  <a:gd name="T12" fmla="*/ 4 w 16"/>
                  <a:gd name="T13" fmla="*/ 17 h 35"/>
                  <a:gd name="T14" fmla="*/ 7 w 16"/>
                  <a:gd name="T15" fmla="*/ 24 h 35"/>
                  <a:gd name="T16" fmla="*/ 9 w 16"/>
                  <a:gd name="T17" fmla="*/ 29 h 35"/>
                  <a:gd name="T18" fmla="*/ 11 w 16"/>
                  <a:gd name="T19" fmla="*/ 35 h 35"/>
                  <a:gd name="T20" fmla="*/ 16 w 16"/>
                  <a:gd name="T21" fmla="*/ 33 h 35"/>
                  <a:gd name="T22" fmla="*/ 13 w 16"/>
                  <a:gd name="T23" fmla="*/ 28 h 35"/>
                  <a:gd name="T24" fmla="*/ 11 w 16"/>
                  <a:gd name="T25" fmla="*/ 22 h 35"/>
                  <a:gd name="T26" fmla="*/ 9 w 16"/>
                  <a:gd name="T27" fmla="*/ 16 h 35"/>
                  <a:gd name="T28" fmla="*/ 8 w 16"/>
                  <a:gd name="T29" fmla="*/ 11 h 35"/>
                  <a:gd name="T30" fmla="*/ 7 w 16"/>
                  <a:gd name="T31" fmla="*/ 7 h 35"/>
                  <a:gd name="T32" fmla="*/ 6 w 16"/>
                  <a:gd name="T33" fmla="*/ 3 h 35"/>
                  <a:gd name="T34" fmla="*/ 4 w 16"/>
                  <a:gd name="T35" fmla="*/ 1 h 35"/>
                  <a:gd name="T36" fmla="*/ 4 w 16"/>
                  <a:gd name="T37" fmla="*/ 0 h 35"/>
                  <a:gd name="T38" fmla="*/ 0 w 16"/>
                  <a:gd name="T39" fmla="*/ 1 h 35"/>
                  <a:gd name="T40" fmla="*/ 4 w 16"/>
                  <a:gd name="T41" fmla="*/ 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5"/>
                  <a:gd name="T65" fmla="*/ 16 w 16"/>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5">
                    <a:moveTo>
                      <a:pt x="4" y="0"/>
                    </a:moveTo>
                    <a:lnTo>
                      <a:pt x="0" y="1"/>
                    </a:lnTo>
                    <a:lnTo>
                      <a:pt x="0" y="2"/>
                    </a:lnTo>
                    <a:lnTo>
                      <a:pt x="1" y="4"/>
                    </a:lnTo>
                    <a:lnTo>
                      <a:pt x="2" y="8"/>
                    </a:lnTo>
                    <a:lnTo>
                      <a:pt x="3" y="12"/>
                    </a:lnTo>
                    <a:lnTo>
                      <a:pt x="4" y="17"/>
                    </a:lnTo>
                    <a:lnTo>
                      <a:pt x="7" y="24"/>
                    </a:lnTo>
                    <a:lnTo>
                      <a:pt x="9" y="29"/>
                    </a:lnTo>
                    <a:lnTo>
                      <a:pt x="11" y="35"/>
                    </a:lnTo>
                    <a:lnTo>
                      <a:pt x="16" y="33"/>
                    </a:lnTo>
                    <a:lnTo>
                      <a:pt x="13" y="28"/>
                    </a:lnTo>
                    <a:lnTo>
                      <a:pt x="11" y="22"/>
                    </a:lnTo>
                    <a:lnTo>
                      <a:pt x="9" y="16"/>
                    </a:lnTo>
                    <a:lnTo>
                      <a:pt x="8" y="11"/>
                    </a:lnTo>
                    <a:lnTo>
                      <a:pt x="7" y="7"/>
                    </a:lnTo>
                    <a:lnTo>
                      <a:pt x="6" y="3"/>
                    </a:lnTo>
                    <a:lnTo>
                      <a:pt x="4" y="1"/>
                    </a:lnTo>
                    <a:lnTo>
                      <a:pt x="4" y="0"/>
                    </a:lnTo>
                    <a:lnTo>
                      <a:pt x="0" y="1"/>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18" name="Freeform 83">
                <a:extLst>
                  <a:ext uri="{FF2B5EF4-FFF2-40B4-BE49-F238E27FC236}">
                    <a16:creationId xmlns:a16="http://schemas.microsoft.com/office/drawing/2014/main" id="{A5DDF5E1-2B84-62FD-2E6F-986E40D23865}"/>
                  </a:ext>
                </a:extLst>
              </p:cNvPr>
              <p:cNvSpPr>
                <a:spLocks/>
              </p:cNvSpPr>
              <p:nvPr/>
            </p:nvSpPr>
            <p:spPr bwMode="auto">
              <a:xfrm>
                <a:off x="752" y="2924"/>
                <a:ext cx="15" cy="42"/>
              </a:xfrm>
              <a:custGeom>
                <a:avLst/>
                <a:gdLst>
                  <a:gd name="T0" fmla="*/ 10 w 15"/>
                  <a:gd name="T1" fmla="*/ 0 h 42"/>
                  <a:gd name="T2" fmla="*/ 10 w 15"/>
                  <a:gd name="T3" fmla="*/ 0 h 42"/>
                  <a:gd name="T4" fmla="*/ 9 w 15"/>
                  <a:gd name="T5" fmla="*/ 7 h 42"/>
                  <a:gd name="T6" fmla="*/ 8 w 15"/>
                  <a:gd name="T7" fmla="*/ 14 h 42"/>
                  <a:gd name="T8" fmla="*/ 7 w 15"/>
                  <a:gd name="T9" fmla="*/ 21 h 42"/>
                  <a:gd name="T10" fmla="*/ 6 w 15"/>
                  <a:gd name="T11" fmla="*/ 28 h 42"/>
                  <a:gd name="T12" fmla="*/ 4 w 15"/>
                  <a:gd name="T13" fmla="*/ 34 h 42"/>
                  <a:gd name="T14" fmla="*/ 2 w 15"/>
                  <a:gd name="T15" fmla="*/ 38 h 42"/>
                  <a:gd name="T16" fmla="*/ 2 w 15"/>
                  <a:gd name="T17" fmla="*/ 39 h 42"/>
                  <a:gd name="T18" fmla="*/ 4 w 15"/>
                  <a:gd name="T19" fmla="*/ 38 h 42"/>
                  <a:gd name="T20" fmla="*/ 6 w 15"/>
                  <a:gd name="T21" fmla="*/ 39 h 42"/>
                  <a:gd name="T22" fmla="*/ 4 w 15"/>
                  <a:gd name="T23" fmla="*/ 37 h 42"/>
                  <a:gd name="T24" fmla="*/ 0 w 15"/>
                  <a:gd name="T25" fmla="*/ 38 h 42"/>
                  <a:gd name="T26" fmla="*/ 1 w 15"/>
                  <a:gd name="T27" fmla="*/ 40 h 42"/>
                  <a:gd name="T28" fmla="*/ 2 w 15"/>
                  <a:gd name="T29" fmla="*/ 42 h 42"/>
                  <a:gd name="T30" fmla="*/ 6 w 15"/>
                  <a:gd name="T31" fmla="*/ 41 h 42"/>
                  <a:gd name="T32" fmla="*/ 7 w 15"/>
                  <a:gd name="T33" fmla="*/ 40 h 42"/>
                  <a:gd name="T34" fmla="*/ 9 w 15"/>
                  <a:gd name="T35" fmla="*/ 35 h 42"/>
                  <a:gd name="T36" fmla="*/ 10 w 15"/>
                  <a:gd name="T37" fmla="*/ 29 h 42"/>
                  <a:gd name="T38" fmla="*/ 11 w 15"/>
                  <a:gd name="T39" fmla="*/ 22 h 42"/>
                  <a:gd name="T40" fmla="*/ 12 w 15"/>
                  <a:gd name="T41" fmla="*/ 14 h 42"/>
                  <a:gd name="T42" fmla="*/ 13 w 15"/>
                  <a:gd name="T43" fmla="*/ 7 h 42"/>
                  <a:gd name="T44" fmla="*/ 15 w 15"/>
                  <a:gd name="T45" fmla="*/ 2 h 42"/>
                  <a:gd name="T46" fmla="*/ 15 w 15"/>
                  <a:gd name="T47" fmla="*/ 2 h 42"/>
                  <a:gd name="T48" fmla="*/ 10 w 15"/>
                  <a:gd name="T49" fmla="*/ 0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
                  <a:gd name="T76" fmla="*/ 0 h 42"/>
                  <a:gd name="T77" fmla="*/ 15 w 15"/>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 h="42">
                    <a:moveTo>
                      <a:pt x="10" y="0"/>
                    </a:moveTo>
                    <a:lnTo>
                      <a:pt x="10" y="0"/>
                    </a:lnTo>
                    <a:lnTo>
                      <a:pt x="9" y="7"/>
                    </a:lnTo>
                    <a:lnTo>
                      <a:pt x="8" y="14"/>
                    </a:lnTo>
                    <a:lnTo>
                      <a:pt x="7" y="21"/>
                    </a:lnTo>
                    <a:lnTo>
                      <a:pt x="6" y="28"/>
                    </a:lnTo>
                    <a:lnTo>
                      <a:pt x="4" y="34"/>
                    </a:lnTo>
                    <a:lnTo>
                      <a:pt x="2" y="38"/>
                    </a:lnTo>
                    <a:lnTo>
                      <a:pt x="2" y="39"/>
                    </a:lnTo>
                    <a:lnTo>
                      <a:pt x="4" y="38"/>
                    </a:lnTo>
                    <a:lnTo>
                      <a:pt x="6" y="39"/>
                    </a:lnTo>
                    <a:lnTo>
                      <a:pt x="4" y="37"/>
                    </a:lnTo>
                    <a:lnTo>
                      <a:pt x="0" y="38"/>
                    </a:lnTo>
                    <a:lnTo>
                      <a:pt x="1" y="40"/>
                    </a:lnTo>
                    <a:lnTo>
                      <a:pt x="2" y="42"/>
                    </a:lnTo>
                    <a:lnTo>
                      <a:pt x="6" y="41"/>
                    </a:lnTo>
                    <a:lnTo>
                      <a:pt x="7" y="40"/>
                    </a:lnTo>
                    <a:lnTo>
                      <a:pt x="9" y="35"/>
                    </a:lnTo>
                    <a:lnTo>
                      <a:pt x="10" y="29"/>
                    </a:lnTo>
                    <a:lnTo>
                      <a:pt x="11" y="22"/>
                    </a:lnTo>
                    <a:lnTo>
                      <a:pt x="12" y="14"/>
                    </a:lnTo>
                    <a:lnTo>
                      <a:pt x="13" y="7"/>
                    </a:lnTo>
                    <a:lnTo>
                      <a:pt x="15" y="2"/>
                    </a:lnTo>
                    <a:lnTo>
                      <a:pt x="1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19" name="Freeform 84">
                <a:extLst>
                  <a:ext uri="{FF2B5EF4-FFF2-40B4-BE49-F238E27FC236}">
                    <a16:creationId xmlns:a16="http://schemas.microsoft.com/office/drawing/2014/main" id="{E276A641-B21B-4FC8-BB5B-8B9E557D07DA}"/>
                  </a:ext>
                </a:extLst>
              </p:cNvPr>
              <p:cNvSpPr>
                <a:spLocks/>
              </p:cNvSpPr>
              <p:nvPr/>
            </p:nvSpPr>
            <p:spPr bwMode="auto">
              <a:xfrm>
                <a:off x="761" y="2765"/>
                <a:ext cx="10" cy="161"/>
              </a:xfrm>
              <a:custGeom>
                <a:avLst/>
                <a:gdLst>
                  <a:gd name="T0" fmla="*/ 4 w 10"/>
                  <a:gd name="T1" fmla="*/ 0 h 161"/>
                  <a:gd name="T2" fmla="*/ 4 w 10"/>
                  <a:gd name="T3" fmla="*/ 0 h 161"/>
                  <a:gd name="T4" fmla="*/ 2 w 10"/>
                  <a:gd name="T5" fmla="*/ 20 h 161"/>
                  <a:gd name="T6" fmla="*/ 0 w 10"/>
                  <a:gd name="T7" fmla="*/ 40 h 161"/>
                  <a:gd name="T8" fmla="*/ 1 w 10"/>
                  <a:gd name="T9" fmla="*/ 61 h 161"/>
                  <a:gd name="T10" fmla="*/ 2 w 10"/>
                  <a:gd name="T11" fmla="*/ 80 h 161"/>
                  <a:gd name="T12" fmla="*/ 3 w 10"/>
                  <a:gd name="T13" fmla="*/ 100 h 161"/>
                  <a:gd name="T14" fmla="*/ 3 w 10"/>
                  <a:gd name="T15" fmla="*/ 120 h 161"/>
                  <a:gd name="T16" fmla="*/ 3 w 10"/>
                  <a:gd name="T17" fmla="*/ 140 h 161"/>
                  <a:gd name="T18" fmla="*/ 1 w 10"/>
                  <a:gd name="T19" fmla="*/ 159 h 161"/>
                  <a:gd name="T20" fmla="*/ 6 w 10"/>
                  <a:gd name="T21" fmla="*/ 161 h 161"/>
                  <a:gd name="T22" fmla="*/ 8 w 10"/>
                  <a:gd name="T23" fmla="*/ 140 h 161"/>
                  <a:gd name="T24" fmla="*/ 8 w 10"/>
                  <a:gd name="T25" fmla="*/ 120 h 161"/>
                  <a:gd name="T26" fmla="*/ 8 w 10"/>
                  <a:gd name="T27" fmla="*/ 100 h 161"/>
                  <a:gd name="T28" fmla="*/ 7 w 10"/>
                  <a:gd name="T29" fmla="*/ 80 h 161"/>
                  <a:gd name="T30" fmla="*/ 6 w 10"/>
                  <a:gd name="T31" fmla="*/ 61 h 161"/>
                  <a:gd name="T32" fmla="*/ 6 w 10"/>
                  <a:gd name="T33" fmla="*/ 40 h 161"/>
                  <a:gd name="T34" fmla="*/ 7 w 10"/>
                  <a:gd name="T35" fmla="*/ 20 h 161"/>
                  <a:gd name="T36" fmla="*/ 10 w 10"/>
                  <a:gd name="T37" fmla="*/ 0 h 161"/>
                  <a:gd name="T38" fmla="*/ 10 w 10"/>
                  <a:gd name="T39" fmla="*/ 0 h 161"/>
                  <a:gd name="T40" fmla="*/ 4 w 10"/>
                  <a:gd name="T41" fmla="*/ 0 h 1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161"/>
                  <a:gd name="T65" fmla="*/ 10 w 10"/>
                  <a:gd name="T66" fmla="*/ 161 h 1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161">
                    <a:moveTo>
                      <a:pt x="4" y="0"/>
                    </a:moveTo>
                    <a:lnTo>
                      <a:pt x="4" y="0"/>
                    </a:lnTo>
                    <a:lnTo>
                      <a:pt x="2" y="20"/>
                    </a:lnTo>
                    <a:lnTo>
                      <a:pt x="0" y="40"/>
                    </a:lnTo>
                    <a:lnTo>
                      <a:pt x="1" y="61"/>
                    </a:lnTo>
                    <a:lnTo>
                      <a:pt x="2" y="80"/>
                    </a:lnTo>
                    <a:lnTo>
                      <a:pt x="3" y="100"/>
                    </a:lnTo>
                    <a:lnTo>
                      <a:pt x="3" y="120"/>
                    </a:lnTo>
                    <a:lnTo>
                      <a:pt x="3" y="140"/>
                    </a:lnTo>
                    <a:lnTo>
                      <a:pt x="1" y="159"/>
                    </a:lnTo>
                    <a:lnTo>
                      <a:pt x="6" y="161"/>
                    </a:lnTo>
                    <a:lnTo>
                      <a:pt x="8" y="140"/>
                    </a:lnTo>
                    <a:lnTo>
                      <a:pt x="8" y="120"/>
                    </a:lnTo>
                    <a:lnTo>
                      <a:pt x="8" y="100"/>
                    </a:lnTo>
                    <a:lnTo>
                      <a:pt x="7" y="80"/>
                    </a:lnTo>
                    <a:lnTo>
                      <a:pt x="6" y="61"/>
                    </a:lnTo>
                    <a:lnTo>
                      <a:pt x="6" y="40"/>
                    </a:lnTo>
                    <a:lnTo>
                      <a:pt x="7" y="20"/>
                    </a:lnTo>
                    <a:lnTo>
                      <a:pt x="10" y="0"/>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20" name="Freeform 85">
                <a:extLst>
                  <a:ext uri="{FF2B5EF4-FFF2-40B4-BE49-F238E27FC236}">
                    <a16:creationId xmlns:a16="http://schemas.microsoft.com/office/drawing/2014/main" id="{0F087EEE-0A49-5BBB-D059-E3CF0C616219}"/>
                  </a:ext>
                </a:extLst>
              </p:cNvPr>
              <p:cNvSpPr>
                <a:spLocks/>
              </p:cNvSpPr>
              <p:nvPr/>
            </p:nvSpPr>
            <p:spPr bwMode="auto">
              <a:xfrm>
                <a:off x="765" y="2436"/>
                <a:ext cx="34" cy="329"/>
              </a:xfrm>
              <a:custGeom>
                <a:avLst/>
                <a:gdLst>
                  <a:gd name="T0" fmla="*/ 29 w 34"/>
                  <a:gd name="T1" fmla="*/ 1 h 329"/>
                  <a:gd name="T2" fmla="*/ 29 w 34"/>
                  <a:gd name="T3" fmla="*/ 0 h 329"/>
                  <a:gd name="T4" fmla="*/ 29 w 34"/>
                  <a:gd name="T5" fmla="*/ 31 h 329"/>
                  <a:gd name="T6" fmla="*/ 28 w 34"/>
                  <a:gd name="T7" fmla="*/ 70 h 329"/>
                  <a:gd name="T8" fmla="*/ 25 w 34"/>
                  <a:gd name="T9" fmla="*/ 116 h 329"/>
                  <a:gd name="T10" fmla="*/ 22 w 34"/>
                  <a:gd name="T11" fmla="*/ 164 h 329"/>
                  <a:gd name="T12" fmla="*/ 17 w 34"/>
                  <a:gd name="T13" fmla="*/ 213 h 329"/>
                  <a:gd name="T14" fmla="*/ 12 w 34"/>
                  <a:gd name="T15" fmla="*/ 257 h 329"/>
                  <a:gd name="T16" fmla="*/ 6 w 34"/>
                  <a:gd name="T17" fmla="*/ 297 h 329"/>
                  <a:gd name="T18" fmla="*/ 0 w 34"/>
                  <a:gd name="T19" fmla="*/ 329 h 329"/>
                  <a:gd name="T20" fmla="*/ 6 w 34"/>
                  <a:gd name="T21" fmla="*/ 329 h 329"/>
                  <a:gd name="T22" fmla="*/ 12 w 34"/>
                  <a:gd name="T23" fmla="*/ 298 h 329"/>
                  <a:gd name="T24" fmla="*/ 16 w 34"/>
                  <a:gd name="T25" fmla="*/ 258 h 329"/>
                  <a:gd name="T26" fmla="*/ 22 w 34"/>
                  <a:gd name="T27" fmla="*/ 213 h 329"/>
                  <a:gd name="T28" fmla="*/ 26 w 34"/>
                  <a:gd name="T29" fmla="*/ 164 h 329"/>
                  <a:gd name="T30" fmla="*/ 30 w 34"/>
                  <a:gd name="T31" fmla="*/ 116 h 329"/>
                  <a:gd name="T32" fmla="*/ 33 w 34"/>
                  <a:gd name="T33" fmla="*/ 71 h 329"/>
                  <a:gd name="T34" fmla="*/ 34 w 34"/>
                  <a:gd name="T35" fmla="*/ 31 h 329"/>
                  <a:gd name="T36" fmla="*/ 33 w 34"/>
                  <a:gd name="T37" fmla="*/ 0 h 329"/>
                  <a:gd name="T38" fmla="*/ 33 w 34"/>
                  <a:gd name="T39" fmla="*/ 0 h 329"/>
                  <a:gd name="T40" fmla="*/ 29 w 34"/>
                  <a:gd name="T41" fmla="*/ 1 h 3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329"/>
                  <a:gd name="T65" fmla="*/ 34 w 34"/>
                  <a:gd name="T66" fmla="*/ 329 h 3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329">
                    <a:moveTo>
                      <a:pt x="29" y="1"/>
                    </a:moveTo>
                    <a:lnTo>
                      <a:pt x="29" y="0"/>
                    </a:lnTo>
                    <a:lnTo>
                      <a:pt x="29" y="31"/>
                    </a:lnTo>
                    <a:lnTo>
                      <a:pt x="28" y="70"/>
                    </a:lnTo>
                    <a:lnTo>
                      <a:pt x="25" y="116"/>
                    </a:lnTo>
                    <a:lnTo>
                      <a:pt x="22" y="164"/>
                    </a:lnTo>
                    <a:lnTo>
                      <a:pt x="17" y="213"/>
                    </a:lnTo>
                    <a:lnTo>
                      <a:pt x="12" y="257"/>
                    </a:lnTo>
                    <a:lnTo>
                      <a:pt x="6" y="297"/>
                    </a:lnTo>
                    <a:lnTo>
                      <a:pt x="0" y="329"/>
                    </a:lnTo>
                    <a:lnTo>
                      <a:pt x="6" y="329"/>
                    </a:lnTo>
                    <a:lnTo>
                      <a:pt x="12" y="298"/>
                    </a:lnTo>
                    <a:lnTo>
                      <a:pt x="16" y="258"/>
                    </a:lnTo>
                    <a:lnTo>
                      <a:pt x="22" y="213"/>
                    </a:lnTo>
                    <a:lnTo>
                      <a:pt x="26" y="164"/>
                    </a:lnTo>
                    <a:lnTo>
                      <a:pt x="30" y="116"/>
                    </a:lnTo>
                    <a:lnTo>
                      <a:pt x="33" y="71"/>
                    </a:lnTo>
                    <a:lnTo>
                      <a:pt x="34" y="31"/>
                    </a:lnTo>
                    <a:lnTo>
                      <a:pt x="33" y="0"/>
                    </a:lnTo>
                    <a:lnTo>
                      <a:pt x="29"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21" name="Freeform 86">
                <a:extLst>
                  <a:ext uri="{FF2B5EF4-FFF2-40B4-BE49-F238E27FC236}">
                    <a16:creationId xmlns:a16="http://schemas.microsoft.com/office/drawing/2014/main" id="{9A05FE1D-844C-FA15-9DCA-09BB98046C4B}"/>
                  </a:ext>
                </a:extLst>
              </p:cNvPr>
              <p:cNvSpPr>
                <a:spLocks/>
              </p:cNvSpPr>
              <p:nvPr/>
            </p:nvSpPr>
            <p:spPr bwMode="auto">
              <a:xfrm>
                <a:off x="793" y="2395"/>
                <a:ext cx="11" cy="42"/>
              </a:xfrm>
              <a:custGeom>
                <a:avLst/>
                <a:gdLst>
                  <a:gd name="T0" fmla="*/ 11 w 11"/>
                  <a:gd name="T1" fmla="*/ 0 h 42"/>
                  <a:gd name="T2" fmla="*/ 11 w 11"/>
                  <a:gd name="T3" fmla="*/ 0 h 42"/>
                  <a:gd name="T4" fmla="*/ 9 w 11"/>
                  <a:gd name="T5" fmla="*/ 0 h 42"/>
                  <a:gd name="T6" fmla="*/ 6 w 11"/>
                  <a:gd name="T7" fmla="*/ 1 h 42"/>
                  <a:gd name="T8" fmla="*/ 4 w 11"/>
                  <a:gd name="T9" fmla="*/ 3 h 42"/>
                  <a:gd name="T10" fmla="*/ 3 w 11"/>
                  <a:gd name="T11" fmla="*/ 5 h 42"/>
                  <a:gd name="T12" fmla="*/ 1 w 11"/>
                  <a:gd name="T13" fmla="*/ 10 h 42"/>
                  <a:gd name="T14" fmla="*/ 0 w 11"/>
                  <a:gd name="T15" fmla="*/ 15 h 42"/>
                  <a:gd name="T16" fmla="*/ 0 w 11"/>
                  <a:gd name="T17" fmla="*/ 22 h 42"/>
                  <a:gd name="T18" fmla="*/ 0 w 11"/>
                  <a:gd name="T19" fmla="*/ 28 h 42"/>
                  <a:gd name="T20" fmla="*/ 0 w 11"/>
                  <a:gd name="T21" fmla="*/ 36 h 42"/>
                  <a:gd name="T22" fmla="*/ 1 w 11"/>
                  <a:gd name="T23" fmla="*/ 42 h 42"/>
                  <a:gd name="T24" fmla="*/ 5 w 11"/>
                  <a:gd name="T25" fmla="*/ 41 h 42"/>
                  <a:gd name="T26" fmla="*/ 5 w 11"/>
                  <a:gd name="T27" fmla="*/ 35 h 42"/>
                  <a:gd name="T28" fmla="*/ 4 w 11"/>
                  <a:gd name="T29" fmla="*/ 28 h 42"/>
                  <a:gd name="T30" fmla="*/ 4 w 11"/>
                  <a:gd name="T31" fmla="*/ 22 h 42"/>
                  <a:gd name="T32" fmla="*/ 4 w 11"/>
                  <a:gd name="T33" fmla="*/ 16 h 42"/>
                  <a:gd name="T34" fmla="*/ 5 w 11"/>
                  <a:gd name="T35" fmla="*/ 11 h 42"/>
                  <a:gd name="T36" fmla="*/ 7 w 11"/>
                  <a:gd name="T37" fmla="*/ 7 h 42"/>
                  <a:gd name="T38" fmla="*/ 7 w 11"/>
                  <a:gd name="T39" fmla="*/ 5 h 42"/>
                  <a:gd name="T40" fmla="*/ 9 w 11"/>
                  <a:gd name="T41" fmla="*/ 5 h 42"/>
                  <a:gd name="T42" fmla="*/ 10 w 11"/>
                  <a:gd name="T43" fmla="*/ 4 h 42"/>
                  <a:gd name="T44" fmla="*/ 11 w 11"/>
                  <a:gd name="T45" fmla="*/ 4 h 42"/>
                  <a:gd name="T46" fmla="*/ 11 w 11"/>
                  <a:gd name="T47" fmla="*/ 4 h 42"/>
                  <a:gd name="T48" fmla="*/ 11 w 11"/>
                  <a:gd name="T49" fmla="*/ 0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42"/>
                  <a:gd name="T77" fmla="*/ 11 w 11"/>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42">
                    <a:moveTo>
                      <a:pt x="11" y="0"/>
                    </a:moveTo>
                    <a:lnTo>
                      <a:pt x="11" y="0"/>
                    </a:lnTo>
                    <a:lnTo>
                      <a:pt x="9" y="0"/>
                    </a:lnTo>
                    <a:lnTo>
                      <a:pt x="6" y="1"/>
                    </a:lnTo>
                    <a:lnTo>
                      <a:pt x="4" y="3"/>
                    </a:lnTo>
                    <a:lnTo>
                      <a:pt x="3" y="5"/>
                    </a:lnTo>
                    <a:lnTo>
                      <a:pt x="1" y="10"/>
                    </a:lnTo>
                    <a:lnTo>
                      <a:pt x="0" y="15"/>
                    </a:lnTo>
                    <a:lnTo>
                      <a:pt x="0" y="22"/>
                    </a:lnTo>
                    <a:lnTo>
                      <a:pt x="0" y="28"/>
                    </a:lnTo>
                    <a:lnTo>
                      <a:pt x="0" y="36"/>
                    </a:lnTo>
                    <a:lnTo>
                      <a:pt x="1" y="42"/>
                    </a:lnTo>
                    <a:lnTo>
                      <a:pt x="5" y="41"/>
                    </a:lnTo>
                    <a:lnTo>
                      <a:pt x="5" y="35"/>
                    </a:lnTo>
                    <a:lnTo>
                      <a:pt x="4" y="28"/>
                    </a:lnTo>
                    <a:lnTo>
                      <a:pt x="4" y="22"/>
                    </a:lnTo>
                    <a:lnTo>
                      <a:pt x="4" y="16"/>
                    </a:lnTo>
                    <a:lnTo>
                      <a:pt x="5" y="11"/>
                    </a:lnTo>
                    <a:lnTo>
                      <a:pt x="7" y="7"/>
                    </a:lnTo>
                    <a:lnTo>
                      <a:pt x="7" y="5"/>
                    </a:lnTo>
                    <a:lnTo>
                      <a:pt x="9" y="5"/>
                    </a:lnTo>
                    <a:lnTo>
                      <a:pt x="10" y="4"/>
                    </a:lnTo>
                    <a:lnTo>
                      <a:pt x="11" y="4"/>
                    </a:lnTo>
                    <a:lnTo>
                      <a:pt x="1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22" name="Freeform 87">
                <a:extLst>
                  <a:ext uri="{FF2B5EF4-FFF2-40B4-BE49-F238E27FC236}">
                    <a16:creationId xmlns:a16="http://schemas.microsoft.com/office/drawing/2014/main" id="{2525EB63-263B-CC67-B282-F557B7E04A09}"/>
                  </a:ext>
                </a:extLst>
              </p:cNvPr>
              <p:cNvSpPr>
                <a:spLocks/>
              </p:cNvSpPr>
              <p:nvPr/>
            </p:nvSpPr>
            <p:spPr bwMode="auto">
              <a:xfrm>
                <a:off x="804" y="2395"/>
                <a:ext cx="4" cy="4"/>
              </a:xfrm>
              <a:custGeom>
                <a:avLst/>
                <a:gdLst>
                  <a:gd name="T0" fmla="*/ 4 w 4"/>
                  <a:gd name="T1" fmla="*/ 0 h 4"/>
                  <a:gd name="T2" fmla="*/ 4 w 4"/>
                  <a:gd name="T3" fmla="*/ 0 h 4"/>
                  <a:gd name="T4" fmla="*/ 0 w 4"/>
                  <a:gd name="T5" fmla="*/ 0 h 4"/>
                  <a:gd name="T6" fmla="*/ 0 w 4"/>
                  <a:gd name="T7" fmla="*/ 4 h 4"/>
                  <a:gd name="T8" fmla="*/ 4 w 4"/>
                  <a:gd name="T9" fmla="*/ 4 h 4"/>
                  <a:gd name="T10" fmla="*/ 4 w 4"/>
                  <a:gd name="T11" fmla="*/ 4 h 4"/>
                  <a:gd name="T12" fmla="*/ 4 w 4"/>
                  <a:gd name="T13" fmla="*/ 0 h 4"/>
                  <a:gd name="T14" fmla="*/ 0 60000 65536"/>
                  <a:gd name="T15" fmla="*/ 0 60000 65536"/>
                  <a:gd name="T16" fmla="*/ 0 60000 65536"/>
                  <a:gd name="T17" fmla="*/ 0 60000 65536"/>
                  <a:gd name="T18" fmla="*/ 0 60000 65536"/>
                  <a:gd name="T19" fmla="*/ 0 60000 65536"/>
                  <a:gd name="T20" fmla="*/ 0 60000 65536"/>
                  <a:gd name="T21" fmla="*/ 0 w 4"/>
                  <a:gd name="T22" fmla="*/ 0 h 4"/>
                  <a:gd name="T23" fmla="*/ 4 w 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4">
                    <a:moveTo>
                      <a:pt x="4" y="0"/>
                    </a:moveTo>
                    <a:lnTo>
                      <a:pt x="4" y="0"/>
                    </a:lnTo>
                    <a:lnTo>
                      <a:pt x="0" y="0"/>
                    </a:lnTo>
                    <a:lnTo>
                      <a:pt x="0" y="4"/>
                    </a:lnTo>
                    <a:lnTo>
                      <a:pt x="4"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23" name="Freeform 88">
                <a:extLst>
                  <a:ext uri="{FF2B5EF4-FFF2-40B4-BE49-F238E27FC236}">
                    <a16:creationId xmlns:a16="http://schemas.microsoft.com/office/drawing/2014/main" id="{DCE85195-18CA-BBF3-1E2E-8B74D8362566}"/>
                  </a:ext>
                </a:extLst>
              </p:cNvPr>
              <p:cNvSpPr>
                <a:spLocks/>
              </p:cNvSpPr>
              <p:nvPr/>
            </p:nvSpPr>
            <p:spPr bwMode="auto">
              <a:xfrm>
                <a:off x="808" y="2395"/>
                <a:ext cx="14" cy="41"/>
              </a:xfrm>
              <a:custGeom>
                <a:avLst/>
                <a:gdLst>
                  <a:gd name="T0" fmla="*/ 12 w 14"/>
                  <a:gd name="T1" fmla="*/ 40 h 41"/>
                  <a:gd name="T2" fmla="*/ 12 w 14"/>
                  <a:gd name="T3" fmla="*/ 41 h 41"/>
                  <a:gd name="T4" fmla="*/ 13 w 14"/>
                  <a:gd name="T5" fmla="*/ 35 h 41"/>
                  <a:gd name="T6" fmla="*/ 13 w 14"/>
                  <a:gd name="T7" fmla="*/ 28 h 41"/>
                  <a:gd name="T8" fmla="*/ 14 w 14"/>
                  <a:gd name="T9" fmla="*/ 21 h 41"/>
                  <a:gd name="T10" fmla="*/ 13 w 14"/>
                  <a:gd name="T11" fmla="*/ 15 h 41"/>
                  <a:gd name="T12" fmla="*/ 12 w 14"/>
                  <a:gd name="T13" fmla="*/ 10 h 41"/>
                  <a:gd name="T14" fmla="*/ 9 w 14"/>
                  <a:gd name="T15" fmla="*/ 5 h 41"/>
                  <a:gd name="T16" fmla="*/ 8 w 14"/>
                  <a:gd name="T17" fmla="*/ 3 h 41"/>
                  <a:gd name="T18" fmla="*/ 6 w 14"/>
                  <a:gd name="T19" fmla="*/ 1 h 41"/>
                  <a:gd name="T20" fmla="*/ 3 w 14"/>
                  <a:gd name="T21" fmla="*/ 0 h 41"/>
                  <a:gd name="T22" fmla="*/ 0 w 14"/>
                  <a:gd name="T23" fmla="*/ 0 h 41"/>
                  <a:gd name="T24" fmla="*/ 0 w 14"/>
                  <a:gd name="T25" fmla="*/ 4 h 41"/>
                  <a:gd name="T26" fmla="*/ 1 w 14"/>
                  <a:gd name="T27" fmla="*/ 5 h 41"/>
                  <a:gd name="T28" fmla="*/ 3 w 14"/>
                  <a:gd name="T29" fmla="*/ 5 h 41"/>
                  <a:gd name="T30" fmla="*/ 5 w 14"/>
                  <a:gd name="T31" fmla="*/ 6 h 41"/>
                  <a:gd name="T32" fmla="*/ 5 w 14"/>
                  <a:gd name="T33" fmla="*/ 7 h 41"/>
                  <a:gd name="T34" fmla="*/ 7 w 14"/>
                  <a:gd name="T35" fmla="*/ 11 h 41"/>
                  <a:gd name="T36" fmla="*/ 8 w 14"/>
                  <a:gd name="T37" fmla="*/ 16 h 41"/>
                  <a:gd name="T38" fmla="*/ 8 w 14"/>
                  <a:gd name="T39" fmla="*/ 21 h 41"/>
                  <a:gd name="T40" fmla="*/ 8 w 14"/>
                  <a:gd name="T41" fmla="*/ 27 h 41"/>
                  <a:gd name="T42" fmla="*/ 8 w 14"/>
                  <a:gd name="T43" fmla="*/ 34 h 41"/>
                  <a:gd name="T44" fmla="*/ 7 w 14"/>
                  <a:gd name="T45" fmla="*/ 40 h 41"/>
                  <a:gd name="T46" fmla="*/ 7 w 14"/>
                  <a:gd name="T47" fmla="*/ 40 h 41"/>
                  <a:gd name="T48" fmla="*/ 12 w 14"/>
                  <a:gd name="T49" fmla="*/ 40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41"/>
                  <a:gd name="T77" fmla="*/ 14 w 14"/>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41">
                    <a:moveTo>
                      <a:pt x="12" y="40"/>
                    </a:moveTo>
                    <a:lnTo>
                      <a:pt x="12" y="41"/>
                    </a:lnTo>
                    <a:lnTo>
                      <a:pt x="13" y="35"/>
                    </a:lnTo>
                    <a:lnTo>
                      <a:pt x="13" y="28"/>
                    </a:lnTo>
                    <a:lnTo>
                      <a:pt x="14" y="21"/>
                    </a:lnTo>
                    <a:lnTo>
                      <a:pt x="13" y="15"/>
                    </a:lnTo>
                    <a:lnTo>
                      <a:pt x="12" y="10"/>
                    </a:lnTo>
                    <a:lnTo>
                      <a:pt x="9" y="5"/>
                    </a:lnTo>
                    <a:lnTo>
                      <a:pt x="8" y="3"/>
                    </a:lnTo>
                    <a:lnTo>
                      <a:pt x="6" y="1"/>
                    </a:lnTo>
                    <a:lnTo>
                      <a:pt x="3" y="0"/>
                    </a:lnTo>
                    <a:lnTo>
                      <a:pt x="0" y="0"/>
                    </a:lnTo>
                    <a:lnTo>
                      <a:pt x="0" y="4"/>
                    </a:lnTo>
                    <a:lnTo>
                      <a:pt x="1" y="5"/>
                    </a:lnTo>
                    <a:lnTo>
                      <a:pt x="3" y="5"/>
                    </a:lnTo>
                    <a:lnTo>
                      <a:pt x="5" y="6"/>
                    </a:lnTo>
                    <a:lnTo>
                      <a:pt x="5" y="7"/>
                    </a:lnTo>
                    <a:lnTo>
                      <a:pt x="7" y="11"/>
                    </a:lnTo>
                    <a:lnTo>
                      <a:pt x="8" y="16"/>
                    </a:lnTo>
                    <a:lnTo>
                      <a:pt x="8" y="21"/>
                    </a:lnTo>
                    <a:lnTo>
                      <a:pt x="8" y="27"/>
                    </a:lnTo>
                    <a:lnTo>
                      <a:pt x="8" y="34"/>
                    </a:lnTo>
                    <a:lnTo>
                      <a:pt x="7" y="40"/>
                    </a:lnTo>
                    <a:lnTo>
                      <a:pt x="12" y="4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24" name="Freeform 89">
                <a:extLst>
                  <a:ext uri="{FF2B5EF4-FFF2-40B4-BE49-F238E27FC236}">
                    <a16:creationId xmlns:a16="http://schemas.microsoft.com/office/drawing/2014/main" id="{E35CDD23-8C87-F829-AB7D-87F5EF6B09BB}"/>
                  </a:ext>
                </a:extLst>
              </p:cNvPr>
              <p:cNvSpPr>
                <a:spLocks/>
              </p:cNvSpPr>
              <p:nvPr/>
            </p:nvSpPr>
            <p:spPr bwMode="auto">
              <a:xfrm>
                <a:off x="815" y="2435"/>
                <a:ext cx="33" cy="328"/>
              </a:xfrm>
              <a:custGeom>
                <a:avLst/>
                <a:gdLst>
                  <a:gd name="T0" fmla="*/ 33 w 33"/>
                  <a:gd name="T1" fmla="*/ 328 h 328"/>
                  <a:gd name="T2" fmla="*/ 33 w 33"/>
                  <a:gd name="T3" fmla="*/ 328 h 328"/>
                  <a:gd name="T4" fmla="*/ 27 w 33"/>
                  <a:gd name="T5" fmla="*/ 296 h 328"/>
                  <a:gd name="T6" fmla="*/ 22 w 33"/>
                  <a:gd name="T7" fmla="*/ 256 h 328"/>
                  <a:gd name="T8" fmla="*/ 16 w 33"/>
                  <a:gd name="T9" fmla="*/ 211 h 328"/>
                  <a:gd name="T10" fmla="*/ 11 w 33"/>
                  <a:gd name="T11" fmla="*/ 164 h 328"/>
                  <a:gd name="T12" fmla="*/ 8 w 33"/>
                  <a:gd name="T13" fmla="*/ 115 h 328"/>
                  <a:gd name="T14" fmla="*/ 6 w 33"/>
                  <a:gd name="T15" fmla="*/ 70 h 328"/>
                  <a:gd name="T16" fmla="*/ 5 w 33"/>
                  <a:gd name="T17" fmla="*/ 31 h 328"/>
                  <a:gd name="T18" fmla="*/ 5 w 33"/>
                  <a:gd name="T19" fmla="*/ 0 h 328"/>
                  <a:gd name="T20" fmla="*/ 0 w 33"/>
                  <a:gd name="T21" fmla="*/ 0 h 328"/>
                  <a:gd name="T22" fmla="*/ 0 w 33"/>
                  <a:gd name="T23" fmla="*/ 31 h 328"/>
                  <a:gd name="T24" fmla="*/ 1 w 33"/>
                  <a:gd name="T25" fmla="*/ 70 h 328"/>
                  <a:gd name="T26" fmla="*/ 3 w 33"/>
                  <a:gd name="T27" fmla="*/ 116 h 328"/>
                  <a:gd name="T28" fmla="*/ 7 w 33"/>
                  <a:gd name="T29" fmla="*/ 164 h 328"/>
                  <a:gd name="T30" fmla="*/ 11 w 33"/>
                  <a:gd name="T31" fmla="*/ 211 h 328"/>
                  <a:gd name="T32" fmla="*/ 17 w 33"/>
                  <a:gd name="T33" fmla="*/ 257 h 328"/>
                  <a:gd name="T34" fmla="*/ 23 w 33"/>
                  <a:gd name="T35" fmla="*/ 297 h 328"/>
                  <a:gd name="T36" fmla="*/ 28 w 33"/>
                  <a:gd name="T37" fmla="*/ 328 h 328"/>
                  <a:gd name="T38" fmla="*/ 28 w 33"/>
                  <a:gd name="T39" fmla="*/ 328 h 328"/>
                  <a:gd name="T40" fmla="*/ 33 w 33"/>
                  <a:gd name="T41" fmla="*/ 328 h 3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328"/>
                  <a:gd name="T65" fmla="*/ 33 w 33"/>
                  <a:gd name="T66" fmla="*/ 328 h 3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328">
                    <a:moveTo>
                      <a:pt x="33" y="328"/>
                    </a:moveTo>
                    <a:lnTo>
                      <a:pt x="33" y="328"/>
                    </a:lnTo>
                    <a:lnTo>
                      <a:pt x="27" y="296"/>
                    </a:lnTo>
                    <a:lnTo>
                      <a:pt x="22" y="256"/>
                    </a:lnTo>
                    <a:lnTo>
                      <a:pt x="16" y="211"/>
                    </a:lnTo>
                    <a:lnTo>
                      <a:pt x="11" y="164"/>
                    </a:lnTo>
                    <a:lnTo>
                      <a:pt x="8" y="115"/>
                    </a:lnTo>
                    <a:lnTo>
                      <a:pt x="6" y="70"/>
                    </a:lnTo>
                    <a:lnTo>
                      <a:pt x="5" y="31"/>
                    </a:lnTo>
                    <a:lnTo>
                      <a:pt x="5" y="0"/>
                    </a:lnTo>
                    <a:lnTo>
                      <a:pt x="0" y="0"/>
                    </a:lnTo>
                    <a:lnTo>
                      <a:pt x="0" y="31"/>
                    </a:lnTo>
                    <a:lnTo>
                      <a:pt x="1" y="70"/>
                    </a:lnTo>
                    <a:lnTo>
                      <a:pt x="3" y="116"/>
                    </a:lnTo>
                    <a:lnTo>
                      <a:pt x="7" y="164"/>
                    </a:lnTo>
                    <a:lnTo>
                      <a:pt x="11" y="211"/>
                    </a:lnTo>
                    <a:lnTo>
                      <a:pt x="17" y="257"/>
                    </a:lnTo>
                    <a:lnTo>
                      <a:pt x="23" y="297"/>
                    </a:lnTo>
                    <a:lnTo>
                      <a:pt x="28" y="328"/>
                    </a:lnTo>
                    <a:lnTo>
                      <a:pt x="33" y="3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25" name="Freeform 90">
                <a:extLst>
                  <a:ext uri="{FF2B5EF4-FFF2-40B4-BE49-F238E27FC236}">
                    <a16:creationId xmlns:a16="http://schemas.microsoft.com/office/drawing/2014/main" id="{19C3881C-7AED-D39D-53E3-96A1E545CCE9}"/>
                  </a:ext>
                </a:extLst>
              </p:cNvPr>
              <p:cNvSpPr>
                <a:spLocks/>
              </p:cNvSpPr>
              <p:nvPr/>
            </p:nvSpPr>
            <p:spPr bwMode="auto">
              <a:xfrm>
                <a:off x="843" y="2763"/>
                <a:ext cx="8" cy="161"/>
              </a:xfrm>
              <a:custGeom>
                <a:avLst/>
                <a:gdLst>
                  <a:gd name="T0" fmla="*/ 8 w 8"/>
                  <a:gd name="T1" fmla="*/ 160 h 161"/>
                  <a:gd name="T2" fmla="*/ 8 w 8"/>
                  <a:gd name="T3" fmla="*/ 160 h 161"/>
                  <a:gd name="T4" fmla="*/ 6 w 8"/>
                  <a:gd name="T5" fmla="*/ 141 h 161"/>
                  <a:gd name="T6" fmla="*/ 6 w 8"/>
                  <a:gd name="T7" fmla="*/ 121 h 161"/>
                  <a:gd name="T8" fmla="*/ 6 w 8"/>
                  <a:gd name="T9" fmla="*/ 101 h 161"/>
                  <a:gd name="T10" fmla="*/ 7 w 8"/>
                  <a:gd name="T11" fmla="*/ 81 h 161"/>
                  <a:gd name="T12" fmla="*/ 8 w 8"/>
                  <a:gd name="T13" fmla="*/ 62 h 161"/>
                  <a:gd name="T14" fmla="*/ 8 w 8"/>
                  <a:gd name="T15" fmla="*/ 41 h 161"/>
                  <a:gd name="T16" fmla="*/ 8 w 8"/>
                  <a:gd name="T17" fmla="*/ 20 h 161"/>
                  <a:gd name="T18" fmla="*/ 5 w 8"/>
                  <a:gd name="T19" fmla="*/ 0 h 161"/>
                  <a:gd name="T20" fmla="*/ 0 w 8"/>
                  <a:gd name="T21" fmla="*/ 0 h 161"/>
                  <a:gd name="T22" fmla="*/ 3 w 8"/>
                  <a:gd name="T23" fmla="*/ 21 h 161"/>
                  <a:gd name="T24" fmla="*/ 4 w 8"/>
                  <a:gd name="T25" fmla="*/ 41 h 161"/>
                  <a:gd name="T26" fmla="*/ 4 w 8"/>
                  <a:gd name="T27" fmla="*/ 61 h 161"/>
                  <a:gd name="T28" fmla="*/ 3 w 8"/>
                  <a:gd name="T29" fmla="*/ 81 h 161"/>
                  <a:gd name="T30" fmla="*/ 1 w 8"/>
                  <a:gd name="T31" fmla="*/ 101 h 161"/>
                  <a:gd name="T32" fmla="*/ 1 w 8"/>
                  <a:gd name="T33" fmla="*/ 121 h 161"/>
                  <a:gd name="T34" fmla="*/ 1 w 8"/>
                  <a:gd name="T35" fmla="*/ 141 h 161"/>
                  <a:gd name="T36" fmla="*/ 4 w 8"/>
                  <a:gd name="T37" fmla="*/ 161 h 161"/>
                  <a:gd name="T38" fmla="*/ 4 w 8"/>
                  <a:gd name="T39" fmla="*/ 161 h 161"/>
                  <a:gd name="T40" fmla="*/ 8 w 8"/>
                  <a:gd name="T41" fmla="*/ 160 h 1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161"/>
                  <a:gd name="T65" fmla="*/ 8 w 8"/>
                  <a:gd name="T66" fmla="*/ 161 h 1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161">
                    <a:moveTo>
                      <a:pt x="8" y="160"/>
                    </a:moveTo>
                    <a:lnTo>
                      <a:pt x="8" y="160"/>
                    </a:lnTo>
                    <a:lnTo>
                      <a:pt x="6" y="141"/>
                    </a:lnTo>
                    <a:lnTo>
                      <a:pt x="6" y="121"/>
                    </a:lnTo>
                    <a:lnTo>
                      <a:pt x="6" y="101"/>
                    </a:lnTo>
                    <a:lnTo>
                      <a:pt x="7" y="81"/>
                    </a:lnTo>
                    <a:lnTo>
                      <a:pt x="8" y="62"/>
                    </a:lnTo>
                    <a:lnTo>
                      <a:pt x="8" y="41"/>
                    </a:lnTo>
                    <a:lnTo>
                      <a:pt x="8" y="20"/>
                    </a:lnTo>
                    <a:lnTo>
                      <a:pt x="5" y="0"/>
                    </a:lnTo>
                    <a:lnTo>
                      <a:pt x="0" y="0"/>
                    </a:lnTo>
                    <a:lnTo>
                      <a:pt x="3" y="21"/>
                    </a:lnTo>
                    <a:lnTo>
                      <a:pt x="4" y="41"/>
                    </a:lnTo>
                    <a:lnTo>
                      <a:pt x="4" y="61"/>
                    </a:lnTo>
                    <a:lnTo>
                      <a:pt x="3" y="81"/>
                    </a:lnTo>
                    <a:lnTo>
                      <a:pt x="1" y="101"/>
                    </a:lnTo>
                    <a:lnTo>
                      <a:pt x="1" y="121"/>
                    </a:lnTo>
                    <a:lnTo>
                      <a:pt x="1" y="141"/>
                    </a:lnTo>
                    <a:lnTo>
                      <a:pt x="4" y="161"/>
                    </a:lnTo>
                    <a:lnTo>
                      <a:pt x="8" y="16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26" name="Freeform 91">
                <a:extLst>
                  <a:ext uri="{FF2B5EF4-FFF2-40B4-BE49-F238E27FC236}">
                    <a16:creationId xmlns:a16="http://schemas.microsoft.com/office/drawing/2014/main" id="{FABB9316-9F67-3A34-E0DB-C9BF60533AB9}"/>
                  </a:ext>
                </a:extLst>
              </p:cNvPr>
              <p:cNvSpPr>
                <a:spLocks/>
              </p:cNvSpPr>
              <p:nvPr/>
            </p:nvSpPr>
            <p:spPr bwMode="auto">
              <a:xfrm>
                <a:off x="847" y="2923"/>
                <a:ext cx="14" cy="42"/>
              </a:xfrm>
              <a:custGeom>
                <a:avLst/>
                <a:gdLst>
                  <a:gd name="T0" fmla="*/ 14 w 14"/>
                  <a:gd name="T1" fmla="*/ 38 h 42"/>
                  <a:gd name="T2" fmla="*/ 10 w 14"/>
                  <a:gd name="T3" fmla="*/ 37 h 42"/>
                  <a:gd name="T4" fmla="*/ 10 w 14"/>
                  <a:gd name="T5" fmla="*/ 39 h 42"/>
                  <a:gd name="T6" fmla="*/ 10 w 14"/>
                  <a:gd name="T7" fmla="*/ 38 h 42"/>
                  <a:gd name="T8" fmla="*/ 12 w 14"/>
                  <a:gd name="T9" fmla="*/ 39 h 42"/>
                  <a:gd name="T10" fmla="*/ 11 w 14"/>
                  <a:gd name="T11" fmla="*/ 38 h 42"/>
                  <a:gd name="T12" fmla="*/ 10 w 14"/>
                  <a:gd name="T13" fmla="*/ 34 h 42"/>
                  <a:gd name="T14" fmla="*/ 9 w 14"/>
                  <a:gd name="T15" fmla="*/ 28 h 42"/>
                  <a:gd name="T16" fmla="*/ 8 w 14"/>
                  <a:gd name="T17" fmla="*/ 21 h 42"/>
                  <a:gd name="T18" fmla="*/ 6 w 14"/>
                  <a:gd name="T19" fmla="*/ 14 h 42"/>
                  <a:gd name="T20" fmla="*/ 5 w 14"/>
                  <a:gd name="T21" fmla="*/ 7 h 42"/>
                  <a:gd name="T22" fmla="*/ 4 w 14"/>
                  <a:gd name="T23" fmla="*/ 0 h 42"/>
                  <a:gd name="T24" fmla="*/ 0 w 14"/>
                  <a:gd name="T25" fmla="*/ 1 h 42"/>
                  <a:gd name="T26" fmla="*/ 1 w 14"/>
                  <a:gd name="T27" fmla="*/ 7 h 42"/>
                  <a:gd name="T28" fmla="*/ 2 w 14"/>
                  <a:gd name="T29" fmla="*/ 14 h 42"/>
                  <a:gd name="T30" fmla="*/ 3 w 14"/>
                  <a:gd name="T31" fmla="*/ 22 h 42"/>
                  <a:gd name="T32" fmla="*/ 4 w 14"/>
                  <a:gd name="T33" fmla="*/ 29 h 42"/>
                  <a:gd name="T34" fmla="*/ 5 w 14"/>
                  <a:gd name="T35" fmla="*/ 35 h 42"/>
                  <a:gd name="T36" fmla="*/ 8 w 14"/>
                  <a:gd name="T37" fmla="*/ 40 h 42"/>
                  <a:gd name="T38" fmla="*/ 9 w 14"/>
                  <a:gd name="T39" fmla="*/ 41 h 42"/>
                  <a:gd name="T40" fmla="*/ 12 w 14"/>
                  <a:gd name="T41" fmla="*/ 42 h 42"/>
                  <a:gd name="T42" fmla="*/ 13 w 14"/>
                  <a:gd name="T43" fmla="*/ 41 h 42"/>
                  <a:gd name="T44" fmla="*/ 14 w 14"/>
                  <a:gd name="T45" fmla="*/ 38 h 42"/>
                  <a:gd name="T46" fmla="*/ 10 w 14"/>
                  <a:gd name="T47" fmla="*/ 37 h 42"/>
                  <a:gd name="T48" fmla="*/ 14 w 14"/>
                  <a:gd name="T49" fmla="*/ 38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42"/>
                  <a:gd name="T77" fmla="*/ 14 w 14"/>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42">
                    <a:moveTo>
                      <a:pt x="14" y="38"/>
                    </a:moveTo>
                    <a:lnTo>
                      <a:pt x="10" y="37"/>
                    </a:lnTo>
                    <a:lnTo>
                      <a:pt x="10" y="39"/>
                    </a:lnTo>
                    <a:lnTo>
                      <a:pt x="10" y="38"/>
                    </a:lnTo>
                    <a:lnTo>
                      <a:pt x="12" y="39"/>
                    </a:lnTo>
                    <a:lnTo>
                      <a:pt x="11" y="38"/>
                    </a:lnTo>
                    <a:lnTo>
                      <a:pt x="10" y="34"/>
                    </a:lnTo>
                    <a:lnTo>
                      <a:pt x="9" y="28"/>
                    </a:lnTo>
                    <a:lnTo>
                      <a:pt x="8" y="21"/>
                    </a:lnTo>
                    <a:lnTo>
                      <a:pt x="6" y="14"/>
                    </a:lnTo>
                    <a:lnTo>
                      <a:pt x="5" y="7"/>
                    </a:lnTo>
                    <a:lnTo>
                      <a:pt x="4" y="0"/>
                    </a:lnTo>
                    <a:lnTo>
                      <a:pt x="0" y="1"/>
                    </a:lnTo>
                    <a:lnTo>
                      <a:pt x="1" y="7"/>
                    </a:lnTo>
                    <a:lnTo>
                      <a:pt x="2" y="14"/>
                    </a:lnTo>
                    <a:lnTo>
                      <a:pt x="3" y="22"/>
                    </a:lnTo>
                    <a:lnTo>
                      <a:pt x="4" y="29"/>
                    </a:lnTo>
                    <a:lnTo>
                      <a:pt x="5" y="35"/>
                    </a:lnTo>
                    <a:lnTo>
                      <a:pt x="8" y="40"/>
                    </a:lnTo>
                    <a:lnTo>
                      <a:pt x="9" y="41"/>
                    </a:lnTo>
                    <a:lnTo>
                      <a:pt x="12" y="42"/>
                    </a:lnTo>
                    <a:lnTo>
                      <a:pt x="13" y="41"/>
                    </a:lnTo>
                    <a:lnTo>
                      <a:pt x="14" y="38"/>
                    </a:lnTo>
                    <a:lnTo>
                      <a:pt x="10" y="37"/>
                    </a:lnTo>
                    <a:lnTo>
                      <a:pt x="14" y="3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27" name="Freeform 92">
                <a:extLst>
                  <a:ext uri="{FF2B5EF4-FFF2-40B4-BE49-F238E27FC236}">
                    <a16:creationId xmlns:a16="http://schemas.microsoft.com/office/drawing/2014/main" id="{61761CE5-12D5-7A59-ABF7-88764D0D5A98}"/>
                  </a:ext>
                </a:extLst>
              </p:cNvPr>
              <p:cNvSpPr>
                <a:spLocks/>
              </p:cNvSpPr>
              <p:nvPr/>
            </p:nvSpPr>
            <p:spPr bwMode="auto">
              <a:xfrm>
                <a:off x="847" y="2960"/>
                <a:ext cx="14" cy="34"/>
              </a:xfrm>
              <a:custGeom>
                <a:avLst/>
                <a:gdLst>
                  <a:gd name="T0" fmla="*/ 3 w 14"/>
                  <a:gd name="T1" fmla="*/ 34 h 34"/>
                  <a:gd name="T2" fmla="*/ 3 w 14"/>
                  <a:gd name="T3" fmla="*/ 34 h 34"/>
                  <a:gd name="T4" fmla="*/ 5 w 14"/>
                  <a:gd name="T5" fmla="*/ 29 h 34"/>
                  <a:gd name="T6" fmla="*/ 8 w 14"/>
                  <a:gd name="T7" fmla="*/ 23 h 34"/>
                  <a:gd name="T8" fmla="*/ 10 w 14"/>
                  <a:gd name="T9" fmla="*/ 17 h 34"/>
                  <a:gd name="T10" fmla="*/ 11 w 14"/>
                  <a:gd name="T11" fmla="*/ 12 h 34"/>
                  <a:gd name="T12" fmla="*/ 12 w 14"/>
                  <a:gd name="T13" fmla="*/ 8 h 34"/>
                  <a:gd name="T14" fmla="*/ 13 w 14"/>
                  <a:gd name="T15" fmla="*/ 4 h 34"/>
                  <a:gd name="T16" fmla="*/ 14 w 14"/>
                  <a:gd name="T17" fmla="*/ 2 h 34"/>
                  <a:gd name="T18" fmla="*/ 14 w 14"/>
                  <a:gd name="T19" fmla="*/ 1 h 34"/>
                  <a:gd name="T20" fmla="*/ 10 w 14"/>
                  <a:gd name="T21" fmla="*/ 0 h 34"/>
                  <a:gd name="T22" fmla="*/ 10 w 14"/>
                  <a:gd name="T23" fmla="*/ 1 h 34"/>
                  <a:gd name="T24" fmla="*/ 9 w 14"/>
                  <a:gd name="T25" fmla="*/ 3 h 34"/>
                  <a:gd name="T26" fmla="*/ 8 w 14"/>
                  <a:gd name="T27" fmla="*/ 7 h 34"/>
                  <a:gd name="T28" fmla="*/ 6 w 14"/>
                  <a:gd name="T29" fmla="*/ 11 h 34"/>
                  <a:gd name="T30" fmla="*/ 5 w 14"/>
                  <a:gd name="T31" fmla="*/ 16 h 34"/>
                  <a:gd name="T32" fmla="*/ 3 w 14"/>
                  <a:gd name="T33" fmla="*/ 22 h 34"/>
                  <a:gd name="T34" fmla="*/ 1 w 14"/>
                  <a:gd name="T35" fmla="*/ 28 h 34"/>
                  <a:gd name="T36" fmla="*/ 0 w 14"/>
                  <a:gd name="T37" fmla="*/ 33 h 34"/>
                  <a:gd name="T38" fmla="*/ 0 w 14"/>
                  <a:gd name="T39" fmla="*/ 33 h 34"/>
                  <a:gd name="T40" fmla="*/ 3 w 14"/>
                  <a:gd name="T41" fmla="*/ 34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34"/>
                  <a:gd name="T65" fmla="*/ 14 w 14"/>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34">
                    <a:moveTo>
                      <a:pt x="3" y="34"/>
                    </a:moveTo>
                    <a:lnTo>
                      <a:pt x="3" y="34"/>
                    </a:lnTo>
                    <a:lnTo>
                      <a:pt x="5" y="29"/>
                    </a:lnTo>
                    <a:lnTo>
                      <a:pt x="8" y="23"/>
                    </a:lnTo>
                    <a:lnTo>
                      <a:pt x="10" y="17"/>
                    </a:lnTo>
                    <a:lnTo>
                      <a:pt x="11" y="12"/>
                    </a:lnTo>
                    <a:lnTo>
                      <a:pt x="12" y="8"/>
                    </a:lnTo>
                    <a:lnTo>
                      <a:pt x="13" y="4"/>
                    </a:lnTo>
                    <a:lnTo>
                      <a:pt x="14" y="2"/>
                    </a:lnTo>
                    <a:lnTo>
                      <a:pt x="14" y="1"/>
                    </a:lnTo>
                    <a:lnTo>
                      <a:pt x="10" y="0"/>
                    </a:lnTo>
                    <a:lnTo>
                      <a:pt x="10" y="1"/>
                    </a:lnTo>
                    <a:lnTo>
                      <a:pt x="9" y="3"/>
                    </a:lnTo>
                    <a:lnTo>
                      <a:pt x="8" y="7"/>
                    </a:lnTo>
                    <a:lnTo>
                      <a:pt x="6" y="11"/>
                    </a:lnTo>
                    <a:lnTo>
                      <a:pt x="5" y="16"/>
                    </a:lnTo>
                    <a:lnTo>
                      <a:pt x="3" y="22"/>
                    </a:lnTo>
                    <a:lnTo>
                      <a:pt x="1" y="28"/>
                    </a:lnTo>
                    <a:lnTo>
                      <a:pt x="0" y="33"/>
                    </a:lnTo>
                    <a:lnTo>
                      <a:pt x="3"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28" name="Freeform 93">
                <a:extLst>
                  <a:ext uri="{FF2B5EF4-FFF2-40B4-BE49-F238E27FC236}">
                    <a16:creationId xmlns:a16="http://schemas.microsoft.com/office/drawing/2014/main" id="{D08E4969-2518-7178-3584-8B873A75C5CE}"/>
                  </a:ext>
                </a:extLst>
              </p:cNvPr>
              <p:cNvSpPr>
                <a:spLocks/>
              </p:cNvSpPr>
              <p:nvPr/>
            </p:nvSpPr>
            <p:spPr bwMode="auto">
              <a:xfrm>
                <a:off x="833" y="2993"/>
                <a:ext cx="17" cy="72"/>
              </a:xfrm>
              <a:custGeom>
                <a:avLst/>
                <a:gdLst>
                  <a:gd name="T0" fmla="*/ 5 w 17"/>
                  <a:gd name="T1" fmla="*/ 72 h 72"/>
                  <a:gd name="T2" fmla="*/ 5 w 17"/>
                  <a:gd name="T3" fmla="*/ 72 h 72"/>
                  <a:gd name="T4" fmla="*/ 5 w 17"/>
                  <a:gd name="T5" fmla="*/ 62 h 72"/>
                  <a:gd name="T6" fmla="*/ 6 w 17"/>
                  <a:gd name="T7" fmla="*/ 53 h 72"/>
                  <a:gd name="T8" fmla="*/ 6 w 17"/>
                  <a:gd name="T9" fmla="*/ 44 h 72"/>
                  <a:gd name="T10" fmla="*/ 7 w 17"/>
                  <a:gd name="T11" fmla="*/ 35 h 72"/>
                  <a:gd name="T12" fmla="*/ 9 w 17"/>
                  <a:gd name="T13" fmla="*/ 27 h 72"/>
                  <a:gd name="T14" fmla="*/ 11 w 17"/>
                  <a:gd name="T15" fmla="*/ 18 h 72"/>
                  <a:gd name="T16" fmla="*/ 14 w 17"/>
                  <a:gd name="T17" fmla="*/ 10 h 72"/>
                  <a:gd name="T18" fmla="*/ 17 w 17"/>
                  <a:gd name="T19" fmla="*/ 1 h 72"/>
                  <a:gd name="T20" fmla="*/ 14 w 17"/>
                  <a:gd name="T21" fmla="*/ 0 h 72"/>
                  <a:gd name="T22" fmla="*/ 9 w 17"/>
                  <a:gd name="T23" fmla="*/ 9 h 72"/>
                  <a:gd name="T24" fmla="*/ 7 w 17"/>
                  <a:gd name="T25" fmla="*/ 17 h 72"/>
                  <a:gd name="T26" fmla="*/ 5 w 17"/>
                  <a:gd name="T27" fmla="*/ 26 h 72"/>
                  <a:gd name="T28" fmla="*/ 2 w 17"/>
                  <a:gd name="T29" fmla="*/ 34 h 72"/>
                  <a:gd name="T30" fmla="*/ 1 w 17"/>
                  <a:gd name="T31" fmla="*/ 44 h 72"/>
                  <a:gd name="T32" fmla="*/ 0 w 17"/>
                  <a:gd name="T33" fmla="*/ 53 h 72"/>
                  <a:gd name="T34" fmla="*/ 0 w 17"/>
                  <a:gd name="T35" fmla="*/ 62 h 72"/>
                  <a:gd name="T36" fmla="*/ 0 w 17"/>
                  <a:gd name="T37" fmla="*/ 72 h 72"/>
                  <a:gd name="T38" fmla="*/ 0 w 17"/>
                  <a:gd name="T39" fmla="*/ 72 h 72"/>
                  <a:gd name="T40" fmla="*/ 5 w 17"/>
                  <a:gd name="T41" fmla="*/ 72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72"/>
                  <a:gd name="T65" fmla="*/ 17 w 17"/>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72">
                    <a:moveTo>
                      <a:pt x="5" y="72"/>
                    </a:moveTo>
                    <a:lnTo>
                      <a:pt x="5" y="72"/>
                    </a:lnTo>
                    <a:lnTo>
                      <a:pt x="5" y="62"/>
                    </a:lnTo>
                    <a:lnTo>
                      <a:pt x="6" y="53"/>
                    </a:lnTo>
                    <a:lnTo>
                      <a:pt x="6" y="44"/>
                    </a:lnTo>
                    <a:lnTo>
                      <a:pt x="7" y="35"/>
                    </a:lnTo>
                    <a:lnTo>
                      <a:pt x="9" y="27"/>
                    </a:lnTo>
                    <a:lnTo>
                      <a:pt x="11" y="18"/>
                    </a:lnTo>
                    <a:lnTo>
                      <a:pt x="14" y="10"/>
                    </a:lnTo>
                    <a:lnTo>
                      <a:pt x="17" y="1"/>
                    </a:lnTo>
                    <a:lnTo>
                      <a:pt x="14" y="0"/>
                    </a:lnTo>
                    <a:lnTo>
                      <a:pt x="9" y="9"/>
                    </a:lnTo>
                    <a:lnTo>
                      <a:pt x="7" y="17"/>
                    </a:lnTo>
                    <a:lnTo>
                      <a:pt x="5" y="26"/>
                    </a:lnTo>
                    <a:lnTo>
                      <a:pt x="2" y="34"/>
                    </a:lnTo>
                    <a:lnTo>
                      <a:pt x="1" y="44"/>
                    </a:lnTo>
                    <a:lnTo>
                      <a:pt x="0" y="53"/>
                    </a:lnTo>
                    <a:lnTo>
                      <a:pt x="0" y="62"/>
                    </a:lnTo>
                    <a:lnTo>
                      <a:pt x="0" y="72"/>
                    </a:lnTo>
                    <a:lnTo>
                      <a:pt x="5" y="7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29" name="Freeform 94">
                <a:extLst>
                  <a:ext uri="{FF2B5EF4-FFF2-40B4-BE49-F238E27FC236}">
                    <a16:creationId xmlns:a16="http://schemas.microsoft.com/office/drawing/2014/main" id="{FC8F66FF-FEFB-D0EF-8D96-AAA25754DB70}"/>
                  </a:ext>
                </a:extLst>
              </p:cNvPr>
              <p:cNvSpPr>
                <a:spLocks/>
              </p:cNvSpPr>
              <p:nvPr/>
            </p:nvSpPr>
            <p:spPr bwMode="auto">
              <a:xfrm>
                <a:off x="833" y="3065"/>
                <a:ext cx="22" cy="265"/>
              </a:xfrm>
              <a:custGeom>
                <a:avLst/>
                <a:gdLst>
                  <a:gd name="T0" fmla="*/ 22 w 22"/>
                  <a:gd name="T1" fmla="*/ 264 h 265"/>
                  <a:gd name="T2" fmla="*/ 22 w 22"/>
                  <a:gd name="T3" fmla="*/ 264 h 265"/>
                  <a:gd name="T4" fmla="*/ 18 w 22"/>
                  <a:gd name="T5" fmla="*/ 237 h 265"/>
                  <a:gd name="T6" fmla="*/ 16 w 22"/>
                  <a:gd name="T7" fmla="*/ 206 h 265"/>
                  <a:gd name="T8" fmla="*/ 13 w 22"/>
                  <a:gd name="T9" fmla="*/ 170 h 265"/>
                  <a:gd name="T10" fmla="*/ 10 w 22"/>
                  <a:gd name="T11" fmla="*/ 133 h 265"/>
                  <a:gd name="T12" fmla="*/ 9 w 22"/>
                  <a:gd name="T13" fmla="*/ 97 h 265"/>
                  <a:gd name="T14" fmla="*/ 7 w 22"/>
                  <a:gd name="T15" fmla="*/ 60 h 265"/>
                  <a:gd name="T16" fmla="*/ 6 w 22"/>
                  <a:gd name="T17" fmla="*/ 28 h 265"/>
                  <a:gd name="T18" fmla="*/ 5 w 22"/>
                  <a:gd name="T19" fmla="*/ 0 h 265"/>
                  <a:gd name="T20" fmla="*/ 0 w 22"/>
                  <a:gd name="T21" fmla="*/ 0 h 265"/>
                  <a:gd name="T22" fmla="*/ 1 w 22"/>
                  <a:gd name="T23" fmla="*/ 28 h 265"/>
                  <a:gd name="T24" fmla="*/ 2 w 22"/>
                  <a:gd name="T25" fmla="*/ 61 h 265"/>
                  <a:gd name="T26" fmla="*/ 4 w 22"/>
                  <a:gd name="T27" fmla="*/ 97 h 265"/>
                  <a:gd name="T28" fmla="*/ 6 w 22"/>
                  <a:gd name="T29" fmla="*/ 133 h 265"/>
                  <a:gd name="T30" fmla="*/ 8 w 22"/>
                  <a:gd name="T31" fmla="*/ 171 h 265"/>
                  <a:gd name="T32" fmla="*/ 10 w 22"/>
                  <a:gd name="T33" fmla="*/ 206 h 265"/>
                  <a:gd name="T34" fmla="*/ 14 w 22"/>
                  <a:gd name="T35" fmla="*/ 238 h 265"/>
                  <a:gd name="T36" fmla="*/ 17 w 22"/>
                  <a:gd name="T37" fmla="*/ 265 h 265"/>
                  <a:gd name="T38" fmla="*/ 17 w 22"/>
                  <a:gd name="T39" fmla="*/ 265 h 265"/>
                  <a:gd name="T40" fmla="*/ 22 w 22"/>
                  <a:gd name="T41" fmla="*/ 264 h 2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265"/>
                  <a:gd name="T65" fmla="*/ 22 w 22"/>
                  <a:gd name="T66" fmla="*/ 265 h 2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265">
                    <a:moveTo>
                      <a:pt x="22" y="264"/>
                    </a:moveTo>
                    <a:lnTo>
                      <a:pt x="22" y="264"/>
                    </a:lnTo>
                    <a:lnTo>
                      <a:pt x="18" y="237"/>
                    </a:lnTo>
                    <a:lnTo>
                      <a:pt x="16" y="206"/>
                    </a:lnTo>
                    <a:lnTo>
                      <a:pt x="13" y="170"/>
                    </a:lnTo>
                    <a:lnTo>
                      <a:pt x="10" y="133"/>
                    </a:lnTo>
                    <a:lnTo>
                      <a:pt x="9" y="97"/>
                    </a:lnTo>
                    <a:lnTo>
                      <a:pt x="7" y="60"/>
                    </a:lnTo>
                    <a:lnTo>
                      <a:pt x="6" y="28"/>
                    </a:lnTo>
                    <a:lnTo>
                      <a:pt x="5" y="0"/>
                    </a:lnTo>
                    <a:lnTo>
                      <a:pt x="0" y="0"/>
                    </a:lnTo>
                    <a:lnTo>
                      <a:pt x="1" y="28"/>
                    </a:lnTo>
                    <a:lnTo>
                      <a:pt x="2" y="61"/>
                    </a:lnTo>
                    <a:lnTo>
                      <a:pt x="4" y="97"/>
                    </a:lnTo>
                    <a:lnTo>
                      <a:pt x="6" y="133"/>
                    </a:lnTo>
                    <a:lnTo>
                      <a:pt x="8" y="171"/>
                    </a:lnTo>
                    <a:lnTo>
                      <a:pt x="10" y="206"/>
                    </a:lnTo>
                    <a:lnTo>
                      <a:pt x="14" y="238"/>
                    </a:lnTo>
                    <a:lnTo>
                      <a:pt x="17" y="265"/>
                    </a:lnTo>
                    <a:lnTo>
                      <a:pt x="22" y="26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30" name="Freeform 95">
                <a:extLst>
                  <a:ext uri="{FF2B5EF4-FFF2-40B4-BE49-F238E27FC236}">
                    <a16:creationId xmlns:a16="http://schemas.microsoft.com/office/drawing/2014/main" id="{600F84EC-7044-610B-7296-9463734A0ECC}"/>
                  </a:ext>
                </a:extLst>
              </p:cNvPr>
              <p:cNvSpPr>
                <a:spLocks/>
              </p:cNvSpPr>
              <p:nvPr/>
            </p:nvSpPr>
            <p:spPr bwMode="auto">
              <a:xfrm>
                <a:off x="850" y="3329"/>
                <a:ext cx="18" cy="175"/>
              </a:xfrm>
              <a:custGeom>
                <a:avLst/>
                <a:gdLst>
                  <a:gd name="T0" fmla="*/ 17 w 18"/>
                  <a:gd name="T1" fmla="*/ 175 h 175"/>
                  <a:gd name="T2" fmla="*/ 17 w 18"/>
                  <a:gd name="T3" fmla="*/ 175 h 175"/>
                  <a:gd name="T4" fmla="*/ 18 w 18"/>
                  <a:gd name="T5" fmla="*/ 154 h 175"/>
                  <a:gd name="T6" fmla="*/ 18 w 18"/>
                  <a:gd name="T7" fmla="*/ 131 h 175"/>
                  <a:gd name="T8" fmla="*/ 18 w 18"/>
                  <a:gd name="T9" fmla="*/ 109 h 175"/>
                  <a:gd name="T10" fmla="*/ 16 w 18"/>
                  <a:gd name="T11" fmla="*/ 87 h 175"/>
                  <a:gd name="T12" fmla="*/ 14 w 18"/>
                  <a:gd name="T13" fmla="*/ 65 h 175"/>
                  <a:gd name="T14" fmla="*/ 11 w 18"/>
                  <a:gd name="T15" fmla="*/ 43 h 175"/>
                  <a:gd name="T16" fmla="*/ 8 w 18"/>
                  <a:gd name="T17" fmla="*/ 21 h 175"/>
                  <a:gd name="T18" fmla="*/ 5 w 18"/>
                  <a:gd name="T19" fmla="*/ 0 h 175"/>
                  <a:gd name="T20" fmla="*/ 0 w 18"/>
                  <a:gd name="T21" fmla="*/ 1 h 175"/>
                  <a:gd name="T22" fmla="*/ 3 w 18"/>
                  <a:gd name="T23" fmla="*/ 22 h 175"/>
                  <a:gd name="T24" fmla="*/ 7 w 18"/>
                  <a:gd name="T25" fmla="*/ 44 h 175"/>
                  <a:gd name="T26" fmla="*/ 9 w 18"/>
                  <a:gd name="T27" fmla="*/ 65 h 175"/>
                  <a:gd name="T28" fmla="*/ 11 w 18"/>
                  <a:gd name="T29" fmla="*/ 87 h 175"/>
                  <a:gd name="T30" fmla="*/ 12 w 18"/>
                  <a:gd name="T31" fmla="*/ 110 h 175"/>
                  <a:gd name="T32" fmla="*/ 14 w 18"/>
                  <a:gd name="T33" fmla="*/ 131 h 175"/>
                  <a:gd name="T34" fmla="*/ 14 w 18"/>
                  <a:gd name="T35" fmla="*/ 153 h 175"/>
                  <a:gd name="T36" fmla="*/ 11 w 18"/>
                  <a:gd name="T37" fmla="*/ 174 h 175"/>
                  <a:gd name="T38" fmla="*/ 11 w 18"/>
                  <a:gd name="T39" fmla="*/ 174 h 175"/>
                  <a:gd name="T40" fmla="*/ 17 w 18"/>
                  <a:gd name="T41" fmla="*/ 175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175"/>
                  <a:gd name="T65" fmla="*/ 18 w 18"/>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175">
                    <a:moveTo>
                      <a:pt x="17" y="175"/>
                    </a:moveTo>
                    <a:lnTo>
                      <a:pt x="17" y="175"/>
                    </a:lnTo>
                    <a:lnTo>
                      <a:pt x="18" y="154"/>
                    </a:lnTo>
                    <a:lnTo>
                      <a:pt x="18" y="131"/>
                    </a:lnTo>
                    <a:lnTo>
                      <a:pt x="18" y="109"/>
                    </a:lnTo>
                    <a:lnTo>
                      <a:pt x="16" y="87"/>
                    </a:lnTo>
                    <a:lnTo>
                      <a:pt x="14" y="65"/>
                    </a:lnTo>
                    <a:lnTo>
                      <a:pt x="11" y="43"/>
                    </a:lnTo>
                    <a:lnTo>
                      <a:pt x="8" y="21"/>
                    </a:lnTo>
                    <a:lnTo>
                      <a:pt x="5" y="0"/>
                    </a:lnTo>
                    <a:lnTo>
                      <a:pt x="0" y="1"/>
                    </a:lnTo>
                    <a:lnTo>
                      <a:pt x="3" y="22"/>
                    </a:lnTo>
                    <a:lnTo>
                      <a:pt x="7" y="44"/>
                    </a:lnTo>
                    <a:lnTo>
                      <a:pt x="9" y="65"/>
                    </a:lnTo>
                    <a:lnTo>
                      <a:pt x="11" y="87"/>
                    </a:lnTo>
                    <a:lnTo>
                      <a:pt x="12" y="110"/>
                    </a:lnTo>
                    <a:lnTo>
                      <a:pt x="14" y="131"/>
                    </a:lnTo>
                    <a:lnTo>
                      <a:pt x="14" y="153"/>
                    </a:lnTo>
                    <a:lnTo>
                      <a:pt x="11" y="174"/>
                    </a:lnTo>
                    <a:lnTo>
                      <a:pt x="17" y="17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31" name="Freeform 96">
                <a:extLst>
                  <a:ext uri="{FF2B5EF4-FFF2-40B4-BE49-F238E27FC236}">
                    <a16:creationId xmlns:a16="http://schemas.microsoft.com/office/drawing/2014/main" id="{5503BEAF-D7A9-B5D1-51C8-A5710A8824D5}"/>
                  </a:ext>
                </a:extLst>
              </p:cNvPr>
              <p:cNvSpPr>
                <a:spLocks/>
              </p:cNvSpPr>
              <p:nvPr/>
            </p:nvSpPr>
            <p:spPr bwMode="auto">
              <a:xfrm>
                <a:off x="855" y="3503"/>
                <a:ext cx="12" cy="80"/>
              </a:xfrm>
              <a:custGeom>
                <a:avLst/>
                <a:gdLst>
                  <a:gd name="T0" fmla="*/ 4 w 12"/>
                  <a:gd name="T1" fmla="*/ 80 h 80"/>
                  <a:gd name="T2" fmla="*/ 4 w 12"/>
                  <a:gd name="T3" fmla="*/ 80 h 80"/>
                  <a:gd name="T4" fmla="*/ 6 w 12"/>
                  <a:gd name="T5" fmla="*/ 70 h 80"/>
                  <a:gd name="T6" fmla="*/ 9 w 12"/>
                  <a:gd name="T7" fmla="*/ 60 h 80"/>
                  <a:gd name="T8" fmla="*/ 9 w 12"/>
                  <a:gd name="T9" fmla="*/ 50 h 80"/>
                  <a:gd name="T10" fmla="*/ 10 w 12"/>
                  <a:gd name="T11" fmla="*/ 41 h 80"/>
                  <a:gd name="T12" fmla="*/ 10 w 12"/>
                  <a:gd name="T13" fmla="*/ 31 h 80"/>
                  <a:gd name="T14" fmla="*/ 10 w 12"/>
                  <a:gd name="T15" fmla="*/ 21 h 80"/>
                  <a:gd name="T16" fmla="*/ 11 w 12"/>
                  <a:gd name="T17" fmla="*/ 11 h 80"/>
                  <a:gd name="T18" fmla="*/ 12 w 12"/>
                  <a:gd name="T19" fmla="*/ 1 h 80"/>
                  <a:gd name="T20" fmla="*/ 6 w 12"/>
                  <a:gd name="T21" fmla="*/ 0 h 80"/>
                  <a:gd name="T22" fmla="*/ 6 w 12"/>
                  <a:gd name="T23" fmla="*/ 11 h 80"/>
                  <a:gd name="T24" fmla="*/ 5 w 12"/>
                  <a:gd name="T25" fmla="*/ 21 h 80"/>
                  <a:gd name="T26" fmla="*/ 5 w 12"/>
                  <a:gd name="T27" fmla="*/ 30 h 80"/>
                  <a:gd name="T28" fmla="*/ 5 w 12"/>
                  <a:gd name="T29" fmla="*/ 41 h 80"/>
                  <a:gd name="T30" fmla="*/ 4 w 12"/>
                  <a:gd name="T31" fmla="*/ 50 h 80"/>
                  <a:gd name="T32" fmla="*/ 3 w 12"/>
                  <a:gd name="T33" fmla="*/ 59 h 80"/>
                  <a:gd name="T34" fmla="*/ 2 w 12"/>
                  <a:gd name="T35" fmla="*/ 69 h 80"/>
                  <a:gd name="T36" fmla="*/ 0 w 12"/>
                  <a:gd name="T37" fmla="*/ 80 h 80"/>
                  <a:gd name="T38" fmla="*/ 0 w 12"/>
                  <a:gd name="T39" fmla="*/ 80 h 80"/>
                  <a:gd name="T40" fmla="*/ 4 w 12"/>
                  <a:gd name="T41" fmla="*/ 8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80"/>
                  <a:gd name="T65" fmla="*/ 12 w 12"/>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80">
                    <a:moveTo>
                      <a:pt x="4" y="80"/>
                    </a:moveTo>
                    <a:lnTo>
                      <a:pt x="4" y="80"/>
                    </a:lnTo>
                    <a:lnTo>
                      <a:pt x="6" y="70"/>
                    </a:lnTo>
                    <a:lnTo>
                      <a:pt x="9" y="60"/>
                    </a:lnTo>
                    <a:lnTo>
                      <a:pt x="9" y="50"/>
                    </a:lnTo>
                    <a:lnTo>
                      <a:pt x="10" y="41"/>
                    </a:lnTo>
                    <a:lnTo>
                      <a:pt x="10" y="31"/>
                    </a:lnTo>
                    <a:lnTo>
                      <a:pt x="10" y="21"/>
                    </a:lnTo>
                    <a:lnTo>
                      <a:pt x="11" y="11"/>
                    </a:lnTo>
                    <a:lnTo>
                      <a:pt x="12" y="1"/>
                    </a:lnTo>
                    <a:lnTo>
                      <a:pt x="6" y="0"/>
                    </a:lnTo>
                    <a:lnTo>
                      <a:pt x="6" y="11"/>
                    </a:lnTo>
                    <a:lnTo>
                      <a:pt x="5" y="21"/>
                    </a:lnTo>
                    <a:lnTo>
                      <a:pt x="5" y="30"/>
                    </a:lnTo>
                    <a:lnTo>
                      <a:pt x="5" y="41"/>
                    </a:lnTo>
                    <a:lnTo>
                      <a:pt x="4" y="50"/>
                    </a:lnTo>
                    <a:lnTo>
                      <a:pt x="3" y="59"/>
                    </a:lnTo>
                    <a:lnTo>
                      <a:pt x="2" y="69"/>
                    </a:lnTo>
                    <a:lnTo>
                      <a:pt x="0" y="80"/>
                    </a:lnTo>
                    <a:lnTo>
                      <a:pt x="4" y="8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32" name="Freeform 97">
                <a:extLst>
                  <a:ext uri="{FF2B5EF4-FFF2-40B4-BE49-F238E27FC236}">
                    <a16:creationId xmlns:a16="http://schemas.microsoft.com/office/drawing/2014/main" id="{A9F96A34-57A2-4063-6F6F-A79DCDCDAF8C}"/>
                  </a:ext>
                </a:extLst>
              </p:cNvPr>
              <p:cNvSpPr>
                <a:spLocks/>
              </p:cNvSpPr>
              <p:nvPr/>
            </p:nvSpPr>
            <p:spPr bwMode="auto">
              <a:xfrm>
                <a:off x="853" y="3583"/>
                <a:ext cx="12" cy="74"/>
              </a:xfrm>
              <a:custGeom>
                <a:avLst/>
                <a:gdLst>
                  <a:gd name="T0" fmla="*/ 9 w 12"/>
                  <a:gd name="T1" fmla="*/ 74 h 74"/>
                  <a:gd name="T2" fmla="*/ 9 w 12"/>
                  <a:gd name="T3" fmla="*/ 74 h 74"/>
                  <a:gd name="T4" fmla="*/ 12 w 12"/>
                  <a:gd name="T5" fmla="*/ 65 h 74"/>
                  <a:gd name="T6" fmla="*/ 12 w 12"/>
                  <a:gd name="T7" fmla="*/ 56 h 74"/>
                  <a:gd name="T8" fmla="*/ 11 w 12"/>
                  <a:gd name="T9" fmla="*/ 47 h 74"/>
                  <a:gd name="T10" fmla="*/ 9 w 12"/>
                  <a:gd name="T11" fmla="*/ 37 h 74"/>
                  <a:gd name="T12" fmla="*/ 7 w 12"/>
                  <a:gd name="T13" fmla="*/ 28 h 74"/>
                  <a:gd name="T14" fmla="*/ 6 w 12"/>
                  <a:gd name="T15" fmla="*/ 19 h 74"/>
                  <a:gd name="T16" fmla="*/ 5 w 12"/>
                  <a:gd name="T17" fmla="*/ 10 h 74"/>
                  <a:gd name="T18" fmla="*/ 6 w 12"/>
                  <a:gd name="T19" fmla="*/ 0 h 74"/>
                  <a:gd name="T20" fmla="*/ 2 w 12"/>
                  <a:gd name="T21" fmla="*/ 0 h 74"/>
                  <a:gd name="T22" fmla="*/ 0 w 12"/>
                  <a:gd name="T23" fmla="*/ 10 h 74"/>
                  <a:gd name="T24" fmla="*/ 2 w 12"/>
                  <a:gd name="T25" fmla="*/ 19 h 74"/>
                  <a:gd name="T26" fmla="*/ 3 w 12"/>
                  <a:gd name="T27" fmla="*/ 29 h 74"/>
                  <a:gd name="T28" fmla="*/ 5 w 12"/>
                  <a:gd name="T29" fmla="*/ 38 h 74"/>
                  <a:gd name="T30" fmla="*/ 6 w 12"/>
                  <a:gd name="T31" fmla="*/ 47 h 74"/>
                  <a:gd name="T32" fmla="*/ 7 w 12"/>
                  <a:gd name="T33" fmla="*/ 56 h 74"/>
                  <a:gd name="T34" fmla="*/ 7 w 12"/>
                  <a:gd name="T35" fmla="*/ 65 h 74"/>
                  <a:gd name="T36" fmla="*/ 5 w 12"/>
                  <a:gd name="T37" fmla="*/ 72 h 74"/>
                  <a:gd name="T38" fmla="*/ 5 w 12"/>
                  <a:gd name="T39" fmla="*/ 72 h 74"/>
                  <a:gd name="T40" fmla="*/ 9 w 12"/>
                  <a:gd name="T41" fmla="*/ 74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74"/>
                  <a:gd name="T65" fmla="*/ 12 w 12"/>
                  <a:gd name="T66" fmla="*/ 74 h 7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74">
                    <a:moveTo>
                      <a:pt x="9" y="74"/>
                    </a:moveTo>
                    <a:lnTo>
                      <a:pt x="9" y="74"/>
                    </a:lnTo>
                    <a:lnTo>
                      <a:pt x="12" y="65"/>
                    </a:lnTo>
                    <a:lnTo>
                      <a:pt x="12" y="56"/>
                    </a:lnTo>
                    <a:lnTo>
                      <a:pt x="11" y="47"/>
                    </a:lnTo>
                    <a:lnTo>
                      <a:pt x="9" y="37"/>
                    </a:lnTo>
                    <a:lnTo>
                      <a:pt x="7" y="28"/>
                    </a:lnTo>
                    <a:lnTo>
                      <a:pt x="6" y="19"/>
                    </a:lnTo>
                    <a:lnTo>
                      <a:pt x="5" y="10"/>
                    </a:lnTo>
                    <a:lnTo>
                      <a:pt x="6" y="0"/>
                    </a:lnTo>
                    <a:lnTo>
                      <a:pt x="2" y="0"/>
                    </a:lnTo>
                    <a:lnTo>
                      <a:pt x="0" y="10"/>
                    </a:lnTo>
                    <a:lnTo>
                      <a:pt x="2" y="19"/>
                    </a:lnTo>
                    <a:lnTo>
                      <a:pt x="3" y="29"/>
                    </a:lnTo>
                    <a:lnTo>
                      <a:pt x="5" y="38"/>
                    </a:lnTo>
                    <a:lnTo>
                      <a:pt x="6" y="47"/>
                    </a:lnTo>
                    <a:lnTo>
                      <a:pt x="7" y="56"/>
                    </a:lnTo>
                    <a:lnTo>
                      <a:pt x="7" y="65"/>
                    </a:lnTo>
                    <a:lnTo>
                      <a:pt x="5" y="72"/>
                    </a:lnTo>
                    <a:lnTo>
                      <a:pt x="9" y="7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33" name="Freeform 98">
                <a:extLst>
                  <a:ext uri="{FF2B5EF4-FFF2-40B4-BE49-F238E27FC236}">
                    <a16:creationId xmlns:a16="http://schemas.microsoft.com/office/drawing/2014/main" id="{5040E509-E632-2333-2B5B-02C6FCA435D2}"/>
                  </a:ext>
                </a:extLst>
              </p:cNvPr>
              <p:cNvSpPr>
                <a:spLocks/>
              </p:cNvSpPr>
              <p:nvPr/>
            </p:nvSpPr>
            <p:spPr bwMode="auto">
              <a:xfrm>
                <a:off x="837" y="3655"/>
                <a:ext cx="25" cy="88"/>
              </a:xfrm>
              <a:custGeom>
                <a:avLst/>
                <a:gdLst>
                  <a:gd name="T0" fmla="*/ 4 w 25"/>
                  <a:gd name="T1" fmla="*/ 88 h 88"/>
                  <a:gd name="T2" fmla="*/ 4 w 25"/>
                  <a:gd name="T3" fmla="*/ 88 h 88"/>
                  <a:gd name="T4" fmla="*/ 6 w 25"/>
                  <a:gd name="T5" fmla="*/ 77 h 88"/>
                  <a:gd name="T6" fmla="*/ 9 w 25"/>
                  <a:gd name="T7" fmla="*/ 67 h 88"/>
                  <a:gd name="T8" fmla="*/ 10 w 25"/>
                  <a:gd name="T9" fmla="*/ 56 h 88"/>
                  <a:gd name="T10" fmla="*/ 12 w 25"/>
                  <a:gd name="T11" fmla="*/ 44 h 88"/>
                  <a:gd name="T12" fmla="*/ 15 w 25"/>
                  <a:gd name="T13" fmla="*/ 34 h 88"/>
                  <a:gd name="T14" fmla="*/ 18 w 25"/>
                  <a:gd name="T15" fmla="*/ 23 h 88"/>
                  <a:gd name="T16" fmla="*/ 21 w 25"/>
                  <a:gd name="T17" fmla="*/ 13 h 88"/>
                  <a:gd name="T18" fmla="*/ 25 w 25"/>
                  <a:gd name="T19" fmla="*/ 2 h 88"/>
                  <a:gd name="T20" fmla="*/ 21 w 25"/>
                  <a:gd name="T21" fmla="*/ 0 h 88"/>
                  <a:gd name="T22" fmla="*/ 16 w 25"/>
                  <a:gd name="T23" fmla="*/ 11 h 88"/>
                  <a:gd name="T24" fmla="*/ 13 w 25"/>
                  <a:gd name="T25" fmla="*/ 22 h 88"/>
                  <a:gd name="T26" fmla="*/ 11 w 25"/>
                  <a:gd name="T27" fmla="*/ 33 h 88"/>
                  <a:gd name="T28" fmla="*/ 7 w 25"/>
                  <a:gd name="T29" fmla="*/ 43 h 88"/>
                  <a:gd name="T30" fmla="*/ 5 w 25"/>
                  <a:gd name="T31" fmla="*/ 55 h 88"/>
                  <a:gd name="T32" fmla="*/ 3 w 25"/>
                  <a:gd name="T33" fmla="*/ 66 h 88"/>
                  <a:gd name="T34" fmla="*/ 2 w 25"/>
                  <a:gd name="T35" fmla="*/ 77 h 88"/>
                  <a:gd name="T36" fmla="*/ 0 w 25"/>
                  <a:gd name="T37" fmla="*/ 87 h 88"/>
                  <a:gd name="T38" fmla="*/ 0 w 25"/>
                  <a:gd name="T39" fmla="*/ 87 h 88"/>
                  <a:gd name="T40" fmla="*/ 4 w 25"/>
                  <a:gd name="T41" fmla="*/ 88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88"/>
                  <a:gd name="T65" fmla="*/ 25 w 25"/>
                  <a:gd name="T66" fmla="*/ 88 h 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88">
                    <a:moveTo>
                      <a:pt x="4" y="88"/>
                    </a:moveTo>
                    <a:lnTo>
                      <a:pt x="4" y="88"/>
                    </a:lnTo>
                    <a:lnTo>
                      <a:pt x="6" y="77"/>
                    </a:lnTo>
                    <a:lnTo>
                      <a:pt x="9" y="67"/>
                    </a:lnTo>
                    <a:lnTo>
                      <a:pt x="10" y="56"/>
                    </a:lnTo>
                    <a:lnTo>
                      <a:pt x="12" y="44"/>
                    </a:lnTo>
                    <a:lnTo>
                      <a:pt x="15" y="34"/>
                    </a:lnTo>
                    <a:lnTo>
                      <a:pt x="18" y="23"/>
                    </a:lnTo>
                    <a:lnTo>
                      <a:pt x="21" y="13"/>
                    </a:lnTo>
                    <a:lnTo>
                      <a:pt x="25" y="2"/>
                    </a:lnTo>
                    <a:lnTo>
                      <a:pt x="21" y="0"/>
                    </a:lnTo>
                    <a:lnTo>
                      <a:pt x="16" y="11"/>
                    </a:lnTo>
                    <a:lnTo>
                      <a:pt x="13" y="22"/>
                    </a:lnTo>
                    <a:lnTo>
                      <a:pt x="11" y="33"/>
                    </a:lnTo>
                    <a:lnTo>
                      <a:pt x="7" y="43"/>
                    </a:lnTo>
                    <a:lnTo>
                      <a:pt x="5" y="55"/>
                    </a:lnTo>
                    <a:lnTo>
                      <a:pt x="3" y="66"/>
                    </a:lnTo>
                    <a:lnTo>
                      <a:pt x="2" y="77"/>
                    </a:lnTo>
                    <a:lnTo>
                      <a:pt x="0" y="87"/>
                    </a:lnTo>
                    <a:lnTo>
                      <a:pt x="4" y="8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34" name="Freeform 99">
                <a:extLst>
                  <a:ext uri="{FF2B5EF4-FFF2-40B4-BE49-F238E27FC236}">
                    <a16:creationId xmlns:a16="http://schemas.microsoft.com/office/drawing/2014/main" id="{14B30C65-F230-183E-4E49-A210ED535393}"/>
                  </a:ext>
                </a:extLst>
              </p:cNvPr>
              <p:cNvSpPr>
                <a:spLocks/>
              </p:cNvSpPr>
              <p:nvPr/>
            </p:nvSpPr>
            <p:spPr bwMode="auto">
              <a:xfrm>
                <a:off x="835" y="3742"/>
                <a:ext cx="15" cy="28"/>
              </a:xfrm>
              <a:custGeom>
                <a:avLst/>
                <a:gdLst>
                  <a:gd name="T0" fmla="*/ 15 w 15"/>
                  <a:gd name="T1" fmla="*/ 25 h 28"/>
                  <a:gd name="T2" fmla="*/ 15 w 15"/>
                  <a:gd name="T3" fmla="*/ 25 h 28"/>
                  <a:gd name="T4" fmla="*/ 13 w 15"/>
                  <a:gd name="T5" fmla="*/ 23 h 28"/>
                  <a:gd name="T6" fmla="*/ 11 w 15"/>
                  <a:gd name="T7" fmla="*/ 21 h 28"/>
                  <a:gd name="T8" fmla="*/ 9 w 15"/>
                  <a:gd name="T9" fmla="*/ 18 h 28"/>
                  <a:gd name="T10" fmla="*/ 7 w 15"/>
                  <a:gd name="T11" fmla="*/ 15 h 28"/>
                  <a:gd name="T12" fmla="*/ 6 w 15"/>
                  <a:gd name="T13" fmla="*/ 11 h 28"/>
                  <a:gd name="T14" fmla="*/ 6 w 15"/>
                  <a:gd name="T15" fmla="*/ 8 h 28"/>
                  <a:gd name="T16" fmla="*/ 5 w 15"/>
                  <a:gd name="T17" fmla="*/ 4 h 28"/>
                  <a:gd name="T18" fmla="*/ 6 w 15"/>
                  <a:gd name="T19" fmla="*/ 1 h 28"/>
                  <a:gd name="T20" fmla="*/ 2 w 15"/>
                  <a:gd name="T21" fmla="*/ 0 h 28"/>
                  <a:gd name="T22" fmla="*/ 0 w 15"/>
                  <a:gd name="T23" fmla="*/ 4 h 28"/>
                  <a:gd name="T24" fmla="*/ 2 w 15"/>
                  <a:gd name="T25" fmla="*/ 8 h 28"/>
                  <a:gd name="T26" fmla="*/ 2 w 15"/>
                  <a:gd name="T27" fmla="*/ 12 h 28"/>
                  <a:gd name="T28" fmla="*/ 4 w 15"/>
                  <a:gd name="T29" fmla="*/ 17 h 28"/>
                  <a:gd name="T30" fmla="*/ 5 w 15"/>
                  <a:gd name="T31" fmla="*/ 20 h 28"/>
                  <a:gd name="T32" fmla="*/ 7 w 15"/>
                  <a:gd name="T33" fmla="*/ 23 h 28"/>
                  <a:gd name="T34" fmla="*/ 9 w 15"/>
                  <a:gd name="T35" fmla="*/ 26 h 28"/>
                  <a:gd name="T36" fmla="*/ 12 w 15"/>
                  <a:gd name="T37" fmla="*/ 28 h 28"/>
                  <a:gd name="T38" fmla="*/ 12 w 15"/>
                  <a:gd name="T39" fmla="*/ 28 h 28"/>
                  <a:gd name="T40" fmla="*/ 15 w 15"/>
                  <a:gd name="T41" fmla="*/ 25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28"/>
                  <a:gd name="T65" fmla="*/ 15 w 15"/>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28">
                    <a:moveTo>
                      <a:pt x="15" y="25"/>
                    </a:moveTo>
                    <a:lnTo>
                      <a:pt x="15" y="25"/>
                    </a:lnTo>
                    <a:lnTo>
                      <a:pt x="13" y="23"/>
                    </a:lnTo>
                    <a:lnTo>
                      <a:pt x="11" y="21"/>
                    </a:lnTo>
                    <a:lnTo>
                      <a:pt x="9" y="18"/>
                    </a:lnTo>
                    <a:lnTo>
                      <a:pt x="7" y="15"/>
                    </a:lnTo>
                    <a:lnTo>
                      <a:pt x="6" y="11"/>
                    </a:lnTo>
                    <a:lnTo>
                      <a:pt x="6" y="8"/>
                    </a:lnTo>
                    <a:lnTo>
                      <a:pt x="5" y="4"/>
                    </a:lnTo>
                    <a:lnTo>
                      <a:pt x="6" y="1"/>
                    </a:lnTo>
                    <a:lnTo>
                      <a:pt x="2" y="0"/>
                    </a:lnTo>
                    <a:lnTo>
                      <a:pt x="0" y="4"/>
                    </a:lnTo>
                    <a:lnTo>
                      <a:pt x="2" y="8"/>
                    </a:lnTo>
                    <a:lnTo>
                      <a:pt x="2" y="12"/>
                    </a:lnTo>
                    <a:lnTo>
                      <a:pt x="4" y="17"/>
                    </a:lnTo>
                    <a:lnTo>
                      <a:pt x="5" y="20"/>
                    </a:lnTo>
                    <a:lnTo>
                      <a:pt x="7" y="23"/>
                    </a:lnTo>
                    <a:lnTo>
                      <a:pt x="9" y="26"/>
                    </a:lnTo>
                    <a:lnTo>
                      <a:pt x="12" y="28"/>
                    </a:lnTo>
                    <a:lnTo>
                      <a:pt x="15"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35" name="Freeform 100">
                <a:extLst>
                  <a:ext uri="{FF2B5EF4-FFF2-40B4-BE49-F238E27FC236}">
                    <a16:creationId xmlns:a16="http://schemas.microsoft.com/office/drawing/2014/main" id="{E884A289-C12B-EBB3-E1F1-15A356936B20}"/>
                  </a:ext>
                </a:extLst>
              </p:cNvPr>
              <p:cNvSpPr>
                <a:spLocks/>
              </p:cNvSpPr>
              <p:nvPr/>
            </p:nvSpPr>
            <p:spPr bwMode="auto">
              <a:xfrm>
                <a:off x="847" y="3759"/>
                <a:ext cx="53" cy="19"/>
              </a:xfrm>
              <a:custGeom>
                <a:avLst/>
                <a:gdLst>
                  <a:gd name="T0" fmla="*/ 52 w 53"/>
                  <a:gd name="T1" fmla="*/ 6 h 19"/>
                  <a:gd name="T2" fmla="*/ 47 w 53"/>
                  <a:gd name="T3" fmla="*/ 4 h 19"/>
                  <a:gd name="T4" fmla="*/ 47 w 53"/>
                  <a:gd name="T5" fmla="*/ 6 h 19"/>
                  <a:gd name="T6" fmla="*/ 46 w 53"/>
                  <a:gd name="T7" fmla="*/ 8 h 19"/>
                  <a:gd name="T8" fmla="*/ 44 w 53"/>
                  <a:gd name="T9" fmla="*/ 10 h 19"/>
                  <a:gd name="T10" fmla="*/ 43 w 53"/>
                  <a:gd name="T11" fmla="*/ 11 h 19"/>
                  <a:gd name="T12" fmla="*/ 37 w 53"/>
                  <a:gd name="T13" fmla="*/ 13 h 19"/>
                  <a:gd name="T14" fmla="*/ 30 w 53"/>
                  <a:gd name="T15" fmla="*/ 14 h 19"/>
                  <a:gd name="T16" fmla="*/ 23 w 53"/>
                  <a:gd name="T17" fmla="*/ 14 h 19"/>
                  <a:gd name="T18" fmla="*/ 15 w 53"/>
                  <a:gd name="T19" fmla="*/ 13 h 19"/>
                  <a:gd name="T20" fmla="*/ 9 w 53"/>
                  <a:gd name="T21" fmla="*/ 11 h 19"/>
                  <a:gd name="T22" fmla="*/ 3 w 53"/>
                  <a:gd name="T23" fmla="*/ 8 h 19"/>
                  <a:gd name="T24" fmla="*/ 0 w 53"/>
                  <a:gd name="T25" fmla="*/ 11 h 19"/>
                  <a:gd name="T26" fmla="*/ 6 w 53"/>
                  <a:gd name="T27" fmla="*/ 15 h 19"/>
                  <a:gd name="T28" fmla="*/ 14 w 53"/>
                  <a:gd name="T29" fmla="*/ 17 h 19"/>
                  <a:gd name="T30" fmla="*/ 22 w 53"/>
                  <a:gd name="T31" fmla="*/ 19 h 19"/>
                  <a:gd name="T32" fmla="*/ 30 w 53"/>
                  <a:gd name="T33" fmla="*/ 19 h 19"/>
                  <a:gd name="T34" fmla="*/ 38 w 53"/>
                  <a:gd name="T35" fmla="*/ 17 h 19"/>
                  <a:gd name="T36" fmla="*/ 45 w 53"/>
                  <a:gd name="T37" fmla="*/ 15 h 19"/>
                  <a:gd name="T38" fmla="*/ 47 w 53"/>
                  <a:gd name="T39" fmla="*/ 13 h 19"/>
                  <a:gd name="T40" fmla="*/ 49 w 53"/>
                  <a:gd name="T41" fmla="*/ 10 h 19"/>
                  <a:gd name="T42" fmla="*/ 52 w 53"/>
                  <a:gd name="T43" fmla="*/ 8 h 19"/>
                  <a:gd name="T44" fmla="*/ 53 w 53"/>
                  <a:gd name="T45" fmla="*/ 4 h 19"/>
                  <a:gd name="T46" fmla="*/ 48 w 53"/>
                  <a:gd name="T47" fmla="*/ 2 h 19"/>
                  <a:gd name="T48" fmla="*/ 53 w 53"/>
                  <a:gd name="T49" fmla="*/ 4 h 19"/>
                  <a:gd name="T50" fmla="*/ 53 w 53"/>
                  <a:gd name="T51" fmla="*/ 0 h 19"/>
                  <a:gd name="T52" fmla="*/ 48 w 53"/>
                  <a:gd name="T53" fmla="*/ 2 h 19"/>
                  <a:gd name="T54" fmla="*/ 52 w 53"/>
                  <a:gd name="T55" fmla="*/ 6 h 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19"/>
                  <a:gd name="T86" fmla="*/ 53 w 53"/>
                  <a:gd name="T87" fmla="*/ 19 h 1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19">
                    <a:moveTo>
                      <a:pt x="52" y="6"/>
                    </a:moveTo>
                    <a:lnTo>
                      <a:pt x="47" y="4"/>
                    </a:lnTo>
                    <a:lnTo>
                      <a:pt x="47" y="6"/>
                    </a:lnTo>
                    <a:lnTo>
                      <a:pt x="46" y="8"/>
                    </a:lnTo>
                    <a:lnTo>
                      <a:pt x="44" y="10"/>
                    </a:lnTo>
                    <a:lnTo>
                      <a:pt x="43" y="11"/>
                    </a:lnTo>
                    <a:lnTo>
                      <a:pt x="37" y="13"/>
                    </a:lnTo>
                    <a:lnTo>
                      <a:pt x="30" y="14"/>
                    </a:lnTo>
                    <a:lnTo>
                      <a:pt x="23" y="14"/>
                    </a:lnTo>
                    <a:lnTo>
                      <a:pt x="15" y="13"/>
                    </a:lnTo>
                    <a:lnTo>
                      <a:pt x="9" y="11"/>
                    </a:lnTo>
                    <a:lnTo>
                      <a:pt x="3" y="8"/>
                    </a:lnTo>
                    <a:lnTo>
                      <a:pt x="0" y="11"/>
                    </a:lnTo>
                    <a:lnTo>
                      <a:pt x="6" y="15"/>
                    </a:lnTo>
                    <a:lnTo>
                      <a:pt x="14" y="17"/>
                    </a:lnTo>
                    <a:lnTo>
                      <a:pt x="22" y="19"/>
                    </a:lnTo>
                    <a:lnTo>
                      <a:pt x="30" y="19"/>
                    </a:lnTo>
                    <a:lnTo>
                      <a:pt x="38" y="17"/>
                    </a:lnTo>
                    <a:lnTo>
                      <a:pt x="45" y="15"/>
                    </a:lnTo>
                    <a:lnTo>
                      <a:pt x="47" y="13"/>
                    </a:lnTo>
                    <a:lnTo>
                      <a:pt x="49" y="10"/>
                    </a:lnTo>
                    <a:lnTo>
                      <a:pt x="52" y="8"/>
                    </a:lnTo>
                    <a:lnTo>
                      <a:pt x="53" y="4"/>
                    </a:lnTo>
                    <a:lnTo>
                      <a:pt x="48" y="2"/>
                    </a:lnTo>
                    <a:lnTo>
                      <a:pt x="53" y="4"/>
                    </a:lnTo>
                    <a:lnTo>
                      <a:pt x="53" y="0"/>
                    </a:lnTo>
                    <a:lnTo>
                      <a:pt x="48" y="2"/>
                    </a:lnTo>
                    <a:lnTo>
                      <a:pt x="52"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36" name="Freeform 101">
                <a:extLst>
                  <a:ext uri="{FF2B5EF4-FFF2-40B4-BE49-F238E27FC236}">
                    <a16:creationId xmlns:a16="http://schemas.microsoft.com/office/drawing/2014/main" id="{21F4F679-ECCC-918B-A1F9-1B193B3F5459}"/>
                  </a:ext>
                </a:extLst>
              </p:cNvPr>
              <p:cNvSpPr>
                <a:spLocks/>
              </p:cNvSpPr>
              <p:nvPr/>
            </p:nvSpPr>
            <p:spPr bwMode="auto">
              <a:xfrm>
                <a:off x="894" y="3761"/>
                <a:ext cx="10" cy="6"/>
              </a:xfrm>
              <a:custGeom>
                <a:avLst/>
                <a:gdLst>
                  <a:gd name="T0" fmla="*/ 9 w 10"/>
                  <a:gd name="T1" fmla="*/ 2 h 6"/>
                  <a:gd name="T2" fmla="*/ 10 w 10"/>
                  <a:gd name="T3" fmla="*/ 2 h 6"/>
                  <a:gd name="T4" fmla="*/ 9 w 10"/>
                  <a:gd name="T5" fmla="*/ 2 h 6"/>
                  <a:gd name="T6" fmla="*/ 7 w 10"/>
                  <a:gd name="T7" fmla="*/ 2 h 6"/>
                  <a:gd name="T8" fmla="*/ 6 w 10"/>
                  <a:gd name="T9" fmla="*/ 1 h 6"/>
                  <a:gd name="T10" fmla="*/ 5 w 10"/>
                  <a:gd name="T11" fmla="*/ 1 h 6"/>
                  <a:gd name="T12" fmla="*/ 3 w 10"/>
                  <a:gd name="T13" fmla="*/ 1 h 6"/>
                  <a:gd name="T14" fmla="*/ 3 w 10"/>
                  <a:gd name="T15" fmla="*/ 1 h 6"/>
                  <a:gd name="T16" fmla="*/ 5 w 10"/>
                  <a:gd name="T17" fmla="*/ 3 h 6"/>
                  <a:gd name="T18" fmla="*/ 5 w 10"/>
                  <a:gd name="T19" fmla="*/ 4 h 6"/>
                  <a:gd name="T20" fmla="*/ 1 w 10"/>
                  <a:gd name="T21" fmla="*/ 0 h 6"/>
                  <a:gd name="T22" fmla="*/ 0 w 10"/>
                  <a:gd name="T23" fmla="*/ 2 h 6"/>
                  <a:gd name="T24" fmla="*/ 1 w 10"/>
                  <a:gd name="T25" fmla="*/ 5 h 6"/>
                  <a:gd name="T26" fmla="*/ 2 w 10"/>
                  <a:gd name="T27" fmla="*/ 5 h 6"/>
                  <a:gd name="T28" fmla="*/ 3 w 10"/>
                  <a:gd name="T29" fmla="*/ 5 h 6"/>
                  <a:gd name="T30" fmla="*/ 5 w 10"/>
                  <a:gd name="T31" fmla="*/ 6 h 6"/>
                  <a:gd name="T32" fmla="*/ 6 w 10"/>
                  <a:gd name="T33" fmla="*/ 6 h 6"/>
                  <a:gd name="T34" fmla="*/ 7 w 10"/>
                  <a:gd name="T35" fmla="*/ 6 h 6"/>
                  <a:gd name="T36" fmla="*/ 8 w 10"/>
                  <a:gd name="T37" fmla="*/ 6 h 6"/>
                  <a:gd name="T38" fmla="*/ 9 w 10"/>
                  <a:gd name="T39" fmla="*/ 6 h 6"/>
                  <a:gd name="T40" fmla="*/ 9 w 10"/>
                  <a:gd name="T41" fmla="*/ 2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6"/>
                  <a:gd name="T65" fmla="*/ 10 w 10"/>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6">
                    <a:moveTo>
                      <a:pt x="9" y="2"/>
                    </a:moveTo>
                    <a:lnTo>
                      <a:pt x="10" y="2"/>
                    </a:lnTo>
                    <a:lnTo>
                      <a:pt x="9" y="2"/>
                    </a:lnTo>
                    <a:lnTo>
                      <a:pt x="7" y="2"/>
                    </a:lnTo>
                    <a:lnTo>
                      <a:pt x="6" y="1"/>
                    </a:lnTo>
                    <a:lnTo>
                      <a:pt x="5" y="1"/>
                    </a:lnTo>
                    <a:lnTo>
                      <a:pt x="3" y="1"/>
                    </a:lnTo>
                    <a:lnTo>
                      <a:pt x="5" y="3"/>
                    </a:lnTo>
                    <a:lnTo>
                      <a:pt x="5" y="4"/>
                    </a:lnTo>
                    <a:lnTo>
                      <a:pt x="1" y="0"/>
                    </a:lnTo>
                    <a:lnTo>
                      <a:pt x="0" y="2"/>
                    </a:lnTo>
                    <a:lnTo>
                      <a:pt x="1" y="5"/>
                    </a:lnTo>
                    <a:lnTo>
                      <a:pt x="2" y="5"/>
                    </a:lnTo>
                    <a:lnTo>
                      <a:pt x="3" y="5"/>
                    </a:lnTo>
                    <a:lnTo>
                      <a:pt x="5" y="6"/>
                    </a:lnTo>
                    <a:lnTo>
                      <a:pt x="6" y="6"/>
                    </a:lnTo>
                    <a:lnTo>
                      <a:pt x="7" y="6"/>
                    </a:lnTo>
                    <a:lnTo>
                      <a:pt x="8" y="6"/>
                    </a:lnTo>
                    <a:lnTo>
                      <a:pt x="9" y="6"/>
                    </a:lnTo>
                    <a:lnTo>
                      <a:pt x="9"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37" name="Freeform 102">
                <a:extLst>
                  <a:ext uri="{FF2B5EF4-FFF2-40B4-BE49-F238E27FC236}">
                    <a16:creationId xmlns:a16="http://schemas.microsoft.com/office/drawing/2014/main" id="{7D1F44A9-4E1E-973A-AFCF-A7A972B115A0}"/>
                  </a:ext>
                </a:extLst>
              </p:cNvPr>
              <p:cNvSpPr>
                <a:spLocks/>
              </p:cNvSpPr>
              <p:nvPr/>
            </p:nvSpPr>
            <p:spPr bwMode="auto">
              <a:xfrm>
                <a:off x="903" y="3758"/>
                <a:ext cx="27" cy="9"/>
              </a:xfrm>
              <a:custGeom>
                <a:avLst/>
                <a:gdLst>
                  <a:gd name="T0" fmla="*/ 26 w 27"/>
                  <a:gd name="T1" fmla="*/ 0 h 9"/>
                  <a:gd name="T2" fmla="*/ 26 w 27"/>
                  <a:gd name="T3" fmla="*/ 0 h 9"/>
                  <a:gd name="T4" fmla="*/ 24 w 27"/>
                  <a:gd name="T5" fmla="*/ 0 h 9"/>
                  <a:gd name="T6" fmla="*/ 20 w 27"/>
                  <a:gd name="T7" fmla="*/ 1 h 9"/>
                  <a:gd name="T8" fmla="*/ 18 w 27"/>
                  <a:gd name="T9" fmla="*/ 2 h 9"/>
                  <a:gd name="T10" fmla="*/ 16 w 27"/>
                  <a:gd name="T11" fmla="*/ 3 h 9"/>
                  <a:gd name="T12" fmla="*/ 13 w 27"/>
                  <a:gd name="T13" fmla="*/ 4 h 9"/>
                  <a:gd name="T14" fmla="*/ 9 w 27"/>
                  <a:gd name="T15" fmla="*/ 5 h 9"/>
                  <a:gd name="T16" fmla="*/ 6 w 27"/>
                  <a:gd name="T17" fmla="*/ 5 h 9"/>
                  <a:gd name="T18" fmla="*/ 0 w 27"/>
                  <a:gd name="T19" fmla="*/ 5 h 9"/>
                  <a:gd name="T20" fmla="*/ 0 w 27"/>
                  <a:gd name="T21" fmla="*/ 9 h 9"/>
                  <a:gd name="T22" fmla="*/ 6 w 27"/>
                  <a:gd name="T23" fmla="*/ 9 h 9"/>
                  <a:gd name="T24" fmla="*/ 10 w 27"/>
                  <a:gd name="T25" fmla="*/ 9 h 9"/>
                  <a:gd name="T26" fmla="*/ 15 w 27"/>
                  <a:gd name="T27" fmla="*/ 8 h 9"/>
                  <a:gd name="T28" fmla="*/ 17 w 27"/>
                  <a:gd name="T29" fmla="*/ 7 h 9"/>
                  <a:gd name="T30" fmla="*/ 20 w 27"/>
                  <a:gd name="T31" fmla="*/ 6 h 9"/>
                  <a:gd name="T32" fmla="*/ 23 w 27"/>
                  <a:gd name="T33" fmla="*/ 5 h 9"/>
                  <a:gd name="T34" fmla="*/ 24 w 27"/>
                  <a:gd name="T35" fmla="*/ 4 h 9"/>
                  <a:gd name="T36" fmla="*/ 26 w 27"/>
                  <a:gd name="T37" fmla="*/ 4 h 9"/>
                  <a:gd name="T38" fmla="*/ 27 w 27"/>
                  <a:gd name="T39" fmla="*/ 4 h 9"/>
                  <a:gd name="T40" fmla="*/ 26 w 27"/>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9"/>
                  <a:gd name="T65" fmla="*/ 27 w 27"/>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9">
                    <a:moveTo>
                      <a:pt x="26" y="0"/>
                    </a:moveTo>
                    <a:lnTo>
                      <a:pt x="26" y="0"/>
                    </a:lnTo>
                    <a:lnTo>
                      <a:pt x="24" y="0"/>
                    </a:lnTo>
                    <a:lnTo>
                      <a:pt x="20" y="1"/>
                    </a:lnTo>
                    <a:lnTo>
                      <a:pt x="18" y="2"/>
                    </a:lnTo>
                    <a:lnTo>
                      <a:pt x="16" y="3"/>
                    </a:lnTo>
                    <a:lnTo>
                      <a:pt x="13" y="4"/>
                    </a:lnTo>
                    <a:lnTo>
                      <a:pt x="9" y="5"/>
                    </a:lnTo>
                    <a:lnTo>
                      <a:pt x="6" y="5"/>
                    </a:lnTo>
                    <a:lnTo>
                      <a:pt x="0" y="5"/>
                    </a:lnTo>
                    <a:lnTo>
                      <a:pt x="0" y="9"/>
                    </a:lnTo>
                    <a:lnTo>
                      <a:pt x="6" y="9"/>
                    </a:lnTo>
                    <a:lnTo>
                      <a:pt x="10" y="9"/>
                    </a:lnTo>
                    <a:lnTo>
                      <a:pt x="15" y="8"/>
                    </a:lnTo>
                    <a:lnTo>
                      <a:pt x="17" y="7"/>
                    </a:lnTo>
                    <a:lnTo>
                      <a:pt x="20" y="6"/>
                    </a:lnTo>
                    <a:lnTo>
                      <a:pt x="23" y="5"/>
                    </a:lnTo>
                    <a:lnTo>
                      <a:pt x="24" y="4"/>
                    </a:lnTo>
                    <a:lnTo>
                      <a:pt x="26" y="4"/>
                    </a:lnTo>
                    <a:lnTo>
                      <a:pt x="27" y="4"/>
                    </a:lnTo>
                    <a:lnTo>
                      <a:pt x="2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38" name="Freeform 103">
                <a:extLst>
                  <a:ext uri="{FF2B5EF4-FFF2-40B4-BE49-F238E27FC236}">
                    <a16:creationId xmlns:a16="http://schemas.microsoft.com/office/drawing/2014/main" id="{F56D8CC8-E23E-DF25-E952-B1D2F5072CD7}"/>
                  </a:ext>
                </a:extLst>
              </p:cNvPr>
              <p:cNvSpPr>
                <a:spLocks/>
              </p:cNvSpPr>
              <p:nvPr/>
            </p:nvSpPr>
            <p:spPr bwMode="auto">
              <a:xfrm>
                <a:off x="929" y="3751"/>
                <a:ext cx="27" cy="11"/>
              </a:xfrm>
              <a:custGeom>
                <a:avLst/>
                <a:gdLst>
                  <a:gd name="T0" fmla="*/ 25 w 27"/>
                  <a:gd name="T1" fmla="*/ 0 h 11"/>
                  <a:gd name="T2" fmla="*/ 25 w 27"/>
                  <a:gd name="T3" fmla="*/ 0 h 11"/>
                  <a:gd name="T4" fmla="*/ 22 w 27"/>
                  <a:gd name="T5" fmla="*/ 2 h 11"/>
                  <a:gd name="T6" fmla="*/ 18 w 27"/>
                  <a:gd name="T7" fmla="*/ 4 h 11"/>
                  <a:gd name="T8" fmla="*/ 15 w 27"/>
                  <a:gd name="T9" fmla="*/ 4 h 11"/>
                  <a:gd name="T10" fmla="*/ 11 w 27"/>
                  <a:gd name="T11" fmla="*/ 6 h 11"/>
                  <a:gd name="T12" fmla="*/ 9 w 27"/>
                  <a:gd name="T13" fmla="*/ 6 h 11"/>
                  <a:gd name="T14" fmla="*/ 6 w 27"/>
                  <a:gd name="T15" fmla="*/ 6 h 11"/>
                  <a:gd name="T16" fmla="*/ 2 w 27"/>
                  <a:gd name="T17" fmla="*/ 7 h 11"/>
                  <a:gd name="T18" fmla="*/ 0 w 27"/>
                  <a:gd name="T19" fmla="*/ 7 h 11"/>
                  <a:gd name="T20" fmla="*/ 1 w 27"/>
                  <a:gd name="T21" fmla="*/ 11 h 11"/>
                  <a:gd name="T22" fmla="*/ 3 w 27"/>
                  <a:gd name="T23" fmla="*/ 11 h 11"/>
                  <a:gd name="T24" fmla="*/ 6 w 27"/>
                  <a:gd name="T25" fmla="*/ 10 h 11"/>
                  <a:gd name="T26" fmla="*/ 9 w 27"/>
                  <a:gd name="T27" fmla="*/ 10 h 11"/>
                  <a:gd name="T28" fmla="*/ 13 w 27"/>
                  <a:gd name="T29" fmla="*/ 10 h 11"/>
                  <a:gd name="T30" fmla="*/ 16 w 27"/>
                  <a:gd name="T31" fmla="*/ 10 h 11"/>
                  <a:gd name="T32" fmla="*/ 19 w 27"/>
                  <a:gd name="T33" fmla="*/ 9 h 11"/>
                  <a:gd name="T34" fmla="*/ 24 w 27"/>
                  <a:gd name="T35" fmla="*/ 7 h 11"/>
                  <a:gd name="T36" fmla="*/ 27 w 27"/>
                  <a:gd name="T37" fmla="*/ 4 h 11"/>
                  <a:gd name="T38" fmla="*/ 27 w 27"/>
                  <a:gd name="T39" fmla="*/ 4 h 11"/>
                  <a:gd name="T40" fmla="*/ 25 w 27"/>
                  <a:gd name="T41" fmla="*/ 0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11"/>
                  <a:gd name="T65" fmla="*/ 27 w 27"/>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11">
                    <a:moveTo>
                      <a:pt x="25" y="0"/>
                    </a:moveTo>
                    <a:lnTo>
                      <a:pt x="25" y="0"/>
                    </a:lnTo>
                    <a:lnTo>
                      <a:pt x="22" y="2"/>
                    </a:lnTo>
                    <a:lnTo>
                      <a:pt x="18" y="4"/>
                    </a:lnTo>
                    <a:lnTo>
                      <a:pt x="15" y="4"/>
                    </a:lnTo>
                    <a:lnTo>
                      <a:pt x="11" y="6"/>
                    </a:lnTo>
                    <a:lnTo>
                      <a:pt x="9" y="6"/>
                    </a:lnTo>
                    <a:lnTo>
                      <a:pt x="6" y="6"/>
                    </a:lnTo>
                    <a:lnTo>
                      <a:pt x="2" y="7"/>
                    </a:lnTo>
                    <a:lnTo>
                      <a:pt x="0" y="7"/>
                    </a:lnTo>
                    <a:lnTo>
                      <a:pt x="1" y="11"/>
                    </a:lnTo>
                    <a:lnTo>
                      <a:pt x="3" y="11"/>
                    </a:lnTo>
                    <a:lnTo>
                      <a:pt x="6" y="10"/>
                    </a:lnTo>
                    <a:lnTo>
                      <a:pt x="9" y="10"/>
                    </a:lnTo>
                    <a:lnTo>
                      <a:pt x="13" y="10"/>
                    </a:lnTo>
                    <a:lnTo>
                      <a:pt x="16" y="10"/>
                    </a:lnTo>
                    <a:lnTo>
                      <a:pt x="19" y="9"/>
                    </a:lnTo>
                    <a:lnTo>
                      <a:pt x="24" y="7"/>
                    </a:lnTo>
                    <a:lnTo>
                      <a:pt x="27" y="4"/>
                    </a:lnTo>
                    <a:lnTo>
                      <a:pt x="2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39" name="Freeform 104">
                <a:extLst>
                  <a:ext uri="{FF2B5EF4-FFF2-40B4-BE49-F238E27FC236}">
                    <a16:creationId xmlns:a16="http://schemas.microsoft.com/office/drawing/2014/main" id="{8B09C38A-3C21-6BCF-F599-6038FE4B072A}"/>
                  </a:ext>
                </a:extLst>
              </p:cNvPr>
              <p:cNvSpPr>
                <a:spLocks/>
              </p:cNvSpPr>
              <p:nvPr/>
            </p:nvSpPr>
            <p:spPr bwMode="auto">
              <a:xfrm>
                <a:off x="954" y="3745"/>
                <a:ext cx="22" cy="10"/>
              </a:xfrm>
              <a:custGeom>
                <a:avLst/>
                <a:gdLst>
                  <a:gd name="T0" fmla="*/ 22 w 22"/>
                  <a:gd name="T1" fmla="*/ 0 h 10"/>
                  <a:gd name="T2" fmla="*/ 21 w 22"/>
                  <a:gd name="T3" fmla="*/ 0 h 10"/>
                  <a:gd name="T4" fmla="*/ 18 w 22"/>
                  <a:gd name="T5" fmla="*/ 1 h 10"/>
                  <a:gd name="T6" fmla="*/ 15 w 22"/>
                  <a:gd name="T7" fmla="*/ 1 h 10"/>
                  <a:gd name="T8" fmla="*/ 12 w 22"/>
                  <a:gd name="T9" fmla="*/ 1 h 10"/>
                  <a:gd name="T10" fmla="*/ 11 w 22"/>
                  <a:gd name="T11" fmla="*/ 1 h 10"/>
                  <a:gd name="T12" fmla="*/ 9 w 22"/>
                  <a:gd name="T13" fmla="*/ 1 h 10"/>
                  <a:gd name="T14" fmla="*/ 7 w 22"/>
                  <a:gd name="T15" fmla="*/ 2 h 10"/>
                  <a:gd name="T16" fmla="*/ 3 w 22"/>
                  <a:gd name="T17" fmla="*/ 4 h 10"/>
                  <a:gd name="T18" fmla="*/ 0 w 22"/>
                  <a:gd name="T19" fmla="*/ 6 h 10"/>
                  <a:gd name="T20" fmla="*/ 2 w 22"/>
                  <a:gd name="T21" fmla="*/ 10 h 10"/>
                  <a:gd name="T22" fmla="*/ 7 w 22"/>
                  <a:gd name="T23" fmla="*/ 7 h 10"/>
                  <a:gd name="T24" fmla="*/ 9 w 22"/>
                  <a:gd name="T25" fmla="*/ 6 h 10"/>
                  <a:gd name="T26" fmla="*/ 10 w 22"/>
                  <a:gd name="T27" fmla="*/ 5 h 10"/>
                  <a:gd name="T28" fmla="*/ 11 w 22"/>
                  <a:gd name="T29" fmla="*/ 5 h 10"/>
                  <a:gd name="T30" fmla="*/ 13 w 22"/>
                  <a:gd name="T31" fmla="*/ 5 h 10"/>
                  <a:gd name="T32" fmla="*/ 16 w 22"/>
                  <a:gd name="T33" fmla="*/ 5 h 10"/>
                  <a:gd name="T34" fmla="*/ 18 w 22"/>
                  <a:gd name="T35" fmla="*/ 5 h 10"/>
                  <a:gd name="T36" fmla="*/ 22 w 22"/>
                  <a:gd name="T37" fmla="*/ 4 h 10"/>
                  <a:gd name="T38" fmla="*/ 22 w 22"/>
                  <a:gd name="T39" fmla="*/ 4 h 10"/>
                  <a:gd name="T40" fmla="*/ 22 w 22"/>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0"/>
                  <a:gd name="T65" fmla="*/ 22 w 22"/>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0">
                    <a:moveTo>
                      <a:pt x="22" y="0"/>
                    </a:moveTo>
                    <a:lnTo>
                      <a:pt x="21" y="0"/>
                    </a:lnTo>
                    <a:lnTo>
                      <a:pt x="18" y="1"/>
                    </a:lnTo>
                    <a:lnTo>
                      <a:pt x="15" y="1"/>
                    </a:lnTo>
                    <a:lnTo>
                      <a:pt x="12" y="1"/>
                    </a:lnTo>
                    <a:lnTo>
                      <a:pt x="11" y="1"/>
                    </a:lnTo>
                    <a:lnTo>
                      <a:pt x="9" y="1"/>
                    </a:lnTo>
                    <a:lnTo>
                      <a:pt x="7" y="2"/>
                    </a:lnTo>
                    <a:lnTo>
                      <a:pt x="3" y="4"/>
                    </a:lnTo>
                    <a:lnTo>
                      <a:pt x="0" y="6"/>
                    </a:lnTo>
                    <a:lnTo>
                      <a:pt x="2" y="10"/>
                    </a:lnTo>
                    <a:lnTo>
                      <a:pt x="7" y="7"/>
                    </a:lnTo>
                    <a:lnTo>
                      <a:pt x="9" y="6"/>
                    </a:lnTo>
                    <a:lnTo>
                      <a:pt x="10" y="5"/>
                    </a:lnTo>
                    <a:lnTo>
                      <a:pt x="11" y="5"/>
                    </a:lnTo>
                    <a:lnTo>
                      <a:pt x="13" y="5"/>
                    </a:lnTo>
                    <a:lnTo>
                      <a:pt x="16" y="5"/>
                    </a:lnTo>
                    <a:lnTo>
                      <a:pt x="18" y="5"/>
                    </a:lnTo>
                    <a:lnTo>
                      <a:pt x="22" y="4"/>
                    </a:lnTo>
                    <a:lnTo>
                      <a:pt x="2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40" name="Freeform 105">
                <a:extLst>
                  <a:ext uri="{FF2B5EF4-FFF2-40B4-BE49-F238E27FC236}">
                    <a16:creationId xmlns:a16="http://schemas.microsoft.com/office/drawing/2014/main" id="{D73CEBA0-AF21-5769-C958-7DF5BE1F1729}"/>
                  </a:ext>
                </a:extLst>
              </p:cNvPr>
              <p:cNvSpPr>
                <a:spLocks/>
              </p:cNvSpPr>
              <p:nvPr/>
            </p:nvSpPr>
            <p:spPr bwMode="auto">
              <a:xfrm>
                <a:off x="976" y="3739"/>
                <a:ext cx="16" cy="10"/>
              </a:xfrm>
              <a:custGeom>
                <a:avLst/>
                <a:gdLst>
                  <a:gd name="T0" fmla="*/ 12 w 16"/>
                  <a:gd name="T1" fmla="*/ 0 h 10"/>
                  <a:gd name="T2" fmla="*/ 12 w 16"/>
                  <a:gd name="T3" fmla="*/ 0 h 10"/>
                  <a:gd name="T4" fmla="*/ 11 w 16"/>
                  <a:gd name="T5" fmla="*/ 1 h 10"/>
                  <a:gd name="T6" fmla="*/ 10 w 16"/>
                  <a:gd name="T7" fmla="*/ 3 h 10"/>
                  <a:gd name="T8" fmla="*/ 7 w 16"/>
                  <a:gd name="T9" fmla="*/ 4 h 10"/>
                  <a:gd name="T10" fmla="*/ 6 w 16"/>
                  <a:gd name="T11" fmla="*/ 5 h 10"/>
                  <a:gd name="T12" fmla="*/ 5 w 16"/>
                  <a:gd name="T13" fmla="*/ 5 h 10"/>
                  <a:gd name="T14" fmla="*/ 3 w 16"/>
                  <a:gd name="T15" fmla="*/ 5 h 10"/>
                  <a:gd name="T16" fmla="*/ 2 w 16"/>
                  <a:gd name="T17" fmla="*/ 6 h 10"/>
                  <a:gd name="T18" fmla="*/ 0 w 16"/>
                  <a:gd name="T19" fmla="*/ 6 h 10"/>
                  <a:gd name="T20" fmla="*/ 0 w 16"/>
                  <a:gd name="T21" fmla="*/ 10 h 10"/>
                  <a:gd name="T22" fmla="*/ 2 w 16"/>
                  <a:gd name="T23" fmla="*/ 10 h 10"/>
                  <a:gd name="T24" fmla="*/ 4 w 16"/>
                  <a:gd name="T25" fmla="*/ 10 h 10"/>
                  <a:gd name="T26" fmla="*/ 6 w 16"/>
                  <a:gd name="T27" fmla="*/ 9 h 10"/>
                  <a:gd name="T28" fmla="*/ 8 w 16"/>
                  <a:gd name="T29" fmla="*/ 8 h 10"/>
                  <a:gd name="T30" fmla="*/ 11 w 16"/>
                  <a:gd name="T31" fmla="*/ 7 h 10"/>
                  <a:gd name="T32" fmla="*/ 13 w 16"/>
                  <a:gd name="T33" fmla="*/ 6 h 10"/>
                  <a:gd name="T34" fmla="*/ 14 w 16"/>
                  <a:gd name="T35" fmla="*/ 4 h 10"/>
                  <a:gd name="T36" fmla="*/ 16 w 16"/>
                  <a:gd name="T37" fmla="*/ 2 h 10"/>
                  <a:gd name="T38" fmla="*/ 16 w 16"/>
                  <a:gd name="T39" fmla="*/ 1 h 10"/>
                  <a:gd name="T40" fmla="*/ 12 w 16"/>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0"/>
                  <a:gd name="T65" fmla="*/ 16 w 16"/>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0">
                    <a:moveTo>
                      <a:pt x="12" y="0"/>
                    </a:moveTo>
                    <a:lnTo>
                      <a:pt x="12" y="0"/>
                    </a:lnTo>
                    <a:lnTo>
                      <a:pt x="11" y="1"/>
                    </a:lnTo>
                    <a:lnTo>
                      <a:pt x="10" y="3"/>
                    </a:lnTo>
                    <a:lnTo>
                      <a:pt x="7" y="4"/>
                    </a:lnTo>
                    <a:lnTo>
                      <a:pt x="6" y="5"/>
                    </a:lnTo>
                    <a:lnTo>
                      <a:pt x="5" y="5"/>
                    </a:lnTo>
                    <a:lnTo>
                      <a:pt x="3" y="5"/>
                    </a:lnTo>
                    <a:lnTo>
                      <a:pt x="2" y="6"/>
                    </a:lnTo>
                    <a:lnTo>
                      <a:pt x="0" y="6"/>
                    </a:lnTo>
                    <a:lnTo>
                      <a:pt x="0" y="10"/>
                    </a:lnTo>
                    <a:lnTo>
                      <a:pt x="2" y="10"/>
                    </a:lnTo>
                    <a:lnTo>
                      <a:pt x="4" y="10"/>
                    </a:lnTo>
                    <a:lnTo>
                      <a:pt x="6" y="9"/>
                    </a:lnTo>
                    <a:lnTo>
                      <a:pt x="8" y="8"/>
                    </a:lnTo>
                    <a:lnTo>
                      <a:pt x="11" y="7"/>
                    </a:lnTo>
                    <a:lnTo>
                      <a:pt x="13" y="6"/>
                    </a:lnTo>
                    <a:lnTo>
                      <a:pt x="14" y="4"/>
                    </a:lnTo>
                    <a:lnTo>
                      <a:pt x="16" y="2"/>
                    </a:lnTo>
                    <a:lnTo>
                      <a:pt x="16" y="1"/>
                    </a:lnTo>
                    <a:lnTo>
                      <a:pt x="1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41" name="Freeform 106">
                <a:extLst>
                  <a:ext uri="{FF2B5EF4-FFF2-40B4-BE49-F238E27FC236}">
                    <a16:creationId xmlns:a16="http://schemas.microsoft.com/office/drawing/2014/main" id="{7970AF51-FB4B-23C0-7823-E1A3BAF56AC8}"/>
                  </a:ext>
                </a:extLst>
              </p:cNvPr>
              <p:cNvSpPr>
                <a:spLocks/>
              </p:cNvSpPr>
              <p:nvPr/>
            </p:nvSpPr>
            <p:spPr bwMode="auto">
              <a:xfrm>
                <a:off x="988" y="3736"/>
                <a:ext cx="20" cy="6"/>
              </a:xfrm>
              <a:custGeom>
                <a:avLst/>
                <a:gdLst>
                  <a:gd name="T0" fmla="*/ 17 w 20"/>
                  <a:gd name="T1" fmla="*/ 0 h 6"/>
                  <a:gd name="T2" fmla="*/ 17 w 20"/>
                  <a:gd name="T3" fmla="*/ 0 h 6"/>
                  <a:gd name="T4" fmla="*/ 16 w 20"/>
                  <a:gd name="T5" fmla="*/ 1 h 6"/>
                  <a:gd name="T6" fmla="*/ 14 w 20"/>
                  <a:gd name="T7" fmla="*/ 1 h 6"/>
                  <a:gd name="T8" fmla="*/ 12 w 20"/>
                  <a:gd name="T9" fmla="*/ 1 h 6"/>
                  <a:gd name="T10" fmla="*/ 9 w 20"/>
                  <a:gd name="T11" fmla="*/ 1 h 6"/>
                  <a:gd name="T12" fmla="*/ 7 w 20"/>
                  <a:gd name="T13" fmla="*/ 1 h 6"/>
                  <a:gd name="T14" fmla="*/ 4 w 20"/>
                  <a:gd name="T15" fmla="*/ 1 h 6"/>
                  <a:gd name="T16" fmla="*/ 2 w 20"/>
                  <a:gd name="T17" fmla="*/ 1 h 6"/>
                  <a:gd name="T18" fmla="*/ 0 w 20"/>
                  <a:gd name="T19" fmla="*/ 3 h 6"/>
                  <a:gd name="T20" fmla="*/ 4 w 20"/>
                  <a:gd name="T21" fmla="*/ 4 h 6"/>
                  <a:gd name="T22" fmla="*/ 3 w 20"/>
                  <a:gd name="T23" fmla="*/ 5 h 6"/>
                  <a:gd name="T24" fmla="*/ 4 w 20"/>
                  <a:gd name="T25" fmla="*/ 5 h 6"/>
                  <a:gd name="T26" fmla="*/ 7 w 20"/>
                  <a:gd name="T27" fmla="*/ 5 h 6"/>
                  <a:gd name="T28" fmla="*/ 9 w 20"/>
                  <a:gd name="T29" fmla="*/ 5 h 6"/>
                  <a:gd name="T30" fmla="*/ 12 w 20"/>
                  <a:gd name="T31" fmla="*/ 6 h 6"/>
                  <a:gd name="T32" fmla="*/ 14 w 20"/>
                  <a:gd name="T33" fmla="*/ 5 h 6"/>
                  <a:gd name="T34" fmla="*/ 18 w 20"/>
                  <a:gd name="T35" fmla="*/ 5 h 6"/>
                  <a:gd name="T36" fmla="*/ 20 w 20"/>
                  <a:gd name="T37" fmla="*/ 3 h 6"/>
                  <a:gd name="T38" fmla="*/ 20 w 20"/>
                  <a:gd name="T39" fmla="*/ 3 h 6"/>
                  <a:gd name="T40" fmla="*/ 17 w 20"/>
                  <a:gd name="T41" fmla="*/ 0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6"/>
                  <a:gd name="T65" fmla="*/ 20 w 20"/>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6">
                    <a:moveTo>
                      <a:pt x="17" y="0"/>
                    </a:moveTo>
                    <a:lnTo>
                      <a:pt x="17" y="0"/>
                    </a:lnTo>
                    <a:lnTo>
                      <a:pt x="16" y="1"/>
                    </a:lnTo>
                    <a:lnTo>
                      <a:pt x="14" y="1"/>
                    </a:lnTo>
                    <a:lnTo>
                      <a:pt x="12" y="1"/>
                    </a:lnTo>
                    <a:lnTo>
                      <a:pt x="9" y="1"/>
                    </a:lnTo>
                    <a:lnTo>
                      <a:pt x="7" y="1"/>
                    </a:lnTo>
                    <a:lnTo>
                      <a:pt x="4" y="1"/>
                    </a:lnTo>
                    <a:lnTo>
                      <a:pt x="2" y="1"/>
                    </a:lnTo>
                    <a:lnTo>
                      <a:pt x="0" y="3"/>
                    </a:lnTo>
                    <a:lnTo>
                      <a:pt x="4" y="4"/>
                    </a:lnTo>
                    <a:lnTo>
                      <a:pt x="3" y="5"/>
                    </a:lnTo>
                    <a:lnTo>
                      <a:pt x="4" y="5"/>
                    </a:lnTo>
                    <a:lnTo>
                      <a:pt x="7" y="5"/>
                    </a:lnTo>
                    <a:lnTo>
                      <a:pt x="9" y="5"/>
                    </a:lnTo>
                    <a:lnTo>
                      <a:pt x="12" y="6"/>
                    </a:lnTo>
                    <a:lnTo>
                      <a:pt x="14" y="5"/>
                    </a:lnTo>
                    <a:lnTo>
                      <a:pt x="18" y="5"/>
                    </a:lnTo>
                    <a:lnTo>
                      <a:pt x="20" y="3"/>
                    </a:lnTo>
                    <a:lnTo>
                      <a:pt x="1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42" name="Freeform 107">
                <a:extLst>
                  <a:ext uri="{FF2B5EF4-FFF2-40B4-BE49-F238E27FC236}">
                    <a16:creationId xmlns:a16="http://schemas.microsoft.com/office/drawing/2014/main" id="{59D66413-AA23-C793-8CF7-45FFEC21F14D}"/>
                  </a:ext>
                </a:extLst>
              </p:cNvPr>
              <p:cNvSpPr>
                <a:spLocks/>
              </p:cNvSpPr>
              <p:nvPr/>
            </p:nvSpPr>
            <p:spPr bwMode="auto">
              <a:xfrm>
                <a:off x="997" y="3699"/>
                <a:ext cx="13" cy="40"/>
              </a:xfrm>
              <a:custGeom>
                <a:avLst/>
                <a:gdLst>
                  <a:gd name="T0" fmla="*/ 0 w 13"/>
                  <a:gd name="T1" fmla="*/ 3 h 40"/>
                  <a:gd name="T2" fmla="*/ 0 w 13"/>
                  <a:gd name="T3" fmla="*/ 3 h 40"/>
                  <a:gd name="T4" fmla="*/ 2 w 13"/>
                  <a:gd name="T5" fmla="*/ 8 h 40"/>
                  <a:gd name="T6" fmla="*/ 4 w 13"/>
                  <a:gd name="T7" fmla="*/ 13 h 40"/>
                  <a:gd name="T8" fmla="*/ 5 w 13"/>
                  <a:gd name="T9" fmla="*/ 18 h 40"/>
                  <a:gd name="T10" fmla="*/ 8 w 13"/>
                  <a:gd name="T11" fmla="*/ 23 h 40"/>
                  <a:gd name="T12" fmla="*/ 9 w 13"/>
                  <a:gd name="T13" fmla="*/ 28 h 40"/>
                  <a:gd name="T14" fmla="*/ 9 w 13"/>
                  <a:gd name="T15" fmla="*/ 32 h 40"/>
                  <a:gd name="T16" fmla="*/ 9 w 13"/>
                  <a:gd name="T17" fmla="*/ 35 h 40"/>
                  <a:gd name="T18" fmla="*/ 8 w 13"/>
                  <a:gd name="T19" fmla="*/ 37 h 40"/>
                  <a:gd name="T20" fmla="*/ 11 w 13"/>
                  <a:gd name="T21" fmla="*/ 40 h 40"/>
                  <a:gd name="T22" fmla="*/ 13 w 13"/>
                  <a:gd name="T23" fmla="*/ 36 h 40"/>
                  <a:gd name="T24" fmla="*/ 13 w 13"/>
                  <a:gd name="T25" fmla="*/ 32 h 40"/>
                  <a:gd name="T26" fmla="*/ 13 w 13"/>
                  <a:gd name="T27" fmla="*/ 27 h 40"/>
                  <a:gd name="T28" fmla="*/ 12 w 13"/>
                  <a:gd name="T29" fmla="*/ 22 h 40"/>
                  <a:gd name="T30" fmla="*/ 10 w 13"/>
                  <a:gd name="T31" fmla="*/ 17 h 40"/>
                  <a:gd name="T32" fmla="*/ 9 w 13"/>
                  <a:gd name="T33" fmla="*/ 11 h 40"/>
                  <a:gd name="T34" fmla="*/ 7 w 13"/>
                  <a:gd name="T35" fmla="*/ 6 h 40"/>
                  <a:gd name="T36" fmla="*/ 4 w 13"/>
                  <a:gd name="T37" fmla="*/ 1 h 40"/>
                  <a:gd name="T38" fmla="*/ 4 w 13"/>
                  <a:gd name="T39" fmla="*/ 0 h 40"/>
                  <a:gd name="T40" fmla="*/ 0 w 13"/>
                  <a:gd name="T41" fmla="*/ 3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40"/>
                  <a:gd name="T65" fmla="*/ 13 w 13"/>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40">
                    <a:moveTo>
                      <a:pt x="0" y="3"/>
                    </a:moveTo>
                    <a:lnTo>
                      <a:pt x="0" y="3"/>
                    </a:lnTo>
                    <a:lnTo>
                      <a:pt x="2" y="8"/>
                    </a:lnTo>
                    <a:lnTo>
                      <a:pt x="4" y="13"/>
                    </a:lnTo>
                    <a:lnTo>
                      <a:pt x="5" y="18"/>
                    </a:lnTo>
                    <a:lnTo>
                      <a:pt x="8" y="23"/>
                    </a:lnTo>
                    <a:lnTo>
                      <a:pt x="9" y="28"/>
                    </a:lnTo>
                    <a:lnTo>
                      <a:pt x="9" y="32"/>
                    </a:lnTo>
                    <a:lnTo>
                      <a:pt x="9" y="35"/>
                    </a:lnTo>
                    <a:lnTo>
                      <a:pt x="8" y="37"/>
                    </a:lnTo>
                    <a:lnTo>
                      <a:pt x="11" y="40"/>
                    </a:lnTo>
                    <a:lnTo>
                      <a:pt x="13" y="36"/>
                    </a:lnTo>
                    <a:lnTo>
                      <a:pt x="13" y="32"/>
                    </a:lnTo>
                    <a:lnTo>
                      <a:pt x="13" y="27"/>
                    </a:lnTo>
                    <a:lnTo>
                      <a:pt x="12" y="22"/>
                    </a:lnTo>
                    <a:lnTo>
                      <a:pt x="10" y="17"/>
                    </a:lnTo>
                    <a:lnTo>
                      <a:pt x="9" y="11"/>
                    </a:lnTo>
                    <a:lnTo>
                      <a:pt x="7" y="6"/>
                    </a:lnTo>
                    <a:lnTo>
                      <a:pt x="4" y="1"/>
                    </a:lnTo>
                    <a:lnTo>
                      <a:pt x="4" y="0"/>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43" name="Freeform 108">
                <a:extLst>
                  <a:ext uri="{FF2B5EF4-FFF2-40B4-BE49-F238E27FC236}">
                    <a16:creationId xmlns:a16="http://schemas.microsoft.com/office/drawing/2014/main" id="{E3CC5EDE-4F9F-ADD1-F25F-75AB69C470FB}"/>
                  </a:ext>
                </a:extLst>
              </p:cNvPr>
              <p:cNvSpPr>
                <a:spLocks/>
              </p:cNvSpPr>
              <p:nvPr/>
            </p:nvSpPr>
            <p:spPr bwMode="auto">
              <a:xfrm>
                <a:off x="967" y="3630"/>
                <a:ext cx="34" cy="72"/>
              </a:xfrm>
              <a:custGeom>
                <a:avLst/>
                <a:gdLst>
                  <a:gd name="T0" fmla="*/ 0 w 34"/>
                  <a:gd name="T1" fmla="*/ 0 h 72"/>
                  <a:gd name="T2" fmla="*/ 0 w 34"/>
                  <a:gd name="T3" fmla="*/ 2 h 72"/>
                  <a:gd name="T4" fmla="*/ 7 w 34"/>
                  <a:gd name="T5" fmla="*/ 13 h 72"/>
                  <a:gd name="T6" fmla="*/ 11 w 34"/>
                  <a:gd name="T7" fmla="*/ 24 h 72"/>
                  <a:gd name="T8" fmla="*/ 14 w 34"/>
                  <a:gd name="T9" fmla="*/ 32 h 72"/>
                  <a:gd name="T10" fmla="*/ 16 w 34"/>
                  <a:gd name="T11" fmla="*/ 40 h 72"/>
                  <a:gd name="T12" fmla="*/ 19 w 34"/>
                  <a:gd name="T13" fmla="*/ 47 h 72"/>
                  <a:gd name="T14" fmla="*/ 21 w 34"/>
                  <a:gd name="T15" fmla="*/ 55 h 72"/>
                  <a:gd name="T16" fmla="*/ 24 w 34"/>
                  <a:gd name="T17" fmla="*/ 63 h 72"/>
                  <a:gd name="T18" fmla="*/ 30 w 34"/>
                  <a:gd name="T19" fmla="*/ 72 h 72"/>
                  <a:gd name="T20" fmla="*/ 34 w 34"/>
                  <a:gd name="T21" fmla="*/ 69 h 72"/>
                  <a:gd name="T22" fmla="*/ 29 w 34"/>
                  <a:gd name="T23" fmla="*/ 61 h 72"/>
                  <a:gd name="T24" fmla="*/ 25 w 34"/>
                  <a:gd name="T25" fmla="*/ 54 h 72"/>
                  <a:gd name="T26" fmla="*/ 23 w 34"/>
                  <a:gd name="T27" fmla="*/ 46 h 72"/>
                  <a:gd name="T28" fmla="*/ 21 w 34"/>
                  <a:gd name="T29" fmla="*/ 39 h 72"/>
                  <a:gd name="T30" fmla="*/ 19 w 34"/>
                  <a:gd name="T31" fmla="*/ 31 h 72"/>
                  <a:gd name="T32" fmla="*/ 15 w 34"/>
                  <a:gd name="T33" fmla="*/ 22 h 72"/>
                  <a:gd name="T34" fmla="*/ 12 w 34"/>
                  <a:gd name="T35" fmla="*/ 12 h 72"/>
                  <a:gd name="T36" fmla="*/ 5 w 34"/>
                  <a:gd name="T37" fmla="*/ 0 h 72"/>
                  <a:gd name="T38" fmla="*/ 5 w 34"/>
                  <a:gd name="T39" fmla="*/ 2 h 72"/>
                  <a:gd name="T40" fmla="*/ 0 w 34"/>
                  <a:gd name="T41" fmla="*/ 0 h 72"/>
                  <a:gd name="T42" fmla="*/ 0 w 34"/>
                  <a:gd name="T43" fmla="*/ 1 h 72"/>
                  <a:gd name="T44" fmla="*/ 0 w 34"/>
                  <a:gd name="T45" fmla="*/ 2 h 72"/>
                  <a:gd name="T46" fmla="*/ 0 w 34"/>
                  <a:gd name="T47" fmla="*/ 0 h 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
                  <a:gd name="T73" fmla="*/ 0 h 72"/>
                  <a:gd name="T74" fmla="*/ 34 w 34"/>
                  <a:gd name="T75" fmla="*/ 72 h 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 h="72">
                    <a:moveTo>
                      <a:pt x="0" y="0"/>
                    </a:moveTo>
                    <a:lnTo>
                      <a:pt x="0" y="2"/>
                    </a:lnTo>
                    <a:lnTo>
                      <a:pt x="7" y="13"/>
                    </a:lnTo>
                    <a:lnTo>
                      <a:pt x="11" y="24"/>
                    </a:lnTo>
                    <a:lnTo>
                      <a:pt x="14" y="32"/>
                    </a:lnTo>
                    <a:lnTo>
                      <a:pt x="16" y="40"/>
                    </a:lnTo>
                    <a:lnTo>
                      <a:pt x="19" y="47"/>
                    </a:lnTo>
                    <a:lnTo>
                      <a:pt x="21" y="55"/>
                    </a:lnTo>
                    <a:lnTo>
                      <a:pt x="24" y="63"/>
                    </a:lnTo>
                    <a:lnTo>
                      <a:pt x="30" y="72"/>
                    </a:lnTo>
                    <a:lnTo>
                      <a:pt x="34" y="69"/>
                    </a:lnTo>
                    <a:lnTo>
                      <a:pt x="29" y="61"/>
                    </a:lnTo>
                    <a:lnTo>
                      <a:pt x="25" y="54"/>
                    </a:lnTo>
                    <a:lnTo>
                      <a:pt x="23" y="46"/>
                    </a:lnTo>
                    <a:lnTo>
                      <a:pt x="21" y="39"/>
                    </a:lnTo>
                    <a:lnTo>
                      <a:pt x="19" y="31"/>
                    </a:lnTo>
                    <a:lnTo>
                      <a:pt x="15" y="22"/>
                    </a:lnTo>
                    <a:lnTo>
                      <a:pt x="12" y="12"/>
                    </a:lnTo>
                    <a:lnTo>
                      <a:pt x="5" y="0"/>
                    </a:lnTo>
                    <a:lnTo>
                      <a:pt x="5" y="2"/>
                    </a:lnTo>
                    <a:lnTo>
                      <a:pt x="0" y="0"/>
                    </a:lnTo>
                    <a:lnTo>
                      <a:pt x="0" y="1"/>
                    </a:lnTo>
                    <a:lnTo>
                      <a:pt x="0" y="2"/>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44" name="Freeform 109">
                <a:extLst>
                  <a:ext uri="{FF2B5EF4-FFF2-40B4-BE49-F238E27FC236}">
                    <a16:creationId xmlns:a16="http://schemas.microsoft.com/office/drawing/2014/main" id="{858F7E6A-313D-7945-0CC0-C14E7E35A06B}"/>
                  </a:ext>
                </a:extLst>
              </p:cNvPr>
              <p:cNvSpPr>
                <a:spLocks/>
              </p:cNvSpPr>
              <p:nvPr/>
            </p:nvSpPr>
            <p:spPr bwMode="auto">
              <a:xfrm>
                <a:off x="967" y="3615"/>
                <a:ext cx="9" cy="17"/>
              </a:xfrm>
              <a:custGeom>
                <a:avLst/>
                <a:gdLst>
                  <a:gd name="T0" fmla="*/ 5 w 9"/>
                  <a:gd name="T1" fmla="*/ 0 h 17"/>
                  <a:gd name="T2" fmla="*/ 5 w 9"/>
                  <a:gd name="T3" fmla="*/ 0 h 17"/>
                  <a:gd name="T4" fmla="*/ 5 w 9"/>
                  <a:gd name="T5" fmla="*/ 2 h 17"/>
                  <a:gd name="T6" fmla="*/ 5 w 9"/>
                  <a:gd name="T7" fmla="*/ 3 h 17"/>
                  <a:gd name="T8" fmla="*/ 5 w 9"/>
                  <a:gd name="T9" fmla="*/ 5 h 17"/>
                  <a:gd name="T10" fmla="*/ 4 w 9"/>
                  <a:gd name="T11" fmla="*/ 7 h 17"/>
                  <a:gd name="T12" fmla="*/ 4 w 9"/>
                  <a:gd name="T13" fmla="*/ 9 h 17"/>
                  <a:gd name="T14" fmla="*/ 3 w 9"/>
                  <a:gd name="T15" fmla="*/ 11 h 17"/>
                  <a:gd name="T16" fmla="*/ 3 w 9"/>
                  <a:gd name="T17" fmla="*/ 13 h 17"/>
                  <a:gd name="T18" fmla="*/ 0 w 9"/>
                  <a:gd name="T19" fmla="*/ 15 h 17"/>
                  <a:gd name="T20" fmla="*/ 5 w 9"/>
                  <a:gd name="T21" fmla="*/ 17 h 17"/>
                  <a:gd name="T22" fmla="*/ 6 w 9"/>
                  <a:gd name="T23" fmla="*/ 15 h 17"/>
                  <a:gd name="T24" fmla="*/ 7 w 9"/>
                  <a:gd name="T25" fmla="*/ 12 h 17"/>
                  <a:gd name="T26" fmla="*/ 8 w 9"/>
                  <a:gd name="T27" fmla="*/ 10 h 17"/>
                  <a:gd name="T28" fmla="*/ 8 w 9"/>
                  <a:gd name="T29" fmla="*/ 8 h 17"/>
                  <a:gd name="T30" fmla="*/ 9 w 9"/>
                  <a:gd name="T31" fmla="*/ 5 h 17"/>
                  <a:gd name="T32" fmla="*/ 9 w 9"/>
                  <a:gd name="T33" fmla="*/ 3 h 17"/>
                  <a:gd name="T34" fmla="*/ 9 w 9"/>
                  <a:gd name="T35" fmla="*/ 2 h 17"/>
                  <a:gd name="T36" fmla="*/ 9 w 9"/>
                  <a:gd name="T37" fmla="*/ 0 h 17"/>
                  <a:gd name="T38" fmla="*/ 9 w 9"/>
                  <a:gd name="T39" fmla="*/ 0 h 17"/>
                  <a:gd name="T40" fmla="*/ 5 w 9"/>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17"/>
                  <a:gd name="T65" fmla="*/ 9 w 9"/>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17">
                    <a:moveTo>
                      <a:pt x="5" y="0"/>
                    </a:moveTo>
                    <a:lnTo>
                      <a:pt x="5" y="0"/>
                    </a:lnTo>
                    <a:lnTo>
                      <a:pt x="5" y="2"/>
                    </a:lnTo>
                    <a:lnTo>
                      <a:pt x="5" y="3"/>
                    </a:lnTo>
                    <a:lnTo>
                      <a:pt x="5" y="5"/>
                    </a:lnTo>
                    <a:lnTo>
                      <a:pt x="4" y="7"/>
                    </a:lnTo>
                    <a:lnTo>
                      <a:pt x="4" y="9"/>
                    </a:lnTo>
                    <a:lnTo>
                      <a:pt x="3" y="11"/>
                    </a:lnTo>
                    <a:lnTo>
                      <a:pt x="3" y="13"/>
                    </a:lnTo>
                    <a:lnTo>
                      <a:pt x="0" y="15"/>
                    </a:lnTo>
                    <a:lnTo>
                      <a:pt x="5" y="17"/>
                    </a:lnTo>
                    <a:lnTo>
                      <a:pt x="6" y="15"/>
                    </a:lnTo>
                    <a:lnTo>
                      <a:pt x="7" y="12"/>
                    </a:lnTo>
                    <a:lnTo>
                      <a:pt x="8" y="10"/>
                    </a:lnTo>
                    <a:lnTo>
                      <a:pt x="8" y="8"/>
                    </a:lnTo>
                    <a:lnTo>
                      <a:pt x="9" y="5"/>
                    </a:lnTo>
                    <a:lnTo>
                      <a:pt x="9" y="3"/>
                    </a:lnTo>
                    <a:lnTo>
                      <a:pt x="9" y="2"/>
                    </a:lnTo>
                    <a:lnTo>
                      <a:pt x="9" y="0"/>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45" name="Freeform 110">
                <a:extLst>
                  <a:ext uri="{FF2B5EF4-FFF2-40B4-BE49-F238E27FC236}">
                    <a16:creationId xmlns:a16="http://schemas.microsoft.com/office/drawing/2014/main" id="{BA403617-6561-5670-B508-D26EE0B5EFD6}"/>
                  </a:ext>
                </a:extLst>
              </p:cNvPr>
              <p:cNvSpPr>
                <a:spLocks/>
              </p:cNvSpPr>
              <p:nvPr/>
            </p:nvSpPr>
            <p:spPr bwMode="auto">
              <a:xfrm>
                <a:off x="958" y="3557"/>
                <a:ext cx="18" cy="58"/>
              </a:xfrm>
              <a:custGeom>
                <a:avLst/>
                <a:gdLst>
                  <a:gd name="T0" fmla="*/ 2 w 18"/>
                  <a:gd name="T1" fmla="*/ 0 h 58"/>
                  <a:gd name="T2" fmla="*/ 2 w 18"/>
                  <a:gd name="T3" fmla="*/ 0 h 58"/>
                  <a:gd name="T4" fmla="*/ 0 w 18"/>
                  <a:gd name="T5" fmla="*/ 8 h 58"/>
                  <a:gd name="T6" fmla="*/ 2 w 18"/>
                  <a:gd name="T7" fmla="*/ 15 h 58"/>
                  <a:gd name="T8" fmla="*/ 4 w 18"/>
                  <a:gd name="T9" fmla="*/ 23 h 58"/>
                  <a:gd name="T10" fmla="*/ 6 w 18"/>
                  <a:gd name="T11" fmla="*/ 31 h 58"/>
                  <a:gd name="T12" fmla="*/ 8 w 18"/>
                  <a:gd name="T13" fmla="*/ 39 h 58"/>
                  <a:gd name="T14" fmla="*/ 12 w 18"/>
                  <a:gd name="T15" fmla="*/ 46 h 58"/>
                  <a:gd name="T16" fmla="*/ 13 w 18"/>
                  <a:gd name="T17" fmla="*/ 52 h 58"/>
                  <a:gd name="T18" fmla="*/ 14 w 18"/>
                  <a:gd name="T19" fmla="*/ 58 h 58"/>
                  <a:gd name="T20" fmla="*/ 18 w 18"/>
                  <a:gd name="T21" fmla="*/ 58 h 58"/>
                  <a:gd name="T22" fmla="*/ 17 w 18"/>
                  <a:gd name="T23" fmla="*/ 51 h 58"/>
                  <a:gd name="T24" fmla="*/ 16 w 18"/>
                  <a:gd name="T25" fmla="*/ 45 h 58"/>
                  <a:gd name="T26" fmla="*/ 13 w 18"/>
                  <a:gd name="T27" fmla="*/ 38 h 58"/>
                  <a:gd name="T28" fmla="*/ 11 w 18"/>
                  <a:gd name="T29" fmla="*/ 29 h 58"/>
                  <a:gd name="T30" fmla="*/ 8 w 18"/>
                  <a:gd name="T31" fmla="*/ 22 h 58"/>
                  <a:gd name="T32" fmla="*/ 6 w 18"/>
                  <a:gd name="T33" fmla="*/ 15 h 58"/>
                  <a:gd name="T34" fmla="*/ 6 w 18"/>
                  <a:gd name="T35" fmla="*/ 8 h 58"/>
                  <a:gd name="T36" fmla="*/ 6 w 18"/>
                  <a:gd name="T37" fmla="*/ 1 h 58"/>
                  <a:gd name="T38" fmla="*/ 6 w 18"/>
                  <a:gd name="T39" fmla="*/ 1 h 58"/>
                  <a:gd name="T40" fmla="*/ 2 w 18"/>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58"/>
                  <a:gd name="T65" fmla="*/ 18 w 18"/>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58">
                    <a:moveTo>
                      <a:pt x="2" y="0"/>
                    </a:moveTo>
                    <a:lnTo>
                      <a:pt x="2" y="0"/>
                    </a:lnTo>
                    <a:lnTo>
                      <a:pt x="0" y="8"/>
                    </a:lnTo>
                    <a:lnTo>
                      <a:pt x="2" y="15"/>
                    </a:lnTo>
                    <a:lnTo>
                      <a:pt x="4" y="23"/>
                    </a:lnTo>
                    <a:lnTo>
                      <a:pt x="6" y="31"/>
                    </a:lnTo>
                    <a:lnTo>
                      <a:pt x="8" y="39"/>
                    </a:lnTo>
                    <a:lnTo>
                      <a:pt x="12" y="46"/>
                    </a:lnTo>
                    <a:lnTo>
                      <a:pt x="13" y="52"/>
                    </a:lnTo>
                    <a:lnTo>
                      <a:pt x="14" y="58"/>
                    </a:lnTo>
                    <a:lnTo>
                      <a:pt x="18" y="58"/>
                    </a:lnTo>
                    <a:lnTo>
                      <a:pt x="17" y="51"/>
                    </a:lnTo>
                    <a:lnTo>
                      <a:pt x="16" y="45"/>
                    </a:lnTo>
                    <a:lnTo>
                      <a:pt x="13" y="38"/>
                    </a:lnTo>
                    <a:lnTo>
                      <a:pt x="11" y="29"/>
                    </a:lnTo>
                    <a:lnTo>
                      <a:pt x="8" y="22"/>
                    </a:lnTo>
                    <a:lnTo>
                      <a:pt x="6" y="15"/>
                    </a:lnTo>
                    <a:lnTo>
                      <a:pt x="6" y="8"/>
                    </a:lnTo>
                    <a:lnTo>
                      <a:pt x="6" y="1"/>
                    </a:lnTo>
                    <a:lnTo>
                      <a:pt x="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46" name="Freeform 111">
                <a:extLst>
                  <a:ext uri="{FF2B5EF4-FFF2-40B4-BE49-F238E27FC236}">
                    <a16:creationId xmlns:a16="http://schemas.microsoft.com/office/drawing/2014/main" id="{5C46947C-49D2-4F80-7C0F-2D5EE6B5CDA6}"/>
                  </a:ext>
                </a:extLst>
              </p:cNvPr>
              <p:cNvSpPr>
                <a:spLocks/>
              </p:cNvSpPr>
              <p:nvPr/>
            </p:nvSpPr>
            <p:spPr bwMode="auto">
              <a:xfrm>
                <a:off x="960" y="3407"/>
                <a:ext cx="40" cy="151"/>
              </a:xfrm>
              <a:custGeom>
                <a:avLst/>
                <a:gdLst>
                  <a:gd name="T0" fmla="*/ 36 w 40"/>
                  <a:gd name="T1" fmla="*/ 0 h 151"/>
                  <a:gd name="T2" fmla="*/ 36 w 40"/>
                  <a:gd name="T3" fmla="*/ 0 h 151"/>
                  <a:gd name="T4" fmla="*/ 31 w 40"/>
                  <a:gd name="T5" fmla="*/ 21 h 151"/>
                  <a:gd name="T6" fmla="*/ 27 w 40"/>
                  <a:gd name="T7" fmla="*/ 40 h 151"/>
                  <a:gd name="T8" fmla="*/ 22 w 40"/>
                  <a:gd name="T9" fmla="*/ 58 h 151"/>
                  <a:gd name="T10" fmla="*/ 18 w 40"/>
                  <a:gd name="T11" fmla="*/ 76 h 151"/>
                  <a:gd name="T12" fmla="*/ 13 w 40"/>
                  <a:gd name="T13" fmla="*/ 94 h 151"/>
                  <a:gd name="T14" fmla="*/ 10 w 40"/>
                  <a:gd name="T15" fmla="*/ 112 h 151"/>
                  <a:gd name="T16" fmla="*/ 4 w 40"/>
                  <a:gd name="T17" fmla="*/ 131 h 151"/>
                  <a:gd name="T18" fmla="*/ 0 w 40"/>
                  <a:gd name="T19" fmla="*/ 150 h 151"/>
                  <a:gd name="T20" fmla="*/ 4 w 40"/>
                  <a:gd name="T21" fmla="*/ 151 h 151"/>
                  <a:gd name="T22" fmla="*/ 10 w 40"/>
                  <a:gd name="T23" fmla="*/ 132 h 151"/>
                  <a:gd name="T24" fmla="*/ 14 w 40"/>
                  <a:gd name="T25" fmla="*/ 113 h 151"/>
                  <a:gd name="T26" fmla="*/ 19 w 40"/>
                  <a:gd name="T27" fmla="*/ 95 h 151"/>
                  <a:gd name="T28" fmla="*/ 22 w 40"/>
                  <a:gd name="T29" fmla="*/ 77 h 151"/>
                  <a:gd name="T30" fmla="*/ 27 w 40"/>
                  <a:gd name="T31" fmla="*/ 59 h 151"/>
                  <a:gd name="T32" fmla="*/ 31 w 40"/>
                  <a:gd name="T33" fmla="*/ 41 h 151"/>
                  <a:gd name="T34" fmla="*/ 36 w 40"/>
                  <a:gd name="T35" fmla="*/ 22 h 151"/>
                  <a:gd name="T36" fmla="*/ 40 w 40"/>
                  <a:gd name="T37" fmla="*/ 1 h 151"/>
                  <a:gd name="T38" fmla="*/ 40 w 40"/>
                  <a:gd name="T39" fmla="*/ 1 h 151"/>
                  <a:gd name="T40" fmla="*/ 36 w 40"/>
                  <a:gd name="T41" fmla="*/ 0 h 1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151"/>
                  <a:gd name="T65" fmla="*/ 40 w 40"/>
                  <a:gd name="T66" fmla="*/ 151 h 1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151">
                    <a:moveTo>
                      <a:pt x="36" y="0"/>
                    </a:moveTo>
                    <a:lnTo>
                      <a:pt x="36" y="0"/>
                    </a:lnTo>
                    <a:lnTo>
                      <a:pt x="31" y="21"/>
                    </a:lnTo>
                    <a:lnTo>
                      <a:pt x="27" y="40"/>
                    </a:lnTo>
                    <a:lnTo>
                      <a:pt x="22" y="58"/>
                    </a:lnTo>
                    <a:lnTo>
                      <a:pt x="18" y="76"/>
                    </a:lnTo>
                    <a:lnTo>
                      <a:pt x="13" y="94"/>
                    </a:lnTo>
                    <a:lnTo>
                      <a:pt x="10" y="112"/>
                    </a:lnTo>
                    <a:lnTo>
                      <a:pt x="4" y="131"/>
                    </a:lnTo>
                    <a:lnTo>
                      <a:pt x="0" y="150"/>
                    </a:lnTo>
                    <a:lnTo>
                      <a:pt x="4" y="151"/>
                    </a:lnTo>
                    <a:lnTo>
                      <a:pt x="10" y="132"/>
                    </a:lnTo>
                    <a:lnTo>
                      <a:pt x="14" y="113"/>
                    </a:lnTo>
                    <a:lnTo>
                      <a:pt x="19" y="95"/>
                    </a:lnTo>
                    <a:lnTo>
                      <a:pt x="22" y="77"/>
                    </a:lnTo>
                    <a:lnTo>
                      <a:pt x="27" y="59"/>
                    </a:lnTo>
                    <a:lnTo>
                      <a:pt x="31" y="41"/>
                    </a:lnTo>
                    <a:lnTo>
                      <a:pt x="36" y="22"/>
                    </a:lnTo>
                    <a:lnTo>
                      <a:pt x="40" y="1"/>
                    </a:lnTo>
                    <a:lnTo>
                      <a:pt x="3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47" name="Freeform 112">
                <a:extLst>
                  <a:ext uri="{FF2B5EF4-FFF2-40B4-BE49-F238E27FC236}">
                    <a16:creationId xmlns:a16="http://schemas.microsoft.com/office/drawing/2014/main" id="{677CC005-6DF9-E01C-20D3-E7BD1ABE9F82}"/>
                  </a:ext>
                </a:extLst>
              </p:cNvPr>
              <p:cNvSpPr>
                <a:spLocks/>
              </p:cNvSpPr>
              <p:nvPr/>
            </p:nvSpPr>
            <p:spPr bwMode="auto">
              <a:xfrm>
                <a:off x="996" y="3112"/>
                <a:ext cx="34" cy="296"/>
              </a:xfrm>
              <a:custGeom>
                <a:avLst/>
                <a:gdLst>
                  <a:gd name="T0" fmla="*/ 29 w 34"/>
                  <a:gd name="T1" fmla="*/ 0 h 296"/>
                  <a:gd name="T2" fmla="*/ 29 w 34"/>
                  <a:gd name="T3" fmla="*/ 0 h 296"/>
                  <a:gd name="T4" fmla="*/ 26 w 34"/>
                  <a:gd name="T5" fmla="*/ 25 h 296"/>
                  <a:gd name="T6" fmla="*/ 23 w 34"/>
                  <a:gd name="T7" fmla="*/ 57 h 296"/>
                  <a:gd name="T8" fmla="*/ 21 w 34"/>
                  <a:gd name="T9" fmla="*/ 94 h 296"/>
                  <a:gd name="T10" fmla="*/ 19 w 34"/>
                  <a:gd name="T11" fmla="*/ 133 h 296"/>
                  <a:gd name="T12" fmla="*/ 15 w 34"/>
                  <a:gd name="T13" fmla="*/ 175 h 296"/>
                  <a:gd name="T14" fmla="*/ 11 w 34"/>
                  <a:gd name="T15" fmla="*/ 217 h 296"/>
                  <a:gd name="T16" fmla="*/ 6 w 34"/>
                  <a:gd name="T17" fmla="*/ 258 h 296"/>
                  <a:gd name="T18" fmla="*/ 0 w 34"/>
                  <a:gd name="T19" fmla="*/ 295 h 296"/>
                  <a:gd name="T20" fmla="*/ 4 w 34"/>
                  <a:gd name="T21" fmla="*/ 296 h 296"/>
                  <a:gd name="T22" fmla="*/ 11 w 34"/>
                  <a:gd name="T23" fmla="*/ 259 h 296"/>
                  <a:gd name="T24" fmla="*/ 17 w 34"/>
                  <a:gd name="T25" fmla="*/ 218 h 296"/>
                  <a:gd name="T26" fmla="*/ 20 w 34"/>
                  <a:gd name="T27" fmla="*/ 176 h 296"/>
                  <a:gd name="T28" fmla="*/ 23 w 34"/>
                  <a:gd name="T29" fmla="*/ 134 h 296"/>
                  <a:gd name="T30" fmla="*/ 26 w 34"/>
                  <a:gd name="T31" fmla="*/ 95 h 296"/>
                  <a:gd name="T32" fmla="*/ 28 w 34"/>
                  <a:gd name="T33" fmla="*/ 58 h 296"/>
                  <a:gd name="T34" fmla="*/ 30 w 34"/>
                  <a:gd name="T35" fmla="*/ 26 h 296"/>
                  <a:gd name="T36" fmla="*/ 34 w 34"/>
                  <a:gd name="T37" fmla="*/ 0 h 296"/>
                  <a:gd name="T38" fmla="*/ 34 w 34"/>
                  <a:gd name="T39" fmla="*/ 0 h 296"/>
                  <a:gd name="T40" fmla="*/ 29 w 34"/>
                  <a:gd name="T41" fmla="*/ 0 h 2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296"/>
                  <a:gd name="T65" fmla="*/ 34 w 34"/>
                  <a:gd name="T66" fmla="*/ 296 h 2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296">
                    <a:moveTo>
                      <a:pt x="29" y="0"/>
                    </a:moveTo>
                    <a:lnTo>
                      <a:pt x="29" y="0"/>
                    </a:lnTo>
                    <a:lnTo>
                      <a:pt x="26" y="25"/>
                    </a:lnTo>
                    <a:lnTo>
                      <a:pt x="23" y="57"/>
                    </a:lnTo>
                    <a:lnTo>
                      <a:pt x="21" y="94"/>
                    </a:lnTo>
                    <a:lnTo>
                      <a:pt x="19" y="133"/>
                    </a:lnTo>
                    <a:lnTo>
                      <a:pt x="15" y="175"/>
                    </a:lnTo>
                    <a:lnTo>
                      <a:pt x="11" y="217"/>
                    </a:lnTo>
                    <a:lnTo>
                      <a:pt x="6" y="258"/>
                    </a:lnTo>
                    <a:lnTo>
                      <a:pt x="0" y="295"/>
                    </a:lnTo>
                    <a:lnTo>
                      <a:pt x="4" y="296"/>
                    </a:lnTo>
                    <a:lnTo>
                      <a:pt x="11" y="259"/>
                    </a:lnTo>
                    <a:lnTo>
                      <a:pt x="17" y="218"/>
                    </a:lnTo>
                    <a:lnTo>
                      <a:pt x="20" y="176"/>
                    </a:lnTo>
                    <a:lnTo>
                      <a:pt x="23" y="134"/>
                    </a:lnTo>
                    <a:lnTo>
                      <a:pt x="26" y="95"/>
                    </a:lnTo>
                    <a:lnTo>
                      <a:pt x="28" y="58"/>
                    </a:lnTo>
                    <a:lnTo>
                      <a:pt x="30" y="26"/>
                    </a:lnTo>
                    <a:lnTo>
                      <a:pt x="34" y="0"/>
                    </a:lnTo>
                    <a:lnTo>
                      <a:pt x="2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48" name="Freeform 113">
                <a:extLst>
                  <a:ext uri="{FF2B5EF4-FFF2-40B4-BE49-F238E27FC236}">
                    <a16:creationId xmlns:a16="http://schemas.microsoft.com/office/drawing/2014/main" id="{C8D05E6E-32D9-33B5-5349-3378B8759D42}"/>
                  </a:ext>
                </a:extLst>
              </p:cNvPr>
              <p:cNvSpPr>
                <a:spLocks/>
              </p:cNvSpPr>
              <p:nvPr/>
            </p:nvSpPr>
            <p:spPr bwMode="auto">
              <a:xfrm>
                <a:off x="1019" y="2983"/>
                <a:ext cx="14" cy="129"/>
              </a:xfrm>
              <a:custGeom>
                <a:avLst/>
                <a:gdLst>
                  <a:gd name="T0" fmla="*/ 0 w 14"/>
                  <a:gd name="T1" fmla="*/ 1 h 129"/>
                  <a:gd name="T2" fmla="*/ 0 w 14"/>
                  <a:gd name="T3" fmla="*/ 1 h 129"/>
                  <a:gd name="T4" fmla="*/ 4 w 14"/>
                  <a:gd name="T5" fmla="*/ 22 h 129"/>
                  <a:gd name="T6" fmla="*/ 6 w 14"/>
                  <a:gd name="T7" fmla="*/ 41 h 129"/>
                  <a:gd name="T8" fmla="*/ 7 w 14"/>
                  <a:gd name="T9" fmla="*/ 58 h 129"/>
                  <a:gd name="T10" fmla="*/ 8 w 14"/>
                  <a:gd name="T11" fmla="*/ 74 h 129"/>
                  <a:gd name="T12" fmla="*/ 9 w 14"/>
                  <a:gd name="T13" fmla="*/ 88 h 129"/>
                  <a:gd name="T14" fmla="*/ 8 w 14"/>
                  <a:gd name="T15" fmla="*/ 101 h 129"/>
                  <a:gd name="T16" fmla="*/ 7 w 14"/>
                  <a:gd name="T17" fmla="*/ 116 h 129"/>
                  <a:gd name="T18" fmla="*/ 6 w 14"/>
                  <a:gd name="T19" fmla="*/ 129 h 129"/>
                  <a:gd name="T20" fmla="*/ 11 w 14"/>
                  <a:gd name="T21" fmla="*/ 129 h 129"/>
                  <a:gd name="T22" fmla="*/ 13 w 14"/>
                  <a:gd name="T23" fmla="*/ 116 h 129"/>
                  <a:gd name="T24" fmla="*/ 14 w 14"/>
                  <a:gd name="T25" fmla="*/ 102 h 129"/>
                  <a:gd name="T26" fmla="*/ 14 w 14"/>
                  <a:gd name="T27" fmla="*/ 88 h 129"/>
                  <a:gd name="T28" fmla="*/ 14 w 14"/>
                  <a:gd name="T29" fmla="*/ 74 h 129"/>
                  <a:gd name="T30" fmla="*/ 13 w 14"/>
                  <a:gd name="T31" fmla="*/ 58 h 129"/>
                  <a:gd name="T32" fmla="*/ 11 w 14"/>
                  <a:gd name="T33" fmla="*/ 40 h 129"/>
                  <a:gd name="T34" fmla="*/ 8 w 14"/>
                  <a:gd name="T35" fmla="*/ 21 h 129"/>
                  <a:gd name="T36" fmla="*/ 5 w 14"/>
                  <a:gd name="T37" fmla="*/ 0 h 129"/>
                  <a:gd name="T38" fmla="*/ 5 w 14"/>
                  <a:gd name="T39" fmla="*/ 0 h 129"/>
                  <a:gd name="T40" fmla="*/ 0 w 14"/>
                  <a:gd name="T41" fmla="*/ 1 h 1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29"/>
                  <a:gd name="T65" fmla="*/ 14 w 14"/>
                  <a:gd name="T66" fmla="*/ 129 h 1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29">
                    <a:moveTo>
                      <a:pt x="0" y="1"/>
                    </a:moveTo>
                    <a:lnTo>
                      <a:pt x="0" y="1"/>
                    </a:lnTo>
                    <a:lnTo>
                      <a:pt x="4" y="22"/>
                    </a:lnTo>
                    <a:lnTo>
                      <a:pt x="6" y="41"/>
                    </a:lnTo>
                    <a:lnTo>
                      <a:pt x="7" y="58"/>
                    </a:lnTo>
                    <a:lnTo>
                      <a:pt x="8" y="74"/>
                    </a:lnTo>
                    <a:lnTo>
                      <a:pt x="9" y="88"/>
                    </a:lnTo>
                    <a:lnTo>
                      <a:pt x="8" y="101"/>
                    </a:lnTo>
                    <a:lnTo>
                      <a:pt x="7" y="116"/>
                    </a:lnTo>
                    <a:lnTo>
                      <a:pt x="6" y="129"/>
                    </a:lnTo>
                    <a:lnTo>
                      <a:pt x="11" y="129"/>
                    </a:lnTo>
                    <a:lnTo>
                      <a:pt x="13" y="116"/>
                    </a:lnTo>
                    <a:lnTo>
                      <a:pt x="14" y="102"/>
                    </a:lnTo>
                    <a:lnTo>
                      <a:pt x="14" y="88"/>
                    </a:lnTo>
                    <a:lnTo>
                      <a:pt x="14" y="74"/>
                    </a:lnTo>
                    <a:lnTo>
                      <a:pt x="13" y="58"/>
                    </a:lnTo>
                    <a:lnTo>
                      <a:pt x="11" y="40"/>
                    </a:lnTo>
                    <a:lnTo>
                      <a:pt x="8" y="21"/>
                    </a:lnTo>
                    <a:lnTo>
                      <a:pt x="5"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49" name="Freeform 114">
                <a:extLst>
                  <a:ext uri="{FF2B5EF4-FFF2-40B4-BE49-F238E27FC236}">
                    <a16:creationId xmlns:a16="http://schemas.microsoft.com/office/drawing/2014/main" id="{44D1A51B-6006-629C-2AF8-3DC59C65573F}"/>
                  </a:ext>
                </a:extLst>
              </p:cNvPr>
              <p:cNvSpPr>
                <a:spLocks/>
              </p:cNvSpPr>
              <p:nvPr/>
            </p:nvSpPr>
            <p:spPr bwMode="auto">
              <a:xfrm>
                <a:off x="1011" y="2944"/>
                <a:ext cx="13" cy="40"/>
              </a:xfrm>
              <a:custGeom>
                <a:avLst/>
                <a:gdLst>
                  <a:gd name="T0" fmla="*/ 4 w 13"/>
                  <a:gd name="T1" fmla="*/ 0 h 40"/>
                  <a:gd name="T2" fmla="*/ 4 w 13"/>
                  <a:gd name="T3" fmla="*/ 0 h 40"/>
                  <a:gd name="T4" fmla="*/ 2 w 13"/>
                  <a:gd name="T5" fmla="*/ 4 h 40"/>
                  <a:gd name="T6" fmla="*/ 0 w 13"/>
                  <a:gd name="T7" fmla="*/ 9 h 40"/>
                  <a:gd name="T8" fmla="*/ 0 w 13"/>
                  <a:gd name="T9" fmla="*/ 14 h 40"/>
                  <a:gd name="T10" fmla="*/ 2 w 13"/>
                  <a:gd name="T11" fmla="*/ 19 h 40"/>
                  <a:gd name="T12" fmla="*/ 4 w 13"/>
                  <a:gd name="T13" fmla="*/ 24 h 40"/>
                  <a:gd name="T14" fmla="*/ 5 w 13"/>
                  <a:gd name="T15" fmla="*/ 29 h 40"/>
                  <a:gd name="T16" fmla="*/ 7 w 13"/>
                  <a:gd name="T17" fmla="*/ 34 h 40"/>
                  <a:gd name="T18" fmla="*/ 8 w 13"/>
                  <a:gd name="T19" fmla="*/ 40 h 40"/>
                  <a:gd name="T20" fmla="*/ 13 w 13"/>
                  <a:gd name="T21" fmla="*/ 39 h 40"/>
                  <a:gd name="T22" fmla="*/ 12 w 13"/>
                  <a:gd name="T23" fmla="*/ 33 h 40"/>
                  <a:gd name="T24" fmla="*/ 10 w 13"/>
                  <a:gd name="T25" fmla="*/ 28 h 40"/>
                  <a:gd name="T26" fmla="*/ 8 w 13"/>
                  <a:gd name="T27" fmla="*/ 23 h 40"/>
                  <a:gd name="T28" fmla="*/ 6 w 13"/>
                  <a:gd name="T29" fmla="*/ 18 h 40"/>
                  <a:gd name="T30" fmla="*/ 6 w 13"/>
                  <a:gd name="T31" fmla="*/ 13 h 40"/>
                  <a:gd name="T32" fmla="*/ 5 w 13"/>
                  <a:gd name="T33" fmla="*/ 9 h 40"/>
                  <a:gd name="T34" fmla="*/ 6 w 13"/>
                  <a:gd name="T35" fmla="*/ 6 h 40"/>
                  <a:gd name="T36" fmla="*/ 7 w 13"/>
                  <a:gd name="T37" fmla="*/ 2 h 40"/>
                  <a:gd name="T38" fmla="*/ 7 w 13"/>
                  <a:gd name="T39" fmla="*/ 3 h 40"/>
                  <a:gd name="T40" fmla="*/ 4 w 13"/>
                  <a:gd name="T41" fmla="*/ 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40"/>
                  <a:gd name="T65" fmla="*/ 13 w 13"/>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40">
                    <a:moveTo>
                      <a:pt x="4" y="0"/>
                    </a:moveTo>
                    <a:lnTo>
                      <a:pt x="4" y="0"/>
                    </a:lnTo>
                    <a:lnTo>
                      <a:pt x="2" y="4"/>
                    </a:lnTo>
                    <a:lnTo>
                      <a:pt x="0" y="9"/>
                    </a:lnTo>
                    <a:lnTo>
                      <a:pt x="0" y="14"/>
                    </a:lnTo>
                    <a:lnTo>
                      <a:pt x="2" y="19"/>
                    </a:lnTo>
                    <a:lnTo>
                      <a:pt x="4" y="24"/>
                    </a:lnTo>
                    <a:lnTo>
                      <a:pt x="5" y="29"/>
                    </a:lnTo>
                    <a:lnTo>
                      <a:pt x="7" y="34"/>
                    </a:lnTo>
                    <a:lnTo>
                      <a:pt x="8" y="40"/>
                    </a:lnTo>
                    <a:lnTo>
                      <a:pt x="13" y="39"/>
                    </a:lnTo>
                    <a:lnTo>
                      <a:pt x="12" y="33"/>
                    </a:lnTo>
                    <a:lnTo>
                      <a:pt x="10" y="28"/>
                    </a:lnTo>
                    <a:lnTo>
                      <a:pt x="8" y="23"/>
                    </a:lnTo>
                    <a:lnTo>
                      <a:pt x="6" y="18"/>
                    </a:lnTo>
                    <a:lnTo>
                      <a:pt x="6" y="13"/>
                    </a:lnTo>
                    <a:lnTo>
                      <a:pt x="5" y="9"/>
                    </a:lnTo>
                    <a:lnTo>
                      <a:pt x="6" y="6"/>
                    </a:lnTo>
                    <a:lnTo>
                      <a:pt x="7" y="2"/>
                    </a:lnTo>
                    <a:lnTo>
                      <a:pt x="7" y="3"/>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50" name="Freeform 115">
                <a:extLst>
                  <a:ext uri="{FF2B5EF4-FFF2-40B4-BE49-F238E27FC236}">
                    <a16:creationId xmlns:a16="http://schemas.microsoft.com/office/drawing/2014/main" id="{22B6787C-41C7-90B5-063D-5597EB89394F}"/>
                  </a:ext>
                </a:extLst>
              </p:cNvPr>
              <p:cNvSpPr>
                <a:spLocks/>
              </p:cNvSpPr>
              <p:nvPr/>
            </p:nvSpPr>
            <p:spPr bwMode="auto">
              <a:xfrm>
                <a:off x="1015" y="2831"/>
                <a:ext cx="46" cy="116"/>
              </a:xfrm>
              <a:custGeom>
                <a:avLst/>
                <a:gdLst>
                  <a:gd name="T0" fmla="*/ 42 w 46"/>
                  <a:gd name="T1" fmla="*/ 0 h 116"/>
                  <a:gd name="T2" fmla="*/ 42 w 46"/>
                  <a:gd name="T3" fmla="*/ 0 h 116"/>
                  <a:gd name="T4" fmla="*/ 37 w 46"/>
                  <a:gd name="T5" fmla="*/ 15 h 116"/>
                  <a:gd name="T6" fmla="*/ 31 w 46"/>
                  <a:gd name="T7" fmla="*/ 31 h 116"/>
                  <a:gd name="T8" fmla="*/ 27 w 46"/>
                  <a:gd name="T9" fmla="*/ 49 h 116"/>
                  <a:gd name="T10" fmla="*/ 21 w 46"/>
                  <a:gd name="T11" fmla="*/ 65 h 116"/>
                  <a:gd name="T12" fmla="*/ 16 w 46"/>
                  <a:gd name="T13" fmla="*/ 80 h 116"/>
                  <a:gd name="T14" fmla="*/ 10 w 46"/>
                  <a:gd name="T15" fmla="*/ 93 h 116"/>
                  <a:gd name="T16" fmla="*/ 6 w 46"/>
                  <a:gd name="T17" fmla="*/ 105 h 116"/>
                  <a:gd name="T18" fmla="*/ 0 w 46"/>
                  <a:gd name="T19" fmla="*/ 113 h 116"/>
                  <a:gd name="T20" fmla="*/ 3 w 46"/>
                  <a:gd name="T21" fmla="*/ 116 h 116"/>
                  <a:gd name="T22" fmla="*/ 9 w 46"/>
                  <a:gd name="T23" fmla="*/ 107 h 116"/>
                  <a:gd name="T24" fmla="*/ 15 w 46"/>
                  <a:gd name="T25" fmla="*/ 96 h 116"/>
                  <a:gd name="T26" fmla="*/ 20 w 46"/>
                  <a:gd name="T27" fmla="*/ 81 h 116"/>
                  <a:gd name="T28" fmla="*/ 26 w 46"/>
                  <a:gd name="T29" fmla="*/ 66 h 116"/>
                  <a:gd name="T30" fmla="*/ 31 w 46"/>
                  <a:gd name="T31" fmla="*/ 50 h 116"/>
                  <a:gd name="T32" fmla="*/ 36 w 46"/>
                  <a:gd name="T33" fmla="*/ 33 h 116"/>
                  <a:gd name="T34" fmla="*/ 42 w 46"/>
                  <a:gd name="T35" fmla="*/ 17 h 116"/>
                  <a:gd name="T36" fmla="*/ 46 w 46"/>
                  <a:gd name="T37" fmla="*/ 2 h 116"/>
                  <a:gd name="T38" fmla="*/ 46 w 46"/>
                  <a:gd name="T39" fmla="*/ 2 h 116"/>
                  <a:gd name="T40" fmla="*/ 42 w 46"/>
                  <a:gd name="T41" fmla="*/ 0 h 1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116"/>
                  <a:gd name="T65" fmla="*/ 46 w 46"/>
                  <a:gd name="T66" fmla="*/ 116 h 1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116">
                    <a:moveTo>
                      <a:pt x="42" y="0"/>
                    </a:moveTo>
                    <a:lnTo>
                      <a:pt x="42" y="0"/>
                    </a:lnTo>
                    <a:lnTo>
                      <a:pt x="37" y="15"/>
                    </a:lnTo>
                    <a:lnTo>
                      <a:pt x="31" y="31"/>
                    </a:lnTo>
                    <a:lnTo>
                      <a:pt x="27" y="49"/>
                    </a:lnTo>
                    <a:lnTo>
                      <a:pt x="21" y="65"/>
                    </a:lnTo>
                    <a:lnTo>
                      <a:pt x="16" y="80"/>
                    </a:lnTo>
                    <a:lnTo>
                      <a:pt x="10" y="93"/>
                    </a:lnTo>
                    <a:lnTo>
                      <a:pt x="6" y="105"/>
                    </a:lnTo>
                    <a:lnTo>
                      <a:pt x="0" y="113"/>
                    </a:lnTo>
                    <a:lnTo>
                      <a:pt x="3" y="116"/>
                    </a:lnTo>
                    <a:lnTo>
                      <a:pt x="9" y="107"/>
                    </a:lnTo>
                    <a:lnTo>
                      <a:pt x="15" y="96"/>
                    </a:lnTo>
                    <a:lnTo>
                      <a:pt x="20" y="81"/>
                    </a:lnTo>
                    <a:lnTo>
                      <a:pt x="26" y="66"/>
                    </a:lnTo>
                    <a:lnTo>
                      <a:pt x="31" y="50"/>
                    </a:lnTo>
                    <a:lnTo>
                      <a:pt x="36" y="33"/>
                    </a:lnTo>
                    <a:lnTo>
                      <a:pt x="42" y="17"/>
                    </a:lnTo>
                    <a:lnTo>
                      <a:pt x="46" y="2"/>
                    </a:lnTo>
                    <a:lnTo>
                      <a:pt x="4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51" name="Freeform 116">
                <a:extLst>
                  <a:ext uri="{FF2B5EF4-FFF2-40B4-BE49-F238E27FC236}">
                    <a16:creationId xmlns:a16="http://schemas.microsoft.com/office/drawing/2014/main" id="{1B9D5DE5-1121-9DFA-DBB0-26BFD27BB13F}"/>
                  </a:ext>
                </a:extLst>
              </p:cNvPr>
              <p:cNvSpPr>
                <a:spLocks/>
              </p:cNvSpPr>
              <p:nvPr/>
            </p:nvSpPr>
            <p:spPr bwMode="auto">
              <a:xfrm>
                <a:off x="1057" y="2343"/>
                <a:ext cx="59" cy="490"/>
              </a:xfrm>
              <a:custGeom>
                <a:avLst/>
                <a:gdLst>
                  <a:gd name="T0" fmla="*/ 54 w 59"/>
                  <a:gd name="T1" fmla="*/ 0 h 490"/>
                  <a:gd name="T2" fmla="*/ 54 w 59"/>
                  <a:gd name="T3" fmla="*/ 0 h 490"/>
                  <a:gd name="T4" fmla="*/ 54 w 59"/>
                  <a:gd name="T5" fmla="*/ 51 h 490"/>
                  <a:gd name="T6" fmla="*/ 52 w 59"/>
                  <a:gd name="T7" fmla="*/ 111 h 490"/>
                  <a:gd name="T8" fmla="*/ 47 w 59"/>
                  <a:gd name="T9" fmla="*/ 176 h 490"/>
                  <a:gd name="T10" fmla="*/ 41 w 59"/>
                  <a:gd name="T11" fmla="*/ 244 h 490"/>
                  <a:gd name="T12" fmla="*/ 38 w 59"/>
                  <a:gd name="T13" fmla="*/ 279 h 490"/>
                  <a:gd name="T14" fmla="*/ 35 w 59"/>
                  <a:gd name="T15" fmla="*/ 313 h 490"/>
                  <a:gd name="T16" fmla="*/ 30 w 59"/>
                  <a:gd name="T17" fmla="*/ 346 h 490"/>
                  <a:gd name="T18" fmla="*/ 24 w 59"/>
                  <a:gd name="T19" fmla="*/ 379 h 490"/>
                  <a:gd name="T20" fmla="*/ 20 w 59"/>
                  <a:gd name="T21" fmla="*/ 409 h 490"/>
                  <a:gd name="T22" fmla="*/ 13 w 59"/>
                  <a:gd name="T23" fmla="*/ 438 h 490"/>
                  <a:gd name="T24" fmla="*/ 8 w 59"/>
                  <a:gd name="T25" fmla="*/ 464 h 490"/>
                  <a:gd name="T26" fmla="*/ 0 w 59"/>
                  <a:gd name="T27" fmla="*/ 488 h 490"/>
                  <a:gd name="T28" fmla="*/ 4 w 59"/>
                  <a:gd name="T29" fmla="*/ 490 h 490"/>
                  <a:gd name="T30" fmla="*/ 12 w 59"/>
                  <a:gd name="T31" fmla="*/ 465 h 490"/>
                  <a:gd name="T32" fmla="*/ 18 w 59"/>
                  <a:gd name="T33" fmla="*/ 439 h 490"/>
                  <a:gd name="T34" fmla="*/ 24 w 59"/>
                  <a:gd name="T35" fmla="*/ 409 h 490"/>
                  <a:gd name="T36" fmla="*/ 30 w 59"/>
                  <a:gd name="T37" fmla="*/ 379 h 490"/>
                  <a:gd name="T38" fmla="*/ 35 w 59"/>
                  <a:gd name="T39" fmla="*/ 347 h 490"/>
                  <a:gd name="T40" fmla="*/ 39 w 59"/>
                  <a:gd name="T41" fmla="*/ 314 h 490"/>
                  <a:gd name="T42" fmla="*/ 43 w 59"/>
                  <a:gd name="T43" fmla="*/ 280 h 490"/>
                  <a:gd name="T44" fmla="*/ 47 w 59"/>
                  <a:gd name="T45" fmla="*/ 245 h 490"/>
                  <a:gd name="T46" fmla="*/ 53 w 59"/>
                  <a:gd name="T47" fmla="*/ 177 h 490"/>
                  <a:gd name="T48" fmla="*/ 56 w 59"/>
                  <a:gd name="T49" fmla="*/ 111 h 490"/>
                  <a:gd name="T50" fmla="*/ 58 w 59"/>
                  <a:gd name="T51" fmla="*/ 51 h 490"/>
                  <a:gd name="T52" fmla="*/ 59 w 59"/>
                  <a:gd name="T53" fmla="*/ 0 h 490"/>
                  <a:gd name="T54" fmla="*/ 59 w 59"/>
                  <a:gd name="T55" fmla="*/ 0 h 490"/>
                  <a:gd name="T56" fmla="*/ 54 w 59"/>
                  <a:gd name="T57" fmla="*/ 0 h 4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490"/>
                  <a:gd name="T89" fmla="*/ 59 w 59"/>
                  <a:gd name="T90" fmla="*/ 490 h 4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490">
                    <a:moveTo>
                      <a:pt x="54" y="0"/>
                    </a:moveTo>
                    <a:lnTo>
                      <a:pt x="54" y="0"/>
                    </a:lnTo>
                    <a:lnTo>
                      <a:pt x="54" y="51"/>
                    </a:lnTo>
                    <a:lnTo>
                      <a:pt x="52" y="111"/>
                    </a:lnTo>
                    <a:lnTo>
                      <a:pt x="47" y="176"/>
                    </a:lnTo>
                    <a:lnTo>
                      <a:pt x="41" y="244"/>
                    </a:lnTo>
                    <a:lnTo>
                      <a:pt x="38" y="279"/>
                    </a:lnTo>
                    <a:lnTo>
                      <a:pt x="35" y="313"/>
                    </a:lnTo>
                    <a:lnTo>
                      <a:pt x="30" y="346"/>
                    </a:lnTo>
                    <a:lnTo>
                      <a:pt x="24" y="379"/>
                    </a:lnTo>
                    <a:lnTo>
                      <a:pt x="20" y="409"/>
                    </a:lnTo>
                    <a:lnTo>
                      <a:pt x="13" y="438"/>
                    </a:lnTo>
                    <a:lnTo>
                      <a:pt x="8" y="464"/>
                    </a:lnTo>
                    <a:lnTo>
                      <a:pt x="0" y="488"/>
                    </a:lnTo>
                    <a:lnTo>
                      <a:pt x="4" y="490"/>
                    </a:lnTo>
                    <a:lnTo>
                      <a:pt x="12" y="465"/>
                    </a:lnTo>
                    <a:lnTo>
                      <a:pt x="18" y="439"/>
                    </a:lnTo>
                    <a:lnTo>
                      <a:pt x="24" y="409"/>
                    </a:lnTo>
                    <a:lnTo>
                      <a:pt x="30" y="379"/>
                    </a:lnTo>
                    <a:lnTo>
                      <a:pt x="35" y="347"/>
                    </a:lnTo>
                    <a:lnTo>
                      <a:pt x="39" y="314"/>
                    </a:lnTo>
                    <a:lnTo>
                      <a:pt x="43" y="280"/>
                    </a:lnTo>
                    <a:lnTo>
                      <a:pt x="47" y="245"/>
                    </a:lnTo>
                    <a:lnTo>
                      <a:pt x="53" y="177"/>
                    </a:lnTo>
                    <a:lnTo>
                      <a:pt x="56" y="111"/>
                    </a:lnTo>
                    <a:lnTo>
                      <a:pt x="58" y="51"/>
                    </a:lnTo>
                    <a:lnTo>
                      <a:pt x="59" y="0"/>
                    </a:lnTo>
                    <a:lnTo>
                      <a:pt x="5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52" name="Freeform 117">
                <a:extLst>
                  <a:ext uri="{FF2B5EF4-FFF2-40B4-BE49-F238E27FC236}">
                    <a16:creationId xmlns:a16="http://schemas.microsoft.com/office/drawing/2014/main" id="{7F92C03B-0744-0AEB-601A-1DF3F4CB2237}"/>
                  </a:ext>
                </a:extLst>
              </p:cNvPr>
              <p:cNvSpPr>
                <a:spLocks/>
              </p:cNvSpPr>
              <p:nvPr/>
            </p:nvSpPr>
            <p:spPr bwMode="auto">
              <a:xfrm>
                <a:off x="1104" y="2250"/>
                <a:ext cx="12" cy="93"/>
              </a:xfrm>
              <a:custGeom>
                <a:avLst/>
                <a:gdLst>
                  <a:gd name="T0" fmla="*/ 0 w 12"/>
                  <a:gd name="T1" fmla="*/ 0 h 93"/>
                  <a:gd name="T2" fmla="*/ 0 w 12"/>
                  <a:gd name="T3" fmla="*/ 0 h 93"/>
                  <a:gd name="T4" fmla="*/ 3 w 12"/>
                  <a:gd name="T5" fmla="*/ 17 h 93"/>
                  <a:gd name="T6" fmla="*/ 6 w 12"/>
                  <a:gd name="T7" fmla="*/ 30 h 93"/>
                  <a:gd name="T8" fmla="*/ 7 w 12"/>
                  <a:gd name="T9" fmla="*/ 43 h 93"/>
                  <a:gd name="T10" fmla="*/ 8 w 12"/>
                  <a:gd name="T11" fmla="*/ 54 h 93"/>
                  <a:gd name="T12" fmla="*/ 8 w 12"/>
                  <a:gd name="T13" fmla="*/ 64 h 93"/>
                  <a:gd name="T14" fmla="*/ 8 w 12"/>
                  <a:gd name="T15" fmla="*/ 75 h 93"/>
                  <a:gd name="T16" fmla="*/ 7 w 12"/>
                  <a:gd name="T17" fmla="*/ 84 h 93"/>
                  <a:gd name="T18" fmla="*/ 7 w 12"/>
                  <a:gd name="T19" fmla="*/ 93 h 93"/>
                  <a:gd name="T20" fmla="*/ 12 w 12"/>
                  <a:gd name="T21" fmla="*/ 93 h 93"/>
                  <a:gd name="T22" fmla="*/ 12 w 12"/>
                  <a:gd name="T23" fmla="*/ 84 h 93"/>
                  <a:gd name="T24" fmla="*/ 12 w 12"/>
                  <a:gd name="T25" fmla="*/ 75 h 93"/>
                  <a:gd name="T26" fmla="*/ 12 w 12"/>
                  <a:gd name="T27" fmla="*/ 64 h 93"/>
                  <a:gd name="T28" fmla="*/ 12 w 12"/>
                  <a:gd name="T29" fmla="*/ 54 h 93"/>
                  <a:gd name="T30" fmla="*/ 12 w 12"/>
                  <a:gd name="T31" fmla="*/ 42 h 93"/>
                  <a:gd name="T32" fmla="*/ 10 w 12"/>
                  <a:gd name="T33" fmla="*/ 30 h 93"/>
                  <a:gd name="T34" fmla="*/ 8 w 12"/>
                  <a:gd name="T35" fmla="*/ 16 h 93"/>
                  <a:gd name="T36" fmla="*/ 5 w 12"/>
                  <a:gd name="T37" fmla="*/ 0 h 93"/>
                  <a:gd name="T38" fmla="*/ 5 w 12"/>
                  <a:gd name="T39" fmla="*/ 0 h 93"/>
                  <a:gd name="T40" fmla="*/ 0 w 12"/>
                  <a:gd name="T41" fmla="*/ 0 h 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93"/>
                  <a:gd name="T65" fmla="*/ 12 w 12"/>
                  <a:gd name="T66" fmla="*/ 93 h 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93">
                    <a:moveTo>
                      <a:pt x="0" y="0"/>
                    </a:moveTo>
                    <a:lnTo>
                      <a:pt x="0" y="0"/>
                    </a:lnTo>
                    <a:lnTo>
                      <a:pt x="3" y="17"/>
                    </a:lnTo>
                    <a:lnTo>
                      <a:pt x="6" y="30"/>
                    </a:lnTo>
                    <a:lnTo>
                      <a:pt x="7" y="43"/>
                    </a:lnTo>
                    <a:lnTo>
                      <a:pt x="8" y="54"/>
                    </a:lnTo>
                    <a:lnTo>
                      <a:pt x="8" y="64"/>
                    </a:lnTo>
                    <a:lnTo>
                      <a:pt x="8" y="75"/>
                    </a:lnTo>
                    <a:lnTo>
                      <a:pt x="7" y="84"/>
                    </a:lnTo>
                    <a:lnTo>
                      <a:pt x="7" y="93"/>
                    </a:lnTo>
                    <a:lnTo>
                      <a:pt x="12" y="93"/>
                    </a:lnTo>
                    <a:lnTo>
                      <a:pt x="12" y="84"/>
                    </a:lnTo>
                    <a:lnTo>
                      <a:pt x="12" y="75"/>
                    </a:lnTo>
                    <a:lnTo>
                      <a:pt x="12" y="64"/>
                    </a:lnTo>
                    <a:lnTo>
                      <a:pt x="12" y="54"/>
                    </a:lnTo>
                    <a:lnTo>
                      <a:pt x="12" y="42"/>
                    </a:lnTo>
                    <a:lnTo>
                      <a:pt x="10" y="30"/>
                    </a:lnTo>
                    <a:lnTo>
                      <a:pt x="8" y="16"/>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53" name="Freeform 118">
                <a:extLst>
                  <a:ext uri="{FF2B5EF4-FFF2-40B4-BE49-F238E27FC236}">
                    <a16:creationId xmlns:a16="http://schemas.microsoft.com/office/drawing/2014/main" id="{0BC61535-FABD-6170-6548-4EA9F1C97F43}"/>
                  </a:ext>
                </a:extLst>
              </p:cNvPr>
              <p:cNvSpPr>
                <a:spLocks/>
              </p:cNvSpPr>
              <p:nvPr/>
            </p:nvSpPr>
            <p:spPr bwMode="auto">
              <a:xfrm>
                <a:off x="1066" y="2111"/>
                <a:ext cx="43" cy="139"/>
              </a:xfrm>
              <a:custGeom>
                <a:avLst/>
                <a:gdLst>
                  <a:gd name="T0" fmla="*/ 4 w 43"/>
                  <a:gd name="T1" fmla="*/ 1 h 139"/>
                  <a:gd name="T2" fmla="*/ 0 w 43"/>
                  <a:gd name="T3" fmla="*/ 2 h 139"/>
                  <a:gd name="T4" fmla="*/ 8 w 43"/>
                  <a:gd name="T5" fmla="*/ 16 h 139"/>
                  <a:gd name="T6" fmla="*/ 14 w 43"/>
                  <a:gd name="T7" fmla="*/ 33 h 139"/>
                  <a:gd name="T8" fmla="*/ 20 w 43"/>
                  <a:gd name="T9" fmla="*/ 52 h 139"/>
                  <a:gd name="T10" fmla="*/ 24 w 43"/>
                  <a:gd name="T11" fmla="*/ 71 h 139"/>
                  <a:gd name="T12" fmla="*/ 28 w 43"/>
                  <a:gd name="T13" fmla="*/ 90 h 139"/>
                  <a:gd name="T14" fmla="*/ 32 w 43"/>
                  <a:gd name="T15" fmla="*/ 109 h 139"/>
                  <a:gd name="T16" fmla="*/ 36 w 43"/>
                  <a:gd name="T17" fmla="*/ 125 h 139"/>
                  <a:gd name="T18" fmla="*/ 38 w 43"/>
                  <a:gd name="T19" fmla="*/ 139 h 139"/>
                  <a:gd name="T20" fmla="*/ 43 w 43"/>
                  <a:gd name="T21" fmla="*/ 139 h 139"/>
                  <a:gd name="T22" fmla="*/ 40 w 43"/>
                  <a:gd name="T23" fmla="*/ 125 h 139"/>
                  <a:gd name="T24" fmla="*/ 37 w 43"/>
                  <a:gd name="T25" fmla="*/ 108 h 139"/>
                  <a:gd name="T26" fmla="*/ 34 w 43"/>
                  <a:gd name="T27" fmla="*/ 89 h 139"/>
                  <a:gd name="T28" fmla="*/ 29 w 43"/>
                  <a:gd name="T29" fmla="*/ 70 h 139"/>
                  <a:gd name="T30" fmla="*/ 24 w 43"/>
                  <a:gd name="T31" fmla="*/ 51 h 139"/>
                  <a:gd name="T32" fmla="*/ 19 w 43"/>
                  <a:gd name="T33" fmla="*/ 32 h 139"/>
                  <a:gd name="T34" fmla="*/ 12 w 43"/>
                  <a:gd name="T35" fmla="*/ 15 h 139"/>
                  <a:gd name="T36" fmla="*/ 4 w 43"/>
                  <a:gd name="T37" fmla="*/ 0 h 139"/>
                  <a:gd name="T38" fmla="*/ 0 w 43"/>
                  <a:gd name="T39" fmla="*/ 1 h 139"/>
                  <a:gd name="T40" fmla="*/ 4 w 43"/>
                  <a:gd name="T41" fmla="*/ 1 h 1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
                  <a:gd name="T64" fmla="*/ 0 h 139"/>
                  <a:gd name="T65" fmla="*/ 43 w 43"/>
                  <a:gd name="T66" fmla="*/ 139 h 1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 h="139">
                    <a:moveTo>
                      <a:pt x="4" y="1"/>
                    </a:moveTo>
                    <a:lnTo>
                      <a:pt x="0" y="2"/>
                    </a:lnTo>
                    <a:lnTo>
                      <a:pt x="8" y="16"/>
                    </a:lnTo>
                    <a:lnTo>
                      <a:pt x="14" y="33"/>
                    </a:lnTo>
                    <a:lnTo>
                      <a:pt x="20" y="52"/>
                    </a:lnTo>
                    <a:lnTo>
                      <a:pt x="24" y="71"/>
                    </a:lnTo>
                    <a:lnTo>
                      <a:pt x="28" y="90"/>
                    </a:lnTo>
                    <a:lnTo>
                      <a:pt x="32" y="109"/>
                    </a:lnTo>
                    <a:lnTo>
                      <a:pt x="36" y="125"/>
                    </a:lnTo>
                    <a:lnTo>
                      <a:pt x="38" y="139"/>
                    </a:lnTo>
                    <a:lnTo>
                      <a:pt x="43" y="139"/>
                    </a:lnTo>
                    <a:lnTo>
                      <a:pt x="40" y="125"/>
                    </a:lnTo>
                    <a:lnTo>
                      <a:pt x="37" y="108"/>
                    </a:lnTo>
                    <a:lnTo>
                      <a:pt x="34" y="89"/>
                    </a:lnTo>
                    <a:lnTo>
                      <a:pt x="29" y="70"/>
                    </a:lnTo>
                    <a:lnTo>
                      <a:pt x="24" y="51"/>
                    </a:lnTo>
                    <a:lnTo>
                      <a:pt x="19" y="32"/>
                    </a:lnTo>
                    <a:lnTo>
                      <a:pt x="12" y="15"/>
                    </a:lnTo>
                    <a:lnTo>
                      <a:pt x="4" y="0"/>
                    </a:lnTo>
                    <a:lnTo>
                      <a:pt x="0" y="1"/>
                    </a:lnTo>
                    <a:lnTo>
                      <a:pt x="4"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54" name="Freeform 119">
                <a:extLst>
                  <a:ext uri="{FF2B5EF4-FFF2-40B4-BE49-F238E27FC236}">
                    <a16:creationId xmlns:a16="http://schemas.microsoft.com/office/drawing/2014/main" id="{46AE04B1-C56B-BCAE-019F-B2ABAE8893B0}"/>
                  </a:ext>
                </a:extLst>
              </p:cNvPr>
              <p:cNvSpPr>
                <a:spLocks/>
              </p:cNvSpPr>
              <p:nvPr/>
            </p:nvSpPr>
            <p:spPr bwMode="auto">
              <a:xfrm>
                <a:off x="1059" y="2112"/>
                <a:ext cx="11" cy="16"/>
              </a:xfrm>
              <a:custGeom>
                <a:avLst/>
                <a:gdLst>
                  <a:gd name="T0" fmla="*/ 0 w 11"/>
                  <a:gd name="T1" fmla="*/ 15 h 16"/>
                  <a:gd name="T2" fmla="*/ 4 w 11"/>
                  <a:gd name="T3" fmla="*/ 16 h 16"/>
                  <a:gd name="T4" fmla="*/ 4 w 11"/>
                  <a:gd name="T5" fmla="*/ 14 h 16"/>
                  <a:gd name="T6" fmla="*/ 6 w 11"/>
                  <a:gd name="T7" fmla="*/ 12 h 16"/>
                  <a:gd name="T8" fmla="*/ 7 w 11"/>
                  <a:gd name="T9" fmla="*/ 10 h 16"/>
                  <a:gd name="T10" fmla="*/ 8 w 11"/>
                  <a:gd name="T11" fmla="*/ 9 h 16"/>
                  <a:gd name="T12" fmla="*/ 9 w 11"/>
                  <a:gd name="T13" fmla="*/ 7 h 16"/>
                  <a:gd name="T14" fmla="*/ 10 w 11"/>
                  <a:gd name="T15" fmla="*/ 5 h 16"/>
                  <a:gd name="T16" fmla="*/ 11 w 11"/>
                  <a:gd name="T17" fmla="*/ 2 h 16"/>
                  <a:gd name="T18" fmla="*/ 11 w 11"/>
                  <a:gd name="T19" fmla="*/ 0 h 16"/>
                  <a:gd name="T20" fmla="*/ 7 w 11"/>
                  <a:gd name="T21" fmla="*/ 0 h 16"/>
                  <a:gd name="T22" fmla="*/ 7 w 11"/>
                  <a:gd name="T23" fmla="*/ 1 h 16"/>
                  <a:gd name="T24" fmla="*/ 6 w 11"/>
                  <a:gd name="T25" fmla="*/ 3 h 16"/>
                  <a:gd name="T26" fmla="*/ 4 w 11"/>
                  <a:gd name="T27" fmla="*/ 5 h 16"/>
                  <a:gd name="T28" fmla="*/ 3 w 11"/>
                  <a:gd name="T29" fmla="*/ 7 h 16"/>
                  <a:gd name="T30" fmla="*/ 2 w 11"/>
                  <a:gd name="T31" fmla="*/ 9 h 16"/>
                  <a:gd name="T32" fmla="*/ 1 w 11"/>
                  <a:gd name="T33" fmla="*/ 11 h 16"/>
                  <a:gd name="T34" fmla="*/ 0 w 11"/>
                  <a:gd name="T35" fmla="*/ 13 h 16"/>
                  <a:gd name="T36" fmla="*/ 0 w 11"/>
                  <a:gd name="T37" fmla="*/ 15 h 16"/>
                  <a:gd name="T38" fmla="*/ 4 w 11"/>
                  <a:gd name="T39" fmla="*/ 16 h 16"/>
                  <a:gd name="T40" fmla="*/ 0 w 11"/>
                  <a:gd name="T41" fmla="*/ 15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16"/>
                  <a:gd name="T65" fmla="*/ 11 w 11"/>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16">
                    <a:moveTo>
                      <a:pt x="0" y="15"/>
                    </a:moveTo>
                    <a:lnTo>
                      <a:pt x="4" y="16"/>
                    </a:lnTo>
                    <a:lnTo>
                      <a:pt x="4" y="14"/>
                    </a:lnTo>
                    <a:lnTo>
                      <a:pt x="6" y="12"/>
                    </a:lnTo>
                    <a:lnTo>
                      <a:pt x="7" y="10"/>
                    </a:lnTo>
                    <a:lnTo>
                      <a:pt x="8" y="9"/>
                    </a:lnTo>
                    <a:lnTo>
                      <a:pt x="9" y="7"/>
                    </a:lnTo>
                    <a:lnTo>
                      <a:pt x="10" y="5"/>
                    </a:lnTo>
                    <a:lnTo>
                      <a:pt x="11" y="2"/>
                    </a:lnTo>
                    <a:lnTo>
                      <a:pt x="11" y="0"/>
                    </a:lnTo>
                    <a:lnTo>
                      <a:pt x="7" y="0"/>
                    </a:lnTo>
                    <a:lnTo>
                      <a:pt x="7" y="1"/>
                    </a:lnTo>
                    <a:lnTo>
                      <a:pt x="6" y="3"/>
                    </a:lnTo>
                    <a:lnTo>
                      <a:pt x="4" y="5"/>
                    </a:lnTo>
                    <a:lnTo>
                      <a:pt x="3" y="7"/>
                    </a:lnTo>
                    <a:lnTo>
                      <a:pt x="2" y="9"/>
                    </a:lnTo>
                    <a:lnTo>
                      <a:pt x="1" y="11"/>
                    </a:lnTo>
                    <a:lnTo>
                      <a:pt x="0" y="13"/>
                    </a:lnTo>
                    <a:lnTo>
                      <a:pt x="0" y="15"/>
                    </a:lnTo>
                    <a:lnTo>
                      <a:pt x="4" y="16"/>
                    </a:lnTo>
                    <a:lnTo>
                      <a:pt x="0"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55" name="Freeform 120">
                <a:extLst>
                  <a:ext uri="{FF2B5EF4-FFF2-40B4-BE49-F238E27FC236}">
                    <a16:creationId xmlns:a16="http://schemas.microsoft.com/office/drawing/2014/main" id="{E66606E2-C87D-0DFD-2680-46B255FF4D62}"/>
                  </a:ext>
                </a:extLst>
              </p:cNvPr>
              <p:cNvSpPr>
                <a:spLocks/>
              </p:cNvSpPr>
              <p:nvPr/>
            </p:nvSpPr>
            <p:spPr bwMode="auto">
              <a:xfrm>
                <a:off x="1059" y="2087"/>
                <a:ext cx="17" cy="41"/>
              </a:xfrm>
              <a:custGeom>
                <a:avLst/>
                <a:gdLst>
                  <a:gd name="T0" fmla="*/ 11 w 17"/>
                  <a:gd name="T1" fmla="*/ 0 h 41"/>
                  <a:gd name="T2" fmla="*/ 11 w 17"/>
                  <a:gd name="T3" fmla="*/ 0 h 41"/>
                  <a:gd name="T4" fmla="*/ 11 w 17"/>
                  <a:gd name="T5" fmla="*/ 6 h 41"/>
                  <a:gd name="T6" fmla="*/ 10 w 17"/>
                  <a:gd name="T7" fmla="*/ 12 h 41"/>
                  <a:gd name="T8" fmla="*/ 9 w 17"/>
                  <a:gd name="T9" fmla="*/ 17 h 41"/>
                  <a:gd name="T10" fmla="*/ 7 w 17"/>
                  <a:gd name="T11" fmla="*/ 23 h 41"/>
                  <a:gd name="T12" fmla="*/ 4 w 17"/>
                  <a:gd name="T13" fmla="*/ 28 h 41"/>
                  <a:gd name="T14" fmla="*/ 3 w 17"/>
                  <a:gd name="T15" fmla="*/ 32 h 41"/>
                  <a:gd name="T16" fmla="*/ 1 w 17"/>
                  <a:gd name="T17" fmla="*/ 37 h 41"/>
                  <a:gd name="T18" fmla="*/ 0 w 17"/>
                  <a:gd name="T19" fmla="*/ 40 h 41"/>
                  <a:gd name="T20" fmla="*/ 4 w 17"/>
                  <a:gd name="T21" fmla="*/ 41 h 41"/>
                  <a:gd name="T22" fmla="*/ 6 w 17"/>
                  <a:gd name="T23" fmla="*/ 38 h 41"/>
                  <a:gd name="T24" fmla="*/ 7 w 17"/>
                  <a:gd name="T25" fmla="*/ 34 h 41"/>
                  <a:gd name="T26" fmla="*/ 9 w 17"/>
                  <a:gd name="T27" fmla="*/ 29 h 41"/>
                  <a:gd name="T28" fmla="*/ 11 w 17"/>
                  <a:gd name="T29" fmla="*/ 24 h 41"/>
                  <a:gd name="T30" fmla="*/ 13 w 17"/>
                  <a:gd name="T31" fmla="*/ 19 h 41"/>
                  <a:gd name="T32" fmla="*/ 16 w 17"/>
                  <a:gd name="T33" fmla="*/ 13 h 41"/>
                  <a:gd name="T34" fmla="*/ 16 w 17"/>
                  <a:gd name="T35" fmla="*/ 6 h 41"/>
                  <a:gd name="T36" fmla="*/ 17 w 17"/>
                  <a:gd name="T37" fmla="*/ 0 h 41"/>
                  <a:gd name="T38" fmla="*/ 17 w 17"/>
                  <a:gd name="T39" fmla="*/ 0 h 41"/>
                  <a:gd name="T40" fmla="*/ 11 w 17"/>
                  <a:gd name="T41" fmla="*/ 0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41"/>
                  <a:gd name="T65" fmla="*/ 17 w 17"/>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41">
                    <a:moveTo>
                      <a:pt x="11" y="0"/>
                    </a:moveTo>
                    <a:lnTo>
                      <a:pt x="11" y="0"/>
                    </a:lnTo>
                    <a:lnTo>
                      <a:pt x="11" y="6"/>
                    </a:lnTo>
                    <a:lnTo>
                      <a:pt x="10" y="12"/>
                    </a:lnTo>
                    <a:lnTo>
                      <a:pt x="9" y="17"/>
                    </a:lnTo>
                    <a:lnTo>
                      <a:pt x="7" y="23"/>
                    </a:lnTo>
                    <a:lnTo>
                      <a:pt x="4" y="28"/>
                    </a:lnTo>
                    <a:lnTo>
                      <a:pt x="3" y="32"/>
                    </a:lnTo>
                    <a:lnTo>
                      <a:pt x="1" y="37"/>
                    </a:lnTo>
                    <a:lnTo>
                      <a:pt x="0" y="40"/>
                    </a:lnTo>
                    <a:lnTo>
                      <a:pt x="4" y="41"/>
                    </a:lnTo>
                    <a:lnTo>
                      <a:pt x="6" y="38"/>
                    </a:lnTo>
                    <a:lnTo>
                      <a:pt x="7" y="34"/>
                    </a:lnTo>
                    <a:lnTo>
                      <a:pt x="9" y="29"/>
                    </a:lnTo>
                    <a:lnTo>
                      <a:pt x="11" y="24"/>
                    </a:lnTo>
                    <a:lnTo>
                      <a:pt x="13" y="19"/>
                    </a:lnTo>
                    <a:lnTo>
                      <a:pt x="16" y="13"/>
                    </a:lnTo>
                    <a:lnTo>
                      <a:pt x="16" y="6"/>
                    </a:lnTo>
                    <a:lnTo>
                      <a:pt x="17" y="0"/>
                    </a:lnTo>
                    <a:lnTo>
                      <a:pt x="1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56" name="Freeform 121">
                <a:extLst>
                  <a:ext uri="{FF2B5EF4-FFF2-40B4-BE49-F238E27FC236}">
                    <a16:creationId xmlns:a16="http://schemas.microsoft.com/office/drawing/2014/main" id="{ED1ABFD4-3F1A-1FB5-88C6-206DD135DE10}"/>
                  </a:ext>
                </a:extLst>
              </p:cNvPr>
              <p:cNvSpPr>
                <a:spLocks/>
              </p:cNvSpPr>
              <p:nvPr/>
            </p:nvSpPr>
            <p:spPr bwMode="auto">
              <a:xfrm>
                <a:off x="1065" y="1863"/>
                <a:ext cx="11" cy="224"/>
              </a:xfrm>
              <a:custGeom>
                <a:avLst/>
                <a:gdLst>
                  <a:gd name="T0" fmla="*/ 4 w 11"/>
                  <a:gd name="T1" fmla="*/ 0 h 224"/>
                  <a:gd name="T2" fmla="*/ 4 w 11"/>
                  <a:gd name="T3" fmla="*/ 0 h 224"/>
                  <a:gd name="T4" fmla="*/ 2 w 11"/>
                  <a:gd name="T5" fmla="*/ 19 h 224"/>
                  <a:gd name="T6" fmla="*/ 1 w 11"/>
                  <a:gd name="T7" fmla="*/ 45 h 224"/>
                  <a:gd name="T8" fmla="*/ 0 w 11"/>
                  <a:gd name="T9" fmla="*/ 77 h 224"/>
                  <a:gd name="T10" fmla="*/ 1 w 11"/>
                  <a:gd name="T11" fmla="*/ 112 h 224"/>
                  <a:gd name="T12" fmla="*/ 2 w 11"/>
                  <a:gd name="T13" fmla="*/ 147 h 224"/>
                  <a:gd name="T14" fmla="*/ 3 w 11"/>
                  <a:gd name="T15" fmla="*/ 180 h 224"/>
                  <a:gd name="T16" fmla="*/ 4 w 11"/>
                  <a:gd name="T17" fmla="*/ 206 h 224"/>
                  <a:gd name="T18" fmla="*/ 5 w 11"/>
                  <a:gd name="T19" fmla="*/ 224 h 224"/>
                  <a:gd name="T20" fmla="*/ 11 w 11"/>
                  <a:gd name="T21" fmla="*/ 224 h 224"/>
                  <a:gd name="T22" fmla="*/ 9 w 11"/>
                  <a:gd name="T23" fmla="*/ 206 h 224"/>
                  <a:gd name="T24" fmla="*/ 7 w 11"/>
                  <a:gd name="T25" fmla="*/ 180 h 224"/>
                  <a:gd name="T26" fmla="*/ 6 w 11"/>
                  <a:gd name="T27" fmla="*/ 147 h 224"/>
                  <a:gd name="T28" fmla="*/ 5 w 11"/>
                  <a:gd name="T29" fmla="*/ 112 h 224"/>
                  <a:gd name="T30" fmla="*/ 5 w 11"/>
                  <a:gd name="T31" fmla="*/ 77 h 224"/>
                  <a:gd name="T32" fmla="*/ 5 w 11"/>
                  <a:gd name="T33" fmla="*/ 45 h 224"/>
                  <a:gd name="T34" fmla="*/ 6 w 11"/>
                  <a:gd name="T35" fmla="*/ 19 h 224"/>
                  <a:gd name="T36" fmla="*/ 9 w 11"/>
                  <a:gd name="T37" fmla="*/ 1 h 224"/>
                  <a:gd name="T38" fmla="*/ 9 w 11"/>
                  <a:gd name="T39" fmla="*/ 1 h 224"/>
                  <a:gd name="T40" fmla="*/ 4 w 11"/>
                  <a:gd name="T41" fmla="*/ 0 h 2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224"/>
                  <a:gd name="T65" fmla="*/ 11 w 11"/>
                  <a:gd name="T66" fmla="*/ 224 h 2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224">
                    <a:moveTo>
                      <a:pt x="4" y="0"/>
                    </a:moveTo>
                    <a:lnTo>
                      <a:pt x="4" y="0"/>
                    </a:lnTo>
                    <a:lnTo>
                      <a:pt x="2" y="19"/>
                    </a:lnTo>
                    <a:lnTo>
                      <a:pt x="1" y="45"/>
                    </a:lnTo>
                    <a:lnTo>
                      <a:pt x="0" y="77"/>
                    </a:lnTo>
                    <a:lnTo>
                      <a:pt x="1" y="112"/>
                    </a:lnTo>
                    <a:lnTo>
                      <a:pt x="2" y="147"/>
                    </a:lnTo>
                    <a:lnTo>
                      <a:pt x="3" y="180"/>
                    </a:lnTo>
                    <a:lnTo>
                      <a:pt x="4" y="206"/>
                    </a:lnTo>
                    <a:lnTo>
                      <a:pt x="5" y="224"/>
                    </a:lnTo>
                    <a:lnTo>
                      <a:pt x="11" y="224"/>
                    </a:lnTo>
                    <a:lnTo>
                      <a:pt x="9" y="206"/>
                    </a:lnTo>
                    <a:lnTo>
                      <a:pt x="7" y="180"/>
                    </a:lnTo>
                    <a:lnTo>
                      <a:pt x="6" y="147"/>
                    </a:lnTo>
                    <a:lnTo>
                      <a:pt x="5" y="112"/>
                    </a:lnTo>
                    <a:lnTo>
                      <a:pt x="5" y="77"/>
                    </a:lnTo>
                    <a:lnTo>
                      <a:pt x="5" y="45"/>
                    </a:lnTo>
                    <a:lnTo>
                      <a:pt x="6" y="19"/>
                    </a:lnTo>
                    <a:lnTo>
                      <a:pt x="9" y="1"/>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57" name="Freeform 122">
                <a:extLst>
                  <a:ext uri="{FF2B5EF4-FFF2-40B4-BE49-F238E27FC236}">
                    <a16:creationId xmlns:a16="http://schemas.microsoft.com/office/drawing/2014/main" id="{5178C7A7-DAF5-3B2C-E656-181A71A69352}"/>
                  </a:ext>
                </a:extLst>
              </p:cNvPr>
              <p:cNvSpPr>
                <a:spLocks/>
              </p:cNvSpPr>
              <p:nvPr/>
            </p:nvSpPr>
            <p:spPr bwMode="auto">
              <a:xfrm>
                <a:off x="1069" y="1669"/>
                <a:ext cx="45" cy="195"/>
              </a:xfrm>
              <a:custGeom>
                <a:avLst/>
                <a:gdLst>
                  <a:gd name="T0" fmla="*/ 41 w 45"/>
                  <a:gd name="T1" fmla="*/ 0 h 195"/>
                  <a:gd name="T2" fmla="*/ 41 w 45"/>
                  <a:gd name="T3" fmla="*/ 0 h 195"/>
                  <a:gd name="T4" fmla="*/ 36 w 45"/>
                  <a:gd name="T5" fmla="*/ 23 h 195"/>
                  <a:gd name="T6" fmla="*/ 33 w 45"/>
                  <a:gd name="T7" fmla="*/ 48 h 195"/>
                  <a:gd name="T8" fmla="*/ 27 w 45"/>
                  <a:gd name="T9" fmla="*/ 73 h 195"/>
                  <a:gd name="T10" fmla="*/ 23 w 45"/>
                  <a:gd name="T11" fmla="*/ 98 h 195"/>
                  <a:gd name="T12" fmla="*/ 17 w 45"/>
                  <a:gd name="T13" fmla="*/ 122 h 195"/>
                  <a:gd name="T14" fmla="*/ 11 w 45"/>
                  <a:gd name="T15" fmla="*/ 146 h 195"/>
                  <a:gd name="T16" fmla="*/ 6 w 45"/>
                  <a:gd name="T17" fmla="*/ 171 h 195"/>
                  <a:gd name="T18" fmla="*/ 0 w 45"/>
                  <a:gd name="T19" fmla="*/ 194 h 195"/>
                  <a:gd name="T20" fmla="*/ 5 w 45"/>
                  <a:gd name="T21" fmla="*/ 195 h 195"/>
                  <a:gd name="T22" fmla="*/ 10 w 45"/>
                  <a:gd name="T23" fmla="*/ 172 h 195"/>
                  <a:gd name="T24" fmla="*/ 16 w 45"/>
                  <a:gd name="T25" fmla="*/ 147 h 195"/>
                  <a:gd name="T26" fmla="*/ 21 w 45"/>
                  <a:gd name="T27" fmla="*/ 123 h 195"/>
                  <a:gd name="T28" fmla="*/ 27 w 45"/>
                  <a:gd name="T29" fmla="*/ 99 h 195"/>
                  <a:gd name="T30" fmla="*/ 32 w 45"/>
                  <a:gd name="T31" fmla="*/ 73 h 195"/>
                  <a:gd name="T32" fmla="*/ 37 w 45"/>
                  <a:gd name="T33" fmla="*/ 49 h 195"/>
                  <a:gd name="T34" fmla="*/ 41 w 45"/>
                  <a:gd name="T35" fmla="*/ 24 h 195"/>
                  <a:gd name="T36" fmla="*/ 45 w 45"/>
                  <a:gd name="T37" fmla="*/ 0 h 195"/>
                  <a:gd name="T38" fmla="*/ 45 w 45"/>
                  <a:gd name="T39" fmla="*/ 0 h 195"/>
                  <a:gd name="T40" fmla="*/ 41 w 45"/>
                  <a:gd name="T41" fmla="*/ 0 h 1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195"/>
                  <a:gd name="T65" fmla="*/ 45 w 45"/>
                  <a:gd name="T66" fmla="*/ 195 h 1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195">
                    <a:moveTo>
                      <a:pt x="41" y="0"/>
                    </a:moveTo>
                    <a:lnTo>
                      <a:pt x="41" y="0"/>
                    </a:lnTo>
                    <a:lnTo>
                      <a:pt x="36" y="23"/>
                    </a:lnTo>
                    <a:lnTo>
                      <a:pt x="33" y="48"/>
                    </a:lnTo>
                    <a:lnTo>
                      <a:pt x="27" y="73"/>
                    </a:lnTo>
                    <a:lnTo>
                      <a:pt x="23" y="98"/>
                    </a:lnTo>
                    <a:lnTo>
                      <a:pt x="17" y="122"/>
                    </a:lnTo>
                    <a:lnTo>
                      <a:pt x="11" y="146"/>
                    </a:lnTo>
                    <a:lnTo>
                      <a:pt x="6" y="171"/>
                    </a:lnTo>
                    <a:lnTo>
                      <a:pt x="0" y="194"/>
                    </a:lnTo>
                    <a:lnTo>
                      <a:pt x="5" y="195"/>
                    </a:lnTo>
                    <a:lnTo>
                      <a:pt x="10" y="172"/>
                    </a:lnTo>
                    <a:lnTo>
                      <a:pt x="16" y="147"/>
                    </a:lnTo>
                    <a:lnTo>
                      <a:pt x="21" y="123"/>
                    </a:lnTo>
                    <a:lnTo>
                      <a:pt x="27" y="99"/>
                    </a:lnTo>
                    <a:lnTo>
                      <a:pt x="32" y="73"/>
                    </a:lnTo>
                    <a:lnTo>
                      <a:pt x="37" y="49"/>
                    </a:lnTo>
                    <a:lnTo>
                      <a:pt x="41" y="24"/>
                    </a:lnTo>
                    <a:lnTo>
                      <a:pt x="45" y="0"/>
                    </a:lnTo>
                    <a:lnTo>
                      <a:pt x="4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58" name="Freeform 123">
                <a:extLst>
                  <a:ext uri="{FF2B5EF4-FFF2-40B4-BE49-F238E27FC236}">
                    <a16:creationId xmlns:a16="http://schemas.microsoft.com/office/drawing/2014/main" id="{2BDA8FA4-9885-E436-0D55-FAD232C9E3A3}"/>
                  </a:ext>
                </a:extLst>
              </p:cNvPr>
              <p:cNvSpPr>
                <a:spLocks/>
              </p:cNvSpPr>
              <p:nvPr/>
            </p:nvSpPr>
            <p:spPr bwMode="auto">
              <a:xfrm>
                <a:off x="1110" y="1571"/>
                <a:ext cx="8" cy="98"/>
              </a:xfrm>
              <a:custGeom>
                <a:avLst/>
                <a:gdLst>
                  <a:gd name="T0" fmla="*/ 8 w 8"/>
                  <a:gd name="T1" fmla="*/ 0 h 98"/>
                  <a:gd name="T2" fmla="*/ 3 w 8"/>
                  <a:gd name="T3" fmla="*/ 0 h 98"/>
                  <a:gd name="T4" fmla="*/ 2 w 8"/>
                  <a:gd name="T5" fmla="*/ 12 h 98"/>
                  <a:gd name="T6" fmla="*/ 1 w 8"/>
                  <a:gd name="T7" fmla="*/ 24 h 98"/>
                  <a:gd name="T8" fmla="*/ 1 w 8"/>
                  <a:gd name="T9" fmla="*/ 37 h 98"/>
                  <a:gd name="T10" fmla="*/ 1 w 8"/>
                  <a:gd name="T11" fmla="*/ 49 h 98"/>
                  <a:gd name="T12" fmla="*/ 1 w 8"/>
                  <a:gd name="T13" fmla="*/ 61 h 98"/>
                  <a:gd name="T14" fmla="*/ 1 w 8"/>
                  <a:gd name="T15" fmla="*/ 73 h 98"/>
                  <a:gd name="T16" fmla="*/ 1 w 8"/>
                  <a:gd name="T17" fmla="*/ 86 h 98"/>
                  <a:gd name="T18" fmla="*/ 0 w 8"/>
                  <a:gd name="T19" fmla="*/ 98 h 98"/>
                  <a:gd name="T20" fmla="*/ 4 w 8"/>
                  <a:gd name="T21" fmla="*/ 98 h 98"/>
                  <a:gd name="T22" fmla="*/ 5 w 8"/>
                  <a:gd name="T23" fmla="*/ 86 h 98"/>
                  <a:gd name="T24" fmla="*/ 5 w 8"/>
                  <a:gd name="T25" fmla="*/ 73 h 98"/>
                  <a:gd name="T26" fmla="*/ 5 w 8"/>
                  <a:gd name="T27" fmla="*/ 61 h 98"/>
                  <a:gd name="T28" fmla="*/ 5 w 8"/>
                  <a:gd name="T29" fmla="*/ 49 h 98"/>
                  <a:gd name="T30" fmla="*/ 5 w 8"/>
                  <a:gd name="T31" fmla="*/ 37 h 98"/>
                  <a:gd name="T32" fmla="*/ 5 w 8"/>
                  <a:gd name="T33" fmla="*/ 24 h 98"/>
                  <a:gd name="T34" fmla="*/ 6 w 8"/>
                  <a:gd name="T35" fmla="*/ 12 h 98"/>
                  <a:gd name="T36" fmla="*/ 8 w 8"/>
                  <a:gd name="T37" fmla="*/ 0 h 98"/>
                  <a:gd name="T38" fmla="*/ 3 w 8"/>
                  <a:gd name="T39" fmla="*/ 0 h 98"/>
                  <a:gd name="T40" fmla="*/ 8 w 8"/>
                  <a:gd name="T41" fmla="*/ 0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98"/>
                  <a:gd name="T65" fmla="*/ 8 w 8"/>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98">
                    <a:moveTo>
                      <a:pt x="8" y="0"/>
                    </a:moveTo>
                    <a:lnTo>
                      <a:pt x="3" y="0"/>
                    </a:lnTo>
                    <a:lnTo>
                      <a:pt x="2" y="12"/>
                    </a:lnTo>
                    <a:lnTo>
                      <a:pt x="1" y="24"/>
                    </a:lnTo>
                    <a:lnTo>
                      <a:pt x="1" y="37"/>
                    </a:lnTo>
                    <a:lnTo>
                      <a:pt x="1" y="49"/>
                    </a:lnTo>
                    <a:lnTo>
                      <a:pt x="1" y="61"/>
                    </a:lnTo>
                    <a:lnTo>
                      <a:pt x="1" y="73"/>
                    </a:lnTo>
                    <a:lnTo>
                      <a:pt x="1" y="86"/>
                    </a:lnTo>
                    <a:lnTo>
                      <a:pt x="0" y="98"/>
                    </a:lnTo>
                    <a:lnTo>
                      <a:pt x="4" y="98"/>
                    </a:lnTo>
                    <a:lnTo>
                      <a:pt x="5" y="86"/>
                    </a:lnTo>
                    <a:lnTo>
                      <a:pt x="5" y="73"/>
                    </a:lnTo>
                    <a:lnTo>
                      <a:pt x="5" y="61"/>
                    </a:lnTo>
                    <a:lnTo>
                      <a:pt x="5" y="49"/>
                    </a:lnTo>
                    <a:lnTo>
                      <a:pt x="5" y="37"/>
                    </a:lnTo>
                    <a:lnTo>
                      <a:pt x="5" y="24"/>
                    </a:lnTo>
                    <a:lnTo>
                      <a:pt x="6" y="12"/>
                    </a:lnTo>
                    <a:lnTo>
                      <a:pt x="8" y="0"/>
                    </a:lnTo>
                    <a:lnTo>
                      <a:pt x="3" y="0"/>
                    </a:lnTo>
                    <a:lnTo>
                      <a:pt x="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59" name="Freeform 124">
                <a:extLst>
                  <a:ext uri="{FF2B5EF4-FFF2-40B4-BE49-F238E27FC236}">
                    <a16:creationId xmlns:a16="http://schemas.microsoft.com/office/drawing/2014/main" id="{B6746F65-F15F-D372-1F3B-105010C6CECE}"/>
                  </a:ext>
                </a:extLst>
              </p:cNvPr>
              <p:cNvSpPr>
                <a:spLocks/>
              </p:cNvSpPr>
              <p:nvPr/>
            </p:nvSpPr>
            <p:spPr bwMode="auto">
              <a:xfrm>
                <a:off x="1112" y="1571"/>
                <a:ext cx="33" cy="257"/>
              </a:xfrm>
              <a:custGeom>
                <a:avLst/>
                <a:gdLst>
                  <a:gd name="T0" fmla="*/ 33 w 33"/>
                  <a:gd name="T1" fmla="*/ 256 h 257"/>
                  <a:gd name="T2" fmla="*/ 33 w 33"/>
                  <a:gd name="T3" fmla="*/ 256 h 257"/>
                  <a:gd name="T4" fmla="*/ 28 w 33"/>
                  <a:gd name="T5" fmla="*/ 243 h 257"/>
                  <a:gd name="T6" fmla="*/ 24 w 33"/>
                  <a:gd name="T7" fmla="*/ 230 h 257"/>
                  <a:gd name="T8" fmla="*/ 20 w 33"/>
                  <a:gd name="T9" fmla="*/ 215 h 257"/>
                  <a:gd name="T10" fmla="*/ 17 w 33"/>
                  <a:gd name="T11" fmla="*/ 199 h 257"/>
                  <a:gd name="T12" fmla="*/ 12 w 33"/>
                  <a:gd name="T13" fmla="*/ 165 h 257"/>
                  <a:gd name="T14" fmla="*/ 9 w 33"/>
                  <a:gd name="T15" fmla="*/ 128 h 257"/>
                  <a:gd name="T16" fmla="*/ 7 w 33"/>
                  <a:gd name="T17" fmla="*/ 93 h 257"/>
                  <a:gd name="T18" fmla="*/ 6 w 33"/>
                  <a:gd name="T19" fmla="*/ 58 h 257"/>
                  <a:gd name="T20" fmla="*/ 6 w 33"/>
                  <a:gd name="T21" fmla="*/ 27 h 257"/>
                  <a:gd name="T22" fmla="*/ 6 w 33"/>
                  <a:gd name="T23" fmla="*/ 0 h 257"/>
                  <a:gd name="T24" fmla="*/ 1 w 33"/>
                  <a:gd name="T25" fmla="*/ 0 h 257"/>
                  <a:gd name="T26" fmla="*/ 0 w 33"/>
                  <a:gd name="T27" fmla="*/ 27 h 257"/>
                  <a:gd name="T28" fmla="*/ 0 w 33"/>
                  <a:gd name="T29" fmla="*/ 58 h 257"/>
                  <a:gd name="T30" fmla="*/ 1 w 33"/>
                  <a:gd name="T31" fmla="*/ 93 h 257"/>
                  <a:gd name="T32" fmla="*/ 3 w 33"/>
                  <a:gd name="T33" fmla="*/ 129 h 257"/>
                  <a:gd name="T34" fmla="*/ 8 w 33"/>
                  <a:gd name="T35" fmla="*/ 165 h 257"/>
                  <a:gd name="T36" fmla="*/ 12 w 33"/>
                  <a:gd name="T37" fmla="*/ 200 h 257"/>
                  <a:gd name="T38" fmla="*/ 16 w 33"/>
                  <a:gd name="T39" fmla="*/ 216 h 257"/>
                  <a:gd name="T40" fmla="*/ 19 w 33"/>
                  <a:gd name="T41" fmla="*/ 231 h 257"/>
                  <a:gd name="T42" fmla="*/ 24 w 33"/>
                  <a:gd name="T43" fmla="*/ 244 h 257"/>
                  <a:gd name="T44" fmla="*/ 28 w 33"/>
                  <a:gd name="T45" fmla="*/ 257 h 257"/>
                  <a:gd name="T46" fmla="*/ 28 w 33"/>
                  <a:gd name="T47" fmla="*/ 257 h 257"/>
                  <a:gd name="T48" fmla="*/ 33 w 33"/>
                  <a:gd name="T49" fmla="*/ 256 h 2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
                  <a:gd name="T76" fmla="*/ 0 h 257"/>
                  <a:gd name="T77" fmla="*/ 33 w 33"/>
                  <a:gd name="T78" fmla="*/ 257 h 25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 h="257">
                    <a:moveTo>
                      <a:pt x="33" y="256"/>
                    </a:moveTo>
                    <a:lnTo>
                      <a:pt x="33" y="256"/>
                    </a:lnTo>
                    <a:lnTo>
                      <a:pt x="28" y="243"/>
                    </a:lnTo>
                    <a:lnTo>
                      <a:pt x="24" y="230"/>
                    </a:lnTo>
                    <a:lnTo>
                      <a:pt x="20" y="215"/>
                    </a:lnTo>
                    <a:lnTo>
                      <a:pt x="17" y="199"/>
                    </a:lnTo>
                    <a:lnTo>
                      <a:pt x="12" y="165"/>
                    </a:lnTo>
                    <a:lnTo>
                      <a:pt x="9" y="128"/>
                    </a:lnTo>
                    <a:lnTo>
                      <a:pt x="7" y="93"/>
                    </a:lnTo>
                    <a:lnTo>
                      <a:pt x="6" y="58"/>
                    </a:lnTo>
                    <a:lnTo>
                      <a:pt x="6" y="27"/>
                    </a:lnTo>
                    <a:lnTo>
                      <a:pt x="6" y="0"/>
                    </a:lnTo>
                    <a:lnTo>
                      <a:pt x="1" y="0"/>
                    </a:lnTo>
                    <a:lnTo>
                      <a:pt x="0" y="27"/>
                    </a:lnTo>
                    <a:lnTo>
                      <a:pt x="0" y="58"/>
                    </a:lnTo>
                    <a:lnTo>
                      <a:pt x="1" y="93"/>
                    </a:lnTo>
                    <a:lnTo>
                      <a:pt x="3" y="129"/>
                    </a:lnTo>
                    <a:lnTo>
                      <a:pt x="8" y="165"/>
                    </a:lnTo>
                    <a:lnTo>
                      <a:pt x="12" y="200"/>
                    </a:lnTo>
                    <a:lnTo>
                      <a:pt x="16" y="216"/>
                    </a:lnTo>
                    <a:lnTo>
                      <a:pt x="19" y="231"/>
                    </a:lnTo>
                    <a:lnTo>
                      <a:pt x="24" y="244"/>
                    </a:lnTo>
                    <a:lnTo>
                      <a:pt x="28" y="257"/>
                    </a:lnTo>
                    <a:lnTo>
                      <a:pt x="33" y="25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60" name="Freeform 125">
                <a:extLst>
                  <a:ext uri="{FF2B5EF4-FFF2-40B4-BE49-F238E27FC236}">
                    <a16:creationId xmlns:a16="http://schemas.microsoft.com/office/drawing/2014/main" id="{DB3B0E3A-F4B2-A287-BE15-5C4B25DC6C70}"/>
                  </a:ext>
                </a:extLst>
              </p:cNvPr>
              <p:cNvSpPr>
                <a:spLocks/>
              </p:cNvSpPr>
              <p:nvPr/>
            </p:nvSpPr>
            <p:spPr bwMode="auto">
              <a:xfrm>
                <a:off x="1140" y="1827"/>
                <a:ext cx="15" cy="71"/>
              </a:xfrm>
              <a:custGeom>
                <a:avLst/>
                <a:gdLst>
                  <a:gd name="T0" fmla="*/ 15 w 15"/>
                  <a:gd name="T1" fmla="*/ 70 h 71"/>
                  <a:gd name="T2" fmla="*/ 15 w 15"/>
                  <a:gd name="T3" fmla="*/ 70 h 71"/>
                  <a:gd name="T4" fmla="*/ 13 w 15"/>
                  <a:gd name="T5" fmla="*/ 61 h 71"/>
                  <a:gd name="T6" fmla="*/ 13 w 15"/>
                  <a:gd name="T7" fmla="*/ 52 h 71"/>
                  <a:gd name="T8" fmla="*/ 11 w 15"/>
                  <a:gd name="T9" fmla="*/ 42 h 71"/>
                  <a:gd name="T10" fmla="*/ 11 w 15"/>
                  <a:gd name="T11" fmla="*/ 33 h 71"/>
                  <a:gd name="T12" fmla="*/ 10 w 15"/>
                  <a:gd name="T13" fmla="*/ 25 h 71"/>
                  <a:gd name="T14" fmla="*/ 9 w 15"/>
                  <a:gd name="T15" fmla="*/ 16 h 71"/>
                  <a:gd name="T16" fmla="*/ 7 w 15"/>
                  <a:gd name="T17" fmla="*/ 8 h 71"/>
                  <a:gd name="T18" fmla="*/ 5 w 15"/>
                  <a:gd name="T19" fmla="*/ 0 h 71"/>
                  <a:gd name="T20" fmla="*/ 0 w 15"/>
                  <a:gd name="T21" fmla="*/ 1 h 71"/>
                  <a:gd name="T22" fmla="*/ 2 w 15"/>
                  <a:gd name="T23" fmla="*/ 9 h 71"/>
                  <a:gd name="T24" fmla="*/ 5 w 15"/>
                  <a:gd name="T25" fmla="*/ 17 h 71"/>
                  <a:gd name="T26" fmla="*/ 6 w 15"/>
                  <a:gd name="T27" fmla="*/ 25 h 71"/>
                  <a:gd name="T28" fmla="*/ 6 w 15"/>
                  <a:gd name="T29" fmla="*/ 34 h 71"/>
                  <a:gd name="T30" fmla="*/ 7 w 15"/>
                  <a:gd name="T31" fmla="*/ 43 h 71"/>
                  <a:gd name="T32" fmla="*/ 7 w 15"/>
                  <a:gd name="T33" fmla="*/ 53 h 71"/>
                  <a:gd name="T34" fmla="*/ 8 w 15"/>
                  <a:gd name="T35" fmla="*/ 62 h 71"/>
                  <a:gd name="T36" fmla="*/ 10 w 15"/>
                  <a:gd name="T37" fmla="*/ 71 h 71"/>
                  <a:gd name="T38" fmla="*/ 10 w 15"/>
                  <a:gd name="T39" fmla="*/ 71 h 71"/>
                  <a:gd name="T40" fmla="*/ 15 w 15"/>
                  <a:gd name="T41" fmla="*/ 70 h 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71"/>
                  <a:gd name="T65" fmla="*/ 15 w 15"/>
                  <a:gd name="T66" fmla="*/ 71 h 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71">
                    <a:moveTo>
                      <a:pt x="15" y="70"/>
                    </a:moveTo>
                    <a:lnTo>
                      <a:pt x="15" y="70"/>
                    </a:lnTo>
                    <a:lnTo>
                      <a:pt x="13" y="61"/>
                    </a:lnTo>
                    <a:lnTo>
                      <a:pt x="13" y="52"/>
                    </a:lnTo>
                    <a:lnTo>
                      <a:pt x="11" y="42"/>
                    </a:lnTo>
                    <a:lnTo>
                      <a:pt x="11" y="33"/>
                    </a:lnTo>
                    <a:lnTo>
                      <a:pt x="10" y="25"/>
                    </a:lnTo>
                    <a:lnTo>
                      <a:pt x="9" y="16"/>
                    </a:lnTo>
                    <a:lnTo>
                      <a:pt x="7" y="8"/>
                    </a:lnTo>
                    <a:lnTo>
                      <a:pt x="5" y="0"/>
                    </a:lnTo>
                    <a:lnTo>
                      <a:pt x="0" y="1"/>
                    </a:lnTo>
                    <a:lnTo>
                      <a:pt x="2" y="9"/>
                    </a:lnTo>
                    <a:lnTo>
                      <a:pt x="5" y="17"/>
                    </a:lnTo>
                    <a:lnTo>
                      <a:pt x="6" y="25"/>
                    </a:lnTo>
                    <a:lnTo>
                      <a:pt x="6" y="34"/>
                    </a:lnTo>
                    <a:lnTo>
                      <a:pt x="7" y="43"/>
                    </a:lnTo>
                    <a:lnTo>
                      <a:pt x="7" y="53"/>
                    </a:lnTo>
                    <a:lnTo>
                      <a:pt x="8" y="62"/>
                    </a:lnTo>
                    <a:lnTo>
                      <a:pt x="10" y="71"/>
                    </a:lnTo>
                    <a:lnTo>
                      <a:pt x="15" y="7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61" name="Freeform 126">
                <a:extLst>
                  <a:ext uri="{FF2B5EF4-FFF2-40B4-BE49-F238E27FC236}">
                    <a16:creationId xmlns:a16="http://schemas.microsoft.com/office/drawing/2014/main" id="{89A56888-F103-BC22-6C45-54782FAA1C7C}"/>
                  </a:ext>
                </a:extLst>
              </p:cNvPr>
              <p:cNvSpPr>
                <a:spLocks/>
              </p:cNvSpPr>
              <p:nvPr/>
            </p:nvSpPr>
            <p:spPr bwMode="auto">
              <a:xfrm>
                <a:off x="1149" y="1897"/>
                <a:ext cx="7" cy="39"/>
              </a:xfrm>
              <a:custGeom>
                <a:avLst/>
                <a:gdLst>
                  <a:gd name="T0" fmla="*/ 6 w 7"/>
                  <a:gd name="T1" fmla="*/ 38 h 39"/>
                  <a:gd name="T2" fmla="*/ 6 w 7"/>
                  <a:gd name="T3" fmla="*/ 38 h 39"/>
                  <a:gd name="T4" fmla="*/ 5 w 7"/>
                  <a:gd name="T5" fmla="*/ 35 h 39"/>
                  <a:gd name="T6" fmla="*/ 5 w 7"/>
                  <a:gd name="T7" fmla="*/ 30 h 39"/>
                  <a:gd name="T8" fmla="*/ 6 w 7"/>
                  <a:gd name="T9" fmla="*/ 25 h 39"/>
                  <a:gd name="T10" fmla="*/ 6 w 7"/>
                  <a:gd name="T11" fmla="*/ 20 h 39"/>
                  <a:gd name="T12" fmla="*/ 6 w 7"/>
                  <a:gd name="T13" fmla="*/ 15 h 39"/>
                  <a:gd name="T14" fmla="*/ 7 w 7"/>
                  <a:gd name="T15" fmla="*/ 9 h 39"/>
                  <a:gd name="T16" fmla="*/ 6 w 7"/>
                  <a:gd name="T17" fmla="*/ 5 h 39"/>
                  <a:gd name="T18" fmla="*/ 6 w 7"/>
                  <a:gd name="T19" fmla="*/ 0 h 39"/>
                  <a:gd name="T20" fmla="*/ 1 w 7"/>
                  <a:gd name="T21" fmla="*/ 1 h 39"/>
                  <a:gd name="T22" fmla="*/ 1 w 7"/>
                  <a:gd name="T23" fmla="*/ 5 h 39"/>
                  <a:gd name="T24" fmla="*/ 1 w 7"/>
                  <a:gd name="T25" fmla="*/ 9 h 39"/>
                  <a:gd name="T26" fmla="*/ 1 w 7"/>
                  <a:gd name="T27" fmla="*/ 14 h 39"/>
                  <a:gd name="T28" fmla="*/ 1 w 7"/>
                  <a:gd name="T29" fmla="*/ 19 h 39"/>
                  <a:gd name="T30" fmla="*/ 0 w 7"/>
                  <a:gd name="T31" fmla="*/ 24 h 39"/>
                  <a:gd name="T32" fmla="*/ 0 w 7"/>
                  <a:gd name="T33" fmla="*/ 29 h 39"/>
                  <a:gd name="T34" fmla="*/ 0 w 7"/>
                  <a:gd name="T35" fmla="*/ 35 h 39"/>
                  <a:gd name="T36" fmla="*/ 1 w 7"/>
                  <a:gd name="T37" fmla="*/ 39 h 39"/>
                  <a:gd name="T38" fmla="*/ 1 w 7"/>
                  <a:gd name="T39" fmla="*/ 39 h 39"/>
                  <a:gd name="T40" fmla="*/ 6 w 7"/>
                  <a:gd name="T41" fmla="*/ 38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39"/>
                  <a:gd name="T65" fmla="*/ 7 w 7"/>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39">
                    <a:moveTo>
                      <a:pt x="6" y="38"/>
                    </a:moveTo>
                    <a:lnTo>
                      <a:pt x="6" y="38"/>
                    </a:lnTo>
                    <a:lnTo>
                      <a:pt x="5" y="35"/>
                    </a:lnTo>
                    <a:lnTo>
                      <a:pt x="5" y="30"/>
                    </a:lnTo>
                    <a:lnTo>
                      <a:pt x="6" y="25"/>
                    </a:lnTo>
                    <a:lnTo>
                      <a:pt x="6" y="20"/>
                    </a:lnTo>
                    <a:lnTo>
                      <a:pt x="6" y="15"/>
                    </a:lnTo>
                    <a:lnTo>
                      <a:pt x="7" y="9"/>
                    </a:lnTo>
                    <a:lnTo>
                      <a:pt x="6" y="5"/>
                    </a:lnTo>
                    <a:lnTo>
                      <a:pt x="6" y="0"/>
                    </a:lnTo>
                    <a:lnTo>
                      <a:pt x="1" y="1"/>
                    </a:lnTo>
                    <a:lnTo>
                      <a:pt x="1" y="5"/>
                    </a:lnTo>
                    <a:lnTo>
                      <a:pt x="1" y="9"/>
                    </a:lnTo>
                    <a:lnTo>
                      <a:pt x="1" y="14"/>
                    </a:lnTo>
                    <a:lnTo>
                      <a:pt x="1" y="19"/>
                    </a:lnTo>
                    <a:lnTo>
                      <a:pt x="0" y="24"/>
                    </a:lnTo>
                    <a:lnTo>
                      <a:pt x="0" y="29"/>
                    </a:lnTo>
                    <a:lnTo>
                      <a:pt x="0" y="35"/>
                    </a:lnTo>
                    <a:lnTo>
                      <a:pt x="1" y="39"/>
                    </a:lnTo>
                    <a:lnTo>
                      <a:pt x="6" y="3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62" name="Freeform 127">
                <a:extLst>
                  <a:ext uri="{FF2B5EF4-FFF2-40B4-BE49-F238E27FC236}">
                    <a16:creationId xmlns:a16="http://schemas.microsoft.com/office/drawing/2014/main" id="{C3C7E9ED-3B32-A43D-06AD-FF0A7A9BBA7D}"/>
                  </a:ext>
                </a:extLst>
              </p:cNvPr>
              <p:cNvSpPr>
                <a:spLocks/>
              </p:cNvSpPr>
              <p:nvPr/>
            </p:nvSpPr>
            <p:spPr bwMode="auto">
              <a:xfrm>
                <a:off x="1150" y="1935"/>
                <a:ext cx="85" cy="271"/>
              </a:xfrm>
              <a:custGeom>
                <a:avLst/>
                <a:gdLst>
                  <a:gd name="T0" fmla="*/ 85 w 85"/>
                  <a:gd name="T1" fmla="*/ 269 h 271"/>
                  <a:gd name="T2" fmla="*/ 85 w 85"/>
                  <a:gd name="T3" fmla="*/ 269 h 271"/>
                  <a:gd name="T4" fmla="*/ 78 w 85"/>
                  <a:gd name="T5" fmla="*/ 239 h 271"/>
                  <a:gd name="T6" fmla="*/ 69 w 85"/>
                  <a:gd name="T7" fmla="*/ 205 h 271"/>
                  <a:gd name="T8" fmla="*/ 58 w 85"/>
                  <a:gd name="T9" fmla="*/ 170 h 271"/>
                  <a:gd name="T10" fmla="*/ 47 w 85"/>
                  <a:gd name="T11" fmla="*/ 133 h 271"/>
                  <a:gd name="T12" fmla="*/ 34 w 85"/>
                  <a:gd name="T13" fmla="*/ 97 h 271"/>
                  <a:gd name="T14" fmla="*/ 23 w 85"/>
                  <a:gd name="T15" fmla="*/ 62 h 271"/>
                  <a:gd name="T16" fmla="*/ 13 w 85"/>
                  <a:gd name="T17" fmla="*/ 29 h 271"/>
                  <a:gd name="T18" fmla="*/ 5 w 85"/>
                  <a:gd name="T19" fmla="*/ 0 h 271"/>
                  <a:gd name="T20" fmla="*/ 0 w 85"/>
                  <a:gd name="T21" fmla="*/ 1 h 271"/>
                  <a:gd name="T22" fmla="*/ 8 w 85"/>
                  <a:gd name="T23" fmla="*/ 30 h 271"/>
                  <a:gd name="T24" fmla="*/ 18 w 85"/>
                  <a:gd name="T25" fmla="*/ 63 h 271"/>
                  <a:gd name="T26" fmla="*/ 30 w 85"/>
                  <a:gd name="T27" fmla="*/ 98 h 271"/>
                  <a:gd name="T28" fmla="*/ 42 w 85"/>
                  <a:gd name="T29" fmla="*/ 135 h 271"/>
                  <a:gd name="T30" fmla="*/ 53 w 85"/>
                  <a:gd name="T31" fmla="*/ 172 h 271"/>
                  <a:gd name="T32" fmla="*/ 65 w 85"/>
                  <a:gd name="T33" fmla="*/ 206 h 271"/>
                  <a:gd name="T34" fmla="*/ 74 w 85"/>
                  <a:gd name="T35" fmla="*/ 240 h 271"/>
                  <a:gd name="T36" fmla="*/ 80 w 85"/>
                  <a:gd name="T37" fmla="*/ 271 h 271"/>
                  <a:gd name="T38" fmla="*/ 80 w 85"/>
                  <a:gd name="T39" fmla="*/ 271 h 271"/>
                  <a:gd name="T40" fmla="*/ 85 w 85"/>
                  <a:gd name="T41" fmla="*/ 269 h 2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271"/>
                  <a:gd name="T65" fmla="*/ 85 w 85"/>
                  <a:gd name="T66" fmla="*/ 271 h 2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271">
                    <a:moveTo>
                      <a:pt x="85" y="269"/>
                    </a:moveTo>
                    <a:lnTo>
                      <a:pt x="85" y="269"/>
                    </a:lnTo>
                    <a:lnTo>
                      <a:pt x="78" y="239"/>
                    </a:lnTo>
                    <a:lnTo>
                      <a:pt x="69" y="205"/>
                    </a:lnTo>
                    <a:lnTo>
                      <a:pt x="58" y="170"/>
                    </a:lnTo>
                    <a:lnTo>
                      <a:pt x="47" y="133"/>
                    </a:lnTo>
                    <a:lnTo>
                      <a:pt x="34" y="97"/>
                    </a:lnTo>
                    <a:lnTo>
                      <a:pt x="23" y="62"/>
                    </a:lnTo>
                    <a:lnTo>
                      <a:pt x="13" y="29"/>
                    </a:lnTo>
                    <a:lnTo>
                      <a:pt x="5" y="0"/>
                    </a:lnTo>
                    <a:lnTo>
                      <a:pt x="0" y="1"/>
                    </a:lnTo>
                    <a:lnTo>
                      <a:pt x="8" y="30"/>
                    </a:lnTo>
                    <a:lnTo>
                      <a:pt x="18" y="63"/>
                    </a:lnTo>
                    <a:lnTo>
                      <a:pt x="30" y="98"/>
                    </a:lnTo>
                    <a:lnTo>
                      <a:pt x="42" y="135"/>
                    </a:lnTo>
                    <a:lnTo>
                      <a:pt x="53" y="172"/>
                    </a:lnTo>
                    <a:lnTo>
                      <a:pt x="65" y="206"/>
                    </a:lnTo>
                    <a:lnTo>
                      <a:pt x="74" y="240"/>
                    </a:lnTo>
                    <a:lnTo>
                      <a:pt x="80" y="271"/>
                    </a:lnTo>
                    <a:lnTo>
                      <a:pt x="85" y="26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63" name="Freeform 128">
                <a:extLst>
                  <a:ext uri="{FF2B5EF4-FFF2-40B4-BE49-F238E27FC236}">
                    <a16:creationId xmlns:a16="http://schemas.microsoft.com/office/drawing/2014/main" id="{DE452623-6954-08D4-228C-988A2CFB96BC}"/>
                  </a:ext>
                </a:extLst>
              </p:cNvPr>
              <p:cNvSpPr>
                <a:spLocks/>
              </p:cNvSpPr>
              <p:nvPr/>
            </p:nvSpPr>
            <p:spPr bwMode="auto">
              <a:xfrm>
                <a:off x="1230" y="2204"/>
                <a:ext cx="16" cy="30"/>
              </a:xfrm>
              <a:custGeom>
                <a:avLst/>
                <a:gdLst>
                  <a:gd name="T0" fmla="*/ 16 w 16"/>
                  <a:gd name="T1" fmla="*/ 27 h 30"/>
                  <a:gd name="T2" fmla="*/ 16 w 16"/>
                  <a:gd name="T3" fmla="*/ 27 h 30"/>
                  <a:gd name="T4" fmla="*/ 14 w 16"/>
                  <a:gd name="T5" fmla="*/ 25 h 30"/>
                  <a:gd name="T6" fmla="*/ 13 w 16"/>
                  <a:gd name="T7" fmla="*/ 22 h 30"/>
                  <a:gd name="T8" fmla="*/ 11 w 16"/>
                  <a:gd name="T9" fmla="*/ 18 h 30"/>
                  <a:gd name="T10" fmla="*/ 9 w 16"/>
                  <a:gd name="T11" fmla="*/ 14 h 30"/>
                  <a:gd name="T12" fmla="*/ 7 w 16"/>
                  <a:gd name="T13" fmla="*/ 10 h 30"/>
                  <a:gd name="T14" fmla="*/ 6 w 16"/>
                  <a:gd name="T15" fmla="*/ 6 h 30"/>
                  <a:gd name="T16" fmla="*/ 5 w 16"/>
                  <a:gd name="T17" fmla="*/ 3 h 30"/>
                  <a:gd name="T18" fmla="*/ 5 w 16"/>
                  <a:gd name="T19" fmla="*/ 0 h 30"/>
                  <a:gd name="T20" fmla="*/ 0 w 16"/>
                  <a:gd name="T21" fmla="*/ 2 h 30"/>
                  <a:gd name="T22" fmla="*/ 0 w 16"/>
                  <a:gd name="T23" fmla="*/ 4 h 30"/>
                  <a:gd name="T24" fmla="*/ 2 w 16"/>
                  <a:gd name="T25" fmla="*/ 7 h 30"/>
                  <a:gd name="T26" fmla="*/ 3 w 16"/>
                  <a:gd name="T27" fmla="*/ 11 h 30"/>
                  <a:gd name="T28" fmla="*/ 5 w 16"/>
                  <a:gd name="T29" fmla="*/ 15 h 30"/>
                  <a:gd name="T30" fmla="*/ 6 w 16"/>
                  <a:gd name="T31" fmla="*/ 20 h 30"/>
                  <a:gd name="T32" fmla="*/ 8 w 16"/>
                  <a:gd name="T33" fmla="*/ 24 h 30"/>
                  <a:gd name="T34" fmla="*/ 11 w 16"/>
                  <a:gd name="T35" fmla="*/ 27 h 30"/>
                  <a:gd name="T36" fmla="*/ 13 w 16"/>
                  <a:gd name="T37" fmla="*/ 30 h 30"/>
                  <a:gd name="T38" fmla="*/ 13 w 16"/>
                  <a:gd name="T39" fmla="*/ 30 h 30"/>
                  <a:gd name="T40" fmla="*/ 16 w 16"/>
                  <a:gd name="T41" fmla="*/ 27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0"/>
                  <a:gd name="T65" fmla="*/ 16 w 16"/>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0">
                    <a:moveTo>
                      <a:pt x="16" y="27"/>
                    </a:moveTo>
                    <a:lnTo>
                      <a:pt x="16" y="27"/>
                    </a:lnTo>
                    <a:lnTo>
                      <a:pt x="14" y="25"/>
                    </a:lnTo>
                    <a:lnTo>
                      <a:pt x="13" y="22"/>
                    </a:lnTo>
                    <a:lnTo>
                      <a:pt x="11" y="18"/>
                    </a:lnTo>
                    <a:lnTo>
                      <a:pt x="9" y="14"/>
                    </a:lnTo>
                    <a:lnTo>
                      <a:pt x="7" y="10"/>
                    </a:lnTo>
                    <a:lnTo>
                      <a:pt x="6" y="6"/>
                    </a:lnTo>
                    <a:lnTo>
                      <a:pt x="5" y="3"/>
                    </a:lnTo>
                    <a:lnTo>
                      <a:pt x="5" y="0"/>
                    </a:lnTo>
                    <a:lnTo>
                      <a:pt x="0" y="2"/>
                    </a:lnTo>
                    <a:lnTo>
                      <a:pt x="0" y="4"/>
                    </a:lnTo>
                    <a:lnTo>
                      <a:pt x="2" y="7"/>
                    </a:lnTo>
                    <a:lnTo>
                      <a:pt x="3" y="11"/>
                    </a:lnTo>
                    <a:lnTo>
                      <a:pt x="5" y="15"/>
                    </a:lnTo>
                    <a:lnTo>
                      <a:pt x="6" y="20"/>
                    </a:lnTo>
                    <a:lnTo>
                      <a:pt x="8" y="24"/>
                    </a:lnTo>
                    <a:lnTo>
                      <a:pt x="11" y="27"/>
                    </a:lnTo>
                    <a:lnTo>
                      <a:pt x="13" y="30"/>
                    </a:lnTo>
                    <a:lnTo>
                      <a:pt x="16" y="2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64" name="Freeform 129">
                <a:extLst>
                  <a:ext uri="{FF2B5EF4-FFF2-40B4-BE49-F238E27FC236}">
                    <a16:creationId xmlns:a16="http://schemas.microsoft.com/office/drawing/2014/main" id="{B94A0B5F-7D80-7DD0-3512-D8754BAF14BF}"/>
                  </a:ext>
                </a:extLst>
              </p:cNvPr>
              <p:cNvSpPr>
                <a:spLocks/>
              </p:cNvSpPr>
              <p:nvPr/>
            </p:nvSpPr>
            <p:spPr bwMode="auto">
              <a:xfrm>
                <a:off x="1237" y="2231"/>
                <a:ext cx="10" cy="60"/>
              </a:xfrm>
              <a:custGeom>
                <a:avLst/>
                <a:gdLst>
                  <a:gd name="T0" fmla="*/ 5 w 10"/>
                  <a:gd name="T1" fmla="*/ 60 h 60"/>
                  <a:gd name="T2" fmla="*/ 5 w 10"/>
                  <a:gd name="T3" fmla="*/ 60 h 60"/>
                  <a:gd name="T4" fmla="*/ 5 w 10"/>
                  <a:gd name="T5" fmla="*/ 50 h 60"/>
                  <a:gd name="T6" fmla="*/ 5 w 10"/>
                  <a:gd name="T7" fmla="*/ 41 h 60"/>
                  <a:gd name="T8" fmla="*/ 6 w 10"/>
                  <a:gd name="T9" fmla="*/ 32 h 60"/>
                  <a:gd name="T10" fmla="*/ 8 w 10"/>
                  <a:gd name="T11" fmla="*/ 23 h 60"/>
                  <a:gd name="T12" fmla="*/ 9 w 10"/>
                  <a:gd name="T13" fmla="*/ 15 h 60"/>
                  <a:gd name="T14" fmla="*/ 10 w 10"/>
                  <a:gd name="T15" fmla="*/ 9 h 60"/>
                  <a:gd name="T16" fmla="*/ 10 w 10"/>
                  <a:gd name="T17" fmla="*/ 4 h 60"/>
                  <a:gd name="T18" fmla="*/ 9 w 10"/>
                  <a:gd name="T19" fmla="*/ 0 h 60"/>
                  <a:gd name="T20" fmla="*/ 6 w 10"/>
                  <a:gd name="T21" fmla="*/ 3 h 60"/>
                  <a:gd name="T22" fmla="*/ 6 w 10"/>
                  <a:gd name="T23" fmla="*/ 4 h 60"/>
                  <a:gd name="T24" fmla="*/ 6 w 10"/>
                  <a:gd name="T25" fmla="*/ 8 h 60"/>
                  <a:gd name="T26" fmla="*/ 5 w 10"/>
                  <a:gd name="T27" fmla="*/ 14 h 60"/>
                  <a:gd name="T28" fmla="*/ 4 w 10"/>
                  <a:gd name="T29" fmla="*/ 22 h 60"/>
                  <a:gd name="T30" fmla="*/ 1 w 10"/>
                  <a:gd name="T31" fmla="*/ 31 h 60"/>
                  <a:gd name="T32" fmla="*/ 0 w 10"/>
                  <a:gd name="T33" fmla="*/ 41 h 60"/>
                  <a:gd name="T34" fmla="*/ 0 w 10"/>
                  <a:gd name="T35" fmla="*/ 50 h 60"/>
                  <a:gd name="T36" fmla="*/ 0 w 10"/>
                  <a:gd name="T37" fmla="*/ 60 h 60"/>
                  <a:gd name="T38" fmla="*/ 0 w 10"/>
                  <a:gd name="T39" fmla="*/ 60 h 60"/>
                  <a:gd name="T40" fmla="*/ 5 w 10"/>
                  <a:gd name="T41" fmla="*/ 60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60"/>
                  <a:gd name="T65" fmla="*/ 10 w 10"/>
                  <a:gd name="T66" fmla="*/ 60 h 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60">
                    <a:moveTo>
                      <a:pt x="5" y="60"/>
                    </a:moveTo>
                    <a:lnTo>
                      <a:pt x="5" y="60"/>
                    </a:lnTo>
                    <a:lnTo>
                      <a:pt x="5" y="50"/>
                    </a:lnTo>
                    <a:lnTo>
                      <a:pt x="5" y="41"/>
                    </a:lnTo>
                    <a:lnTo>
                      <a:pt x="6" y="32"/>
                    </a:lnTo>
                    <a:lnTo>
                      <a:pt x="8" y="23"/>
                    </a:lnTo>
                    <a:lnTo>
                      <a:pt x="9" y="15"/>
                    </a:lnTo>
                    <a:lnTo>
                      <a:pt x="10" y="9"/>
                    </a:lnTo>
                    <a:lnTo>
                      <a:pt x="10" y="4"/>
                    </a:lnTo>
                    <a:lnTo>
                      <a:pt x="9" y="0"/>
                    </a:lnTo>
                    <a:lnTo>
                      <a:pt x="6" y="3"/>
                    </a:lnTo>
                    <a:lnTo>
                      <a:pt x="6" y="4"/>
                    </a:lnTo>
                    <a:lnTo>
                      <a:pt x="6" y="8"/>
                    </a:lnTo>
                    <a:lnTo>
                      <a:pt x="5" y="14"/>
                    </a:lnTo>
                    <a:lnTo>
                      <a:pt x="4" y="22"/>
                    </a:lnTo>
                    <a:lnTo>
                      <a:pt x="1" y="31"/>
                    </a:lnTo>
                    <a:lnTo>
                      <a:pt x="0" y="41"/>
                    </a:lnTo>
                    <a:lnTo>
                      <a:pt x="0" y="50"/>
                    </a:lnTo>
                    <a:lnTo>
                      <a:pt x="0" y="60"/>
                    </a:lnTo>
                    <a:lnTo>
                      <a:pt x="5" y="6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65" name="Freeform 130">
                <a:extLst>
                  <a:ext uri="{FF2B5EF4-FFF2-40B4-BE49-F238E27FC236}">
                    <a16:creationId xmlns:a16="http://schemas.microsoft.com/office/drawing/2014/main" id="{3945DA11-3A7F-66FD-5751-564482889AE5}"/>
                  </a:ext>
                </a:extLst>
              </p:cNvPr>
              <p:cNvSpPr>
                <a:spLocks/>
              </p:cNvSpPr>
              <p:nvPr/>
            </p:nvSpPr>
            <p:spPr bwMode="auto">
              <a:xfrm>
                <a:off x="1237" y="2291"/>
                <a:ext cx="30" cy="128"/>
              </a:xfrm>
              <a:custGeom>
                <a:avLst/>
                <a:gdLst>
                  <a:gd name="T0" fmla="*/ 30 w 30"/>
                  <a:gd name="T1" fmla="*/ 128 h 128"/>
                  <a:gd name="T2" fmla="*/ 30 w 30"/>
                  <a:gd name="T3" fmla="*/ 128 h 128"/>
                  <a:gd name="T4" fmla="*/ 27 w 30"/>
                  <a:gd name="T5" fmla="*/ 108 h 128"/>
                  <a:gd name="T6" fmla="*/ 24 w 30"/>
                  <a:gd name="T7" fmla="*/ 92 h 128"/>
                  <a:gd name="T8" fmla="*/ 21 w 30"/>
                  <a:gd name="T9" fmla="*/ 76 h 128"/>
                  <a:gd name="T10" fmla="*/ 17 w 30"/>
                  <a:gd name="T11" fmla="*/ 62 h 128"/>
                  <a:gd name="T12" fmla="*/ 13 w 30"/>
                  <a:gd name="T13" fmla="*/ 48 h 128"/>
                  <a:gd name="T14" fmla="*/ 9 w 30"/>
                  <a:gd name="T15" fmla="*/ 34 h 128"/>
                  <a:gd name="T16" fmla="*/ 7 w 30"/>
                  <a:gd name="T17" fmla="*/ 18 h 128"/>
                  <a:gd name="T18" fmla="*/ 5 w 30"/>
                  <a:gd name="T19" fmla="*/ 0 h 128"/>
                  <a:gd name="T20" fmla="*/ 0 w 30"/>
                  <a:gd name="T21" fmla="*/ 0 h 128"/>
                  <a:gd name="T22" fmla="*/ 2 w 30"/>
                  <a:gd name="T23" fmla="*/ 18 h 128"/>
                  <a:gd name="T24" fmla="*/ 5 w 30"/>
                  <a:gd name="T25" fmla="*/ 35 h 128"/>
                  <a:gd name="T26" fmla="*/ 8 w 30"/>
                  <a:gd name="T27" fmla="*/ 49 h 128"/>
                  <a:gd name="T28" fmla="*/ 13 w 30"/>
                  <a:gd name="T29" fmla="*/ 63 h 128"/>
                  <a:gd name="T30" fmla="*/ 16 w 30"/>
                  <a:gd name="T31" fmla="*/ 77 h 128"/>
                  <a:gd name="T32" fmla="*/ 19 w 30"/>
                  <a:gd name="T33" fmla="*/ 92 h 128"/>
                  <a:gd name="T34" fmla="*/ 23 w 30"/>
                  <a:gd name="T35" fmla="*/ 109 h 128"/>
                  <a:gd name="T36" fmla="*/ 25 w 30"/>
                  <a:gd name="T37" fmla="*/ 128 h 128"/>
                  <a:gd name="T38" fmla="*/ 25 w 30"/>
                  <a:gd name="T39" fmla="*/ 128 h 128"/>
                  <a:gd name="T40" fmla="*/ 30 w 30"/>
                  <a:gd name="T41" fmla="*/ 128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
                  <a:gd name="T64" fmla="*/ 0 h 128"/>
                  <a:gd name="T65" fmla="*/ 30 w 30"/>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 h="128">
                    <a:moveTo>
                      <a:pt x="30" y="128"/>
                    </a:moveTo>
                    <a:lnTo>
                      <a:pt x="30" y="128"/>
                    </a:lnTo>
                    <a:lnTo>
                      <a:pt x="27" y="108"/>
                    </a:lnTo>
                    <a:lnTo>
                      <a:pt x="24" y="92"/>
                    </a:lnTo>
                    <a:lnTo>
                      <a:pt x="21" y="76"/>
                    </a:lnTo>
                    <a:lnTo>
                      <a:pt x="17" y="62"/>
                    </a:lnTo>
                    <a:lnTo>
                      <a:pt x="13" y="48"/>
                    </a:lnTo>
                    <a:lnTo>
                      <a:pt x="9" y="34"/>
                    </a:lnTo>
                    <a:lnTo>
                      <a:pt x="7" y="18"/>
                    </a:lnTo>
                    <a:lnTo>
                      <a:pt x="5" y="0"/>
                    </a:lnTo>
                    <a:lnTo>
                      <a:pt x="0" y="0"/>
                    </a:lnTo>
                    <a:lnTo>
                      <a:pt x="2" y="18"/>
                    </a:lnTo>
                    <a:lnTo>
                      <a:pt x="5" y="35"/>
                    </a:lnTo>
                    <a:lnTo>
                      <a:pt x="8" y="49"/>
                    </a:lnTo>
                    <a:lnTo>
                      <a:pt x="13" y="63"/>
                    </a:lnTo>
                    <a:lnTo>
                      <a:pt x="16" y="77"/>
                    </a:lnTo>
                    <a:lnTo>
                      <a:pt x="19" y="92"/>
                    </a:lnTo>
                    <a:lnTo>
                      <a:pt x="23" y="109"/>
                    </a:lnTo>
                    <a:lnTo>
                      <a:pt x="25" y="128"/>
                    </a:lnTo>
                    <a:lnTo>
                      <a:pt x="30" y="1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66" name="Freeform 131">
                <a:extLst>
                  <a:ext uri="{FF2B5EF4-FFF2-40B4-BE49-F238E27FC236}">
                    <a16:creationId xmlns:a16="http://schemas.microsoft.com/office/drawing/2014/main" id="{FDC95B56-BB05-DB41-E9DB-73086E4027A3}"/>
                  </a:ext>
                </a:extLst>
              </p:cNvPr>
              <p:cNvSpPr>
                <a:spLocks/>
              </p:cNvSpPr>
              <p:nvPr/>
            </p:nvSpPr>
            <p:spPr bwMode="auto">
              <a:xfrm>
                <a:off x="1262" y="2419"/>
                <a:ext cx="25" cy="44"/>
              </a:xfrm>
              <a:custGeom>
                <a:avLst/>
                <a:gdLst>
                  <a:gd name="T0" fmla="*/ 25 w 25"/>
                  <a:gd name="T1" fmla="*/ 41 h 44"/>
                  <a:gd name="T2" fmla="*/ 24 w 25"/>
                  <a:gd name="T3" fmla="*/ 40 h 44"/>
                  <a:gd name="T4" fmla="*/ 19 w 25"/>
                  <a:gd name="T5" fmla="*/ 37 h 44"/>
                  <a:gd name="T6" fmla="*/ 15 w 25"/>
                  <a:gd name="T7" fmla="*/ 33 h 44"/>
                  <a:gd name="T8" fmla="*/ 11 w 25"/>
                  <a:gd name="T9" fmla="*/ 29 h 44"/>
                  <a:gd name="T10" fmla="*/ 9 w 25"/>
                  <a:gd name="T11" fmla="*/ 23 h 44"/>
                  <a:gd name="T12" fmla="*/ 7 w 25"/>
                  <a:gd name="T13" fmla="*/ 18 h 44"/>
                  <a:gd name="T14" fmla="*/ 6 w 25"/>
                  <a:gd name="T15" fmla="*/ 12 h 44"/>
                  <a:gd name="T16" fmla="*/ 5 w 25"/>
                  <a:gd name="T17" fmla="*/ 6 h 44"/>
                  <a:gd name="T18" fmla="*/ 5 w 25"/>
                  <a:gd name="T19" fmla="*/ 0 h 44"/>
                  <a:gd name="T20" fmla="*/ 0 w 25"/>
                  <a:gd name="T21" fmla="*/ 0 h 44"/>
                  <a:gd name="T22" fmla="*/ 0 w 25"/>
                  <a:gd name="T23" fmla="*/ 6 h 44"/>
                  <a:gd name="T24" fmla="*/ 1 w 25"/>
                  <a:gd name="T25" fmla="*/ 13 h 44"/>
                  <a:gd name="T26" fmla="*/ 2 w 25"/>
                  <a:gd name="T27" fmla="*/ 19 h 44"/>
                  <a:gd name="T28" fmla="*/ 5 w 25"/>
                  <a:gd name="T29" fmla="*/ 25 h 44"/>
                  <a:gd name="T30" fmla="*/ 7 w 25"/>
                  <a:gd name="T31" fmla="*/ 31 h 44"/>
                  <a:gd name="T32" fmla="*/ 11 w 25"/>
                  <a:gd name="T33" fmla="*/ 36 h 44"/>
                  <a:gd name="T34" fmla="*/ 16 w 25"/>
                  <a:gd name="T35" fmla="*/ 40 h 44"/>
                  <a:gd name="T36" fmla="*/ 22 w 25"/>
                  <a:gd name="T37" fmla="*/ 44 h 44"/>
                  <a:gd name="T38" fmla="*/ 22 w 25"/>
                  <a:gd name="T39" fmla="*/ 43 h 44"/>
                  <a:gd name="T40" fmla="*/ 25 w 25"/>
                  <a:gd name="T41" fmla="*/ 41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44"/>
                  <a:gd name="T65" fmla="*/ 25 w 25"/>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44">
                    <a:moveTo>
                      <a:pt x="25" y="41"/>
                    </a:moveTo>
                    <a:lnTo>
                      <a:pt x="24" y="40"/>
                    </a:lnTo>
                    <a:lnTo>
                      <a:pt x="19" y="37"/>
                    </a:lnTo>
                    <a:lnTo>
                      <a:pt x="15" y="33"/>
                    </a:lnTo>
                    <a:lnTo>
                      <a:pt x="11" y="29"/>
                    </a:lnTo>
                    <a:lnTo>
                      <a:pt x="9" y="23"/>
                    </a:lnTo>
                    <a:lnTo>
                      <a:pt x="7" y="18"/>
                    </a:lnTo>
                    <a:lnTo>
                      <a:pt x="6" y="12"/>
                    </a:lnTo>
                    <a:lnTo>
                      <a:pt x="5" y="6"/>
                    </a:lnTo>
                    <a:lnTo>
                      <a:pt x="5" y="0"/>
                    </a:lnTo>
                    <a:lnTo>
                      <a:pt x="0" y="0"/>
                    </a:lnTo>
                    <a:lnTo>
                      <a:pt x="0" y="6"/>
                    </a:lnTo>
                    <a:lnTo>
                      <a:pt x="1" y="13"/>
                    </a:lnTo>
                    <a:lnTo>
                      <a:pt x="2" y="19"/>
                    </a:lnTo>
                    <a:lnTo>
                      <a:pt x="5" y="25"/>
                    </a:lnTo>
                    <a:lnTo>
                      <a:pt x="7" y="31"/>
                    </a:lnTo>
                    <a:lnTo>
                      <a:pt x="11" y="36"/>
                    </a:lnTo>
                    <a:lnTo>
                      <a:pt x="16" y="40"/>
                    </a:lnTo>
                    <a:lnTo>
                      <a:pt x="22" y="44"/>
                    </a:lnTo>
                    <a:lnTo>
                      <a:pt x="22" y="43"/>
                    </a:lnTo>
                    <a:lnTo>
                      <a:pt x="25" y="4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67" name="Freeform 132">
                <a:extLst>
                  <a:ext uri="{FF2B5EF4-FFF2-40B4-BE49-F238E27FC236}">
                    <a16:creationId xmlns:a16="http://schemas.microsoft.com/office/drawing/2014/main" id="{79E41CF4-A3F6-91F5-FCEC-689D881C2DEB}"/>
                  </a:ext>
                </a:extLst>
              </p:cNvPr>
              <p:cNvSpPr>
                <a:spLocks/>
              </p:cNvSpPr>
              <p:nvPr/>
            </p:nvSpPr>
            <p:spPr bwMode="auto">
              <a:xfrm>
                <a:off x="1284" y="2456"/>
                <a:ext cx="19" cy="10"/>
              </a:xfrm>
              <a:custGeom>
                <a:avLst/>
                <a:gdLst>
                  <a:gd name="T0" fmla="*/ 19 w 19"/>
                  <a:gd name="T1" fmla="*/ 3 h 10"/>
                  <a:gd name="T2" fmla="*/ 14 w 19"/>
                  <a:gd name="T3" fmla="*/ 4 h 10"/>
                  <a:gd name="T4" fmla="*/ 14 w 19"/>
                  <a:gd name="T5" fmla="*/ 5 h 10"/>
                  <a:gd name="T6" fmla="*/ 13 w 19"/>
                  <a:gd name="T7" fmla="*/ 5 h 10"/>
                  <a:gd name="T8" fmla="*/ 11 w 19"/>
                  <a:gd name="T9" fmla="*/ 5 h 10"/>
                  <a:gd name="T10" fmla="*/ 9 w 19"/>
                  <a:gd name="T11" fmla="*/ 5 h 10"/>
                  <a:gd name="T12" fmla="*/ 6 w 19"/>
                  <a:gd name="T13" fmla="*/ 5 h 10"/>
                  <a:gd name="T14" fmla="*/ 4 w 19"/>
                  <a:gd name="T15" fmla="*/ 4 h 10"/>
                  <a:gd name="T16" fmla="*/ 3 w 19"/>
                  <a:gd name="T17" fmla="*/ 4 h 10"/>
                  <a:gd name="T18" fmla="*/ 3 w 19"/>
                  <a:gd name="T19" fmla="*/ 4 h 10"/>
                  <a:gd name="T20" fmla="*/ 0 w 19"/>
                  <a:gd name="T21" fmla="*/ 6 h 10"/>
                  <a:gd name="T22" fmla="*/ 1 w 19"/>
                  <a:gd name="T23" fmla="*/ 8 h 10"/>
                  <a:gd name="T24" fmla="*/ 3 w 19"/>
                  <a:gd name="T25" fmla="*/ 8 h 10"/>
                  <a:gd name="T26" fmla="*/ 5 w 19"/>
                  <a:gd name="T27" fmla="*/ 9 h 10"/>
                  <a:gd name="T28" fmla="*/ 9 w 19"/>
                  <a:gd name="T29" fmla="*/ 9 h 10"/>
                  <a:gd name="T30" fmla="*/ 11 w 19"/>
                  <a:gd name="T31" fmla="*/ 10 h 10"/>
                  <a:gd name="T32" fmla="*/ 14 w 19"/>
                  <a:gd name="T33" fmla="*/ 9 h 10"/>
                  <a:gd name="T34" fmla="*/ 18 w 19"/>
                  <a:gd name="T35" fmla="*/ 7 h 10"/>
                  <a:gd name="T36" fmla="*/ 19 w 19"/>
                  <a:gd name="T37" fmla="*/ 5 h 10"/>
                  <a:gd name="T38" fmla="*/ 15 w 19"/>
                  <a:gd name="T39" fmla="*/ 5 h 10"/>
                  <a:gd name="T40" fmla="*/ 19 w 19"/>
                  <a:gd name="T41" fmla="*/ 3 h 10"/>
                  <a:gd name="T42" fmla="*/ 15 w 19"/>
                  <a:gd name="T43" fmla="*/ 0 h 10"/>
                  <a:gd name="T44" fmla="*/ 14 w 19"/>
                  <a:gd name="T45" fmla="*/ 4 h 10"/>
                  <a:gd name="T46" fmla="*/ 19 w 19"/>
                  <a:gd name="T47" fmla="*/ 3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10"/>
                  <a:gd name="T74" fmla="*/ 19 w 19"/>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10">
                    <a:moveTo>
                      <a:pt x="19" y="3"/>
                    </a:moveTo>
                    <a:lnTo>
                      <a:pt x="14" y="4"/>
                    </a:lnTo>
                    <a:lnTo>
                      <a:pt x="14" y="5"/>
                    </a:lnTo>
                    <a:lnTo>
                      <a:pt x="13" y="5"/>
                    </a:lnTo>
                    <a:lnTo>
                      <a:pt x="11" y="5"/>
                    </a:lnTo>
                    <a:lnTo>
                      <a:pt x="9" y="5"/>
                    </a:lnTo>
                    <a:lnTo>
                      <a:pt x="6" y="5"/>
                    </a:lnTo>
                    <a:lnTo>
                      <a:pt x="4" y="4"/>
                    </a:lnTo>
                    <a:lnTo>
                      <a:pt x="3" y="4"/>
                    </a:lnTo>
                    <a:lnTo>
                      <a:pt x="0" y="6"/>
                    </a:lnTo>
                    <a:lnTo>
                      <a:pt x="1" y="8"/>
                    </a:lnTo>
                    <a:lnTo>
                      <a:pt x="3" y="8"/>
                    </a:lnTo>
                    <a:lnTo>
                      <a:pt x="5" y="9"/>
                    </a:lnTo>
                    <a:lnTo>
                      <a:pt x="9" y="9"/>
                    </a:lnTo>
                    <a:lnTo>
                      <a:pt x="11" y="10"/>
                    </a:lnTo>
                    <a:lnTo>
                      <a:pt x="14" y="9"/>
                    </a:lnTo>
                    <a:lnTo>
                      <a:pt x="18" y="7"/>
                    </a:lnTo>
                    <a:lnTo>
                      <a:pt x="19" y="5"/>
                    </a:lnTo>
                    <a:lnTo>
                      <a:pt x="15" y="5"/>
                    </a:lnTo>
                    <a:lnTo>
                      <a:pt x="19" y="3"/>
                    </a:lnTo>
                    <a:lnTo>
                      <a:pt x="15" y="0"/>
                    </a:lnTo>
                    <a:lnTo>
                      <a:pt x="14" y="4"/>
                    </a:lnTo>
                    <a:lnTo>
                      <a:pt x="19"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68" name="Freeform 133">
                <a:extLst>
                  <a:ext uri="{FF2B5EF4-FFF2-40B4-BE49-F238E27FC236}">
                    <a16:creationId xmlns:a16="http://schemas.microsoft.com/office/drawing/2014/main" id="{DE094F2B-4E5A-D155-054A-2845C0637B28}"/>
                  </a:ext>
                </a:extLst>
              </p:cNvPr>
              <p:cNvSpPr>
                <a:spLocks/>
              </p:cNvSpPr>
              <p:nvPr/>
            </p:nvSpPr>
            <p:spPr bwMode="auto">
              <a:xfrm>
                <a:off x="1299" y="2459"/>
                <a:ext cx="12" cy="10"/>
              </a:xfrm>
              <a:custGeom>
                <a:avLst/>
                <a:gdLst>
                  <a:gd name="T0" fmla="*/ 12 w 12"/>
                  <a:gd name="T1" fmla="*/ 7 h 10"/>
                  <a:gd name="T2" fmla="*/ 10 w 12"/>
                  <a:gd name="T3" fmla="*/ 7 h 10"/>
                  <a:gd name="T4" fmla="*/ 10 w 12"/>
                  <a:gd name="T5" fmla="*/ 6 h 10"/>
                  <a:gd name="T6" fmla="*/ 9 w 12"/>
                  <a:gd name="T7" fmla="*/ 6 h 10"/>
                  <a:gd name="T8" fmla="*/ 9 w 12"/>
                  <a:gd name="T9" fmla="*/ 5 h 10"/>
                  <a:gd name="T10" fmla="*/ 8 w 12"/>
                  <a:gd name="T11" fmla="*/ 5 h 10"/>
                  <a:gd name="T12" fmla="*/ 7 w 12"/>
                  <a:gd name="T13" fmla="*/ 4 h 10"/>
                  <a:gd name="T14" fmla="*/ 6 w 12"/>
                  <a:gd name="T15" fmla="*/ 3 h 10"/>
                  <a:gd name="T16" fmla="*/ 5 w 12"/>
                  <a:gd name="T17" fmla="*/ 1 h 10"/>
                  <a:gd name="T18" fmla="*/ 4 w 12"/>
                  <a:gd name="T19" fmla="*/ 0 h 10"/>
                  <a:gd name="T20" fmla="*/ 0 w 12"/>
                  <a:gd name="T21" fmla="*/ 2 h 10"/>
                  <a:gd name="T22" fmla="*/ 1 w 12"/>
                  <a:gd name="T23" fmla="*/ 4 h 10"/>
                  <a:gd name="T24" fmla="*/ 3 w 12"/>
                  <a:gd name="T25" fmla="*/ 6 h 10"/>
                  <a:gd name="T26" fmla="*/ 4 w 12"/>
                  <a:gd name="T27" fmla="*/ 7 h 10"/>
                  <a:gd name="T28" fmla="*/ 5 w 12"/>
                  <a:gd name="T29" fmla="*/ 8 h 10"/>
                  <a:gd name="T30" fmla="*/ 6 w 12"/>
                  <a:gd name="T31" fmla="*/ 8 h 10"/>
                  <a:gd name="T32" fmla="*/ 7 w 12"/>
                  <a:gd name="T33" fmla="*/ 9 h 10"/>
                  <a:gd name="T34" fmla="*/ 7 w 12"/>
                  <a:gd name="T35" fmla="*/ 10 h 10"/>
                  <a:gd name="T36" fmla="*/ 8 w 12"/>
                  <a:gd name="T37" fmla="*/ 10 h 10"/>
                  <a:gd name="T38" fmla="*/ 8 w 12"/>
                  <a:gd name="T39" fmla="*/ 10 h 10"/>
                  <a:gd name="T40" fmla="*/ 12 w 12"/>
                  <a:gd name="T41" fmla="*/ 7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0"/>
                  <a:gd name="T65" fmla="*/ 12 w 12"/>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0">
                    <a:moveTo>
                      <a:pt x="12" y="7"/>
                    </a:moveTo>
                    <a:lnTo>
                      <a:pt x="10" y="7"/>
                    </a:lnTo>
                    <a:lnTo>
                      <a:pt x="10" y="6"/>
                    </a:lnTo>
                    <a:lnTo>
                      <a:pt x="9" y="6"/>
                    </a:lnTo>
                    <a:lnTo>
                      <a:pt x="9" y="5"/>
                    </a:lnTo>
                    <a:lnTo>
                      <a:pt x="8" y="5"/>
                    </a:lnTo>
                    <a:lnTo>
                      <a:pt x="7" y="4"/>
                    </a:lnTo>
                    <a:lnTo>
                      <a:pt x="6" y="3"/>
                    </a:lnTo>
                    <a:lnTo>
                      <a:pt x="5" y="1"/>
                    </a:lnTo>
                    <a:lnTo>
                      <a:pt x="4" y="0"/>
                    </a:lnTo>
                    <a:lnTo>
                      <a:pt x="0" y="2"/>
                    </a:lnTo>
                    <a:lnTo>
                      <a:pt x="1" y="4"/>
                    </a:lnTo>
                    <a:lnTo>
                      <a:pt x="3" y="6"/>
                    </a:lnTo>
                    <a:lnTo>
                      <a:pt x="4" y="7"/>
                    </a:lnTo>
                    <a:lnTo>
                      <a:pt x="5" y="8"/>
                    </a:lnTo>
                    <a:lnTo>
                      <a:pt x="6" y="8"/>
                    </a:lnTo>
                    <a:lnTo>
                      <a:pt x="7" y="9"/>
                    </a:lnTo>
                    <a:lnTo>
                      <a:pt x="7" y="10"/>
                    </a:lnTo>
                    <a:lnTo>
                      <a:pt x="8" y="10"/>
                    </a:lnTo>
                    <a:lnTo>
                      <a:pt x="12"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69" name="Freeform 134">
                <a:extLst>
                  <a:ext uri="{FF2B5EF4-FFF2-40B4-BE49-F238E27FC236}">
                    <a16:creationId xmlns:a16="http://schemas.microsoft.com/office/drawing/2014/main" id="{59A59741-FF67-E309-74AC-60431597AD25}"/>
                  </a:ext>
                </a:extLst>
              </p:cNvPr>
              <p:cNvSpPr>
                <a:spLocks/>
              </p:cNvSpPr>
              <p:nvPr/>
            </p:nvSpPr>
            <p:spPr bwMode="auto">
              <a:xfrm>
                <a:off x="1307" y="2465"/>
                <a:ext cx="21" cy="7"/>
              </a:xfrm>
              <a:custGeom>
                <a:avLst/>
                <a:gdLst>
                  <a:gd name="T0" fmla="*/ 16 w 21"/>
                  <a:gd name="T1" fmla="*/ 0 h 7"/>
                  <a:gd name="T2" fmla="*/ 16 w 21"/>
                  <a:gd name="T3" fmla="*/ 0 h 7"/>
                  <a:gd name="T4" fmla="*/ 15 w 21"/>
                  <a:gd name="T5" fmla="*/ 1 h 7"/>
                  <a:gd name="T6" fmla="*/ 13 w 21"/>
                  <a:gd name="T7" fmla="*/ 2 h 7"/>
                  <a:gd name="T8" fmla="*/ 12 w 21"/>
                  <a:gd name="T9" fmla="*/ 3 h 7"/>
                  <a:gd name="T10" fmla="*/ 9 w 21"/>
                  <a:gd name="T11" fmla="*/ 3 h 7"/>
                  <a:gd name="T12" fmla="*/ 7 w 21"/>
                  <a:gd name="T13" fmla="*/ 3 h 7"/>
                  <a:gd name="T14" fmla="*/ 6 w 21"/>
                  <a:gd name="T15" fmla="*/ 2 h 7"/>
                  <a:gd name="T16" fmla="*/ 5 w 21"/>
                  <a:gd name="T17" fmla="*/ 2 h 7"/>
                  <a:gd name="T18" fmla="*/ 4 w 21"/>
                  <a:gd name="T19" fmla="*/ 1 h 7"/>
                  <a:gd name="T20" fmla="*/ 0 w 21"/>
                  <a:gd name="T21" fmla="*/ 4 h 7"/>
                  <a:gd name="T22" fmla="*/ 1 w 21"/>
                  <a:gd name="T23" fmla="*/ 5 h 7"/>
                  <a:gd name="T24" fmla="*/ 4 w 21"/>
                  <a:gd name="T25" fmla="*/ 6 h 7"/>
                  <a:gd name="T26" fmla="*/ 6 w 21"/>
                  <a:gd name="T27" fmla="*/ 7 h 7"/>
                  <a:gd name="T28" fmla="*/ 9 w 21"/>
                  <a:gd name="T29" fmla="*/ 7 h 7"/>
                  <a:gd name="T30" fmla="*/ 12 w 21"/>
                  <a:gd name="T31" fmla="*/ 7 h 7"/>
                  <a:gd name="T32" fmla="*/ 15 w 21"/>
                  <a:gd name="T33" fmla="*/ 6 h 7"/>
                  <a:gd name="T34" fmla="*/ 17 w 21"/>
                  <a:gd name="T35" fmla="*/ 5 h 7"/>
                  <a:gd name="T36" fmla="*/ 21 w 21"/>
                  <a:gd name="T37" fmla="*/ 3 h 7"/>
                  <a:gd name="T38" fmla="*/ 21 w 21"/>
                  <a:gd name="T39" fmla="*/ 2 h 7"/>
                  <a:gd name="T40" fmla="*/ 16 w 21"/>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7"/>
                  <a:gd name="T65" fmla="*/ 21 w 21"/>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7">
                    <a:moveTo>
                      <a:pt x="16" y="0"/>
                    </a:moveTo>
                    <a:lnTo>
                      <a:pt x="16" y="0"/>
                    </a:lnTo>
                    <a:lnTo>
                      <a:pt x="15" y="1"/>
                    </a:lnTo>
                    <a:lnTo>
                      <a:pt x="13" y="2"/>
                    </a:lnTo>
                    <a:lnTo>
                      <a:pt x="12" y="3"/>
                    </a:lnTo>
                    <a:lnTo>
                      <a:pt x="9" y="3"/>
                    </a:lnTo>
                    <a:lnTo>
                      <a:pt x="7" y="3"/>
                    </a:lnTo>
                    <a:lnTo>
                      <a:pt x="6" y="2"/>
                    </a:lnTo>
                    <a:lnTo>
                      <a:pt x="5" y="2"/>
                    </a:lnTo>
                    <a:lnTo>
                      <a:pt x="4" y="1"/>
                    </a:lnTo>
                    <a:lnTo>
                      <a:pt x="0" y="4"/>
                    </a:lnTo>
                    <a:lnTo>
                      <a:pt x="1" y="5"/>
                    </a:lnTo>
                    <a:lnTo>
                      <a:pt x="4" y="6"/>
                    </a:lnTo>
                    <a:lnTo>
                      <a:pt x="6" y="7"/>
                    </a:lnTo>
                    <a:lnTo>
                      <a:pt x="9" y="7"/>
                    </a:lnTo>
                    <a:lnTo>
                      <a:pt x="12" y="7"/>
                    </a:lnTo>
                    <a:lnTo>
                      <a:pt x="15" y="6"/>
                    </a:lnTo>
                    <a:lnTo>
                      <a:pt x="17" y="5"/>
                    </a:lnTo>
                    <a:lnTo>
                      <a:pt x="21" y="3"/>
                    </a:lnTo>
                    <a:lnTo>
                      <a:pt x="21" y="2"/>
                    </a:lnTo>
                    <a:lnTo>
                      <a:pt x="1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70" name="Freeform 135">
                <a:extLst>
                  <a:ext uri="{FF2B5EF4-FFF2-40B4-BE49-F238E27FC236}">
                    <a16:creationId xmlns:a16="http://schemas.microsoft.com/office/drawing/2014/main" id="{047E96C0-B76F-FCCC-46E2-965EA4A0AE0A}"/>
                  </a:ext>
                </a:extLst>
              </p:cNvPr>
              <p:cNvSpPr>
                <a:spLocks/>
              </p:cNvSpPr>
              <p:nvPr/>
            </p:nvSpPr>
            <p:spPr bwMode="auto">
              <a:xfrm>
                <a:off x="1323" y="2464"/>
                <a:ext cx="14" cy="12"/>
              </a:xfrm>
              <a:custGeom>
                <a:avLst/>
                <a:gdLst>
                  <a:gd name="T0" fmla="*/ 14 w 14"/>
                  <a:gd name="T1" fmla="*/ 8 h 12"/>
                  <a:gd name="T2" fmla="*/ 14 w 14"/>
                  <a:gd name="T3" fmla="*/ 7 h 12"/>
                  <a:gd name="T4" fmla="*/ 11 w 14"/>
                  <a:gd name="T5" fmla="*/ 7 h 12"/>
                  <a:gd name="T6" fmla="*/ 10 w 14"/>
                  <a:gd name="T7" fmla="*/ 5 h 12"/>
                  <a:gd name="T8" fmla="*/ 9 w 14"/>
                  <a:gd name="T9" fmla="*/ 4 h 12"/>
                  <a:gd name="T10" fmla="*/ 8 w 14"/>
                  <a:gd name="T11" fmla="*/ 3 h 12"/>
                  <a:gd name="T12" fmla="*/ 7 w 14"/>
                  <a:gd name="T13" fmla="*/ 1 h 12"/>
                  <a:gd name="T14" fmla="*/ 6 w 14"/>
                  <a:gd name="T15" fmla="*/ 0 h 12"/>
                  <a:gd name="T16" fmla="*/ 2 w 14"/>
                  <a:gd name="T17" fmla="*/ 0 h 12"/>
                  <a:gd name="T18" fmla="*/ 0 w 14"/>
                  <a:gd name="T19" fmla="*/ 1 h 12"/>
                  <a:gd name="T20" fmla="*/ 5 w 14"/>
                  <a:gd name="T21" fmla="*/ 3 h 12"/>
                  <a:gd name="T22" fmla="*/ 5 w 14"/>
                  <a:gd name="T23" fmla="*/ 3 h 12"/>
                  <a:gd name="T24" fmla="*/ 2 w 14"/>
                  <a:gd name="T25" fmla="*/ 3 h 12"/>
                  <a:gd name="T26" fmla="*/ 2 w 14"/>
                  <a:gd name="T27" fmla="*/ 3 h 12"/>
                  <a:gd name="T28" fmla="*/ 3 w 14"/>
                  <a:gd name="T29" fmla="*/ 5 h 12"/>
                  <a:gd name="T30" fmla="*/ 5 w 14"/>
                  <a:gd name="T31" fmla="*/ 6 h 12"/>
                  <a:gd name="T32" fmla="*/ 7 w 14"/>
                  <a:gd name="T33" fmla="*/ 8 h 12"/>
                  <a:gd name="T34" fmla="*/ 9 w 14"/>
                  <a:gd name="T35" fmla="*/ 10 h 12"/>
                  <a:gd name="T36" fmla="*/ 12 w 14"/>
                  <a:gd name="T37" fmla="*/ 12 h 12"/>
                  <a:gd name="T38" fmla="*/ 12 w 14"/>
                  <a:gd name="T39" fmla="*/ 11 h 12"/>
                  <a:gd name="T40" fmla="*/ 14 w 14"/>
                  <a:gd name="T41" fmla="*/ 8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2"/>
                  <a:gd name="T65" fmla="*/ 14 w 14"/>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2">
                    <a:moveTo>
                      <a:pt x="14" y="8"/>
                    </a:moveTo>
                    <a:lnTo>
                      <a:pt x="14" y="7"/>
                    </a:lnTo>
                    <a:lnTo>
                      <a:pt x="11" y="7"/>
                    </a:lnTo>
                    <a:lnTo>
                      <a:pt x="10" y="5"/>
                    </a:lnTo>
                    <a:lnTo>
                      <a:pt x="9" y="4"/>
                    </a:lnTo>
                    <a:lnTo>
                      <a:pt x="8" y="3"/>
                    </a:lnTo>
                    <a:lnTo>
                      <a:pt x="7" y="1"/>
                    </a:lnTo>
                    <a:lnTo>
                      <a:pt x="6" y="0"/>
                    </a:lnTo>
                    <a:lnTo>
                      <a:pt x="2" y="0"/>
                    </a:lnTo>
                    <a:lnTo>
                      <a:pt x="0" y="1"/>
                    </a:lnTo>
                    <a:lnTo>
                      <a:pt x="5" y="3"/>
                    </a:lnTo>
                    <a:lnTo>
                      <a:pt x="2" y="3"/>
                    </a:lnTo>
                    <a:lnTo>
                      <a:pt x="3" y="5"/>
                    </a:lnTo>
                    <a:lnTo>
                      <a:pt x="5" y="6"/>
                    </a:lnTo>
                    <a:lnTo>
                      <a:pt x="7" y="8"/>
                    </a:lnTo>
                    <a:lnTo>
                      <a:pt x="9" y="10"/>
                    </a:lnTo>
                    <a:lnTo>
                      <a:pt x="12" y="12"/>
                    </a:lnTo>
                    <a:lnTo>
                      <a:pt x="12" y="11"/>
                    </a:lnTo>
                    <a:lnTo>
                      <a:pt x="1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71" name="Freeform 136">
                <a:extLst>
                  <a:ext uri="{FF2B5EF4-FFF2-40B4-BE49-F238E27FC236}">
                    <a16:creationId xmlns:a16="http://schemas.microsoft.com/office/drawing/2014/main" id="{C492016A-563D-B1D6-9F5C-72547AC2EEC1}"/>
                  </a:ext>
                </a:extLst>
              </p:cNvPr>
              <p:cNvSpPr>
                <a:spLocks/>
              </p:cNvSpPr>
              <p:nvPr/>
            </p:nvSpPr>
            <p:spPr bwMode="auto">
              <a:xfrm>
                <a:off x="1335" y="2459"/>
                <a:ext cx="21" cy="17"/>
              </a:xfrm>
              <a:custGeom>
                <a:avLst/>
                <a:gdLst>
                  <a:gd name="T0" fmla="*/ 20 w 21"/>
                  <a:gd name="T1" fmla="*/ 3 h 17"/>
                  <a:gd name="T2" fmla="*/ 15 w 21"/>
                  <a:gd name="T3" fmla="*/ 4 h 17"/>
                  <a:gd name="T4" fmla="*/ 15 w 21"/>
                  <a:gd name="T5" fmla="*/ 6 h 17"/>
                  <a:gd name="T6" fmla="*/ 15 w 21"/>
                  <a:gd name="T7" fmla="*/ 8 h 17"/>
                  <a:gd name="T8" fmla="*/ 14 w 21"/>
                  <a:gd name="T9" fmla="*/ 9 h 17"/>
                  <a:gd name="T10" fmla="*/ 12 w 21"/>
                  <a:gd name="T11" fmla="*/ 11 h 17"/>
                  <a:gd name="T12" fmla="*/ 11 w 21"/>
                  <a:gd name="T13" fmla="*/ 12 h 17"/>
                  <a:gd name="T14" fmla="*/ 8 w 21"/>
                  <a:gd name="T15" fmla="*/ 13 h 17"/>
                  <a:gd name="T16" fmla="*/ 5 w 21"/>
                  <a:gd name="T17" fmla="*/ 13 h 17"/>
                  <a:gd name="T18" fmla="*/ 2 w 21"/>
                  <a:gd name="T19" fmla="*/ 13 h 17"/>
                  <a:gd name="T20" fmla="*/ 0 w 21"/>
                  <a:gd name="T21" fmla="*/ 16 h 17"/>
                  <a:gd name="T22" fmla="*/ 5 w 21"/>
                  <a:gd name="T23" fmla="*/ 17 h 17"/>
                  <a:gd name="T24" fmla="*/ 9 w 21"/>
                  <a:gd name="T25" fmla="*/ 17 h 17"/>
                  <a:gd name="T26" fmla="*/ 13 w 21"/>
                  <a:gd name="T27" fmla="*/ 16 h 17"/>
                  <a:gd name="T28" fmla="*/ 15 w 21"/>
                  <a:gd name="T29" fmla="*/ 14 h 17"/>
                  <a:gd name="T30" fmla="*/ 17 w 21"/>
                  <a:gd name="T31" fmla="*/ 12 h 17"/>
                  <a:gd name="T32" fmla="*/ 20 w 21"/>
                  <a:gd name="T33" fmla="*/ 9 h 17"/>
                  <a:gd name="T34" fmla="*/ 20 w 21"/>
                  <a:gd name="T35" fmla="*/ 7 h 17"/>
                  <a:gd name="T36" fmla="*/ 21 w 21"/>
                  <a:gd name="T37" fmla="*/ 4 h 17"/>
                  <a:gd name="T38" fmla="*/ 16 w 21"/>
                  <a:gd name="T39" fmla="*/ 6 h 17"/>
                  <a:gd name="T40" fmla="*/ 20 w 21"/>
                  <a:gd name="T41" fmla="*/ 3 h 17"/>
                  <a:gd name="T42" fmla="*/ 15 w 21"/>
                  <a:gd name="T43" fmla="*/ 0 h 17"/>
                  <a:gd name="T44" fmla="*/ 15 w 21"/>
                  <a:gd name="T45" fmla="*/ 4 h 17"/>
                  <a:gd name="T46" fmla="*/ 20 w 21"/>
                  <a:gd name="T47" fmla="*/ 3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
                  <a:gd name="T73" fmla="*/ 0 h 17"/>
                  <a:gd name="T74" fmla="*/ 21 w 21"/>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 h="17">
                    <a:moveTo>
                      <a:pt x="20" y="3"/>
                    </a:moveTo>
                    <a:lnTo>
                      <a:pt x="15" y="4"/>
                    </a:lnTo>
                    <a:lnTo>
                      <a:pt x="15" y="6"/>
                    </a:lnTo>
                    <a:lnTo>
                      <a:pt x="15" y="8"/>
                    </a:lnTo>
                    <a:lnTo>
                      <a:pt x="14" y="9"/>
                    </a:lnTo>
                    <a:lnTo>
                      <a:pt x="12" y="11"/>
                    </a:lnTo>
                    <a:lnTo>
                      <a:pt x="11" y="12"/>
                    </a:lnTo>
                    <a:lnTo>
                      <a:pt x="8" y="13"/>
                    </a:lnTo>
                    <a:lnTo>
                      <a:pt x="5" y="13"/>
                    </a:lnTo>
                    <a:lnTo>
                      <a:pt x="2" y="13"/>
                    </a:lnTo>
                    <a:lnTo>
                      <a:pt x="0" y="16"/>
                    </a:lnTo>
                    <a:lnTo>
                      <a:pt x="5" y="17"/>
                    </a:lnTo>
                    <a:lnTo>
                      <a:pt x="9" y="17"/>
                    </a:lnTo>
                    <a:lnTo>
                      <a:pt x="13" y="16"/>
                    </a:lnTo>
                    <a:lnTo>
                      <a:pt x="15" y="14"/>
                    </a:lnTo>
                    <a:lnTo>
                      <a:pt x="17" y="12"/>
                    </a:lnTo>
                    <a:lnTo>
                      <a:pt x="20" y="9"/>
                    </a:lnTo>
                    <a:lnTo>
                      <a:pt x="20" y="7"/>
                    </a:lnTo>
                    <a:lnTo>
                      <a:pt x="21" y="4"/>
                    </a:lnTo>
                    <a:lnTo>
                      <a:pt x="16" y="6"/>
                    </a:lnTo>
                    <a:lnTo>
                      <a:pt x="20" y="3"/>
                    </a:lnTo>
                    <a:lnTo>
                      <a:pt x="15" y="0"/>
                    </a:lnTo>
                    <a:lnTo>
                      <a:pt x="15" y="4"/>
                    </a:lnTo>
                    <a:lnTo>
                      <a:pt x="2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72" name="Freeform 137">
                <a:extLst>
                  <a:ext uri="{FF2B5EF4-FFF2-40B4-BE49-F238E27FC236}">
                    <a16:creationId xmlns:a16="http://schemas.microsoft.com/office/drawing/2014/main" id="{844EC543-E409-37D6-1ACB-4B1D3725207D}"/>
                  </a:ext>
                </a:extLst>
              </p:cNvPr>
              <p:cNvSpPr>
                <a:spLocks/>
              </p:cNvSpPr>
              <p:nvPr/>
            </p:nvSpPr>
            <p:spPr bwMode="auto">
              <a:xfrm>
                <a:off x="1351" y="2462"/>
                <a:ext cx="22" cy="7"/>
              </a:xfrm>
              <a:custGeom>
                <a:avLst/>
                <a:gdLst>
                  <a:gd name="T0" fmla="*/ 19 w 22"/>
                  <a:gd name="T1" fmla="*/ 2 h 7"/>
                  <a:gd name="T2" fmla="*/ 21 w 22"/>
                  <a:gd name="T3" fmla="*/ 2 h 7"/>
                  <a:gd name="T4" fmla="*/ 19 w 22"/>
                  <a:gd name="T5" fmla="*/ 2 h 7"/>
                  <a:gd name="T6" fmla="*/ 18 w 22"/>
                  <a:gd name="T7" fmla="*/ 2 h 7"/>
                  <a:gd name="T8" fmla="*/ 16 w 22"/>
                  <a:gd name="T9" fmla="*/ 3 h 7"/>
                  <a:gd name="T10" fmla="*/ 14 w 22"/>
                  <a:gd name="T11" fmla="*/ 3 h 7"/>
                  <a:gd name="T12" fmla="*/ 12 w 22"/>
                  <a:gd name="T13" fmla="*/ 2 h 7"/>
                  <a:gd name="T14" fmla="*/ 9 w 22"/>
                  <a:gd name="T15" fmla="*/ 2 h 7"/>
                  <a:gd name="T16" fmla="*/ 6 w 22"/>
                  <a:gd name="T17" fmla="*/ 1 h 7"/>
                  <a:gd name="T18" fmla="*/ 4 w 22"/>
                  <a:gd name="T19" fmla="*/ 0 h 7"/>
                  <a:gd name="T20" fmla="*/ 0 w 22"/>
                  <a:gd name="T21" fmla="*/ 3 h 7"/>
                  <a:gd name="T22" fmla="*/ 4 w 22"/>
                  <a:gd name="T23" fmla="*/ 5 h 7"/>
                  <a:gd name="T24" fmla="*/ 7 w 22"/>
                  <a:gd name="T25" fmla="*/ 6 h 7"/>
                  <a:gd name="T26" fmla="*/ 10 w 22"/>
                  <a:gd name="T27" fmla="*/ 7 h 7"/>
                  <a:gd name="T28" fmla="*/ 14 w 22"/>
                  <a:gd name="T29" fmla="*/ 7 h 7"/>
                  <a:gd name="T30" fmla="*/ 17 w 22"/>
                  <a:gd name="T31" fmla="*/ 7 h 7"/>
                  <a:gd name="T32" fmla="*/ 18 w 22"/>
                  <a:gd name="T33" fmla="*/ 7 h 7"/>
                  <a:gd name="T34" fmla="*/ 21 w 22"/>
                  <a:gd name="T35" fmla="*/ 6 h 7"/>
                  <a:gd name="T36" fmla="*/ 21 w 22"/>
                  <a:gd name="T37" fmla="*/ 6 h 7"/>
                  <a:gd name="T38" fmla="*/ 22 w 22"/>
                  <a:gd name="T39" fmla="*/ 6 h 7"/>
                  <a:gd name="T40" fmla="*/ 19 w 22"/>
                  <a:gd name="T41" fmla="*/ 2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7"/>
                  <a:gd name="T65" fmla="*/ 22 w 22"/>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7">
                    <a:moveTo>
                      <a:pt x="19" y="2"/>
                    </a:moveTo>
                    <a:lnTo>
                      <a:pt x="21" y="2"/>
                    </a:lnTo>
                    <a:lnTo>
                      <a:pt x="19" y="2"/>
                    </a:lnTo>
                    <a:lnTo>
                      <a:pt x="18" y="2"/>
                    </a:lnTo>
                    <a:lnTo>
                      <a:pt x="16" y="3"/>
                    </a:lnTo>
                    <a:lnTo>
                      <a:pt x="14" y="3"/>
                    </a:lnTo>
                    <a:lnTo>
                      <a:pt x="12" y="2"/>
                    </a:lnTo>
                    <a:lnTo>
                      <a:pt x="9" y="2"/>
                    </a:lnTo>
                    <a:lnTo>
                      <a:pt x="6" y="1"/>
                    </a:lnTo>
                    <a:lnTo>
                      <a:pt x="4" y="0"/>
                    </a:lnTo>
                    <a:lnTo>
                      <a:pt x="0" y="3"/>
                    </a:lnTo>
                    <a:lnTo>
                      <a:pt x="4" y="5"/>
                    </a:lnTo>
                    <a:lnTo>
                      <a:pt x="7" y="6"/>
                    </a:lnTo>
                    <a:lnTo>
                      <a:pt x="10" y="7"/>
                    </a:lnTo>
                    <a:lnTo>
                      <a:pt x="14" y="7"/>
                    </a:lnTo>
                    <a:lnTo>
                      <a:pt x="17" y="7"/>
                    </a:lnTo>
                    <a:lnTo>
                      <a:pt x="18" y="7"/>
                    </a:lnTo>
                    <a:lnTo>
                      <a:pt x="21" y="6"/>
                    </a:lnTo>
                    <a:lnTo>
                      <a:pt x="22" y="6"/>
                    </a:lnTo>
                    <a:lnTo>
                      <a:pt x="19"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73" name="Freeform 138">
                <a:extLst>
                  <a:ext uri="{FF2B5EF4-FFF2-40B4-BE49-F238E27FC236}">
                    <a16:creationId xmlns:a16="http://schemas.microsoft.com/office/drawing/2014/main" id="{710CA013-4C2C-422B-37D5-8E68EB4B5FB9}"/>
                  </a:ext>
                </a:extLst>
              </p:cNvPr>
              <p:cNvSpPr>
                <a:spLocks/>
              </p:cNvSpPr>
              <p:nvPr/>
            </p:nvSpPr>
            <p:spPr bwMode="auto">
              <a:xfrm>
                <a:off x="1370" y="2460"/>
                <a:ext cx="9" cy="8"/>
              </a:xfrm>
              <a:custGeom>
                <a:avLst/>
                <a:gdLst>
                  <a:gd name="T0" fmla="*/ 5 w 9"/>
                  <a:gd name="T1" fmla="*/ 0 h 8"/>
                  <a:gd name="T2" fmla="*/ 5 w 9"/>
                  <a:gd name="T3" fmla="*/ 0 h 8"/>
                  <a:gd name="T4" fmla="*/ 4 w 9"/>
                  <a:gd name="T5" fmla="*/ 0 h 8"/>
                  <a:gd name="T6" fmla="*/ 4 w 9"/>
                  <a:gd name="T7" fmla="*/ 1 h 8"/>
                  <a:gd name="T8" fmla="*/ 4 w 9"/>
                  <a:gd name="T9" fmla="*/ 2 h 8"/>
                  <a:gd name="T10" fmla="*/ 3 w 9"/>
                  <a:gd name="T11" fmla="*/ 3 h 8"/>
                  <a:gd name="T12" fmla="*/ 3 w 9"/>
                  <a:gd name="T13" fmla="*/ 3 h 8"/>
                  <a:gd name="T14" fmla="*/ 2 w 9"/>
                  <a:gd name="T15" fmla="*/ 4 h 8"/>
                  <a:gd name="T16" fmla="*/ 2 w 9"/>
                  <a:gd name="T17" fmla="*/ 4 h 8"/>
                  <a:gd name="T18" fmla="*/ 0 w 9"/>
                  <a:gd name="T19" fmla="*/ 4 h 8"/>
                  <a:gd name="T20" fmla="*/ 3 w 9"/>
                  <a:gd name="T21" fmla="*/ 8 h 8"/>
                  <a:gd name="T22" fmla="*/ 4 w 9"/>
                  <a:gd name="T23" fmla="*/ 8 h 8"/>
                  <a:gd name="T24" fmla="*/ 5 w 9"/>
                  <a:gd name="T25" fmla="*/ 7 h 8"/>
                  <a:gd name="T26" fmla="*/ 6 w 9"/>
                  <a:gd name="T27" fmla="*/ 6 h 8"/>
                  <a:gd name="T28" fmla="*/ 6 w 9"/>
                  <a:gd name="T29" fmla="*/ 5 h 8"/>
                  <a:gd name="T30" fmla="*/ 7 w 9"/>
                  <a:gd name="T31" fmla="*/ 4 h 8"/>
                  <a:gd name="T32" fmla="*/ 8 w 9"/>
                  <a:gd name="T33" fmla="*/ 3 h 8"/>
                  <a:gd name="T34" fmla="*/ 8 w 9"/>
                  <a:gd name="T35" fmla="*/ 2 h 8"/>
                  <a:gd name="T36" fmla="*/ 9 w 9"/>
                  <a:gd name="T37" fmla="*/ 1 h 8"/>
                  <a:gd name="T38" fmla="*/ 9 w 9"/>
                  <a:gd name="T39" fmla="*/ 0 h 8"/>
                  <a:gd name="T40" fmla="*/ 5 w 9"/>
                  <a:gd name="T41" fmla="*/ 0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8"/>
                  <a:gd name="T65" fmla="*/ 9 w 9"/>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8">
                    <a:moveTo>
                      <a:pt x="5" y="0"/>
                    </a:moveTo>
                    <a:lnTo>
                      <a:pt x="5" y="0"/>
                    </a:lnTo>
                    <a:lnTo>
                      <a:pt x="4" y="0"/>
                    </a:lnTo>
                    <a:lnTo>
                      <a:pt x="4" y="1"/>
                    </a:lnTo>
                    <a:lnTo>
                      <a:pt x="4" y="2"/>
                    </a:lnTo>
                    <a:lnTo>
                      <a:pt x="3" y="3"/>
                    </a:lnTo>
                    <a:lnTo>
                      <a:pt x="2" y="4"/>
                    </a:lnTo>
                    <a:lnTo>
                      <a:pt x="0" y="4"/>
                    </a:lnTo>
                    <a:lnTo>
                      <a:pt x="3" y="8"/>
                    </a:lnTo>
                    <a:lnTo>
                      <a:pt x="4" y="8"/>
                    </a:lnTo>
                    <a:lnTo>
                      <a:pt x="5" y="7"/>
                    </a:lnTo>
                    <a:lnTo>
                      <a:pt x="6" y="6"/>
                    </a:lnTo>
                    <a:lnTo>
                      <a:pt x="6" y="5"/>
                    </a:lnTo>
                    <a:lnTo>
                      <a:pt x="7" y="4"/>
                    </a:lnTo>
                    <a:lnTo>
                      <a:pt x="8" y="3"/>
                    </a:lnTo>
                    <a:lnTo>
                      <a:pt x="8" y="2"/>
                    </a:lnTo>
                    <a:lnTo>
                      <a:pt x="9" y="1"/>
                    </a:lnTo>
                    <a:lnTo>
                      <a:pt x="9" y="0"/>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74" name="Freeform 139">
                <a:extLst>
                  <a:ext uri="{FF2B5EF4-FFF2-40B4-BE49-F238E27FC236}">
                    <a16:creationId xmlns:a16="http://schemas.microsoft.com/office/drawing/2014/main" id="{4FCB58E0-281E-6AFA-F7A8-F07295A5F850}"/>
                  </a:ext>
                </a:extLst>
              </p:cNvPr>
              <p:cNvSpPr>
                <a:spLocks/>
              </p:cNvSpPr>
              <p:nvPr/>
            </p:nvSpPr>
            <p:spPr bwMode="auto">
              <a:xfrm>
                <a:off x="1375" y="2404"/>
                <a:ext cx="11" cy="56"/>
              </a:xfrm>
              <a:custGeom>
                <a:avLst/>
                <a:gdLst>
                  <a:gd name="T0" fmla="*/ 7 w 11"/>
                  <a:gd name="T1" fmla="*/ 0 h 56"/>
                  <a:gd name="T2" fmla="*/ 7 w 11"/>
                  <a:gd name="T3" fmla="*/ 0 h 56"/>
                  <a:gd name="T4" fmla="*/ 6 w 11"/>
                  <a:gd name="T5" fmla="*/ 7 h 56"/>
                  <a:gd name="T6" fmla="*/ 4 w 11"/>
                  <a:gd name="T7" fmla="*/ 14 h 56"/>
                  <a:gd name="T8" fmla="*/ 4 w 11"/>
                  <a:gd name="T9" fmla="*/ 20 h 56"/>
                  <a:gd name="T10" fmla="*/ 3 w 11"/>
                  <a:gd name="T11" fmla="*/ 28 h 56"/>
                  <a:gd name="T12" fmla="*/ 3 w 11"/>
                  <a:gd name="T13" fmla="*/ 35 h 56"/>
                  <a:gd name="T14" fmla="*/ 2 w 11"/>
                  <a:gd name="T15" fmla="*/ 42 h 56"/>
                  <a:gd name="T16" fmla="*/ 1 w 11"/>
                  <a:gd name="T17" fmla="*/ 49 h 56"/>
                  <a:gd name="T18" fmla="*/ 0 w 11"/>
                  <a:gd name="T19" fmla="*/ 56 h 56"/>
                  <a:gd name="T20" fmla="*/ 4 w 11"/>
                  <a:gd name="T21" fmla="*/ 56 h 56"/>
                  <a:gd name="T22" fmla="*/ 6 w 11"/>
                  <a:gd name="T23" fmla="*/ 49 h 56"/>
                  <a:gd name="T24" fmla="*/ 7 w 11"/>
                  <a:gd name="T25" fmla="*/ 42 h 56"/>
                  <a:gd name="T26" fmla="*/ 8 w 11"/>
                  <a:gd name="T27" fmla="*/ 36 h 56"/>
                  <a:gd name="T28" fmla="*/ 8 w 11"/>
                  <a:gd name="T29" fmla="*/ 29 h 56"/>
                  <a:gd name="T30" fmla="*/ 9 w 11"/>
                  <a:gd name="T31" fmla="*/ 21 h 56"/>
                  <a:gd name="T32" fmla="*/ 10 w 11"/>
                  <a:gd name="T33" fmla="*/ 14 h 56"/>
                  <a:gd name="T34" fmla="*/ 10 w 11"/>
                  <a:gd name="T35" fmla="*/ 7 h 56"/>
                  <a:gd name="T36" fmla="*/ 11 w 11"/>
                  <a:gd name="T37" fmla="*/ 1 h 56"/>
                  <a:gd name="T38" fmla="*/ 11 w 11"/>
                  <a:gd name="T39" fmla="*/ 1 h 56"/>
                  <a:gd name="T40" fmla="*/ 7 w 11"/>
                  <a:gd name="T41" fmla="*/ 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56"/>
                  <a:gd name="T65" fmla="*/ 11 w 11"/>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56">
                    <a:moveTo>
                      <a:pt x="7" y="0"/>
                    </a:moveTo>
                    <a:lnTo>
                      <a:pt x="7" y="0"/>
                    </a:lnTo>
                    <a:lnTo>
                      <a:pt x="6" y="7"/>
                    </a:lnTo>
                    <a:lnTo>
                      <a:pt x="4" y="14"/>
                    </a:lnTo>
                    <a:lnTo>
                      <a:pt x="4" y="20"/>
                    </a:lnTo>
                    <a:lnTo>
                      <a:pt x="3" y="28"/>
                    </a:lnTo>
                    <a:lnTo>
                      <a:pt x="3" y="35"/>
                    </a:lnTo>
                    <a:lnTo>
                      <a:pt x="2" y="42"/>
                    </a:lnTo>
                    <a:lnTo>
                      <a:pt x="1" y="49"/>
                    </a:lnTo>
                    <a:lnTo>
                      <a:pt x="0" y="56"/>
                    </a:lnTo>
                    <a:lnTo>
                      <a:pt x="4" y="56"/>
                    </a:lnTo>
                    <a:lnTo>
                      <a:pt x="6" y="49"/>
                    </a:lnTo>
                    <a:lnTo>
                      <a:pt x="7" y="42"/>
                    </a:lnTo>
                    <a:lnTo>
                      <a:pt x="8" y="36"/>
                    </a:lnTo>
                    <a:lnTo>
                      <a:pt x="8" y="29"/>
                    </a:lnTo>
                    <a:lnTo>
                      <a:pt x="9" y="21"/>
                    </a:lnTo>
                    <a:lnTo>
                      <a:pt x="10" y="14"/>
                    </a:lnTo>
                    <a:lnTo>
                      <a:pt x="10" y="7"/>
                    </a:lnTo>
                    <a:lnTo>
                      <a:pt x="11" y="1"/>
                    </a:lnTo>
                    <a:lnTo>
                      <a:pt x="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75" name="Freeform 140">
                <a:extLst>
                  <a:ext uri="{FF2B5EF4-FFF2-40B4-BE49-F238E27FC236}">
                    <a16:creationId xmlns:a16="http://schemas.microsoft.com/office/drawing/2014/main" id="{DB04F3F1-87C3-2556-129B-B71DECA54F64}"/>
                  </a:ext>
                </a:extLst>
              </p:cNvPr>
              <p:cNvSpPr>
                <a:spLocks/>
              </p:cNvSpPr>
              <p:nvPr/>
            </p:nvSpPr>
            <p:spPr bwMode="auto">
              <a:xfrm>
                <a:off x="1375" y="2347"/>
                <a:ext cx="12" cy="58"/>
              </a:xfrm>
              <a:custGeom>
                <a:avLst/>
                <a:gdLst>
                  <a:gd name="T0" fmla="*/ 3 w 12"/>
                  <a:gd name="T1" fmla="*/ 0 h 58"/>
                  <a:gd name="T2" fmla="*/ 0 w 12"/>
                  <a:gd name="T3" fmla="*/ 3 h 58"/>
                  <a:gd name="T4" fmla="*/ 2 w 12"/>
                  <a:gd name="T5" fmla="*/ 8 h 58"/>
                  <a:gd name="T6" fmla="*/ 4 w 12"/>
                  <a:gd name="T7" fmla="*/ 13 h 58"/>
                  <a:gd name="T8" fmla="*/ 7 w 12"/>
                  <a:gd name="T9" fmla="*/ 19 h 58"/>
                  <a:gd name="T10" fmla="*/ 8 w 12"/>
                  <a:gd name="T11" fmla="*/ 27 h 58"/>
                  <a:gd name="T12" fmla="*/ 8 w 12"/>
                  <a:gd name="T13" fmla="*/ 33 h 58"/>
                  <a:gd name="T14" fmla="*/ 8 w 12"/>
                  <a:gd name="T15" fmla="*/ 41 h 58"/>
                  <a:gd name="T16" fmla="*/ 8 w 12"/>
                  <a:gd name="T17" fmla="*/ 49 h 58"/>
                  <a:gd name="T18" fmla="*/ 7 w 12"/>
                  <a:gd name="T19" fmla="*/ 57 h 58"/>
                  <a:gd name="T20" fmla="*/ 11 w 12"/>
                  <a:gd name="T21" fmla="*/ 58 h 58"/>
                  <a:gd name="T22" fmla="*/ 12 w 12"/>
                  <a:gd name="T23" fmla="*/ 49 h 58"/>
                  <a:gd name="T24" fmla="*/ 12 w 12"/>
                  <a:gd name="T25" fmla="*/ 41 h 58"/>
                  <a:gd name="T26" fmla="*/ 12 w 12"/>
                  <a:gd name="T27" fmla="*/ 33 h 58"/>
                  <a:gd name="T28" fmla="*/ 12 w 12"/>
                  <a:gd name="T29" fmla="*/ 26 h 58"/>
                  <a:gd name="T30" fmla="*/ 11 w 12"/>
                  <a:gd name="T31" fmla="*/ 18 h 58"/>
                  <a:gd name="T32" fmla="*/ 9 w 12"/>
                  <a:gd name="T33" fmla="*/ 12 h 58"/>
                  <a:gd name="T34" fmla="*/ 7 w 12"/>
                  <a:gd name="T35" fmla="*/ 6 h 58"/>
                  <a:gd name="T36" fmla="*/ 3 w 12"/>
                  <a:gd name="T37" fmla="*/ 1 h 58"/>
                  <a:gd name="T38" fmla="*/ 0 w 12"/>
                  <a:gd name="T39" fmla="*/ 3 h 58"/>
                  <a:gd name="T40" fmla="*/ 3 w 12"/>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58"/>
                  <a:gd name="T65" fmla="*/ 12 w 12"/>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58">
                    <a:moveTo>
                      <a:pt x="3" y="0"/>
                    </a:moveTo>
                    <a:lnTo>
                      <a:pt x="0" y="3"/>
                    </a:lnTo>
                    <a:lnTo>
                      <a:pt x="2" y="8"/>
                    </a:lnTo>
                    <a:lnTo>
                      <a:pt x="4" y="13"/>
                    </a:lnTo>
                    <a:lnTo>
                      <a:pt x="7" y="19"/>
                    </a:lnTo>
                    <a:lnTo>
                      <a:pt x="8" y="27"/>
                    </a:lnTo>
                    <a:lnTo>
                      <a:pt x="8" y="33"/>
                    </a:lnTo>
                    <a:lnTo>
                      <a:pt x="8" y="41"/>
                    </a:lnTo>
                    <a:lnTo>
                      <a:pt x="8" y="49"/>
                    </a:lnTo>
                    <a:lnTo>
                      <a:pt x="7" y="57"/>
                    </a:lnTo>
                    <a:lnTo>
                      <a:pt x="11" y="58"/>
                    </a:lnTo>
                    <a:lnTo>
                      <a:pt x="12" y="49"/>
                    </a:lnTo>
                    <a:lnTo>
                      <a:pt x="12" y="41"/>
                    </a:lnTo>
                    <a:lnTo>
                      <a:pt x="12" y="33"/>
                    </a:lnTo>
                    <a:lnTo>
                      <a:pt x="12" y="26"/>
                    </a:lnTo>
                    <a:lnTo>
                      <a:pt x="11" y="18"/>
                    </a:lnTo>
                    <a:lnTo>
                      <a:pt x="9" y="12"/>
                    </a:lnTo>
                    <a:lnTo>
                      <a:pt x="7" y="6"/>
                    </a:lnTo>
                    <a:lnTo>
                      <a:pt x="3" y="1"/>
                    </a:lnTo>
                    <a:lnTo>
                      <a:pt x="0" y="3"/>
                    </a:lnTo>
                    <a:lnTo>
                      <a:pt x="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76" name="Freeform 141">
                <a:extLst>
                  <a:ext uri="{FF2B5EF4-FFF2-40B4-BE49-F238E27FC236}">
                    <a16:creationId xmlns:a16="http://schemas.microsoft.com/office/drawing/2014/main" id="{D333A0DA-CA0E-A723-613B-1BA7DC0B01F7}"/>
                  </a:ext>
                </a:extLst>
              </p:cNvPr>
              <p:cNvSpPr>
                <a:spLocks/>
              </p:cNvSpPr>
              <p:nvPr/>
            </p:nvSpPr>
            <p:spPr bwMode="auto">
              <a:xfrm>
                <a:off x="1375" y="2347"/>
                <a:ext cx="19" cy="45"/>
              </a:xfrm>
              <a:custGeom>
                <a:avLst/>
                <a:gdLst>
                  <a:gd name="T0" fmla="*/ 19 w 19"/>
                  <a:gd name="T1" fmla="*/ 42 h 45"/>
                  <a:gd name="T2" fmla="*/ 19 w 19"/>
                  <a:gd name="T3" fmla="*/ 41 h 45"/>
                  <a:gd name="T4" fmla="*/ 18 w 19"/>
                  <a:gd name="T5" fmla="*/ 40 h 45"/>
                  <a:gd name="T6" fmla="*/ 17 w 19"/>
                  <a:gd name="T7" fmla="*/ 36 h 45"/>
                  <a:gd name="T8" fmla="*/ 16 w 19"/>
                  <a:gd name="T9" fmla="*/ 31 h 45"/>
                  <a:gd name="T10" fmla="*/ 15 w 19"/>
                  <a:gd name="T11" fmla="*/ 23 h 45"/>
                  <a:gd name="T12" fmla="*/ 12 w 19"/>
                  <a:gd name="T13" fmla="*/ 17 h 45"/>
                  <a:gd name="T14" fmla="*/ 10 w 19"/>
                  <a:gd name="T15" fmla="*/ 10 h 45"/>
                  <a:gd name="T16" fmla="*/ 7 w 19"/>
                  <a:gd name="T17" fmla="*/ 5 h 45"/>
                  <a:gd name="T18" fmla="*/ 3 w 19"/>
                  <a:gd name="T19" fmla="*/ 0 h 45"/>
                  <a:gd name="T20" fmla="*/ 0 w 19"/>
                  <a:gd name="T21" fmla="*/ 3 h 45"/>
                  <a:gd name="T22" fmla="*/ 3 w 19"/>
                  <a:gd name="T23" fmla="*/ 7 h 45"/>
                  <a:gd name="T24" fmla="*/ 6 w 19"/>
                  <a:gd name="T25" fmla="*/ 12 h 45"/>
                  <a:gd name="T26" fmla="*/ 8 w 19"/>
                  <a:gd name="T27" fmla="*/ 18 h 45"/>
                  <a:gd name="T28" fmla="*/ 10 w 19"/>
                  <a:gd name="T29" fmla="*/ 25 h 45"/>
                  <a:gd name="T30" fmla="*/ 11 w 19"/>
                  <a:gd name="T31" fmla="*/ 32 h 45"/>
                  <a:gd name="T32" fmla="*/ 12 w 19"/>
                  <a:gd name="T33" fmla="*/ 37 h 45"/>
                  <a:gd name="T34" fmla="*/ 13 w 19"/>
                  <a:gd name="T35" fmla="*/ 42 h 45"/>
                  <a:gd name="T36" fmla="*/ 16 w 19"/>
                  <a:gd name="T37" fmla="*/ 45 h 45"/>
                  <a:gd name="T38" fmla="*/ 16 w 19"/>
                  <a:gd name="T39" fmla="*/ 44 h 45"/>
                  <a:gd name="T40" fmla="*/ 19 w 19"/>
                  <a:gd name="T41" fmla="*/ 42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45"/>
                  <a:gd name="T65" fmla="*/ 19 w 19"/>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45">
                    <a:moveTo>
                      <a:pt x="19" y="42"/>
                    </a:moveTo>
                    <a:lnTo>
                      <a:pt x="19" y="41"/>
                    </a:lnTo>
                    <a:lnTo>
                      <a:pt x="18" y="40"/>
                    </a:lnTo>
                    <a:lnTo>
                      <a:pt x="17" y="36"/>
                    </a:lnTo>
                    <a:lnTo>
                      <a:pt x="16" y="31"/>
                    </a:lnTo>
                    <a:lnTo>
                      <a:pt x="15" y="23"/>
                    </a:lnTo>
                    <a:lnTo>
                      <a:pt x="12" y="17"/>
                    </a:lnTo>
                    <a:lnTo>
                      <a:pt x="10" y="10"/>
                    </a:lnTo>
                    <a:lnTo>
                      <a:pt x="7" y="5"/>
                    </a:lnTo>
                    <a:lnTo>
                      <a:pt x="3" y="0"/>
                    </a:lnTo>
                    <a:lnTo>
                      <a:pt x="0" y="3"/>
                    </a:lnTo>
                    <a:lnTo>
                      <a:pt x="3" y="7"/>
                    </a:lnTo>
                    <a:lnTo>
                      <a:pt x="6" y="12"/>
                    </a:lnTo>
                    <a:lnTo>
                      <a:pt x="8" y="18"/>
                    </a:lnTo>
                    <a:lnTo>
                      <a:pt x="10" y="25"/>
                    </a:lnTo>
                    <a:lnTo>
                      <a:pt x="11" y="32"/>
                    </a:lnTo>
                    <a:lnTo>
                      <a:pt x="12" y="37"/>
                    </a:lnTo>
                    <a:lnTo>
                      <a:pt x="13" y="42"/>
                    </a:lnTo>
                    <a:lnTo>
                      <a:pt x="16" y="45"/>
                    </a:lnTo>
                    <a:lnTo>
                      <a:pt x="16" y="44"/>
                    </a:lnTo>
                    <a:lnTo>
                      <a:pt x="19"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77" name="Freeform 142">
                <a:extLst>
                  <a:ext uri="{FF2B5EF4-FFF2-40B4-BE49-F238E27FC236}">
                    <a16:creationId xmlns:a16="http://schemas.microsoft.com/office/drawing/2014/main" id="{97B7FF07-8E50-CBA7-F80E-6C0D6F3FE3FB}"/>
                  </a:ext>
                </a:extLst>
              </p:cNvPr>
              <p:cNvSpPr>
                <a:spLocks/>
              </p:cNvSpPr>
              <p:nvPr/>
            </p:nvSpPr>
            <p:spPr bwMode="auto">
              <a:xfrm>
                <a:off x="1391" y="2389"/>
                <a:ext cx="28" cy="14"/>
              </a:xfrm>
              <a:custGeom>
                <a:avLst/>
                <a:gdLst>
                  <a:gd name="T0" fmla="*/ 26 w 28"/>
                  <a:gd name="T1" fmla="*/ 9 h 14"/>
                  <a:gd name="T2" fmla="*/ 26 w 28"/>
                  <a:gd name="T3" fmla="*/ 8 h 14"/>
                  <a:gd name="T4" fmla="*/ 21 w 28"/>
                  <a:gd name="T5" fmla="*/ 10 h 14"/>
                  <a:gd name="T6" fmla="*/ 19 w 28"/>
                  <a:gd name="T7" fmla="*/ 10 h 14"/>
                  <a:gd name="T8" fmla="*/ 16 w 28"/>
                  <a:gd name="T9" fmla="*/ 10 h 14"/>
                  <a:gd name="T10" fmla="*/ 13 w 28"/>
                  <a:gd name="T11" fmla="*/ 9 h 14"/>
                  <a:gd name="T12" fmla="*/ 11 w 28"/>
                  <a:gd name="T13" fmla="*/ 7 h 14"/>
                  <a:gd name="T14" fmla="*/ 9 w 28"/>
                  <a:gd name="T15" fmla="*/ 5 h 14"/>
                  <a:gd name="T16" fmla="*/ 7 w 28"/>
                  <a:gd name="T17" fmla="*/ 2 h 14"/>
                  <a:gd name="T18" fmla="*/ 3 w 28"/>
                  <a:gd name="T19" fmla="*/ 0 h 14"/>
                  <a:gd name="T20" fmla="*/ 0 w 28"/>
                  <a:gd name="T21" fmla="*/ 2 h 14"/>
                  <a:gd name="T22" fmla="*/ 2 w 28"/>
                  <a:gd name="T23" fmla="*/ 5 h 14"/>
                  <a:gd name="T24" fmla="*/ 5 w 28"/>
                  <a:gd name="T25" fmla="*/ 8 h 14"/>
                  <a:gd name="T26" fmla="*/ 8 w 28"/>
                  <a:gd name="T27" fmla="*/ 10 h 14"/>
                  <a:gd name="T28" fmla="*/ 11 w 28"/>
                  <a:gd name="T29" fmla="*/ 12 h 14"/>
                  <a:gd name="T30" fmla="*/ 14 w 28"/>
                  <a:gd name="T31" fmla="*/ 14 h 14"/>
                  <a:gd name="T32" fmla="*/ 19 w 28"/>
                  <a:gd name="T33" fmla="*/ 14 h 14"/>
                  <a:gd name="T34" fmla="*/ 22 w 28"/>
                  <a:gd name="T35" fmla="*/ 14 h 14"/>
                  <a:gd name="T36" fmla="*/ 28 w 28"/>
                  <a:gd name="T37" fmla="*/ 12 h 14"/>
                  <a:gd name="T38" fmla="*/ 28 w 28"/>
                  <a:gd name="T39" fmla="*/ 12 h 14"/>
                  <a:gd name="T40" fmla="*/ 26 w 28"/>
                  <a:gd name="T41" fmla="*/ 9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14"/>
                  <a:gd name="T65" fmla="*/ 28 w 28"/>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14">
                    <a:moveTo>
                      <a:pt x="26" y="9"/>
                    </a:moveTo>
                    <a:lnTo>
                      <a:pt x="26" y="8"/>
                    </a:lnTo>
                    <a:lnTo>
                      <a:pt x="21" y="10"/>
                    </a:lnTo>
                    <a:lnTo>
                      <a:pt x="19" y="10"/>
                    </a:lnTo>
                    <a:lnTo>
                      <a:pt x="16" y="10"/>
                    </a:lnTo>
                    <a:lnTo>
                      <a:pt x="13" y="9"/>
                    </a:lnTo>
                    <a:lnTo>
                      <a:pt x="11" y="7"/>
                    </a:lnTo>
                    <a:lnTo>
                      <a:pt x="9" y="5"/>
                    </a:lnTo>
                    <a:lnTo>
                      <a:pt x="7" y="2"/>
                    </a:lnTo>
                    <a:lnTo>
                      <a:pt x="3" y="0"/>
                    </a:lnTo>
                    <a:lnTo>
                      <a:pt x="0" y="2"/>
                    </a:lnTo>
                    <a:lnTo>
                      <a:pt x="2" y="5"/>
                    </a:lnTo>
                    <a:lnTo>
                      <a:pt x="5" y="8"/>
                    </a:lnTo>
                    <a:lnTo>
                      <a:pt x="8" y="10"/>
                    </a:lnTo>
                    <a:lnTo>
                      <a:pt x="11" y="12"/>
                    </a:lnTo>
                    <a:lnTo>
                      <a:pt x="14" y="14"/>
                    </a:lnTo>
                    <a:lnTo>
                      <a:pt x="19" y="14"/>
                    </a:lnTo>
                    <a:lnTo>
                      <a:pt x="22" y="14"/>
                    </a:lnTo>
                    <a:lnTo>
                      <a:pt x="28" y="12"/>
                    </a:lnTo>
                    <a:lnTo>
                      <a:pt x="26"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78" name="Freeform 143">
                <a:extLst>
                  <a:ext uri="{FF2B5EF4-FFF2-40B4-BE49-F238E27FC236}">
                    <a16:creationId xmlns:a16="http://schemas.microsoft.com/office/drawing/2014/main" id="{823EA110-579D-AB27-B13E-00E6BA476745}"/>
                  </a:ext>
                </a:extLst>
              </p:cNvPr>
              <p:cNvSpPr>
                <a:spLocks/>
              </p:cNvSpPr>
              <p:nvPr/>
            </p:nvSpPr>
            <p:spPr bwMode="auto">
              <a:xfrm>
                <a:off x="1414" y="2329"/>
                <a:ext cx="8" cy="72"/>
              </a:xfrm>
              <a:custGeom>
                <a:avLst/>
                <a:gdLst>
                  <a:gd name="T0" fmla="*/ 0 w 8"/>
                  <a:gd name="T1" fmla="*/ 0 h 72"/>
                  <a:gd name="T2" fmla="*/ 0 w 8"/>
                  <a:gd name="T3" fmla="*/ 0 h 72"/>
                  <a:gd name="T4" fmla="*/ 0 w 8"/>
                  <a:gd name="T5" fmla="*/ 9 h 72"/>
                  <a:gd name="T6" fmla="*/ 2 w 8"/>
                  <a:gd name="T7" fmla="*/ 19 h 72"/>
                  <a:gd name="T8" fmla="*/ 3 w 8"/>
                  <a:gd name="T9" fmla="*/ 30 h 72"/>
                  <a:gd name="T10" fmla="*/ 4 w 8"/>
                  <a:gd name="T11" fmla="*/ 41 h 72"/>
                  <a:gd name="T12" fmla="*/ 4 w 8"/>
                  <a:gd name="T13" fmla="*/ 52 h 72"/>
                  <a:gd name="T14" fmla="*/ 4 w 8"/>
                  <a:gd name="T15" fmla="*/ 60 h 72"/>
                  <a:gd name="T16" fmla="*/ 4 w 8"/>
                  <a:gd name="T17" fmla="*/ 66 h 72"/>
                  <a:gd name="T18" fmla="*/ 3 w 8"/>
                  <a:gd name="T19" fmla="*/ 69 h 72"/>
                  <a:gd name="T20" fmla="*/ 5 w 8"/>
                  <a:gd name="T21" fmla="*/ 72 h 72"/>
                  <a:gd name="T22" fmla="*/ 8 w 8"/>
                  <a:gd name="T23" fmla="*/ 68 h 72"/>
                  <a:gd name="T24" fmla="*/ 8 w 8"/>
                  <a:gd name="T25" fmla="*/ 61 h 72"/>
                  <a:gd name="T26" fmla="*/ 8 w 8"/>
                  <a:gd name="T27" fmla="*/ 52 h 72"/>
                  <a:gd name="T28" fmla="*/ 8 w 8"/>
                  <a:gd name="T29" fmla="*/ 40 h 72"/>
                  <a:gd name="T30" fmla="*/ 7 w 8"/>
                  <a:gd name="T31" fmla="*/ 29 h 72"/>
                  <a:gd name="T32" fmla="*/ 6 w 8"/>
                  <a:gd name="T33" fmla="*/ 19 h 72"/>
                  <a:gd name="T34" fmla="*/ 5 w 8"/>
                  <a:gd name="T35" fmla="*/ 9 h 72"/>
                  <a:gd name="T36" fmla="*/ 5 w 8"/>
                  <a:gd name="T37" fmla="*/ 0 h 72"/>
                  <a:gd name="T38" fmla="*/ 5 w 8"/>
                  <a:gd name="T39" fmla="*/ 0 h 72"/>
                  <a:gd name="T40" fmla="*/ 0 w 8"/>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72"/>
                  <a:gd name="T65" fmla="*/ 8 w 8"/>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72">
                    <a:moveTo>
                      <a:pt x="0" y="0"/>
                    </a:moveTo>
                    <a:lnTo>
                      <a:pt x="0" y="0"/>
                    </a:lnTo>
                    <a:lnTo>
                      <a:pt x="0" y="9"/>
                    </a:lnTo>
                    <a:lnTo>
                      <a:pt x="2" y="19"/>
                    </a:lnTo>
                    <a:lnTo>
                      <a:pt x="3" y="30"/>
                    </a:lnTo>
                    <a:lnTo>
                      <a:pt x="4" y="41"/>
                    </a:lnTo>
                    <a:lnTo>
                      <a:pt x="4" y="52"/>
                    </a:lnTo>
                    <a:lnTo>
                      <a:pt x="4" y="60"/>
                    </a:lnTo>
                    <a:lnTo>
                      <a:pt x="4" y="66"/>
                    </a:lnTo>
                    <a:lnTo>
                      <a:pt x="3" y="69"/>
                    </a:lnTo>
                    <a:lnTo>
                      <a:pt x="5" y="72"/>
                    </a:lnTo>
                    <a:lnTo>
                      <a:pt x="8" y="68"/>
                    </a:lnTo>
                    <a:lnTo>
                      <a:pt x="8" y="61"/>
                    </a:lnTo>
                    <a:lnTo>
                      <a:pt x="8" y="52"/>
                    </a:lnTo>
                    <a:lnTo>
                      <a:pt x="8" y="40"/>
                    </a:lnTo>
                    <a:lnTo>
                      <a:pt x="7" y="29"/>
                    </a:lnTo>
                    <a:lnTo>
                      <a:pt x="6" y="19"/>
                    </a:lnTo>
                    <a:lnTo>
                      <a:pt x="5" y="9"/>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79" name="Freeform 144">
                <a:extLst>
                  <a:ext uri="{FF2B5EF4-FFF2-40B4-BE49-F238E27FC236}">
                    <a16:creationId xmlns:a16="http://schemas.microsoft.com/office/drawing/2014/main" id="{0D92F819-AF3E-E31D-0131-C4E48D34FE1E}"/>
                  </a:ext>
                </a:extLst>
              </p:cNvPr>
              <p:cNvSpPr>
                <a:spLocks/>
              </p:cNvSpPr>
              <p:nvPr/>
            </p:nvSpPr>
            <p:spPr bwMode="auto">
              <a:xfrm>
                <a:off x="1395" y="2263"/>
                <a:ext cx="24" cy="66"/>
              </a:xfrm>
              <a:custGeom>
                <a:avLst/>
                <a:gdLst>
                  <a:gd name="T0" fmla="*/ 0 w 24"/>
                  <a:gd name="T1" fmla="*/ 1 h 66"/>
                  <a:gd name="T2" fmla="*/ 0 w 24"/>
                  <a:gd name="T3" fmla="*/ 1 h 66"/>
                  <a:gd name="T4" fmla="*/ 4 w 24"/>
                  <a:gd name="T5" fmla="*/ 10 h 66"/>
                  <a:gd name="T6" fmla="*/ 7 w 24"/>
                  <a:gd name="T7" fmla="*/ 19 h 66"/>
                  <a:gd name="T8" fmla="*/ 10 w 24"/>
                  <a:gd name="T9" fmla="*/ 26 h 66"/>
                  <a:gd name="T10" fmla="*/ 13 w 24"/>
                  <a:gd name="T11" fmla="*/ 33 h 66"/>
                  <a:gd name="T12" fmla="*/ 15 w 24"/>
                  <a:gd name="T13" fmla="*/ 40 h 66"/>
                  <a:gd name="T14" fmla="*/ 17 w 24"/>
                  <a:gd name="T15" fmla="*/ 48 h 66"/>
                  <a:gd name="T16" fmla="*/ 18 w 24"/>
                  <a:gd name="T17" fmla="*/ 57 h 66"/>
                  <a:gd name="T18" fmla="*/ 19 w 24"/>
                  <a:gd name="T19" fmla="*/ 66 h 66"/>
                  <a:gd name="T20" fmla="*/ 24 w 24"/>
                  <a:gd name="T21" fmla="*/ 66 h 66"/>
                  <a:gd name="T22" fmla="*/ 23 w 24"/>
                  <a:gd name="T23" fmla="*/ 56 h 66"/>
                  <a:gd name="T24" fmla="*/ 22 w 24"/>
                  <a:gd name="T25" fmla="*/ 47 h 66"/>
                  <a:gd name="T26" fmla="*/ 21 w 24"/>
                  <a:gd name="T27" fmla="*/ 39 h 66"/>
                  <a:gd name="T28" fmla="*/ 17 w 24"/>
                  <a:gd name="T29" fmla="*/ 32 h 66"/>
                  <a:gd name="T30" fmla="*/ 15 w 24"/>
                  <a:gd name="T31" fmla="*/ 25 h 66"/>
                  <a:gd name="T32" fmla="*/ 12 w 24"/>
                  <a:gd name="T33" fmla="*/ 17 h 66"/>
                  <a:gd name="T34" fmla="*/ 8 w 24"/>
                  <a:gd name="T35" fmla="*/ 9 h 66"/>
                  <a:gd name="T36" fmla="*/ 5 w 24"/>
                  <a:gd name="T37" fmla="*/ 0 h 66"/>
                  <a:gd name="T38" fmla="*/ 5 w 24"/>
                  <a:gd name="T39" fmla="*/ 0 h 66"/>
                  <a:gd name="T40" fmla="*/ 0 w 24"/>
                  <a:gd name="T41" fmla="*/ 1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66"/>
                  <a:gd name="T65" fmla="*/ 24 w 24"/>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66">
                    <a:moveTo>
                      <a:pt x="0" y="1"/>
                    </a:moveTo>
                    <a:lnTo>
                      <a:pt x="0" y="1"/>
                    </a:lnTo>
                    <a:lnTo>
                      <a:pt x="4" y="10"/>
                    </a:lnTo>
                    <a:lnTo>
                      <a:pt x="7" y="19"/>
                    </a:lnTo>
                    <a:lnTo>
                      <a:pt x="10" y="26"/>
                    </a:lnTo>
                    <a:lnTo>
                      <a:pt x="13" y="33"/>
                    </a:lnTo>
                    <a:lnTo>
                      <a:pt x="15" y="40"/>
                    </a:lnTo>
                    <a:lnTo>
                      <a:pt x="17" y="48"/>
                    </a:lnTo>
                    <a:lnTo>
                      <a:pt x="18" y="57"/>
                    </a:lnTo>
                    <a:lnTo>
                      <a:pt x="19" y="66"/>
                    </a:lnTo>
                    <a:lnTo>
                      <a:pt x="24" y="66"/>
                    </a:lnTo>
                    <a:lnTo>
                      <a:pt x="23" y="56"/>
                    </a:lnTo>
                    <a:lnTo>
                      <a:pt x="22" y="47"/>
                    </a:lnTo>
                    <a:lnTo>
                      <a:pt x="21" y="39"/>
                    </a:lnTo>
                    <a:lnTo>
                      <a:pt x="17" y="32"/>
                    </a:lnTo>
                    <a:lnTo>
                      <a:pt x="15" y="25"/>
                    </a:lnTo>
                    <a:lnTo>
                      <a:pt x="12" y="17"/>
                    </a:lnTo>
                    <a:lnTo>
                      <a:pt x="8" y="9"/>
                    </a:lnTo>
                    <a:lnTo>
                      <a:pt x="5"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80" name="Freeform 145">
                <a:extLst>
                  <a:ext uri="{FF2B5EF4-FFF2-40B4-BE49-F238E27FC236}">
                    <a16:creationId xmlns:a16="http://schemas.microsoft.com/office/drawing/2014/main" id="{A2A0CD55-D067-D457-1B50-EB1C6B4CCB78}"/>
                  </a:ext>
                </a:extLst>
              </p:cNvPr>
              <p:cNvSpPr>
                <a:spLocks/>
              </p:cNvSpPr>
              <p:nvPr/>
            </p:nvSpPr>
            <p:spPr bwMode="auto">
              <a:xfrm>
                <a:off x="1376" y="2236"/>
                <a:ext cx="24" cy="28"/>
              </a:xfrm>
              <a:custGeom>
                <a:avLst/>
                <a:gdLst>
                  <a:gd name="T0" fmla="*/ 0 w 24"/>
                  <a:gd name="T1" fmla="*/ 3 h 28"/>
                  <a:gd name="T2" fmla="*/ 0 w 24"/>
                  <a:gd name="T3" fmla="*/ 3 h 28"/>
                  <a:gd name="T4" fmla="*/ 3 w 24"/>
                  <a:gd name="T5" fmla="*/ 6 h 28"/>
                  <a:gd name="T6" fmla="*/ 6 w 24"/>
                  <a:gd name="T7" fmla="*/ 8 h 28"/>
                  <a:gd name="T8" fmla="*/ 9 w 24"/>
                  <a:gd name="T9" fmla="*/ 11 h 28"/>
                  <a:gd name="T10" fmla="*/ 11 w 24"/>
                  <a:gd name="T11" fmla="*/ 14 h 28"/>
                  <a:gd name="T12" fmla="*/ 14 w 24"/>
                  <a:gd name="T13" fmla="*/ 18 h 28"/>
                  <a:gd name="T14" fmla="*/ 16 w 24"/>
                  <a:gd name="T15" fmla="*/ 21 h 28"/>
                  <a:gd name="T16" fmla="*/ 18 w 24"/>
                  <a:gd name="T17" fmla="*/ 25 h 28"/>
                  <a:gd name="T18" fmla="*/ 19 w 24"/>
                  <a:gd name="T19" fmla="*/ 28 h 28"/>
                  <a:gd name="T20" fmla="*/ 24 w 24"/>
                  <a:gd name="T21" fmla="*/ 27 h 28"/>
                  <a:gd name="T22" fmla="*/ 23 w 24"/>
                  <a:gd name="T23" fmla="*/ 22 h 28"/>
                  <a:gd name="T24" fmla="*/ 20 w 24"/>
                  <a:gd name="T25" fmla="*/ 19 h 28"/>
                  <a:gd name="T26" fmla="*/ 18 w 24"/>
                  <a:gd name="T27" fmla="*/ 15 h 28"/>
                  <a:gd name="T28" fmla="*/ 16 w 24"/>
                  <a:gd name="T29" fmla="*/ 12 h 28"/>
                  <a:gd name="T30" fmla="*/ 12 w 24"/>
                  <a:gd name="T31" fmla="*/ 9 h 28"/>
                  <a:gd name="T32" fmla="*/ 9 w 24"/>
                  <a:gd name="T33" fmla="*/ 5 h 28"/>
                  <a:gd name="T34" fmla="*/ 7 w 24"/>
                  <a:gd name="T35" fmla="*/ 3 h 28"/>
                  <a:gd name="T36" fmla="*/ 3 w 24"/>
                  <a:gd name="T37" fmla="*/ 0 h 28"/>
                  <a:gd name="T38" fmla="*/ 3 w 24"/>
                  <a:gd name="T39" fmla="*/ 0 h 28"/>
                  <a:gd name="T40" fmla="*/ 0 w 24"/>
                  <a:gd name="T41" fmla="*/ 3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28"/>
                  <a:gd name="T65" fmla="*/ 24 w 24"/>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28">
                    <a:moveTo>
                      <a:pt x="0" y="3"/>
                    </a:moveTo>
                    <a:lnTo>
                      <a:pt x="0" y="3"/>
                    </a:lnTo>
                    <a:lnTo>
                      <a:pt x="3" y="6"/>
                    </a:lnTo>
                    <a:lnTo>
                      <a:pt x="6" y="8"/>
                    </a:lnTo>
                    <a:lnTo>
                      <a:pt x="9" y="11"/>
                    </a:lnTo>
                    <a:lnTo>
                      <a:pt x="11" y="14"/>
                    </a:lnTo>
                    <a:lnTo>
                      <a:pt x="14" y="18"/>
                    </a:lnTo>
                    <a:lnTo>
                      <a:pt x="16" y="21"/>
                    </a:lnTo>
                    <a:lnTo>
                      <a:pt x="18" y="25"/>
                    </a:lnTo>
                    <a:lnTo>
                      <a:pt x="19" y="28"/>
                    </a:lnTo>
                    <a:lnTo>
                      <a:pt x="24" y="27"/>
                    </a:lnTo>
                    <a:lnTo>
                      <a:pt x="23" y="22"/>
                    </a:lnTo>
                    <a:lnTo>
                      <a:pt x="20" y="19"/>
                    </a:lnTo>
                    <a:lnTo>
                      <a:pt x="18" y="15"/>
                    </a:lnTo>
                    <a:lnTo>
                      <a:pt x="16" y="12"/>
                    </a:lnTo>
                    <a:lnTo>
                      <a:pt x="12" y="9"/>
                    </a:lnTo>
                    <a:lnTo>
                      <a:pt x="9" y="5"/>
                    </a:lnTo>
                    <a:lnTo>
                      <a:pt x="7" y="3"/>
                    </a:lnTo>
                    <a:lnTo>
                      <a:pt x="3" y="0"/>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81" name="Freeform 146">
                <a:extLst>
                  <a:ext uri="{FF2B5EF4-FFF2-40B4-BE49-F238E27FC236}">
                    <a16:creationId xmlns:a16="http://schemas.microsoft.com/office/drawing/2014/main" id="{FF228FBA-4EA5-EA38-DC30-6AB50EDCFB4A}"/>
                  </a:ext>
                </a:extLst>
              </p:cNvPr>
              <p:cNvSpPr>
                <a:spLocks/>
              </p:cNvSpPr>
              <p:nvPr/>
            </p:nvSpPr>
            <p:spPr bwMode="auto">
              <a:xfrm>
                <a:off x="1349" y="2219"/>
                <a:ext cx="30" cy="20"/>
              </a:xfrm>
              <a:custGeom>
                <a:avLst/>
                <a:gdLst>
                  <a:gd name="T0" fmla="*/ 0 w 30"/>
                  <a:gd name="T1" fmla="*/ 0 h 20"/>
                  <a:gd name="T2" fmla="*/ 0 w 30"/>
                  <a:gd name="T3" fmla="*/ 0 h 20"/>
                  <a:gd name="T4" fmla="*/ 1 w 30"/>
                  <a:gd name="T5" fmla="*/ 4 h 20"/>
                  <a:gd name="T6" fmla="*/ 5 w 30"/>
                  <a:gd name="T7" fmla="*/ 7 h 20"/>
                  <a:gd name="T8" fmla="*/ 9 w 30"/>
                  <a:gd name="T9" fmla="*/ 10 h 20"/>
                  <a:gd name="T10" fmla="*/ 12 w 30"/>
                  <a:gd name="T11" fmla="*/ 12 h 20"/>
                  <a:gd name="T12" fmla="*/ 17 w 30"/>
                  <a:gd name="T13" fmla="*/ 14 h 20"/>
                  <a:gd name="T14" fmla="*/ 21 w 30"/>
                  <a:gd name="T15" fmla="*/ 16 h 20"/>
                  <a:gd name="T16" fmla="*/ 25 w 30"/>
                  <a:gd name="T17" fmla="*/ 18 h 20"/>
                  <a:gd name="T18" fmla="*/ 27 w 30"/>
                  <a:gd name="T19" fmla="*/ 20 h 20"/>
                  <a:gd name="T20" fmla="*/ 30 w 30"/>
                  <a:gd name="T21" fmla="*/ 17 h 20"/>
                  <a:gd name="T22" fmla="*/ 27 w 30"/>
                  <a:gd name="T23" fmla="*/ 15 h 20"/>
                  <a:gd name="T24" fmla="*/ 24 w 30"/>
                  <a:gd name="T25" fmla="*/ 13 h 20"/>
                  <a:gd name="T26" fmla="*/ 19 w 30"/>
                  <a:gd name="T27" fmla="*/ 11 h 20"/>
                  <a:gd name="T28" fmla="*/ 15 w 30"/>
                  <a:gd name="T29" fmla="*/ 9 h 20"/>
                  <a:gd name="T30" fmla="*/ 11 w 30"/>
                  <a:gd name="T31" fmla="*/ 6 h 20"/>
                  <a:gd name="T32" fmla="*/ 8 w 30"/>
                  <a:gd name="T33" fmla="*/ 4 h 20"/>
                  <a:gd name="T34" fmla="*/ 6 w 30"/>
                  <a:gd name="T35" fmla="*/ 2 h 20"/>
                  <a:gd name="T36" fmla="*/ 5 w 30"/>
                  <a:gd name="T37" fmla="*/ 0 h 20"/>
                  <a:gd name="T38" fmla="*/ 5 w 30"/>
                  <a:gd name="T39" fmla="*/ 0 h 20"/>
                  <a:gd name="T40" fmla="*/ 0 w 30"/>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
                  <a:gd name="T64" fmla="*/ 0 h 20"/>
                  <a:gd name="T65" fmla="*/ 30 w 30"/>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 h="20">
                    <a:moveTo>
                      <a:pt x="0" y="0"/>
                    </a:moveTo>
                    <a:lnTo>
                      <a:pt x="0" y="0"/>
                    </a:lnTo>
                    <a:lnTo>
                      <a:pt x="1" y="4"/>
                    </a:lnTo>
                    <a:lnTo>
                      <a:pt x="5" y="7"/>
                    </a:lnTo>
                    <a:lnTo>
                      <a:pt x="9" y="10"/>
                    </a:lnTo>
                    <a:lnTo>
                      <a:pt x="12" y="12"/>
                    </a:lnTo>
                    <a:lnTo>
                      <a:pt x="17" y="14"/>
                    </a:lnTo>
                    <a:lnTo>
                      <a:pt x="21" y="16"/>
                    </a:lnTo>
                    <a:lnTo>
                      <a:pt x="25" y="18"/>
                    </a:lnTo>
                    <a:lnTo>
                      <a:pt x="27" y="20"/>
                    </a:lnTo>
                    <a:lnTo>
                      <a:pt x="30" y="17"/>
                    </a:lnTo>
                    <a:lnTo>
                      <a:pt x="27" y="15"/>
                    </a:lnTo>
                    <a:lnTo>
                      <a:pt x="24" y="13"/>
                    </a:lnTo>
                    <a:lnTo>
                      <a:pt x="19" y="11"/>
                    </a:lnTo>
                    <a:lnTo>
                      <a:pt x="15" y="9"/>
                    </a:lnTo>
                    <a:lnTo>
                      <a:pt x="11" y="6"/>
                    </a:lnTo>
                    <a:lnTo>
                      <a:pt x="8" y="4"/>
                    </a:lnTo>
                    <a:lnTo>
                      <a:pt x="6" y="2"/>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82" name="Freeform 147">
                <a:extLst>
                  <a:ext uri="{FF2B5EF4-FFF2-40B4-BE49-F238E27FC236}">
                    <a16:creationId xmlns:a16="http://schemas.microsoft.com/office/drawing/2014/main" id="{8FD04363-1885-1526-A5C3-FFB679319625}"/>
                  </a:ext>
                </a:extLst>
              </p:cNvPr>
              <p:cNvSpPr>
                <a:spLocks/>
              </p:cNvSpPr>
              <p:nvPr/>
            </p:nvSpPr>
            <p:spPr bwMode="auto">
              <a:xfrm>
                <a:off x="1303" y="1897"/>
                <a:ext cx="51" cy="322"/>
              </a:xfrm>
              <a:custGeom>
                <a:avLst/>
                <a:gdLst>
                  <a:gd name="T0" fmla="*/ 0 w 51"/>
                  <a:gd name="T1" fmla="*/ 1 h 322"/>
                  <a:gd name="T2" fmla="*/ 0 w 51"/>
                  <a:gd name="T3" fmla="*/ 1 h 322"/>
                  <a:gd name="T4" fmla="*/ 8 w 51"/>
                  <a:gd name="T5" fmla="*/ 35 h 322"/>
                  <a:gd name="T6" fmla="*/ 14 w 51"/>
                  <a:gd name="T7" fmla="*/ 73 h 322"/>
                  <a:gd name="T8" fmla="*/ 20 w 51"/>
                  <a:gd name="T9" fmla="*/ 116 h 322"/>
                  <a:gd name="T10" fmla="*/ 26 w 51"/>
                  <a:gd name="T11" fmla="*/ 162 h 322"/>
                  <a:gd name="T12" fmla="*/ 30 w 51"/>
                  <a:gd name="T13" fmla="*/ 207 h 322"/>
                  <a:gd name="T14" fmla="*/ 36 w 51"/>
                  <a:gd name="T15" fmla="*/ 249 h 322"/>
                  <a:gd name="T16" fmla="*/ 40 w 51"/>
                  <a:gd name="T17" fmla="*/ 289 h 322"/>
                  <a:gd name="T18" fmla="*/ 46 w 51"/>
                  <a:gd name="T19" fmla="*/ 322 h 322"/>
                  <a:gd name="T20" fmla="*/ 51 w 51"/>
                  <a:gd name="T21" fmla="*/ 322 h 322"/>
                  <a:gd name="T22" fmla="*/ 45 w 51"/>
                  <a:gd name="T23" fmla="*/ 288 h 322"/>
                  <a:gd name="T24" fmla="*/ 40 w 51"/>
                  <a:gd name="T25" fmla="*/ 249 h 322"/>
                  <a:gd name="T26" fmla="*/ 35 w 51"/>
                  <a:gd name="T27" fmla="*/ 206 h 322"/>
                  <a:gd name="T28" fmla="*/ 30 w 51"/>
                  <a:gd name="T29" fmla="*/ 161 h 322"/>
                  <a:gd name="T30" fmla="*/ 25 w 51"/>
                  <a:gd name="T31" fmla="*/ 116 h 322"/>
                  <a:gd name="T32" fmla="*/ 19 w 51"/>
                  <a:gd name="T33" fmla="*/ 72 h 322"/>
                  <a:gd name="T34" fmla="*/ 12 w 51"/>
                  <a:gd name="T35" fmla="*/ 34 h 322"/>
                  <a:gd name="T36" fmla="*/ 4 w 51"/>
                  <a:gd name="T37" fmla="*/ 0 h 322"/>
                  <a:gd name="T38" fmla="*/ 4 w 51"/>
                  <a:gd name="T39" fmla="*/ 0 h 322"/>
                  <a:gd name="T40" fmla="*/ 0 w 51"/>
                  <a:gd name="T41" fmla="*/ 1 h 3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322"/>
                  <a:gd name="T65" fmla="*/ 51 w 51"/>
                  <a:gd name="T66" fmla="*/ 322 h 3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322">
                    <a:moveTo>
                      <a:pt x="0" y="1"/>
                    </a:moveTo>
                    <a:lnTo>
                      <a:pt x="0" y="1"/>
                    </a:lnTo>
                    <a:lnTo>
                      <a:pt x="8" y="35"/>
                    </a:lnTo>
                    <a:lnTo>
                      <a:pt x="14" y="73"/>
                    </a:lnTo>
                    <a:lnTo>
                      <a:pt x="20" y="116"/>
                    </a:lnTo>
                    <a:lnTo>
                      <a:pt x="26" y="162"/>
                    </a:lnTo>
                    <a:lnTo>
                      <a:pt x="30" y="207"/>
                    </a:lnTo>
                    <a:lnTo>
                      <a:pt x="36" y="249"/>
                    </a:lnTo>
                    <a:lnTo>
                      <a:pt x="40" y="289"/>
                    </a:lnTo>
                    <a:lnTo>
                      <a:pt x="46" y="322"/>
                    </a:lnTo>
                    <a:lnTo>
                      <a:pt x="51" y="322"/>
                    </a:lnTo>
                    <a:lnTo>
                      <a:pt x="45" y="288"/>
                    </a:lnTo>
                    <a:lnTo>
                      <a:pt x="40" y="249"/>
                    </a:lnTo>
                    <a:lnTo>
                      <a:pt x="35" y="206"/>
                    </a:lnTo>
                    <a:lnTo>
                      <a:pt x="30" y="161"/>
                    </a:lnTo>
                    <a:lnTo>
                      <a:pt x="25" y="116"/>
                    </a:lnTo>
                    <a:lnTo>
                      <a:pt x="19" y="72"/>
                    </a:lnTo>
                    <a:lnTo>
                      <a:pt x="12" y="34"/>
                    </a:lnTo>
                    <a:lnTo>
                      <a:pt x="4"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83" name="Freeform 148">
                <a:extLst>
                  <a:ext uri="{FF2B5EF4-FFF2-40B4-BE49-F238E27FC236}">
                    <a16:creationId xmlns:a16="http://schemas.microsoft.com/office/drawing/2014/main" id="{DFFC5F02-4F57-D8DB-E0D5-1C25EB580118}"/>
                  </a:ext>
                </a:extLst>
              </p:cNvPr>
              <p:cNvSpPr>
                <a:spLocks/>
              </p:cNvSpPr>
              <p:nvPr/>
            </p:nvSpPr>
            <p:spPr bwMode="auto">
              <a:xfrm>
                <a:off x="1284" y="1658"/>
                <a:ext cx="23" cy="240"/>
              </a:xfrm>
              <a:custGeom>
                <a:avLst/>
                <a:gdLst>
                  <a:gd name="T0" fmla="*/ 0 w 23"/>
                  <a:gd name="T1" fmla="*/ 1 h 240"/>
                  <a:gd name="T2" fmla="*/ 0 w 23"/>
                  <a:gd name="T3" fmla="*/ 1 h 240"/>
                  <a:gd name="T4" fmla="*/ 1 w 23"/>
                  <a:gd name="T5" fmla="*/ 24 h 240"/>
                  <a:gd name="T6" fmla="*/ 2 w 23"/>
                  <a:gd name="T7" fmla="*/ 53 h 240"/>
                  <a:gd name="T8" fmla="*/ 4 w 23"/>
                  <a:gd name="T9" fmla="*/ 85 h 240"/>
                  <a:gd name="T10" fmla="*/ 5 w 23"/>
                  <a:gd name="T11" fmla="*/ 120 h 240"/>
                  <a:gd name="T12" fmla="*/ 7 w 23"/>
                  <a:gd name="T13" fmla="*/ 154 h 240"/>
                  <a:gd name="T14" fmla="*/ 10 w 23"/>
                  <a:gd name="T15" fmla="*/ 187 h 240"/>
                  <a:gd name="T16" fmla="*/ 13 w 23"/>
                  <a:gd name="T17" fmla="*/ 217 h 240"/>
                  <a:gd name="T18" fmla="*/ 19 w 23"/>
                  <a:gd name="T19" fmla="*/ 240 h 240"/>
                  <a:gd name="T20" fmla="*/ 23 w 23"/>
                  <a:gd name="T21" fmla="*/ 239 h 240"/>
                  <a:gd name="T22" fmla="*/ 18 w 23"/>
                  <a:gd name="T23" fmla="*/ 216 h 240"/>
                  <a:gd name="T24" fmla="*/ 14 w 23"/>
                  <a:gd name="T25" fmla="*/ 187 h 240"/>
                  <a:gd name="T26" fmla="*/ 12 w 23"/>
                  <a:gd name="T27" fmla="*/ 154 h 240"/>
                  <a:gd name="T28" fmla="*/ 10 w 23"/>
                  <a:gd name="T29" fmla="*/ 120 h 240"/>
                  <a:gd name="T30" fmla="*/ 9 w 23"/>
                  <a:gd name="T31" fmla="*/ 85 h 240"/>
                  <a:gd name="T32" fmla="*/ 7 w 23"/>
                  <a:gd name="T33" fmla="*/ 53 h 240"/>
                  <a:gd name="T34" fmla="*/ 6 w 23"/>
                  <a:gd name="T35" fmla="*/ 24 h 240"/>
                  <a:gd name="T36" fmla="*/ 4 w 23"/>
                  <a:gd name="T37" fmla="*/ 0 h 240"/>
                  <a:gd name="T38" fmla="*/ 4 w 23"/>
                  <a:gd name="T39" fmla="*/ 0 h 240"/>
                  <a:gd name="T40" fmla="*/ 0 w 23"/>
                  <a:gd name="T41" fmla="*/ 1 h 2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240"/>
                  <a:gd name="T65" fmla="*/ 23 w 23"/>
                  <a:gd name="T66" fmla="*/ 240 h 2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240">
                    <a:moveTo>
                      <a:pt x="0" y="1"/>
                    </a:moveTo>
                    <a:lnTo>
                      <a:pt x="0" y="1"/>
                    </a:lnTo>
                    <a:lnTo>
                      <a:pt x="1" y="24"/>
                    </a:lnTo>
                    <a:lnTo>
                      <a:pt x="2" y="53"/>
                    </a:lnTo>
                    <a:lnTo>
                      <a:pt x="4" y="85"/>
                    </a:lnTo>
                    <a:lnTo>
                      <a:pt x="5" y="120"/>
                    </a:lnTo>
                    <a:lnTo>
                      <a:pt x="7" y="154"/>
                    </a:lnTo>
                    <a:lnTo>
                      <a:pt x="10" y="187"/>
                    </a:lnTo>
                    <a:lnTo>
                      <a:pt x="13" y="217"/>
                    </a:lnTo>
                    <a:lnTo>
                      <a:pt x="19" y="240"/>
                    </a:lnTo>
                    <a:lnTo>
                      <a:pt x="23" y="239"/>
                    </a:lnTo>
                    <a:lnTo>
                      <a:pt x="18" y="216"/>
                    </a:lnTo>
                    <a:lnTo>
                      <a:pt x="14" y="187"/>
                    </a:lnTo>
                    <a:lnTo>
                      <a:pt x="12" y="154"/>
                    </a:lnTo>
                    <a:lnTo>
                      <a:pt x="10" y="120"/>
                    </a:lnTo>
                    <a:lnTo>
                      <a:pt x="9" y="85"/>
                    </a:lnTo>
                    <a:lnTo>
                      <a:pt x="7" y="53"/>
                    </a:lnTo>
                    <a:lnTo>
                      <a:pt x="6" y="24"/>
                    </a:lnTo>
                    <a:lnTo>
                      <a:pt x="4"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84" name="Freeform 149">
                <a:extLst>
                  <a:ext uri="{FF2B5EF4-FFF2-40B4-BE49-F238E27FC236}">
                    <a16:creationId xmlns:a16="http://schemas.microsoft.com/office/drawing/2014/main" id="{336896F5-F28E-10B0-F7A0-F8365A4BE2EB}"/>
                  </a:ext>
                </a:extLst>
              </p:cNvPr>
              <p:cNvSpPr>
                <a:spLocks/>
              </p:cNvSpPr>
              <p:nvPr/>
            </p:nvSpPr>
            <p:spPr bwMode="auto">
              <a:xfrm>
                <a:off x="1279" y="1609"/>
                <a:ext cx="9" cy="50"/>
              </a:xfrm>
              <a:custGeom>
                <a:avLst/>
                <a:gdLst>
                  <a:gd name="T0" fmla="*/ 0 w 9"/>
                  <a:gd name="T1" fmla="*/ 1 h 50"/>
                  <a:gd name="T2" fmla="*/ 0 w 9"/>
                  <a:gd name="T3" fmla="*/ 1 h 50"/>
                  <a:gd name="T4" fmla="*/ 1 w 9"/>
                  <a:gd name="T5" fmla="*/ 7 h 50"/>
                  <a:gd name="T6" fmla="*/ 2 w 9"/>
                  <a:gd name="T7" fmla="*/ 13 h 50"/>
                  <a:gd name="T8" fmla="*/ 2 w 9"/>
                  <a:gd name="T9" fmla="*/ 19 h 50"/>
                  <a:gd name="T10" fmla="*/ 2 w 9"/>
                  <a:gd name="T11" fmla="*/ 24 h 50"/>
                  <a:gd name="T12" fmla="*/ 3 w 9"/>
                  <a:gd name="T13" fmla="*/ 30 h 50"/>
                  <a:gd name="T14" fmla="*/ 3 w 9"/>
                  <a:gd name="T15" fmla="*/ 37 h 50"/>
                  <a:gd name="T16" fmla="*/ 3 w 9"/>
                  <a:gd name="T17" fmla="*/ 44 h 50"/>
                  <a:gd name="T18" fmla="*/ 5 w 9"/>
                  <a:gd name="T19" fmla="*/ 50 h 50"/>
                  <a:gd name="T20" fmla="*/ 9 w 9"/>
                  <a:gd name="T21" fmla="*/ 49 h 50"/>
                  <a:gd name="T22" fmla="*/ 9 w 9"/>
                  <a:gd name="T23" fmla="*/ 43 h 50"/>
                  <a:gd name="T24" fmla="*/ 8 w 9"/>
                  <a:gd name="T25" fmla="*/ 36 h 50"/>
                  <a:gd name="T26" fmla="*/ 8 w 9"/>
                  <a:gd name="T27" fmla="*/ 30 h 50"/>
                  <a:gd name="T28" fmla="*/ 8 w 9"/>
                  <a:gd name="T29" fmla="*/ 24 h 50"/>
                  <a:gd name="T30" fmla="*/ 7 w 9"/>
                  <a:gd name="T31" fmla="*/ 18 h 50"/>
                  <a:gd name="T32" fmla="*/ 7 w 9"/>
                  <a:gd name="T33" fmla="*/ 12 h 50"/>
                  <a:gd name="T34" fmla="*/ 6 w 9"/>
                  <a:gd name="T35" fmla="*/ 6 h 50"/>
                  <a:gd name="T36" fmla="*/ 6 w 9"/>
                  <a:gd name="T37" fmla="*/ 0 h 50"/>
                  <a:gd name="T38" fmla="*/ 6 w 9"/>
                  <a:gd name="T39" fmla="*/ 0 h 50"/>
                  <a:gd name="T40" fmla="*/ 0 w 9"/>
                  <a:gd name="T41" fmla="*/ 1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50"/>
                  <a:gd name="T65" fmla="*/ 9 w 9"/>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50">
                    <a:moveTo>
                      <a:pt x="0" y="1"/>
                    </a:moveTo>
                    <a:lnTo>
                      <a:pt x="0" y="1"/>
                    </a:lnTo>
                    <a:lnTo>
                      <a:pt x="1" y="7"/>
                    </a:lnTo>
                    <a:lnTo>
                      <a:pt x="2" y="13"/>
                    </a:lnTo>
                    <a:lnTo>
                      <a:pt x="2" y="19"/>
                    </a:lnTo>
                    <a:lnTo>
                      <a:pt x="2" y="24"/>
                    </a:lnTo>
                    <a:lnTo>
                      <a:pt x="3" y="30"/>
                    </a:lnTo>
                    <a:lnTo>
                      <a:pt x="3" y="37"/>
                    </a:lnTo>
                    <a:lnTo>
                      <a:pt x="3" y="44"/>
                    </a:lnTo>
                    <a:lnTo>
                      <a:pt x="5" y="50"/>
                    </a:lnTo>
                    <a:lnTo>
                      <a:pt x="9" y="49"/>
                    </a:lnTo>
                    <a:lnTo>
                      <a:pt x="9" y="43"/>
                    </a:lnTo>
                    <a:lnTo>
                      <a:pt x="8" y="36"/>
                    </a:lnTo>
                    <a:lnTo>
                      <a:pt x="8" y="30"/>
                    </a:lnTo>
                    <a:lnTo>
                      <a:pt x="8" y="24"/>
                    </a:lnTo>
                    <a:lnTo>
                      <a:pt x="7" y="18"/>
                    </a:lnTo>
                    <a:lnTo>
                      <a:pt x="7" y="12"/>
                    </a:lnTo>
                    <a:lnTo>
                      <a:pt x="6" y="6"/>
                    </a:lnTo>
                    <a:lnTo>
                      <a:pt x="6"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85" name="Freeform 150">
                <a:extLst>
                  <a:ext uri="{FF2B5EF4-FFF2-40B4-BE49-F238E27FC236}">
                    <a16:creationId xmlns:a16="http://schemas.microsoft.com/office/drawing/2014/main" id="{474E0B88-53BF-C30C-7780-269A84DA28E1}"/>
                  </a:ext>
                </a:extLst>
              </p:cNvPr>
              <p:cNvSpPr>
                <a:spLocks/>
              </p:cNvSpPr>
              <p:nvPr/>
            </p:nvSpPr>
            <p:spPr bwMode="auto">
              <a:xfrm>
                <a:off x="1263" y="1489"/>
                <a:ext cx="22" cy="121"/>
              </a:xfrm>
              <a:custGeom>
                <a:avLst/>
                <a:gdLst>
                  <a:gd name="T0" fmla="*/ 0 w 22"/>
                  <a:gd name="T1" fmla="*/ 0 h 121"/>
                  <a:gd name="T2" fmla="*/ 0 w 22"/>
                  <a:gd name="T3" fmla="*/ 0 h 121"/>
                  <a:gd name="T4" fmla="*/ 0 w 22"/>
                  <a:gd name="T5" fmla="*/ 10 h 121"/>
                  <a:gd name="T6" fmla="*/ 0 w 22"/>
                  <a:gd name="T7" fmla="*/ 23 h 121"/>
                  <a:gd name="T8" fmla="*/ 2 w 22"/>
                  <a:gd name="T9" fmla="*/ 37 h 121"/>
                  <a:gd name="T10" fmla="*/ 5 w 22"/>
                  <a:gd name="T11" fmla="*/ 54 h 121"/>
                  <a:gd name="T12" fmla="*/ 7 w 22"/>
                  <a:gd name="T13" fmla="*/ 70 h 121"/>
                  <a:gd name="T14" fmla="*/ 10 w 22"/>
                  <a:gd name="T15" fmla="*/ 87 h 121"/>
                  <a:gd name="T16" fmla="*/ 14 w 22"/>
                  <a:gd name="T17" fmla="*/ 104 h 121"/>
                  <a:gd name="T18" fmla="*/ 16 w 22"/>
                  <a:gd name="T19" fmla="*/ 121 h 121"/>
                  <a:gd name="T20" fmla="*/ 22 w 22"/>
                  <a:gd name="T21" fmla="*/ 120 h 121"/>
                  <a:gd name="T22" fmla="*/ 18 w 22"/>
                  <a:gd name="T23" fmla="*/ 103 h 121"/>
                  <a:gd name="T24" fmla="*/ 15 w 22"/>
                  <a:gd name="T25" fmla="*/ 87 h 121"/>
                  <a:gd name="T26" fmla="*/ 11 w 22"/>
                  <a:gd name="T27" fmla="*/ 70 h 121"/>
                  <a:gd name="T28" fmla="*/ 9 w 22"/>
                  <a:gd name="T29" fmla="*/ 53 h 121"/>
                  <a:gd name="T30" fmla="*/ 7 w 22"/>
                  <a:gd name="T31" fmla="*/ 37 h 121"/>
                  <a:gd name="T32" fmla="*/ 6 w 22"/>
                  <a:gd name="T33" fmla="*/ 22 h 121"/>
                  <a:gd name="T34" fmla="*/ 5 w 22"/>
                  <a:gd name="T35" fmla="*/ 10 h 121"/>
                  <a:gd name="T36" fmla="*/ 6 w 22"/>
                  <a:gd name="T37" fmla="*/ 1 h 121"/>
                  <a:gd name="T38" fmla="*/ 6 w 22"/>
                  <a:gd name="T39" fmla="*/ 1 h 121"/>
                  <a:gd name="T40" fmla="*/ 0 w 22"/>
                  <a:gd name="T41" fmla="*/ 0 h 1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21"/>
                  <a:gd name="T65" fmla="*/ 22 w 22"/>
                  <a:gd name="T66" fmla="*/ 121 h 1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21">
                    <a:moveTo>
                      <a:pt x="0" y="0"/>
                    </a:moveTo>
                    <a:lnTo>
                      <a:pt x="0" y="0"/>
                    </a:lnTo>
                    <a:lnTo>
                      <a:pt x="0" y="10"/>
                    </a:lnTo>
                    <a:lnTo>
                      <a:pt x="0" y="23"/>
                    </a:lnTo>
                    <a:lnTo>
                      <a:pt x="2" y="37"/>
                    </a:lnTo>
                    <a:lnTo>
                      <a:pt x="5" y="54"/>
                    </a:lnTo>
                    <a:lnTo>
                      <a:pt x="7" y="70"/>
                    </a:lnTo>
                    <a:lnTo>
                      <a:pt x="10" y="87"/>
                    </a:lnTo>
                    <a:lnTo>
                      <a:pt x="14" y="104"/>
                    </a:lnTo>
                    <a:lnTo>
                      <a:pt x="16" y="121"/>
                    </a:lnTo>
                    <a:lnTo>
                      <a:pt x="22" y="120"/>
                    </a:lnTo>
                    <a:lnTo>
                      <a:pt x="18" y="103"/>
                    </a:lnTo>
                    <a:lnTo>
                      <a:pt x="15" y="87"/>
                    </a:lnTo>
                    <a:lnTo>
                      <a:pt x="11" y="70"/>
                    </a:lnTo>
                    <a:lnTo>
                      <a:pt x="9" y="53"/>
                    </a:lnTo>
                    <a:lnTo>
                      <a:pt x="7" y="37"/>
                    </a:lnTo>
                    <a:lnTo>
                      <a:pt x="6" y="22"/>
                    </a:lnTo>
                    <a:lnTo>
                      <a:pt x="5" y="10"/>
                    </a:lnTo>
                    <a:lnTo>
                      <a:pt x="6" y="1"/>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86" name="Freeform 151">
                <a:extLst>
                  <a:ext uri="{FF2B5EF4-FFF2-40B4-BE49-F238E27FC236}">
                    <a16:creationId xmlns:a16="http://schemas.microsoft.com/office/drawing/2014/main" id="{91DD90B2-CDCE-7C8A-E165-041055F649BF}"/>
                  </a:ext>
                </a:extLst>
              </p:cNvPr>
              <p:cNvSpPr>
                <a:spLocks/>
              </p:cNvSpPr>
              <p:nvPr/>
            </p:nvSpPr>
            <p:spPr bwMode="auto">
              <a:xfrm>
                <a:off x="1263" y="1409"/>
                <a:ext cx="14" cy="81"/>
              </a:xfrm>
              <a:custGeom>
                <a:avLst/>
                <a:gdLst>
                  <a:gd name="T0" fmla="*/ 9 w 14"/>
                  <a:gd name="T1" fmla="*/ 0 h 81"/>
                  <a:gd name="T2" fmla="*/ 9 w 14"/>
                  <a:gd name="T3" fmla="*/ 0 h 81"/>
                  <a:gd name="T4" fmla="*/ 9 w 14"/>
                  <a:gd name="T5" fmla="*/ 10 h 81"/>
                  <a:gd name="T6" fmla="*/ 9 w 14"/>
                  <a:gd name="T7" fmla="*/ 21 h 81"/>
                  <a:gd name="T8" fmla="*/ 8 w 14"/>
                  <a:gd name="T9" fmla="*/ 31 h 81"/>
                  <a:gd name="T10" fmla="*/ 7 w 14"/>
                  <a:gd name="T11" fmla="*/ 41 h 81"/>
                  <a:gd name="T12" fmla="*/ 5 w 14"/>
                  <a:gd name="T13" fmla="*/ 50 h 81"/>
                  <a:gd name="T14" fmla="*/ 4 w 14"/>
                  <a:gd name="T15" fmla="*/ 60 h 81"/>
                  <a:gd name="T16" fmla="*/ 2 w 14"/>
                  <a:gd name="T17" fmla="*/ 70 h 81"/>
                  <a:gd name="T18" fmla="*/ 0 w 14"/>
                  <a:gd name="T19" fmla="*/ 80 h 81"/>
                  <a:gd name="T20" fmla="*/ 6 w 14"/>
                  <a:gd name="T21" fmla="*/ 81 h 81"/>
                  <a:gd name="T22" fmla="*/ 7 w 14"/>
                  <a:gd name="T23" fmla="*/ 70 h 81"/>
                  <a:gd name="T24" fmla="*/ 8 w 14"/>
                  <a:gd name="T25" fmla="*/ 61 h 81"/>
                  <a:gd name="T26" fmla="*/ 10 w 14"/>
                  <a:gd name="T27" fmla="*/ 51 h 81"/>
                  <a:gd name="T28" fmla="*/ 11 w 14"/>
                  <a:gd name="T29" fmla="*/ 41 h 81"/>
                  <a:gd name="T30" fmla="*/ 13 w 14"/>
                  <a:gd name="T31" fmla="*/ 31 h 81"/>
                  <a:gd name="T32" fmla="*/ 14 w 14"/>
                  <a:gd name="T33" fmla="*/ 21 h 81"/>
                  <a:gd name="T34" fmla="*/ 14 w 14"/>
                  <a:gd name="T35" fmla="*/ 10 h 81"/>
                  <a:gd name="T36" fmla="*/ 14 w 14"/>
                  <a:gd name="T37" fmla="*/ 0 h 81"/>
                  <a:gd name="T38" fmla="*/ 14 w 14"/>
                  <a:gd name="T39" fmla="*/ 0 h 81"/>
                  <a:gd name="T40" fmla="*/ 9 w 14"/>
                  <a:gd name="T41" fmla="*/ 0 h 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81"/>
                  <a:gd name="T65" fmla="*/ 14 w 14"/>
                  <a:gd name="T66" fmla="*/ 81 h 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81">
                    <a:moveTo>
                      <a:pt x="9" y="0"/>
                    </a:moveTo>
                    <a:lnTo>
                      <a:pt x="9" y="0"/>
                    </a:lnTo>
                    <a:lnTo>
                      <a:pt x="9" y="10"/>
                    </a:lnTo>
                    <a:lnTo>
                      <a:pt x="9" y="21"/>
                    </a:lnTo>
                    <a:lnTo>
                      <a:pt x="8" y="31"/>
                    </a:lnTo>
                    <a:lnTo>
                      <a:pt x="7" y="41"/>
                    </a:lnTo>
                    <a:lnTo>
                      <a:pt x="5" y="50"/>
                    </a:lnTo>
                    <a:lnTo>
                      <a:pt x="4" y="60"/>
                    </a:lnTo>
                    <a:lnTo>
                      <a:pt x="2" y="70"/>
                    </a:lnTo>
                    <a:lnTo>
                      <a:pt x="0" y="80"/>
                    </a:lnTo>
                    <a:lnTo>
                      <a:pt x="6" y="81"/>
                    </a:lnTo>
                    <a:lnTo>
                      <a:pt x="7" y="70"/>
                    </a:lnTo>
                    <a:lnTo>
                      <a:pt x="8" y="61"/>
                    </a:lnTo>
                    <a:lnTo>
                      <a:pt x="10" y="51"/>
                    </a:lnTo>
                    <a:lnTo>
                      <a:pt x="11" y="41"/>
                    </a:lnTo>
                    <a:lnTo>
                      <a:pt x="13" y="31"/>
                    </a:lnTo>
                    <a:lnTo>
                      <a:pt x="14" y="21"/>
                    </a:lnTo>
                    <a:lnTo>
                      <a:pt x="14" y="10"/>
                    </a:lnTo>
                    <a:lnTo>
                      <a:pt x="14" y="0"/>
                    </a:lnTo>
                    <a:lnTo>
                      <a:pt x="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87" name="Freeform 152">
                <a:extLst>
                  <a:ext uri="{FF2B5EF4-FFF2-40B4-BE49-F238E27FC236}">
                    <a16:creationId xmlns:a16="http://schemas.microsoft.com/office/drawing/2014/main" id="{BF852EEE-5DA0-DEE5-E81F-C07673885B67}"/>
                  </a:ext>
                </a:extLst>
              </p:cNvPr>
              <p:cNvSpPr>
                <a:spLocks/>
              </p:cNvSpPr>
              <p:nvPr/>
            </p:nvSpPr>
            <p:spPr bwMode="auto">
              <a:xfrm>
                <a:off x="1264" y="1337"/>
                <a:ext cx="13" cy="72"/>
              </a:xfrm>
              <a:custGeom>
                <a:avLst/>
                <a:gdLst>
                  <a:gd name="T0" fmla="*/ 0 w 13"/>
                  <a:gd name="T1" fmla="*/ 1 h 72"/>
                  <a:gd name="T2" fmla="*/ 0 w 13"/>
                  <a:gd name="T3" fmla="*/ 1 h 72"/>
                  <a:gd name="T4" fmla="*/ 4 w 13"/>
                  <a:gd name="T5" fmla="*/ 9 h 72"/>
                  <a:gd name="T6" fmla="*/ 5 w 13"/>
                  <a:gd name="T7" fmla="*/ 18 h 72"/>
                  <a:gd name="T8" fmla="*/ 7 w 13"/>
                  <a:gd name="T9" fmla="*/ 26 h 72"/>
                  <a:gd name="T10" fmla="*/ 7 w 13"/>
                  <a:gd name="T11" fmla="*/ 35 h 72"/>
                  <a:gd name="T12" fmla="*/ 8 w 13"/>
                  <a:gd name="T13" fmla="*/ 45 h 72"/>
                  <a:gd name="T14" fmla="*/ 8 w 13"/>
                  <a:gd name="T15" fmla="*/ 54 h 72"/>
                  <a:gd name="T16" fmla="*/ 8 w 13"/>
                  <a:gd name="T17" fmla="*/ 63 h 72"/>
                  <a:gd name="T18" fmla="*/ 8 w 13"/>
                  <a:gd name="T19" fmla="*/ 72 h 72"/>
                  <a:gd name="T20" fmla="*/ 13 w 13"/>
                  <a:gd name="T21" fmla="*/ 72 h 72"/>
                  <a:gd name="T22" fmla="*/ 13 w 13"/>
                  <a:gd name="T23" fmla="*/ 63 h 72"/>
                  <a:gd name="T24" fmla="*/ 13 w 13"/>
                  <a:gd name="T25" fmla="*/ 54 h 72"/>
                  <a:gd name="T26" fmla="*/ 13 w 13"/>
                  <a:gd name="T27" fmla="*/ 44 h 72"/>
                  <a:gd name="T28" fmla="*/ 13 w 13"/>
                  <a:gd name="T29" fmla="*/ 34 h 72"/>
                  <a:gd name="T30" fmla="*/ 12 w 13"/>
                  <a:gd name="T31" fmla="*/ 26 h 72"/>
                  <a:gd name="T32" fmla="*/ 9 w 13"/>
                  <a:gd name="T33" fmla="*/ 17 h 72"/>
                  <a:gd name="T34" fmla="*/ 8 w 13"/>
                  <a:gd name="T35" fmla="*/ 8 h 72"/>
                  <a:gd name="T36" fmla="*/ 5 w 13"/>
                  <a:gd name="T37" fmla="*/ 0 h 72"/>
                  <a:gd name="T38" fmla="*/ 5 w 13"/>
                  <a:gd name="T39" fmla="*/ 0 h 72"/>
                  <a:gd name="T40" fmla="*/ 0 w 13"/>
                  <a:gd name="T41" fmla="*/ 1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72"/>
                  <a:gd name="T65" fmla="*/ 13 w 13"/>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72">
                    <a:moveTo>
                      <a:pt x="0" y="1"/>
                    </a:moveTo>
                    <a:lnTo>
                      <a:pt x="0" y="1"/>
                    </a:lnTo>
                    <a:lnTo>
                      <a:pt x="4" y="9"/>
                    </a:lnTo>
                    <a:lnTo>
                      <a:pt x="5" y="18"/>
                    </a:lnTo>
                    <a:lnTo>
                      <a:pt x="7" y="26"/>
                    </a:lnTo>
                    <a:lnTo>
                      <a:pt x="7" y="35"/>
                    </a:lnTo>
                    <a:lnTo>
                      <a:pt x="8" y="45"/>
                    </a:lnTo>
                    <a:lnTo>
                      <a:pt x="8" y="54"/>
                    </a:lnTo>
                    <a:lnTo>
                      <a:pt x="8" y="63"/>
                    </a:lnTo>
                    <a:lnTo>
                      <a:pt x="8" y="72"/>
                    </a:lnTo>
                    <a:lnTo>
                      <a:pt x="13" y="72"/>
                    </a:lnTo>
                    <a:lnTo>
                      <a:pt x="13" y="63"/>
                    </a:lnTo>
                    <a:lnTo>
                      <a:pt x="13" y="54"/>
                    </a:lnTo>
                    <a:lnTo>
                      <a:pt x="13" y="44"/>
                    </a:lnTo>
                    <a:lnTo>
                      <a:pt x="13" y="34"/>
                    </a:lnTo>
                    <a:lnTo>
                      <a:pt x="12" y="26"/>
                    </a:lnTo>
                    <a:lnTo>
                      <a:pt x="9" y="17"/>
                    </a:lnTo>
                    <a:lnTo>
                      <a:pt x="8" y="8"/>
                    </a:lnTo>
                    <a:lnTo>
                      <a:pt x="5"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88" name="Freeform 153">
                <a:extLst>
                  <a:ext uri="{FF2B5EF4-FFF2-40B4-BE49-F238E27FC236}">
                    <a16:creationId xmlns:a16="http://schemas.microsoft.com/office/drawing/2014/main" id="{DE286487-FD28-BDB2-39DA-F3C50A2B2D8F}"/>
                  </a:ext>
                </a:extLst>
              </p:cNvPr>
              <p:cNvSpPr>
                <a:spLocks/>
              </p:cNvSpPr>
              <p:nvPr/>
            </p:nvSpPr>
            <p:spPr bwMode="auto">
              <a:xfrm>
                <a:off x="1237" y="1289"/>
                <a:ext cx="32" cy="49"/>
              </a:xfrm>
              <a:custGeom>
                <a:avLst/>
                <a:gdLst>
                  <a:gd name="T0" fmla="*/ 0 w 32"/>
                  <a:gd name="T1" fmla="*/ 3 h 49"/>
                  <a:gd name="T2" fmla="*/ 0 w 32"/>
                  <a:gd name="T3" fmla="*/ 3 h 49"/>
                  <a:gd name="T4" fmla="*/ 5 w 32"/>
                  <a:gd name="T5" fmla="*/ 8 h 49"/>
                  <a:gd name="T6" fmla="*/ 9 w 32"/>
                  <a:gd name="T7" fmla="*/ 13 h 49"/>
                  <a:gd name="T8" fmla="*/ 14 w 32"/>
                  <a:gd name="T9" fmla="*/ 19 h 49"/>
                  <a:gd name="T10" fmla="*/ 16 w 32"/>
                  <a:gd name="T11" fmla="*/ 24 h 49"/>
                  <a:gd name="T12" fmla="*/ 19 w 32"/>
                  <a:gd name="T13" fmla="*/ 31 h 49"/>
                  <a:gd name="T14" fmla="*/ 23 w 32"/>
                  <a:gd name="T15" fmla="*/ 36 h 49"/>
                  <a:gd name="T16" fmla="*/ 25 w 32"/>
                  <a:gd name="T17" fmla="*/ 43 h 49"/>
                  <a:gd name="T18" fmla="*/ 27 w 32"/>
                  <a:gd name="T19" fmla="*/ 49 h 49"/>
                  <a:gd name="T20" fmla="*/ 32 w 32"/>
                  <a:gd name="T21" fmla="*/ 48 h 49"/>
                  <a:gd name="T22" fmla="*/ 30 w 32"/>
                  <a:gd name="T23" fmla="*/ 41 h 49"/>
                  <a:gd name="T24" fmla="*/ 27 w 32"/>
                  <a:gd name="T25" fmla="*/ 35 h 49"/>
                  <a:gd name="T26" fmla="*/ 24 w 32"/>
                  <a:gd name="T27" fmla="*/ 28 h 49"/>
                  <a:gd name="T28" fmla="*/ 21 w 32"/>
                  <a:gd name="T29" fmla="*/ 22 h 49"/>
                  <a:gd name="T30" fmla="*/ 17 w 32"/>
                  <a:gd name="T31" fmla="*/ 16 h 49"/>
                  <a:gd name="T32" fmla="*/ 14 w 32"/>
                  <a:gd name="T33" fmla="*/ 11 h 49"/>
                  <a:gd name="T34" fmla="*/ 9 w 32"/>
                  <a:gd name="T35" fmla="*/ 6 h 49"/>
                  <a:gd name="T36" fmla="*/ 4 w 32"/>
                  <a:gd name="T37" fmla="*/ 0 h 49"/>
                  <a:gd name="T38" fmla="*/ 4 w 32"/>
                  <a:gd name="T39" fmla="*/ 0 h 49"/>
                  <a:gd name="T40" fmla="*/ 0 w 32"/>
                  <a:gd name="T41" fmla="*/ 3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
                  <a:gd name="T64" fmla="*/ 0 h 49"/>
                  <a:gd name="T65" fmla="*/ 32 w 32"/>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 h="49">
                    <a:moveTo>
                      <a:pt x="0" y="3"/>
                    </a:moveTo>
                    <a:lnTo>
                      <a:pt x="0" y="3"/>
                    </a:lnTo>
                    <a:lnTo>
                      <a:pt x="5" y="8"/>
                    </a:lnTo>
                    <a:lnTo>
                      <a:pt x="9" y="13"/>
                    </a:lnTo>
                    <a:lnTo>
                      <a:pt x="14" y="19"/>
                    </a:lnTo>
                    <a:lnTo>
                      <a:pt x="16" y="24"/>
                    </a:lnTo>
                    <a:lnTo>
                      <a:pt x="19" y="31"/>
                    </a:lnTo>
                    <a:lnTo>
                      <a:pt x="23" y="36"/>
                    </a:lnTo>
                    <a:lnTo>
                      <a:pt x="25" y="43"/>
                    </a:lnTo>
                    <a:lnTo>
                      <a:pt x="27" y="49"/>
                    </a:lnTo>
                    <a:lnTo>
                      <a:pt x="32" y="48"/>
                    </a:lnTo>
                    <a:lnTo>
                      <a:pt x="30" y="41"/>
                    </a:lnTo>
                    <a:lnTo>
                      <a:pt x="27" y="35"/>
                    </a:lnTo>
                    <a:lnTo>
                      <a:pt x="24" y="28"/>
                    </a:lnTo>
                    <a:lnTo>
                      <a:pt x="21" y="22"/>
                    </a:lnTo>
                    <a:lnTo>
                      <a:pt x="17" y="16"/>
                    </a:lnTo>
                    <a:lnTo>
                      <a:pt x="14" y="11"/>
                    </a:lnTo>
                    <a:lnTo>
                      <a:pt x="9" y="6"/>
                    </a:lnTo>
                    <a:lnTo>
                      <a:pt x="4" y="0"/>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89" name="Freeform 154">
                <a:extLst>
                  <a:ext uri="{FF2B5EF4-FFF2-40B4-BE49-F238E27FC236}">
                    <a16:creationId xmlns:a16="http://schemas.microsoft.com/office/drawing/2014/main" id="{320B282B-A265-4344-48DC-9E24DCB9A0A3}"/>
                  </a:ext>
                </a:extLst>
              </p:cNvPr>
              <p:cNvSpPr>
                <a:spLocks/>
              </p:cNvSpPr>
              <p:nvPr/>
            </p:nvSpPr>
            <p:spPr bwMode="auto">
              <a:xfrm>
                <a:off x="1197" y="1248"/>
                <a:ext cx="44" cy="44"/>
              </a:xfrm>
              <a:custGeom>
                <a:avLst/>
                <a:gdLst>
                  <a:gd name="T0" fmla="*/ 1 w 44"/>
                  <a:gd name="T1" fmla="*/ 3 h 44"/>
                  <a:gd name="T2" fmla="*/ 0 w 44"/>
                  <a:gd name="T3" fmla="*/ 3 h 44"/>
                  <a:gd name="T4" fmla="*/ 5 w 44"/>
                  <a:gd name="T5" fmla="*/ 8 h 44"/>
                  <a:gd name="T6" fmla="*/ 11 w 44"/>
                  <a:gd name="T7" fmla="*/ 13 h 44"/>
                  <a:gd name="T8" fmla="*/ 17 w 44"/>
                  <a:gd name="T9" fmla="*/ 19 h 44"/>
                  <a:gd name="T10" fmla="*/ 21 w 44"/>
                  <a:gd name="T11" fmla="*/ 24 h 44"/>
                  <a:gd name="T12" fmla="*/ 26 w 44"/>
                  <a:gd name="T13" fmla="*/ 29 h 44"/>
                  <a:gd name="T14" fmla="*/ 30 w 44"/>
                  <a:gd name="T15" fmla="*/ 34 h 44"/>
                  <a:gd name="T16" fmla="*/ 36 w 44"/>
                  <a:gd name="T17" fmla="*/ 39 h 44"/>
                  <a:gd name="T18" fmla="*/ 40 w 44"/>
                  <a:gd name="T19" fmla="*/ 44 h 44"/>
                  <a:gd name="T20" fmla="*/ 44 w 44"/>
                  <a:gd name="T21" fmla="*/ 41 h 44"/>
                  <a:gd name="T22" fmla="*/ 39 w 44"/>
                  <a:gd name="T23" fmla="*/ 36 h 44"/>
                  <a:gd name="T24" fmla="*/ 35 w 44"/>
                  <a:gd name="T25" fmla="*/ 31 h 44"/>
                  <a:gd name="T26" fmla="*/ 29 w 44"/>
                  <a:gd name="T27" fmla="*/ 26 h 44"/>
                  <a:gd name="T28" fmla="*/ 24 w 44"/>
                  <a:gd name="T29" fmla="*/ 21 h 44"/>
                  <a:gd name="T30" fmla="*/ 20 w 44"/>
                  <a:gd name="T31" fmla="*/ 16 h 44"/>
                  <a:gd name="T32" fmla="*/ 14 w 44"/>
                  <a:gd name="T33" fmla="*/ 10 h 44"/>
                  <a:gd name="T34" fmla="*/ 9 w 44"/>
                  <a:gd name="T35" fmla="*/ 5 h 44"/>
                  <a:gd name="T36" fmla="*/ 3 w 44"/>
                  <a:gd name="T37" fmla="*/ 0 h 44"/>
                  <a:gd name="T38" fmla="*/ 3 w 44"/>
                  <a:gd name="T39" fmla="*/ 0 h 44"/>
                  <a:gd name="T40" fmla="*/ 1 w 44"/>
                  <a:gd name="T41" fmla="*/ 3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4"/>
                  <a:gd name="T65" fmla="*/ 44 w 44"/>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4">
                    <a:moveTo>
                      <a:pt x="1" y="3"/>
                    </a:moveTo>
                    <a:lnTo>
                      <a:pt x="0" y="3"/>
                    </a:lnTo>
                    <a:lnTo>
                      <a:pt x="5" y="8"/>
                    </a:lnTo>
                    <a:lnTo>
                      <a:pt x="11" y="13"/>
                    </a:lnTo>
                    <a:lnTo>
                      <a:pt x="17" y="19"/>
                    </a:lnTo>
                    <a:lnTo>
                      <a:pt x="21" y="24"/>
                    </a:lnTo>
                    <a:lnTo>
                      <a:pt x="26" y="29"/>
                    </a:lnTo>
                    <a:lnTo>
                      <a:pt x="30" y="34"/>
                    </a:lnTo>
                    <a:lnTo>
                      <a:pt x="36" y="39"/>
                    </a:lnTo>
                    <a:lnTo>
                      <a:pt x="40" y="44"/>
                    </a:lnTo>
                    <a:lnTo>
                      <a:pt x="44" y="41"/>
                    </a:lnTo>
                    <a:lnTo>
                      <a:pt x="39" y="36"/>
                    </a:lnTo>
                    <a:lnTo>
                      <a:pt x="35" y="31"/>
                    </a:lnTo>
                    <a:lnTo>
                      <a:pt x="29" y="26"/>
                    </a:lnTo>
                    <a:lnTo>
                      <a:pt x="24" y="21"/>
                    </a:lnTo>
                    <a:lnTo>
                      <a:pt x="20" y="16"/>
                    </a:lnTo>
                    <a:lnTo>
                      <a:pt x="14" y="10"/>
                    </a:lnTo>
                    <a:lnTo>
                      <a:pt x="9" y="5"/>
                    </a:lnTo>
                    <a:lnTo>
                      <a:pt x="3" y="0"/>
                    </a:lnTo>
                    <a:lnTo>
                      <a:pt x="1"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90" name="Freeform 155">
                <a:extLst>
                  <a:ext uri="{FF2B5EF4-FFF2-40B4-BE49-F238E27FC236}">
                    <a16:creationId xmlns:a16="http://schemas.microsoft.com/office/drawing/2014/main" id="{AE282B51-A6FD-C509-FED7-B169FE523F0A}"/>
                  </a:ext>
                </a:extLst>
              </p:cNvPr>
              <p:cNvSpPr>
                <a:spLocks/>
              </p:cNvSpPr>
              <p:nvPr/>
            </p:nvSpPr>
            <p:spPr bwMode="auto">
              <a:xfrm>
                <a:off x="1167" y="1231"/>
                <a:ext cx="33" cy="20"/>
              </a:xfrm>
              <a:custGeom>
                <a:avLst/>
                <a:gdLst>
                  <a:gd name="T0" fmla="*/ 0 w 33"/>
                  <a:gd name="T1" fmla="*/ 4 h 20"/>
                  <a:gd name="T2" fmla="*/ 0 w 33"/>
                  <a:gd name="T3" fmla="*/ 4 h 20"/>
                  <a:gd name="T4" fmla="*/ 5 w 33"/>
                  <a:gd name="T5" fmla="*/ 5 h 20"/>
                  <a:gd name="T6" fmla="*/ 8 w 33"/>
                  <a:gd name="T7" fmla="*/ 6 h 20"/>
                  <a:gd name="T8" fmla="*/ 12 w 33"/>
                  <a:gd name="T9" fmla="*/ 8 h 20"/>
                  <a:gd name="T10" fmla="*/ 16 w 33"/>
                  <a:gd name="T11" fmla="*/ 10 h 20"/>
                  <a:gd name="T12" fmla="*/ 19 w 33"/>
                  <a:gd name="T13" fmla="*/ 13 h 20"/>
                  <a:gd name="T14" fmla="*/ 23 w 33"/>
                  <a:gd name="T15" fmla="*/ 15 h 20"/>
                  <a:gd name="T16" fmla="*/ 26 w 33"/>
                  <a:gd name="T17" fmla="*/ 18 h 20"/>
                  <a:gd name="T18" fmla="*/ 31 w 33"/>
                  <a:gd name="T19" fmla="*/ 20 h 20"/>
                  <a:gd name="T20" fmla="*/ 33 w 33"/>
                  <a:gd name="T21" fmla="*/ 17 h 20"/>
                  <a:gd name="T22" fmla="*/ 30 w 33"/>
                  <a:gd name="T23" fmla="*/ 15 h 20"/>
                  <a:gd name="T24" fmla="*/ 26 w 33"/>
                  <a:gd name="T25" fmla="*/ 12 h 20"/>
                  <a:gd name="T26" fmla="*/ 23 w 33"/>
                  <a:gd name="T27" fmla="*/ 9 h 20"/>
                  <a:gd name="T28" fmla="*/ 18 w 33"/>
                  <a:gd name="T29" fmla="*/ 7 h 20"/>
                  <a:gd name="T30" fmla="*/ 14 w 33"/>
                  <a:gd name="T31" fmla="*/ 4 h 20"/>
                  <a:gd name="T32" fmla="*/ 10 w 33"/>
                  <a:gd name="T33" fmla="*/ 2 h 20"/>
                  <a:gd name="T34" fmla="*/ 6 w 33"/>
                  <a:gd name="T35" fmla="*/ 1 h 20"/>
                  <a:gd name="T36" fmla="*/ 1 w 33"/>
                  <a:gd name="T37" fmla="*/ 0 h 20"/>
                  <a:gd name="T38" fmla="*/ 1 w 33"/>
                  <a:gd name="T39" fmla="*/ 0 h 20"/>
                  <a:gd name="T40" fmla="*/ 0 w 33"/>
                  <a:gd name="T41" fmla="*/ 4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20"/>
                  <a:gd name="T65" fmla="*/ 33 w 33"/>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20">
                    <a:moveTo>
                      <a:pt x="0" y="4"/>
                    </a:moveTo>
                    <a:lnTo>
                      <a:pt x="0" y="4"/>
                    </a:lnTo>
                    <a:lnTo>
                      <a:pt x="5" y="5"/>
                    </a:lnTo>
                    <a:lnTo>
                      <a:pt x="8" y="6"/>
                    </a:lnTo>
                    <a:lnTo>
                      <a:pt x="12" y="8"/>
                    </a:lnTo>
                    <a:lnTo>
                      <a:pt x="16" y="10"/>
                    </a:lnTo>
                    <a:lnTo>
                      <a:pt x="19" y="13"/>
                    </a:lnTo>
                    <a:lnTo>
                      <a:pt x="23" y="15"/>
                    </a:lnTo>
                    <a:lnTo>
                      <a:pt x="26" y="18"/>
                    </a:lnTo>
                    <a:lnTo>
                      <a:pt x="31" y="20"/>
                    </a:lnTo>
                    <a:lnTo>
                      <a:pt x="33" y="17"/>
                    </a:lnTo>
                    <a:lnTo>
                      <a:pt x="30" y="15"/>
                    </a:lnTo>
                    <a:lnTo>
                      <a:pt x="26" y="12"/>
                    </a:lnTo>
                    <a:lnTo>
                      <a:pt x="23" y="9"/>
                    </a:lnTo>
                    <a:lnTo>
                      <a:pt x="18" y="7"/>
                    </a:lnTo>
                    <a:lnTo>
                      <a:pt x="14" y="4"/>
                    </a:lnTo>
                    <a:lnTo>
                      <a:pt x="10" y="2"/>
                    </a:lnTo>
                    <a:lnTo>
                      <a:pt x="6" y="1"/>
                    </a:lnTo>
                    <a:lnTo>
                      <a:pt x="1"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91" name="Freeform 156">
                <a:extLst>
                  <a:ext uri="{FF2B5EF4-FFF2-40B4-BE49-F238E27FC236}">
                    <a16:creationId xmlns:a16="http://schemas.microsoft.com/office/drawing/2014/main" id="{D4917EF5-D8E6-1DE8-12BE-C78B6D8ACC93}"/>
                  </a:ext>
                </a:extLst>
              </p:cNvPr>
              <p:cNvSpPr>
                <a:spLocks/>
              </p:cNvSpPr>
              <p:nvPr/>
            </p:nvSpPr>
            <p:spPr bwMode="auto">
              <a:xfrm>
                <a:off x="951" y="1131"/>
                <a:ext cx="217" cy="104"/>
              </a:xfrm>
              <a:custGeom>
                <a:avLst/>
                <a:gdLst>
                  <a:gd name="T0" fmla="*/ 0 w 217"/>
                  <a:gd name="T1" fmla="*/ 2 h 104"/>
                  <a:gd name="T2" fmla="*/ 1 w 217"/>
                  <a:gd name="T3" fmla="*/ 4 h 104"/>
                  <a:gd name="T4" fmla="*/ 12 w 217"/>
                  <a:gd name="T5" fmla="*/ 10 h 104"/>
                  <a:gd name="T6" fmla="*/ 23 w 217"/>
                  <a:gd name="T7" fmla="*/ 16 h 104"/>
                  <a:gd name="T8" fmla="*/ 33 w 217"/>
                  <a:gd name="T9" fmla="*/ 23 h 104"/>
                  <a:gd name="T10" fmla="*/ 45 w 217"/>
                  <a:gd name="T11" fmla="*/ 30 h 104"/>
                  <a:gd name="T12" fmla="*/ 65 w 217"/>
                  <a:gd name="T13" fmla="*/ 44 h 104"/>
                  <a:gd name="T14" fmla="*/ 88 w 217"/>
                  <a:gd name="T15" fmla="*/ 59 h 104"/>
                  <a:gd name="T16" fmla="*/ 100 w 217"/>
                  <a:gd name="T17" fmla="*/ 66 h 104"/>
                  <a:gd name="T18" fmla="*/ 114 w 217"/>
                  <a:gd name="T19" fmla="*/ 73 h 104"/>
                  <a:gd name="T20" fmla="*/ 127 w 217"/>
                  <a:gd name="T21" fmla="*/ 80 h 104"/>
                  <a:gd name="T22" fmla="*/ 142 w 217"/>
                  <a:gd name="T23" fmla="*/ 86 h 104"/>
                  <a:gd name="T24" fmla="*/ 159 w 217"/>
                  <a:gd name="T25" fmla="*/ 92 h 104"/>
                  <a:gd name="T26" fmla="*/ 176 w 217"/>
                  <a:gd name="T27" fmla="*/ 97 h 104"/>
                  <a:gd name="T28" fmla="*/ 196 w 217"/>
                  <a:gd name="T29" fmla="*/ 101 h 104"/>
                  <a:gd name="T30" fmla="*/ 216 w 217"/>
                  <a:gd name="T31" fmla="*/ 104 h 104"/>
                  <a:gd name="T32" fmla="*/ 217 w 217"/>
                  <a:gd name="T33" fmla="*/ 100 h 104"/>
                  <a:gd name="T34" fmla="*/ 197 w 217"/>
                  <a:gd name="T35" fmla="*/ 97 h 104"/>
                  <a:gd name="T36" fmla="*/ 178 w 217"/>
                  <a:gd name="T37" fmla="*/ 93 h 104"/>
                  <a:gd name="T38" fmla="*/ 160 w 217"/>
                  <a:gd name="T39" fmla="*/ 88 h 104"/>
                  <a:gd name="T40" fmla="*/ 144 w 217"/>
                  <a:gd name="T41" fmla="*/ 82 h 104"/>
                  <a:gd name="T42" fmla="*/ 129 w 217"/>
                  <a:gd name="T43" fmla="*/ 75 h 104"/>
                  <a:gd name="T44" fmla="*/ 116 w 217"/>
                  <a:gd name="T45" fmla="*/ 69 h 104"/>
                  <a:gd name="T46" fmla="*/ 102 w 217"/>
                  <a:gd name="T47" fmla="*/ 62 h 104"/>
                  <a:gd name="T48" fmla="*/ 91 w 217"/>
                  <a:gd name="T49" fmla="*/ 55 h 104"/>
                  <a:gd name="T50" fmla="*/ 68 w 217"/>
                  <a:gd name="T51" fmla="*/ 41 h 104"/>
                  <a:gd name="T52" fmla="*/ 47 w 217"/>
                  <a:gd name="T53" fmla="*/ 26 h 104"/>
                  <a:gd name="T54" fmla="*/ 37 w 217"/>
                  <a:gd name="T55" fmla="*/ 19 h 104"/>
                  <a:gd name="T56" fmla="*/ 25 w 217"/>
                  <a:gd name="T57" fmla="*/ 12 h 104"/>
                  <a:gd name="T58" fmla="*/ 15 w 217"/>
                  <a:gd name="T59" fmla="*/ 6 h 104"/>
                  <a:gd name="T60" fmla="*/ 3 w 217"/>
                  <a:gd name="T61" fmla="*/ 0 h 104"/>
                  <a:gd name="T62" fmla="*/ 4 w 217"/>
                  <a:gd name="T63" fmla="*/ 2 h 104"/>
                  <a:gd name="T64" fmla="*/ 0 w 217"/>
                  <a:gd name="T65" fmla="*/ 2 h 104"/>
                  <a:gd name="T66" fmla="*/ 0 w 217"/>
                  <a:gd name="T67" fmla="*/ 3 h 104"/>
                  <a:gd name="T68" fmla="*/ 1 w 217"/>
                  <a:gd name="T69" fmla="*/ 4 h 104"/>
                  <a:gd name="T70" fmla="*/ 0 w 217"/>
                  <a:gd name="T71" fmla="*/ 2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7"/>
                  <a:gd name="T109" fmla="*/ 0 h 104"/>
                  <a:gd name="T110" fmla="*/ 217 w 217"/>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7" h="104">
                    <a:moveTo>
                      <a:pt x="0" y="2"/>
                    </a:moveTo>
                    <a:lnTo>
                      <a:pt x="1" y="4"/>
                    </a:lnTo>
                    <a:lnTo>
                      <a:pt x="12" y="10"/>
                    </a:lnTo>
                    <a:lnTo>
                      <a:pt x="23" y="16"/>
                    </a:lnTo>
                    <a:lnTo>
                      <a:pt x="33" y="23"/>
                    </a:lnTo>
                    <a:lnTo>
                      <a:pt x="45" y="30"/>
                    </a:lnTo>
                    <a:lnTo>
                      <a:pt x="65" y="44"/>
                    </a:lnTo>
                    <a:lnTo>
                      <a:pt x="88" y="59"/>
                    </a:lnTo>
                    <a:lnTo>
                      <a:pt x="100" y="66"/>
                    </a:lnTo>
                    <a:lnTo>
                      <a:pt x="114" y="73"/>
                    </a:lnTo>
                    <a:lnTo>
                      <a:pt x="127" y="80"/>
                    </a:lnTo>
                    <a:lnTo>
                      <a:pt x="142" y="86"/>
                    </a:lnTo>
                    <a:lnTo>
                      <a:pt x="159" y="92"/>
                    </a:lnTo>
                    <a:lnTo>
                      <a:pt x="176" y="97"/>
                    </a:lnTo>
                    <a:lnTo>
                      <a:pt x="196" y="101"/>
                    </a:lnTo>
                    <a:lnTo>
                      <a:pt x="216" y="104"/>
                    </a:lnTo>
                    <a:lnTo>
                      <a:pt x="217" y="100"/>
                    </a:lnTo>
                    <a:lnTo>
                      <a:pt x="197" y="97"/>
                    </a:lnTo>
                    <a:lnTo>
                      <a:pt x="178" y="93"/>
                    </a:lnTo>
                    <a:lnTo>
                      <a:pt x="160" y="88"/>
                    </a:lnTo>
                    <a:lnTo>
                      <a:pt x="144" y="82"/>
                    </a:lnTo>
                    <a:lnTo>
                      <a:pt x="129" y="75"/>
                    </a:lnTo>
                    <a:lnTo>
                      <a:pt x="116" y="69"/>
                    </a:lnTo>
                    <a:lnTo>
                      <a:pt x="102" y="62"/>
                    </a:lnTo>
                    <a:lnTo>
                      <a:pt x="91" y="55"/>
                    </a:lnTo>
                    <a:lnTo>
                      <a:pt x="68" y="41"/>
                    </a:lnTo>
                    <a:lnTo>
                      <a:pt x="47" y="26"/>
                    </a:lnTo>
                    <a:lnTo>
                      <a:pt x="37" y="19"/>
                    </a:lnTo>
                    <a:lnTo>
                      <a:pt x="25" y="12"/>
                    </a:lnTo>
                    <a:lnTo>
                      <a:pt x="15" y="6"/>
                    </a:lnTo>
                    <a:lnTo>
                      <a:pt x="3" y="0"/>
                    </a:lnTo>
                    <a:lnTo>
                      <a:pt x="4" y="2"/>
                    </a:lnTo>
                    <a:lnTo>
                      <a:pt x="0" y="2"/>
                    </a:lnTo>
                    <a:lnTo>
                      <a:pt x="0" y="3"/>
                    </a:lnTo>
                    <a:lnTo>
                      <a:pt x="1" y="4"/>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92" name="Freeform 157">
                <a:extLst>
                  <a:ext uri="{FF2B5EF4-FFF2-40B4-BE49-F238E27FC236}">
                    <a16:creationId xmlns:a16="http://schemas.microsoft.com/office/drawing/2014/main" id="{77CA1C82-9186-477B-B390-16A137B1512C}"/>
                  </a:ext>
                </a:extLst>
              </p:cNvPr>
              <p:cNvSpPr>
                <a:spLocks/>
              </p:cNvSpPr>
              <p:nvPr/>
            </p:nvSpPr>
            <p:spPr bwMode="auto">
              <a:xfrm>
                <a:off x="951" y="1078"/>
                <a:ext cx="11" cy="55"/>
              </a:xfrm>
              <a:custGeom>
                <a:avLst/>
                <a:gdLst>
                  <a:gd name="T0" fmla="*/ 6 w 11"/>
                  <a:gd name="T1" fmla="*/ 1 h 55"/>
                  <a:gd name="T2" fmla="*/ 6 w 11"/>
                  <a:gd name="T3" fmla="*/ 0 h 55"/>
                  <a:gd name="T4" fmla="*/ 0 w 11"/>
                  <a:gd name="T5" fmla="*/ 55 h 55"/>
                  <a:gd name="T6" fmla="*/ 4 w 11"/>
                  <a:gd name="T7" fmla="*/ 55 h 55"/>
                  <a:gd name="T8" fmla="*/ 11 w 11"/>
                  <a:gd name="T9" fmla="*/ 1 h 55"/>
                  <a:gd name="T10" fmla="*/ 11 w 11"/>
                  <a:gd name="T11" fmla="*/ 1 h 55"/>
                  <a:gd name="T12" fmla="*/ 6 w 11"/>
                  <a:gd name="T13" fmla="*/ 1 h 55"/>
                  <a:gd name="T14" fmla="*/ 0 60000 65536"/>
                  <a:gd name="T15" fmla="*/ 0 60000 65536"/>
                  <a:gd name="T16" fmla="*/ 0 60000 65536"/>
                  <a:gd name="T17" fmla="*/ 0 60000 65536"/>
                  <a:gd name="T18" fmla="*/ 0 60000 65536"/>
                  <a:gd name="T19" fmla="*/ 0 60000 65536"/>
                  <a:gd name="T20" fmla="*/ 0 60000 65536"/>
                  <a:gd name="T21" fmla="*/ 0 w 11"/>
                  <a:gd name="T22" fmla="*/ 0 h 55"/>
                  <a:gd name="T23" fmla="*/ 11 w 11"/>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55">
                    <a:moveTo>
                      <a:pt x="6" y="1"/>
                    </a:moveTo>
                    <a:lnTo>
                      <a:pt x="6" y="0"/>
                    </a:lnTo>
                    <a:lnTo>
                      <a:pt x="0" y="55"/>
                    </a:lnTo>
                    <a:lnTo>
                      <a:pt x="4" y="55"/>
                    </a:lnTo>
                    <a:lnTo>
                      <a:pt x="11" y="1"/>
                    </a:lnTo>
                    <a:lnTo>
                      <a:pt x="6"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93" name="Freeform 158">
                <a:extLst>
                  <a:ext uri="{FF2B5EF4-FFF2-40B4-BE49-F238E27FC236}">
                    <a16:creationId xmlns:a16="http://schemas.microsoft.com/office/drawing/2014/main" id="{48C7BD66-1FBF-685E-8EF3-65BF724F91BE}"/>
                  </a:ext>
                </a:extLst>
              </p:cNvPr>
              <p:cNvSpPr>
                <a:spLocks/>
              </p:cNvSpPr>
              <p:nvPr/>
            </p:nvSpPr>
            <p:spPr bwMode="auto">
              <a:xfrm>
                <a:off x="957" y="1023"/>
                <a:ext cx="6" cy="56"/>
              </a:xfrm>
              <a:custGeom>
                <a:avLst/>
                <a:gdLst>
                  <a:gd name="T0" fmla="*/ 0 w 6"/>
                  <a:gd name="T1" fmla="*/ 0 h 56"/>
                  <a:gd name="T2" fmla="*/ 0 w 6"/>
                  <a:gd name="T3" fmla="*/ 0 h 56"/>
                  <a:gd name="T4" fmla="*/ 0 w 6"/>
                  <a:gd name="T5" fmla="*/ 8 h 56"/>
                  <a:gd name="T6" fmla="*/ 1 w 6"/>
                  <a:gd name="T7" fmla="*/ 15 h 56"/>
                  <a:gd name="T8" fmla="*/ 1 w 6"/>
                  <a:gd name="T9" fmla="*/ 22 h 56"/>
                  <a:gd name="T10" fmla="*/ 1 w 6"/>
                  <a:gd name="T11" fmla="*/ 28 h 56"/>
                  <a:gd name="T12" fmla="*/ 0 w 6"/>
                  <a:gd name="T13" fmla="*/ 34 h 56"/>
                  <a:gd name="T14" fmla="*/ 0 w 6"/>
                  <a:gd name="T15" fmla="*/ 41 h 56"/>
                  <a:gd name="T16" fmla="*/ 0 w 6"/>
                  <a:gd name="T17" fmla="*/ 48 h 56"/>
                  <a:gd name="T18" fmla="*/ 0 w 6"/>
                  <a:gd name="T19" fmla="*/ 56 h 56"/>
                  <a:gd name="T20" fmla="*/ 5 w 6"/>
                  <a:gd name="T21" fmla="*/ 56 h 56"/>
                  <a:gd name="T22" fmla="*/ 5 w 6"/>
                  <a:gd name="T23" fmla="*/ 48 h 56"/>
                  <a:gd name="T24" fmla="*/ 5 w 6"/>
                  <a:gd name="T25" fmla="*/ 41 h 56"/>
                  <a:gd name="T26" fmla="*/ 5 w 6"/>
                  <a:gd name="T27" fmla="*/ 34 h 56"/>
                  <a:gd name="T28" fmla="*/ 6 w 6"/>
                  <a:gd name="T29" fmla="*/ 28 h 56"/>
                  <a:gd name="T30" fmla="*/ 6 w 6"/>
                  <a:gd name="T31" fmla="*/ 22 h 56"/>
                  <a:gd name="T32" fmla="*/ 6 w 6"/>
                  <a:gd name="T33" fmla="*/ 15 h 56"/>
                  <a:gd name="T34" fmla="*/ 6 w 6"/>
                  <a:gd name="T35" fmla="*/ 8 h 56"/>
                  <a:gd name="T36" fmla="*/ 5 w 6"/>
                  <a:gd name="T37" fmla="*/ 0 h 56"/>
                  <a:gd name="T38" fmla="*/ 5 w 6"/>
                  <a:gd name="T39" fmla="*/ 0 h 56"/>
                  <a:gd name="T40" fmla="*/ 0 w 6"/>
                  <a:gd name="T41" fmla="*/ 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
                  <a:gd name="T64" fmla="*/ 0 h 56"/>
                  <a:gd name="T65" fmla="*/ 6 w 6"/>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 h="56">
                    <a:moveTo>
                      <a:pt x="0" y="0"/>
                    </a:moveTo>
                    <a:lnTo>
                      <a:pt x="0" y="0"/>
                    </a:lnTo>
                    <a:lnTo>
                      <a:pt x="0" y="8"/>
                    </a:lnTo>
                    <a:lnTo>
                      <a:pt x="1" y="15"/>
                    </a:lnTo>
                    <a:lnTo>
                      <a:pt x="1" y="22"/>
                    </a:lnTo>
                    <a:lnTo>
                      <a:pt x="1" y="28"/>
                    </a:lnTo>
                    <a:lnTo>
                      <a:pt x="0" y="34"/>
                    </a:lnTo>
                    <a:lnTo>
                      <a:pt x="0" y="41"/>
                    </a:lnTo>
                    <a:lnTo>
                      <a:pt x="0" y="48"/>
                    </a:lnTo>
                    <a:lnTo>
                      <a:pt x="0" y="56"/>
                    </a:lnTo>
                    <a:lnTo>
                      <a:pt x="5" y="56"/>
                    </a:lnTo>
                    <a:lnTo>
                      <a:pt x="5" y="48"/>
                    </a:lnTo>
                    <a:lnTo>
                      <a:pt x="5" y="41"/>
                    </a:lnTo>
                    <a:lnTo>
                      <a:pt x="5" y="34"/>
                    </a:lnTo>
                    <a:lnTo>
                      <a:pt x="6" y="28"/>
                    </a:lnTo>
                    <a:lnTo>
                      <a:pt x="6" y="22"/>
                    </a:lnTo>
                    <a:lnTo>
                      <a:pt x="6" y="15"/>
                    </a:lnTo>
                    <a:lnTo>
                      <a:pt x="6" y="8"/>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94" name="Freeform 159">
                <a:extLst>
                  <a:ext uri="{FF2B5EF4-FFF2-40B4-BE49-F238E27FC236}">
                    <a16:creationId xmlns:a16="http://schemas.microsoft.com/office/drawing/2014/main" id="{D1C861D5-84B6-1484-D12E-1851AA2D91D8}"/>
                  </a:ext>
                </a:extLst>
              </p:cNvPr>
              <p:cNvSpPr>
                <a:spLocks/>
              </p:cNvSpPr>
              <p:nvPr/>
            </p:nvSpPr>
            <p:spPr bwMode="auto">
              <a:xfrm>
                <a:off x="957" y="988"/>
                <a:ext cx="22" cy="35"/>
              </a:xfrm>
              <a:custGeom>
                <a:avLst/>
                <a:gdLst>
                  <a:gd name="T0" fmla="*/ 17 w 22"/>
                  <a:gd name="T1" fmla="*/ 0 h 35"/>
                  <a:gd name="T2" fmla="*/ 17 w 22"/>
                  <a:gd name="T3" fmla="*/ 0 h 35"/>
                  <a:gd name="T4" fmla="*/ 15 w 22"/>
                  <a:gd name="T5" fmla="*/ 5 h 35"/>
                  <a:gd name="T6" fmla="*/ 12 w 22"/>
                  <a:gd name="T7" fmla="*/ 9 h 35"/>
                  <a:gd name="T8" fmla="*/ 9 w 22"/>
                  <a:gd name="T9" fmla="*/ 13 h 35"/>
                  <a:gd name="T10" fmla="*/ 6 w 22"/>
                  <a:gd name="T11" fmla="*/ 18 h 35"/>
                  <a:gd name="T12" fmla="*/ 4 w 22"/>
                  <a:gd name="T13" fmla="*/ 22 h 35"/>
                  <a:gd name="T14" fmla="*/ 1 w 22"/>
                  <a:gd name="T15" fmla="*/ 26 h 35"/>
                  <a:gd name="T16" fmla="*/ 0 w 22"/>
                  <a:gd name="T17" fmla="*/ 31 h 35"/>
                  <a:gd name="T18" fmla="*/ 0 w 22"/>
                  <a:gd name="T19" fmla="*/ 35 h 35"/>
                  <a:gd name="T20" fmla="*/ 5 w 22"/>
                  <a:gd name="T21" fmla="*/ 35 h 35"/>
                  <a:gd name="T22" fmla="*/ 5 w 22"/>
                  <a:gd name="T23" fmla="*/ 31 h 35"/>
                  <a:gd name="T24" fmla="*/ 6 w 22"/>
                  <a:gd name="T25" fmla="*/ 28 h 35"/>
                  <a:gd name="T26" fmla="*/ 8 w 22"/>
                  <a:gd name="T27" fmla="*/ 24 h 35"/>
                  <a:gd name="T28" fmla="*/ 10 w 22"/>
                  <a:gd name="T29" fmla="*/ 20 h 35"/>
                  <a:gd name="T30" fmla="*/ 13 w 22"/>
                  <a:gd name="T31" fmla="*/ 16 h 35"/>
                  <a:gd name="T32" fmla="*/ 16 w 22"/>
                  <a:gd name="T33" fmla="*/ 11 h 35"/>
                  <a:gd name="T34" fmla="*/ 18 w 22"/>
                  <a:gd name="T35" fmla="*/ 7 h 35"/>
                  <a:gd name="T36" fmla="*/ 22 w 22"/>
                  <a:gd name="T37" fmla="*/ 2 h 35"/>
                  <a:gd name="T38" fmla="*/ 22 w 22"/>
                  <a:gd name="T39" fmla="*/ 2 h 35"/>
                  <a:gd name="T40" fmla="*/ 17 w 22"/>
                  <a:gd name="T41" fmla="*/ 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35"/>
                  <a:gd name="T65" fmla="*/ 22 w 22"/>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35">
                    <a:moveTo>
                      <a:pt x="17" y="0"/>
                    </a:moveTo>
                    <a:lnTo>
                      <a:pt x="17" y="0"/>
                    </a:lnTo>
                    <a:lnTo>
                      <a:pt x="15" y="5"/>
                    </a:lnTo>
                    <a:lnTo>
                      <a:pt x="12" y="9"/>
                    </a:lnTo>
                    <a:lnTo>
                      <a:pt x="9" y="13"/>
                    </a:lnTo>
                    <a:lnTo>
                      <a:pt x="6" y="18"/>
                    </a:lnTo>
                    <a:lnTo>
                      <a:pt x="4" y="22"/>
                    </a:lnTo>
                    <a:lnTo>
                      <a:pt x="1" y="26"/>
                    </a:lnTo>
                    <a:lnTo>
                      <a:pt x="0" y="31"/>
                    </a:lnTo>
                    <a:lnTo>
                      <a:pt x="0" y="35"/>
                    </a:lnTo>
                    <a:lnTo>
                      <a:pt x="5" y="35"/>
                    </a:lnTo>
                    <a:lnTo>
                      <a:pt x="5" y="31"/>
                    </a:lnTo>
                    <a:lnTo>
                      <a:pt x="6" y="28"/>
                    </a:lnTo>
                    <a:lnTo>
                      <a:pt x="8" y="24"/>
                    </a:lnTo>
                    <a:lnTo>
                      <a:pt x="10" y="20"/>
                    </a:lnTo>
                    <a:lnTo>
                      <a:pt x="13" y="16"/>
                    </a:lnTo>
                    <a:lnTo>
                      <a:pt x="16" y="11"/>
                    </a:lnTo>
                    <a:lnTo>
                      <a:pt x="18" y="7"/>
                    </a:lnTo>
                    <a:lnTo>
                      <a:pt x="22" y="2"/>
                    </a:lnTo>
                    <a:lnTo>
                      <a:pt x="1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95" name="Freeform 160">
                <a:extLst>
                  <a:ext uri="{FF2B5EF4-FFF2-40B4-BE49-F238E27FC236}">
                    <a16:creationId xmlns:a16="http://schemas.microsoft.com/office/drawing/2014/main" id="{74E63E06-44C8-D5FD-3762-8BB50F8C14EE}"/>
                  </a:ext>
                </a:extLst>
              </p:cNvPr>
              <p:cNvSpPr>
                <a:spLocks/>
              </p:cNvSpPr>
              <p:nvPr/>
            </p:nvSpPr>
            <p:spPr bwMode="auto">
              <a:xfrm>
                <a:off x="974" y="943"/>
                <a:ext cx="15" cy="47"/>
              </a:xfrm>
              <a:custGeom>
                <a:avLst/>
                <a:gdLst>
                  <a:gd name="T0" fmla="*/ 10 w 15"/>
                  <a:gd name="T1" fmla="*/ 0 h 47"/>
                  <a:gd name="T2" fmla="*/ 10 w 15"/>
                  <a:gd name="T3" fmla="*/ 0 h 47"/>
                  <a:gd name="T4" fmla="*/ 9 w 15"/>
                  <a:gd name="T5" fmla="*/ 7 h 47"/>
                  <a:gd name="T6" fmla="*/ 8 w 15"/>
                  <a:gd name="T7" fmla="*/ 13 h 47"/>
                  <a:gd name="T8" fmla="*/ 7 w 15"/>
                  <a:gd name="T9" fmla="*/ 19 h 47"/>
                  <a:gd name="T10" fmla="*/ 6 w 15"/>
                  <a:gd name="T11" fmla="*/ 24 h 47"/>
                  <a:gd name="T12" fmla="*/ 5 w 15"/>
                  <a:gd name="T13" fmla="*/ 29 h 47"/>
                  <a:gd name="T14" fmla="*/ 4 w 15"/>
                  <a:gd name="T15" fmla="*/ 34 h 47"/>
                  <a:gd name="T16" fmla="*/ 1 w 15"/>
                  <a:gd name="T17" fmla="*/ 39 h 47"/>
                  <a:gd name="T18" fmla="*/ 0 w 15"/>
                  <a:gd name="T19" fmla="*/ 45 h 47"/>
                  <a:gd name="T20" fmla="*/ 5 w 15"/>
                  <a:gd name="T21" fmla="*/ 47 h 47"/>
                  <a:gd name="T22" fmla="*/ 6 w 15"/>
                  <a:gd name="T23" fmla="*/ 41 h 47"/>
                  <a:gd name="T24" fmla="*/ 8 w 15"/>
                  <a:gd name="T25" fmla="*/ 35 h 47"/>
                  <a:gd name="T26" fmla="*/ 9 w 15"/>
                  <a:gd name="T27" fmla="*/ 30 h 47"/>
                  <a:gd name="T28" fmla="*/ 10 w 15"/>
                  <a:gd name="T29" fmla="*/ 25 h 47"/>
                  <a:gd name="T30" fmla="*/ 12 w 15"/>
                  <a:gd name="T31" fmla="*/ 19 h 47"/>
                  <a:gd name="T32" fmla="*/ 13 w 15"/>
                  <a:gd name="T33" fmla="*/ 13 h 47"/>
                  <a:gd name="T34" fmla="*/ 14 w 15"/>
                  <a:gd name="T35" fmla="*/ 7 h 47"/>
                  <a:gd name="T36" fmla="*/ 15 w 15"/>
                  <a:gd name="T37" fmla="*/ 1 h 47"/>
                  <a:gd name="T38" fmla="*/ 15 w 15"/>
                  <a:gd name="T39" fmla="*/ 1 h 47"/>
                  <a:gd name="T40" fmla="*/ 10 w 15"/>
                  <a:gd name="T41" fmla="*/ 0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47"/>
                  <a:gd name="T65" fmla="*/ 15 w 15"/>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47">
                    <a:moveTo>
                      <a:pt x="10" y="0"/>
                    </a:moveTo>
                    <a:lnTo>
                      <a:pt x="10" y="0"/>
                    </a:lnTo>
                    <a:lnTo>
                      <a:pt x="9" y="7"/>
                    </a:lnTo>
                    <a:lnTo>
                      <a:pt x="8" y="13"/>
                    </a:lnTo>
                    <a:lnTo>
                      <a:pt x="7" y="19"/>
                    </a:lnTo>
                    <a:lnTo>
                      <a:pt x="6" y="24"/>
                    </a:lnTo>
                    <a:lnTo>
                      <a:pt x="5" y="29"/>
                    </a:lnTo>
                    <a:lnTo>
                      <a:pt x="4" y="34"/>
                    </a:lnTo>
                    <a:lnTo>
                      <a:pt x="1" y="39"/>
                    </a:lnTo>
                    <a:lnTo>
                      <a:pt x="0" y="45"/>
                    </a:lnTo>
                    <a:lnTo>
                      <a:pt x="5" y="47"/>
                    </a:lnTo>
                    <a:lnTo>
                      <a:pt x="6" y="41"/>
                    </a:lnTo>
                    <a:lnTo>
                      <a:pt x="8" y="35"/>
                    </a:lnTo>
                    <a:lnTo>
                      <a:pt x="9" y="30"/>
                    </a:lnTo>
                    <a:lnTo>
                      <a:pt x="10" y="25"/>
                    </a:lnTo>
                    <a:lnTo>
                      <a:pt x="12" y="19"/>
                    </a:lnTo>
                    <a:lnTo>
                      <a:pt x="13" y="13"/>
                    </a:lnTo>
                    <a:lnTo>
                      <a:pt x="14" y="7"/>
                    </a:lnTo>
                    <a:lnTo>
                      <a:pt x="15" y="1"/>
                    </a:lnTo>
                    <a:lnTo>
                      <a:pt x="1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96" name="Freeform 161">
                <a:extLst>
                  <a:ext uri="{FF2B5EF4-FFF2-40B4-BE49-F238E27FC236}">
                    <a16:creationId xmlns:a16="http://schemas.microsoft.com/office/drawing/2014/main" id="{80F6794A-145C-ADC9-F664-D10406ED9D9C}"/>
                  </a:ext>
                </a:extLst>
              </p:cNvPr>
              <p:cNvSpPr>
                <a:spLocks/>
              </p:cNvSpPr>
              <p:nvPr/>
            </p:nvSpPr>
            <p:spPr bwMode="auto">
              <a:xfrm>
                <a:off x="984" y="914"/>
                <a:ext cx="13" cy="30"/>
              </a:xfrm>
              <a:custGeom>
                <a:avLst/>
                <a:gdLst>
                  <a:gd name="T0" fmla="*/ 9 w 13"/>
                  <a:gd name="T1" fmla="*/ 0 h 30"/>
                  <a:gd name="T2" fmla="*/ 8 w 13"/>
                  <a:gd name="T3" fmla="*/ 1 h 30"/>
                  <a:gd name="T4" fmla="*/ 8 w 13"/>
                  <a:gd name="T5" fmla="*/ 2 h 30"/>
                  <a:gd name="T6" fmla="*/ 7 w 13"/>
                  <a:gd name="T7" fmla="*/ 4 h 30"/>
                  <a:gd name="T8" fmla="*/ 6 w 13"/>
                  <a:gd name="T9" fmla="*/ 6 h 30"/>
                  <a:gd name="T10" fmla="*/ 5 w 13"/>
                  <a:gd name="T11" fmla="*/ 10 h 30"/>
                  <a:gd name="T12" fmla="*/ 4 w 13"/>
                  <a:gd name="T13" fmla="*/ 14 h 30"/>
                  <a:gd name="T14" fmla="*/ 3 w 13"/>
                  <a:gd name="T15" fmla="*/ 20 h 30"/>
                  <a:gd name="T16" fmla="*/ 2 w 13"/>
                  <a:gd name="T17" fmla="*/ 25 h 30"/>
                  <a:gd name="T18" fmla="*/ 0 w 13"/>
                  <a:gd name="T19" fmla="*/ 29 h 30"/>
                  <a:gd name="T20" fmla="*/ 5 w 13"/>
                  <a:gd name="T21" fmla="*/ 30 h 30"/>
                  <a:gd name="T22" fmla="*/ 6 w 13"/>
                  <a:gd name="T23" fmla="*/ 25 h 30"/>
                  <a:gd name="T24" fmla="*/ 7 w 13"/>
                  <a:gd name="T25" fmla="*/ 21 h 30"/>
                  <a:gd name="T26" fmla="*/ 8 w 13"/>
                  <a:gd name="T27" fmla="*/ 15 h 30"/>
                  <a:gd name="T28" fmla="*/ 9 w 13"/>
                  <a:gd name="T29" fmla="*/ 11 h 30"/>
                  <a:gd name="T30" fmla="*/ 11 w 13"/>
                  <a:gd name="T31" fmla="*/ 8 h 30"/>
                  <a:gd name="T32" fmla="*/ 12 w 13"/>
                  <a:gd name="T33" fmla="*/ 5 h 30"/>
                  <a:gd name="T34" fmla="*/ 13 w 13"/>
                  <a:gd name="T35" fmla="*/ 3 h 30"/>
                  <a:gd name="T36" fmla="*/ 13 w 13"/>
                  <a:gd name="T37" fmla="*/ 3 h 30"/>
                  <a:gd name="T38" fmla="*/ 13 w 13"/>
                  <a:gd name="T39" fmla="*/ 3 h 30"/>
                  <a:gd name="T40" fmla="*/ 9 w 13"/>
                  <a:gd name="T41" fmla="*/ 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30"/>
                  <a:gd name="T65" fmla="*/ 13 w 13"/>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30">
                    <a:moveTo>
                      <a:pt x="9" y="0"/>
                    </a:moveTo>
                    <a:lnTo>
                      <a:pt x="8" y="1"/>
                    </a:lnTo>
                    <a:lnTo>
                      <a:pt x="8" y="2"/>
                    </a:lnTo>
                    <a:lnTo>
                      <a:pt x="7" y="4"/>
                    </a:lnTo>
                    <a:lnTo>
                      <a:pt x="6" y="6"/>
                    </a:lnTo>
                    <a:lnTo>
                      <a:pt x="5" y="10"/>
                    </a:lnTo>
                    <a:lnTo>
                      <a:pt x="4" y="14"/>
                    </a:lnTo>
                    <a:lnTo>
                      <a:pt x="3" y="20"/>
                    </a:lnTo>
                    <a:lnTo>
                      <a:pt x="2" y="25"/>
                    </a:lnTo>
                    <a:lnTo>
                      <a:pt x="0" y="29"/>
                    </a:lnTo>
                    <a:lnTo>
                      <a:pt x="5" y="30"/>
                    </a:lnTo>
                    <a:lnTo>
                      <a:pt x="6" y="25"/>
                    </a:lnTo>
                    <a:lnTo>
                      <a:pt x="7" y="21"/>
                    </a:lnTo>
                    <a:lnTo>
                      <a:pt x="8" y="15"/>
                    </a:lnTo>
                    <a:lnTo>
                      <a:pt x="9" y="11"/>
                    </a:lnTo>
                    <a:lnTo>
                      <a:pt x="11" y="8"/>
                    </a:lnTo>
                    <a:lnTo>
                      <a:pt x="12" y="5"/>
                    </a:lnTo>
                    <a:lnTo>
                      <a:pt x="13" y="3"/>
                    </a:lnTo>
                    <a:lnTo>
                      <a:pt x="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97" name="Freeform 162">
                <a:extLst>
                  <a:ext uri="{FF2B5EF4-FFF2-40B4-BE49-F238E27FC236}">
                    <a16:creationId xmlns:a16="http://schemas.microsoft.com/office/drawing/2014/main" id="{2FBFF5E5-ECEF-B16D-3233-0C116ED7AEF7}"/>
                  </a:ext>
                </a:extLst>
              </p:cNvPr>
              <p:cNvSpPr>
                <a:spLocks/>
              </p:cNvSpPr>
              <p:nvPr/>
            </p:nvSpPr>
            <p:spPr bwMode="auto">
              <a:xfrm>
                <a:off x="993" y="848"/>
                <a:ext cx="28" cy="69"/>
              </a:xfrm>
              <a:custGeom>
                <a:avLst/>
                <a:gdLst>
                  <a:gd name="T0" fmla="*/ 18 w 28"/>
                  <a:gd name="T1" fmla="*/ 0 h 69"/>
                  <a:gd name="T2" fmla="*/ 18 w 28"/>
                  <a:gd name="T3" fmla="*/ 0 h 69"/>
                  <a:gd name="T4" fmla="*/ 17 w 28"/>
                  <a:gd name="T5" fmla="*/ 4 h 69"/>
                  <a:gd name="T6" fmla="*/ 16 w 28"/>
                  <a:gd name="T7" fmla="*/ 7 h 69"/>
                  <a:gd name="T8" fmla="*/ 17 w 28"/>
                  <a:gd name="T9" fmla="*/ 11 h 69"/>
                  <a:gd name="T10" fmla="*/ 18 w 28"/>
                  <a:gd name="T11" fmla="*/ 14 h 69"/>
                  <a:gd name="T12" fmla="*/ 21 w 28"/>
                  <a:gd name="T13" fmla="*/ 19 h 69"/>
                  <a:gd name="T14" fmla="*/ 23 w 28"/>
                  <a:gd name="T15" fmla="*/ 25 h 69"/>
                  <a:gd name="T16" fmla="*/ 23 w 28"/>
                  <a:gd name="T17" fmla="*/ 29 h 69"/>
                  <a:gd name="T18" fmla="*/ 23 w 28"/>
                  <a:gd name="T19" fmla="*/ 33 h 69"/>
                  <a:gd name="T20" fmla="*/ 22 w 28"/>
                  <a:gd name="T21" fmla="*/ 37 h 69"/>
                  <a:gd name="T22" fmla="*/ 21 w 28"/>
                  <a:gd name="T23" fmla="*/ 41 h 69"/>
                  <a:gd name="T24" fmla="*/ 17 w 28"/>
                  <a:gd name="T25" fmla="*/ 46 h 69"/>
                  <a:gd name="T26" fmla="*/ 13 w 28"/>
                  <a:gd name="T27" fmla="*/ 52 h 69"/>
                  <a:gd name="T28" fmla="*/ 7 w 28"/>
                  <a:gd name="T29" fmla="*/ 59 h 69"/>
                  <a:gd name="T30" fmla="*/ 0 w 28"/>
                  <a:gd name="T31" fmla="*/ 66 h 69"/>
                  <a:gd name="T32" fmla="*/ 4 w 28"/>
                  <a:gd name="T33" fmla="*/ 69 h 69"/>
                  <a:gd name="T34" fmla="*/ 12 w 28"/>
                  <a:gd name="T35" fmla="*/ 62 h 69"/>
                  <a:gd name="T36" fmla="*/ 17 w 28"/>
                  <a:gd name="T37" fmla="*/ 55 h 69"/>
                  <a:gd name="T38" fmla="*/ 22 w 28"/>
                  <a:gd name="T39" fmla="*/ 48 h 69"/>
                  <a:gd name="T40" fmla="*/ 25 w 28"/>
                  <a:gd name="T41" fmla="*/ 43 h 69"/>
                  <a:gd name="T42" fmla="*/ 26 w 28"/>
                  <a:gd name="T43" fmla="*/ 38 h 69"/>
                  <a:gd name="T44" fmla="*/ 28 w 28"/>
                  <a:gd name="T45" fmla="*/ 33 h 69"/>
                  <a:gd name="T46" fmla="*/ 28 w 28"/>
                  <a:gd name="T47" fmla="*/ 29 h 69"/>
                  <a:gd name="T48" fmla="*/ 28 w 28"/>
                  <a:gd name="T49" fmla="*/ 24 h 69"/>
                  <a:gd name="T50" fmla="*/ 25 w 28"/>
                  <a:gd name="T51" fmla="*/ 18 h 69"/>
                  <a:gd name="T52" fmla="*/ 23 w 28"/>
                  <a:gd name="T53" fmla="*/ 12 h 69"/>
                  <a:gd name="T54" fmla="*/ 22 w 28"/>
                  <a:gd name="T55" fmla="*/ 10 h 69"/>
                  <a:gd name="T56" fmla="*/ 22 w 28"/>
                  <a:gd name="T57" fmla="*/ 7 h 69"/>
                  <a:gd name="T58" fmla="*/ 22 w 28"/>
                  <a:gd name="T59" fmla="*/ 5 h 69"/>
                  <a:gd name="T60" fmla="*/ 23 w 28"/>
                  <a:gd name="T61" fmla="*/ 2 h 69"/>
                  <a:gd name="T62" fmla="*/ 23 w 28"/>
                  <a:gd name="T63" fmla="*/ 2 h 69"/>
                  <a:gd name="T64" fmla="*/ 18 w 28"/>
                  <a:gd name="T65" fmla="*/ 0 h 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
                  <a:gd name="T100" fmla="*/ 0 h 69"/>
                  <a:gd name="T101" fmla="*/ 28 w 28"/>
                  <a:gd name="T102" fmla="*/ 69 h 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 h="69">
                    <a:moveTo>
                      <a:pt x="18" y="0"/>
                    </a:moveTo>
                    <a:lnTo>
                      <a:pt x="18" y="0"/>
                    </a:lnTo>
                    <a:lnTo>
                      <a:pt x="17" y="4"/>
                    </a:lnTo>
                    <a:lnTo>
                      <a:pt x="16" y="7"/>
                    </a:lnTo>
                    <a:lnTo>
                      <a:pt x="17" y="11"/>
                    </a:lnTo>
                    <a:lnTo>
                      <a:pt x="18" y="14"/>
                    </a:lnTo>
                    <a:lnTo>
                      <a:pt x="21" y="19"/>
                    </a:lnTo>
                    <a:lnTo>
                      <a:pt x="23" y="25"/>
                    </a:lnTo>
                    <a:lnTo>
                      <a:pt x="23" y="29"/>
                    </a:lnTo>
                    <a:lnTo>
                      <a:pt x="23" y="33"/>
                    </a:lnTo>
                    <a:lnTo>
                      <a:pt x="22" y="37"/>
                    </a:lnTo>
                    <a:lnTo>
                      <a:pt x="21" y="41"/>
                    </a:lnTo>
                    <a:lnTo>
                      <a:pt x="17" y="46"/>
                    </a:lnTo>
                    <a:lnTo>
                      <a:pt x="13" y="52"/>
                    </a:lnTo>
                    <a:lnTo>
                      <a:pt x="7" y="59"/>
                    </a:lnTo>
                    <a:lnTo>
                      <a:pt x="0" y="66"/>
                    </a:lnTo>
                    <a:lnTo>
                      <a:pt x="4" y="69"/>
                    </a:lnTo>
                    <a:lnTo>
                      <a:pt x="12" y="62"/>
                    </a:lnTo>
                    <a:lnTo>
                      <a:pt x="17" y="55"/>
                    </a:lnTo>
                    <a:lnTo>
                      <a:pt x="22" y="48"/>
                    </a:lnTo>
                    <a:lnTo>
                      <a:pt x="25" y="43"/>
                    </a:lnTo>
                    <a:lnTo>
                      <a:pt x="26" y="38"/>
                    </a:lnTo>
                    <a:lnTo>
                      <a:pt x="28" y="33"/>
                    </a:lnTo>
                    <a:lnTo>
                      <a:pt x="28" y="29"/>
                    </a:lnTo>
                    <a:lnTo>
                      <a:pt x="28" y="24"/>
                    </a:lnTo>
                    <a:lnTo>
                      <a:pt x="25" y="18"/>
                    </a:lnTo>
                    <a:lnTo>
                      <a:pt x="23" y="12"/>
                    </a:lnTo>
                    <a:lnTo>
                      <a:pt x="22" y="10"/>
                    </a:lnTo>
                    <a:lnTo>
                      <a:pt x="22" y="7"/>
                    </a:lnTo>
                    <a:lnTo>
                      <a:pt x="22" y="5"/>
                    </a:lnTo>
                    <a:lnTo>
                      <a:pt x="23" y="2"/>
                    </a:lnTo>
                    <a:lnTo>
                      <a:pt x="1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98" name="Freeform 163">
                <a:extLst>
                  <a:ext uri="{FF2B5EF4-FFF2-40B4-BE49-F238E27FC236}">
                    <a16:creationId xmlns:a16="http://schemas.microsoft.com/office/drawing/2014/main" id="{50D42864-1EE5-660E-37E9-2428EE447507}"/>
                  </a:ext>
                </a:extLst>
              </p:cNvPr>
              <p:cNvSpPr>
                <a:spLocks/>
              </p:cNvSpPr>
              <p:nvPr/>
            </p:nvSpPr>
            <p:spPr bwMode="auto">
              <a:xfrm>
                <a:off x="1011" y="761"/>
                <a:ext cx="16" cy="89"/>
              </a:xfrm>
              <a:custGeom>
                <a:avLst/>
                <a:gdLst>
                  <a:gd name="T0" fmla="*/ 7 w 16"/>
                  <a:gd name="T1" fmla="*/ 1 h 89"/>
                  <a:gd name="T2" fmla="*/ 7 w 16"/>
                  <a:gd name="T3" fmla="*/ 1 h 89"/>
                  <a:gd name="T4" fmla="*/ 8 w 16"/>
                  <a:gd name="T5" fmla="*/ 12 h 89"/>
                  <a:gd name="T6" fmla="*/ 11 w 16"/>
                  <a:gd name="T7" fmla="*/ 23 h 89"/>
                  <a:gd name="T8" fmla="*/ 11 w 16"/>
                  <a:gd name="T9" fmla="*/ 33 h 89"/>
                  <a:gd name="T10" fmla="*/ 12 w 16"/>
                  <a:gd name="T11" fmla="*/ 43 h 89"/>
                  <a:gd name="T12" fmla="*/ 11 w 16"/>
                  <a:gd name="T13" fmla="*/ 54 h 89"/>
                  <a:gd name="T14" fmla="*/ 10 w 16"/>
                  <a:gd name="T15" fmla="*/ 65 h 89"/>
                  <a:gd name="T16" fmla="*/ 6 w 16"/>
                  <a:gd name="T17" fmla="*/ 76 h 89"/>
                  <a:gd name="T18" fmla="*/ 0 w 16"/>
                  <a:gd name="T19" fmla="*/ 87 h 89"/>
                  <a:gd name="T20" fmla="*/ 5 w 16"/>
                  <a:gd name="T21" fmla="*/ 89 h 89"/>
                  <a:gd name="T22" fmla="*/ 11 w 16"/>
                  <a:gd name="T23" fmla="*/ 77 h 89"/>
                  <a:gd name="T24" fmla="*/ 14 w 16"/>
                  <a:gd name="T25" fmla="*/ 66 h 89"/>
                  <a:gd name="T26" fmla="*/ 15 w 16"/>
                  <a:gd name="T27" fmla="*/ 54 h 89"/>
                  <a:gd name="T28" fmla="*/ 16 w 16"/>
                  <a:gd name="T29" fmla="*/ 43 h 89"/>
                  <a:gd name="T30" fmla="*/ 16 w 16"/>
                  <a:gd name="T31" fmla="*/ 33 h 89"/>
                  <a:gd name="T32" fmla="*/ 15 w 16"/>
                  <a:gd name="T33" fmla="*/ 22 h 89"/>
                  <a:gd name="T34" fmla="*/ 13 w 16"/>
                  <a:gd name="T35" fmla="*/ 12 h 89"/>
                  <a:gd name="T36" fmla="*/ 12 w 16"/>
                  <a:gd name="T37" fmla="*/ 0 h 89"/>
                  <a:gd name="T38" fmla="*/ 12 w 16"/>
                  <a:gd name="T39" fmla="*/ 0 h 89"/>
                  <a:gd name="T40" fmla="*/ 7 w 16"/>
                  <a:gd name="T41" fmla="*/ 1 h 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89"/>
                  <a:gd name="T65" fmla="*/ 16 w 16"/>
                  <a:gd name="T66" fmla="*/ 89 h 8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89">
                    <a:moveTo>
                      <a:pt x="7" y="1"/>
                    </a:moveTo>
                    <a:lnTo>
                      <a:pt x="7" y="1"/>
                    </a:lnTo>
                    <a:lnTo>
                      <a:pt x="8" y="12"/>
                    </a:lnTo>
                    <a:lnTo>
                      <a:pt x="11" y="23"/>
                    </a:lnTo>
                    <a:lnTo>
                      <a:pt x="11" y="33"/>
                    </a:lnTo>
                    <a:lnTo>
                      <a:pt x="12" y="43"/>
                    </a:lnTo>
                    <a:lnTo>
                      <a:pt x="11" y="54"/>
                    </a:lnTo>
                    <a:lnTo>
                      <a:pt x="10" y="65"/>
                    </a:lnTo>
                    <a:lnTo>
                      <a:pt x="6" y="76"/>
                    </a:lnTo>
                    <a:lnTo>
                      <a:pt x="0" y="87"/>
                    </a:lnTo>
                    <a:lnTo>
                      <a:pt x="5" y="89"/>
                    </a:lnTo>
                    <a:lnTo>
                      <a:pt x="11" y="77"/>
                    </a:lnTo>
                    <a:lnTo>
                      <a:pt x="14" y="66"/>
                    </a:lnTo>
                    <a:lnTo>
                      <a:pt x="15" y="54"/>
                    </a:lnTo>
                    <a:lnTo>
                      <a:pt x="16" y="43"/>
                    </a:lnTo>
                    <a:lnTo>
                      <a:pt x="16" y="33"/>
                    </a:lnTo>
                    <a:lnTo>
                      <a:pt x="15" y="22"/>
                    </a:lnTo>
                    <a:lnTo>
                      <a:pt x="13" y="12"/>
                    </a:lnTo>
                    <a:lnTo>
                      <a:pt x="12" y="0"/>
                    </a:lnTo>
                    <a:lnTo>
                      <a:pt x="7"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99" name="Freeform 164">
                <a:extLst>
                  <a:ext uri="{FF2B5EF4-FFF2-40B4-BE49-F238E27FC236}">
                    <a16:creationId xmlns:a16="http://schemas.microsoft.com/office/drawing/2014/main" id="{151836B6-D9D4-88DB-ACA0-24C3ECC6DADE}"/>
                  </a:ext>
                </a:extLst>
              </p:cNvPr>
              <p:cNvSpPr>
                <a:spLocks/>
              </p:cNvSpPr>
              <p:nvPr/>
            </p:nvSpPr>
            <p:spPr bwMode="auto">
              <a:xfrm>
                <a:off x="955" y="667"/>
                <a:ext cx="68" cy="95"/>
              </a:xfrm>
              <a:custGeom>
                <a:avLst/>
                <a:gdLst>
                  <a:gd name="T0" fmla="*/ 0 w 68"/>
                  <a:gd name="T1" fmla="*/ 4 h 95"/>
                  <a:gd name="T2" fmla="*/ 0 w 68"/>
                  <a:gd name="T3" fmla="*/ 4 h 95"/>
                  <a:gd name="T4" fmla="*/ 6 w 68"/>
                  <a:gd name="T5" fmla="*/ 6 h 95"/>
                  <a:gd name="T6" fmla="*/ 11 w 68"/>
                  <a:gd name="T7" fmla="*/ 8 h 95"/>
                  <a:gd name="T8" fmla="*/ 16 w 68"/>
                  <a:gd name="T9" fmla="*/ 12 h 95"/>
                  <a:gd name="T10" fmla="*/ 21 w 68"/>
                  <a:gd name="T11" fmla="*/ 16 h 95"/>
                  <a:gd name="T12" fmla="*/ 32 w 68"/>
                  <a:gd name="T13" fmla="*/ 26 h 95"/>
                  <a:gd name="T14" fmla="*/ 41 w 68"/>
                  <a:gd name="T15" fmla="*/ 38 h 95"/>
                  <a:gd name="T16" fmla="*/ 49 w 68"/>
                  <a:gd name="T17" fmla="*/ 52 h 95"/>
                  <a:gd name="T18" fmla="*/ 55 w 68"/>
                  <a:gd name="T19" fmla="*/ 66 h 95"/>
                  <a:gd name="T20" fmla="*/ 60 w 68"/>
                  <a:gd name="T21" fmla="*/ 81 h 95"/>
                  <a:gd name="T22" fmla="*/ 63 w 68"/>
                  <a:gd name="T23" fmla="*/ 95 h 95"/>
                  <a:gd name="T24" fmla="*/ 68 w 68"/>
                  <a:gd name="T25" fmla="*/ 94 h 95"/>
                  <a:gd name="T26" fmla="*/ 64 w 68"/>
                  <a:gd name="T27" fmla="*/ 80 h 95"/>
                  <a:gd name="T28" fmla="*/ 60 w 68"/>
                  <a:gd name="T29" fmla="*/ 65 h 95"/>
                  <a:gd name="T30" fmla="*/ 53 w 68"/>
                  <a:gd name="T31" fmla="*/ 50 h 95"/>
                  <a:gd name="T32" fmla="*/ 44 w 68"/>
                  <a:gd name="T33" fmla="*/ 36 h 95"/>
                  <a:gd name="T34" fmla="*/ 35 w 68"/>
                  <a:gd name="T35" fmla="*/ 23 h 95"/>
                  <a:gd name="T36" fmla="*/ 25 w 68"/>
                  <a:gd name="T37" fmla="*/ 13 h 95"/>
                  <a:gd name="T38" fmla="*/ 19 w 68"/>
                  <a:gd name="T39" fmla="*/ 8 h 95"/>
                  <a:gd name="T40" fmla="*/ 14 w 68"/>
                  <a:gd name="T41" fmla="*/ 5 h 95"/>
                  <a:gd name="T42" fmla="*/ 8 w 68"/>
                  <a:gd name="T43" fmla="*/ 2 h 95"/>
                  <a:gd name="T44" fmla="*/ 2 w 68"/>
                  <a:gd name="T45" fmla="*/ 0 h 95"/>
                  <a:gd name="T46" fmla="*/ 2 w 68"/>
                  <a:gd name="T47" fmla="*/ 0 h 95"/>
                  <a:gd name="T48" fmla="*/ 0 w 68"/>
                  <a:gd name="T49" fmla="*/ 4 h 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
                  <a:gd name="T76" fmla="*/ 0 h 95"/>
                  <a:gd name="T77" fmla="*/ 68 w 68"/>
                  <a:gd name="T78" fmla="*/ 95 h 9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 h="95">
                    <a:moveTo>
                      <a:pt x="0" y="4"/>
                    </a:moveTo>
                    <a:lnTo>
                      <a:pt x="0" y="4"/>
                    </a:lnTo>
                    <a:lnTo>
                      <a:pt x="6" y="6"/>
                    </a:lnTo>
                    <a:lnTo>
                      <a:pt x="11" y="8"/>
                    </a:lnTo>
                    <a:lnTo>
                      <a:pt x="16" y="12"/>
                    </a:lnTo>
                    <a:lnTo>
                      <a:pt x="21" y="16"/>
                    </a:lnTo>
                    <a:lnTo>
                      <a:pt x="32" y="26"/>
                    </a:lnTo>
                    <a:lnTo>
                      <a:pt x="41" y="38"/>
                    </a:lnTo>
                    <a:lnTo>
                      <a:pt x="49" y="52"/>
                    </a:lnTo>
                    <a:lnTo>
                      <a:pt x="55" y="66"/>
                    </a:lnTo>
                    <a:lnTo>
                      <a:pt x="60" y="81"/>
                    </a:lnTo>
                    <a:lnTo>
                      <a:pt x="63" y="95"/>
                    </a:lnTo>
                    <a:lnTo>
                      <a:pt x="68" y="94"/>
                    </a:lnTo>
                    <a:lnTo>
                      <a:pt x="64" y="80"/>
                    </a:lnTo>
                    <a:lnTo>
                      <a:pt x="60" y="65"/>
                    </a:lnTo>
                    <a:lnTo>
                      <a:pt x="53" y="50"/>
                    </a:lnTo>
                    <a:lnTo>
                      <a:pt x="44" y="36"/>
                    </a:lnTo>
                    <a:lnTo>
                      <a:pt x="35" y="23"/>
                    </a:lnTo>
                    <a:lnTo>
                      <a:pt x="25" y="13"/>
                    </a:lnTo>
                    <a:lnTo>
                      <a:pt x="19" y="8"/>
                    </a:lnTo>
                    <a:lnTo>
                      <a:pt x="14" y="5"/>
                    </a:lnTo>
                    <a:lnTo>
                      <a:pt x="8" y="2"/>
                    </a:lnTo>
                    <a:lnTo>
                      <a:pt x="2"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00" name="Freeform 165">
                <a:extLst>
                  <a:ext uri="{FF2B5EF4-FFF2-40B4-BE49-F238E27FC236}">
                    <a16:creationId xmlns:a16="http://schemas.microsoft.com/office/drawing/2014/main" id="{6075729C-8BD5-4167-7994-C7DDA45DAF36}"/>
                  </a:ext>
                </a:extLst>
              </p:cNvPr>
              <p:cNvSpPr>
                <a:spLocks/>
              </p:cNvSpPr>
              <p:nvPr/>
            </p:nvSpPr>
            <p:spPr bwMode="auto">
              <a:xfrm>
                <a:off x="881" y="635"/>
                <a:ext cx="76" cy="36"/>
              </a:xfrm>
              <a:custGeom>
                <a:avLst/>
                <a:gdLst>
                  <a:gd name="T0" fmla="*/ 0 w 76"/>
                  <a:gd name="T1" fmla="*/ 4 h 36"/>
                  <a:gd name="T2" fmla="*/ 0 w 76"/>
                  <a:gd name="T3" fmla="*/ 4 h 36"/>
                  <a:gd name="T4" fmla="*/ 9 w 76"/>
                  <a:gd name="T5" fmla="*/ 7 h 36"/>
                  <a:gd name="T6" fmla="*/ 18 w 76"/>
                  <a:gd name="T7" fmla="*/ 11 h 36"/>
                  <a:gd name="T8" fmla="*/ 27 w 76"/>
                  <a:gd name="T9" fmla="*/ 15 h 36"/>
                  <a:gd name="T10" fmla="*/ 36 w 76"/>
                  <a:gd name="T11" fmla="*/ 20 h 36"/>
                  <a:gd name="T12" fmla="*/ 45 w 76"/>
                  <a:gd name="T13" fmla="*/ 24 h 36"/>
                  <a:gd name="T14" fmla="*/ 54 w 76"/>
                  <a:gd name="T15" fmla="*/ 28 h 36"/>
                  <a:gd name="T16" fmla="*/ 64 w 76"/>
                  <a:gd name="T17" fmla="*/ 32 h 36"/>
                  <a:gd name="T18" fmla="*/ 74 w 76"/>
                  <a:gd name="T19" fmla="*/ 36 h 36"/>
                  <a:gd name="T20" fmla="*/ 76 w 76"/>
                  <a:gd name="T21" fmla="*/ 32 h 36"/>
                  <a:gd name="T22" fmla="*/ 65 w 76"/>
                  <a:gd name="T23" fmla="*/ 28 h 36"/>
                  <a:gd name="T24" fmla="*/ 55 w 76"/>
                  <a:gd name="T25" fmla="*/ 24 h 36"/>
                  <a:gd name="T26" fmla="*/ 46 w 76"/>
                  <a:gd name="T27" fmla="*/ 20 h 36"/>
                  <a:gd name="T28" fmla="*/ 38 w 76"/>
                  <a:gd name="T29" fmla="*/ 15 h 36"/>
                  <a:gd name="T30" fmla="*/ 29 w 76"/>
                  <a:gd name="T31" fmla="*/ 11 h 36"/>
                  <a:gd name="T32" fmla="*/ 20 w 76"/>
                  <a:gd name="T33" fmla="*/ 7 h 36"/>
                  <a:gd name="T34" fmla="*/ 11 w 76"/>
                  <a:gd name="T35" fmla="*/ 3 h 36"/>
                  <a:gd name="T36" fmla="*/ 1 w 76"/>
                  <a:gd name="T37" fmla="*/ 0 h 36"/>
                  <a:gd name="T38" fmla="*/ 1 w 76"/>
                  <a:gd name="T39" fmla="*/ 0 h 36"/>
                  <a:gd name="T40" fmla="*/ 0 w 76"/>
                  <a:gd name="T41" fmla="*/ 4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6"/>
                  <a:gd name="T64" fmla="*/ 0 h 36"/>
                  <a:gd name="T65" fmla="*/ 76 w 76"/>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6" h="36">
                    <a:moveTo>
                      <a:pt x="0" y="4"/>
                    </a:moveTo>
                    <a:lnTo>
                      <a:pt x="0" y="4"/>
                    </a:lnTo>
                    <a:lnTo>
                      <a:pt x="9" y="7"/>
                    </a:lnTo>
                    <a:lnTo>
                      <a:pt x="18" y="11"/>
                    </a:lnTo>
                    <a:lnTo>
                      <a:pt x="27" y="15"/>
                    </a:lnTo>
                    <a:lnTo>
                      <a:pt x="36" y="20"/>
                    </a:lnTo>
                    <a:lnTo>
                      <a:pt x="45" y="24"/>
                    </a:lnTo>
                    <a:lnTo>
                      <a:pt x="54" y="28"/>
                    </a:lnTo>
                    <a:lnTo>
                      <a:pt x="64" y="32"/>
                    </a:lnTo>
                    <a:lnTo>
                      <a:pt x="74" y="36"/>
                    </a:lnTo>
                    <a:lnTo>
                      <a:pt x="76" y="32"/>
                    </a:lnTo>
                    <a:lnTo>
                      <a:pt x="65" y="28"/>
                    </a:lnTo>
                    <a:lnTo>
                      <a:pt x="55" y="24"/>
                    </a:lnTo>
                    <a:lnTo>
                      <a:pt x="46" y="20"/>
                    </a:lnTo>
                    <a:lnTo>
                      <a:pt x="38" y="15"/>
                    </a:lnTo>
                    <a:lnTo>
                      <a:pt x="29" y="11"/>
                    </a:lnTo>
                    <a:lnTo>
                      <a:pt x="20" y="7"/>
                    </a:lnTo>
                    <a:lnTo>
                      <a:pt x="11" y="3"/>
                    </a:lnTo>
                    <a:lnTo>
                      <a:pt x="1"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01" name="Freeform 166">
                <a:extLst>
                  <a:ext uri="{FF2B5EF4-FFF2-40B4-BE49-F238E27FC236}">
                    <a16:creationId xmlns:a16="http://schemas.microsoft.com/office/drawing/2014/main" id="{30DC2EBB-1CAE-C43E-6E48-6BFDCE1F482A}"/>
                  </a:ext>
                </a:extLst>
              </p:cNvPr>
              <p:cNvSpPr>
                <a:spLocks/>
              </p:cNvSpPr>
              <p:nvPr/>
            </p:nvSpPr>
            <p:spPr bwMode="auto">
              <a:xfrm>
                <a:off x="827" y="631"/>
                <a:ext cx="55" cy="8"/>
              </a:xfrm>
              <a:custGeom>
                <a:avLst/>
                <a:gdLst>
                  <a:gd name="T0" fmla="*/ 0 w 55"/>
                  <a:gd name="T1" fmla="*/ 4 h 8"/>
                  <a:gd name="T2" fmla="*/ 7 w 55"/>
                  <a:gd name="T3" fmla="*/ 4 h 8"/>
                  <a:gd name="T4" fmla="*/ 15 w 55"/>
                  <a:gd name="T5" fmla="*/ 4 h 8"/>
                  <a:gd name="T6" fmla="*/ 22 w 55"/>
                  <a:gd name="T7" fmla="*/ 4 h 8"/>
                  <a:gd name="T8" fmla="*/ 29 w 55"/>
                  <a:gd name="T9" fmla="*/ 4 h 8"/>
                  <a:gd name="T10" fmla="*/ 35 w 55"/>
                  <a:gd name="T11" fmla="*/ 5 h 8"/>
                  <a:gd name="T12" fmla="*/ 42 w 55"/>
                  <a:gd name="T13" fmla="*/ 5 h 8"/>
                  <a:gd name="T14" fmla="*/ 48 w 55"/>
                  <a:gd name="T15" fmla="*/ 6 h 8"/>
                  <a:gd name="T16" fmla="*/ 54 w 55"/>
                  <a:gd name="T17" fmla="*/ 8 h 8"/>
                  <a:gd name="T18" fmla="*/ 55 w 55"/>
                  <a:gd name="T19" fmla="*/ 4 h 8"/>
                  <a:gd name="T20" fmla="*/ 49 w 55"/>
                  <a:gd name="T21" fmla="*/ 2 h 8"/>
                  <a:gd name="T22" fmla="*/ 43 w 55"/>
                  <a:gd name="T23" fmla="*/ 1 h 8"/>
                  <a:gd name="T24" fmla="*/ 37 w 55"/>
                  <a:gd name="T25" fmla="*/ 1 h 8"/>
                  <a:gd name="T26" fmla="*/ 30 w 55"/>
                  <a:gd name="T27" fmla="*/ 0 h 8"/>
                  <a:gd name="T28" fmla="*/ 22 w 55"/>
                  <a:gd name="T29" fmla="*/ 0 h 8"/>
                  <a:gd name="T30" fmla="*/ 15 w 55"/>
                  <a:gd name="T31" fmla="*/ 0 h 8"/>
                  <a:gd name="T32" fmla="*/ 7 w 55"/>
                  <a:gd name="T33" fmla="*/ 0 h 8"/>
                  <a:gd name="T34" fmla="*/ 0 w 55"/>
                  <a:gd name="T35" fmla="*/ 0 h 8"/>
                  <a:gd name="T36" fmla="*/ 0 w 55"/>
                  <a:gd name="T37" fmla="*/ 4 h 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8"/>
                  <a:gd name="T59" fmla="*/ 55 w 55"/>
                  <a:gd name="T60" fmla="*/ 8 h 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8">
                    <a:moveTo>
                      <a:pt x="0" y="4"/>
                    </a:moveTo>
                    <a:lnTo>
                      <a:pt x="7" y="4"/>
                    </a:lnTo>
                    <a:lnTo>
                      <a:pt x="15" y="4"/>
                    </a:lnTo>
                    <a:lnTo>
                      <a:pt x="22" y="4"/>
                    </a:lnTo>
                    <a:lnTo>
                      <a:pt x="29" y="4"/>
                    </a:lnTo>
                    <a:lnTo>
                      <a:pt x="35" y="5"/>
                    </a:lnTo>
                    <a:lnTo>
                      <a:pt x="42" y="5"/>
                    </a:lnTo>
                    <a:lnTo>
                      <a:pt x="48" y="6"/>
                    </a:lnTo>
                    <a:lnTo>
                      <a:pt x="54" y="8"/>
                    </a:lnTo>
                    <a:lnTo>
                      <a:pt x="55" y="4"/>
                    </a:lnTo>
                    <a:lnTo>
                      <a:pt x="49" y="2"/>
                    </a:lnTo>
                    <a:lnTo>
                      <a:pt x="43" y="1"/>
                    </a:lnTo>
                    <a:lnTo>
                      <a:pt x="37" y="1"/>
                    </a:lnTo>
                    <a:lnTo>
                      <a:pt x="30" y="0"/>
                    </a:lnTo>
                    <a:lnTo>
                      <a:pt x="22" y="0"/>
                    </a:lnTo>
                    <a:lnTo>
                      <a:pt x="15" y="0"/>
                    </a:lnTo>
                    <a:lnTo>
                      <a:pt x="7" y="0"/>
                    </a:lnTo>
                    <a:lnTo>
                      <a:pt x="0"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02" name="Freeform 167">
                <a:extLst>
                  <a:ext uri="{FF2B5EF4-FFF2-40B4-BE49-F238E27FC236}">
                    <a16:creationId xmlns:a16="http://schemas.microsoft.com/office/drawing/2014/main" id="{80E4C97D-A705-CE10-B8BB-BC31CD9608EB}"/>
                  </a:ext>
                </a:extLst>
              </p:cNvPr>
              <p:cNvSpPr>
                <a:spLocks/>
              </p:cNvSpPr>
              <p:nvPr/>
            </p:nvSpPr>
            <p:spPr bwMode="auto">
              <a:xfrm>
                <a:off x="837" y="751"/>
                <a:ext cx="89" cy="26"/>
              </a:xfrm>
              <a:custGeom>
                <a:avLst/>
                <a:gdLst>
                  <a:gd name="T0" fmla="*/ 0 w 89"/>
                  <a:gd name="T1" fmla="*/ 26 h 26"/>
                  <a:gd name="T2" fmla="*/ 6 w 89"/>
                  <a:gd name="T3" fmla="*/ 25 h 26"/>
                  <a:gd name="T4" fmla="*/ 13 w 89"/>
                  <a:gd name="T5" fmla="*/ 24 h 26"/>
                  <a:gd name="T6" fmla="*/ 21 w 89"/>
                  <a:gd name="T7" fmla="*/ 23 h 26"/>
                  <a:gd name="T8" fmla="*/ 28 w 89"/>
                  <a:gd name="T9" fmla="*/ 21 h 26"/>
                  <a:gd name="T10" fmla="*/ 35 w 89"/>
                  <a:gd name="T11" fmla="*/ 18 h 26"/>
                  <a:gd name="T12" fmla="*/ 40 w 89"/>
                  <a:gd name="T13" fmla="*/ 16 h 26"/>
                  <a:gd name="T14" fmla="*/ 47 w 89"/>
                  <a:gd name="T15" fmla="*/ 12 h 26"/>
                  <a:gd name="T16" fmla="*/ 53 w 89"/>
                  <a:gd name="T17" fmla="*/ 10 h 26"/>
                  <a:gd name="T18" fmla="*/ 59 w 89"/>
                  <a:gd name="T19" fmla="*/ 8 h 26"/>
                  <a:gd name="T20" fmla="*/ 64 w 89"/>
                  <a:gd name="T21" fmla="*/ 7 h 26"/>
                  <a:gd name="T22" fmla="*/ 68 w 89"/>
                  <a:gd name="T23" fmla="*/ 5 h 26"/>
                  <a:gd name="T24" fmla="*/ 73 w 89"/>
                  <a:gd name="T25" fmla="*/ 4 h 26"/>
                  <a:gd name="T26" fmla="*/ 77 w 89"/>
                  <a:gd name="T27" fmla="*/ 3 h 26"/>
                  <a:gd name="T28" fmla="*/ 81 w 89"/>
                  <a:gd name="T29" fmla="*/ 2 h 26"/>
                  <a:gd name="T30" fmla="*/ 84 w 89"/>
                  <a:gd name="T31" fmla="*/ 1 h 26"/>
                  <a:gd name="T32" fmla="*/ 89 w 89"/>
                  <a:gd name="T33" fmla="*/ 0 h 26"/>
                  <a:gd name="T34" fmla="*/ 0 w 89"/>
                  <a:gd name="T35" fmla="*/ 26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26"/>
                  <a:gd name="T56" fmla="*/ 89 w 89"/>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26">
                    <a:moveTo>
                      <a:pt x="0" y="26"/>
                    </a:moveTo>
                    <a:lnTo>
                      <a:pt x="6" y="25"/>
                    </a:lnTo>
                    <a:lnTo>
                      <a:pt x="13" y="24"/>
                    </a:lnTo>
                    <a:lnTo>
                      <a:pt x="21" y="23"/>
                    </a:lnTo>
                    <a:lnTo>
                      <a:pt x="28" y="21"/>
                    </a:lnTo>
                    <a:lnTo>
                      <a:pt x="35" y="18"/>
                    </a:lnTo>
                    <a:lnTo>
                      <a:pt x="40" y="16"/>
                    </a:lnTo>
                    <a:lnTo>
                      <a:pt x="47" y="12"/>
                    </a:lnTo>
                    <a:lnTo>
                      <a:pt x="53" y="10"/>
                    </a:lnTo>
                    <a:lnTo>
                      <a:pt x="59" y="8"/>
                    </a:lnTo>
                    <a:lnTo>
                      <a:pt x="64" y="7"/>
                    </a:lnTo>
                    <a:lnTo>
                      <a:pt x="68" y="5"/>
                    </a:lnTo>
                    <a:lnTo>
                      <a:pt x="73" y="4"/>
                    </a:lnTo>
                    <a:lnTo>
                      <a:pt x="77" y="3"/>
                    </a:lnTo>
                    <a:lnTo>
                      <a:pt x="81" y="2"/>
                    </a:lnTo>
                    <a:lnTo>
                      <a:pt x="84" y="1"/>
                    </a:lnTo>
                    <a:lnTo>
                      <a:pt x="89" y="0"/>
                    </a:lnTo>
                    <a:lnTo>
                      <a:pt x="0" y="26"/>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03" name="Freeform 168">
                <a:extLst>
                  <a:ext uri="{FF2B5EF4-FFF2-40B4-BE49-F238E27FC236}">
                    <a16:creationId xmlns:a16="http://schemas.microsoft.com/office/drawing/2014/main" id="{C355409F-6BA2-FA25-25AC-B7A80D428C3B}"/>
                  </a:ext>
                </a:extLst>
              </p:cNvPr>
              <p:cNvSpPr>
                <a:spLocks/>
              </p:cNvSpPr>
              <p:nvPr/>
            </p:nvSpPr>
            <p:spPr bwMode="auto">
              <a:xfrm>
                <a:off x="837" y="759"/>
                <a:ext cx="54" cy="20"/>
              </a:xfrm>
              <a:custGeom>
                <a:avLst/>
                <a:gdLst>
                  <a:gd name="T0" fmla="*/ 51 w 54"/>
                  <a:gd name="T1" fmla="*/ 0 h 20"/>
                  <a:gd name="T2" fmla="*/ 53 w 54"/>
                  <a:gd name="T3" fmla="*/ 0 h 20"/>
                  <a:gd name="T4" fmla="*/ 46 w 54"/>
                  <a:gd name="T5" fmla="*/ 3 h 20"/>
                  <a:gd name="T6" fmla="*/ 40 w 54"/>
                  <a:gd name="T7" fmla="*/ 5 h 20"/>
                  <a:gd name="T8" fmla="*/ 33 w 54"/>
                  <a:gd name="T9" fmla="*/ 8 h 20"/>
                  <a:gd name="T10" fmla="*/ 27 w 54"/>
                  <a:gd name="T11" fmla="*/ 11 h 20"/>
                  <a:gd name="T12" fmla="*/ 20 w 54"/>
                  <a:gd name="T13" fmla="*/ 13 h 20"/>
                  <a:gd name="T14" fmla="*/ 13 w 54"/>
                  <a:gd name="T15" fmla="*/ 14 h 20"/>
                  <a:gd name="T16" fmla="*/ 6 w 54"/>
                  <a:gd name="T17" fmla="*/ 15 h 20"/>
                  <a:gd name="T18" fmla="*/ 0 w 54"/>
                  <a:gd name="T19" fmla="*/ 16 h 20"/>
                  <a:gd name="T20" fmla="*/ 0 w 54"/>
                  <a:gd name="T21" fmla="*/ 20 h 20"/>
                  <a:gd name="T22" fmla="*/ 6 w 54"/>
                  <a:gd name="T23" fmla="*/ 19 h 20"/>
                  <a:gd name="T24" fmla="*/ 14 w 54"/>
                  <a:gd name="T25" fmla="*/ 18 h 20"/>
                  <a:gd name="T26" fmla="*/ 21 w 54"/>
                  <a:gd name="T27" fmla="*/ 17 h 20"/>
                  <a:gd name="T28" fmla="*/ 28 w 54"/>
                  <a:gd name="T29" fmla="*/ 15 h 20"/>
                  <a:gd name="T30" fmla="*/ 35 w 54"/>
                  <a:gd name="T31" fmla="*/ 12 h 20"/>
                  <a:gd name="T32" fmla="*/ 41 w 54"/>
                  <a:gd name="T33" fmla="*/ 10 h 20"/>
                  <a:gd name="T34" fmla="*/ 48 w 54"/>
                  <a:gd name="T35" fmla="*/ 7 h 20"/>
                  <a:gd name="T36" fmla="*/ 54 w 54"/>
                  <a:gd name="T37" fmla="*/ 4 h 20"/>
                  <a:gd name="T38" fmla="*/ 54 w 54"/>
                  <a:gd name="T39" fmla="*/ 4 h 20"/>
                  <a:gd name="T40" fmla="*/ 51 w 54"/>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20"/>
                  <a:gd name="T65" fmla="*/ 54 w 54"/>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20">
                    <a:moveTo>
                      <a:pt x="51" y="0"/>
                    </a:moveTo>
                    <a:lnTo>
                      <a:pt x="53" y="0"/>
                    </a:lnTo>
                    <a:lnTo>
                      <a:pt x="46" y="3"/>
                    </a:lnTo>
                    <a:lnTo>
                      <a:pt x="40" y="5"/>
                    </a:lnTo>
                    <a:lnTo>
                      <a:pt x="33" y="8"/>
                    </a:lnTo>
                    <a:lnTo>
                      <a:pt x="27" y="11"/>
                    </a:lnTo>
                    <a:lnTo>
                      <a:pt x="20" y="13"/>
                    </a:lnTo>
                    <a:lnTo>
                      <a:pt x="13" y="14"/>
                    </a:lnTo>
                    <a:lnTo>
                      <a:pt x="6" y="15"/>
                    </a:lnTo>
                    <a:lnTo>
                      <a:pt x="0" y="16"/>
                    </a:lnTo>
                    <a:lnTo>
                      <a:pt x="0" y="20"/>
                    </a:lnTo>
                    <a:lnTo>
                      <a:pt x="6" y="19"/>
                    </a:lnTo>
                    <a:lnTo>
                      <a:pt x="14" y="18"/>
                    </a:lnTo>
                    <a:lnTo>
                      <a:pt x="21" y="17"/>
                    </a:lnTo>
                    <a:lnTo>
                      <a:pt x="28" y="15"/>
                    </a:lnTo>
                    <a:lnTo>
                      <a:pt x="35" y="12"/>
                    </a:lnTo>
                    <a:lnTo>
                      <a:pt x="41" y="10"/>
                    </a:lnTo>
                    <a:lnTo>
                      <a:pt x="48" y="7"/>
                    </a:lnTo>
                    <a:lnTo>
                      <a:pt x="54" y="4"/>
                    </a:lnTo>
                    <a:lnTo>
                      <a:pt x="5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04" name="Freeform 169">
                <a:extLst>
                  <a:ext uri="{FF2B5EF4-FFF2-40B4-BE49-F238E27FC236}">
                    <a16:creationId xmlns:a16="http://schemas.microsoft.com/office/drawing/2014/main" id="{60CB8C33-6699-84AC-DE0A-797D2E66E9CA}"/>
                  </a:ext>
                </a:extLst>
              </p:cNvPr>
              <p:cNvSpPr>
                <a:spLocks/>
              </p:cNvSpPr>
              <p:nvPr/>
            </p:nvSpPr>
            <p:spPr bwMode="auto">
              <a:xfrm>
                <a:off x="888" y="749"/>
                <a:ext cx="39" cy="14"/>
              </a:xfrm>
              <a:custGeom>
                <a:avLst/>
                <a:gdLst>
                  <a:gd name="T0" fmla="*/ 37 w 39"/>
                  <a:gd name="T1" fmla="*/ 0 h 14"/>
                  <a:gd name="T2" fmla="*/ 33 w 39"/>
                  <a:gd name="T3" fmla="*/ 1 h 14"/>
                  <a:gd name="T4" fmla="*/ 29 w 39"/>
                  <a:gd name="T5" fmla="*/ 2 h 14"/>
                  <a:gd name="T6" fmla="*/ 25 w 39"/>
                  <a:gd name="T7" fmla="*/ 3 h 14"/>
                  <a:gd name="T8" fmla="*/ 21 w 39"/>
                  <a:gd name="T9" fmla="*/ 4 h 14"/>
                  <a:gd name="T10" fmla="*/ 17 w 39"/>
                  <a:gd name="T11" fmla="*/ 5 h 14"/>
                  <a:gd name="T12" fmla="*/ 12 w 39"/>
                  <a:gd name="T13" fmla="*/ 7 h 14"/>
                  <a:gd name="T14" fmla="*/ 7 w 39"/>
                  <a:gd name="T15" fmla="*/ 8 h 14"/>
                  <a:gd name="T16" fmla="*/ 0 w 39"/>
                  <a:gd name="T17" fmla="*/ 10 h 14"/>
                  <a:gd name="T18" fmla="*/ 3 w 39"/>
                  <a:gd name="T19" fmla="*/ 14 h 14"/>
                  <a:gd name="T20" fmla="*/ 8 w 39"/>
                  <a:gd name="T21" fmla="*/ 12 h 14"/>
                  <a:gd name="T22" fmla="*/ 14 w 39"/>
                  <a:gd name="T23" fmla="*/ 11 h 14"/>
                  <a:gd name="T24" fmla="*/ 19 w 39"/>
                  <a:gd name="T25" fmla="*/ 9 h 14"/>
                  <a:gd name="T26" fmla="*/ 23 w 39"/>
                  <a:gd name="T27" fmla="*/ 8 h 14"/>
                  <a:gd name="T28" fmla="*/ 26 w 39"/>
                  <a:gd name="T29" fmla="*/ 7 h 14"/>
                  <a:gd name="T30" fmla="*/ 31 w 39"/>
                  <a:gd name="T31" fmla="*/ 6 h 14"/>
                  <a:gd name="T32" fmla="*/ 34 w 39"/>
                  <a:gd name="T33" fmla="*/ 5 h 14"/>
                  <a:gd name="T34" fmla="*/ 39 w 39"/>
                  <a:gd name="T35" fmla="*/ 4 h 14"/>
                  <a:gd name="T36" fmla="*/ 37 w 39"/>
                  <a:gd name="T37" fmla="*/ 0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14"/>
                  <a:gd name="T59" fmla="*/ 39 w 39"/>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14">
                    <a:moveTo>
                      <a:pt x="37" y="0"/>
                    </a:moveTo>
                    <a:lnTo>
                      <a:pt x="33" y="1"/>
                    </a:lnTo>
                    <a:lnTo>
                      <a:pt x="29" y="2"/>
                    </a:lnTo>
                    <a:lnTo>
                      <a:pt x="25" y="3"/>
                    </a:lnTo>
                    <a:lnTo>
                      <a:pt x="21" y="4"/>
                    </a:lnTo>
                    <a:lnTo>
                      <a:pt x="17" y="5"/>
                    </a:lnTo>
                    <a:lnTo>
                      <a:pt x="12" y="7"/>
                    </a:lnTo>
                    <a:lnTo>
                      <a:pt x="7" y="8"/>
                    </a:lnTo>
                    <a:lnTo>
                      <a:pt x="0" y="10"/>
                    </a:lnTo>
                    <a:lnTo>
                      <a:pt x="3" y="14"/>
                    </a:lnTo>
                    <a:lnTo>
                      <a:pt x="8" y="12"/>
                    </a:lnTo>
                    <a:lnTo>
                      <a:pt x="14" y="11"/>
                    </a:lnTo>
                    <a:lnTo>
                      <a:pt x="19" y="9"/>
                    </a:lnTo>
                    <a:lnTo>
                      <a:pt x="23" y="8"/>
                    </a:lnTo>
                    <a:lnTo>
                      <a:pt x="26" y="7"/>
                    </a:lnTo>
                    <a:lnTo>
                      <a:pt x="31" y="6"/>
                    </a:lnTo>
                    <a:lnTo>
                      <a:pt x="34" y="5"/>
                    </a:lnTo>
                    <a:lnTo>
                      <a:pt x="39" y="4"/>
                    </a:lnTo>
                    <a:lnTo>
                      <a:pt x="3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05" name="Freeform 170">
                <a:extLst>
                  <a:ext uri="{FF2B5EF4-FFF2-40B4-BE49-F238E27FC236}">
                    <a16:creationId xmlns:a16="http://schemas.microsoft.com/office/drawing/2014/main" id="{2836A324-301B-F72B-CE08-0FB47BDA227D}"/>
                  </a:ext>
                </a:extLst>
              </p:cNvPr>
              <p:cNvSpPr>
                <a:spLocks/>
              </p:cNvSpPr>
              <p:nvPr/>
            </p:nvSpPr>
            <p:spPr bwMode="auto">
              <a:xfrm>
                <a:off x="926" y="736"/>
                <a:ext cx="87" cy="122"/>
              </a:xfrm>
              <a:custGeom>
                <a:avLst/>
                <a:gdLst>
                  <a:gd name="T0" fmla="*/ 0 w 87"/>
                  <a:gd name="T1" fmla="*/ 15 h 122"/>
                  <a:gd name="T2" fmla="*/ 2 w 87"/>
                  <a:gd name="T3" fmla="*/ 16 h 122"/>
                  <a:gd name="T4" fmla="*/ 4 w 87"/>
                  <a:gd name="T5" fmla="*/ 15 h 122"/>
                  <a:gd name="T6" fmla="*/ 9 w 87"/>
                  <a:gd name="T7" fmla="*/ 14 h 122"/>
                  <a:gd name="T8" fmla="*/ 13 w 87"/>
                  <a:gd name="T9" fmla="*/ 13 h 122"/>
                  <a:gd name="T10" fmla="*/ 18 w 87"/>
                  <a:gd name="T11" fmla="*/ 11 h 122"/>
                  <a:gd name="T12" fmla="*/ 21 w 87"/>
                  <a:gd name="T13" fmla="*/ 9 h 122"/>
                  <a:gd name="T14" fmla="*/ 25 w 87"/>
                  <a:gd name="T15" fmla="*/ 8 h 122"/>
                  <a:gd name="T16" fmla="*/ 27 w 87"/>
                  <a:gd name="T17" fmla="*/ 7 h 122"/>
                  <a:gd name="T18" fmla="*/ 34 w 87"/>
                  <a:gd name="T19" fmla="*/ 2 h 122"/>
                  <a:gd name="T20" fmla="*/ 37 w 87"/>
                  <a:gd name="T21" fmla="*/ 0 h 122"/>
                  <a:gd name="T22" fmla="*/ 39 w 87"/>
                  <a:gd name="T23" fmla="*/ 0 h 122"/>
                  <a:gd name="T24" fmla="*/ 40 w 87"/>
                  <a:gd name="T25" fmla="*/ 0 h 122"/>
                  <a:gd name="T26" fmla="*/ 40 w 87"/>
                  <a:gd name="T27" fmla="*/ 1 h 122"/>
                  <a:gd name="T28" fmla="*/ 40 w 87"/>
                  <a:gd name="T29" fmla="*/ 2 h 122"/>
                  <a:gd name="T30" fmla="*/ 40 w 87"/>
                  <a:gd name="T31" fmla="*/ 5 h 122"/>
                  <a:gd name="T32" fmla="*/ 40 w 87"/>
                  <a:gd name="T33" fmla="*/ 10 h 122"/>
                  <a:gd name="T34" fmla="*/ 39 w 87"/>
                  <a:gd name="T35" fmla="*/ 16 h 122"/>
                  <a:gd name="T36" fmla="*/ 39 w 87"/>
                  <a:gd name="T37" fmla="*/ 23 h 122"/>
                  <a:gd name="T38" fmla="*/ 39 w 87"/>
                  <a:gd name="T39" fmla="*/ 26 h 122"/>
                  <a:gd name="T40" fmla="*/ 39 w 87"/>
                  <a:gd name="T41" fmla="*/ 31 h 122"/>
                  <a:gd name="T42" fmla="*/ 39 w 87"/>
                  <a:gd name="T43" fmla="*/ 36 h 122"/>
                  <a:gd name="T44" fmla="*/ 40 w 87"/>
                  <a:gd name="T45" fmla="*/ 42 h 122"/>
                  <a:gd name="T46" fmla="*/ 40 w 87"/>
                  <a:gd name="T47" fmla="*/ 47 h 122"/>
                  <a:gd name="T48" fmla="*/ 40 w 87"/>
                  <a:gd name="T49" fmla="*/ 52 h 122"/>
                  <a:gd name="T50" fmla="*/ 41 w 87"/>
                  <a:gd name="T51" fmla="*/ 56 h 122"/>
                  <a:gd name="T52" fmla="*/ 41 w 87"/>
                  <a:gd name="T53" fmla="*/ 57 h 122"/>
                  <a:gd name="T54" fmla="*/ 41 w 87"/>
                  <a:gd name="T55" fmla="*/ 63 h 122"/>
                  <a:gd name="T56" fmla="*/ 40 w 87"/>
                  <a:gd name="T57" fmla="*/ 70 h 122"/>
                  <a:gd name="T58" fmla="*/ 40 w 87"/>
                  <a:gd name="T59" fmla="*/ 77 h 122"/>
                  <a:gd name="T60" fmla="*/ 40 w 87"/>
                  <a:gd name="T61" fmla="*/ 86 h 122"/>
                  <a:gd name="T62" fmla="*/ 40 w 87"/>
                  <a:gd name="T63" fmla="*/ 94 h 122"/>
                  <a:gd name="T64" fmla="*/ 40 w 87"/>
                  <a:gd name="T65" fmla="*/ 103 h 122"/>
                  <a:gd name="T66" fmla="*/ 40 w 87"/>
                  <a:gd name="T67" fmla="*/ 112 h 122"/>
                  <a:gd name="T68" fmla="*/ 41 w 87"/>
                  <a:gd name="T69" fmla="*/ 122 h 122"/>
                  <a:gd name="T70" fmla="*/ 46 w 87"/>
                  <a:gd name="T71" fmla="*/ 117 h 122"/>
                  <a:gd name="T72" fmla="*/ 50 w 87"/>
                  <a:gd name="T73" fmla="*/ 111 h 122"/>
                  <a:gd name="T74" fmla="*/ 57 w 87"/>
                  <a:gd name="T75" fmla="*/ 106 h 122"/>
                  <a:gd name="T76" fmla="*/ 64 w 87"/>
                  <a:gd name="T77" fmla="*/ 102 h 122"/>
                  <a:gd name="T78" fmla="*/ 67 w 87"/>
                  <a:gd name="T79" fmla="*/ 101 h 122"/>
                  <a:gd name="T80" fmla="*/ 71 w 87"/>
                  <a:gd name="T81" fmla="*/ 100 h 122"/>
                  <a:gd name="T82" fmla="*/ 74 w 87"/>
                  <a:gd name="T83" fmla="*/ 101 h 122"/>
                  <a:gd name="T84" fmla="*/ 76 w 87"/>
                  <a:gd name="T85" fmla="*/ 102 h 122"/>
                  <a:gd name="T86" fmla="*/ 80 w 87"/>
                  <a:gd name="T87" fmla="*/ 104 h 122"/>
                  <a:gd name="T88" fmla="*/ 82 w 87"/>
                  <a:gd name="T89" fmla="*/ 107 h 122"/>
                  <a:gd name="T90" fmla="*/ 84 w 87"/>
                  <a:gd name="T91" fmla="*/ 112 h 122"/>
                  <a:gd name="T92" fmla="*/ 87 w 87"/>
                  <a:gd name="T93" fmla="*/ 118 h 122"/>
                  <a:gd name="T94" fmla="*/ 0 w 87"/>
                  <a:gd name="T95" fmla="*/ 15 h 1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7"/>
                  <a:gd name="T145" fmla="*/ 0 h 122"/>
                  <a:gd name="T146" fmla="*/ 87 w 87"/>
                  <a:gd name="T147" fmla="*/ 122 h 12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7" h="122">
                    <a:moveTo>
                      <a:pt x="0" y="15"/>
                    </a:moveTo>
                    <a:lnTo>
                      <a:pt x="2" y="16"/>
                    </a:lnTo>
                    <a:lnTo>
                      <a:pt x="4" y="15"/>
                    </a:lnTo>
                    <a:lnTo>
                      <a:pt x="9" y="14"/>
                    </a:lnTo>
                    <a:lnTo>
                      <a:pt x="13" y="13"/>
                    </a:lnTo>
                    <a:lnTo>
                      <a:pt x="18" y="11"/>
                    </a:lnTo>
                    <a:lnTo>
                      <a:pt x="21" y="9"/>
                    </a:lnTo>
                    <a:lnTo>
                      <a:pt x="25" y="8"/>
                    </a:lnTo>
                    <a:lnTo>
                      <a:pt x="27" y="7"/>
                    </a:lnTo>
                    <a:lnTo>
                      <a:pt x="34" y="2"/>
                    </a:lnTo>
                    <a:lnTo>
                      <a:pt x="37" y="0"/>
                    </a:lnTo>
                    <a:lnTo>
                      <a:pt x="39" y="0"/>
                    </a:lnTo>
                    <a:lnTo>
                      <a:pt x="40" y="0"/>
                    </a:lnTo>
                    <a:lnTo>
                      <a:pt x="40" y="1"/>
                    </a:lnTo>
                    <a:lnTo>
                      <a:pt x="40" y="2"/>
                    </a:lnTo>
                    <a:lnTo>
                      <a:pt x="40" y="5"/>
                    </a:lnTo>
                    <a:lnTo>
                      <a:pt x="40" y="10"/>
                    </a:lnTo>
                    <a:lnTo>
                      <a:pt x="39" y="16"/>
                    </a:lnTo>
                    <a:lnTo>
                      <a:pt x="39" y="23"/>
                    </a:lnTo>
                    <a:lnTo>
                      <a:pt x="39" y="26"/>
                    </a:lnTo>
                    <a:lnTo>
                      <a:pt x="39" y="31"/>
                    </a:lnTo>
                    <a:lnTo>
                      <a:pt x="39" y="36"/>
                    </a:lnTo>
                    <a:lnTo>
                      <a:pt x="40" y="42"/>
                    </a:lnTo>
                    <a:lnTo>
                      <a:pt x="40" y="47"/>
                    </a:lnTo>
                    <a:lnTo>
                      <a:pt x="40" y="52"/>
                    </a:lnTo>
                    <a:lnTo>
                      <a:pt x="41" y="56"/>
                    </a:lnTo>
                    <a:lnTo>
                      <a:pt x="41" y="57"/>
                    </a:lnTo>
                    <a:lnTo>
                      <a:pt x="41" y="63"/>
                    </a:lnTo>
                    <a:lnTo>
                      <a:pt x="40" y="70"/>
                    </a:lnTo>
                    <a:lnTo>
                      <a:pt x="40" y="77"/>
                    </a:lnTo>
                    <a:lnTo>
                      <a:pt x="40" y="86"/>
                    </a:lnTo>
                    <a:lnTo>
                      <a:pt x="40" y="94"/>
                    </a:lnTo>
                    <a:lnTo>
                      <a:pt x="40" y="103"/>
                    </a:lnTo>
                    <a:lnTo>
                      <a:pt x="40" y="112"/>
                    </a:lnTo>
                    <a:lnTo>
                      <a:pt x="41" y="122"/>
                    </a:lnTo>
                    <a:lnTo>
                      <a:pt x="46" y="117"/>
                    </a:lnTo>
                    <a:lnTo>
                      <a:pt x="50" y="111"/>
                    </a:lnTo>
                    <a:lnTo>
                      <a:pt x="57" y="106"/>
                    </a:lnTo>
                    <a:lnTo>
                      <a:pt x="64" y="102"/>
                    </a:lnTo>
                    <a:lnTo>
                      <a:pt x="67" y="101"/>
                    </a:lnTo>
                    <a:lnTo>
                      <a:pt x="71" y="100"/>
                    </a:lnTo>
                    <a:lnTo>
                      <a:pt x="74" y="101"/>
                    </a:lnTo>
                    <a:lnTo>
                      <a:pt x="76" y="102"/>
                    </a:lnTo>
                    <a:lnTo>
                      <a:pt x="80" y="104"/>
                    </a:lnTo>
                    <a:lnTo>
                      <a:pt x="82" y="107"/>
                    </a:lnTo>
                    <a:lnTo>
                      <a:pt x="84" y="112"/>
                    </a:lnTo>
                    <a:lnTo>
                      <a:pt x="87" y="118"/>
                    </a:lnTo>
                    <a:lnTo>
                      <a:pt x="0" y="15"/>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06" name="Freeform 171">
                <a:extLst>
                  <a:ext uri="{FF2B5EF4-FFF2-40B4-BE49-F238E27FC236}">
                    <a16:creationId xmlns:a16="http://schemas.microsoft.com/office/drawing/2014/main" id="{79F22639-371D-7A21-D4B9-BBB4BCB06421}"/>
                  </a:ext>
                </a:extLst>
              </p:cNvPr>
              <p:cNvSpPr>
                <a:spLocks/>
              </p:cNvSpPr>
              <p:nvPr/>
            </p:nvSpPr>
            <p:spPr bwMode="auto">
              <a:xfrm>
                <a:off x="923" y="741"/>
                <a:ext cx="31" cy="13"/>
              </a:xfrm>
              <a:custGeom>
                <a:avLst/>
                <a:gdLst>
                  <a:gd name="T0" fmla="*/ 28 w 31"/>
                  <a:gd name="T1" fmla="*/ 0 h 13"/>
                  <a:gd name="T2" fmla="*/ 28 w 31"/>
                  <a:gd name="T3" fmla="*/ 0 h 13"/>
                  <a:gd name="T4" fmla="*/ 26 w 31"/>
                  <a:gd name="T5" fmla="*/ 1 h 13"/>
                  <a:gd name="T6" fmla="*/ 23 w 31"/>
                  <a:gd name="T7" fmla="*/ 3 h 13"/>
                  <a:gd name="T8" fmla="*/ 20 w 31"/>
                  <a:gd name="T9" fmla="*/ 4 h 13"/>
                  <a:gd name="T10" fmla="*/ 15 w 31"/>
                  <a:gd name="T11" fmla="*/ 6 h 13"/>
                  <a:gd name="T12" fmla="*/ 11 w 31"/>
                  <a:gd name="T13" fmla="*/ 7 h 13"/>
                  <a:gd name="T14" fmla="*/ 7 w 31"/>
                  <a:gd name="T15" fmla="*/ 8 h 13"/>
                  <a:gd name="T16" fmla="*/ 5 w 31"/>
                  <a:gd name="T17" fmla="*/ 9 h 13"/>
                  <a:gd name="T18" fmla="*/ 4 w 31"/>
                  <a:gd name="T19" fmla="*/ 9 h 13"/>
                  <a:gd name="T20" fmla="*/ 0 w 31"/>
                  <a:gd name="T21" fmla="*/ 11 h 13"/>
                  <a:gd name="T22" fmla="*/ 4 w 31"/>
                  <a:gd name="T23" fmla="*/ 13 h 13"/>
                  <a:gd name="T24" fmla="*/ 8 w 31"/>
                  <a:gd name="T25" fmla="*/ 12 h 13"/>
                  <a:gd name="T26" fmla="*/ 12 w 31"/>
                  <a:gd name="T27" fmla="*/ 11 h 13"/>
                  <a:gd name="T28" fmla="*/ 16 w 31"/>
                  <a:gd name="T29" fmla="*/ 10 h 13"/>
                  <a:gd name="T30" fmla="*/ 21 w 31"/>
                  <a:gd name="T31" fmla="*/ 8 h 13"/>
                  <a:gd name="T32" fmla="*/ 25 w 31"/>
                  <a:gd name="T33" fmla="*/ 6 h 13"/>
                  <a:gd name="T34" fmla="*/ 29 w 31"/>
                  <a:gd name="T35" fmla="*/ 5 h 13"/>
                  <a:gd name="T36" fmla="*/ 31 w 31"/>
                  <a:gd name="T37" fmla="*/ 3 h 13"/>
                  <a:gd name="T38" fmla="*/ 31 w 31"/>
                  <a:gd name="T39" fmla="*/ 3 h 13"/>
                  <a:gd name="T40" fmla="*/ 28 w 31"/>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13"/>
                  <a:gd name="T65" fmla="*/ 31 w 31"/>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13">
                    <a:moveTo>
                      <a:pt x="28" y="0"/>
                    </a:moveTo>
                    <a:lnTo>
                      <a:pt x="28" y="0"/>
                    </a:lnTo>
                    <a:lnTo>
                      <a:pt x="26" y="1"/>
                    </a:lnTo>
                    <a:lnTo>
                      <a:pt x="23" y="3"/>
                    </a:lnTo>
                    <a:lnTo>
                      <a:pt x="20" y="4"/>
                    </a:lnTo>
                    <a:lnTo>
                      <a:pt x="15" y="6"/>
                    </a:lnTo>
                    <a:lnTo>
                      <a:pt x="11" y="7"/>
                    </a:lnTo>
                    <a:lnTo>
                      <a:pt x="7" y="8"/>
                    </a:lnTo>
                    <a:lnTo>
                      <a:pt x="5" y="9"/>
                    </a:lnTo>
                    <a:lnTo>
                      <a:pt x="4" y="9"/>
                    </a:lnTo>
                    <a:lnTo>
                      <a:pt x="0" y="11"/>
                    </a:lnTo>
                    <a:lnTo>
                      <a:pt x="4" y="13"/>
                    </a:lnTo>
                    <a:lnTo>
                      <a:pt x="8" y="12"/>
                    </a:lnTo>
                    <a:lnTo>
                      <a:pt x="12" y="11"/>
                    </a:lnTo>
                    <a:lnTo>
                      <a:pt x="16" y="10"/>
                    </a:lnTo>
                    <a:lnTo>
                      <a:pt x="21" y="8"/>
                    </a:lnTo>
                    <a:lnTo>
                      <a:pt x="25" y="6"/>
                    </a:lnTo>
                    <a:lnTo>
                      <a:pt x="29" y="5"/>
                    </a:lnTo>
                    <a:lnTo>
                      <a:pt x="31" y="3"/>
                    </a:lnTo>
                    <a:lnTo>
                      <a:pt x="2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07" name="Freeform 172">
                <a:extLst>
                  <a:ext uri="{FF2B5EF4-FFF2-40B4-BE49-F238E27FC236}">
                    <a16:creationId xmlns:a16="http://schemas.microsoft.com/office/drawing/2014/main" id="{EC1A6AB0-6499-7537-F3C0-ADD291129C6A}"/>
                  </a:ext>
                </a:extLst>
              </p:cNvPr>
              <p:cNvSpPr>
                <a:spLocks/>
              </p:cNvSpPr>
              <p:nvPr/>
            </p:nvSpPr>
            <p:spPr bwMode="auto">
              <a:xfrm>
                <a:off x="951" y="734"/>
                <a:ext cx="19" cy="25"/>
              </a:xfrm>
              <a:custGeom>
                <a:avLst/>
                <a:gdLst>
                  <a:gd name="T0" fmla="*/ 16 w 19"/>
                  <a:gd name="T1" fmla="*/ 25 h 25"/>
                  <a:gd name="T2" fmla="*/ 16 w 19"/>
                  <a:gd name="T3" fmla="*/ 25 h 25"/>
                  <a:gd name="T4" fmla="*/ 16 w 19"/>
                  <a:gd name="T5" fmla="*/ 19 h 25"/>
                  <a:gd name="T6" fmla="*/ 18 w 19"/>
                  <a:gd name="T7" fmla="*/ 13 h 25"/>
                  <a:gd name="T8" fmla="*/ 19 w 19"/>
                  <a:gd name="T9" fmla="*/ 8 h 25"/>
                  <a:gd name="T10" fmla="*/ 19 w 19"/>
                  <a:gd name="T11" fmla="*/ 4 h 25"/>
                  <a:gd name="T12" fmla="*/ 18 w 19"/>
                  <a:gd name="T13" fmla="*/ 2 h 25"/>
                  <a:gd name="T14" fmla="*/ 16 w 19"/>
                  <a:gd name="T15" fmla="*/ 0 h 25"/>
                  <a:gd name="T16" fmla="*/ 14 w 19"/>
                  <a:gd name="T17" fmla="*/ 0 h 25"/>
                  <a:gd name="T18" fmla="*/ 12 w 19"/>
                  <a:gd name="T19" fmla="*/ 0 h 25"/>
                  <a:gd name="T20" fmla="*/ 6 w 19"/>
                  <a:gd name="T21" fmla="*/ 3 h 25"/>
                  <a:gd name="T22" fmla="*/ 0 w 19"/>
                  <a:gd name="T23" fmla="*/ 7 h 25"/>
                  <a:gd name="T24" fmla="*/ 3 w 19"/>
                  <a:gd name="T25" fmla="*/ 10 h 25"/>
                  <a:gd name="T26" fmla="*/ 10 w 19"/>
                  <a:gd name="T27" fmla="*/ 6 h 25"/>
                  <a:gd name="T28" fmla="*/ 13 w 19"/>
                  <a:gd name="T29" fmla="*/ 4 h 25"/>
                  <a:gd name="T30" fmla="*/ 14 w 19"/>
                  <a:gd name="T31" fmla="*/ 4 h 25"/>
                  <a:gd name="T32" fmla="*/ 13 w 19"/>
                  <a:gd name="T33" fmla="*/ 4 h 25"/>
                  <a:gd name="T34" fmla="*/ 13 w 19"/>
                  <a:gd name="T35" fmla="*/ 4 h 25"/>
                  <a:gd name="T36" fmla="*/ 13 w 19"/>
                  <a:gd name="T37" fmla="*/ 4 h 25"/>
                  <a:gd name="T38" fmla="*/ 13 w 19"/>
                  <a:gd name="T39" fmla="*/ 7 h 25"/>
                  <a:gd name="T40" fmla="*/ 13 w 19"/>
                  <a:gd name="T41" fmla="*/ 12 h 25"/>
                  <a:gd name="T42" fmla="*/ 12 w 19"/>
                  <a:gd name="T43" fmla="*/ 18 h 25"/>
                  <a:gd name="T44" fmla="*/ 12 w 19"/>
                  <a:gd name="T45" fmla="*/ 25 h 25"/>
                  <a:gd name="T46" fmla="*/ 12 w 19"/>
                  <a:gd name="T47" fmla="*/ 25 h 25"/>
                  <a:gd name="T48" fmla="*/ 16 w 19"/>
                  <a:gd name="T49" fmla="*/ 25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
                  <a:gd name="T76" fmla="*/ 0 h 25"/>
                  <a:gd name="T77" fmla="*/ 19 w 19"/>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 h="25">
                    <a:moveTo>
                      <a:pt x="16" y="25"/>
                    </a:moveTo>
                    <a:lnTo>
                      <a:pt x="16" y="25"/>
                    </a:lnTo>
                    <a:lnTo>
                      <a:pt x="16" y="19"/>
                    </a:lnTo>
                    <a:lnTo>
                      <a:pt x="18" y="13"/>
                    </a:lnTo>
                    <a:lnTo>
                      <a:pt x="19" y="8"/>
                    </a:lnTo>
                    <a:lnTo>
                      <a:pt x="19" y="4"/>
                    </a:lnTo>
                    <a:lnTo>
                      <a:pt x="18" y="2"/>
                    </a:lnTo>
                    <a:lnTo>
                      <a:pt x="16" y="0"/>
                    </a:lnTo>
                    <a:lnTo>
                      <a:pt x="14" y="0"/>
                    </a:lnTo>
                    <a:lnTo>
                      <a:pt x="12" y="0"/>
                    </a:lnTo>
                    <a:lnTo>
                      <a:pt x="6" y="3"/>
                    </a:lnTo>
                    <a:lnTo>
                      <a:pt x="0" y="7"/>
                    </a:lnTo>
                    <a:lnTo>
                      <a:pt x="3" y="10"/>
                    </a:lnTo>
                    <a:lnTo>
                      <a:pt x="10" y="6"/>
                    </a:lnTo>
                    <a:lnTo>
                      <a:pt x="13" y="4"/>
                    </a:lnTo>
                    <a:lnTo>
                      <a:pt x="14" y="4"/>
                    </a:lnTo>
                    <a:lnTo>
                      <a:pt x="13" y="4"/>
                    </a:lnTo>
                    <a:lnTo>
                      <a:pt x="13" y="7"/>
                    </a:lnTo>
                    <a:lnTo>
                      <a:pt x="13" y="12"/>
                    </a:lnTo>
                    <a:lnTo>
                      <a:pt x="12" y="18"/>
                    </a:lnTo>
                    <a:lnTo>
                      <a:pt x="12" y="25"/>
                    </a:lnTo>
                    <a:lnTo>
                      <a:pt x="16"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08" name="Freeform 173">
                <a:extLst>
                  <a:ext uri="{FF2B5EF4-FFF2-40B4-BE49-F238E27FC236}">
                    <a16:creationId xmlns:a16="http://schemas.microsoft.com/office/drawing/2014/main" id="{835F2E13-AB13-F0E2-6D9E-3DDC3536EDAA}"/>
                  </a:ext>
                </a:extLst>
              </p:cNvPr>
              <p:cNvSpPr>
                <a:spLocks/>
              </p:cNvSpPr>
              <p:nvPr/>
            </p:nvSpPr>
            <p:spPr bwMode="auto">
              <a:xfrm>
                <a:off x="963" y="759"/>
                <a:ext cx="7" cy="34"/>
              </a:xfrm>
              <a:custGeom>
                <a:avLst/>
                <a:gdLst>
                  <a:gd name="T0" fmla="*/ 7 w 7"/>
                  <a:gd name="T1" fmla="*/ 34 h 34"/>
                  <a:gd name="T2" fmla="*/ 7 w 7"/>
                  <a:gd name="T3" fmla="*/ 34 h 34"/>
                  <a:gd name="T4" fmla="*/ 7 w 7"/>
                  <a:gd name="T5" fmla="*/ 33 h 34"/>
                  <a:gd name="T6" fmla="*/ 7 w 7"/>
                  <a:gd name="T7" fmla="*/ 29 h 34"/>
                  <a:gd name="T8" fmla="*/ 6 w 7"/>
                  <a:gd name="T9" fmla="*/ 24 h 34"/>
                  <a:gd name="T10" fmla="*/ 6 w 7"/>
                  <a:gd name="T11" fmla="*/ 18 h 34"/>
                  <a:gd name="T12" fmla="*/ 6 w 7"/>
                  <a:gd name="T13" fmla="*/ 13 h 34"/>
                  <a:gd name="T14" fmla="*/ 4 w 7"/>
                  <a:gd name="T15" fmla="*/ 8 h 34"/>
                  <a:gd name="T16" fmla="*/ 4 w 7"/>
                  <a:gd name="T17" fmla="*/ 2 h 34"/>
                  <a:gd name="T18" fmla="*/ 4 w 7"/>
                  <a:gd name="T19" fmla="*/ 0 h 34"/>
                  <a:gd name="T20" fmla="*/ 0 w 7"/>
                  <a:gd name="T21" fmla="*/ 0 h 34"/>
                  <a:gd name="T22" fmla="*/ 0 w 7"/>
                  <a:gd name="T23" fmla="*/ 3 h 34"/>
                  <a:gd name="T24" fmla="*/ 0 w 7"/>
                  <a:gd name="T25" fmla="*/ 8 h 34"/>
                  <a:gd name="T26" fmla="*/ 0 w 7"/>
                  <a:gd name="T27" fmla="*/ 13 h 34"/>
                  <a:gd name="T28" fmla="*/ 1 w 7"/>
                  <a:gd name="T29" fmla="*/ 19 h 34"/>
                  <a:gd name="T30" fmla="*/ 1 w 7"/>
                  <a:gd name="T31" fmla="*/ 24 h 34"/>
                  <a:gd name="T32" fmla="*/ 1 w 7"/>
                  <a:gd name="T33" fmla="*/ 29 h 34"/>
                  <a:gd name="T34" fmla="*/ 2 w 7"/>
                  <a:gd name="T35" fmla="*/ 33 h 34"/>
                  <a:gd name="T36" fmla="*/ 2 w 7"/>
                  <a:gd name="T37" fmla="*/ 34 h 34"/>
                  <a:gd name="T38" fmla="*/ 2 w 7"/>
                  <a:gd name="T39" fmla="*/ 34 h 34"/>
                  <a:gd name="T40" fmla="*/ 7 w 7"/>
                  <a:gd name="T41" fmla="*/ 34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34"/>
                  <a:gd name="T65" fmla="*/ 7 w 7"/>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34">
                    <a:moveTo>
                      <a:pt x="7" y="34"/>
                    </a:moveTo>
                    <a:lnTo>
                      <a:pt x="7" y="34"/>
                    </a:lnTo>
                    <a:lnTo>
                      <a:pt x="7" y="33"/>
                    </a:lnTo>
                    <a:lnTo>
                      <a:pt x="7" y="29"/>
                    </a:lnTo>
                    <a:lnTo>
                      <a:pt x="6" y="24"/>
                    </a:lnTo>
                    <a:lnTo>
                      <a:pt x="6" y="18"/>
                    </a:lnTo>
                    <a:lnTo>
                      <a:pt x="6" y="13"/>
                    </a:lnTo>
                    <a:lnTo>
                      <a:pt x="4" y="8"/>
                    </a:lnTo>
                    <a:lnTo>
                      <a:pt x="4" y="2"/>
                    </a:lnTo>
                    <a:lnTo>
                      <a:pt x="4" y="0"/>
                    </a:lnTo>
                    <a:lnTo>
                      <a:pt x="0" y="0"/>
                    </a:lnTo>
                    <a:lnTo>
                      <a:pt x="0" y="3"/>
                    </a:lnTo>
                    <a:lnTo>
                      <a:pt x="0" y="8"/>
                    </a:lnTo>
                    <a:lnTo>
                      <a:pt x="0" y="13"/>
                    </a:lnTo>
                    <a:lnTo>
                      <a:pt x="1" y="19"/>
                    </a:lnTo>
                    <a:lnTo>
                      <a:pt x="1" y="24"/>
                    </a:lnTo>
                    <a:lnTo>
                      <a:pt x="1" y="29"/>
                    </a:lnTo>
                    <a:lnTo>
                      <a:pt x="2" y="33"/>
                    </a:lnTo>
                    <a:lnTo>
                      <a:pt x="2" y="34"/>
                    </a:lnTo>
                    <a:lnTo>
                      <a:pt x="7"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09" name="Freeform 174">
                <a:extLst>
                  <a:ext uri="{FF2B5EF4-FFF2-40B4-BE49-F238E27FC236}">
                    <a16:creationId xmlns:a16="http://schemas.microsoft.com/office/drawing/2014/main" id="{2615040B-8FFB-B1E6-C1EE-B8630C84D6AA}"/>
                  </a:ext>
                </a:extLst>
              </p:cNvPr>
              <p:cNvSpPr>
                <a:spLocks/>
              </p:cNvSpPr>
              <p:nvPr/>
            </p:nvSpPr>
            <p:spPr bwMode="auto">
              <a:xfrm>
                <a:off x="964" y="793"/>
                <a:ext cx="6" cy="66"/>
              </a:xfrm>
              <a:custGeom>
                <a:avLst/>
                <a:gdLst>
                  <a:gd name="T0" fmla="*/ 1 w 6"/>
                  <a:gd name="T1" fmla="*/ 64 h 66"/>
                  <a:gd name="T2" fmla="*/ 6 w 6"/>
                  <a:gd name="T3" fmla="*/ 65 h 66"/>
                  <a:gd name="T4" fmla="*/ 5 w 6"/>
                  <a:gd name="T5" fmla="*/ 55 h 66"/>
                  <a:gd name="T6" fmla="*/ 5 w 6"/>
                  <a:gd name="T7" fmla="*/ 46 h 66"/>
                  <a:gd name="T8" fmla="*/ 5 w 6"/>
                  <a:gd name="T9" fmla="*/ 37 h 66"/>
                  <a:gd name="T10" fmla="*/ 5 w 6"/>
                  <a:gd name="T11" fmla="*/ 29 h 66"/>
                  <a:gd name="T12" fmla="*/ 5 w 6"/>
                  <a:gd name="T13" fmla="*/ 20 h 66"/>
                  <a:gd name="T14" fmla="*/ 6 w 6"/>
                  <a:gd name="T15" fmla="*/ 13 h 66"/>
                  <a:gd name="T16" fmla="*/ 6 w 6"/>
                  <a:gd name="T17" fmla="*/ 6 h 66"/>
                  <a:gd name="T18" fmla="*/ 6 w 6"/>
                  <a:gd name="T19" fmla="*/ 0 h 66"/>
                  <a:gd name="T20" fmla="*/ 1 w 6"/>
                  <a:gd name="T21" fmla="*/ 0 h 66"/>
                  <a:gd name="T22" fmla="*/ 1 w 6"/>
                  <a:gd name="T23" fmla="*/ 6 h 66"/>
                  <a:gd name="T24" fmla="*/ 0 w 6"/>
                  <a:gd name="T25" fmla="*/ 13 h 66"/>
                  <a:gd name="T26" fmla="*/ 0 w 6"/>
                  <a:gd name="T27" fmla="*/ 20 h 66"/>
                  <a:gd name="T28" fmla="*/ 0 w 6"/>
                  <a:gd name="T29" fmla="*/ 29 h 66"/>
                  <a:gd name="T30" fmla="*/ 0 w 6"/>
                  <a:gd name="T31" fmla="*/ 37 h 66"/>
                  <a:gd name="T32" fmla="*/ 0 w 6"/>
                  <a:gd name="T33" fmla="*/ 46 h 66"/>
                  <a:gd name="T34" fmla="*/ 0 w 6"/>
                  <a:gd name="T35" fmla="*/ 55 h 66"/>
                  <a:gd name="T36" fmla="*/ 1 w 6"/>
                  <a:gd name="T37" fmla="*/ 65 h 66"/>
                  <a:gd name="T38" fmla="*/ 5 w 6"/>
                  <a:gd name="T39" fmla="*/ 66 h 66"/>
                  <a:gd name="T40" fmla="*/ 1 w 6"/>
                  <a:gd name="T41" fmla="*/ 64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
                  <a:gd name="T64" fmla="*/ 0 h 66"/>
                  <a:gd name="T65" fmla="*/ 6 w 6"/>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 h="66">
                    <a:moveTo>
                      <a:pt x="1" y="64"/>
                    </a:moveTo>
                    <a:lnTo>
                      <a:pt x="6" y="65"/>
                    </a:lnTo>
                    <a:lnTo>
                      <a:pt x="5" y="55"/>
                    </a:lnTo>
                    <a:lnTo>
                      <a:pt x="5" y="46"/>
                    </a:lnTo>
                    <a:lnTo>
                      <a:pt x="5" y="37"/>
                    </a:lnTo>
                    <a:lnTo>
                      <a:pt x="5" y="29"/>
                    </a:lnTo>
                    <a:lnTo>
                      <a:pt x="5" y="20"/>
                    </a:lnTo>
                    <a:lnTo>
                      <a:pt x="6" y="13"/>
                    </a:lnTo>
                    <a:lnTo>
                      <a:pt x="6" y="6"/>
                    </a:lnTo>
                    <a:lnTo>
                      <a:pt x="6" y="0"/>
                    </a:lnTo>
                    <a:lnTo>
                      <a:pt x="1" y="0"/>
                    </a:lnTo>
                    <a:lnTo>
                      <a:pt x="1" y="6"/>
                    </a:lnTo>
                    <a:lnTo>
                      <a:pt x="0" y="13"/>
                    </a:lnTo>
                    <a:lnTo>
                      <a:pt x="0" y="20"/>
                    </a:lnTo>
                    <a:lnTo>
                      <a:pt x="0" y="29"/>
                    </a:lnTo>
                    <a:lnTo>
                      <a:pt x="0" y="37"/>
                    </a:lnTo>
                    <a:lnTo>
                      <a:pt x="0" y="46"/>
                    </a:lnTo>
                    <a:lnTo>
                      <a:pt x="0" y="55"/>
                    </a:lnTo>
                    <a:lnTo>
                      <a:pt x="1" y="65"/>
                    </a:lnTo>
                    <a:lnTo>
                      <a:pt x="5" y="66"/>
                    </a:lnTo>
                    <a:lnTo>
                      <a:pt x="1" y="6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10" name="Freeform 175">
                <a:extLst>
                  <a:ext uri="{FF2B5EF4-FFF2-40B4-BE49-F238E27FC236}">
                    <a16:creationId xmlns:a16="http://schemas.microsoft.com/office/drawing/2014/main" id="{5515657E-4A82-0F0E-6267-8FE9667E0530}"/>
                  </a:ext>
                </a:extLst>
              </p:cNvPr>
              <p:cNvSpPr>
                <a:spLocks/>
              </p:cNvSpPr>
              <p:nvPr/>
            </p:nvSpPr>
            <p:spPr bwMode="auto">
              <a:xfrm>
                <a:off x="965" y="834"/>
                <a:ext cx="50" cy="25"/>
              </a:xfrm>
              <a:custGeom>
                <a:avLst/>
                <a:gdLst>
                  <a:gd name="T0" fmla="*/ 50 w 50"/>
                  <a:gd name="T1" fmla="*/ 20 h 25"/>
                  <a:gd name="T2" fmla="*/ 48 w 50"/>
                  <a:gd name="T3" fmla="*/ 13 h 25"/>
                  <a:gd name="T4" fmla="*/ 45 w 50"/>
                  <a:gd name="T5" fmla="*/ 8 h 25"/>
                  <a:gd name="T6" fmla="*/ 42 w 50"/>
                  <a:gd name="T7" fmla="*/ 5 h 25"/>
                  <a:gd name="T8" fmla="*/ 39 w 50"/>
                  <a:gd name="T9" fmla="*/ 2 h 25"/>
                  <a:gd name="T10" fmla="*/ 35 w 50"/>
                  <a:gd name="T11" fmla="*/ 1 h 25"/>
                  <a:gd name="T12" fmla="*/ 32 w 50"/>
                  <a:gd name="T13" fmla="*/ 0 h 25"/>
                  <a:gd name="T14" fmla="*/ 27 w 50"/>
                  <a:gd name="T15" fmla="*/ 1 h 25"/>
                  <a:gd name="T16" fmla="*/ 24 w 50"/>
                  <a:gd name="T17" fmla="*/ 2 h 25"/>
                  <a:gd name="T18" fmla="*/ 17 w 50"/>
                  <a:gd name="T19" fmla="*/ 6 h 25"/>
                  <a:gd name="T20" fmla="*/ 10 w 50"/>
                  <a:gd name="T21" fmla="*/ 12 h 25"/>
                  <a:gd name="T22" fmla="*/ 5 w 50"/>
                  <a:gd name="T23" fmla="*/ 18 h 25"/>
                  <a:gd name="T24" fmla="*/ 0 w 50"/>
                  <a:gd name="T25" fmla="*/ 23 h 25"/>
                  <a:gd name="T26" fmla="*/ 4 w 50"/>
                  <a:gd name="T27" fmla="*/ 25 h 25"/>
                  <a:gd name="T28" fmla="*/ 8 w 50"/>
                  <a:gd name="T29" fmla="*/ 20 h 25"/>
                  <a:gd name="T30" fmla="*/ 14 w 50"/>
                  <a:gd name="T31" fmla="*/ 15 h 25"/>
                  <a:gd name="T32" fmla="*/ 19 w 50"/>
                  <a:gd name="T33" fmla="*/ 10 h 25"/>
                  <a:gd name="T34" fmla="*/ 26 w 50"/>
                  <a:gd name="T35" fmla="*/ 6 h 25"/>
                  <a:gd name="T36" fmla="*/ 28 w 50"/>
                  <a:gd name="T37" fmla="*/ 5 h 25"/>
                  <a:gd name="T38" fmla="*/ 32 w 50"/>
                  <a:gd name="T39" fmla="*/ 4 h 25"/>
                  <a:gd name="T40" fmla="*/ 34 w 50"/>
                  <a:gd name="T41" fmla="*/ 5 h 25"/>
                  <a:gd name="T42" fmla="*/ 36 w 50"/>
                  <a:gd name="T43" fmla="*/ 6 h 25"/>
                  <a:gd name="T44" fmla="*/ 39 w 50"/>
                  <a:gd name="T45" fmla="*/ 7 h 25"/>
                  <a:gd name="T46" fmla="*/ 41 w 50"/>
                  <a:gd name="T47" fmla="*/ 10 h 25"/>
                  <a:gd name="T48" fmla="*/ 43 w 50"/>
                  <a:gd name="T49" fmla="*/ 15 h 25"/>
                  <a:gd name="T50" fmla="*/ 45 w 50"/>
                  <a:gd name="T51" fmla="*/ 21 h 25"/>
                  <a:gd name="T52" fmla="*/ 50 w 50"/>
                  <a:gd name="T53" fmla="*/ 20 h 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
                  <a:gd name="T82" fmla="*/ 0 h 25"/>
                  <a:gd name="T83" fmla="*/ 50 w 50"/>
                  <a:gd name="T84" fmla="*/ 25 h 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 h="25">
                    <a:moveTo>
                      <a:pt x="50" y="20"/>
                    </a:moveTo>
                    <a:lnTo>
                      <a:pt x="48" y="13"/>
                    </a:lnTo>
                    <a:lnTo>
                      <a:pt x="45" y="8"/>
                    </a:lnTo>
                    <a:lnTo>
                      <a:pt x="42" y="5"/>
                    </a:lnTo>
                    <a:lnTo>
                      <a:pt x="39" y="2"/>
                    </a:lnTo>
                    <a:lnTo>
                      <a:pt x="35" y="1"/>
                    </a:lnTo>
                    <a:lnTo>
                      <a:pt x="32" y="0"/>
                    </a:lnTo>
                    <a:lnTo>
                      <a:pt x="27" y="1"/>
                    </a:lnTo>
                    <a:lnTo>
                      <a:pt x="24" y="2"/>
                    </a:lnTo>
                    <a:lnTo>
                      <a:pt x="17" y="6"/>
                    </a:lnTo>
                    <a:lnTo>
                      <a:pt x="10" y="12"/>
                    </a:lnTo>
                    <a:lnTo>
                      <a:pt x="5" y="18"/>
                    </a:lnTo>
                    <a:lnTo>
                      <a:pt x="0" y="23"/>
                    </a:lnTo>
                    <a:lnTo>
                      <a:pt x="4" y="25"/>
                    </a:lnTo>
                    <a:lnTo>
                      <a:pt x="8" y="20"/>
                    </a:lnTo>
                    <a:lnTo>
                      <a:pt x="14" y="15"/>
                    </a:lnTo>
                    <a:lnTo>
                      <a:pt x="19" y="10"/>
                    </a:lnTo>
                    <a:lnTo>
                      <a:pt x="26" y="6"/>
                    </a:lnTo>
                    <a:lnTo>
                      <a:pt x="28" y="5"/>
                    </a:lnTo>
                    <a:lnTo>
                      <a:pt x="32" y="4"/>
                    </a:lnTo>
                    <a:lnTo>
                      <a:pt x="34" y="5"/>
                    </a:lnTo>
                    <a:lnTo>
                      <a:pt x="36" y="6"/>
                    </a:lnTo>
                    <a:lnTo>
                      <a:pt x="39" y="7"/>
                    </a:lnTo>
                    <a:lnTo>
                      <a:pt x="41" y="10"/>
                    </a:lnTo>
                    <a:lnTo>
                      <a:pt x="43" y="15"/>
                    </a:lnTo>
                    <a:lnTo>
                      <a:pt x="45" y="21"/>
                    </a:lnTo>
                    <a:lnTo>
                      <a:pt x="50" y="2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11" name="Freeform 176">
                <a:extLst>
                  <a:ext uri="{FF2B5EF4-FFF2-40B4-BE49-F238E27FC236}">
                    <a16:creationId xmlns:a16="http://schemas.microsoft.com/office/drawing/2014/main" id="{8E63471B-CE26-12A8-6272-16E9A276C63E}"/>
                  </a:ext>
                </a:extLst>
              </p:cNvPr>
              <p:cNvSpPr>
                <a:spLocks/>
              </p:cNvSpPr>
              <p:nvPr/>
            </p:nvSpPr>
            <p:spPr bwMode="auto">
              <a:xfrm>
                <a:off x="833" y="1019"/>
                <a:ext cx="127" cy="82"/>
              </a:xfrm>
              <a:custGeom>
                <a:avLst/>
                <a:gdLst>
                  <a:gd name="T0" fmla="*/ 127 w 127"/>
                  <a:gd name="T1" fmla="*/ 0 h 82"/>
                  <a:gd name="T2" fmla="*/ 124 w 127"/>
                  <a:gd name="T3" fmla="*/ 2 h 82"/>
                  <a:gd name="T4" fmla="*/ 121 w 127"/>
                  <a:gd name="T5" fmla="*/ 6 h 82"/>
                  <a:gd name="T6" fmla="*/ 118 w 127"/>
                  <a:gd name="T7" fmla="*/ 10 h 82"/>
                  <a:gd name="T8" fmla="*/ 113 w 127"/>
                  <a:gd name="T9" fmla="*/ 15 h 82"/>
                  <a:gd name="T10" fmla="*/ 109 w 127"/>
                  <a:gd name="T11" fmla="*/ 20 h 82"/>
                  <a:gd name="T12" fmla="*/ 104 w 127"/>
                  <a:gd name="T13" fmla="*/ 25 h 82"/>
                  <a:gd name="T14" fmla="*/ 102 w 127"/>
                  <a:gd name="T15" fmla="*/ 29 h 82"/>
                  <a:gd name="T16" fmla="*/ 99 w 127"/>
                  <a:gd name="T17" fmla="*/ 32 h 82"/>
                  <a:gd name="T18" fmla="*/ 95 w 127"/>
                  <a:gd name="T19" fmla="*/ 37 h 82"/>
                  <a:gd name="T20" fmla="*/ 89 w 127"/>
                  <a:gd name="T21" fmla="*/ 42 h 82"/>
                  <a:gd name="T22" fmla="*/ 85 w 127"/>
                  <a:gd name="T23" fmla="*/ 46 h 82"/>
                  <a:gd name="T24" fmla="*/ 80 w 127"/>
                  <a:gd name="T25" fmla="*/ 50 h 82"/>
                  <a:gd name="T26" fmla="*/ 76 w 127"/>
                  <a:gd name="T27" fmla="*/ 53 h 82"/>
                  <a:gd name="T28" fmla="*/ 71 w 127"/>
                  <a:gd name="T29" fmla="*/ 57 h 82"/>
                  <a:gd name="T30" fmla="*/ 66 w 127"/>
                  <a:gd name="T31" fmla="*/ 61 h 82"/>
                  <a:gd name="T32" fmla="*/ 60 w 127"/>
                  <a:gd name="T33" fmla="*/ 66 h 82"/>
                  <a:gd name="T34" fmla="*/ 55 w 127"/>
                  <a:gd name="T35" fmla="*/ 70 h 82"/>
                  <a:gd name="T36" fmla="*/ 51 w 127"/>
                  <a:gd name="T37" fmla="*/ 73 h 82"/>
                  <a:gd name="T38" fmla="*/ 46 w 127"/>
                  <a:gd name="T39" fmla="*/ 76 h 82"/>
                  <a:gd name="T40" fmla="*/ 41 w 127"/>
                  <a:gd name="T41" fmla="*/ 79 h 82"/>
                  <a:gd name="T42" fmla="*/ 34 w 127"/>
                  <a:gd name="T43" fmla="*/ 81 h 82"/>
                  <a:gd name="T44" fmla="*/ 25 w 127"/>
                  <a:gd name="T45" fmla="*/ 82 h 82"/>
                  <a:gd name="T46" fmla="*/ 15 w 127"/>
                  <a:gd name="T47" fmla="*/ 82 h 82"/>
                  <a:gd name="T48" fmla="*/ 0 w 127"/>
                  <a:gd name="T49" fmla="*/ 82 h 82"/>
                  <a:gd name="T50" fmla="*/ 127 w 127"/>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7"/>
                  <a:gd name="T79" fmla="*/ 0 h 82"/>
                  <a:gd name="T80" fmla="*/ 127 w 12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7" h="82">
                    <a:moveTo>
                      <a:pt x="127" y="0"/>
                    </a:moveTo>
                    <a:lnTo>
                      <a:pt x="124" y="2"/>
                    </a:lnTo>
                    <a:lnTo>
                      <a:pt x="121" y="6"/>
                    </a:lnTo>
                    <a:lnTo>
                      <a:pt x="118" y="10"/>
                    </a:lnTo>
                    <a:lnTo>
                      <a:pt x="113" y="15"/>
                    </a:lnTo>
                    <a:lnTo>
                      <a:pt x="109" y="20"/>
                    </a:lnTo>
                    <a:lnTo>
                      <a:pt x="104" y="25"/>
                    </a:lnTo>
                    <a:lnTo>
                      <a:pt x="102" y="29"/>
                    </a:lnTo>
                    <a:lnTo>
                      <a:pt x="99" y="32"/>
                    </a:lnTo>
                    <a:lnTo>
                      <a:pt x="95" y="37"/>
                    </a:lnTo>
                    <a:lnTo>
                      <a:pt x="89" y="42"/>
                    </a:lnTo>
                    <a:lnTo>
                      <a:pt x="85" y="46"/>
                    </a:lnTo>
                    <a:lnTo>
                      <a:pt x="80" y="50"/>
                    </a:lnTo>
                    <a:lnTo>
                      <a:pt x="76" y="53"/>
                    </a:lnTo>
                    <a:lnTo>
                      <a:pt x="71" y="57"/>
                    </a:lnTo>
                    <a:lnTo>
                      <a:pt x="66" y="61"/>
                    </a:lnTo>
                    <a:lnTo>
                      <a:pt x="60" y="66"/>
                    </a:lnTo>
                    <a:lnTo>
                      <a:pt x="55" y="70"/>
                    </a:lnTo>
                    <a:lnTo>
                      <a:pt x="51" y="73"/>
                    </a:lnTo>
                    <a:lnTo>
                      <a:pt x="46" y="76"/>
                    </a:lnTo>
                    <a:lnTo>
                      <a:pt x="41" y="79"/>
                    </a:lnTo>
                    <a:lnTo>
                      <a:pt x="34" y="81"/>
                    </a:lnTo>
                    <a:lnTo>
                      <a:pt x="25" y="82"/>
                    </a:lnTo>
                    <a:lnTo>
                      <a:pt x="15" y="82"/>
                    </a:lnTo>
                    <a:lnTo>
                      <a:pt x="0" y="82"/>
                    </a:lnTo>
                    <a:lnTo>
                      <a:pt x="127"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12" name="Freeform 177">
                <a:extLst>
                  <a:ext uri="{FF2B5EF4-FFF2-40B4-BE49-F238E27FC236}">
                    <a16:creationId xmlns:a16="http://schemas.microsoft.com/office/drawing/2014/main" id="{854AC7F2-FFC1-872D-FA04-1C041A68A8F8}"/>
                  </a:ext>
                </a:extLst>
              </p:cNvPr>
              <p:cNvSpPr>
                <a:spLocks/>
              </p:cNvSpPr>
              <p:nvPr/>
            </p:nvSpPr>
            <p:spPr bwMode="auto">
              <a:xfrm>
                <a:off x="930" y="1018"/>
                <a:ext cx="31" cy="34"/>
              </a:xfrm>
              <a:custGeom>
                <a:avLst/>
                <a:gdLst>
                  <a:gd name="T0" fmla="*/ 5 w 31"/>
                  <a:gd name="T1" fmla="*/ 34 h 34"/>
                  <a:gd name="T2" fmla="*/ 5 w 31"/>
                  <a:gd name="T3" fmla="*/ 34 h 34"/>
                  <a:gd name="T4" fmla="*/ 6 w 31"/>
                  <a:gd name="T5" fmla="*/ 31 h 34"/>
                  <a:gd name="T6" fmla="*/ 9 w 31"/>
                  <a:gd name="T7" fmla="*/ 28 h 34"/>
                  <a:gd name="T8" fmla="*/ 14 w 31"/>
                  <a:gd name="T9" fmla="*/ 22 h 34"/>
                  <a:gd name="T10" fmla="*/ 17 w 31"/>
                  <a:gd name="T11" fmla="*/ 17 h 34"/>
                  <a:gd name="T12" fmla="*/ 22 w 31"/>
                  <a:gd name="T13" fmla="*/ 12 h 34"/>
                  <a:gd name="T14" fmla="*/ 26 w 31"/>
                  <a:gd name="T15" fmla="*/ 8 h 34"/>
                  <a:gd name="T16" fmla="*/ 30 w 31"/>
                  <a:gd name="T17" fmla="*/ 4 h 34"/>
                  <a:gd name="T18" fmla="*/ 31 w 31"/>
                  <a:gd name="T19" fmla="*/ 2 h 34"/>
                  <a:gd name="T20" fmla="*/ 27 w 31"/>
                  <a:gd name="T21" fmla="*/ 0 h 34"/>
                  <a:gd name="T22" fmla="*/ 25 w 31"/>
                  <a:gd name="T23" fmla="*/ 2 h 34"/>
                  <a:gd name="T24" fmla="*/ 23 w 31"/>
                  <a:gd name="T25" fmla="*/ 5 h 34"/>
                  <a:gd name="T26" fmla="*/ 18 w 31"/>
                  <a:gd name="T27" fmla="*/ 10 h 34"/>
                  <a:gd name="T28" fmla="*/ 14 w 31"/>
                  <a:gd name="T29" fmla="*/ 15 h 34"/>
                  <a:gd name="T30" fmla="*/ 9 w 31"/>
                  <a:gd name="T31" fmla="*/ 20 h 34"/>
                  <a:gd name="T32" fmla="*/ 6 w 31"/>
                  <a:gd name="T33" fmla="*/ 25 h 34"/>
                  <a:gd name="T34" fmla="*/ 2 w 31"/>
                  <a:gd name="T35" fmla="*/ 29 h 34"/>
                  <a:gd name="T36" fmla="*/ 0 w 31"/>
                  <a:gd name="T37" fmla="*/ 32 h 34"/>
                  <a:gd name="T38" fmla="*/ 0 w 31"/>
                  <a:gd name="T39" fmla="*/ 32 h 34"/>
                  <a:gd name="T40" fmla="*/ 5 w 31"/>
                  <a:gd name="T41" fmla="*/ 34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34"/>
                  <a:gd name="T65" fmla="*/ 31 w 31"/>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34">
                    <a:moveTo>
                      <a:pt x="5" y="34"/>
                    </a:moveTo>
                    <a:lnTo>
                      <a:pt x="5" y="34"/>
                    </a:lnTo>
                    <a:lnTo>
                      <a:pt x="6" y="31"/>
                    </a:lnTo>
                    <a:lnTo>
                      <a:pt x="9" y="28"/>
                    </a:lnTo>
                    <a:lnTo>
                      <a:pt x="14" y="22"/>
                    </a:lnTo>
                    <a:lnTo>
                      <a:pt x="17" y="17"/>
                    </a:lnTo>
                    <a:lnTo>
                      <a:pt x="22" y="12"/>
                    </a:lnTo>
                    <a:lnTo>
                      <a:pt x="26" y="8"/>
                    </a:lnTo>
                    <a:lnTo>
                      <a:pt x="30" y="4"/>
                    </a:lnTo>
                    <a:lnTo>
                      <a:pt x="31" y="2"/>
                    </a:lnTo>
                    <a:lnTo>
                      <a:pt x="27" y="0"/>
                    </a:lnTo>
                    <a:lnTo>
                      <a:pt x="25" y="2"/>
                    </a:lnTo>
                    <a:lnTo>
                      <a:pt x="23" y="5"/>
                    </a:lnTo>
                    <a:lnTo>
                      <a:pt x="18" y="10"/>
                    </a:lnTo>
                    <a:lnTo>
                      <a:pt x="14" y="15"/>
                    </a:lnTo>
                    <a:lnTo>
                      <a:pt x="9" y="20"/>
                    </a:lnTo>
                    <a:lnTo>
                      <a:pt x="6" y="25"/>
                    </a:lnTo>
                    <a:lnTo>
                      <a:pt x="2" y="29"/>
                    </a:lnTo>
                    <a:lnTo>
                      <a:pt x="0" y="32"/>
                    </a:lnTo>
                    <a:lnTo>
                      <a:pt x="5"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13" name="Freeform 178">
                <a:extLst>
                  <a:ext uri="{FF2B5EF4-FFF2-40B4-BE49-F238E27FC236}">
                    <a16:creationId xmlns:a16="http://schemas.microsoft.com/office/drawing/2014/main" id="{F1846631-6BBE-6FBF-4DFF-118F8C2132C5}"/>
                  </a:ext>
                </a:extLst>
              </p:cNvPr>
              <p:cNvSpPr>
                <a:spLocks/>
              </p:cNvSpPr>
              <p:nvPr/>
            </p:nvSpPr>
            <p:spPr bwMode="auto">
              <a:xfrm>
                <a:off x="891" y="1050"/>
                <a:ext cx="44" cy="36"/>
              </a:xfrm>
              <a:custGeom>
                <a:avLst/>
                <a:gdLst>
                  <a:gd name="T0" fmla="*/ 3 w 44"/>
                  <a:gd name="T1" fmla="*/ 36 h 36"/>
                  <a:gd name="T2" fmla="*/ 3 w 44"/>
                  <a:gd name="T3" fmla="*/ 36 h 36"/>
                  <a:gd name="T4" fmla="*/ 9 w 44"/>
                  <a:gd name="T5" fmla="*/ 31 h 36"/>
                  <a:gd name="T6" fmla="*/ 14 w 44"/>
                  <a:gd name="T7" fmla="*/ 27 h 36"/>
                  <a:gd name="T8" fmla="*/ 19 w 44"/>
                  <a:gd name="T9" fmla="*/ 24 h 36"/>
                  <a:gd name="T10" fmla="*/ 23 w 44"/>
                  <a:gd name="T11" fmla="*/ 20 h 36"/>
                  <a:gd name="T12" fmla="*/ 29 w 44"/>
                  <a:gd name="T13" fmla="*/ 17 h 36"/>
                  <a:gd name="T14" fmla="*/ 34 w 44"/>
                  <a:gd name="T15" fmla="*/ 13 h 36"/>
                  <a:gd name="T16" fmla="*/ 38 w 44"/>
                  <a:gd name="T17" fmla="*/ 8 h 36"/>
                  <a:gd name="T18" fmla="*/ 44 w 44"/>
                  <a:gd name="T19" fmla="*/ 2 h 36"/>
                  <a:gd name="T20" fmla="*/ 39 w 44"/>
                  <a:gd name="T21" fmla="*/ 0 h 36"/>
                  <a:gd name="T22" fmla="*/ 35 w 44"/>
                  <a:gd name="T23" fmla="*/ 5 h 36"/>
                  <a:gd name="T24" fmla="*/ 30 w 44"/>
                  <a:gd name="T25" fmla="*/ 10 h 36"/>
                  <a:gd name="T26" fmla="*/ 26 w 44"/>
                  <a:gd name="T27" fmla="*/ 13 h 36"/>
                  <a:gd name="T28" fmla="*/ 21 w 44"/>
                  <a:gd name="T29" fmla="*/ 17 h 36"/>
                  <a:gd name="T30" fmla="*/ 17 w 44"/>
                  <a:gd name="T31" fmla="*/ 20 h 36"/>
                  <a:gd name="T32" fmla="*/ 11 w 44"/>
                  <a:gd name="T33" fmla="*/ 24 h 36"/>
                  <a:gd name="T34" fmla="*/ 6 w 44"/>
                  <a:gd name="T35" fmla="*/ 28 h 36"/>
                  <a:gd name="T36" fmla="*/ 0 w 44"/>
                  <a:gd name="T37" fmla="*/ 33 h 36"/>
                  <a:gd name="T38" fmla="*/ 1 w 44"/>
                  <a:gd name="T39" fmla="*/ 33 h 36"/>
                  <a:gd name="T40" fmla="*/ 3 w 44"/>
                  <a:gd name="T41" fmla="*/ 36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36"/>
                  <a:gd name="T65" fmla="*/ 44 w 44"/>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36">
                    <a:moveTo>
                      <a:pt x="3" y="36"/>
                    </a:moveTo>
                    <a:lnTo>
                      <a:pt x="3" y="36"/>
                    </a:lnTo>
                    <a:lnTo>
                      <a:pt x="9" y="31"/>
                    </a:lnTo>
                    <a:lnTo>
                      <a:pt x="14" y="27"/>
                    </a:lnTo>
                    <a:lnTo>
                      <a:pt x="19" y="24"/>
                    </a:lnTo>
                    <a:lnTo>
                      <a:pt x="23" y="20"/>
                    </a:lnTo>
                    <a:lnTo>
                      <a:pt x="29" y="17"/>
                    </a:lnTo>
                    <a:lnTo>
                      <a:pt x="34" y="13"/>
                    </a:lnTo>
                    <a:lnTo>
                      <a:pt x="38" y="8"/>
                    </a:lnTo>
                    <a:lnTo>
                      <a:pt x="44" y="2"/>
                    </a:lnTo>
                    <a:lnTo>
                      <a:pt x="39" y="0"/>
                    </a:lnTo>
                    <a:lnTo>
                      <a:pt x="35" y="5"/>
                    </a:lnTo>
                    <a:lnTo>
                      <a:pt x="30" y="10"/>
                    </a:lnTo>
                    <a:lnTo>
                      <a:pt x="26" y="13"/>
                    </a:lnTo>
                    <a:lnTo>
                      <a:pt x="21" y="17"/>
                    </a:lnTo>
                    <a:lnTo>
                      <a:pt x="17" y="20"/>
                    </a:lnTo>
                    <a:lnTo>
                      <a:pt x="11" y="24"/>
                    </a:lnTo>
                    <a:lnTo>
                      <a:pt x="6" y="28"/>
                    </a:lnTo>
                    <a:lnTo>
                      <a:pt x="0" y="33"/>
                    </a:lnTo>
                    <a:lnTo>
                      <a:pt x="1" y="33"/>
                    </a:lnTo>
                    <a:lnTo>
                      <a:pt x="3" y="3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14" name="Freeform 179">
                <a:extLst>
                  <a:ext uri="{FF2B5EF4-FFF2-40B4-BE49-F238E27FC236}">
                    <a16:creationId xmlns:a16="http://schemas.microsoft.com/office/drawing/2014/main" id="{9FE080F2-CC8F-7EE1-3E20-2332BAB6FE1C}"/>
                  </a:ext>
                </a:extLst>
              </p:cNvPr>
              <p:cNvSpPr>
                <a:spLocks/>
              </p:cNvSpPr>
              <p:nvPr/>
            </p:nvSpPr>
            <p:spPr bwMode="auto">
              <a:xfrm>
                <a:off x="833" y="1083"/>
                <a:ext cx="61" cy="20"/>
              </a:xfrm>
              <a:custGeom>
                <a:avLst/>
                <a:gdLst>
                  <a:gd name="T0" fmla="*/ 0 w 61"/>
                  <a:gd name="T1" fmla="*/ 20 h 20"/>
                  <a:gd name="T2" fmla="*/ 15 w 61"/>
                  <a:gd name="T3" fmla="*/ 20 h 20"/>
                  <a:gd name="T4" fmla="*/ 26 w 61"/>
                  <a:gd name="T5" fmla="*/ 20 h 20"/>
                  <a:gd name="T6" fmla="*/ 35 w 61"/>
                  <a:gd name="T7" fmla="*/ 19 h 20"/>
                  <a:gd name="T8" fmla="*/ 42 w 61"/>
                  <a:gd name="T9" fmla="*/ 17 h 20"/>
                  <a:gd name="T10" fmla="*/ 48 w 61"/>
                  <a:gd name="T11" fmla="*/ 13 h 20"/>
                  <a:gd name="T12" fmla="*/ 52 w 61"/>
                  <a:gd name="T13" fmla="*/ 10 h 20"/>
                  <a:gd name="T14" fmla="*/ 57 w 61"/>
                  <a:gd name="T15" fmla="*/ 7 h 20"/>
                  <a:gd name="T16" fmla="*/ 61 w 61"/>
                  <a:gd name="T17" fmla="*/ 3 h 20"/>
                  <a:gd name="T18" fmla="*/ 59 w 61"/>
                  <a:gd name="T19" fmla="*/ 0 h 20"/>
                  <a:gd name="T20" fmla="*/ 54 w 61"/>
                  <a:gd name="T21" fmla="*/ 4 h 20"/>
                  <a:gd name="T22" fmla="*/ 50 w 61"/>
                  <a:gd name="T23" fmla="*/ 7 h 20"/>
                  <a:gd name="T24" fmla="*/ 45 w 61"/>
                  <a:gd name="T25" fmla="*/ 10 h 20"/>
                  <a:gd name="T26" fmla="*/ 40 w 61"/>
                  <a:gd name="T27" fmla="*/ 12 h 20"/>
                  <a:gd name="T28" fmla="*/ 34 w 61"/>
                  <a:gd name="T29" fmla="*/ 15 h 20"/>
                  <a:gd name="T30" fmla="*/ 25 w 61"/>
                  <a:gd name="T31" fmla="*/ 16 h 20"/>
                  <a:gd name="T32" fmla="*/ 15 w 61"/>
                  <a:gd name="T33" fmla="*/ 16 h 20"/>
                  <a:gd name="T34" fmla="*/ 0 w 61"/>
                  <a:gd name="T35" fmla="*/ 16 h 20"/>
                  <a:gd name="T36" fmla="*/ 0 w 61"/>
                  <a:gd name="T37" fmla="*/ 2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20"/>
                  <a:gd name="T59" fmla="*/ 61 w 61"/>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20">
                    <a:moveTo>
                      <a:pt x="0" y="20"/>
                    </a:moveTo>
                    <a:lnTo>
                      <a:pt x="15" y="20"/>
                    </a:lnTo>
                    <a:lnTo>
                      <a:pt x="26" y="20"/>
                    </a:lnTo>
                    <a:lnTo>
                      <a:pt x="35" y="19"/>
                    </a:lnTo>
                    <a:lnTo>
                      <a:pt x="42" y="17"/>
                    </a:lnTo>
                    <a:lnTo>
                      <a:pt x="48" y="13"/>
                    </a:lnTo>
                    <a:lnTo>
                      <a:pt x="52" y="10"/>
                    </a:lnTo>
                    <a:lnTo>
                      <a:pt x="57" y="7"/>
                    </a:lnTo>
                    <a:lnTo>
                      <a:pt x="61" y="3"/>
                    </a:lnTo>
                    <a:lnTo>
                      <a:pt x="59" y="0"/>
                    </a:lnTo>
                    <a:lnTo>
                      <a:pt x="54" y="4"/>
                    </a:lnTo>
                    <a:lnTo>
                      <a:pt x="50" y="7"/>
                    </a:lnTo>
                    <a:lnTo>
                      <a:pt x="45" y="10"/>
                    </a:lnTo>
                    <a:lnTo>
                      <a:pt x="40" y="12"/>
                    </a:lnTo>
                    <a:lnTo>
                      <a:pt x="34" y="15"/>
                    </a:lnTo>
                    <a:lnTo>
                      <a:pt x="25" y="16"/>
                    </a:lnTo>
                    <a:lnTo>
                      <a:pt x="15" y="16"/>
                    </a:lnTo>
                    <a:lnTo>
                      <a:pt x="0" y="16"/>
                    </a:lnTo>
                    <a:lnTo>
                      <a:pt x="0" y="2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15" name="Freeform 180">
                <a:extLst>
                  <a:ext uri="{FF2B5EF4-FFF2-40B4-BE49-F238E27FC236}">
                    <a16:creationId xmlns:a16="http://schemas.microsoft.com/office/drawing/2014/main" id="{37C597EB-6837-D0DE-31A9-FB97A09BE479}"/>
                  </a:ext>
                </a:extLst>
              </p:cNvPr>
              <p:cNvSpPr>
                <a:spLocks/>
              </p:cNvSpPr>
              <p:nvPr/>
            </p:nvSpPr>
            <p:spPr bwMode="auto">
              <a:xfrm>
                <a:off x="913" y="1488"/>
                <a:ext cx="222" cy="123"/>
              </a:xfrm>
              <a:custGeom>
                <a:avLst/>
                <a:gdLst>
                  <a:gd name="T0" fmla="*/ 222 w 222"/>
                  <a:gd name="T1" fmla="*/ 0 h 123"/>
                  <a:gd name="T2" fmla="*/ 219 w 222"/>
                  <a:gd name="T3" fmla="*/ 8 h 123"/>
                  <a:gd name="T4" fmla="*/ 216 w 222"/>
                  <a:gd name="T5" fmla="*/ 17 h 123"/>
                  <a:gd name="T6" fmla="*/ 212 w 222"/>
                  <a:gd name="T7" fmla="*/ 25 h 123"/>
                  <a:gd name="T8" fmla="*/ 209 w 222"/>
                  <a:gd name="T9" fmla="*/ 33 h 123"/>
                  <a:gd name="T10" fmla="*/ 205 w 222"/>
                  <a:gd name="T11" fmla="*/ 40 h 123"/>
                  <a:gd name="T12" fmla="*/ 200 w 222"/>
                  <a:gd name="T13" fmla="*/ 48 h 123"/>
                  <a:gd name="T14" fmla="*/ 194 w 222"/>
                  <a:gd name="T15" fmla="*/ 56 h 123"/>
                  <a:gd name="T16" fmla="*/ 190 w 222"/>
                  <a:gd name="T17" fmla="*/ 63 h 123"/>
                  <a:gd name="T18" fmla="*/ 184 w 222"/>
                  <a:gd name="T19" fmla="*/ 69 h 123"/>
                  <a:gd name="T20" fmla="*/ 180 w 222"/>
                  <a:gd name="T21" fmla="*/ 75 h 123"/>
                  <a:gd name="T22" fmla="*/ 174 w 222"/>
                  <a:gd name="T23" fmla="*/ 79 h 123"/>
                  <a:gd name="T24" fmla="*/ 168 w 222"/>
                  <a:gd name="T25" fmla="*/ 84 h 123"/>
                  <a:gd name="T26" fmla="*/ 163 w 222"/>
                  <a:gd name="T27" fmla="*/ 88 h 123"/>
                  <a:gd name="T28" fmla="*/ 156 w 222"/>
                  <a:gd name="T29" fmla="*/ 92 h 123"/>
                  <a:gd name="T30" fmla="*/ 149 w 222"/>
                  <a:gd name="T31" fmla="*/ 96 h 123"/>
                  <a:gd name="T32" fmla="*/ 144 w 222"/>
                  <a:gd name="T33" fmla="*/ 100 h 123"/>
                  <a:gd name="T34" fmla="*/ 135 w 222"/>
                  <a:gd name="T35" fmla="*/ 104 h 123"/>
                  <a:gd name="T36" fmla="*/ 127 w 222"/>
                  <a:gd name="T37" fmla="*/ 109 h 123"/>
                  <a:gd name="T38" fmla="*/ 118 w 222"/>
                  <a:gd name="T39" fmla="*/ 112 h 123"/>
                  <a:gd name="T40" fmla="*/ 109 w 222"/>
                  <a:gd name="T41" fmla="*/ 115 h 123"/>
                  <a:gd name="T42" fmla="*/ 92 w 222"/>
                  <a:gd name="T43" fmla="*/ 119 h 123"/>
                  <a:gd name="T44" fmla="*/ 74 w 222"/>
                  <a:gd name="T45" fmla="*/ 122 h 123"/>
                  <a:gd name="T46" fmla="*/ 56 w 222"/>
                  <a:gd name="T47" fmla="*/ 123 h 123"/>
                  <a:gd name="T48" fmla="*/ 38 w 222"/>
                  <a:gd name="T49" fmla="*/ 123 h 123"/>
                  <a:gd name="T50" fmla="*/ 19 w 222"/>
                  <a:gd name="T51" fmla="*/ 122 h 123"/>
                  <a:gd name="T52" fmla="*/ 0 w 222"/>
                  <a:gd name="T53" fmla="*/ 121 h 123"/>
                  <a:gd name="T54" fmla="*/ 222 w 222"/>
                  <a:gd name="T55" fmla="*/ 0 h 1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2"/>
                  <a:gd name="T85" fmla="*/ 0 h 123"/>
                  <a:gd name="T86" fmla="*/ 222 w 222"/>
                  <a:gd name="T87" fmla="*/ 123 h 1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2" h="123">
                    <a:moveTo>
                      <a:pt x="222" y="0"/>
                    </a:moveTo>
                    <a:lnTo>
                      <a:pt x="219" y="8"/>
                    </a:lnTo>
                    <a:lnTo>
                      <a:pt x="216" y="17"/>
                    </a:lnTo>
                    <a:lnTo>
                      <a:pt x="212" y="25"/>
                    </a:lnTo>
                    <a:lnTo>
                      <a:pt x="209" y="33"/>
                    </a:lnTo>
                    <a:lnTo>
                      <a:pt x="205" y="40"/>
                    </a:lnTo>
                    <a:lnTo>
                      <a:pt x="200" y="48"/>
                    </a:lnTo>
                    <a:lnTo>
                      <a:pt x="194" y="56"/>
                    </a:lnTo>
                    <a:lnTo>
                      <a:pt x="190" y="63"/>
                    </a:lnTo>
                    <a:lnTo>
                      <a:pt x="184" y="69"/>
                    </a:lnTo>
                    <a:lnTo>
                      <a:pt x="180" y="75"/>
                    </a:lnTo>
                    <a:lnTo>
                      <a:pt x="174" y="79"/>
                    </a:lnTo>
                    <a:lnTo>
                      <a:pt x="168" y="84"/>
                    </a:lnTo>
                    <a:lnTo>
                      <a:pt x="163" y="88"/>
                    </a:lnTo>
                    <a:lnTo>
                      <a:pt x="156" y="92"/>
                    </a:lnTo>
                    <a:lnTo>
                      <a:pt x="149" y="96"/>
                    </a:lnTo>
                    <a:lnTo>
                      <a:pt x="144" y="100"/>
                    </a:lnTo>
                    <a:lnTo>
                      <a:pt x="135" y="104"/>
                    </a:lnTo>
                    <a:lnTo>
                      <a:pt x="127" y="109"/>
                    </a:lnTo>
                    <a:lnTo>
                      <a:pt x="118" y="112"/>
                    </a:lnTo>
                    <a:lnTo>
                      <a:pt x="109" y="115"/>
                    </a:lnTo>
                    <a:lnTo>
                      <a:pt x="92" y="119"/>
                    </a:lnTo>
                    <a:lnTo>
                      <a:pt x="74" y="122"/>
                    </a:lnTo>
                    <a:lnTo>
                      <a:pt x="56" y="123"/>
                    </a:lnTo>
                    <a:lnTo>
                      <a:pt x="38" y="123"/>
                    </a:lnTo>
                    <a:lnTo>
                      <a:pt x="19" y="122"/>
                    </a:lnTo>
                    <a:lnTo>
                      <a:pt x="0" y="121"/>
                    </a:lnTo>
                    <a:lnTo>
                      <a:pt x="222"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16" name="Freeform 181">
                <a:extLst>
                  <a:ext uri="{FF2B5EF4-FFF2-40B4-BE49-F238E27FC236}">
                    <a16:creationId xmlns:a16="http://schemas.microsoft.com/office/drawing/2014/main" id="{EBB32A29-7FE6-B5B1-4630-7582B8F8655B}"/>
                  </a:ext>
                </a:extLst>
              </p:cNvPr>
              <p:cNvSpPr>
                <a:spLocks/>
              </p:cNvSpPr>
              <p:nvPr/>
            </p:nvSpPr>
            <p:spPr bwMode="auto">
              <a:xfrm>
                <a:off x="1101" y="1487"/>
                <a:ext cx="36" cy="66"/>
              </a:xfrm>
              <a:custGeom>
                <a:avLst/>
                <a:gdLst>
                  <a:gd name="T0" fmla="*/ 4 w 36"/>
                  <a:gd name="T1" fmla="*/ 66 h 66"/>
                  <a:gd name="T2" fmla="*/ 4 w 36"/>
                  <a:gd name="T3" fmla="*/ 66 h 66"/>
                  <a:gd name="T4" fmla="*/ 9 w 36"/>
                  <a:gd name="T5" fmla="*/ 58 h 66"/>
                  <a:gd name="T6" fmla="*/ 14 w 36"/>
                  <a:gd name="T7" fmla="*/ 50 h 66"/>
                  <a:gd name="T8" fmla="*/ 19 w 36"/>
                  <a:gd name="T9" fmla="*/ 42 h 66"/>
                  <a:gd name="T10" fmla="*/ 23 w 36"/>
                  <a:gd name="T11" fmla="*/ 35 h 66"/>
                  <a:gd name="T12" fmla="*/ 27 w 36"/>
                  <a:gd name="T13" fmla="*/ 27 h 66"/>
                  <a:gd name="T14" fmla="*/ 30 w 36"/>
                  <a:gd name="T15" fmla="*/ 18 h 66"/>
                  <a:gd name="T16" fmla="*/ 34 w 36"/>
                  <a:gd name="T17" fmla="*/ 10 h 66"/>
                  <a:gd name="T18" fmla="*/ 36 w 36"/>
                  <a:gd name="T19" fmla="*/ 1 h 66"/>
                  <a:gd name="T20" fmla="*/ 31 w 36"/>
                  <a:gd name="T21" fmla="*/ 0 h 66"/>
                  <a:gd name="T22" fmla="*/ 29 w 36"/>
                  <a:gd name="T23" fmla="*/ 9 h 66"/>
                  <a:gd name="T24" fmla="*/ 26 w 36"/>
                  <a:gd name="T25" fmla="*/ 17 h 66"/>
                  <a:gd name="T26" fmla="*/ 22 w 36"/>
                  <a:gd name="T27" fmla="*/ 25 h 66"/>
                  <a:gd name="T28" fmla="*/ 19 w 36"/>
                  <a:gd name="T29" fmla="*/ 33 h 66"/>
                  <a:gd name="T30" fmla="*/ 14 w 36"/>
                  <a:gd name="T31" fmla="*/ 40 h 66"/>
                  <a:gd name="T32" fmla="*/ 10 w 36"/>
                  <a:gd name="T33" fmla="*/ 48 h 66"/>
                  <a:gd name="T34" fmla="*/ 5 w 36"/>
                  <a:gd name="T35" fmla="*/ 56 h 66"/>
                  <a:gd name="T36" fmla="*/ 0 w 36"/>
                  <a:gd name="T37" fmla="*/ 63 h 66"/>
                  <a:gd name="T38" fmla="*/ 0 w 36"/>
                  <a:gd name="T39" fmla="*/ 63 h 66"/>
                  <a:gd name="T40" fmla="*/ 4 w 36"/>
                  <a:gd name="T41" fmla="*/ 66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66"/>
                  <a:gd name="T65" fmla="*/ 36 w 36"/>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66">
                    <a:moveTo>
                      <a:pt x="4" y="66"/>
                    </a:moveTo>
                    <a:lnTo>
                      <a:pt x="4" y="66"/>
                    </a:lnTo>
                    <a:lnTo>
                      <a:pt x="9" y="58"/>
                    </a:lnTo>
                    <a:lnTo>
                      <a:pt x="14" y="50"/>
                    </a:lnTo>
                    <a:lnTo>
                      <a:pt x="19" y="42"/>
                    </a:lnTo>
                    <a:lnTo>
                      <a:pt x="23" y="35"/>
                    </a:lnTo>
                    <a:lnTo>
                      <a:pt x="27" y="27"/>
                    </a:lnTo>
                    <a:lnTo>
                      <a:pt x="30" y="18"/>
                    </a:lnTo>
                    <a:lnTo>
                      <a:pt x="34" y="10"/>
                    </a:lnTo>
                    <a:lnTo>
                      <a:pt x="36" y="1"/>
                    </a:lnTo>
                    <a:lnTo>
                      <a:pt x="31" y="0"/>
                    </a:lnTo>
                    <a:lnTo>
                      <a:pt x="29" y="9"/>
                    </a:lnTo>
                    <a:lnTo>
                      <a:pt x="26" y="17"/>
                    </a:lnTo>
                    <a:lnTo>
                      <a:pt x="22" y="25"/>
                    </a:lnTo>
                    <a:lnTo>
                      <a:pt x="19" y="33"/>
                    </a:lnTo>
                    <a:lnTo>
                      <a:pt x="14" y="40"/>
                    </a:lnTo>
                    <a:lnTo>
                      <a:pt x="10" y="48"/>
                    </a:lnTo>
                    <a:lnTo>
                      <a:pt x="5" y="56"/>
                    </a:lnTo>
                    <a:lnTo>
                      <a:pt x="0" y="63"/>
                    </a:lnTo>
                    <a:lnTo>
                      <a:pt x="4" y="6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17" name="Freeform 182">
                <a:extLst>
                  <a:ext uri="{FF2B5EF4-FFF2-40B4-BE49-F238E27FC236}">
                    <a16:creationId xmlns:a16="http://schemas.microsoft.com/office/drawing/2014/main" id="{08DFDD2B-448B-F9DF-EAAA-83D8B9FDB427}"/>
                  </a:ext>
                </a:extLst>
              </p:cNvPr>
              <p:cNvSpPr>
                <a:spLocks/>
              </p:cNvSpPr>
              <p:nvPr/>
            </p:nvSpPr>
            <p:spPr bwMode="auto">
              <a:xfrm>
                <a:off x="1054" y="1550"/>
                <a:ext cx="51" cy="39"/>
              </a:xfrm>
              <a:custGeom>
                <a:avLst/>
                <a:gdLst>
                  <a:gd name="T0" fmla="*/ 4 w 51"/>
                  <a:gd name="T1" fmla="*/ 39 h 39"/>
                  <a:gd name="T2" fmla="*/ 4 w 51"/>
                  <a:gd name="T3" fmla="*/ 39 h 39"/>
                  <a:gd name="T4" fmla="*/ 11 w 51"/>
                  <a:gd name="T5" fmla="*/ 35 h 39"/>
                  <a:gd name="T6" fmla="*/ 16 w 51"/>
                  <a:gd name="T7" fmla="*/ 32 h 39"/>
                  <a:gd name="T8" fmla="*/ 23 w 51"/>
                  <a:gd name="T9" fmla="*/ 28 h 39"/>
                  <a:gd name="T10" fmla="*/ 29 w 51"/>
                  <a:gd name="T11" fmla="*/ 23 h 39"/>
                  <a:gd name="T12" fmla="*/ 34 w 51"/>
                  <a:gd name="T13" fmla="*/ 19 h 39"/>
                  <a:gd name="T14" fmla="*/ 40 w 51"/>
                  <a:gd name="T15" fmla="*/ 14 h 39"/>
                  <a:gd name="T16" fmla="*/ 46 w 51"/>
                  <a:gd name="T17" fmla="*/ 9 h 39"/>
                  <a:gd name="T18" fmla="*/ 51 w 51"/>
                  <a:gd name="T19" fmla="*/ 3 h 39"/>
                  <a:gd name="T20" fmla="*/ 47 w 51"/>
                  <a:gd name="T21" fmla="*/ 0 h 39"/>
                  <a:gd name="T22" fmla="*/ 42 w 51"/>
                  <a:gd name="T23" fmla="*/ 6 h 39"/>
                  <a:gd name="T24" fmla="*/ 36 w 51"/>
                  <a:gd name="T25" fmla="*/ 11 h 39"/>
                  <a:gd name="T26" fmla="*/ 31 w 51"/>
                  <a:gd name="T27" fmla="*/ 16 h 39"/>
                  <a:gd name="T28" fmla="*/ 26 w 51"/>
                  <a:gd name="T29" fmla="*/ 20 h 39"/>
                  <a:gd name="T30" fmla="*/ 20 w 51"/>
                  <a:gd name="T31" fmla="*/ 24 h 39"/>
                  <a:gd name="T32" fmla="*/ 14 w 51"/>
                  <a:gd name="T33" fmla="*/ 28 h 39"/>
                  <a:gd name="T34" fmla="*/ 7 w 51"/>
                  <a:gd name="T35" fmla="*/ 32 h 39"/>
                  <a:gd name="T36" fmla="*/ 0 w 51"/>
                  <a:gd name="T37" fmla="*/ 36 h 39"/>
                  <a:gd name="T38" fmla="*/ 0 w 51"/>
                  <a:gd name="T39" fmla="*/ 36 h 39"/>
                  <a:gd name="T40" fmla="*/ 4 w 51"/>
                  <a:gd name="T41" fmla="*/ 39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39"/>
                  <a:gd name="T65" fmla="*/ 51 w 51"/>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39">
                    <a:moveTo>
                      <a:pt x="4" y="39"/>
                    </a:moveTo>
                    <a:lnTo>
                      <a:pt x="4" y="39"/>
                    </a:lnTo>
                    <a:lnTo>
                      <a:pt x="11" y="35"/>
                    </a:lnTo>
                    <a:lnTo>
                      <a:pt x="16" y="32"/>
                    </a:lnTo>
                    <a:lnTo>
                      <a:pt x="23" y="28"/>
                    </a:lnTo>
                    <a:lnTo>
                      <a:pt x="29" y="23"/>
                    </a:lnTo>
                    <a:lnTo>
                      <a:pt x="34" y="19"/>
                    </a:lnTo>
                    <a:lnTo>
                      <a:pt x="40" y="14"/>
                    </a:lnTo>
                    <a:lnTo>
                      <a:pt x="46" y="9"/>
                    </a:lnTo>
                    <a:lnTo>
                      <a:pt x="51" y="3"/>
                    </a:lnTo>
                    <a:lnTo>
                      <a:pt x="47" y="0"/>
                    </a:lnTo>
                    <a:lnTo>
                      <a:pt x="42" y="6"/>
                    </a:lnTo>
                    <a:lnTo>
                      <a:pt x="36" y="11"/>
                    </a:lnTo>
                    <a:lnTo>
                      <a:pt x="31" y="16"/>
                    </a:lnTo>
                    <a:lnTo>
                      <a:pt x="26" y="20"/>
                    </a:lnTo>
                    <a:lnTo>
                      <a:pt x="20" y="24"/>
                    </a:lnTo>
                    <a:lnTo>
                      <a:pt x="14" y="28"/>
                    </a:lnTo>
                    <a:lnTo>
                      <a:pt x="7" y="32"/>
                    </a:lnTo>
                    <a:lnTo>
                      <a:pt x="0" y="36"/>
                    </a:lnTo>
                    <a:lnTo>
                      <a:pt x="4" y="3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18" name="Freeform 183">
                <a:extLst>
                  <a:ext uri="{FF2B5EF4-FFF2-40B4-BE49-F238E27FC236}">
                    <a16:creationId xmlns:a16="http://schemas.microsoft.com/office/drawing/2014/main" id="{D60A2B22-8EFC-3ACD-B477-58351A692CBD}"/>
                  </a:ext>
                </a:extLst>
              </p:cNvPr>
              <p:cNvSpPr>
                <a:spLocks/>
              </p:cNvSpPr>
              <p:nvPr/>
            </p:nvSpPr>
            <p:spPr bwMode="auto">
              <a:xfrm>
                <a:off x="913" y="1586"/>
                <a:ext cx="145" cy="27"/>
              </a:xfrm>
              <a:custGeom>
                <a:avLst/>
                <a:gdLst>
                  <a:gd name="T0" fmla="*/ 0 w 145"/>
                  <a:gd name="T1" fmla="*/ 25 h 27"/>
                  <a:gd name="T2" fmla="*/ 19 w 145"/>
                  <a:gd name="T3" fmla="*/ 27 h 27"/>
                  <a:gd name="T4" fmla="*/ 38 w 145"/>
                  <a:gd name="T5" fmla="*/ 27 h 27"/>
                  <a:gd name="T6" fmla="*/ 56 w 145"/>
                  <a:gd name="T7" fmla="*/ 27 h 27"/>
                  <a:gd name="T8" fmla="*/ 74 w 145"/>
                  <a:gd name="T9" fmla="*/ 26 h 27"/>
                  <a:gd name="T10" fmla="*/ 92 w 145"/>
                  <a:gd name="T11" fmla="*/ 23 h 27"/>
                  <a:gd name="T12" fmla="*/ 110 w 145"/>
                  <a:gd name="T13" fmla="*/ 19 h 27"/>
                  <a:gd name="T14" fmla="*/ 119 w 145"/>
                  <a:gd name="T15" fmla="*/ 16 h 27"/>
                  <a:gd name="T16" fmla="*/ 128 w 145"/>
                  <a:gd name="T17" fmla="*/ 13 h 27"/>
                  <a:gd name="T18" fmla="*/ 136 w 145"/>
                  <a:gd name="T19" fmla="*/ 8 h 27"/>
                  <a:gd name="T20" fmla="*/ 145 w 145"/>
                  <a:gd name="T21" fmla="*/ 3 h 27"/>
                  <a:gd name="T22" fmla="*/ 141 w 145"/>
                  <a:gd name="T23" fmla="*/ 0 h 27"/>
                  <a:gd name="T24" fmla="*/ 133 w 145"/>
                  <a:gd name="T25" fmla="*/ 4 h 27"/>
                  <a:gd name="T26" fmla="*/ 126 w 145"/>
                  <a:gd name="T27" fmla="*/ 8 h 27"/>
                  <a:gd name="T28" fmla="*/ 117 w 145"/>
                  <a:gd name="T29" fmla="*/ 12 h 27"/>
                  <a:gd name="T30" fmla="*/ 109 w 145"/>
                  <a:gd name="T31" fmla="*/ 15 h 27"/>
                  <a:gd name="T32" fmla="*/ 91 w 145"/>
                  <a:gd name="T33" fmla="*/ 19 h 27"/>
                  <a:gd name="T34" fmla="*/ 74 w 145"/>
                  <a:gd name="T35" fmla="*/ 22 h 27"/>
                  <a:gd name="T36" fmla="*/ 56 w 145"/>
                  <a:gd name="T37" fmla="*/ 23 h 27"/>
                  <a:gd name="T38" fmla="*/ 38 w 145"/>
                  <a:gd name="T39" fmla="*/ 23 h 27"/>
                  <a:gd name="T40" fmla="*/ 19 w 145"/>
                  <a:gd name="T41" fmla="*/ 22 h 27"/>
                  <a:gd name="T42" fmla="*/ 1 w 145"/>
                  <a:gd name="T43" fmla="*/ 21 h 27"/>
                  <a:gd name="T44" fmla="*/ 0 w 145"/>
                  <a:gd name="T45" fmla="*/ 25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5"/>
                  <a:gd name="T70" fmla="*/ 0 h 27"/>
                  <a:gd name="T71" fmla="*/ 145 w 145"/>
                  <a:gd name="T72" fmla="*/ 27 h 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5" h="27">
                    <a:moveTo>
                      <a:pt x="0" y="25"/>
                    </a:moveTo>
                    <a:lnTo>
                      <a:pt x="19" y="27"/>
                    </a:lnTo>
                    <a:lnTo>
                      <a:pt x="38" y="27"/>
                    </a:lnTo>
                    <a:lnTo>
                      <a:pt x="56" y="27"/>
                    </a:lnTo>
                    <a:lnTo>
                      <a:pt x="74" y="26"/>
                    </a:lnTo>
                    <a:lnTo>
                      <a:pt x="92" y="23"/>
                    </a:lnTo>
                    <a:lnTo>
                      <a:pt x="110" y="19"/>
                    </a:lnTo>
                    <a:lnTo>
                      <a:pt x="119" y="16"/>
                    </a:lnTo>
                    <a:lnTo>
                      <a:pt x="128" y="13"/>
                    </a:lnTo>
                    <a:lnTo>
                      <a:pt x="136" y="8"/>
                    </a:lnTo>
                    <a:lnTo>
                      <a:pt x="145" y="3"/>
                    </a:lnTo>
                    <a:lnTo>
                      <a:pt x="141" y="0"/>
                    </a:lnTo>
                    <a:lnTo>
                      <a:pt x="133" y="4"/>
                    </a:lnTo>
                    <a:lnTo>
                      <a:pt x="126" y="8"/>
                    </a:lnTo>
                    <a:lnTo>
                      <a:pt x="117" y="12"/>
                    </a:lnTo>
                    <a:lnTo>
                      <a:pt x="109" y="15"/>
                    </a:lnTo>
                    <a:lnTo>
                      <a:pt x="91" y="19"/>
                    </a:lnTo>
                    <a:lnTo>
                      <a:pt x="74" y="22"/>
                    </a:lnTo>
                    <a:lnTo>
                      <a:pt x="56" y="23"/>
                    </a:lnTo>
                    <a:lnTo>
                      <a:pt x="38" y="23"/>
                    </a:lnTo>
                    <a:lnTo>
                      <a:pt x="19" y="22"/>
                    </a:lnTo>
                    <a:lnTo>
                      <a:pt x="1" y="21"/>
                    </a:lnTo>
                    <a:lnTo>
                      <a:pt x="0"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19" name="Freeform 184">
                <a:extLst>
                  <a:ext uri="{FF2B5EF4-FFF2-40B4-BE49-F238E27FC236}">
                    <a16:creationId xmlns:a16="http://schemas.microsoft.com/office/drawing/2014/main" id="{C5C2ABD1-7F7C-BE4D-F87C-12F780618F70}"/>
                  </a:ext>
                </a:extLst>
              </p:cNvPr>
              <p:cNvSpPr>
                <a:spLocks/>
              </p:cNvSpPr>
              <p:nvPr/>
            </p:nvSpPr>
            <p:spPr bwMode="auto">
              <a:xfrm>
                <a:off x="1001" y="1524"/>
                <a:ext cx="53" cy="49"/>
              </a:xfrm>
              <a:custGeom>
                <a:avLst/>
                <a:gdLst>
                  <a:gd name="T0" fmla="*/ 24 w 53"/>
                  <a:gd name="T1" fmla="*/ 4 h 49"/>
                  <a:gd name="T2" fmla="*/ 20 w 53"/>
                  <a:gd name="T3" fmla="*/ 8 h 49"/>
                  <a:gd name="T4" fmla="*/ 14 w 53"/>
                  <a:gd name="T5" fmla="*/ 13 h 49"/>
                  <a:gd name="T6" fmla="*/ 10 w 53"/>
                  <a:gd name="T7" fmla="*/ 18 h 49"/>
                  <a:gd name="T8" fmla="*/ 6 w 53"/>
                  <a:gd name="T9" fmla="*/ 23 h 49"/>
                  <a:gd name="T10" fmla="*/ 4 w 53"/>
                  <a:gd name="T11" fmla="*/ 28 h 49"/>
                  <a:gd name="T12" fmla="*/ 1 w 53"/>
                  <a:gd name="T13" fmla="*/ 33 h 49"/>
                  <a:gd name="T14" fmla="*/ 0 w 53"/>
                  <a:gd name="T15" fmla="*/ 39 h 49"/>
                  <a:gd name="T16" fmla="*/ 1 w 53"/>
                  <a:gd name="T17" fmla="*/ 45 h 49"/>
                  <a:gd name="T18" fmla="*/ 4 w 53"/>
                  <a:gd name="T19" fmla="*/ 47 h 49"/>
                  <a:gd name="T20" fmla="*/ 7 w 53"/>
                  <a:gd name="T21" fmla="*/ 48 h 49"/>
                  <a:gd name="T22" fmla="*/ 9 w 53"/>
                  <a:gd name="T23" fmla="*/ 49 h 49"/>
                  <a:gd name="T24" fmla="*/ 13 w 53"/>
                  <a:gd name="T25" fmla="*/ 49 h 49"/>
                  <a:gd name="T26" fmla="*/ 16 w 53"/>
                  <a:gd name="T27" fmla="*/ 49 h 49"/>
                  <a:gd name="T28" fmla="*/ 18 w 53"/>
                  <a:gd name="T29" fmla="*/ 48 h 49"/>
                  <a:gd name="T30" fmla="*/ 22 w 53"/>
                  <a:gd name="T31" fmla="*/ 47 h 49"/>
                  <a:gd name="T32" fmla="*/ 24 w 53"/>
                  <a:gd name="T33" fmla="*/ 45 h 49"/>
                  <a:gd name="T34" fmla="*/ 27 w 53"/>
                  <a:gd name="T35" fmla="*/ 43 h 49"/>
                  <a:gd name="T36" fmla="*/ 31 w 53"/>
                  <a:gd name="T37" fmla="*/ 41 h 49"/>
                  <a:gd name="T38" fmla="*/ 34 w 53"/>
                  <a:gd name="T39" fmla="*/ 39 h 49"/>
                  <a:gd name="T40" fmla="*/ 38 w 53"/>
                  <a:gd name="T41" fmla="*/ 36 h 49"/>
                  <a:gd name="T42" fmla="*/ 40 w 53"/>
                  <a:gd name="T43" fmla="*/ 34 h 49"/>
                  <a:gd name="T44" fmla="*/ 43 w 53"/>
                  <a:gd name="T45" fmla="*/ 31 h 49"/>
                  <a:gd name="T46" fmla="*/ 45 w 53"/>
                  <a:gd name="T47" fmla="*/ 28 h 49"/>
                  <a:gd name="T48" fmla="*/ 48 w 53"/>
                  <a:gd name="T49" fmla="*/ 25 h 49"/>
                  <a:gd name="T50" fmla="*/ 48 w 53"/>
                  <a:gd name="T51" fmla="*/ 23 h 49"/>
                  <a:gd name="T52" fmla="*/ 49 w 53"/>
                  <a:gd name="T53" fmla="*/ 21 h 49"/>
                  <a:gd name="T54" fmla="*/ 51 w 53"/>
                  <a:gd name="T55" fmla="*/ 18 h 49"/>
                  <a:gd name="T56" fmla="*/ 52 w 53"/>
                  <a:gd name="T57" fmla="*/ 15 h 49"/>
                  <a:gd name="T58" fmla="*/ 53 w 53"/>
                  <a:gd name="T59" fmla="*/ 12 h 49"/>
                  <a:gd name="T60" fmla="*/ 53 w 53"/>
                  <a:gd name="T61" fmla="*/ 10 h 49"/>
                  <a:gd name="T62" fmla="*/ 53 w 53"/>
                  <a:gd name="T63" fmla="*/ 7 h 49"/>
                  <a:gd name="T64" fmla="*/ 52 w 53"/>
                  <a:gd name="T65" fmla="*/ 5 h 49"/>
                  <a:gd name="T66" fmla="*/ 52 w 53"/>
                  <a:gd name="T67" fmla="*/ 4 h 49"/>
                  <a:gd name="T68" fmla="*/ 51 w 53"/>
                  <a:gd name="T69" fmla="*/ 3 h 49"/>
                  <a:gd name="T70" fmla="*/ 50 w 53"/>
                  <a:gd name="T71" fmla="*/ 3 h 49"/>
                  <a:gd name="T72" fmla="*/ 50 w 53"/>
                  <a:gd name="T73" fmla="*/ 2 h 49"/>
                  <a:gd name="T74" fmla="*/ 49 w 53"/>
                  <a:gd name="T75" fmla="*/ 2 h 49"/>
                  <a:gd name="T76" fmla="*/ 48 w 53"/>
                  <a:gd name="T77" fmla="*/ 2 h 49"/>
                  <a:gd name="T78" fmla="*/ 47 w 53"/>
                  <a:gd name="T79" fmla="*/ 1 h 49"/>
                  <a:gd name="T80" fmla="*/ 47 w 53"/>
                  <a:gd name="T81" fmla="*/ 1 h 49"/>
                  <a:gd name="T82" fmla="*/ 44 w 53"/>
                  <a:gd name="T83" fmla="*/ 0 h 49"/>
                  <a:gd name="T84" fmla="*/ 42 w 53"/>
                  <a:gd name="T85" fmla="*/ 0 h 49"/>
                  <a:gd name="T86" fmla="*/ 40 w 53"/>
                  <a:gd name="T87" fmla="*/ 0 h 49"/>
                  <a:gd name="T88" fmla="*/ 38 w 53"/>
                  <a:gd name="T89" fmla="*/ 0 h 49"/>
                  <a:gd name="T90" fmla="*/ 35 w 53"/>
                  <a:gd name="T91" fmla="*/ 0 h 49"/>
                  <a:gd name="T92" fmla="*/ 33 w 53"/>
                  <a:gd name="T93" fmla="*/ 0 h 49"/>
                  <a:gd name="T94" fmla="*/ 32 w 53"/>
                  <a:gd name="T95" fmla="*/ 0 h 49"/>
                  <a:gd name="T96" fmla="*/ 30 w 53"/>
                  <a:gd name="T97" fmla="*/ 1 h 49"/>
                  <a:gd name="T98" fmla="*/ 29 w 53"/>
                  <a:gd name="T99" fmla="*/ 1 h 49"/>
                  <a:gd name="T100" fmla="*/ 27 w 53"/>
                  <a:gd name="T101" fmla="*/ 1 h 49"/>
                  <a:gd name="T102" fmla="*/ 27 w 53"/>
                  <a:gd name="T103" fmla="*/ 1 h 49"/>
                  <a:gd name="T104" fmla="*/ 26 w 53"/>
                  <a:gd name="T105" fmla="*/ 2 h 49"/>
                  <a:gd name="T106" fmla="*/ 26 w 53"/>
                  <a:gd name="T107" fmla="*/ 2 h 49"/>
                  <a:gd name="T108" fmla="*/ 25 w 53"/>
                  <a:gd name="T109" fmla="*/ 3 h 49"/>
                  <a:gd name="T110" fmla="*/ 24 w 53"/>
                  <a:gd name="T111" fmla="*/ 3 h 49"/>
                  <a:gd name="T112" fmla="*/ 24 w 53"/>
                  <a:gd name="T113" fmla="*/ 4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49"/>
                  <a:gd name="T173" fmla="*/ 53 w 53"/>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49">
                    <a:moveTo>
                      <a:pt x="24" y="4"/>
                    </a:moveTo>
                    <a:lnTo>
                      <a:pt x="20" y="8"/>
                    </a:lnTo>
                    <a:lnTo>
                      <a:pt x="14" y="13"/>
                    </a:lnTo>
                    <a:lnTo>
                      <a:pt x="10" y="18"/>
                    </a:lnTo>
                    <a:lnTo>
                      <a:pt x="6" y="23"/>
                    </a:lnTo>
                    <a:lnTo>
                      <a:pt x="4" y="28"/>
                    </a:lnTo>
                    <a:lnTo>
                      <a:pt x="1" y="33"/>
                    </a:lnTo>
                    <a:lnTo>
                      <a:pt x="0" y="39"/>
                    </a:lnTo>
                    <a:lnTo>
                      <a:pt x="1" y="45"/>
                    </a:lnTo>
                    <a:lnTo>
                      <a:pt x="4" y="47"/>
                    </a:lnTo>
                    <a:lnTo>
                      <a:pt x="7" y="48"/>
                    </a:lnTo>
                    <a:lnTo>
                      <a:pt x="9" y="49"/>
                    </a:lnTo>
                    <a:lnTo>
                      <a:pt x="13" y="49"/>
                    </a:lnTo>
                    <a:lnTo>
                      <a:pt x="16" y="49"/>
                    </a:lnTo>
                    <a:lnTo>
                      <a:pt x="18" y="48"/>
                    </a:lnTo>
                    <a:lnTo>
                      <a:pt x="22" y="47"/>
                    </a:lnTo>
                    <a:lnTo>
                      <a:pt x="24" y="45"/>
                    </a:lnTo>
                    <a:lnTo>
                      <a:pt x="27" y="43"/>
                    </a:lnTo>
                    <a:lnTo>
                      <a:pt x="31" y="41"/>
                    </a:lnTo>
                    <a:lnTo>
                      <a:pt x="34" y="39"/>
                    </a:lnTo>
                    <a:lnTo>
                      <a:pt x="38" y="36"/>
                    </a:lnTo>
                    <a:lnTo>
                      <a:pt x="40" y="34"/>
                    </a:lnTo>
                    <a:lnTo>
                      <a:pt x="43" y="31"/>
                    </a:lnTo>
                    <a:lnTo>
                      <a:pt x="45" y="28"/>
                    </a:lnTo>
                    <a:lnTo>
                      <a:pt x="48" y="25"/>
                    </a:lnTo>
                    <a:lnTo>
                      <a:pt x="48" y="23"/>
                    </a:lnTo>
                    <a:lnTo>
                      <a:pt x="49" y="21"/>
                    </a:lnTo>
                    <a:lnTo>
                      <a:pt x="51" y="18"/>
                    </a:lnTo>
                    <a:lnTo>
                      <a:pt x="52" y="15"/>
                    </a:lnTo>
                    <a:lnTo>
                      <a:pt x="53" y="12"/>
                    </a:lnTo>
                    <a:lnTo>
                      <a:pt x="53" y="10"/>
                    </a:lnTo>
                    <a:lnTo>
                      <a:pt x="53" y="7"/>
                    </a:lnTo>
                    <a:lnTo>
                      <a:pt x="52" y="5"/>
                    </a:lnTo>
                    <a:lnTo>
                      <a:pt x="52" y="4"/>
                    </a:lnTo>
                    <a:lnTo>
                      <a:pt x="51" y="3"/>
                    </a:lnTo>
                    <a:lnTo>
                      <a:pt x="50" y="3"/>
                    </a:lnTo>
                    <a:lnTo>
                      <a:pt x="50" y="2"/>
                    </a:lnTo>
                    <a:lnTo>
                      <a:pt x="49" y="2"/>
                    </a:lnTo>
                    <a:lnTo>
                      <a:pt x="48" y="2"/>
                    </a:lnTo>
                    <a:lnTo>
                      <a:pt x="47" y="1"/>
                    </a:lnTo>
                    <a:lnTo>
                      <a:pt x="44" y="0"/>
                    </a:lnTo>
                    <a:lnTo>
                      <a:pt x="42" y="0"/>
                    </a:lnTo>
                    <a:lnTo>
                      <a:pt x="40" y="0"/>
                    </a:lnTo>
                    <a:lnTo>
                      <a:pt x="38" y="0"/>
                    </a:lnTo>
                    <a:lnTo>
                      <a:pt x="35" y="0"/>
                    </a:lnTo>
                    <a:lnTo>
                      <a:pt x="33" y="0"/>
                    </a:lnTo>
                    <a:lnTo>
                      <a:pt x="32" y="0"/>
                    </a:lnTo>
                    <a:lnTo>
                      <a:pt x="30" y="1"/>
                    </a:lnTo>
                    <a:lnTo>
                      <a:pt x="29" y="1"/>
                    </a:lnTo>
                    <a:lnTo>
                      <a:pt x="27" y="1"/>
                    </a:lnTo>
                    <a:lnTo>
                      <a:pt x="26" y="2"/>
                    </a:lnTo>
                    <a:lnTo>
                      <a:pt x="25" y="3"/>
                    </a:lnTo>
                    <a:lnTo>
                      <a:pt x="24" y="3"/>
                    </a:lnTo>
                    <a:lnTo>
                      <a:pt x="24" y="4"/>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20" name="Freeform 185">
                <a:extLst>
                  <a:ext uri="{FF2B5EF4-FFF2-40B4-BE49-F238E27FC236}">
                    <a16:creationId xmlns:a16="http://schemas.microsoft.com/office/drawing/2014/main" id="{D18C294B-04DB-D66A-0DC2-103E15E27AC4}"/>
                  </a:ext>
                </a:extLst>
              </p:cNvPr>
              <p:cNvSpPr>
                <a:spLocks/>
              </p:cNvSpPr>
              <p:nvPr/>
            </p:nvSpPr>
            <p:spPr bwMode="auto">
              <a:xfrm>
                <a:off x="999" y="1526"/>
                <a:ext cx="27" cy="45"/>
              </a:xfrm>
              <a:custGeom>
                <a:avLst/>
                <a:gdLst>
                  <a:gd name="T0" fmla="*/ 6 w 27"/>
                  <a:gd name="T1" fmla="*/ 42 h 45"/>
                  <a:gd name="T2" fmla="*/ 6 w 27"/>
                  <a:gd name="T3" fmla="*/ 42 h 45"/>
                  <a:gd name="T4" fmla="*/ 5 w 27"/>
                  <a:gd name="T5" fmla="*/ 37 h 45"/>
                  <a:gd name="T6" fmla="*/ 6 w 27"/>
                  <a:gd name="T7" fmla="*/ 32 h 45"/>
                  <a:gd name="T8" fmla="*/ 8 w 27"/>
                  <a:gd name="T9" fmla="*/ 27 h 45"/>
                  <a:gd name="T10" fmla="*/ 10 w 27"/>
                  <a:gd name="T11" fmla="*/ 22 h 45"/>
                  <a:gd name="T12" fmla="*/ 14 w 27"/>
                  <a:gd name="T13" fmla="*/ 17 h 45"/>
                  <a:gd name="T14" fmla="*/ 18 w 27"/>
                  <a:gd name="T15" fmla="*/ 12 h 45"/>
                  <a:gd name="T16" fmla="*/ 23 w 27"/>
                  <a:gd name="T17" fmla="*/ 8 h 45"/>
                  <a:gd name="T18" fmla="*/ 27 w 27"/>
                  <a:gd name="T19" fmla="*/ 3 h 45"/>
                  <a:gd name="T20" fmla="*/ 24 w 27"/>
                  <a:gd name="T21" fmla="*/ 0 h 45"/>
                  <a:gd name="T22" fmla="*/ 19 w 27"/>
                  <a:gd name="T23" fmla="*/ 5 h 45"/>
                  <a:gd name="T24" fmla="*/ 15 w 27"/>
                  <a:gd name="T25" fmla="*/ 9 h 45"/>
                  <a:gd name="T26" fmla="*/ 10 w 27"/>
                  <a:gd name="T27" fmla="*/ 15 h 45"/>
                  <a:gd name="T28" fmla="*/ 7 w 27"/>
                  <a:gd name="T29" fmla="*/ 20 h 45"/>
                  <a:gd name="T30" fmla="*/ 3 w 27"/>
                  <a:gd name="T31" fmla="*/ 25 h 45"/>
                  <a:gd name="T32" fmla="*/ 1 w 27"/>
                  <a:gd name="T33" fmla="*/ 31 h 45"/>
                  <a:gd name="T34" fmla="*/ 0 w 27"/>
                  <a:gd name="T35" fmla="*/ 37 h 45"/>
                  <a:gd name="T36" fmla="*/ 1 w 27"/>
                  <a:gd name="T37" fmla="*/ 44 h 45"/>
                  <a:gd name="T38" fmla="*/ 2 w 27"/>
                  <a:gd name="T39" fmla="*/ 45 h 45"/>
                  <a:gd name="T40" fmla="*/ 6 w 27"/>
                  <a:gd name="T41" fmla="*/ 42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45"/>
                  <a:gd name="T65" fmla="*/ 27 w 27"/>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45">
                    <a:moveTo>
                      <a:pt x="6" y="42"/>
                    </a:moveTo>
                    <a:lnTo>
                      <a:pt x="6" y="42"/>
                    </a:lnTo>
                    <a:lnTo>
                      <a:pt x="5" y="37"/>
                    </a:lnTo>
                    <a:lnTo>
                      <a:pt x="6" y="32"/>
                    </a:lnTo>
                    <a:lnTo>
                      <a:pt x="8" y="27"/>
                    </a:lnTo>
                    <a:lnTo>
                      <a:pt x="10" y="22"/>
                    </a:lnTo>
                    <a:lnTo>
                      <a:pt x="14" y="17"/>
                    </a:lnTo>
                    <a:lnTo>
                      <a:pt x="18" y="12"/>
                    </a:lnTo>
                    <a:lnTo>
                      <a:pt x="23" y="8"/>
                    </a:lnTo>
                    <a:lnTo>
                      <a:pt x="27" y="3"/>
                    </a:lnTo>
                    <a:lnTo>
                      <a:pt x="24" y="0"/>
                    </a:lnTo>
                    <a:lnTo>
                      <a:pt x="19" y="5"/>
                    </a:lnTo>
                    <a:lnTo>
                      <a:pt x="15" y="9"/>
                    </a:lnTo>
                    <a:lnTo>
                      <a:pt x="10" y="15"/>
                    </a:lnTo>
                    <a:lnTo>
                      <a:pt x="7" y="20"/>
                    </a:lnTo>
                    <a:lnTo>
                      <a:pt x="3" y="25"/>
                    </a:lnTo>
                    <a:lnTo>
                      <a:pt x="1" y="31"/>
                    </a:lnTo>
                    <a:lnTo>
                      <a:pt x="0" y="37"/>
                    </a:lnTo>
                    <a:lnTo>
                      <a:pt x="1" y="44"/>
                    </a:lnTo>
                    <a:lnTo>
                      <a:pt x="2" y="45"/>
                    </a:lnTo>
                    <a:lnTo>
                      <a:pt x="6"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21" name="Freeform 186">
                <a:extLst>
                  <a:ext uri="{FF2B5EF4-FFF2-40B4-BE49-F238E27FC236}">
                    <a16:creationId xmlns:a16="http://schemas.microsoft.com/office/drawing/2014/main" id="{D19081BC-A766-5D9B-9CBB-B1F35B2DCBDF}"/>
                  </a:ext>
                </a:extLst>
              </p:cNvPr>
              <p:cNvSpPr>
                <a:spLocks/>
              </p:cNvSpPr>
              <p:nvPr/>
            </p:nvSpPr>
            <p:spPr bwMode="auto">
              <a:xfrm>
                <a:off x="1001" y="1567"/>
                <a:ext cx="26" cy="8"/>
              </a:xfrm>
              <a:custGeom>
                <a:avLst/>
                <a:gdLst>
                  <a:gd name="T0" fmla="*/ 23 w 26"/>
                  <a:gd name="T1" fmla="*/ 0 h 8"/>
                  <a:gd name="T2" fmla="*/ 23 w 26"/>
                  <a:gd name="T3" fmla="*/ 0 h 8"/>
                  <a:gd name="T4" fmla="*/ 21 w 26"/>
                  <a:gd name="T5" fmla="*/ 2 h 8"/>
                  <a:gd name="T6" fmla="*/ 18 w 26"/>
                  <a:gd name="T7" fmla="*/ 3 h 8"/>
                  <a:gd name="T8" fmla="*/ 15 w 26"/>
                  <a:gd name="T9" fmla="*/ 4 h 8"/>
                  <a:gd name="T10" fmla="*/ 13 w 26"/>
                  <a:gd name="T11" fmla="*/ 4 h 8"/>
                  <a:gd name="T12" fmla="*/ 10 w 26"/>
                  <a:gd name="T13" fmla="*/ 4 h 8"/>
                  <a:gd name="T14" fmla="*/ 8 w 26"/>
                  <a:gd name="T15" fmla="*/ 3 h 8"/>
                  <a:gd name="T16" fmla="*/ 6 w 26"/>
                  <a:gd name="T17" fmla="*/ 2 h 8"/>
                  <a:gd name="T18" fmla="*/ 4 w 26"/>
                  <a:gd name="T19" fmla="*/ 1 h 8"/>
                  <a:gd name="T20" fmla="*/ 0 w 26"/>
                  <a:gd name="T21" fmla="*/ 4 h 8"/>
                  <a:gd name="T22" fmla="*/ 3 w 26"/>
                  <a:gd name="T23" fmla="*/ 5 h 8"/>
                  <a:gd name="T24" fmla="*/ 6 w 26"/>
                  <a:gd name="T25" fmla="*/ 7 h 8"/>
                  <a:gd name="T26" fmla="*/ 9 w 26"/>
                  <a:gd name="T27" fmla="*/ 8 h 8"/>
                  <a:gd name="T28" fmla="*/ 13 w 26"/>
                  <a:gd name="T29" fmla="*/ 8 h 8"/>
                  <a:gd name="T30" fmla="*/ 16 w 26"/>
                  <a:gd name="T31" fmla="*/ 8 h 8"/>
                  <a:gd name="T32" fmla="*/ 20 w 26"/>
                  <a:gd name="T33" fmla="*/ 7 h 8"/>
                  <a:gd name="T34" fmla="*/ 23 w 26"/>
                  <a:gd name="T35" fmla="*/ 6 h 8"/>
                  <a:gd name="T36" fmla="*/ 26 w 26"/>
                  <a:gd name="T37" fmla="*/ 4 h 8"/>
                  <a:gd name="T38" fmla="*/ 26 w 26"/>
                  <a:gd name="T39" fmla="*/ 4 h 8"/>
                  <a:gd name="T40" fmla="*/ 23 w 26"/>
                  <a:gd name="T41" fmla="*/ 0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8"/>
                  <a:gd name="T65" fmla="*/ 26 w 26"/>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8">
                    <a:moveTo>
                      <a:pt x="23" y="0"/>
                    </a:moveTo>
                    <a:lnTo>
                      <a:pt x="23" y="0"/>
                    </a:lnTo>
                    <a:lnTo>
                      <a:pt x="21" y="2"/>
                    </a:lnTo>
                    <a:lnTo>
                      <a:pt x="18" y="3"/>
                    </a:lnTo>
                    <a:lnTo>
                      <a:pt x="15" y="4"/>
                    </a:lnTo>
                    <a:lnTo>
                      <a:pt x="13" y="4"/>
                    </a:lnTo>
                    <a:lnTo>
                      <a:pt x="10" y="4"/>
                    </a:lnTo>
                    <a:lnTo>
                      <a:pt x="8" y="3"/>
                    </a:lnTo>
                    <a:lnTo>
                      <a:pt x="6" y="2"/>
                    </a:lnTo>
                    <a:lnTo>
                      <a:pt x="4" y="1"/>
                    </a:lnTo>
                    <a:lnTo>
                      <a:pt x="0" y="4"/>
                    </a:lnTo>
                    <a:lnTo>
                      <a:pt x="3" y="5"/>
                    </a:lnTo>
                    <a:lnTo>
                      <a:pt x="6" y="7"/>
                    </a:lnTo>
                    <a:lnTo>
                      <a:pt x="9" y="8"/>
                    </a:lnTo>
                    <a:lnTo>
                      <a:pt x="13" y="8"/>
                    </a:lnTo>
                    <a:lnTo>
                      <a:pt x="16" y="8"/>
                    </a:lnTo>
                    <a:lnTo>
                      <a:pt x="20" y="7"/>
                    </a:lnTo>
                    <a:lnTo>
                      <a:pt x="23" y="6"/>
                    </a:lnTo>
                    <a:lnTo>
                      <a:pt x="26" y="4"/>
                    </a:lnTo>
                    <a:lnTo>
                      <a:pt x="2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22" name="Freeform 187">
                <a:extLst>
                  <a:ext uri="{FF2B5EF4-FFF2-40B4-BE49-F238E27FC236}">
                    <a16:creationId xmlns:a16="http://schemas.microsoft.com/office/drawing/2014/main" id="{93DE944F-3C18-8EBF-D15D-98949B3BC9F8}"/>
                  </a:ext>
                </a:extLst>
              </p:cNvPr>
              <p:cNvSpPr>
                <a:spLocks/>
              </p:cNvSpPr>
              <p:nvPr/>
            </p:nvSpPr>
            <p:spPr bwMode="auto">
              <a:xfrm>
                <a:off x="1024" y="1548"/>
                <a:ext cx="27" cy="23"/>
              </a:xfrm>
              <a:custGeom>
                <a:avLst/>
                <a:gdLst>
                  <a:gd name="T0" fmla="*/ 22 w 27"/>
                  <a:gd name="T1" fmla="*/ 1 h 23"/>
                  <a:gd name="T2" fmla="*/ 22 w 27"/>
                  <a:gd name="T3" fmla="*/ 0 h 23"/>
                  <a:gd name="T4" fmla="*/ 20 w 27"/>
                  <a:gd name="T5" fmla="*/ 3 h 23"/>
                  <a:gd name="T6" fmla="*/ 18 w 27"/>
                  <a:gd name="T7" fmla="*/ 6 h 23"/>
                  <a:gd name="T8" fmla="*/ 16 w 27"/>
                  <a:gd name="T9" fmla="*/ 8 h 23"/>
                  <a:gd name="T10" fmla="*/ 12 w 27"/>
                  <a:gd name="T11" fmla="*/ 11 h 23"/>
                  <a:gd name="T12" fmla="*/ 10 w 27"/>
                  <a:gd name="T13" fmla="*/ 13 h 23"/>
                  <a:gd name="T14" fmla="*/ 7 w 27"/>
                  <a:gd name="T15" fmla="*/ 15 h 23"/>
                  <a:gd name="T16" fmla="*/ 3 w 27"/>
                  <a:gd name="T17" fmla="*/ 17 h 23"/>
                  <a:gd name="T18" fmla="*/ 0 w 27"/>
                  <a:gd name="T19" fmla="*/ 19 h 23"/>
                  <a:gd name="T20" fmla="*/ 3 w 27"/>
                  <a:gd name="T21" fmla="*/ 23 h 23"/>
                  <a:gd name="T22" fmla="*/ 7 w 27"/>
                  <a:gd name="T23" fmla="*/ 21 h 23"/>
                  <a:gd name="T24" fmla="*/ 10 w 27"/>
                  <a:gd name="T25" fmla="*/ 19 h 23"/>
                  <a:gd name="T26" fmla="*/ 12 w 27"/>
                  <a:gd name="T27" fmla="*/ 16 h 23"/>
                  <a:gd name="T28" fmla="*/ 16 w 27"/>
                  <a:gd name="T29" fmla="*/ 14 h 23"/>
                  <a:gd name="T30" fmla="*/ 19 w 27"/>
                  <a:gd name="T31" fmla="*/ 11 h 23"/>
                  <a:gd name="T32" fmla="*/ 21 w 27"/>
                  <a:gd name="T33" fmla="*/ 9 h 23"/>
                  <a:gd name="T34" fmla="*/ 25 w 27"/>
                  <a:gd name="T35" fmla="*/ 6 h 23"/>
                  <a:gd name="T36" fmla="*/ 26 w 27"/>
                  <a:gd name="T37" fmla="*/ 2 h 23"/>
                  <a:gd name="T38" fmla="*/ 27 w 27"/>
                  <a:gd name="T39" fmla="*/ 2 h 23"/>
                  <a:gd name="T40" fmla="*/ 22 w 27"/>
                  <a:gd name="T41" fmla="*/ 1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23"/>
                  <a:gd name="T65" fmla="*/ 27 w 27"/>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23">
                    <a:moveTo>
                      <a:pt x="22" y="1"/>
                    </a:moveTo>
                    <a:lnTo>
                      <a:pt x="22" y="0"/>
                    </a:lnTo>
                    <a:lnTo>
                      <a:pt x="20" y="3"/>
                    </a:lnTo>
                    <a:lnTo>
                      <a:pt x="18" y="6"/>
                    </a:lnTo>
                    <a:lnTo>
                      <a:pt x="16" y="8"/>
                    </a:lnTo>
                    <a:lnTo>
                      <a:pt x="12" y="11"/>
                    </a:lnTo>
                    <a:lnTo>
                      <a:pt x="10" y="13"/>
                    </a:lnTo>
                    <a:lnTo>
                      <a:pt x="7" y="15"/>
                    </a:lnTo>
                    <a:lnTo>
                      <a:pt x="3" y="17"/>
                    </a:lnTo>
                    <a:lnTo>
                      <a:pt x="0" y="19"/>
                    </a:lnTo>
                    <a:lnTo>
                      <a:pt x="3" y="23"/>
                    </a:lnTo>
                    <a:lnTo>
                      <a:pt x="7" y="21"/>
                    </a:lnTo>
                    <a:lnTo>
                      <a:pt x="10" y="19"/>
                    </a:lnTo>
                    <a:lnTo>
                      <a:pt x="12" y="16"/>
                    </a:lnTo>
                    <a:lnTo>
                      <a:pt x="16" y="14"/>
                    </a:lnTo>
                    <a:lnTo>
                      <a:pt x="19" y="11"/>
                    </a:lnTo>
                    <a:lnTo>
                      <a:pt x="21" y="9"/>
                    </a:lnTo>
                    <a:lnTo>
                      <a:pt x="25" y="6"/>
                    </a:lnTo>
                    <a:lnTo>
                      <a:pt x="26" y="2"/>
                    </a:lnTo>
                    <a:lnTo>
                      <a:pt x="27" y="2"/>
                    </a:lnTo>
                    <a:lnTo>
                      <a:pt x="22"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23" name="Freeform 188">
                <a:extLst>
                  <a:ext uri="{FF2B5EF4-FFF2-40B4-BE49-F238E27FC236}">
                    <a16:creationId xmlns:a16="http://schemas.microsoft.com/office/drawing/2014/main" id="{F335D4D8-5D87-A4E8-EB84-4FB4A1EF3B0E}"/>
                  </a:ext>
                </a:extLst>
              </p:cNvPr>
              <p:cNvSpPr>
                <a:spLocks/>
              </p:cNvSpPr>
              <p:nvPr/>
            </p:nvSpPr>
            <p:spPr bwMode="auto">
              <a:xfrm>
                <a:off x="1046" y="1528"/>
                <a:ext cx="11" cy="22"/>
              </a:xfrm>
              <a:custGeom>
                <a:avLst/>
                <a:gdLst>
                  <a:gd name="T0" fmla="*/ 5 w 11"/>
                  <a:gd name="T1" fmla="*/ 2 h 22"/>
                  <a:gd name="T2" fmla="*/ 5 w 11"/>
                  <a:gd name="T3" fmla="*/ 2 h 22"/>
                  <a:gd name="T4" fmla="*/ 6 w 11"/>
                  <a:gd name="T5" fmla="*/ 4 h 22"/>
                  <a:gd name="T6" fmla="*/ 6 w 11"/>
                  <a:gd name="T7" fmla="*/ 6 h 22"/>
                  <a:gd name="T8" fmla="*/ 6 w 11"/>
                  <a:gd name="T9" fmla="*/ 8 h 22"/>
                  <a:gd name="T10" fmla="*/ 5 w 11"/>
                  <a:gd name="T11" fmla="*/ 10 h 22"/>
                  <a:gd name="T12" fmla="*/ 4 w 11"/>
                  <a:gd name="T13" fmla="*/ 13 h 22"/>
                  <a:gd name="T14" fmla="*/ 3 w 11"/>
                  <a:gd name="T15" fmla="*/ 16 h 22"/>
                  <a:gd name="T16" fmla="*/ 0 w 11"/>
                  <a:gd name="T17" fmla="*/ 18 h 22"/>
                  <a:gd name="T18" fmla="*/ 0 w 11"/>
                  <a:gd name="T19" fmla="*/ 21 h 22"/>
                  <a:gd name="T20" fmla="*/ 5 w 11"/>
                  <a:gd name="T21" fmla="*/ 22 h 22"/>
                  <a:gd name="T22" fmla="*/ 5 w 11"/>
                  <a:gd name="T23" fmla="*/ 20 h 22"/>
                  <a:gd name="T24" fmla="*/ 6 w 11"/>
                  <a:gd name="T25" fmla="*/ 17 h 22"/>
                  <a:gd name="T26" fmla="*/ 8 w 11"/>
                  <a:gd name="T27" fmla="*/ 15 h 22"/>
                  <a:gd name="T28" fmla="*/ 10 w 11"/>
                  <a:gd name="T29" fmla="*/ 11 h 22"/>
                  <a:gd name="T30" fmla="*/ 11 w 11"/>
                  <a:gd name="T31" fmla="*/ 9 h 22"/>
                  <a:gd name="T32" fmla="*/ 11 w 11"/>
                  <a:gd name="T33" fmla="*/ 6 h 22"/>
                  <a:gd name="T34" fmla="*/ 11 w 11"/>
                  <a:gd name="T35" fmla="*/ 3 h 22"/>
                  <a:gd name="T36" fmla="*/ 10 w 11"/>
                  <a:gd name="T37" fmla="*/ 0 h 22"/>
                  <a:gd name="T38" fmla="*/ 10 w 11"/>
                  <a:gd name="T39" fmla="*/ 0 h 22"/>
                  <a:gd name="T40" fmla="*/ 5 w 11"/>
                  <a:gd name="T41" fmla="*/ 2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22"/>
                  <a:gd name="T65" fmla="*/ 11 w 11"/>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22">
                    <a:moveTo>
                      <a:pt x="5" y="2"/>
                    </a:moveTo>
                    <a:lnTo>
                      <a:pt x="5" y="2"/>
                    </a:lnTo>
                    <a:lnTo>
                      <a:pt x="6" y="4"/>
                    </a:lnTo>
                    <a:lnTo>
                      <a:pt x="6" y="6"/>
                    </a:lnTo>
                    <a:lnTo>
                      <a:pt x="6" y="8"/>
                    </a:lnTo>
                    <a:lnTo>
                      <a:pt x="5" y="10"/>
                    </a:lnTo>
                    <a:lnTo>
                      <a:pt x="4" y="13"/>
                    </a:lnTo>
                    <a:lnTo>
                      <a:pt x="3" y="16"/>
                    </a:lnTo>
                    <a:lnTo>
                      <a:pt x="0" y="18"/>
                    </a:lnTo>
                    <a:lnTo>
                      <a:pt x="0" y="21"/>
                    </a:lnTo>
                    <a:lnTo>
                      <a:pt x="5" y="22"/>
                    </a:lnTo>
                    <a:lnTo>
                      <a:pt x="5" y="20"/>
                    </a:lnTo>
                    <a:lnTo>
                      <a:pt x="6" y="17"/>
                    </a:lnTo>
                    <a:lnTo>
                      <a:pt x="8" y="15"/>
                    </a:lnTo>
                    <a:lnTo>
                      <a:pt x="10" y="11"/>
                    </a:lnTo>
                    <a:lnTo>
                      <a:pt x="11" y="9"/>
                    </a:lnTo>
                    <a:lnTo>
                      <a:pt x="11" y="6"/>
                    </a:lnTo>
                    <a:lnTo>
                      <a:pt x="11" y="3"/>
                    </a:lnTo>
                    <a:lnTo>
                      <a:pt x="10" y="0"/>
                    </a:lnTo>
                    <a:lnTo>
                      <a:pt x="5"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24" name="Freeform 189">
                <a:extLst>
                  <a:ext uri="{FF2B5EF4-FFF2-40B4-BE49-F238E27FC236}">
                    <a16:creationId xmlns:a16="http://schemas.microsoft.com/office/drawing/2014/main" id="{014909BE-543D-9191-B7D9-76F3BDA80716}"/>
                  </a:ext>
                </a:extLst>
              </p:cNvPr>
              <p:cNvSpPr>
                <a:spLocks/>
              </p:cNvSpPr>
              <p:nvPr/>
            </p:nvSpPr>
            <p:spPr bwMode="auto">
              <a:xfrm>
                <a:off x="1046" y="1523"/>
                <a:ext cx="10" cy="7"/>
              </a:xfrm>
              <a:custGeom>
                <a:avLst/>
                <a:gdLst>
                  <a:gd name="T0" fmla="*/ 0 w 10"/>
                  <a:gd name="T1" fmla="*/ 4 h 7"/>
                  <a:gd name="T2" fmla="*/ 0 w 10"/>
                  <a:gd name="T3" fmla="*/ 4 h 7"/>
                  <a:gd name="T4" fmla="*/ 0 w 10"/>
                  <a:gd name="T5" fmla="*/ 4 h 7"/>
                  <a:gd name="T6" fmla="*/ 2 w 10"/>
                  <a:gd name="T7" fmla="*/ 4 h 7"/>
                  <a:gd name="T8" fmla="*/ 3 w 10"/>
                  <a:gd name="T9" fmla="*/ 5 h 7"/>
                  <a:gd name="T10" fmla="*/ 3 w 10"/>
                  <a:gd name="T11" fmla="*/ 5 h 7"/>
                  <a:gd name="T12" fmla="*/ 4 w 10"/>
                  <a:gd name="T13" fmla="*/ 6 h 7"/>
                  <a:gd name="T14" fmla="*/ 5 w 10"/>
                  <a:gd name="T15" fmla="*/ 6 h 7"/>
                  <a:gd name="T16" fmla="*/ 5 w 10"/>
                  <a:gd name="T17" fmla="*/ 6 h 7"/>
                  <a:gd name="T18" fmla="*/ 5 w 10"/>
                  <a:gd name="T19" fmla="*/ 7 h 7"/>
                  <a:gd name="T20" fmla="*/ 10 w 10"/>
                  <a:gd name="T21" fmla="*/ 5 h 7"/>
                  <a:gd name="T22" fmla="*/ 8 w 10"/>
                  <a:gd name="T23" fmla="*/ 4 h 7"/>
                  <a:gd name="T24" fmla="*/ 8 w 10"/>
                  <a:gd name="T25" fmla="*/ 3 h 7"/>
                  <a:gd name="T26" fmla="*/ 7 w 10"/>
                  <a:gd name="T27" fmla="*/ 2 h 7"/>
                  <a:gd name="T28" fmla="*/ 6 w 10"/>
                  <a:gd name="T29" fmla="*/ 2 h 7"/>
                  <a:gd name="T30" fmla="*/ 5 w 10"/>
                  <a:gd name="T31" fmla="*/ 1 h 7"/>
                  <a:gd name="T32" fmla="*/ 4 w 10"/>
                  <a:gd name="T33" fmla="*/ 1 h 7"/>
                  <a:gd name="T34" fmla="*/ 3 w 10"/>
                  <a:gd name="T35" fmla="*/ 0 h 7"/>
                  <a:gd name="T36" fmla="*/ 3 w 10"/>
                  <a:gd name="T37" fmla="*/ 0 h 7"/>
                  <a:gd name="T38" fmla="*/ 2 w 10"/>
                  <a:gd name="T39" fmla="*/ 0 h 7"/>
                  <a:gd name="T40" fmla="*/ 0 w 10"/>
                  <a:gd name="T41" fmla="*/ 4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7"/>
                  <a:gd name="T65" fmla="*/ 10 w 10"/>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7">
                    <a:moveTo>
                      <a:pt x="0" y="4"/>
                    </a:moveTo>
                    <a:lnTo>
                      <a:pt x="0" y="4"/>
                    </a:lnTo>
                    <a:lnTo>
                      <a:pt x="2" y="4"/>
                    </a:lnTo>
                    <a:lnTo>
                      <a:pt x="3" y="5"/>
                    </a:lnTo>
                    <a:lnTo>
                      <a:pt x="4" y="6"/>
                    </a:lnTo>
                    <a:lnTo>
                      <a:pt x="5" y="6"/>
                    </a:lnTo>
                    <a:lnTo>
                      <a:pt x="5" y="7"/>
                    </a:lnTo>
                    <a:lnTo>
                      <a:pt x="10" y="5"/>
                    </a:lnTo>
                    <a:lnTo>
                      <a:pt x="8" y="4"/>
                    </a:lnTo>
                    <a:lnTo>
                      <a:pt x="8" y="3"/>
                    </a:lnTo>
                    <a:lnTo>
                      <a:pt x="7" y="2"/>
                    </a:lnTo>
                    <a:lnTo>
                      <a:pt x="6" y="2"/>
                    </a:lnTo>
                    <a:lnTo>
                      <a:pt x="5" y="1"/>
                    </a:lnTo>
                    <a:lnTo>
                      <a:pt x="4" y="1"/>
                    </a:lnTo>
                    <a:lnTo>
                      <a:pt x="3" y="0"/>
                    </a:lnTo>
                    <a:lnTo>
                      <a:pt x="2"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25" name="Freeform 190">
                <a:extLst>
                  <a:ext uri="{FF2B5EF4-FFF2-40B4-BE49-F238E27FC236}">
                    <a16:creationId xmlns:a16="http://schemas.microsoft.com/office/drawing/2014/main" id="{3BFC8FCA-1CEB-D3A1-4F51-501DFE1EF939}"/>
                  </a:ext>
                </a:extLst>
              </p:cNvPr>
              <p:cNvSpPr>
                <a:spLocks/>
              </p:cNvSpPr>
              <p:nvPr/>
            </p:nvSpPr>
            <p:spPr bwMode="auto">
              <a:xfrm>
                <a:off x="1030" y="1522"/>
                <a:ext cx="18" cy="5"/>
              </a:xfrm>
              <a:custGeom>
                <a:avLst/>
                <a:gdLst>
                  <a:gd name="T0" fmla="*/ 1 w 18"/>
                  <a:gd name="T1" fmla="*/ 5 h 5"/>
                  <a:gd name="T2" fmla="*/ 1 w 18"/>
                  <a:gd name="T3" fmla="*/ 5 h 5"/>
                  <a:gd name="T4" fmla="*/ 3 w 18"/>
                  <a:gd name="T5" fmla="*/ 4 h 5"/>
                  <a:gd name="T6" fmla="*/ 5 w 18"/>
                  <a:gd name="T7" fmla="*/ 4 h 5"/>
                  <a:gd name="T8" fmla="*/ 6 w 18"/>
                  <a:gd name="T9" fmla="*/ 4 h 5"/>
                  <a:gd name="T10" fmla="*/ 9 w 18"/>
                  <a:gd name="T11" fmla="*/ 4 h 5"/>
                  <a:gd name="T12" fmla="*/ 11 w 18"/>
                  <a:gd name="T13" fmla="*/ 4 h 5"/>
                  <a:gd name="T14" fmla="*/ 13 w 18"/>
                  <a:gd name="T15" fmla="*/ 4 h 5"/>
                  <a:gd name="T16" fmla="*/ 15 w 18"/>
                  <a:gd name="T17" fmla="*/ 4 h 5"/>
                  <a:gd name="T18" fmla="*/ 16 w 18"/>
                  <a:gd name="T19" fmla="*/ 5 h 5"/>
                  <a:gd name="T20" fmla="*/ 18 w 18"/>
                  <a:gd name="T21" fmla="*/ 1 h 5"/>
                  <a:gd name="T22" fmla="*/ 15 w 18"/>
                  <a:gd name="T23" fmla="*/ 0 h 5"/>
                  <a:gd name="T24" fmla="*/ 13 w 18"/>
                  <a:gd name="T25" fmla="*/ 0 h 5"/>
                  <a:gd name="T26" fmla="*/ 11 w 18"/>
                  <a:gd name="T27" fmla="*/ 0 h 5"/>
                  <a:gd name="T28" fmla="*/ 9 w 18"/>
                  <a:gd name="T29" fmla="*/ 0 h 5"/>
                  <a:gd name="T30" fmla="*/ 6 w 18"/>
                  <a:gd name="T31" fmla="*/ 0 h 5"/>
                  <a:gd name="T32" fmla="*/ 4 w 18"/>
                  <a:gd name="T33" fmla="*/ 0 h 5"/>
                  <a:gd name="T34" fmla="*/ 2 w 18"/>
                  <a:gd name="T35" fmla="*/ 0 h 5"/>
                  <a:gd name="T36" fmla="*/ 0 w 18"/>
                  <a:gd name="T37" fmla="*/ 1 h 5"/>
                  <a:gd name="T38" fmla="*/ 1 w 18"/>
                  <a:gd name="T39" fmla="*/ 1 h 5"/>
                  <a:gd name="T40" fmla="*/ 1 w 18"/>
                  <a:gd name="T41" fmla="*/ 5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5"/>
                  <a:gd name="T65" fmla="*/ 18 w 18"/>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5">
                    <a:moveTo>
                      <a:pt x="1" y="5"/>
                    </a:moveTo>
                    <a:lnTo>
                      <a:pt x="1" y="5"/>
                    </a:lnTo>
                    <a:lnTo>
                      <a:pt x="3" y="4"/>
                    </a:lnTo>
                    <a:lnTo>
                      <a:pt x="5" y="4"/>
                    </a:lnTo>
                    <a:lnTo>
                      <a:pt x="6" y="4"/>
                    </a:lnTo>
                    <a:lnTo>
                      <a:pt x="9" y="4"/>
                    </a:lnTo>
                    <a:lnTo>
                      <a:pt x="11" y="4"/>
                    </a:lnTo>
                    <a:lnTo>
                      <a:pt x="13" y="4"/>
                    </a:lnTo>
                    <a:lnTo>
                      <a:pt x="15" y="4"/>
                    </a:lnTo>
                    <a:lnTo>
                      <a:pt x="16" y="5"/>
                    </a:lnTo>
                    <a:lnTo>
                      <a:pt x="18" y="1"/>
                    </a:lnTo>
                    <a:lnTo>
                      <a:pt x="15" y="0"/>
                    </a:lnTo>
                    <a:lnTo>
                      <a:pt x="13" y="0"/>
                    </a:lnTo>
                    <a:lnTo>
                      <a:pt x="11" y="0"/>
                    </a:lnTo>
                    <a:lnTo>
                      <a:pt x="9" y="0"/>
                    </a:lnTo>
                    <a:lnTo>
                      <a:pt x="6" y="0"/>
                    </a:lnTo>
                    <a:lnTo>
                      <a:pt x="4" y="0"/>
                    </a:lnTo>
                    <a:lnTo>
                      <a:pt x="2" y="0"/>
                    </a:lnTo>
                    <a:lnTo>
                      <a:pt x="0" y="1"/>
                    </a:lnTo>
                    <a:lnTo>
                      <a:pt x="1" y="1"/>
                    </a:lnTo>
                    <a:lnTo>
                      <a:pt x="1"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26" name="Freeform 191">
                <a:extLst>
                  <a:ext uri="{FF2B5EF4-FFF2-40B4-BE49-F238E27FC236}">
                    <a16:creationId xmlns:a16="http://schemas.microsoft.com/office/drawing/2014/main" id="{E39C14BA-BE04-E2A6-27DF-AEB8BB85211A}"/>
                  </a:ext>
                </a:extLst>
              </p:cNvPr>
              <p:cNvSpPr>
                <a:spLocks/>
              </p:cNvSpPr>
              <p:nvPr/>
            </p:nvSpPr>
            <p:spPr bwMode="auto">
              <a:xfrm>
                <a:off x="1023" y="1523"/>
                <a:ext cx="8" cy="7"/>
              </a:xfrm>
              <a:custGeom>
                <a:avLst/>
                <a:gdLst>
                  <a:gd name="T0" fmla="*/ 3 w 8"/>
                  <a:gd name="T1" fmla="*/ 6 h 7"/>
                  <a:gd name="T2" fmla="*/ 3 w 8"/>
                  <a:gd name="T3" fmla="*/ 7 h 7"/>
                  <a:gd name="T4" fmla="*/ 3 w 8"/>
                  <a:gd name="T5" fmla="*/ 6 h 7"/>
                  <a:gd name="T6" fmla="*/ 4 w 8"/>
                  <a:gd name="T7" fmla="*/ 6 h 7"/>
                  <a:gd name="T8" fmla="*/ 5 w 8"/>
                  <a:gd name="T9" fmla="*/ 5 h 7"/>
                  <a:gd name="T10" fmla="*/ 5 w 8"/>
                  <a:gd name="T11" fmla="*/ 5 h 7"/>
                  <a:gd name="T12" fmla="*/ 7 w 8"/>
                  <a:gd name="T13" fmla="*/ 4 h 7"/>
                  <a:gd name="T14" fmla="*/ 7 w 8"/>
                  <a:gd name="T15" fmla="*/ 4 h 7"/>
                  <a:gd name="T16" fmla="*/ 8 w 8"/>
                  <a:gd name="T17" fmla="*/ 4 h 7"/>
                  <a:gd name="T18" fmla="*/ 8 w 8"/>
                  <a:gd name="T19" fmla="*/ 4 h 7"/>
                  <a:gd name="T20" fmla="*/ 8 w 8"/>
                  <a:gd name="T21" fmla="*/ 0 h 7"/>
                  <a:gd name="T22" fmla="*/ 7 w 8"/>
                  <a:gd name="T23" fmla="*/ 0 h 7"/>
                  <a:gd name="T24" fmla="*/ 5 w 8"/>
                  <a:gd name="T25" fmla="*/ 0 h 7"/>
                  <a:gd name="T26" fmla="*/ 4 w 8"/>
                  <a:gd name="T27" fmla="*/ 1 h 7"/>
                  <a:gd name="T28" fmla="*/ 3 w 8"/>
                  <a:gd name="T29" fmla="*/ 1 h 7"/>
                  <a:gd name="T30" fmla="*/ 2 w 8"/>
                  <a:gd name="T31" fmla="*/ 2 h 7"/>
                  <a:gd name="T32" fmla="*/ 2 w 8"/>
                  <a:gd name="T33" fmla="*/ 2 h 7"/>
                  <a:gd name="T34" fmla="*/ 1 w 8"/>
                  <a:gd name="T35" fmla="*/ 3 h 7"/>
                  <a:gd name="T36" fmla="*/ 0 w 8"/>
                  <a:gd name="T37" fmla="*/ 3 h 7"/>
                  <a:gd name="T38" fmla="*/ 0 w 8"/>
                  <a:gd name="T39" fmla="*/ 3 h 7"/>
                  <a:gd name="T40" fmla="*/ 3 w 8"/>
                  <a:gd name="T41" fmla="*/ 6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7"/>
                  <a:gd name="T65" fmla="*/ 8 w 8"/>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7">
                    <a:moveTo>
                      <a:pt x="3" y="6"/>
                    </a:moveTo>
                    <a:lnTo>
                      <a:pt x="3" y="7"/>
                    </a:lnTo>
                    <a:lnTo>
                      <a:pt x="3" y="6"/>
                    </a:lnTo>
                    <a:lnTo>
                      <a:pt x="4" y="6"/>
                    </a:lnTo>
                    <a:lnTo>
                      <a:pt x="5" y="5"/>
                    </a:lnTo>
                    <a:lnTo>
                      <a:pt x="7" y="4"/>
                    </a:lnTo>
                    <a:lnTo>
                      <a:pt x="8" y="4"/>
                    </a:lnTo>
                    <a:lnTo>
                      <a:pt x="8" y="0"/>
                    </a:lnTo>
                    <a:lnTo>
                      <a:pt x="7" y="0"/>
                    </a:lnTo>
                    <a:lnTo>
                      <a:pt x="5" y="0"/>
                    </a:lnTo>
                    <a:lnTo>
                      <a:pt x="4" y="1"/>
                    </a:lnTo>
                    <a:lnTo>
                      <a:pt x="3" y="1"/>
                    </a:lnTo>
                    <a:lnTo>
                      <a:pt x="2" y="2"/>
                    </a:lnTo>
                    <a:lnTo>
                      <a:pt x="1" y="3"/>
                    </a:lnTo>
                    <a:lnTo>
                      <a:pt x="0" y="3"/>
                    </a:lnTo>
                    <a:lnTo>
                      <a:pt x="3"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27" name="Freeform 192">
                <a:extLst>
                  <a:ext uri="{FF2B5EF4-FFF2-40B4-BE49-F238E27FC236}">
                    <a16:creationId xmlns:a16="http://schemas.microsoft.com/office/drawing/2014/main" id="{92D47D61-FCF5-917B-9773-09278275091F}"/>
                  </a:ext>
                </a:extLst>
              </p:cNvPr>
              <p:cNvSpPr>
                <a:spLocks/>
              </p:cNvSpPr>
              <p:nvPr/>
            </p:nvSpPr>
            <p:spPr bwMode="auto">
              <a:xfrm>
                <a:off x="1023" y="1538"/>
                <a:ext cx="17" cy="15"/>
              </a:xfrm>
              <a:custGeom>
                <a:avLst/>
                <a:gdLst>
                  <a:gd name="T0" fmla="*/ 8 w 17"/>
                  <a:gd name="T1" fmla="*/ 1 h 15"/>
                  <a:gd name="T2" fmla="*/ 7 w 17"/>
                  <a:gd name="T3" fmla="*/ 4 h 15"/>
                  <a:gd name="T4" fmla="*/ 5 w 17"/>
                  <a:gd name="T5" fmla="*/ 5 h 15"/>
                  <a:gd name="T6" fmla="*/ 3 w 17"/>
                  <a:gd name="T7" fmla="*/ 7 h 15"/>
                  <a:gd name="T8" fmla="*/ 2 w 17"/>
                  <a:gd name="T9" fmla="*/ 8 h 15"/>
                  <a:gd name="T10" fmla="*/ 1 w 17"/>
                  <a:gd name="T11" fmla="*/ 10 h 15"/>
                  <a:gd name="T12" fmla="*/ 0 w 17"/>
                  <a:gd name="T13" fmla="*/ 11 h 15"/>
                  <a:gd name="T14" fmla="*/ 0 w 17"/>
                  <a:gd name="T15" fmla="*/ 12 h 15"/>
                  <a:gd name="T16" fmla="*/ 2 w 17"/>
                  <a:gd name="T17" fmla="*/ 13 h 15"/>
                  <a:gd name="T18" fmla="*/ 3 w 17"/>
                  <a:gd name="T19" fmla="*/ 14 h 15"/>
                  <a:gd name="T20" fmla="*/ 4 w 17"/>
                  <a:gd name="T21" fmla="*/ 15 h 15"/>
                  <a:gd name="T22" fmla="*/ 5 w 17"/>
                  <a:gd name="T23" fmla="*/ 15 h 15"/>
                  <a:gd name="T24" fmla="*/ 8 w 17"/>
                  <a:gd name="T25" fmla="*/ 15 h 15"/>
                  <a:gd name="T26" fmla="*/ 9 w 17"/>
                  <a:gd name="T27" fmla="*/ 15 h 15"/>
                  <a:gd name="T28" fmla="*/ 11 w 17"/>
                  <a:gd name="T29" fmla="*/ 15 h 15"/>
                  <a:gd name="T30" fmla="*/ 12 w 17"/>
                  <a:gd name="T31" fmla="*/ 14 h 15"/>
                  <a:gd name="T32" fmla="*/ 13 w 17"/>
                  <a:gd name="T33" fmla="*/ 13 h 15"/>
                  <a:gd name="T34" fmla="*/ 14 w 17"/>
                  <a:gd name="T35" fmla="*/ 13 h 15"/>
                  <a:gd name="T36" fmla="*/ 16 w 17"/>
                  <a:gd name="T37" fmla="*/ 12 h 15"/>
                  <a:gd name="T38" fmla="*/ 16 w 17"/>
                  <a:gd name="T39" fmla="*/ 10 h 15"/>
                  <a:gd name="T40" fmla="*/ 17 w 17"/>
                  <a:gd name="T41" fmla="*/ 9 h 15"/>
                  <a:gd name="T42" fmla="*/ 17 w 17"/>
                  <a:gd name="T43" fmla="*/ 8 h 15"/>
                  <a:gd name="T44" fmla="*/ 17 w 17"/>
                  <a:gd name="T45" fmla="*/ 7 h 15"/>
                  <a:gd name="T46" fmla="*/ 17 w 17"/>
                  <a:gd name="T47" fmla="*/ 5 h 15"/>
                  <a:gd name="T48" fmla="*/ 16 w 17"/>
                  <a:gd name="T49" fmla="*/ 4 h 15"/>
                  <a:gd name="T50" fmla="*/ 16 w 17"/>
                  <a:gd name="T51" fmla="*/ 4 h 15"/>
                  <a:gd name="T52" fmla="*/ 14 w 17"/>
                  <a:gd name="T53" fmla="*/ 3 h 15"/>
                  <a:gd name="T54" fmla="*/ 14 w 17"/>
                  <a:gd name="T55" fmla="*/ 1 h 15"/>
                  <a:gd name="T56" fmla="*/ 13 w 17"/>
                  <a:gd name="T57" fmla="*/ 1 h 15"/>
                  <a:gd name="T58" fmla="*/ 12 w 17"/>
                  <a:gd name="T59" fmla="*/ 0 h 15"/>
                  <a:gd name="T60" fmla="*/ 11 w 17"/>
                  <a:gd name="T61" fmla="*/ 0 h 15"/>
                  <a:gd name="T62" fmla="*/ 10 w 17"/>
                  <a:gd name="T63" fmla="*/ 0 h 15"/>
                  <a:gd name="T64" fmla="*/ 9 w 17"/>
                  <a:gd name="T65" fmla="*/ 1 h 15"/>
                  <a:gd name="T66" fmla="*/ 8 w 17"/>
                  <a:gd name="T67" fmla="*/ 1 h 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
                  <a:gd name="T103" fmla="*/ 0 h 15"/>
                  <a:gd name="T104" fmla="*/ 17 w 17"/>
                  <a:gd name="T105" fmla="*/ 15 h 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 h="15">
                    <a:moveTo>
                      <a:pt x="8" y="1"/>
                    </a:moveTo>
                    <a:lnTo>
                      <a:pt x="7" y="4"/>
                    </a:lnTo>
                    <a:lnTo>
                      <a:pt x="5" y="5"/>
                    </a:lnTo>
                    <a:lnTo>
                      <a:pt x="3" y="7"/>
                    </a:lnTo>
                    <a:lnTo>
                      <a:pt x="2" y="8"/>
                    </a:lnTo>
                    <a:lnTo>
                      <a:pt x="1" y="10"/>
                    </a:lnTo>
                    <a:lnTo>
                      <a:pt x="0" y="11"/>
                    </a:lnTo>
                    <a:lnTo>
                      <a:pt x="0" y="12"/>
                    </a:lnTo>
                    <a:lnTo>
                      <a:pt x="2" y="13"/>
                    </a:lnTo>
                    <a:lnTo>
                      <a:pt x="3" y="14"/>
                    </a:lnTo>
                    <a:lnTo>
                      <a:pt x="4" y="15"/>
                    </a:lnTo>
                    <a:lnTo>
                      <a:pt x="5" y="15"/>
                    </a:lnTo>
                    <a:lnTo>
                      <a:pt x="8" y="15"/>
                    </a:lnTo>
                    <a:lnTo>
                      <a:pt x="9" y="15"/>
                    </a:lnTo>
                    <a:lnTo>
                      <a:pt x="11" y="15"/>
                    </a:lnTo>
                    <a:lnTo>
                      <a:pt x="12" y="14"/>
                    </a:lnTo>
                    <a:lnTo>
                      <a:pt x="13" y="13"/>
                    </a:lnTo>
                    <a:lnTo>
                      <a:pt x="14" y="13"/>
                    </a:lnTo>
                    <a:lnTo>
                      <a:pt x="16" y="12"/>
                    </a:lnTo>
                    <a:lnTo>
                      <a:pt x="16" y="10"/>
                    </a:lnTo>
                    <a:lnTo>
                      <a:pt x="17" y="9"/>
                    </a:lnTo>
                    <a:lnTo>
                      <a:pt x="17" y="8"/>
                    </a:lnTo>
                    <a:lnTo>
                      <a:pt x="17" y="7"/>
                    </a:lnTo>
                    <a:lnTo>
                      <a:pt x="17" y="5"/>
                    </a:lnTo>
                    <a:lnTo>
                      <a:pt x="16" y="4"/>
                    </a:lnTo>
                    <a:lnTo>
                      <a:pt x="14" y="3"/>
                    </a:lnTo>
                    <a:lnTo>
                      <a:pt x="14" y="1"/>
                    </a:lnTo>
                    <a:lnTo>
                      <a:pt x="13" y="1"/>
                    </a:lnTo>
                    <a:lnTo>
                      <a:pt x="12" y="0"/>
                    </a:lnTo>
                    <a:lnTo>
                      <a:pt x="11" y="0"/>
                    </a:lnTo>
                    <a:lnTo>
                      <a:pt x="10" y="0"/>
                    </a:lnTo>
                    <a:lnTo>
                      <a:pt x="9" y="1"/>
                    </a:lnTo>
                    <a:lnTo>
                      <a:pt x="8" y="1"/>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28" name="Freeform 193">
                <a:extLst>
                  <a:ext uri="{FF2B5EF4-FFF2-40B4-BE49-F238E27FC236}">
                    <a16:creationId xmlns:a16="http://schemas.microsoft.com/office/drawing/2014/main" id="{F604C70D-8C9A-7A9A-C7A8-F9CEA97E62D9}"/>
                  </a:ext>
                </a:extLst>
              </p:cNvPr>
              <p:cNvSpPr>
                <a:spLocks/>
              </p:cNvSpPr>
              <p:nvPr/>
            </p:nvSpPr>
            <p:spPr bwMode="auto">
              <a:xfrm>
                <a:off x="1023" y="1538"/>
                <a:ext cx="17" cy="15"/>
              </a:xfrm>
              <a:custGeom>
                <a:avLst/>
                <a:gdLst>
                  <a:gd name="T0" fmla="*/ 8 w 17"/>
                  <a:gd name="T1" fmla="*/ 1 h 15"/>
                  <a:gd name="T2" fmla="*/ 7 w 17"/>
                  <a:gd name="T3" fmla="*/ 4 h 15"/>
                  <a:gd name="T4" fmla="*/ 5 w 17"/>
                  <a:gd name="T5" fmla="*/ 5 h 15"/>
                  <a:gd name="T6" fmla="*/ 3 w 17"/>
                  <a:gd name="T7" fmla="*/ 7 h 15"/>
                  <a:gd name="T8" fmla="*/ 2 w 17"/>
                  <a:gd name="T9" fmla="*/ 8 h 15"/>
                  <a:gd name="T10" fmla="*/ 1 w 17"/>
                  <a:gd name="T11" fmla="*/ 10 h 15"/>
                  <a:gd name="T12" fmla="*/ 0 w 17"/>
                  <a:gd name="T13" fmla="*/ 11 h 15"/>
                  <a:gd name="T14" fmla="*/ 0 w 17"/>
                  <a:gd name="T15" fmla="*/ 12 h 15"/>
                  <a:gd name="T16" fmla="*/ 2 w 17"/>
                  <a:gd name="T17" fmla="*/ 13 h 15"/>
                  <a:gd name="T18" fmla="*/ 3 w 17"/>
                  <a:gd name="T19" fmla="*/ 14 h 15"/>
                  <a:gd name="T20" fmla="*/ 4 w 17"/>
                  <a:gd name="T21" fmla="*/ 15 h 15"/>
                  <a:gd name="T22" fmla="*/ 5 w 17"/>
                  <a:gd name="T23" fmla="*/ 15 h 15"/>
                  <a:gd name="T24" fmla="*/ 8 w 17"/>
                  <a:gd name="T25" fmla="*/ 15 h 15"/>
                  <a:gd name="T26" fmla="*/ 9 w 17"/>
                  <a:gd name="T27" fmla="*/ 15 h 15"/>
                  <a:gd name="T28" fmla="*/ 11 w 17"/>
                  <a:gd name="T29" fmla="*/ 15 h 15"/>
                  <a:gd name="T30" fmla="*/ 12 w 17"/>
                  <a:gd name="T31" fmla="*/ 14 h 15"/>
                  <a:gd name="T32" fmla="*/ 13 w 17"/>
                  <a:gd name="T33" fmla="*/ 13 h 15"/>
                  <a:gd name="T34" fmla="*/ 14 w 17"/>
                  <a:gd name="T35" fmla="*/ 13 h 15"/>
                  <a:gd name="T36" fmla="*/ 16 w 17"/>
                  <a:gd name="T37" fmla="*/ 12 h 15"/>
                  <a:gd name="T38" fmla="*/ 16 w 17"/>
                  <a:gd name="T39" fmla="*/ 10 h 15"/>
                  <a:gd name="T40" fmla="*/ 17 w 17"/>
                  <a:gd name="T41" fmla="*/ 9 h 15"/>
                  <a:gd name="T42" fmla="*/ 17 w 17"/>
                  <a:gd name="T43" fmla="*/ 8 h 15"/>
                  <a:gd name="T44" fmla="*/ 17 w 17"/>
                  <a:gd name="T45" fmla="*/ 7 h 15"/>
                  <a:gd name="T46" fmla="*/ 17 w 17"/>
                  <a:gd name="T47" fmla="*/ 5 h 15"/>
                  <a:gd name="T48" fmla="*/ 16 w 17"/>
                  <a:gd name="T49" fmla="*/ 4 h 15"/>
                  <a:gd name="T50" fmla="*/ 16 w 17"/>
                  <a:gd name="T51" fmla="*/ 4 h 15"/>
                  <a:gd name="T52" fmla="*/ 14 w 17"/>
                  <a:gd name="T53" fmla="*/ 3 h 15"/>
                  <a:gd name="T54" fmla="*/ 14 w 17"/>
                  <a:gd name="T55" fmla="*/ 1 h 15"/>
                  <a:gd name="T56" fmla="*/ 13 w 17"/>
                  <a:gd name="T57" fmla="*/ 1 h 15"/>
                  <a:gd name="T58" fmla="*/ 12 w 17"/>
                  <a:gd name="T59" fmla="*/ 0 h 15"/>
                  <a:gd name="T60" fmla="*/ 11 w 17"/>
                  <a:gd name="T61" fmla="*/ 0 h 15"/>
                  <a:gd name="T62" fmla="*/ 10 w 17"/>
                  <a:gd name="T63" fmla="*/ 0 h 15"/>
                  <a:gd name="T64" fmla="*/ 9 w 17"/>
                  <a:gd name="T65" fmla="*/ 1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15"/>
                  <a:gd name="T101" fmla="*/ 17 w 17"/>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15">
                    <a:moveTo>
                      <a:pt x="8" y="1"/>
                    </a:moveTo>
                    <a:lnTo>
                      <a:pt x="7" y="4"/>
                    </a:lnTo>
                    <a:lnTo>
                      <a:pt x="5" y="5"/>
                    </a:lnTo>
                    <a:lnTo>
                      <a:pt x="3" y="7"/>
                    </a:lnTo>
                    <a:lnTo>
                      <a:pt x="2" y="8"/>
                    </a:lnTo>
                    <a:lnTo>
                      <a:pt x="1" y="10"/>
                    </a:lnTo>
                    <a:lnTo>
                      <a:pt x="0" y="11"/>
                    </a:lnTo>
                    <a:lnTo>
                      <a:pt x="0" y="12"/>
                    </a:lnTo>
                    <a:lnTo>
                      <a:pt x="2" y="13"/>
                    </a:lnTo>
                    <a:lnTo>
                      <a:pt x="3" y="14"/>
                    </a:lnTo>
                    <a:lnTo>
                      <a:pt x="4" y="15"/>
                    </a:lnTo>
                    <a:lnTo>
                      <a:pt x="5" y="15"/>
                    </a:lnTo>
                    <a:lnTo>
                      <a:pt x="8" y="15"/>
                    </a:lnTo>
                    <a:lnTo>
                      <a:pt x="9" y="15"/>
                    </a:lnTo>
                    <a:lnTo>
                      <a:pt x="11" y="15"/>
                    </a:lnTo>
                    <a:lnTo>
                      <a:pt x="12" y="14"/>
                    </a:lnTo>
                    <a:lnTo>
                      <a:pt x="13" y="13"/>
                    </a:lnTo>
                    <a:lnTo>
                      <a:pt x="14" y="13"/>
                    </a:lnTo>
                    <a:lnTo>
                      <a:pt x="16" y="12"/>
                    </a:lnTo>
                    <a:lnTo>
                      <a:pt x="16" y="10"/>
                    </a:lnTo>
                    <a:lnTo>
                      <a:pt x="17" y="9"/>
                    </a:lnTo>
                    <a:lnTo>
                      <a:pt x="17" y="8"/>
                    </a:lnTo>
                    <a:lnTo>
                      <a:pt x="17" y="7"/>
                    </a:lnTo>
                    <a:lnTo>
                      <a:pt x="17" y="5"/>
                    </a:lnTo>
                    <a:lnTo>
                      <a:pt x="16" y="4"/>
                    </a:lnTo>
                    <a:lnTo>
                      <a:pt x="14" y="3"/>
                    </a:lnTo>
                    <a:lnTo>
                      <a:pt x="14" y="1"/>
                    </a:lnTo>
                    <a:lnTo>
                      <a:pt x="13" y="1"/>
                    </a:lnTo>
                    <a:lnTo>
                      <a:pt x="12" y="0"/>
                    </a:lnTo>
                    <a:lnTo>
                      <a:pt x="11" y="0"/>
                    </a:lnTo>
                    <a:lnTo>
                      <a:pt x="10" y="0"/>
                    </a:lnTo>
                    <a:lnTo>
                      <a:pt x="9" y="1"/>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3129" name="Freeform 194">
                <a:extLst>
                  <a:ext uri="{FF2B5EF4-FFF2-40B4-BE49-F238E27FC236}">
                    <a16:creationId xmlns:a16="http://schemas.microsoft.com/office/drawing/2014/main" id="{027CE990-98BF-0156-60AC-55606BA93C12}"/>
                  </a:ext>
                </a:extLst>
              </p:cNvPr>
              <p:cNvSpPr>
                <a:spLocks/>
              </p:cNvSpPr>
              <p:nvPr/>
            </p:nvSpPr>
            <p:spPr bwMode="auto">
              <a:xfrm>
                <a:off x="882" y="2876"/>
                <a:ext cx="2" cy="38"/>
              </a:xfrm>
              <a:custGeom>
                <a:avLst/>
                <a:gdLst>
                  <a:gd name="T0" fmla="*/ 2 w 2"/>
                  <a:gd name="T1" fmla="*/ 0 h 38"/>
                  <a:gd name="T2" fmla="*/ 2 w 2"/>
                  <a:gd name="T3" fmla="*/ 5 h 38"/>
                  <a:gd name="T4" fmla="*/ 2 w 2"/>
                  <a:gd name="T5" fmla="*/ 10 h 38"/>
                  <a:gd name="T6" fmla="*/ 2 w 2"/>
                  <a:gd name="T7" fmla="*/ 14 h 38"/>
                  <a:gd name="T8" fmla="*/ 1 w 2"/>
                  <a:gd name="T9" fmla="*/ 19 h 38"/>
                  <a:gd name="T10" fmla="*/ 1 w 2"/>
                  <a:gd name="T11" fmla="*/ 24 h 38"/>
                  <a:gd name="T12" fmla="*/ 1 w 2"/>
                  <a:gd name="T13" fmla="*/ 29 h 38"/>
                  <a:gd name="T14" fmla="*/ 0 w 2"/>
                  <a:gd name="T15" fmla="*/ 33 h 38"/>
                  <a:gd name="T16" fmla="*/ 0 w 2"/>
                  <a:gd name="T17" fmla="*/ 38 h 38"/>
                  <a:gd name="T18" fmla="*/ 2 w 2"/>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8"/>
                  <a:gd name="T32" fmla="*/ 2 w 2"/>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8">
                    <a:moveTo>
                      <a:pt x="2" y="0"/>
                    </a:moveTo>
                    <a:lnTo>
                      <a:pt x="2" y="5"/>
                    </a:lnTo>
                    <a:lnTo>
                      <a:pt x="2" y="10"/>
                    </a:lnTo>
                    <a:lnTo>
                      <a:pt x="2" y="14"/>
                    </a:lnTo>
                    <a:lnTo>
                      <a:pt x="1" y="19"/>
                    </a:lnTo>
                    <a:lnTo>
                      <a:pt x="1" y="24"/>
                    </a:lnTo>
                    <a:lnTo>
                      <a:pt x="1" y="29"/>
                    </a:lnTo>
                    <a:lnTo>
                      <a:pt x="0" y="33"/>
                    </a:lnTo>
                    <a:lnTo>
                      <a:pt x="0" y="38"/>
                    </a:lnTo>
                    <a:lnTo>
                      <a:pt x="2"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30" name="Freeform 195">
                <a:extLst>
                  <a:ext uri="{FF2B5EF4-FFF2-40B4-BE49-F238E27FC236}">
                    <a16:creationId xmlns:a16="http://schemas.microsoft.com/office/drawing/2014/main" id="{F2B41308-AD69-5B01-4792-E1E63731C55F}"/>
                  </a:ext>
                </a:extLst>
              </p:cNvPr>
              <p:cNvSpPr>
                <a:spLocks/>
              </p:cNvSpPr>
              <p:nvPr/>
            </p:nvSpPr>
            <p:spPr bwMode="auto">
              <a:xfrm>
                <a:off x="882" y="2876"/>
                <a:ext cx="2" cy="38"/>
              </a:xfrm>
              <a:custGeom>
                <a:avLst/>
                <a:gdLst>
                  <a:gd name="T0" fmla="*/ 2 w 2"/>
                  <a:gd name="T1" fmla="*/ 0 h 38"/>
                  <a:gd name="T2" fmla="*/ 2 w 2"/>
                  <a:gd name="T3" fmla="*/ 5 h 38"/>
                  <a:gd name="T4" fmla="*/ 2 w 2"/>
                  <a:gd name="T5" fmla="*/ 10 h 38"/>
                  <a:gd name="T6" fmla="*/ 2 w 2"/>
                  <a:gd name="T7" fmla="*/ 14 h 38"/>
                  <a:gd name="T8" fmla="*/ 1 w 2"/>
                  <a:gd name="T9" fmla="*/ 19 h 38"/>
                  <a:gd name="T10" fmla="*/ 1 w 2"/>
                  <a:gd name="T11" fmla="*/ 24 h 38"/>
                  <a:gd name="T12" fmla="*/ 1 w 2"/>
                  <a:gd name="T13" fmla="*/ 29 h 38"/>
                  <a:gd name="T14" fmla="*/ 0 w 2"/>
                  <a:gd name="T15" fmla="*/ 33 h 38"/>
                  <a:gd name="T16" fmla="*/ 0 w 2"/>
                  <a:gd name="T17" fmla="*/ 38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8"/>
                  <a:gd name="T29" fmla="*/ 2 w 2"/>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8">
                    <a:moveTo>
                      <a:pt x="2" y="0"/>
                    </a:moveTo>
                    <a:lnTo>
                      <a:pt x="2" y="5"/>
                    </a:lnTo>
                    <a:lnTo>
                      <a:pt x="2" y="10"/>
                    </a:lnTo>
                    <a:lnTo>
                      <a:pt x="2" y="14"/>
                    </a:lnTo>
                    <a:lnTo>
                      <a:pt x="1" y="19"/>
                    </a:lnTo>
                    <a:lnTo>
                      <a:pt x="1" y="24"/>
                    </a:lnTo>
                    <a:lnTo>
                      <a:pt x="1" y="29"/>
                    </a:lnTo>
                    <a:lnTo>
                      <a:pt x="0" y="33"/>
                    </a:lnTo>
                    <a:lnTo>
                      <a:pt x="0" y="38"/>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3131" name="Freeform 196">
                <a:extLst>
                  <a:ext uri="{FF2B5EF4-FFF2-40B4-BE49-F238E27FC236}">
                    <a16:creationId xmlns:a16="http://schemas.microsoft.com/office/drawing/2014/main" id="{C7603662-EDEA-CA68-9BF5-BB007CB850BE}"/>
                  </a:ext>
                </a:extLst>
              </p:cNvPr>
              <p:cNvSpPr>
                <a:spLocks/>
              </p:cNvSpPr>
              <p:nvPr/>
            </p:nvSpPr>
            <p:spPr bwMode="auto">
              <a:xfrm>
                <a:off x="895" y="2972"/>
                <a:ext cx="77" cy="16"/>
              </a:xfrm>
              <a:custGeom>
                <a:avLst/>
                <a:gdLst>
                  <a:gd name="T0" fmla="*/ 0 w 77"/>
                  <a:gd name="T1" fmla="*/ 0 h 16"/>
                  <a:gd name="T2" fmla="*/ 8 w 77"/>
                  <a:gd name="T3" fmla="*/ 5 h 16"/>
                  <a:gd name="T4" fmla="*/ 17 w 77"/>
                  <a:gd name="T5" fmla="*/ 10 h 16"/>
                  <a:gd name="T6" fmla="*/ 27 w 77"/>
                  <a:gd name="T7" fmla="*/ 13 h 16"/>
                  <a:gd name="T8" fmla="*/ 37 w 77"/>
                  <a:gd name="T9" fmla="*/ 15 h 16"/>
                  <a:gd name="T10" fmla="*/ 48 w 77"/>
                  <a:gd name="T11" fmla="*/ 16 h 16"/>
                  <a:gd name="T12" fmla="*/ 58 w 77"/>
                  <a:gd name="T13" fmla="*/ 15 h 16"/>
                  <a:gd name="T14" fmla="*/ 68 w 77"/>
                  <a:gd name="T15" fmla="*/ 13 h 16"/>
                  <a:gd name="T16" fmla="*/ 77 w 77"/>
                  <a:gd name="T17" fmla="*/ 8 h 16"/>
                  <a:gd name="T18" fmla="*/ 0 w 77"/>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16"/>
                  <a:gd name="T32" fmla="*/ 77 w 77"/>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16">
                    <a:moveTo>
                      <a:pt x="0" y="0"/>
                    </a:moveTo>
                    <a:lnTo>
                      <a:pt x="8" y="5"/>
                    </a:lnTo>
                    <a:lnTo>
                      <a:pt x="17" y="10"/>
                    </a:lnTo>
                    <a:lnTo>
                      <a:pt x="27" y="13"/>
                    </a:lnTo>
                    <a:lnTo>
                      <a:pt x="37" y="15"/>
                    </a:lnTo>
                    <a:lnTo>
                      <a:pt x="48" y="16"/>
                    </a:lnTo>
                    <a:lnTo>
                      <a:pt x="58" y="15"/>
                    </a:lnTo>
                    <a:lnTo>
                      <a:pt x="68" y="13"/>
                    </a:lnTo>
                    <a:lnTo>
                      <a:pt x="77" y="8"/>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32" name="Freeform 197">
                <a:extLst>
                  <a:ext uri="{FF2B5EF4-FFF2-40B4-BE49-F238E27FC236}">
                    <a16:creationId xmlns:a16="http://schemas.microsoft.com/office/drawing/2014/main" id="{6D06FAD7-827F-E860-E16C-0A7B23F49015}"/>
                  </a:ext>
                </a:extLst>
              </p:cNvPr>
              <p:cNvSpPr>
                <a:spLocks/>
              </p:cNvSpPr>
              <p:nvPr/>
            </p:nvSpPr>
            <p:spPr bwMode="auto">
              <a:xfrm>
                <a:off x="895" y="2972"/>
                <a:ext cx="77" cy="16"/>
              </a:xfrm>
              <a:custGeom>
                <a:avLst/>
                <a:gdLst>
                  <a:gd name="T0" fmla="*/ 0 w 77"/>
                  <a:gd name="T1" fmla="*/ 0 h 16"/>
                  <a:gd name="T2" fmla="*/ 8 w 77"/>
                  <a:gd name="T3" fmla="*/ 5 h 16"/>
                  <a:gd name="T4" fmla="*/ 17 w 77"/>
                  <a:gd name="T5" fmla="*/ 10 h 16"/>
                  <a:gd name="T6" fmla="*/ 27 w 77"/>
                  <a:gd name="T7" fmla="*/ 13 h 16"/>
                  <a:gd name="T8" fmla="*/ 37 w 77"/>
                  <a:gd name="T9" fmla="*/ 15 h 16"/>
                  <a:gd name="T10" fmla="*/ 48 w 77"/>
                  <a:gd name="T11" fmla="*/ 16 h 16"/>
                  <a:gd name="T12" fmla="*/ 58 w 77"/>
                  <a:gd name="T13" fmla="*/ 15 h 16"/>
                  <a:gd name="T14" fmla="*/ 68 w 77"/>
                  <a:gd name="T15" fmla="*/ 13 h 16"/>
                  <a:gd name="T16" fmla="*/ 77 w 77"/>
                  <a:gd name="T17" fmla="*/ 8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16"/>
                  <a:gd name="T29" fmla="*/ 77 w 7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16">
                    <a:moveTo>
                      <a:pt x="0" y="0"/>
                    </a:moveTo>
                    <a:lnTo>
                      <a:pt x="8" y="5"/>
                    </a:lnTo>
                    <a:lnTo>
                      <a:pt x="17" y="10"/>
                    </a:lnTo>
                    <a:lnTo>
                      <a:pt x="27" y="13"/>
                    </a:lnTo>
                    <a:lnTo>
                      <a:pt x="37" y="15"/>
                    </a:lnTo>
                    <a:lnTo>
                      <a:pt x="48" y="16"/>
                    </a:lnTo>
                    <a:lnTo>
                      <a:pt x="58" y="15"/>
                    </a:lnTo>
                    <a:lnTo>
                      <a:pt x="68" y="13"/>
                    </a:lnTo>
                    <a:lnTo>
                      <a:pt x="77" y="8"/>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3133" name="Freeform 198">
                <a:extLst>
                  <a:ext uri="{FF2B5EF4-FFF2-40B4-BE49-F238E27FC236}">
                    <a16:creationId xmlns:a16="http://schemas.microsoft.com/office/drawing/2014/main" id="{F1DFFD59-26D7-0B98-3DCC-73B8CDA7EA40}"/>
                  </a:ext>
                </a:extLst>
              </p:cNvPr>
              <p:cNvSpPr>
                <a:spLocks/>
              </p:cNvSpPr>
              <p:nvPr/>
            </p:nvSpPr>
            <p:spPr bwMode="auto">
              <a:xfrm>
                <a:off x="1372" y="2325"/>
                <a:ext cx="5" cy="24"/>
              </a:xfrm>
              <a:custGeom>
                <a:avLst/>
                <a:gdLst>
                  <a:gd name="T0" fmla="*/ 5 w 5"/>
                  <a:gd name="T1" fmla="*/ 24 h 24"/>
                  <a:gd name="T2" fmla="*/ 3 w 5"/>
                  <a:gd name="T3" fmla="*/ 21 h 24"/>
                  <a:gd name="T4" fmla="*/ 3 w 5"/>
                  <a:gd name="T5" fmla="*/ 18 h 24"/>
                  <a:gd name="T6" fmla="*/ 2 w 5"/>
                  <a:gd name="T7" fmla="*/ 15 h 24"/>
                  <a:gd name="T8" fmla="*/ 1 w 5"/>
                  <a:gd name="T9" fmla="*/ 12 h 24"/>
                  <a:gd name="T10" fmla="*/ 1 w 5"/>
                  <a:gd name="T11" fmla="*/ 9 h 24"/>
                  <a:gd name="T12" fmla="*/ 1 w 5"/>
                  <a:gd name="T13" fmla="*/ 6 h 24"/>
                  <a:gd name="T14" fmla="*/ 1 w 5"/>
                  <a:gd name="T15" fmla="*/ 3 h 24"/>
                  <a:gd name="T16" fmla="*/ 0 w 5"/>
                  <a:gd name="T17" fmla="*/ 0 h 24"/>
                  <a:gd name="T18" fmla="*/ 5 w 5"/>
                  <a:gd name="T19" fmla="*/ 24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4"/>
                  <a:gd name="T32" fmla="*/ 5 w 5"/>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4">
                    <a:moveTo>
                      <a:pt x="5" y="24"/>
                    </a:moveTo>
                    <a:lnTo>
                      <a:pt x="3" y="21"/>
                    </a:lnTo>
                    <a:lnTo>
                      <a:pt x="3" y="18"/>
                    </a:lnTo>
                    <a:lnTo>
                      <a:pt x="2" y="15"/>
                    </a:lnTo>
                    <a:lnTo>
                      <a:pt x="1" y="12"/>
                    </a:lnTo>
                    <a:lnTo>
                      <a:pt x="1" y="9"/>
                    </a:lnTo>
                    <a:lnTo>
                      <a:pt x="1" y="6"/>
                    </a:lnTo>
                    <a:lnTo>
                      <a:pt x="1" y="3"/>
                    </a:lnTo>
                    <a:lnTo>
                      <a:pt x="0" y="0"/>
                    </a:lnTo>
                    <a:lnTo>
                      <a:pt x="5" y="24"/>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34" name="Freeform 199">
                <a:extLst>
                  <a:ext uri="{FF2B5EF4-FFF2-40B4-BE49-F238E27FC236}">
                    <a16:creationId xmlns:a16="http://schemas.microsoft.com/office/drawing/2014/main" id="{614ADB76-888F-7D97-40BE-FE081E044453}"/>
                  </a:ext>
                </a:extLst>
              </p:cNvPr>
              <p:cNvSpPr>
                <a:spLocks/>
              </p:cNvSpPr>
              <p:nvPr/>
            </p:nvSpPr>
            <p:spPr bwMode="auto">
              <a:xfrm>
                <a:off x="1372" y="2325"/>
                <a:ext cx="5" cy="24"/>
              </a:xfrm>
              <a:custGeom>
                <a:avLst/>
                <a:gdLst>
                  <a:gd name="T0" fmla="*/ 5 w 5"/>
                  <a:gd name="T1" fmla="*/ 24 h 24"/>
                  <a:gd name="T2" fmla="*/ 3 w 5"/>
                  <a:gd name="T3" fmla="*/ 21 h 24"/>
                  <a:gd name="T4" fmla="*/ 3 w 5"/>
                  <a:gd name="T5" fmla="*/ 18 h 24"/>
                  <a:gd name="T6" fmla="*/ 2 w 5"/>
                  <a:gd name="T7" fmla="*/ 15 h 24"/>
                  <a:gd name="T8" fmla="*/ 1 w 5"/>
                  <a:gd name="T9" fmla="*/ 12 h 24"/>
                  <a:gd name="T10" fmla="*/ 1 w 5"/>
                  <a:gd name="T11" fmla="*/ 9 h 24"/>
                  <a:gd name="T12" fmla="*/ 1 w 5"/>
                  <a:gd name="T13" fmla="*/ 6 h 24"/>
                  <a:gd name="T14" fmla="*/ 1 w 5"/>
                  <a:gd name="T15" fmla="*/ 3 h 24"/>
                  <a:gd name="T16" fmla="*/ 0 w 5"/>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4"/>
                  <a:gd name="T29" fmla="*/ 5 w 5"/>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4">
                    <a:moveTo>
                      <a:pt x="5" y="24"/>
                    </a:moveTo>
                    <a:lnTo>
                      <a:pt x="3" y="21"/>
                    </a:lnTo>
                    <a:lnTo>
                      <a:pt x="3" y="18"/>
                    </a:lnTo>
                    <a:lnTo>
                      <a:pt x="2" y="15"/>
                    </a:lnTo>
                    <a:lnTo>
                      <a:pt x="1" y="12"/>
                    </a:lnTo>
                    <a:lnTo>
                      <a:pt x="1" y="9"/>
                    </a:lnTo>
                    <a:lnTo>
                      <a:pt x="1" y="6"/>
                    </a:lnTo>
                    <a:lnTo>
                      <a:pt x="1" y="3"/>
                    </a:lnTo>
                    <a:lnTo>
                      <a:pt x="0" y="0"/>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3135" name="Freeform 200">
                <a:extLst>
                  <a:ext uri="{FF2B5EF4-FFF2-40B4-BE49-F238E27FC236}">
                    <a16:creationId xmlns:a16="http://schemas.microsoft.com/office/drawing/2014/main" id="{F09C7E76-342C-717F-B1A3-B7EA84956372}"/>
                  </a:ext>
                </a:extLst>
              </p:cNvPr>
              <p:cNvSpPr>
                <a:spLocks/>
              </p:cNvSpPr>
              <p:nvPr/>
            </p:nvSpPr>
            <p:spPr bwMode="auto">
              <a:xfrm>
                <a:off x="703" y="704"/>
                <a:ext cx="134" cy="73"/>
              </a:xfrm>
              <a:custGeom>
                <a:avLst/>
                <a:gdLst>
                  <a:gd name="T0" fmla="*/ 134 w 134"/>
                  <a:gd name="T1" fmla="*/ 73 h 73"/>
                  <a:gd name="T2" fmla="*/ 126 w 134"/>
                  <a:gd name="T3" fmla="*/ 73 h 73"/>
                  <a:gd name="T4" fmla="*/ 118 w 134"/>
                  <a:gd name="T5" fmla="*/ 72 h 73"/>
                  <a:gd name="T6" fmla="*/ 108 w 134"/>
                  <a:gd name="T7" fmla="*/ 71 h 73"/>
                  <a:gd name="T8" fmla="*/ 99 w 134"/>
                  <a:gd name="T9" fmla="*/ 69 h 73"/>
                  <a:gd name="T10" fmla="*/ 90 w 134"/>
                  <a:gd name="T11" fmla="*/ 67 h 73"/>
                  <a:gd name="T12" fmla="*/ 80 w 134"/>
                  <a:gd name="T13" fmla="*/ 65 h 73"/>
                  <a:gd name="T14" fmla="*/ 73 w 134"/>
                  <a:gd name="T15" fmla="*/ 63 h 73"/>
                  <a:gd name="T16" fmla="*/ 65 w 134"/>
                  <a:gd name="T17" fmla="*/ 60 h 73"/>
                  <a:gd name="T18" fmla="*/ 58 w 134"/>
                  <a:gd name="T19" fmla="*/ 57 h 73"/>
                  <a:gd name="T20" fmla="*/ 50 w 134"/>
                  <a:gd name="T21" fmla="*/ 52 h 73"/>
                  <a:gd name="T22" fmla="*/ 40 w 134"/>
                  <a:gd name="T23" fmla="*/ 45 h 73"/>
                  <a:gd name="T24" fmla="*/ 31 w 134"/>
                  <a:gd name="T25" fmla="*/ 38 h 73"/>
                  <a:gd name="T26" fmla="*/ 22 w 134"/>
                  <a:gd name="T27" fmla="*/ 29 h 73"/>
                  <a:gd name="T28" fmla="*/ 13 w 134"/>
                  <a:gd name="T29" fmla="*/ 20 h 73"/>
                  <a:gd name="T30" fmla="*/ 6 w 134"/>
                  <a:gd name="T31" fmla="*/ 10 h 73"/>
                  <a:gd name="T32" fmla="*/ 0 w 134"/>
                  <a:gd name="T33" fmla="*/ 0 h 73"/>
                  <a:gd name="T34" fmla="*/ 134 w 134"/>
                  <a:gd name="T35" fmla="*/ 73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
                  <a:gd name="T55" fmla="*/ 0 h 73"/>
                  <a:gd name="T56" fmla="*/ 134 w 134"/>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 h="73">
                    <a:moveTo>
                      <a:pt x="134" y="73"/>
                    </a:moveTo>
                    <a:lnTo>
                      <a:pt x="126" y="73"/>
                    </a:lnTo>
                    <a:lnTo>
                      <a:pt x="118" y="72"/>
                    </a:lnTo>
                    <a:lnTo>
                      <a:pt x="108" y="71"/>
                    </a:lnTo>
                    <a:lnTo>
                      <a:pt x="99" y="69"/>
                    </a:lnTo>
                    <a:lnTo>
                      <a:pt x="90" y="67"/>
                    </a:lnTo>
                    <a:lnTo>
                      <a:pt x="80" y="65"/>
                    </a:lnTo>
                    <a:lnTo>
                      <a:pt x="73" y="63"/>
                    </a:lnTo>
                    <a:lnTo>
                      <a:pt x="65" y="60"/>
                    </a:lnTo>
                    <a:lnTo>
                      <a:pt x="58" y="57"/>
                    </a:lnTo>
                    <a:lnTo>
                      <a:pt x="50" y="52"/>
                    </a:lnTo>
                    <a:lnTo>
                      <a:pt x="40" y="45"/>
                    </a:lnTo>
                    <a:lnTo>
                      <a:pt x="31" y="38"/>
                    </a:lnTo>
                    <a:lnTo>
                      <a:pt x="22" y="29"/>
                    </a:lnTo>
                    <a:lnTo>
                      <a:pt x="13" y="20"/>
                    </a:lnTo>
                    <a:lnTo>
                      <a:pt x="6" y="10"/>
                    </a:lnTo>
                    <a:lnTo>
                      <a:pt x="0" y="0"/>
                    </a:lnTo>
                    <a:lnTo>
                      <a:pt x="134" y="73"/>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36" name="Freeform 201">
                <a:extLst>
                  <a:ext uri="{FF2B5EF4-FFF2-40B4-BE49-F238E27FC236}">
                    <a16:creationId xmlns:a16="http://schemas.microsoft.com/office/drawing/2014/main" id="{EFDF54E6-CB22-98FD-57B8-8875F6F3B5A8}"/>
                  </a:ext>
                </a:extLst>
              </p:cNvPr>
              <p:cNvSpPr>
                <a:spLocks/>
              </p:cNvSpPr>
              <p:nvPr/>
            </p:nvSpPr>
            <p:spPr bwMode="auto">
              <a:xfrm>
                <a:off x="768" y="762"/>
                <a:ext cx="69" cy="17"/>
              </a:xfrm>
              <a:custGeom>
                <a:avLst/>
                <a:gdLst>
                  <a:gd name="T0" fmla="*/ 0 w 69"/>
                  <a:gd name="T1" fmla="*/ 5 h 17"/>
                  <a:gd name="T2" fmla="*/ 0 w 69"/>
                  <a:gd name="T3" fmla="*/ 5 h 17"/>
                  <a:gd name="T4" fmla="*/ 6 w 69"/>
                  <a:gd name="T5" fmla="*/ 7 h 17"/>
                  <a:gd name="T6" fmla="*/ 14 w 69"/>
                  <a:gd name="T7" fmla="*/ 9 h 17"/>
                  <a:gd name="T8" fmla="*/ 23 w 69"/>
                  <a:gd name="T9" fmla="*/ 11 h 17"/>
                  <a:gd name="T10" fmla="*/ 34 w 69"/>
                  <a:gd name="T11" fmla="*/ 13 h 17"/>
                  <a:gd name="T12" fmla="*/ 43 w 69"/>
                  <a:gd name="T13" fmla="*/ 15 h 17"/>
                  <a:gd name="T14" fmla="*/ 52 w 69"/>
                  <a:gd name="T15" fmla="*/ 16 h 17"/>
                  <a:gd name="T16" fmla="*/ 61 w 69"/>
                  <a:gd name="T17" fmla="*/ 17 h 17"/>
                  <a:gd name="T18" fmla="*/ 69 w 69"/>
                  <a:gd name="T19" fmla="*/ 17 h 17"/>
                  <a:gd name="T20" fmla="*/ 69 w 69"/>
                  <a:gd name="T21" fmla="*/ 13 h 17"/>
                  <a:gd name="T22" fmla="*/ 61 w 69"/>
                  <a:gd name="T23" fmla="*/ 12 h 17"/>
                  <a:gd name="T24" fmla="*/ 53 w 69"/>
                  <a:gd name="T25" fmla="*/ 12 h 17"/>
                  <a:gd name="T26" fmla="*/ 44 w 69"/>
                  <a:gd name="T27" fmla="*/ 11 h 17"/>
                  <a:gd name="T28" fmla="*/ 34 w 69"/>
                  <a:gd name="T29" fmla="*/ 9 h 17"/>
                  <a:gd name="T30" fmla="*/ 25 w 69"/>
                  <a:gd name="T31" fmla="*/ 7 h 17"/>
                  <a:gd name="T32" fmla="*/ 15 w 69"/>
                  <a:gd name="T33" fmla="*/ 5 h 17"/>
                  <a:gd name="T34" fmla="*/ 8 w 69"/>
                  <a:gd name="T35" fmla="*/ 2 h 17"/>
                  <a:gd name="T36" fmla="*/ 1 w 69"/>
                  <a:gd name="T37" fmla="*/ 0 h 17"/>
                  <a:gd name="T38" fmla="*/ 1 w 69"/>
                  <a:gd name="T39" fmla="*/ 1 h 17"/>
                  <a:gd name="T40" fmla="*/ 0 w 69"/>
                  <a:gd name="T41" fmla="*/ 5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17"/>
                  <a:gd name="T65" fmla="*/ 69 w 69"/>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17">
                    <a:moveTo>
                      <a:pt x="0" y="5"/>
                    </a:moveTo>
                    <a:lnTo>
                      <a:pt x="0" y="5"/>
                    </a:lnTo>
                    <a:lnTo>
                      <a:pt x="6" y="7"/>
                    </a:lnTo>
                    <a:lnTo>
                      <a:pt x="14" y="9"/>
                    </a:lnTo>
                    <a:lnTo>
                      <a:pt x="23" y="11"/>
                    </a:lnTo>
                    <a:lnTo>
                      <a:pt x="34" y="13"/>
                    </a:lnTo>
                    <a:lnTo>
                      <a:pt x="43" y="15"/>
                    </a:lnTo>
                    <a:lnTo>
                      <a:pt x="52" y="16"/>
                    </a:lnTo>
                    <a:lnTo>
                      <a:pt x="61" y="17"/>
                    </a:lnTo>
                    <a:lnTo>
                      <a:pt x="69" y="17"/>
                    </a:lnTo>
                    <a:lnTo>
                      <a:pt x="69" y="13"/>
                    </a:lnTo>
                    <a:lnTo>
                      <a:pt x="61" y="12"/>
                    </a:lnTo>
                    <a:lnTo>
                      <a:pt x="53" y="12"/>
                    </a:lnTo>
                    <a:lnTo>
                      <a:pt x="44" y="11"/>
                    </a:lnTo>
                    <a:lnTo>
                      <a:pt x="34" y="9"/>
                    </a:lnTo>
                    <a:lnTo>
                      <a:pt x="25" y="7"/>
                    </a:lnTo>
                    <a:lnTo>
                      <a:pt x="15" y="5"/>
                    </a:lnTo>
                    <a:lnTo>
                      <a:pt x="8" y="2"/>
                    </a:lnTo>
                    <a:lnTo>
                      <a:pt x="1" y="0"/>
                    </a:lnTo>
                    <a:lnTo>
                      <a:pt x="1" y="1"/>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37" name="Freeform 202">
                <a:extLst>
                  <a:ext uri="{FF2B5EF4-FFF2-40B4-BE49-F238E27FC236}">
                    <a16:creationId xmlns:a16="http://schemas.microsoft.com/office/drawing/2014/main" id="{B1B158AF-F8E3-C1EF-C97E-90877BFDBBE1}"/>
                  </a:ext>
                </a:extLst>
              </p:cNvPr>
              <p:cNvSpPr>
                <a:spLocks/>
              </p:cNvSpPr>
              <p:nvPr/>
            </p:nvSpPr>
            <p:spPr bwMode="auto">
              <a:xfrm>
                <a:off x="702" y="703"/>
                <a:ext cx="67" cy="64"/>
              </a:xfrm>
              <a:custGeom>
                <a:avLst/>
                <a:gdLst>
                  <a:gd name="T0" fmla="*/ 0 w 67"/>
                  <a:gd name="T1" fmla="*/ 1 h 64"/>
                  <a:gd name="T2" fmla="*/ 5 w 67"/>
                  <a:gd name="T3" fmla="*/ 12 h 64"/>
                  <a:gd name="T4" fmla="*/ 13 w 67"/>
                  <a:gd name="T5" fmla="*/ 22 h 64"/>
                  <a:gd name="T6" fmla="*/ 21 w 67"/>
                  <a:gd name="T7" fmla="*/ 31 h 64"/>
                  <a:gd name="T8" fmla="*/ 31 w 67"/>
                  <a:gd name="T9" fmla="*/ 40 h 64"/>
                  <a:gd name="T10" fmla="*/ 40 w 67"/>
                  <a:gd name="T11" fmla="*/ 48 h 64"/>
                  <a:gd name="T12" fmla="*/ 49 w 67"/>
                  <a:gd name="T13" fmla="*/ 55 h 64"/>
                  <a:gd name="T14" fmla="*/ 58 w 67"/>
                  <a:gd name="T15" fmla="*/ 60 h 64"/>
                  <a:gd name="T16" fmla="*/ 66 w 67"/>
                  <a:gd name="T17" fmla="*/ 64 h 64"/>
                  <a:gd name="T18" fmla="*/ 67 w 67"/>
                  <a:gd name="T19" fmla="*/ 60 h 64"/>
                  <a:gd name="T20" fmla="*/ 60 w 67"/>
                  <a:gd name="T21" fmla="*/ 56 h 64"/>
                  <a:gd name="T22" fmla="*/ 52 w 67"/>
                  <a:gd name="T23" fmla="*/ 51 h 64"/>
                  <a:gd name="T24" fmla="*/ 43 w 67"/>
                  <a:gd name="T25" fmla="*/ 45 h 64"/>
                  <a:gd name="T26" fmla="*/ 33 w 67"/>
                  <a:gd name="T27" fmla="*/ 37 h 64"/>
                  <a:gd name="T28" fmla="*/ 24 w 67"/>
                  <a:gd name="T29" fmla="*/ 28 h 64"/>
                  <a:gd name="T30" fmla="*/ 16 w 67"/>
                  <a:gd name="T31" fmla="*/ 19 h 64"/>
                  <a:gd name="T32" fmla="*/ 9 w 67"/>
                  <a:gd name="T33" fmla="*/ 10 h 64"/>
                  <a:gd name="T34" fmla="*/ 4 w 67"/>
                  <a:gd name="T35" fmla="*/ 0 h 64"/>
                  <a:gd name="T36" fmla="*/ 0 w 67"/>
                  <a:gd name="T37" fmla="*/ 1 h 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64"/>
                  <a:gd name="T59" fmla="*/ 67 w 67"/>
                  <a:gd name="T60" fmla="*/ 64 h 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64">
                    <a:moveTo>
                      <a:pt x="0" y="1"/>
                    </a:moveTo>
                    <a:lnTo>
                      <a:pt x="5" y="12"/>
                    </a:lnTo>
                    <a:lnTo>
                      <a:pt x="13" y="22"/>
                    </a:lnTo>
                    <a:lnTo>
                      <a:pt x="21" y="31"/>
                    </a:lnTo>
                    <a:lnTo>
                      <a:pt x="31" y="40"/>
                    </a:lnTo>
                    <a:lnTo>
                      <a:pt x="40" y="48"/>
                    </a:lnTo>
                    <a:lnTo>
                      <a:pt x="49" y="55"/>
                    </a:lnTo>
                    <a:lnTo>
                      <a:pt x="58" y="60"/>
                    </a:lnTo>
                    <a:lnTo>
                      <a:pt x="66" y="64"/>
                    </a:lnTo>
                    <a:lnTo>
                      <a:pt x="67" y="60"/>
                    </a:lnTo>
                    <a:lnTo>
                      <a:pt x="60" y="56"/>
                    </a:lnTo>
                    <a:lnTo>
                      <a:pt x="52" y="51"/>
                    </a:lnTo>
                    <a:lnTo>
                      <a:pt x="43" y="45"/>
                    </a:lnTo>
                    <a:lnTo>
                      <a:pt x="33" y="37"/>
                    </a:lnTo>
                    <a:lnTo>
                      <a:pt x="24" y="28"/>
                    </a:lnTo>
                    <a:lnTo>
                      <a:pt x="16" y="19"/>
                    </a:lnTo>
                    <a:lnTo>
                      <a:pt x="9" y="10"/>
                    </a:lnTo>
                    <a:lnTo>
                      <a:pt x="4"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38" name="Freeform 203">
                <a:extLst>
                  <a:ext uri="{FF2B5EF4-FFF2-40B4-BE49-F238E27FC236}">
                    <a16:creationId xmlns:a16="http://schemas.microsoft.com/office/drawing/2014/main" id="{AC88CB78-99B1-F2CD-52B1-4991532BAD1D}"/>
                  </a:ext>
                </a:extLst>
              </p:cNvPr>
              <p:cNvSpPr>
                <a:spLocks/>
              </p:cNvSpPr>
              <p:nvPr/>
            </p:nvSpPr>
            <p:spPr bwMode="auto">
              <a:xfrm>
                <a:off x="642" y="704"/>
                <a:ext cx="61" cy="155"/>
              </a:xfrm>
              <a:custGeom>
                <a:avLst/>
                <a:gdLst>
                  <a:gd name="T0" fmla="*/ 61 w 61"/>
                  <a:gd name="T1" fmla="*/ 0 h 155"/>
                  <a:gd name="T2" fmla="*/ 61 w 61"/>
                  <a:gd name="T3" fmla="*/ 2 h 155"/>
                  <a:gd name="T4" fmla="*/ 60 w 61"/>
                  <a:gd name="T5" fmla="*/ 8 h 155"/>
                  <a:gd name="T6" fmla="*/ 60 w 61"/>
                  <a:gd name="T7" fmla="*/ 15 h 155"/>
                  <a:gd name="T8" fmla="*/ 60 w 61"/>
                  <a:gd name="T9" fmla="*/ 22 h 155"/>
                  <a:gd name="T10" fmla="*/ 60 w 61"/>
                  <a:gd name="T11" fmla="*/ 30 h 155"/>
                  <a:gd name="T12" fmla="*/ 60 w 61"/>
                  <a:gd name="T13" fmla="*/ 36 h 155"/>
                  <a:gd name="T14" fmla="*/ 60 w 61"/>
                  <a:gd name="T15" fmla="*/ 41 h 155"/>
                  <a:gd name="T16" fmla="*/ 60 w 61"/>
                  <a:gd name="T17" fmla="*/ 44 h 155"/>
                  <a:gd name="T18" fmla="*/ 59 w 61"/>
                  <a:gd name="T19" fmla="*/ 49 h 155"/>
                  <a:gd name="T20" fmla="*/ 59 w 61"/>
                  <a:gd name="T21" fmla="*/ 52 h 155"/>
                  <a:gd name="T22" fmla="*/ 60 w 61"/>
                  <a:gd name="T23" fmla="*/ 55 h 155"/>
                  <a:gd name="T24" fmla="*/ 60 w 61"/>
                  <a:gd name="T25" fmla="*/ 57 h 155"/>
                  <a:gd name="T26" fmla="*/ 59 w 61"/>
                  <a:gd name="T27" fmla="*/ 59 h 155"/>
                  <a:gd name="T28" fmla="*/ 58 w 61"/>
                  <a:gd name="T29" fmla="*/ 62 h 155"/>
                  <a:gd name="T30" fmla="*/ 56 w 61"/>
                  <a:gd name="T31" fmla="*/ 65 h 155"/>
                  <a:gd name="T32" fmla="*/ 52 w 61"/>
                  <a:gd name="T33" fmla="*/ 70 h 155"/>
                  <a:gd name="T34" fmla="*/ 51 w 61"/>
                  <a:gd name="T35" fmla="*/ 71 h 155"/>
                  <a:gd name="T36" fmla="*/ 50 w 61"/>
                  <a:gd name="T37" fmla="*/ 72 h 155"/>
                  <a:gd name="T38" fmla="*/ 49 w 61"/>
                  <a:gd name="T39" fmla="*/ 72 h 155"/>
                  <a:gd name="T40" fmla="*/ 49 w 61"/>
                  <a:gd name="T41" fmla="*/ 73 h 155"/>
                  <a:gd name="T42" fmla="*/ 48 w 61"/>
                  <a:gd name="T43" fmla="*/ 73 h 155"/>
                  <a:gd name="T44" fmla="*/ 48 w 61"/>
                  <a:gd name="T45" fmla="*/ 74 h 155"/>
                  <a:gd name="T46" fmla="*/ 47 w 61"/>
                  <a:gd name="T47" fmla="*/ 74 h 155"/>
                  <a:gd name="T48" fmla="*/ 47 w 61"/>
                  <a:gd name="T49" fmla="*/ 74 h 155"/>
                  <a:gd name="T50" fmla="*/ 46 w 61"/>
                  <a:gd name="T51" fmla="*/ 84 h 155"/>
                  <a:gd name="T52" fmla="*/ 44 w 61"/>
                  <a:gd name="T53" fmla="*/ 95 h 155"/>
                  <a:gd name="T54" fmla="*/ 43 w 61"/>
                  <a:gd name="T55" fmla="*/ 105 h 155"/>
                  <a:gd name="T56" fmla="*/ 42 w 61"/>
                  <a:gd name="T57" fmla="*/ 114 h 155"/>
                  <a:gd name="T58" fmla="*/ 41 w 61"/>
                  <a:gd name="T59" fmla="*/ 125 h 155"/>
                  <a:gd name="T60" fmla="*/ 41 w 61"/>
                  <a:gd name="T61" fmla="*/ 135 h 155"/>
                  <a:gd name="T62" fmla="*/ 40 w 61"/>
                  <a:gd name="T63" fmla="*/ 145 h 155"/>
                  <a:gd name="T64" fmla="*/ 39 w 61"/>
                  <a:gd name="T65" fmla="*/ 155 h 155"/>
                  <a:gd name="T66" fmla="*/ 35 w 61"/>
                  <a:gd name="T67" fmla="*/ 150 h 155"/>
                  <a:gd name="T68" fmla="*/ 30 w 61"/>
                  <a:gd name="T69" fmla="*/ 145 h 155"/>
                  <a:gd name="T70" fmla="*/ 24 w 61"/>
                  <a:gd name="T71" fmla="*/ 140 h 155"/>
                  <a:gd name="T72" fmla="*/ 18 w 61"/>
                  <a:gd name="T73" fmla="*/ 136 h 155"/>
                  <a:gd name="T74" fmla="*/ 16 w 61"/>
                  <a:gd name="T75" fmla="*/ 135 h 155"/>
                  <a:gd name="T76" fmla="*/ 13 w 61"/>
                  <a:gd name="T77" fmla="*/ 134 h 155"/>
                  <a:gd name="T78" fmla="*/ 11 w 61"/>
                  <a:gd name="T79" fmla="*/ 134 h 155"/>
                  <a:gd name="T80" fmla="*/ 8 w 61"/>
                  <a:gd name="T81" fmla="*/ 135 h 155"/>
                  <a:gd name="T82" fmla="*/ 6 w 61"/>
                  <a:gd name="T83" fmla="*/ 137 h 155"/>
                  <a:gd name="T84" fmla="*/ 4 w 61"/>
                  <a:gd name="T85" fmla="*/ 140 h 155"/>
                  <a:gd name="T86" fmla="*/ 2 w 61"/>
                  <a:gd name="T87" fmla="*/ 144 h 155"/>
                  <a:gd name="T88" fmla="*/ 0 w 61"/>
                  <a:gd name="T89" fmla="*/ 149 h 155"/>
                  <a:gd name="T90" fmla="*/ 61 w 61"/>
                  <a:gd name="T91" fmla="*/ 0 h 1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155"/>
                  <a:gd name="T140" fmla="*/ 61 w 61"/>
                  <a:gd name="T141" fmla="*/ 155 h 1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155">
                    <a:moveTo>
                      <a:pt x="61" y="0"/>
                    </a:moveTo>
                    <a:lnTo>
                      <a:pt x="61" y="2"/>
                    </a:lnTo>
                    <a:lnTo>
                      <a:pt x="60" y="8"/>
                    </a:lnTo>
                    <a:lnTo>
                      <a:pt x="60" y="15"/>
                    </a:lnTo>
                    <a:lnTo>
                      <a:pt x="60" y="22"/>
                    </a:lnTo>
                    <a:lnTo>
                      <a:pt x="60" y="30"/>
                    </a:lnTo>
                    <a:lnTo>
                      <a:pt x="60" y="36"/>
                    </a:lnTo>
                    <a:lnTo>
                      <a:pt x="60" y="41"/>
                    </a:lnTo>
                    <a:lnTo>
                      <a:pt x="60" y="44"/>
                    </a:lnTo>
                    <a:lnTo>
                      <a:pt x="59" y="49"/>
                    </a:lnTo>
                    <a:lnTo>
                      <a:pt x="59" y="52"/>
                    </a:lnTo>
                    <a:lnTo>
                      <a:pt x="60" y="55"/>
                    </a:lnTo>
                    <a:lnTo>
                      <a:pt x="60" y="57"/>
                    </a:lnTo>
                    <a:lnTo>
                      <a:pt x="59" y="59"/>
                    </a:lnTo>
                    <a:lnTo>
                      <a:pt x="58" y="62"/>
                    </a:lnTo>
                    <a:lnTo>
                      <a:pt x="56" y="65"/>
                    </a:lnTo>
                    <a:lnTo>
                      <a:pt x="52" y="70"/>
                    </a:lnTo>
                    <a:lnTo>
                      <a:pt x="51" y="71"/>
                    </a:lnTo>
                    <a:lnTo>
                      <a:pt x="50" y="72"/>
                    </a:lnTo>
                    <a:lnTo>
                      <a:pt x="49" y="72"/>
                    </a:lnTo>
                    <a:lnTo>
                      <a:pt x="49" y="73"/>
                    </a:lnTo>
                    <a:lnTo>
                      <a:pt x="48" y="73"/>
                    </a:lnTo>
                    <a:lnTo>
                      <a:pt x="48" y="74"/>
                    </a:lnTo>
                    <a:lnTo>
                      <a:pt x="47" y="74"/>
                    </a:lnTo>
                    <a:lnTo>
                      <a:pt x="46" y="84"/>
                    </a:lnTo>
                    <a:lnTo>
                      <a:pt x="44" y="95"/>
                    </a:lnTo>
                    <a:lnTo>
                      <a:pt x="43" y="105"/>
                    </a:lnTo>
                    <a:lnTo>
                      <a:pt x="42" y="114"/>
                    </a:lnTo>
                    <a:lnTo>
                      <a:pt x="41" y="125"/>
                    </a:lnTo>
                    <a:lnTo>
                      <a:pt x="41" y="135"/>
                    </a:lnTo>
                    <a:lnTo>
                      <a:pt x="40" y="145"/>
                    </a:lnTo>
                    <a:lnTo>
                      <a:pt x="39" y="155"/>
                    </a:lnTo>
                    <a:lnTo>
                      <a:pt x="35" y="150"/>
                    </a:lnTo>
                    <a:lnTo>
                      <a:pt x="30" y="145"/>
                    </a:lnTo>
                    <a:lnTo>
                      <a:pt x="24" y="140"/>
                    </a:lnTo>
                    <a:lnTo>
                      <a:pt x="18" y="136"/>
                    </a:lnTo>
                    <a:lnTo>
                      <a:pt x="16" y="135"/>
                    </a:lnTo>
                    <a:lnTo>
                      <a:pt x="13" y="134"/>
                    </a:lnTo>
                    <a:lnTo>
                      <a:pt x="11" y="134"/>
                    </a:lnTo>
                    <a:lnTo>
                      <a:pt x="8" y="135"/>
                    </a:lnTo>
                    <a:lnTo>
                      <a:pt x="6" y="137"/>
                    </a:lnTo>
                    <a:lnTo>
                      <a:pt x="4" y="140"/>
                    </a:lnTo>
                    <a:lnTo>
                      <a:pt x="2" y="144"/>
                    </a:lnTo>
                    <a:lnTo>
                      <a:pt x="0" y="149"/>
                    </a:lnTo>
                    <a:lnTo>
                      <a:pt x="61"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grpSp>
        <p:sp>
          <p:nvSpPr>
            <p:cNvPr id="132898" name="Freeform 204">
              <a:extLst>
                <a:ext uri="{FF2B5EF4-FFF2-40B4-BE49-F238E27FC236}">
                  <a16:creationId xmlns:a16="http://schemas.microsoft.com/office/drawing/2014/main" id="{923AE76F-8751-F10B-8EEE-0FB86AE5980B}"/>
                </a:ext>
              </a:extLst>
            </p:cNvPr>
            <p:cNvSpPr>
              <a:spLocks/>
            </p:cNvSpPr>
            <p:nvPr/>
          </p:nvSpPr>
          <p:spPr bwMode="auto">
            <a:xfrm>
              <a:off x="3771" y="353"/>
              <a:ext cx="5" cy="43"/>
            </a:xfrm>
            <a:custGeom>
              <a:avLst/>
              <a:gdLst>
                <a:gd name="T0" fmla="*/ 3 w 6"/>
                <a:gd name="T1" fmla="*/ 11 h 47"/>
                <a:gd name="T2" fmla="*/ 3 w 6"/>
                <a:gd name="T3" fmla="*/ 11 h 47"/>
                <a:gd name="T4" fmla="*/ 3 w 6"/>
                <a:gd name="T5" fmla="*/ 10 h 47"/>
                <a:gd name="T6" fmla="*/ 3 w 6"/>
                <a:gd name="T7" fmla="*/ 9 h 47"/>
                <a:gd name="T8" fmla="*/ 3 w 6"/>
                <a:gd name="T9" fmla="*/ 7 h 47"/>
                <a:gd name="T10" fmla="*/ 3 w 6"/>
                <a:gd name="T11" fmla="*/ 5 h 47"/>
                <a:gd name="T12" fmla="*/ 3 w 6"/>
                <a:gd name="T13" fmla="*/ 5 h 47"/>
                <a:gd name="T14" fmla="*/ 3 w 6"/>
                <a:gd name="T15" fmla="*/ 5 h 47"/>
                <a:gd name="T16" fmla="*/ 3 w 6"/>
                <a:gd name="T17" fmla="*/ 5 h 47"/>
                <a:gd name="T18" fmla="*/ 3 w 6"/>
                <a:gd name="T19" fmla="*/ 3 h 47"/>
                <a:gd name="T20" fmla="*/ 2 w 6"/>
                <a:gd name="T21" fmla="*/ 0 h 47"/>
                <a:gd name="T22" fmla="*/ 1 w 6"/>
                <a:gd name="T23" fmla="*/ 4 h 47"/>
                <a:gd name="T24" fmla="*/ 0 w 6"/>
                <a:gd name="T25" fmla="*/ 5 h 47"/>
                <a:gd name="T26" fmla="*/ 0 w 6"/>
                <a:gd name="T27" fmla="*/ 5 h 47"/>
                <a:gd name="T28" fmla="*/ 0 w 6"/>
                <a:gd name="T29" fmla="*/ 5 h 47"/>
                <a:gd name="T30" fmla="*/ 0 w 6"/>
                <a:gd name="T31" fmla="*/ 7 h 47"/>
                <a:gd name="T32" fmla="*/ 0 w 6"/>
                <a:gd name="T33" fmla="*/ 9 h 47"/>
                <a:gd name="T34" fmla="*/ 0 w 6"/>
                <a:gd name="T35" fmla="*/ 10 h 47"/>
                <a:gd name="T36" fmla="*/ 0 w 6"/>
                <a:gd name="T37" fmla="*/ 11 h 47"/>
                <a:gd name="T38" fmla="*/ 0 w 6"/>
                <a:gd name="T39" fmla="*/ 11 h 47"/>
                <a:gd name="T40" fmla="*/ 3 w 6"/>
                <a:gd name="T41" fmla="*/ 11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
                <a:gd name="T64" fmla="*/ 0 h 47"/>
                <a:gd name="T65" fmla="*/ 6 w 6"/>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 h="47">
                  <a:moveTo>
                    <a:pt x="4" y="46"/>
                  </a:moveTo>
                  <a:lnTo>
                    <a:pt x="4" y="47"/>
                  </a:lnTo>
                  <a:lnTo>
                    <a:pt x="4" y="43"/>
                  </a:lnTo>
                  <a:lnTo>
                    <a:pt x="4" y="38"/>
                  </a:lnTo>
                  <a:lnTo>
                    <a:pt x="4" y="32"/>
                  </a:lnTo>
                  <a:lnTo>
                    <a:pt x="4" y="24"/>
                  </a:lnTo>
                  <a:lnTo>
                    <a:pt x="4" y="17"/>
                  </a:lnTo>
                  <a:lnTo>
                    <a:pt x="4" y="10"/>
                  </a:lnTo>
                  <a:lnTo>
                    <a:pt x="6" y="5"/>
                  </a:lnTo>
                  <a:lnTo>
                    <a:pt x="6" y="3"/>
                  </a:lnTo>
                  <a:lnTo>
                    <a:pt x="2" y="0"/>
                  </a:lnTo>
                  <a:lnTo>
                    <a:pt x="1" y="4"/>
                  </a:lnTo>
                  <a:lnTo>
                    <a:pt x="0" y="10"/>
                  </a:lnTo>
                  <a:lnTo>
                    <a:pt x="0" y="17"/>
                  </a:lnTo>
                  <a:lnTo>
                    <a:pt x="0" y="24"/>
                  </a:lnTo>
                  <a:lnTo>
                    <a:pt x="0" y="32"/>
                  </a:lnTo>
                  <a:lnTo>
                    <a:pt x="0" y="38"/>
                  </a:lnTo>
                  <a:lnTo>
                    <a:pt x="0" y="43"/>
                  </a:lnTo>
                  <a:lnTo>
                    <a:pt x="0" y="45"/>
                  </a:lnTo>
                  <a:lnTo>
                    <a:pt x="0" y="46"/>
                  </a:lnTo>
                  <a:lnTo>
                    <a:pt x="4" y="4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899" name="Freeform 205">
              <a:extLst>
                <a:ext uri="{FF2B5EF4-FFF2-40B4-BE49-F238E27FC236}">
                  <a16:creationId xmlns:a16="http://schemas.microsoft.com/office/drawing/2014/main" id="{823001C2-89D2-1066-0D98-2CEED05B7B0F}"/>
                </a:ext>
              </a:extLst>
            </p:cNvPr>
            <p:cNvSpPr>
              <a:spLocks/>
            </p:cNvSpPr>
            <p:nvPr/>
          </p:nvSpPr>
          <p:spPr bwMode="auto">
            <a:xfrm>
              <a:off x="3764" y="395"/>
              <a:ext cx="10" cy="24"/>
            </a:xfrm>
            <a:custGeom>
              <a:avLst/>
              <a:gdLst>
                <a:gd name="T0" fmla="*/ 3 w 12"/>
                <a:gd name="T1" fmla="*/ 4 h 27"/>
                <a:gd name="T2" fmla="*/ 3 w 12"/>
                <a:gd name="T3" fmla="*/ 4 h 27"/>
                <a:gd name="T4" fmla="*/ 3 w 12"/>
                <a:gd name="T5" fmla="*/ 4 h 27"/>
                <a:gd name="T6" fmla="*/ 3 w 12"/>
                <a:gd name="T7" fmla="*/ 4 h 27"/>
                <a:gd name="T8" fmla="*/ 3 w 12"/>
                <a:gd name="T9" fmla="*/ 4 h 27"/>
                <a:gd name="T10" fmla="*/ 3 w 12"/>
                <a:gd name="T11" fmla="*/ 4 h 27"/>
                <a:gd name="T12" fmla="*/ 3 w 12"/>
                <a:gd name="T13" fmla="*/ 4 h 27"/>
                <a:gd name="T14" fmla="*/ 3 w 12"/>
                <a:gd name="T15" fmla="*/ 4 h 27"/>
                <a:gd name="T16" fmla="*/ 3 w 12"/>
                <a:gd name="T17" fmla="*/ 4 h 27"/>
                <a:gd name="T18" fmla="*/ 3 w 12"/>
                <a:gd name="T19" fmla="*/ 0 h 27"/>
                <a:gd name="T20" fmla="*/ 3 w 12"/>
                <a:gd name="T21" fmla="*/ 0 h 27"/>
                <a:gd name="T22" fmla="*/ 3 w 12"/>
                <a:gd name="T23" fmla="*/ 4 h 27"/>
                <a:gd name="T24" fmla="*/ 3 w 12"/>
                <a:gd name="T25" fmla="*/ 4 h 27"/>
                <a:gd name="T26" fmla="*/ 3 w 12"/>
                <a:gd name="T27" fmla="*/ 4 h 27"/>
                <a:gd name="T28" fmla="*/ 3 w 12"/>
                <a:gd name="T29" fmla="*/ 4 h 27"/>
                <a:gd name="T30" fmla="*/ 3 w 12"/>
                <a:gd name="T31" fmla="*/ 4 h 27"/>
                <a:gd name="T32" fmla="*/ 3 w 12"/>
                <a:gd name="T33" fmla="*/ 4 h 27"/>
                <a:gd name="T34" fmla="*/ 3 w 12"/>
                <a:gd name="T35" fmla="*/ 4 h 27"/>
                <a:gd name="T36" fmla="*/ 0 w 12"/>
                <a:gd name="T37" fmla="*/ 4 h 27"/>
                <a:gd name="T38" fmla="*/ 0 w 12"/>
                <a:gd name="T39" fmla="*/ 4 h 27"/>
                <a:gd name="T40" fmla="*/ 3 w 12"/>
                <a:gd name="T41" fmla="*/ 4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27"/>
                <a:gd name="T65" fmla="*/ 12 w 12"/>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27">
                  <a:moveTo>
                    <a:pt x="3" y="27"/>
                  </a:moveTo>
                  <a:lnTo>
                    <a:pt x="3" y="27"/>
                  </a:lnTo>
                  <a:lnTo>
                    <a:pt x="8" y="23"/>
                  </a:lnTo>
                  <a:lnTo>
                    <a:pt x="10" y="19"/>
                  </a:lnTo>
                  <a:lnTo>
                    <a:pt x="11" y="15"/>
                  </a:lnTo>
                  <a:lnTo>
                    <a:pt x="12" y="13"/>
                  </a:lnTo>
                  <a:lnTo>
                    <a:pt x="12" y="11"/>
                  </a:lnTo>
                  <a:lnTo>
                    <a:pt x="11" y="8"/>
                  </a:lnTo>
                  <a:lnTo>
                    <a:pt x="11" y="5"/>
                  </a:lnTo>
                  <a:lnTo>
                    <a:pt x="12" y="0"/>
                  </a:lnTo>
                  <a:lnTo>
                    <a:pt x="8" y="0"/>
                  </a:lnTo>
                  <a:lnTo>
                    <a:pt x="7" y="5"/>
                  </a:lnTo>
                  <a:lnTo>
                    <a:pt x="7" y="8"/>
                  </a:lnTo>
                  <a:lnTo>
                    <a:pt x="7" y="11"/>
                  </a:lnTo>
                  <a:lnTo>
                    <a:pt x="7" y="13"/>
                  </a:lnTo>
                  <a:lnTo>
                    <a:pt x="7" y="14"/>
                  </a:lnTo>
                  <a:lnTo>
                    <a:pt x="6" y="16"/>
                  </a:lnTo>
                  <a:lnTo>
                    <a:pt x="3" y="20"/>
                  </a:lnTo>
                  <a:lnTo>
                    <a:pt x="0" y="24"/>
                  </a:lnTo>
                  <a:lnTo>
                    <a:pt x="3" y="2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00" name="Freeform 206">
              <a:extLst>
                <a:ext uri="{FF2B5EF4-FFF2-40B4-BE49-F238E27FC236}">
                  <a16:creationId xmlns:a16="http://schemas.microsoft.com/office/drawing/2014/main" id="{A58AB88E-9BAE-B476-5621-4DDCD7A9183B}"/>
                </a:ext>
              </a:extLst>
            </p:cNvPr>
            <p:cNvSpPr>
              <a:spLocks/>
            </p:cNvSpPr>
            <p:nvPr/>
          </p:nvSpPr>
          <p:spPr bwMode="auto">
            <a:xfrm>
              <a:off x="3759" y="417"/>
              <a:ext cx="8" cy="7"/>
            </a:xfrm>
            <a:custGeom>
              <a:avLst/>
              <a:gdLst>
                <a:gd name="T0" fmla="*/ 4 w 9"/>
                <a:gd name="T1" fmla="*/ 4 h 8"/>
                <a:gd name="T2" fmla="*/ 4 w 9"/>
                <a:gd name="T3" fmla="*/ 4 h 8"/>
                <a:gd name="T4" fmla="*/ 4 w 9"/>
                <a:gd name="T5" fmla="*/ 4 h 8"/>
                <a:gd name="T6" fmla="*/ 4 w 9"/>
                <a:gd name="T7" fmla="*/ 4 h 8"/>
                <a:gd name="T8" fmla="*/ 4 w 9"/>
                <a:gd name="T9" fmla="*/ 4 h 8"/>
                <a:gd name="T10" fmla="*/ 4 w 9"/>
                <a:gd name="T11" fmla="*/ 4 h 8"/>
                <a:gd name="T12" fmla="*/ 4 w 9"/>
                <a:gd name="T13" fmla="*/ 4 h 8"/>
                <a:gd name="T14" fmla="*/ 4 w 9"/>
                <a:gd name="T15" fmla="*/ 4 h 8"/>
                <a:gd name="T16" fmla="*/ 4 w 9"/>
                <a:gd name="T17" fmla="*/ 4 h 8"/>
                <a:gd name="T18" fmla="*/ 4 w 9"/>
                <a:gd name="T19" fmla="*/ 3 h 8"/>
                <a:gd name="T20" fmla="*/ 4 w 9"/>
                <a:gd name="T21" fmla="*/ 0 h 8"/>
                <a:gd name="T22" fmla="*/ 4 w 9"/>
                <a:gd name="T23" fmla="*/ 1 h 8"/>
                <a:gd name="T24" fmla="*/ 4 w 9"/>
                <a:gd name="T25" fmla="*/ 2 h 8"/>
                <a:gd name="T26" fmla="*/ 4 w 9"/>
                <a:gd name="T27" fmla="*/ 3 h 8"/>
                <a:gd name="T28" fmla="*/ 3 w 9"/>
                <a:gd name="T29" fmla="*/ 3 h 8"/>
                <a:gd name="T30" fmla="*/ 3 w 9"/>
                <a:gd name="T31" fmla="*/ 4 h 8"/>
                <a:gd name="T32" fmla="*/ 2 w 9"/>
                <a:gd name="T33" fmla="*/ 4 h 8"/>
                <a:gd name="T34" fmla="*/ 2 w 9"/>
                <a:gd name="T35" fmla="*/ 4 h 8"/>
                <a:gd name="T36" fmla="*/ 2 w 9"/>
                <a:gd name="T37" fmla="*/ 4 h 8"/>
                <a:gd name="T38" fmla="*/ 0 w 9"/>
                <a:gd name="T39" fmla="*/ 4 h 8"/>
                <a:gd name="T40" fmla="*/ 4 w 9"/>
                <a:gd name="T41" fmla="*/ 4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8"/>
                <a:gd name="T65" fmla="*/ 9 w 9"/>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8">
                  <a:moveTo>
                    <a:pt x="5" y="6"/>
                  </a:moveTo>
                  <a:lnTo>
                    <a:pt x="4" y="8"/>
                  </a:lnTo>
                  <a:lnTo>
                    <a:pt x="5" y="8"/>
                  </a:lnTo>
                  <a:lnTo>
                    <a:pt x="5" y="7"/>
                  </a:lnTo>
                  <a:lnTo>
                    <a:pt x="6" y="7"/>
                  </a:lnTo>
                  <a:lnTo>
                    <a:pt x="7" y="6"/>
                  </a:lnTo>
                  <a:lnTo>
                    <a:pt x="7" y="5"/>
                  </a:lnTo>
                  <a:lnTo>
                    <a:pt x="8" y="4"/>
                  </a:lnTo>
                  <a:lnTo>
                    <a:pt x="9" y="3"/>
                  </a:lnTo>
                  <a:lnTo>
                    <a:pt x="6" y="0"/>
                  </a:lnTo>
                  <a:lnTo>
                    <a:pt x="5" y="1"/>
                  </a:lnTo>
                  <a:lnTo>
                    <a:pt x="4" y="2"/>
                  </a:lnTo>
                  <a:lnTo>
                    <a:pt x="4" y="3"/>
                  </a:lnTo>
                  <a:lnTo>
                    <a:pt x="3" y="3"/>
                  </a:lnTo>
                  <a:lnTo>
                    <a:pt x="3" y="4"/>
                  </a:lnTo>
                  <a:lnTo>
                    <a:pt x="2" y="4"/>
                  </a:lnTo>
                  <a:lnTo>
                    <a:pt x="0" y="6"/>
                  </a:lnTo>
                  <a:lnTo>
                    <a:pt x="5"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01" name="Freeform 207">
              <a:extLst>
                <a:ext uri="{FF2B5EF4-FFF2-40B4-BE49-F238E27FC236}">
                  <a16:creationId xmlns:a16="http://schemas.microsoft.com/office/drawing/2014/main" id="{F1619E3F-07EB-37D6-26CE-0713E8729C34}"/>
                </a:ext>
              </a:extLst>
            </p:cNvPr>
            <p:cNvSpPr>
              <a:spLocks/>
            </p:cNvSpPr>
            <p:nvPr/>
          </p:nvSpPr>
          <p:spPr bwMode="auto">
            <a:xfrm>
              <a:off x="3753" y="422"/>
              <a:ext cx="11" cy="75"/>
            </a:xfrm>
            <a:custGeom>
              <a:avLst/>
              <a:gdLst>
                <a:gd name="T0" fmla="*/ 2 w 13"/>
                <a:gd name="T1" fmla="*/ 18 h 82"/>
                <a:gd name="T2" fmla="*/ 3 w 13"/>
                <a:gd name="T3" fmla="*/ 18 h 82"/>
                <a:gd name="T4" fmla="*/ 3 w 13"/>
                <a:gd name="T5" fmla="*/ 16 h 82"/>
                <a:gd name="T6" fmla="*/ 3 w 13"/>
                <a:gd name="T7" fmla="*/ 14 h 82"/>
                <a:gd name="T8" fmla="*/ 3 w 13"/>
                <a:gd name="T9" fmla="*/ 12 h 82"/>
                <a:gd name="T10" fmla="*/ 3 w 13"/>
                <a:gd name="T11" fmla="*/ 10 h 82"/>
                <a:gd name="T12" fmla="*/ 3 w 13"/>
                <a:gd name="T13" fmla="*/ 6 h 82"/>
                <a:gd name="T14" fmla="*/ 3 w 13"/>
                <a:gd name="T15" fmla="*/ 5 h 82"/>
                <a:gd name="T16" fmla="*/ 3 w 13"/>
                <a:gd name="T17" fmla="*/ 5 h 82"/>
                <a:gd name="T18" fmla="*/ 3 w 13"/>
                <a:gd name="T19" fmla="*/ 0 h 82"/>
                <a:gd name="T20" fmla="*/ 3 w 13"/>
                <a:gd name="T21" fmla="*/ 0 h 82"/>
                <a:gd name="T22" fmla="*/ 3 w 13"/>
                <a:gd name="T23" fmla="*/ 5 h 82"/>
                <a:gd name="T24" fmla="*/ 3 w 13"/>
                <a:gd name="T25" fmla="*/ 5 h 82"/>
                <a:gd name="T26" fmla="*/ 3 w 13"/>
                <a:gd name="T27" fmla="*/ 6 h 82"/>
                <a:gd name="T28" fmla="*/ 3 w 13"/>
                <a:gd name="T29" fmla="*/ 9 h 82"/>
                <a:gd name="T30" fmla="*/ 3 w 13"/>
                <a:gd name="T31" fmla="*/ 12 h 82"/>
                <a:gd name="T32" fmla="*/ 2 w 13"/>
                <a:gd name="T33" fmla="*/ 14 h 82"/>
                <a:gd name="T34" fmla="*/ 2 w 13"/>
                <a:gd name="T35" fmla="*/ 16 h 82"/>
                <a:gd name="T36" fmla="*/ 0 w 13"/>
                <a:gd name="T37" fmla="*/ 18 h 82"/>
                <a:gd name="T38" fmla="*/ 3 w 13"/>
                <a:gd name="T39" fmla="*/ 17 h 82"/>
                <a:gd name="T40" fmla="*/ 2 w 13"/>
                <a:gd name="T41" fmla="*/ 18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82"/>
                <a:gd name="T65" fmla="*/ 13 w 13"/>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82">
                  <a:moveTo>
                    <a:pt x="2" y="82"/>
                  </a:moveTo>
                  <a:lnTo>
                    <a:pt x="5" y="81"/>
                  </a:lnTo>
                  <a:lnTo>
                    <a:pt x="6" y="71"/>
                  </a:lnTo>
                  <a:lnTo>
                    <a:pt x="7" y="61"/>
                  </a:lnTo>
                  <a:lnTo>
                    <a:pt x="7" y="51"/>
                  </a:lnTo>
                  <a:lnTo>
                    <a:pt x="8" y="41"/>
                  </a:lnTo>
                  <a:lnTo>
                    <a:pt x="10" y="31"/>
                  </a:lnTo>
                  <a:lnTo>
                    <a:pt x="11" y="21"/>
                  </a:lnTo>
                  <a:lnTo>
                    <a:pt x="12" y="11"/>
                  </a:lnTo>
                  <a:lnTo>
                    <a:pt x="13" y="0"/>
                  </a:lnTo>
                  <a:lnTo>
                    <a:pt x="8" y="0"/>
                  </a:lnTo>
                  <a:lnTo>
                    <a:pt x="7" y="10"/>
                  </a:lnTo>
                  <a:lnTo>
                    <a:pt x="6" y="20"/>
                  </a:lnTo>
                  <a:lnTo>
                    <a:pt x="5" y="30"/>
                  </a:lnTo>
                  <a:lnTo>
                    <a:pt x="4" y="40"/>
                  </a:lnTo>
                  <a:lnTo>
                    <a:pt x="3" y="51"/>
                  </a:lnTo>
                  <a:lnTo>
                    <a:pt x="2" y="61"/>
                  </a:lnTo>
                  <a:lnTo>
                    <a:pt x="2" y="71"/>
                  </a:lnTo>
                  <a:lnTo>
                    <a:pt x="0" y="81"/>
                  </a:lnTo>
                  <a:lnTo>
                    <a:pt x="5" y="80"/>
                  </a:lnTo>
                  <a:lnTo>
                    <a:pt x="2" y="8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02" name="Freeform 208">
              <a:extLst>
                <a:ext uri="{FF2B5EF4-FFF2-40B4-BE49-F238E27FC236}">
                  <a16:creationId xmlns:a16="http://schemas.microsoft.com/office/drawing/2014/main" id="{BFF90674-E772-2FEA-9638-A4870623ACD3}"/>
                </a:ext>
              </a:extLst>
            </p:cNvPr>
            <p:cNvSpPr>
              <a:spLocks/>
            </p:cNvSpPr>
            <p:nvPr/>
          </p:nvSpPr>
          <p:spPr bwMode="auto">
            <a:xfrm>
              <a:off x="3722" y="475"/>
              <a:ext cx="35" cy="22"/>
            </a:xfrm>
            <a:custGeom>
              <a:avLst/>
              <a:gdLst>
                <a:gd name="T0" fmla="*/ 2 w 43"/>
                <a:gd name="T1" fmla="*/ 6 h 24"/>
                <a:gd name="T2" fmla="*/ 2 w 43"/>
                <a:gd name="T3" fmla="*/ 6 h 24"/>
                <a:gd name="T4" fmla="*/ 2 w 43"/>
                <a:gd name="T5" fmla="*/ 6 h 24"/>
                <a:gd name="T6" fmla="*/ 2 w 43"/>
                <a:gd name="T7" fmla="*/ 6 h 24"/>
                <a:gd name="T8" fmla="*/ 2 w 43"/>
                <a:gd name="T9" fmla="*/ 5 h 24"/>
                <a:gd name="T10" fmla="*/ 2 w 43"/>
                <a:gd name="T11" fmla="*/ 4 h 24"/>
                <a:gd name="T12" fmla="*/ 2 w 43"/>
                <a:gd name="T13" fmla="*/ 4 h 24"/>
                <a:gd name="T14" fmla="*/ 2 w 43"/>
                <a:gd name="T15" fmla="*/ 5 h 24"/>
                <a:gd name="T16" fmla="*/ 2 w 43"/>
                <a:gd name="T17" fmla="*/ 6 h 24"/>
                <a:gd name="T18" fmla="*/ 2 w 43"/>
                <a:gd name="T19" fmla="*/ 6 h 24"/>
                <a:gd name="T20" fmla="*/ 2 w 43"/>
                <a:gd name="T21" fmla="*/ 6 h 24"/>
                <a:gd name="T22" fmla="*/ 2 w 43"/>
                <a:gd name="T23" fmla="*/ 6 h 24"/>
                <a:gd name="T24" fmla="*/ 2 w 43"/>
                <a:gd name="T25" fmla="*/ 6 h 24"/>
                <a:gd name="T26" fmla="*/ 2 w 43"/>
                <a:gd name="T27" fmla="*/ 6 h 24"/>
                <a:gd name="T28" fmla="*/ 2 w 43"/>
                <a:gd name="T29" fmla="*/ 6 h 24"/>
                <a:gd name="T30" fmla="*/ 2 w 43"/>
                <a:gd name="T31" fmla="*/ 6 h 24"/>
                <a:gd name="T32" fmla="*/ 2 w 43"/>
                <a:gd name="T33" fmla="*/ 6 h 24"/>
                <a:gd name="T34" fmla="*/ 2 w 43"/>
                <a:gd name="T35" fmla="*/ 2 h 24"/>
                <a:gd name="T36" fmla="*/ 2 w 43"/>
                <a:gd name="T37" fmla="*/ 1 h 24"/>
                <a:gd name="T38" fmla="*/ 2 w 43"/>
                <a:gd name="T39" fmla="*/ 0 h 24"/>
                <a:gd name="T40" fmla="*/ 2 w 43"/>
                <a:gd name="T41" fmla="*/ 0 h 24"/>
                <a:gd name="T42" fmla="*/ 2 w 43"/>
                <a:gd name="T43" fmla="*/ 1 h 24"/>
                <a:gd name="T44" fmla="*/ 2 w 43"/>
                <a:gd name="T45" fmla="*/ 4 h 24"/>
                <a:gd name="T46" fmla="*/ 2 w 43"/>
                <a:gd name="T47" fmla="*/ 6 h 24"/>
                <a:gd name="T48" fmla="*/ 1 w 43"/>
                <a:gd name="T49" fmla="*/ 6 h 24"/>
                <a:gd name="T50" fmla="*/ 0 w 43"/>
                <a:gd name="T51" fmla="*/ 6 h 24"/>
                <a:gd name="T52" fmla="*/ 2 w 43"/>
                <a:gd name="T53" fmla="*/ 6 h 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
                <a:gd name="T82" fmla="*/ 0 h 24"/>
                <a:gd name="T83" fmla="*/ 43 w 43"/>
                <a:gd name="T84" fmla="*/ 24 h 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 h="24">
                  <a:moveTo>
                    <a:pt x="5" y="17"/>
                  </a:moveTo>
                  <a:lnTo>
                    <a:pt x="6" y="13"/>
                  </a:lnTo>
                  <a:lnTo>
                    <a:pt x="8" y="9"/>
                  </a:lnTo>
                  <a:lnTo>
                    <a:pt x="9" y="6"/>
                  </a:lnTo>
                  <a:lnTo>
                    <a:pt x="11" y="5"/>
                  </a:lnTo>
                  <a:lnTo>
                    <a:pt x="13" y="4"/>
                  </a:lnTo>
                  <a:lnTo>
                    <a:pt x="15" y="4"/>
                  </a:lnTo>
                  <a:lnTo>
                    <a:pt x="17" y="5"/>
                  </a:lnTo>
                  <a:lnTo>
                    <a:pt x="19" y="6"/>
                  </a:lnTo>
                  <a:lnTo>
                    <a:pt x="25" y="9"/>
                  </a:lnTo>
                  <a:lnTo>
                    <a:pt x="31" y="14"/>
                  </a:lnTo>
                  <a:lnTo>
                    <a:pt x="35" y="19"/>
                  </a:lnTo>
                  <a:lnTo>
                    <a:pt x="40" y="24"/>
                  </a:lnTo>
                  <a:lnTo>
                    <a:pt x="43" y="22"/>
                  </a:lnTo>
                  <a:lnTo>
                    <a:pt x="38" y="17"/>
                  </a:lnTo>
                  <a:lnTo>
                    <a:pt x="34" y="11"/>
                  </a:lnTo>
                  <a:lnTo>
                    <a:pt x="28" y="6"/>
                  </a:lnTo>
                  <a:lnTo>
                    <a:pt x="22" y="2"/>
                  </a:lnTo>
                  <a:lnTo>
                    <a:pt x="18" y="1"/>
                  </a:lnTo>
                  <a:lnTo>
                    <a:pt x="16" y="0"/>
                  </a:lnTo>
                  <a:lnTo>
                    <a:pt x="13" y="0"/>
                  </a:lnTo>
                  <a:lnTo>
                    <a:pt x="9" y="1"/>
                  </a:lnTo>
                  <a:lnTo>
                    <a:pt x="6" y="4"/>
                  </a:lnTo>
                  <a:lnTo>
                    <a:pt x="4" y="7"/>
                  </a:lnTo>
                  <a:lnTo>
                    <a:pt x="1" y="11"/>
                  </a:lnTo>
                  <a:lnTo>
                    <a:pt x="0" y="17"/>
                  </a:lnTo>
                  <a:lnTo>
                    <a:pt x="5" y="1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03" name="Freeform 209">
              <a:extLst>
                <a:ext uri="{FF2B5EF4-FFF2-40B4-BE49-F238E27FC236}">
                  <a16:creationId xmlns:a16="http://schemas.microsoft.com/office/drawing/2014/main" id="{48AA311B-92D3-4428-4FC7-FF64619DD4B6}"/>
                </a:ext>
              </a:extLst>
            </p:cNvPr>
            <p:cNvSpPr>
              <a:spLocks/>
            </p:cNvSpPr>
            <p:nvPr/>
          </p:nvSpPr>
          <p:spPr bwMode="auto">
            <a:xfrm>
              <a:off x="3765" y="638"/>
              <a:ext cx="115" cy="80"/>
            </a:xfrm>
            <a:custGeom>
              <a:avLst/>
              <a:gdLst>
                <a:gd name="T0" fmla="*/ 0 w 140"/>
                <a:gd name="T1" fmla="*/ 0 h 88"/>
                <a:gd name="T2" fmla="*/ 2 w 140"/>
                <a:gd name="T3" fmla="*/ 2 h 88"/>
                <a:gd name="T4" fmla="*/ 2 w 140"/>
                <a:gd name="T5" fmla="*/ 5 h 88"/>
                <a:gd name="T6" fmla="*/ 2 w 140"/>
                <a:gd name="T7" fmla="*/ 5 h 88"/>
                <a:gd name="T8" fmla="*/ 2 w 140"/>
                <a:gd name="T9" fmla="*/ 5 h 88"/>
                <a:gd name="T10" fmla="*/ 2 w 140"/>
                <a:gd name="T11" fmla="*/ 5 h 88"/>
                <a:gd name="T12" fmla="*/ 2 w 140"/>
                <a:gd name="T13" fmla="*/ 5 h 88"/>
                <a:gd name="T14" fmla="*/ 2 w 140"/>
                <a:gd name="T15" fmla="*/ 5 h 88"/>
                <a:gd name="T16" fmla="*/ 2 w 140"/>
                <a:gd name="T17" fmla="*/ 5 h 88"/>
                <a:gd name="T18" fmla="*/ 2 w 140"/>
                <a:gd name="T19" fmla="*/ 7 h 88"/>
                <a:gd name="T20" fmla="*/ 2 w 140"/>
                <a:gd name="T21" fmla="*/ 9 h 88"/>
                <a:gd name="T22" fmla="*/ 2 w 140"/>
                <a:gd name="T23" fmla="*/ 10 h 88"/>
                <a:gd name="T24" fmla="*/ 2 w 140"/>
                <a:gd name="T25" fmla="*/ 11 h 88"/>
                <a:gd name="T26" fmla="*/ 2 w 140"/>
                <a:gd name="T27" fmla="*/ 12 h 88"/>
                <a:gd name="T28" fmla="*/ 2 w 140"/>
                <a:gd name="T29" fmla="*/ 13 h 88"/>
                <a:gd name="T30" fmla="*/ 3 w 140"/>
                <a:gd name="T31" fmla="*/ 14 h 88"/>
                <a:gd name="T32" fmla="*/ 3 w 140"/>
                <a:gd name="T33" fmla="*/ 15 h 88"/>
                <a:gd name="T34" fmla="*/ 3 w 140"/>
                <a:gd name="T35" fmla="*/ 15 h 88"/>
                <a:gd name="T36" fmla="*/ 4 w 140"/>
                <a:gd name="T37" fmla="*/ 16 h 88"/>
                <a:gd name="T38" fmla="*/ 4 w 140"/>
                <a:gd name="T39" fmla="*/ 17 h 88"/>
                <a:gd name="T40" fmla="*/ 4 w 140"/>
                <a:gd name="T41" fmla="*/ 17 h 88"/>
                <a:gd name="T42" fmla="*/ 5 w 140"/>
                <a:gd name="T43" fmla="*/ 17 h 88"/>
                <a:gd name="T44" fmla="*/ 5 w 140"/>
                <a:gd name="T45" fmla="*/ 17 h 88"/>
                <a:gd name="T46" fmla="*/ 5 w 140"/>
                <a:gd name="T47" fmla="*/ 17 h 88"/>
                <a:gd name="T48" fmla="*/ 5 w 140"/>
                <a:gd name="T49" fmla="*/ 17 h 88"/>
                <a:gd name="T50" fmla="*/ 0 w 140"/>
                <a:gd name="T51" fmla="*/ 0 h 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88"/>
                <a:gd name="T80" fmla="*/ 140 w 140"/>
                <a:gd name="T81" fmla="*/ 88 h 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88">
                  <a:moveTo>
                    <a:pt x="0" y="0"/>
                  </a:moveTo>
                  <a:lnTo>
                    <a:pt x="2" y="2"/>
                  </a:lnTo>
                  <a:lnTo>
                    <a:pt x="6" y="6"/>
                  </a:lnTo>
                  <a:lnTo>
                    <a:pt x="10" y="10"/>
                  </a:lnTo>
                  <a:lnTo>
                    <a:pt x="15" y="15"/>
                  </a:lnTo>
                  <a:lnTo>
                    <a:pt x="20" y="20"/>
                  </a:lnTo>
                  <a:lnTo>
                    <a:pt x="25" y="24"/>
                  </a:lnTo>
                  <a:lnTo>
                    <a:pt x="28" y="27"/>
                  </a:lnTo>
                  <a:lnTo>
                    <a:pt x="31" y="31"/>
                  </a:lnTo>
                  <a:lnTo>
                    <a:pt x="36" y="37"/>
                  </a:lnTo>
                  <a:lnTo>
                    <a:pt x="43" y="43"/>
                  </a:lnTo>
                  <a:lnTo>
                    <a:pt x="51" y="49"/>
                  </a:lnTo>
                  <a:lnTo>
                    <a:pt x="59" y="55"/>
                  </a:lnTo>
                  <a:lnTo>
                    <a:pt x="66" y="61"/>
                  </a:lnTo>
                  <a:lnTo>
                    <a:pt x="74" y="66"/>
                  </a:lnTo>
                  <a:lnTo>
                    <a:pt x="79" y="72"/>
                  </a:lnTo>
                  <a:lnTo>
                    <a:pt x="84" y="77"/>
                  </a:lnTo>
                  <a:lnTo>
                    <a:pt x="88" y="80"/>
                  </a:lnTo>
                  <a:lnTo>
                    <a:pt x="95" y="82"/>
                  </a:lnTo>
                  <a:lnTo>
                    <a:pt x="102" y="85"/>
                  </a:lnTo>
                  <a:lnTo>
                    <a:pt x="111" y="86"/>
                  </a:lnTo>
                  <a:lnTo>
                    <a:pt x="120" y="87"/>
                  </a:lnTo>
                  <a:lnTo>
                    <a:pt x="128" y="87"/>
                  </a:lnTo>
                  <a:lnTo>
                    <a:pt x="134" y="88"/>
                  </a:lnTo>
                  <a:lnTo>
                    <a:pt x="140" y="87"/>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04" name="Freeform 210">
              <a:extLst>
                <a:ext uri="{FF2B5EF4-FFF2-40B4-BE49-F238E27FC236}">
                  <a16:creationId xmlns:a16="http://schemas.microsoft.com/office/drawing/2014/main" id="{CFFFFD96-9143-078D-D846-A9180BDBDF1A}"/>
                </a:ext>
              </a:extLst>
            </p:cNvPr>
            <p:cNvSpPr>
              <a:spLocks/>
            </p:cNvSpPr>
            <p:nvPr/>
          </p:nvSpPr>
          <p:spPr bwMode="auto">
            <a:xfrm>
              <a:off x="3764" y="637"/>
              <a:ext cx="28" cy="30"/>
            </a:xfrm>
            <a:custGeom>
              <a:avLst/>
              <a:gdLst>
                <a:gd name="T0" fmla="*/ 2 w 35"/>
                <a:gd name="T1" fmla="*/ 5 h 33"/>
                <a:gd name="T2" fmla="*/ 2 w 35"/>
                <a:gd name="T3" fmla="*/ 5 h 33"/>
                <a:gd name="T4" fmla="*/ 2 w 35"/>
                <a:gd name="T5" fmla="*/ 5 h 33"/>
                <a:gd name="T6" fmla="*/ 2 w 35"/>
                <a:gd name="T7" fmla="*/ 5 h 33"/>
                <a:gd name="T8" fmla="*/ 2 w 35"/>
                <a:gd name="T9" fmla="*/ 5 h 33"/>
                <a:gd name="T10" fmla="*/ 2 w 35"/>
                <a:gd name="T11" fmla="*/ 5 h 33"/>
                <a:gd name="T12" fmla="*/ 2 w 35"/>
                <a:gd name="T13" fmla="*/ 5 h 33"/>
                <a:gd name="T14" fmla="*/ 2 w 35"/>
                <a:gd name="T15" fmla="*/ 5 h 33"/>
                <a:gd name="T16" fmla="*/ 2 w 35"/>
                <a:gd name="T17" fmla="*/ 2 h 33"/>
                <a:gd name="T18" fmla="*/ 2 w 35"/>
                <a:gd name="T19" fmla="*/ 0 h 33"/>
                <a:gd name="T20" fmla="*/ 0 w 35"/>
                <a:gd name="T21" fmla="*/ 2 h 33"/>
                <a:gd name="T22" fmla="*/ 2 w 35"/>
                <a:gd name="T23" fmla="*/ 5 h 33"/>
                <a:gd name="T24" fmla="*/ 2 w 35"/>
                <a:gd name="T25" fmla="*/ 5 h 33"/>
                <a:gd name="T26" fmla="*/ 2 w 35"/>
                <a:gd name="T27" fmla="*/ 5 h 33"/>
                <a:gd name="T28" fmla="*/ 2 w 35"/>
                <a:gd name="T29" fmla="*/ 5 h 33"/>
                <a:gd name="T30" fmla="*/ 2 w 35"/>
                <a:gd name="T31" fmla="*/ 5 h 33"/>
                <a:gd name="T32" fmla="*/ 2 w 35"/>
                <a:gd name="T33" fmla="*/ 5 h 33"/>
                <a:gd name="T34" fmla="*/ 2 w 35"/>
                <a:gd name="T35" fmla="*/ 5 h 33"/>
                <a:gd name="T36" fmla="*/ 2 w 35"/>
                <a:gd name="T37" fmla="*/ 6 h 33"/>
                <a:gd name="T38" fmla="*/ 2 w 35"/>
                <a:gd name="T39" fmla="*/ 6 h 33"/>
                <a:gd name="T40" fmla="*/ 2 w 35"/>
                <a:gd name="T41" fmla="*/ 5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33"/>
                <a:gd name="T65" fmla="*/ 35 w 35"/>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33">
                  <a:moveTo>
                    <a:pt x="35" y="30"/>
                  </a:moveTo>
                  <a:lnTo>
                    <a:pt x="35" y="30"/>
                  </a:lnTo>
                  <a:lnTo>
                    <a:pt x="32" y="27"/>
                  </a:lnTo>
                  <a:lnTo>
                    <a:pt x="28" y="24"/>
                  </a:lnTo>
                  <a:lnTo>
                    <a:pt x="24" y="19"/>
                  </a:lnTo>
                  <a:lnTo>
                    <a:pt x="19" y="15"/>
                  </a:lnTo>
                  <a:lnTo>
                    <a:pt x="13" y="10"/>
                  </a:lnTo>
                  <a:lnTo>
                    <a:pt x="9" y="6"/>
                  </a:lnTo>
                  <a:lnTo>
                    <a:pt x="6" y="2"/>
                  </a:lnTo>
                  <a:lnTo>
                    <a:pt x="4" y="0"/>
                  </a:lnTo>
                  <a:lnTo>
                    <a:pt x="0" y="2"/>
                  </a:lnTo>
                  <a:lnTo>
                    <a:pt x="2" y="5"/>
                  </a:lnTo>
                  <a:lnTo>
                    <a:pt x="6" y="8"/>
                  </a:lnTo>
                  <a:lnTo>
                    <a:pt x="10" y="13"/>
                  </a:lnTo>
                  <a:lnTo>
                    <a:pt x="16" y="18"/>
                  </a:lnTo>
                  <a:lnTo>
                    <a:pt x="20" y="22"/>
                  </a:lnTo>
                  <a:lnTo>
                    <a:pt x="25" y="26"/>
                  </a:lnTo>
                  <a:lnTo>
                    <a:pt x="28" y="31"/>
                  </a:lnTo>
                  <a:lnTo>
                    <a:pt x="30" y="33"/>
                  </a:lnTo>
                  <a:lnTo>
                    <a:pt x="35" y="3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05" name="Freeform 211">
              <a:extLst>
                <a:ext uri="{FF2B5EF4-FFF2-40B4-BE49-F238E27FC236}">
                  <a16:creationId xmlns:a16="http://schemas.microsoft.com/office/drawing/2014/main" id="{50277041-C374-684D-4E61-B6D7EC015E92}"/>
                </a:ext>
              </a:extLst>
            </p:cNvPr>
            <p:cNvSpPr>
              <a:spLocks/>
            </p:cNvSpPr>
            <p:nvPr/>
          </p:nvSpPr>
          <p:spPr bwMode="auto">
            <a:xfrm>
              <a:off x="3788" y="664"/>
              <a:ext cx="48" cy="45"/>
            </a:xfrm>
            <a:custGeom>
              <a:avLst/>
              <a:gdLst>
                <a:gd name="T0" fmla="*/ 2 w 58"/>
                <a:gd name="T1" fmla="*/ 12 h 49"/>
                <a:gd name="T2" fmla="*/ 2 w 58"/>
                <a:gd name="T3" fmla="*/ 12 h 49"/>
                <a:gd name="T4" fmla="*/ 2 w 58"/>
                <a:gd name="T5" fmla="*/ 10 h 49"/>
                <a:gd name="T6" fmla="*/ 2 w 58"/>
                <a:gd name="T7" fmla="*/ 9 h 49"/>
                <a:gd name="T8" fmla="*/ 2 w 58"/>
                <a:gd name="T9" fmla="*/ 7 h 49"/>
                <a:gd name="T10" fmla="*/ 2 w 58"/>
                <a:gd name="T11" fmla="*/ 6 h 49"/>
                <a:gd name="T12" fmla="*/ 2 w 58"/>
                <a:gd name="T13" fmla="*/ 6 h 49"/>
                <a:gd name="T14" fmla="*/ 2 w 58"/>
                <a:gd name="T15" fmla="*/ 6 h 49"/>
                <a:gd name="T16" fmla="*/ 2 w 58"/>
                <a:gd name="T17" fmla="*/ 6 h 49"/>
                <a:gd name="T18" fmla="*/ 2 w 58"/>
                <a:gd name="T19" fmla="*/ 0 h 49"/>
                <a:gd name="T20" fmla="*/ 0 w 58"/>
                <a:gd name="T21" fmla="*/ 3 h 49"/>
                <a:gd name="T22" fmla="*/ 2 w 58"/>
                <a:gd name="T23" fmla="*/ 6 h 49"/>
                <a:gd name="T24" fmla="*/ 2 w 58"/>
                <a:gd name="T25" fmla="*/ 6 h 49"/>
                <a:gd name="T26" fmla="*/ 2 w 58"/>
                <a:gd name="T27" fmla="*/ 6 h 49"/>
                <a:gd name="T28" fmla="*/ 2 w 58"/>
                <a:gd name="T29" fmla="*/ 6 h 49"/>
                <a:gd name="T30" fmla="*/ 2 w 58"/>
                <a:gd name="T31" fmla="*/ 8 h 49"/>
                <a:gd name="T32" fmla="*/ 2 w 58"/>
                <a:gd name="T33" fmla="*/ 10 h 49"/>
                <a:gd name="T34" fmla="*/ 2 w 58"/>
                <a:gd name="T35" fmla="*/ 11 h 49"/>
                <a:gd name="T36" fmla="*/ 2 w 58"/>
                <a:gd name="T37" fmla="*/ 12 h 49"/>
                <a:gd name="T38" fmla="*/ 2 w 58"/>
                <a:gd name="T39" fmla="*/ 12 h 49"/>
                <a:gd name="T40" fmla="*/ 2 w 58"/>
                <a:gd name="T41" fmla="*/ 12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49"/>
                <a:gd name="T65" fmla="*/ 58 w 58"/>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49">
                  <a:moveTo>
                    <a:pt x="58" y="47"/>
                  </a:moveTo>
                  <a:lnTo>
                    <a:pt x="58" y="47"/>
                  </a:lnTo>
                  <a:lnTo>
                    <a:pt x="53" y="41"/>
                  </a:lnTo>
                  <a:lnTo>
                    <a:pt x="47" y="36"/>
                  </a:lnTo>
                  <a:lnTo>
                    <a:pt x="40" y="30"/>
                  </a:lnTo>
                  <a:lnTo>
                    <a:pt x="32" y="24"/>
                  </a:lnTo>
                  <a:lnTo>
                    <a:pt x="24" y="18"/>
                  </a:lnTo>
                  <a:lnTo>
                    <a:pt x="17" y="12"/>
                  </a:lnTo>
                  <a:lnTo>
                    <a:pt x="11" y="6"/>
                  </a:lnTo>
                  <a:lnTo>
                    <a:pt x="5" y="0"/>
                  </a:lnTo>
                  <a:lnTo>
                    <a:pt x="0" y="3"/>
                  </a:lnTo>
                  <a:lnTo>
                    <a:pt x="7" y="9"/>
                  </a:lnTo>
                  <a:lnTo>
                    <a:pt x="14" y="15"/>
                  </a:lnTo>
                  <a:lnTo>
                    <a:pt x="21" y="22"/>
                  </a:lnTo>
                  <a:lnTo>
                    <a:pt x="29" y="28"/>
                  </a:lnTo>
                  <a:lnTo>
                    <a:pt x="37" y="33"/>
                  </a:lnTo>
                  <a:lnTo>
                    <a:pt x="43" y="39"/>
                  </a:lnTo>
                  <a:lnTo>
                    <a:pt x="50" y="44"/>
                  </a:lnTo>
                  <a:lnTo>
                    <a:pt x="55" y="49"/>
                  </a:lnTo>
                  <a:lnTo>
                    <a:pt x="58" y="4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06" name="Freeform 212">
              <a:extLst>
                <a:ext uri="{FF2B5EF4-FFF2-40B4-BE49-F238E27FC236}">
                  <a16:creationId xmlns:a16="http://schemas.microsoft.com/office/drawing/2014/main" id="{FE271D1F-65A6-5436-577A-35704ED9DE4A}"/>
                </a:ext>
              </a:extLst>
            </p:cNvPr>
            <p:cNvSpPr>
              <a:spLocks/>
            </p:cNvSpPr>
            <p:nvPr/>
          </p:nvSpPr>
          <p:spPr bwMode="auto">
            <a:xfrm>
              <a:off x="3833" y="707"/>
              <a:ext cx="48" cy="13"/>
            </a:xfrm>
            <a:custGeom>
              <a:avLst/>
              <a:gdLst>
                <a:gd name="T0" fmla="*/ 2 w 58"/>
                <a:gd name="T1" fmla="*/ 7 h 14"/>
                <a:gd name="T2" fmla="*/ 2 w 58"/>
                <a:gd name="T3" fmla="*/ 7 h 14"/>
                <a:gd name="T4" fmla="*/ 2 w 58"/>
                <a:gd name="T5" fmla="*/ 7 h 14"/>
                <a:gd name="T6" fmla="*/ 2 w 58"/>
                <a:gd name="T7" fmla="*/ 7 h 14"/>
                <a:gd name="T8" fmla="*/ 2 w 58"/>
                <a:gd name="T9" fmla="*/ 7 h 14"/>
                <a:gd name="T10" fmla="*/ 2 w 58"/>
                <a:gd name="T11" fmla="*/ 6 h 14"/>
                <a:gd name="T12" fmla="*/ 2 w 58"/>
                <a:gd name="T13" fmla="*/ 4 h 14"/>
                <a:gd name="T14" fmla="*/ 2 w 58"/>
                <a:gd name="T15" fmla="*/ 2 h 14"/>
                <a:gd name="T16" fmla="*/ 2 w 58"/>
                <a:gd name="T17" fmla="*/ 0 h 14"/>
                <a:gd name="T18" fmla="*/ 0 w 58"/>
                <a:gd name="T19" fmla="*/ 2 h 14"/>
                <a:gd name="T20" fmla="*/ 2 w 58"/>
                <a:gd name="T21" fmla="*/ 6 h 14"/>
                <a:gd name="T22" fmla="*/ 2 w 58"/>
                <a:gd name="T23" fmla="*/ 7 h 14"/>
                <a:gd name="T24" fmla="*/ 2 w 58"/>
                <a:gd name="T25" fmla="*/ 7 h 14"/>
                <a:gd name="T26" fmla="*/ 2 w 58"/>
                <a:gd name="T27" fmla="*/ 7 h 14"/>
                <a:gd name="T28" fmla="*/ 2 w 58"/>
                <a:gd name="T29" fmla="*/ 7 h 14"/>
                <a:gd name="T30" fmla="*/ 2 w 58"/>
                <a:gd name="T31" fmla="*/ 7 h 14"/>
                <a:gd name="T32" fmla="*/ 2 w 58"/>
                <a:gd name="T33" fmla="*/ 7 h 14"/>
                <a:gd name="T34" fmla="*/ 2 w 58"/>
                <a:gd name="T35" fmla="*/ 7 h 14"/>
                <a:gd name="T36" fmla="*/ 2 w 58"/>
                <a:gd name="T37" fmla="*/ 7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14"/>
                <a:gd name="T59" fmla="*/ 58 w 58"/>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14">
                  <a:moveTo>
                    <a:pt x="57" y="9"/>
                  </a:moveTo>
                  <a:lnTo>
                    <a:pt x="51" y="9"/>
                  </a:lnTo>
                  <a:lnTo>
                    <a:pt x="45" y="9"/>
                  </a:lnTo>
                  <a:lnTo>
                    <a:pt x="37" y="9"/>
                  </a:lnTo>
                  <a:lnTo>
                    <a:pt x="28" y="8"/>
                  </a:lnTo>
                  <a:lnTo>
                    <a:pt x="20" y="6"/>
                  </a:lnTo>
                  <a:lnTo>
                    <a:pt x="12" y="4"/>
                  </a:lnTo>
                  <a:lnTo>
                    <a:pt x="6" y="2"/>
                  </a:lnTo>
                  <a:lnTo>
                    <a:pt x="3" y="0"/>
                  </a:lnTo>
                  <a:lnTo>
                    <a:pt x="0" y="2"/>
                  </a:lnTo>
                  <a:lnTo>
                    <a:pt x="4" y="6"/>
                  </a:lnTo>
                  <a:lnTo>
                    <a:pt x="11" y="9"/>
                  </a:lnTo>
                  <a:lnTo>
                    <a:pt x="19" y="11"/>
                  </a:lnTo>
                  <a:lnTo>
                    <a:pt x="28" y="12"/>
                  </a:lnTo>
                  <a:lnTo>
                    <a:pt x="37" y="13"/>
                  </a:lnTo>
                  <a:lnTo>
                    <a:pt x="45" y="14"/>
                  </a:lnTo>
                  <a:lnTo>
                    <a:pt x="51" y="14"/>
                  </a:lnTo>
                  <a:lnTo>
                    <a:pt x="58" y="13"/>
                  </a:lnTo>
                  <a:lnTo>
                    <a:pt x="57"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07" name="Freeform 213">
              <a:extLst>
                <a:ext uri="{FF2B5EF4-FFF2-40B4-BE49-F238E27FC236}">
                  <a16:creationId xmlns:a16="http://schemas.microsoft.com/office/drawing/2014/main" id="{8A3FEE50-C904-1BBA-9D49-B92B98772CDD}"/>
                </a:ext>
              </a:extLst>
            </p:cNvPr>
            <p:cNvSpPr>
              <a:spLocks/>
            </p:cNvSpPr>
            <p:nvPr/>
          </p:nvSpPr>
          <p:spPr bwMode="auto">
            <a:xfrm>
              <a:off x="3607" y="1070"/>
              <a:ext cx="180" cy="111"/>
            </a:xfrm>
            <a:custGeom>
              <a:avLst/>
              <a:gdLst>
                <a:gd name="T0" fmla="*/ 0 w 220"/>
                <a:gd name="T1" fmla="*/ 0 h 122"/>
                <a:gd name="T2" fmla="*/ 2 w 220"/>
                <a:gd name="T3" fmla="*/ 5 h 122"/>
                <a:gd name="T4" fmla="*/ 2 w 220"/>
                <a:gd name="T5" fmla="*/ 5 h 122"/>
                <a:gd name="T6" fmla="*/ 2 w 220"/>
                <a:gd name="T7" fmla="*/ 5 h 122"/>
                <a:gd name="T8" fmla="*/ 2 w 220"/>
                <a:gd name="T9" fmla="*/ 6 h 122"/>
                <a:gd name="T10" fmla="*/ 2 w 220"/>
                <a:gd name="T11" fmla="*/ 8 h 122"/>
                <a:gd name="T12" fmla="*/ 2 w 220"/>
                <a:gd name="T13" fmla="*/ 10 h 122"/>
                <a:gd name="T14" fmla="*/ 2 w 220"/>
                <a:gd name="T15" fmla="*/ 11 h 122"/>
                <a:gd name="T16" fmla="*/ 2 w 220"/>
                <a:gd name="T17" fmla="*/ 13 h 122"/>
                <a:gd name="T18" fmla="*/ 2 w 220"/>
                <a:gd name="T19" fmla="*/ 14 h 122"/>
                <a:gd name="T20" fmla="*/ 2 w 220"/>
                <a:gd name="T21" fmla="*/ 15 h 122"/>
                <a:gd name="T22" fmla="*/ 2 w 220"/>
                <a:gd name="T23" fmla="*/ 15 h 122"/>
                <a:gd name="T24" fmla="*/ 2 w 220"/>
                <a:gd name="T25" fmla="*/ 16 h 122"/>
                <a:gd name="T26" fmla="*/ 2 w 220"/>
                <a:gd name="T27" fmla="*/ 17 h 122"/>
                <a:gd name="T28" fmla="*/ 2 w 220"/>
                <a:gd name="T29" fmla="*/ 18 h 122"/>
                <a:gd name="T30" fmla="*/ 2 w 220"/>
                <a:gd name="T31" fmla="*/ 19 h 122"/>
                <a:gd name="T32" fmla="*/ 2 w 220"/>
                <a:gd name="T33" fmla="*/ 20 h 122"/>
                <a:gd name="T34" fmla="*/ 2 w 220"/>
                <a:gd name="T35" fmla="*/ 21 h 122"/>
                <a:gd name="T36" fmla="*/ 3 w 220"/>
                <a:gd name="T37" fmla="*/ 21 h 122"/>
                <a:gd name="T38" fmla="*/ 3 w 220"/>
                <a:gd name="T39" fmla="*/ 22 h 122"/>
                <a:gd name="T40" fmla="*/ 4 w 220"/>
                <a:gd name="T41" fmla="*/ 23 h 122"/>
                <a:gd name="T42" fmla="*/ 4 w 220"/>
                <a:gd name="T43" fmla="*/ 23 h 122"/>
                <a:gd name="T44" fmla="*/ 5 w 220"/>
                <a:gd name="T45" fmla="*/ 24 h 122"/>
                <a:gd name="T46" fmla="*/ 6 w 220"/>
                <a:gd name="T47" fmla="*/ 24 h 122"/>
                <a:gd name="T48" fmla="*/ 6 w 220"/>
                <a:gd name="T49" fmla="*/ 24 h 122"/>
                <a:gd name="T50" fmla="*/ 7 w 220"/>
                <a:gd name="T51" fmla="*/ 24 h 122"/>
                <a:gd name="T52" fmla="*/ 7 w 220"/>
                <a:gd name="T53" fmla="*/ 24 h 122"/>
                <a:gd name="T54" fmla="*/ 0 w 220"/>
                <a:gd name="T55" fmla="*/ 0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0"/>
                <a:gd name="T85" fmla="*/ 0 h 122"/>
                <a:gd name="T86" fmla="*/ 220 w 220"/>
                <a:gd name="T87" fmla="*/ 122 h 12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0" h="122">
                  <a:moveTo>
                    <a:pt x="0" y="0"/>
                  </a:moveTo>
                  <a:lnTo>
                    <a:pt x="2" y="8"/>
                  </a:lnTo>
                  <a:lnTo>
                    <a:pt x="5" y="16"/>
                  </a:lnTo>
                  <a:lnTo>
                    <a:pt x="8" y="24"/>
                  </a:lnTo>
                  <a:lnTo>
                    <a:pt x="13" y="32"/>
                  </a:lnTo>
                  <a:lnTo>
                    <a:pt x="17" y="39"/>
                  </a:lnTo>
                  <a:lnTo>
                    <a:pt x="22" y="47"/>
                  </a:lnTo>
                  <a:lnTo>
                    <a:pt x="27" y="55"/>
                  </a:lnTo>
                  <a:lnTo>
                    <a:pt x="33" y="62"/>
                  </a:lnTo>
                  <a:lnTo>
                    <a:pt x="37" y="68"/>
                  </a:lnTo>
                  <a:lnTo>
                    <a:pt x="42" y="74"/>
                  </a:lnTo>
                  <a:lnTo>
                    <a:pt x="48" y="78"/>
                  </a:lnTo>
                  <a:lnTo>
                    <a:pt x="53" y="83"/>
                  </a:lnTo>
                  <a:lnTo>
                    <a:pt x="59" y="87"/>
                  </a:lnTo>
                  <a:lnTo>
                    <a:pt x="66" y="91"/>
                  </a:lnTo>
                  <a:lnTo>
                    <a:pt x="71" y="95"/>
                  </a:lnTo>
                  <a:lnTo>
                    <a:pt x="78" y="99"/>
                  </a:lnTo>
                  <a:lnTo>
                    <a:pt x="87" y="103"/>
                  </a:lnTo>
                  <a:lnTo>
                    <a:pt x="95" y="107"/>
                  </a:lnTo>
                  <a:lnTo>
                    <a:pt x="104" y="111"/>
                  </a:lnTo>
                  <a:lnTo>
                    <a:pt x="112" y="114"/>
                  </a:lnTo>
                  <a:lnTo>
                    <a:pt x="130" y="118"/>
                  </a:lnTo>
                  <a:lnTo>
                    <a:pt x="148" y="121"/>
                  </a:lnTo>
                  <a:lnTo>
                    <a:pt x="166" y="122"/>
                  </a:lnTo>
                  <a:lnTo>
                    <a:pt x="184" y="122"/>
                  </a:lnTo>
                  <a:lnTo>
                    <a:pt x="202" y="121"/>
                  </a:lnTo>
                  <a:lnTo>
                    <a:pt x="220" y="120"/>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08" name="Freeform 214">
              <a:extLst>
                <a:ext uri="{FF2B5EF4-FFF2-40B4-BE49-F238E27FC236}">
                  <a16:creationId xmlns:a16="http://schemas.microsoft.com/office/drawing/2014/main" id="{171F949B-76AE-AEA5-E3D7-CD1F16D3AF5D}"/>
                </a:ext>
              </a:extLst>
            </p:cNvPr>
            <p:cNvSpPr>
              <a:spLocks/>
            </p:cNvSpPr>
            <p:nvPr/>
          </p:nvSpPr>
          <p:spPr bwMode="auto">
            <a:xfrm>
              <a:off x="3606" y="1069"/>
              <a:ext cx="30" cy="60"/>
            </a:xfrm>
            <a:custGeom>
              <a:avLst/>
              <a:gdLst>
                <a:gd name="T0" fmla="*/ 2 w 37"/>
                <a:gd name="T1" fmla="*/ 16 h 65"/>
                <a:gd name="T2" fmla="*/ 2 w 37"/>
                <a:gd name="T3" fmla="*/ 16 h 65"/>
                <a:gd name="T4" fmla="*/ 2 w 37"/>
                <a:gd name="T5" fmla="*/ 15 h 65"/>
                <a:gd name="T6" fmla="*/ 2 w 37"/>
                <a:gd name="T7" fmla="*/ 13 h 65"/>
                <a:gd name="T8" fmla="*/ 2 w 37"/>
                <a:gd name="T9" fmla="*/ 10 h 65"/>
                <a:gd name="T10" fmla="*/ 2 w 37"/>
                <a:gd name="T11" fmla="*/ 8 h 65"/>
                <a:gd name="T12" fmla="*/ 2 w 37"/>
                <a:gd name="T13" fmla="*/ 6 h 65"/>
                <a:gd name="T14" fmla="*/ 2 w 37"/>
                <a:gd name="T15" fmla="*/ 6 h 65"/>
                <a:gd name="T16" fmla="*/ 2 w 37"/>
                <a:gd name="T17" fmla="*/ 6 h 65"/>
                <a:gd name="T18" fmla="*/ 2 w 37"/>
                <a:gd name="T19" fmla="*/ 0 h 65"/>
                <a:gd name="T20" fmla="*/ 0 w 37"/>
                <a:gd name="T21" fmla="*/ 1 h 65"/>
                <a:gd name="T22" fmla="*/ 2 w 37"/>
                <a:gd name="T23" fmla="*/ 6 h 65"/>
                <a:gd name="T24" fmla="*/ 2 w 37"/>
                <a:gd name="T25" fmla="*/ 6 h 65"/>
                <a:gd name="T26" fmla="*/ 2 w 37"/>
                <a:gd name="T27" fmla="*/ 6 h 65"/>
                <a:gd name="T28" fmla="*/ 2 w 37"/>
                <a:gd name="T29" fmla="*/ 9 h 65"/>
                <a:gd name="T30" fmla="*/ 2 w 37"/>
                <a:gd name="T31" fmla="*/ 11 h 65"/>
                <a:gd name="T32" fmla="*/ 2 w 37"/>
                <a:gd name="T33" fmla="*/ 13 h 65"/>
                <a:gd name="T34" fmla="*/ 2 w 37"/>
                <a:gd name="T35" fmla="*/ 15 h 65"/>
                <a:gd name="T36" fmla="*/ 2 w 37"/>
                <a:gd name="T37" fmla="*/ 17 h 65"/>
                <a:gd name="T38" fmla="*/ 2 w 37"/>
                <a:gd name="T39" fmla="*/ 17 h 65"/>
                <a:gd name="T40" fmla="*/ 2 w 37"/>
                <a:gd name="T41" fmla="*/ 16 h 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65"/>
                <a:gd name="T65" fmla="*/ 37 w 37"/>
                <a:gd name="T66" fmla="*/ 65 h 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65">
                  <a:moveTo>
                    <a:pt x="37" y="62"/>
                  </a:moveTo>
                  <a:lnTo>
                    <a:pt x="37" y="62"/>
                  </a:lnTo>
                  <a:lnTo>
                    <a:pt x="32" y="55"/>
                  </a:lnTo>
                  <a:lnTo>
                    <a:pt x="26" y="47"/>
                  </a:lnTo>
                  <a:lnTo>
                    <a:pt x="21" y="39"/>
                  </a:lnTo>
                  <a:lnTo>
                    <a:pt x="17" y="32"/>
                  </a:lnTo>
                  <a:lnTo>
                    <a:pt x="12" y="24"/>
                  </a:lnTo>
                  <a:lnTo>
                    <a:pt x="9" y="16"/>
                  </a:lnTo>
                  <a:lnTo>
                    <a:pt x="7" y="8"/>
                  </a:lnTo>
                  <a:lnTo>
                    <a:pt x="4" y="0"/>
                  </a:lnTo>
                  <a:lnTo>
                    <a:pt x="0" y="1"/>
                  </a:lnTo>
                  <a:lnTo>
                    <a:pt x="2" y="10"/>
                  </a:lnTo>
                  <a:lnTo>
                    <a:pt x="4" y="18"/>
                  </a:lnTo>
                  <a:lnTo>
                    <a:pt x="9" y="26"/>
                  </a:lnTo>
                  <a:lnTo>
                    <a:pt x="12" y="34"/>
                  </a:lnTo>
                  <a:lnTo>
                    <a:pt x="17" y="41"/>
                  </a:lnTo>
                  <a:lnTo>
                    <a:pt x="22" y="49"/>
                  </a:lnTo>
                  <a:lnTo>
                    <a:pt x="27" y="57"/>
                  </a:lnTo>
                  <a:lnTo>
                    <a:pt x="33" y="65"/>
                  </a:lnTo>
                  <a:lnTo>
                    <a:pt x="37" y="6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09" name="Freeform 215">
              <a:extLst>
                <a:ext uri="{FF2B5EF4-FFF2-40B4-BE49-F238E27FC236}">
                  <a16:creationId xmlns:a16="http://schemas.microsoft.com/office/drawing/2014/main" id="{B818A925-A135-AEE8-50BE-A4180E0033B4}"/>
                </a:ext>
              </a:extLst>
            </p:cNvPr>
            <p:cNvSpPr>
              <a:spLocks/>
            </p:cNvSpPr>
            <p:nvPr/>
          </p:nvSpPr>
          <p:spPr bwMode="auto">
            <a:xfrm>
              <a:off x="3633" y="1126"/>
              <a:ext cx="39" cy="35"/>
            </a:xfrm>
            <a:custGeom>
              <a:avLst/>
              <a:gdLst>
                <a:gd name="T0" fmla="*/ 2 w 48"/>
                <a:gd name="T1" fmla="*/ 5 h 39"/>
                <a:gd name="T2" fmla="*/ 2 w 48"/>
                <a:gd name="T3" fmla="*/ 5 h 39"/>
                <a:gd name="T4" fmla="*/ 2 w 48"/>
                <a:gd name="T5" fmla="*/ 4 h 39"/>
                <a:gd name="T6" fmla="*/ 2 w 48"/>
                <a:gd name="T7" fmla="*/ 4 h 39"/>
                <a:gd name="T8" fmla="*/ 2 w 48"/>
                <a:gd name="T9" fmla="*/ 4 h 39"/>
                <a:gd name="T10" fmla="*/ 2 w 48"/>
                <a:gd name="T11" fmla="*/ 4 h 39"/>
                <a:gd name="T12" fmla="*/ 2 w 48"/>
                <a:gd name="T13" fmla="*/ 4 h 39"/>
                <a:gd name="T14" fmla="*/ 2 w 48"/>
                <a:gd name="T15" fmla="*/ 4 h 39"/>
                <a:gd name="T16" fmla="*/ 2 w 48"/>
                <a:gd name="T17" fmla="*/ 4 h 39"/>
                <a:gd name="T18" fmla="*/ 2 w 48"/>
                <a:gd name="T19" fmla="*/ 0 h 39"/>
                <a:gd name="T20" fmla="*/ 0 w 48"/>
                <a:gd name="T21" fmla="*/ 3 h 39"/>
                <a:gd name="T22" fmla="*/ 2 w 48"/>
                <a:gd name="T23" fmla="*/ 4 h 39"/>
                <a:gd name="T24" fmla="*/ 2 w 48"/>
                <a:gd name="T25" fmla="*/ 4 h 39"/>
                <a:gd name="T26" fmla="*/ 2 w 48"/>
                <a:gd name="T27" fmla="*/ 4 h 39"/>
                <a:gd name="T28" fmla="*/ 2 w 48"/>
                <a:gd name="T29" fmla="*/ 4 h 39"/>
                <a:gd name="T30" fmla="*/ 2 w 48"/>
                <a:gd name="T31" fmla="*/ 4 h 39"/>
                <a:gd name="T32" fmla="*/ 2 w 48"/>
                <a:gd name="T33" fmla="*/ 4 h 39"/>
                <a:gd name="T34" fmla="*/ 2 w 48"/>
                <a:gd name="T35" fmla="*/ 5 h 39"/>
                <a:gd name="T36" fmla="*/ 2 w 48"/>
                <a:gd name="T37" fmla="*/ 6 h 39"/>
                <a:gd name="T38" fmla="*/ 2 w 48"/>
                <a:gd name="T39" fmla="*/ 6 h 39"/>
                <a:gd name="T40" fmla="*/ 2 w 48"/>
                <a:gd name="T41" fmla="*/ 5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39"/>
                <a:gd name="T65" fmla="*/ 48 w 48"/>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39">
                  <a:moveTo>
                    <a:pt x="48" y="36"/>
                  </a:moveTo>
                  <a:lnTo>
                    <a:pt x="48" y="36"/>
                  </a:lnTo>
                  <a:lnTo>
                    <a:pt x="41" y="32"/>
                  </a:lnTo>
                  <a:lnTo>
                    <a:pt x="36" y="28"/>
                  </a:lnTo>
                  <a:lnTo>
                    <a:pt x="29" y="24"/>
                  </a:lnTo>
                  <a:lnTo>
                    <a:pt x="23" y="20"/>
                  </a:lnTo>
                  <a:lnTo>
                    <a:pt x="18" y="16"/>
                  </a:lnTo>
                  <a:lnTo>
                    <a:pt x="13" y="11"/>
                  </a:lnTo>
                  <a:lnTo>
                    <a:pt x="9" y="6"/>
                  </a:lnTo>
                  <a:lnTo>
                    <a:pt x="4" y="0"/>
                  </a:lnTo>
                  <a:lnTo>
                    <a:pt x="0" y="3"/>
                  </a:lnTo>
                  <a:lnTo>
                    <a:pt x="4" y="9"/>
                  </a:lnTo>
                  <a:lnTo>
                    <a:pt x="10" y="14"/>
                  </a:lnTo>
                  <a:lnTo>
                    <a:pt x="15" y="19"/>
                  </a:lnTo>
                  <a:lnTo>
                    <a:pt x="21" y="23"/>
                  </a:lnTo>
                  <a:lnTo>
                    <a:pt x="27" y="28"/>
                  </a:lnTo>
                  <a:lnTo>
                    <a:pt x="32" y="32"/>
                  </a:lnTo>
                  <a:lnTo>
                    <a:pt x="39" y="35"/>
                  </a:lnTo>
                  <a:lnTo>
                    <a:pt x="46" y="39"/>
                  </a:lnTo>
                  <a:lnTo>
                    <a:pt x="48" y="3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10" name="Freeform 216">
              <a:extLst>
                <a:ext uri="{FF2B5EF4-FFF2-40B4-BE49-F238E27FC236}">
                  <a16:creationId xmlns:a16="http://schemas.microsoft.com/office/drawing/2014/main" id="{F0A538EB-B88E-7932-4995-152B5DB7FA29}"/>
                </a:ext>
              </a:extLst>
            </p:cNvPr>
            <p:cNvSpPr>
              <a:spLocks/>
            </p:cNvSpPr>
            <p:nvPr/>
          </p:nvSpPr>
          <p:spPr bwMode="auto">
            <a:xfrm>
              <a:off x="3670" y="1159"/>
              <a:ext cx="118" cy="24"/>
            </a:xfrm>
            <a:custGeom>
              <a:avLst/>
              <a:gdLst>
                <a:gd name="T0" fmla="*/ 5 w 144"/>
                <a:gd name="T1" fmla="*/ 4 h 27"/>
                <a:gd name="T2" fmla="*/ 4 w 144"/>
                <a:gd name="T3" fmla="*/ 4 h 27"/>
                <a:gd name="T4" fmla="*/ 3 w 144"/>
                <a:gd name="T5" fmla="*/ 4 h 27"/>
                <a:gd name="T6" fmla="*/ 3 w 144"/>
                <a:gd name="T7" fmla="*/ 4 h 27"/>
                <a:gd name="T8" fmla="*/ 2 w 144"/>
                <a:gd name="T9" fmla="*/ 4 h 27"/>
                <a:gd name="T10" fmla="*/ 2 w 144"/>
                <a:gd name="T11" fmla="*/ 4 h 27"/>
                <a:gd name="T12" fmla="*/ 2 w 144"/>
                <a:gd name="T13" fmla="*/ 4 h 27"/>
                <a:gd name="T14" fmla="*/ 2 w 144"/>
                <a:gd name="T15" fmla="*/ 4 h 27"/>
                <a:gd name="T16" fmla="*/ 2 w 144"/>
                <a:gd name="T17" fmla="*/ 4 h 27"/>
                <a:gd name="T18" fmla="*/ 2 w 144"/>
                <a:gd name="T19" fmla="*/ 4 h 27"/>
                <a:gd name="T20" fmla="*/ 2 w 144"/>
                <a:gd name="T21" fmla="*/ 0 h 27"/>
                <a:gd name="T22" fmla="*/ 0 w 144"/>
                <a:gd name="T23" fmla="*/ 3 h 27"/>
                <a:gd name="T24" fmla="*/ 2 w 144"/>
                <a:gd name="T25" fmla="*/ 4 h 27"/>
                <a:gd name="T26" fmla="*/ 2 w 144"/>
                <a:gd name="T27" fmla="*/ 4 h 27"/>
                <a:gd name="T28" fmla="*/ 2 w 144"/>
                <a:gd name="T29" fmla="*/ 4 h 27"/>
                <a:gd name="T30" fmla="*/ 2 w 144"/>
                <a:gd name="T31" fmla="*/ 4 h 27"/>
                <a:gd name="T32" fmla="*/ 2 w 144"/>
                <a:gd name="T33" fmla="*/ 4 h 27"/>
                <a:gd name="T34" fmla="*/ 2 w 144"/>
                <a:gd name="T35" fmla="*/ 4 h 27"/>
                <a:gd name="T36" fmla="*/ 2 w 144"/>
                <a:gd name="T37" fmla="*/ 4 h 27"/>
                <a:gd name="T38" fmla="*/ 3 w 144"/>
                <a:gd name="T39" fmla="*/ 4 h 27"/>
                <a:gd name="T40" fmla="*/ 4 w 144"/>
                <a:gd name="T41" fmla="*/ 4 h 27"/>
                <a:gd name="T42" fmla="*/ 5 w 144"/>
                <a:gd name="T43" fmla="*/ 4 h 27"/>
                <a:gd name="T44" fmla="*/ 5 w 144"/>
                <a:gd name="T45" fmla="*/ 4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27"/>
                <a:gd name="T71" fmla="*/ 144 w 144"/>
                <a:gd name="T72" fmla="*/ 27 h 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27">
                  <a:moveTo>
                    <a:pt x="143" y="21"/>
                  </a:moveTo>
                  <a:lnTo>
                    <a:pt x="125" y="22"/>
                  </a:lnTo>
                  <a:lnTo>
                    <a:pt x="107" y="23"/>
                  </a:lnTo>
                  <a:lnTo>
                    <a:pt x="89" y="23"/>
                  </a:lnTo>
                  <a:lnTo>
                    <a:pt x="71" y="22"/>
                  </a:lnTo>
                  <a:lnTo>
                    <a:pt x="53" y="19"/>
                  </a:lnTo>
                  <a:lnTo>
                    <a:pt x="36" y="15"/>
                  </a:lnTo>
                  <a:lnTo>
                    <a:pt x="27" y="12"/>
                  </a:lnTo>
                  <a:lnTo>
                    <a:pt x="19" y="8"/>
                  </a:lnTo>
                  <a:lnTo>
                    <a:pt x="11" y="4"/>
                  </a:lnTo>
                  <a:lnTo>
                    <a:pt x="2" y="0"/>
                  </a:lnTo>
                  <a:lnTo>
                    <a:pt x="0" y="3"/>
                  </a:lnTo>
                  <a:lnTo>
                    <a:pt x="9" y="8"/>
                  </a:lnTo>
                  <a:lnTo>
                    <a:pt x="17" y="13"/>
                  </a:lnTo>
                  <a:lnTo>
                    <a:pt x="26" y="16"/>
                  </a:lnTo>
                  <a:lnTo>
                    <a:pt x="35" y="19"/>
                  </a:lnTo>
                  <a:lnTo>
                    <a:pt x="52" y="23"/>
                  </a:lnTo>
                  <a:lnTo>
                    <a:pt x="70" y="26"/>
                  </a:lnTo>
                  <a:lnTo>
                    <a:pt x="88" y="27"/>
                  </a:lnTo>
                  <a:lnTo>
                    <a:pt x="107" y="27"/>
                  </a:lnTo>
                  <a:lnTo>
                    <a:pt x="125" y="27"/>
                  </a:lnTo>
                  <a:lnTo>
                    <a:pt x="144" y="25"/>
                  </a:lnTo>
                  <a:lnTo>
                    <a:pt x="143" y="2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11" name="Freeform 217">
              <a:extLst>
                <a:ext uri="{FF2B5EF4-FFF2-40B4-BE49-F238E27FC236}">
                  <a16:creationId xmlns:a16="http://schemas.microsoft.com/office/drawing/2014/main" id="{8778F70D-10F5-89E0-A648-A17B9632199C}"/>
                </a:ext>
              </a:extLst>
            </p:cNvPr>
            <p:cNvSpPr>
              <a:spLocks/>
            </p:cNvSpPr>
            <p:nvPr/>
          </p:nvSpPr>
          <p:spPr bwMode="auto">
            <a:xfrm>
              <a:off x="3673" y="1101"/>
              <a:ext cx="43" cy="46"/>
            </a:xfrm>
            <a:custGeom>
              <a:avLst/>
              <a:gdLst>
                <a:gd name="T0" fmla="*/ 2 w 53"/>
                <a:gd name="T1" fmla="*/ 5 h 50"/>
                <a:gd name="T2" fmla="*/ 2 w 53"/>
                <a:gd name="T3" fmla="*/ 6 h 50"/>
                <a:gd name="T4" fmla="*/ 2 w 53"/>
                <a:gd name="T5" fmla="*/ 6 h 50"/>
                <a:gd name="T6" fmla="*/ 2 w 53"/>
                <a:gd name="T7" fmla="*/ 6 h 50"/>
                <a:gd name="T8" fmla="*/ 2 w 53"/>
                <a:gd name="T9" fmla="*/ 6 h 50"/>
                <a:gd name="T10" fmla="*/ 2 w 53"/>
                <a:gd name="T11" fmla="*/ 6 h 50"/>
                <a:gd name="T12" fmla="*/ 2 w 53"/>
                <a:gd name="T13" fmla="*/ 8 h 50"/>
                <a:gd name="T14" fmla="*/ 2 w 53"/>
                <a:gd name="T15" fmla="*/ 10 h 50"/>
                <a:gd name="T16" fmla="*/ 2 w 53"/>
                <a:gd name="T17" fmla="*/ 12 h 50"/>
                <a:gd name="T18" fmla="*/ 2 w 53"/>
                <a:gd name="T19" fmla="*/ 12 h 50"/>
                <a:gd name="T20" fmla="*/ 2 w 53"/>
                <a:gd name="T21" fmla="*/ 12 h 50"/>
                <a:gd name="T22" fmla="*/ 2 w 53"/>
                <a:gd name="T23" fmla="*/ 13 h 50"/>
                <a:gd name="T24" fmla="*/ 2 w 53"/>
                <a:gd name="T25" fmla="*/ 13 h 50"/>
                <a:gd name="T26" fmla="*/ 2 w 53"/>
                <a:gd name="T27" fmla="*/ 13 h 50"/>
                <a:gd name="T28" fmla="*/ 2 w 53"/>
                <a:gd name="T29" fmla="*/ 12 h 50"/>
                <a:gd name="T30" fmla="*/ 2 w 53"/>
                <a:gd name="T31" fmla="*/ 12 h 50"/>
                <a:gd name="T32" fmla="*/ 2 w 53"/>
                <a:gd name="T33" fmla="*/ 12 h 50"/>
                <a:gd name="T34" fmla="*/ 2 w 53"/>
                <a:gd name="T35" fmla="*/ 11 h 50"/>
                <a:gd name="T36" fmla="*/ 2 w 53"/>
                <a:gd name="T37" fmla="*/ 10 h 50"/>
                <a:gd name="T38" fmla="*/ 2 w 53"/>
                <a:gd name="T39" fmla="*/ 10 h 50"/>
                <a:gd name="T40" fmla="*/ 2 w 53"/>
                <a:gd name="T41" fmla="*/ 9 h 50"/>
                <a:gd name="T42" fmla="*/ 2 w 53"/>
                <a:gd name="T43" fmla="*/ 8 h 50"/>
                <a:gd name="T44" fmla="*/ 2 w 53"/>
                <a:gd name="T45" fmla="*/ 7 h 50"/>
                <a:gd name="T46" fmla="*/ 2 w 53"/>
                <a:gd name="T47" fmla="*/ 6 h 50"/>
                <a:gd name="T48" fmla="*/ 2 w 53"/>
                <a:gd name="T49" fmla="*/ 6 h 50"/>
                <a:gd name="T50" fmla="*/ 2 w 53"/>
                <a:gd name="T51" fmla="*/ 6 h 50"/>
                <a:gd name="T52" fmla="*/ 2 w 53"/>
                <a:gd name="T53" fmla="*/ 6 h 50"/>
                <a:gd name="T54" fmla="*/ 2 w 53"/>
                <a:gd name="T55" fmla="*/ 6 h 50"/>
                <a:gd name="T56" fmla="*/ 1 w 53"/>
                <a:gd name="T57" fmla="*/ 6 h 50"/>
                <a:gd name="T58" fmla="*/ 0 w 53"/>
                <a:gd name="T59" fmla="*/ 6 h 50"/>
                <a:gd name="T60" fmla="*/ 0 w 53"/>
                <a:gd name="T61" fmla="*/ 6 h 50"/>
                <a:gd name="T62" fmla="*/ 0 w 53"/>
                <a:gd name="T63" fmla="*/ 6 h 50"/>
                <a:gd name="T64" fmla="*/ 1 w 53"/>
                <a:gd name="T65" fmla="*/ 6 h 50"/>
                <a:gd name="T66" fmla="*/ 1 w 53"/>
                <a:gd name="T67" fmla="*/ 5 h 50"/>
                <a:gd name="T68" fmla="*/ 2 w 53"/>
                <a:gd name="T69" fmla="*/ 4 h 50"/>
                <a:gd name="T70" fmla="*/ 2 w 53"/>
                <a:gd name="T71" fmla="*/ 4 h 50"/>
                <a:gd name="T72" fmla="*/ 2 w 53"/>
                <a:gd name="T73" fmla="*/ 3 h 50"/>
                <a:gd name="T74" fmla="*/ 2 w 53"/>
                <a:gd name="T75" fmla="*/ 2 h 50"/>
                <a:gd name="T76" fmla="*/ 2 w 53"/>
                <a:gd name="T77" fmla="*/ 2 h 50"/>
                <a:gd name="T78" fmla="*/ 2 w 53"/>
                <a:gd name="T79" fmla="*/ 2 h 50"/>
                <a:gd name="T80" fmla="*/ 2 w 53"/>
                <a:gd name="T81" fmla="*/ 2 h 50"/>
                <a:gd name="T82" fmla="*/ 2 w 53"/>
                <a:gd name="T83" fmla="*/ 1 h 50"/>
                <a:gd name="T84" fmla="*/ 2 w 53"/>
                <a:gd name="T85" fmla="*/ 1 h 50"/>
                <a:gd name="T86" fmla="*/ 2 w 53"/>
                <a:gd name="T87" fmla="*/ 0 h 50"/>
                <a:gd name="T88" fmla="*/ 2 w 53"/>
                <a:gd name="T89" fmla="*/ 0 h 50"/>
                <a:gd name="T90" fmla="*/ 2 w 53"/>
                <a:gd name="T91" fmla="*/ 0 h 50"/>
                <a:gd name="T92" fmla="*/ 2 w 53"/>
                <a:gd name="T93" fmla="*/ 1 h 50"/>
                <a:gd name="T94" fmla="*/ 2 w 53"/>
                <a:gd name="T95" fmla="*/ 1 h 50"/>
                <a:gd name="T96" fmla="*/ 2 w 53"/>
                <a:gd name="T97" fmla="*/ 2 h 50"/>
                <a:gd name="T98" fmla="*/ 2 w 53"/>
                <a:gd name="T99" fmla="*/ 2 h 50"/>
                <a:gd name="T100" fmla="*/ 2 w 53"/>
                <a:gd name="T101" fmla="*/ 2 h 50"/>
                <a:gd name="T102" fmla="*/ 2 w 53"/>
                <a:gd name="T103" fmla="*/ 2 h 50"/>
                <a:gd name="T104" fmla="*/ 2 w 53"/>
                <a:gd name="T105" fmla="*/ 3 h 50"/>
                <a:gd name="T106" fmla="*/ 2 w 53"/>
                <a:gd name="T107" fmla="*/ 3 h 50"/>
                <a:gd name="T108" fmla="*/ 2 w 53"/>
                <a:gd name="T109" fmla="*/ 4 h 50"/>
                <a:gd name="T110" fmla="*/ 2 w 53"/>
                <a:gd name="T111" fmla="*/ 4 h 50"/>
                <a:gd name="T112" fmla="*/ 2 w 53"/>
                <a:gd name="T113" fmla="*/ 5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50"/>
                <a:gd name="T173" fmla="*/ 53 w 53"/>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50">
                  <a:moveTo>
                    <a:pt x="30" y="5"/>
                  </a:moveTo>
                  <a:lnTo>
                    <a:pt x="34" y="9"/>
                  </a:lnTo>
                  <a:lnTo>
                    <a:pt x="39" y="13"/>
                  </a:lnTo>
                  <a:lnTo>
                    <a:pt x="43" y="19"/>
                  </a:lnTo>
                  <a:lnTo>
                    <a:pt x="48" y="24"/>
                  </a:lnTo>
                  <a:lnTo>
                    <a:pt x="51" y="29"/>
                  </a:lnTo>
                  <a:lnTo>
                    <a:pt x="53" y="34"/>
                  </a:lnTo>
                  <a:lnTo>
                    <a:pt x="53" y="40"/>
                  </a:lnTo>
                  <a:lnTo>
                    <a:pt x="52" y="46"/>
                  </a:lnTo>
                  <a:lnTo>
                    <a:pt x="50" y="48"/>
                  </a:lnTo>
                  <a:lnTo>
                    <a:pt x="48" y="49"/>
                  </a:lnTo>
                  <a:lnTo>
                    <a:pt x="44" y="50"/>
                  </a:lnTo>
                  <a:lnTo>
                    <a:pt x="42" y="50"/>
                  </a:lnTo>
                  <a:lnTo>
                    <a:pt x="39" y="50"/>
                  </a:lnTo>
                  <a:lnTo>
                    <a:pt x="35" y="49"/>
                  </a:lnTo>
                  <a:lnTo>
                    <a:pt x="33" y="48"/>
                  </a:lnTo>
                  <a:lnTo>
                    <a:pt x="30" y="46"/>
                  </a:lnTo>
                  <a:lnTo>
                    <a:pt x="26" y="44"/>
                  </a:lnTo>
                  <a:lnTo>
                    <a:pt x="23" y="41"/>
                  </a:lnTo>
                  <a:lnTo>
                    <a:pt x="19" y="39"/>
                  </a:lnTo>
                  <a:lnTo>
                    <a:pt x="16" y="37"/>
                  </a:lnTo>
                  <a:lnTo>
                    <a:pt x="14" y="35"/>
                  </a:lnTo>
                  <a:lnTo>
                    <a:pt x="12" y="32"/>
                  </a:lnTo>
                  <a:lnTo>
                    <a:pt x="9" y="29"/>
                  </a:lnTo>
                  <a:lnTo>
                    <a:pt x="7" y="26"/>
                  </a:lnTo>
                  <a:lnTo>
                    <a:pt x="6" y="24"/>
                  </a:lnTo>
                  <a:lnTo>
                    <a:pt x="5" y="21"/>
                  </a:lnTo>
                  <a:lnTo>
                    <a:pt x="3" y="19"/>
                  </a:lnTo>
                  <a:lnTo>
                    <a:pt x="1" y="15"/>
                  </a:lnTo>
                  <a:lnTo>
                    <a:pt x="0" y="13"/>
                  </a:lnTo>
                  <a:lnTo>
                    <a:pt x="0" y="10"/>
                  </a:lnTo>
                  <a:lnTo>
                    <a:pt x="0" y="8"/>
                  </a:lnTo>
                  <a:lnTo>
                    <a:pt x="1" y="6"/>
                  </a:lnTo>
                  <a:lnTo>
                    <a:pt x="1" y="5"/>
                  </a:lnTo>
                  <a:lnTo>
                    <a:pt x="3" y="4"/>
                  </a:lnTo>
                  <a:lnTo>
                    <a:pt x="4" y="4"/>
                  </a:lnTo>
                  <a:lnTo>
                    <a:pt x="5" y="3"/>
                  </a:lnTo>
                  <a:lnTo>
                    <a:pt x="5" y="2"/>
                  </a:lnTo>
                  <a:lnTo>
                    <a:pt x="6" y="2"/>
                  </a:lnTo>
                  <a:lnTo>
                    <a:pt x="7" y="2"/>
                  </a:lnTo>
                  <a:lnTo>
                    <a:pt x="8" y="2"/>
                  </a:lnTo>
                  <a:lnTo>
                    <a:pt x="9" y="1"/>
                  </a:lnTo>
                  <a:lnTo>
                    <a:pt x="12" y="1"/>
                  </a:lnTo>
                  <a:lnTo>
                    <a:pt x="14" y="0"/>
                  </a:lnTo>
                  <a:lnTo>
                    <a:pt x="16" y="0"/>
                  </a:lnTo>
                  <a:lnTo>
                    <a:pt x="17" y="0"/>
                  </a:lnTo>
                  <a:lnTo>
                    <a:pt x="19" y="1"/>
                  </a:lnTo>
                  <a:lnTo>
                    <a:pt x="22" y="1"/>
                  </a:lnTo>
                  <a:lnTo>
                    <a:pt x="24" y="2"/>
                  </a:lnTo>
                  <a:lnTo>
                    <a:pt x="25" y="2"/>
                  </a:lnTo>
                  <a:lnTo>
                    <a:pt x="26" y="2"/>
                  </a:lnTo>
                  <a:lnTo>
                    <a:pt x="27" y="3"/>
                  </a:lnTo>
                  <a:lnTo>
                    <a:pt x="29" y="4"/>
                  </a:lnTo>
                  <a:lnTo>
                    <a:pt x="30" y="4"/>
                  </a:lnTo>
                  <a:lnTo>
                    <a:pt x="30" y="5"/>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12" name="Freeform 218">
              <a:extLst>
                <a:ext uri="{FF2B5EF4-FFF2-40B4-BE49-F238E27FC236}">
                  <a16:creationId xmlns:a16="http://schemas.microsoft.com/office/drawing/2014/main" id="{96984272-0083-BB6C-86AD-B0E9048770F5}"/>
                </a:ext>
              </a:extLst>
            </p:cNvPr>
            <p:cNvSpPr>
              <a:spLocks/>
            </p:cNvSpPr>
            <p:nvPr/>
          </p:nvSpPr>
          <p:spPr bwMode="auto">
            <a:xfrm>
              <a:off x="3696" y="1104"/>
              <a:ext cx="23" cy="40"/>
            </a:xfrm>
            <a:custGeom>
              <a:avLst/>
              <a:gdLst>
                <a:gd name="T0" fmla="*/ 3 w 27"/>
                <a:gd name="T1" fmla="*/ 9 h 44"/>
                <a:gd name="T2" fmla="*/ 3 w 27"/>
                <a:gd name="T3" fmla="*/ 9 h 44"/>
                <a:gd name="T4" fmla="*/ 3 w 27"/>
                <a:gd name="T5" fmla="*/ 7 h 44"/>
                <a:gd name="T6" fmla="*/ 3 w 27"/>
                <a:gd name="T7" fmla="*/ 5 h 44"/>
                <a:gd name="T8" fmla="*/ 3 w 27"/>
                <a:gd name="T9" fmla="*/ 5 h 44"/>
                <a:gd name="T10" fmla="*/ 3 w 27"/>
                <a:gd name="T11" fmla="*/ 5 h 44"/>
                <a:gd name="T12" fmla="*/ 3 w 27"/>
                <a:gd name="T13" fmla="*/ 5 h 44"/>
                <a:gd name="T14" fmla="*/ 3 w 27"/>
                <a:gd name="T15" fmla="*/ 5 h 44"/>
                <a:gd name="T16" fmla="*/ 3 w 27"/>
                <a:gd name="T17" fmla="*/ 4 h 44"/>
                <a:gd name="T18" fmla="*/ 3 w 27"/>
                <a:gd name="T19" fmla="*/ 0 h 44"/>
                <a:gd name="T20" fmla="*/ 0 w 27"/>
                <a:gd name="T21" fmla="*/ 3 h 44"/>
                <a:gd name="T22" fmla="*/ 3 w 27"/>
                <a:gd name="T23" fmla="*/ 5 h 44"/>
                <a:gd name="T24" fmla="*/ 3 w 27"/>
                <a:gd name="T25" fmla="*/ 5 h 44"/>
                <a:gd name="T26" fmla="*/ 3 w 27"/>
                <a:gd name="T27" fmla="*/ 5 h 44"/>
                <a:gd name="T28" fmla="*/ 3 w 27"/>
                <a:gd name="T29" fmla="*/ 5 h 44"/>
                <a:gd name="T30" fmla="*/ 3 w 27"/>
                <a:gd name="T31" fmla="*/ 5 h 44"/>
                <a:gd name="T32" fmla="*/ 3 w 27"/>
                <a:gd name="T33" fmla="*/ 6 h 44"/>
                <a:gd name="T34" fmla="*/ 3 w 27"/>
                <a:gd name="T35" fmla="*/ 7 h 44"/>
                <a:gd name="T36" fmla="*/ 3 w 27"/>
                <a:gd name="T37" fmla="*/ 9 h 44"/>
                <a:gd name="T38" fmla="*/ 3 w 27"/>
                <a:gd name="T39" fmla="*/ 8 h 44"/>
                <a:gd name="T40" fmla="*/ 3 w 27"/>
                <a:gd name="T41" fmla="*/ 9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44"/>
                <a:gd name="T65" fmla="*/ 27 w 27"/>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44">
                  <a:moveTo>
                    <a:pt x="25" y="44"/>
                  </a:moveTo>
                  <a:lnTo>
                    <a:pt x="25" y="44"/>
                  </a:lnTo>
                  <a:lnTo>
                    <a:pt x="27" y="37"/>
                  </a:lnTo>
                  <a:lnTo>
                    <a:pt x="27" y="31"/>
                  </a:lnTo>
                  <a:lnTo>
                    <a:pt x="24" y="25"/>
                  </a:lnTo>
                  <a:lnTo>
                    <a:pt x="21" y="19"/>
                  </a:lnTo>
                  <a:lnTo>
                    <a:pt x="16" y="13"/>
                  </a:lnTo>
                  <a:lnTo>
                    <a:pt x="12" y="9"/>
                  </a:lnTo>
                  <a:lnTo>
                    <a:pt x="7" y="4"/>
                  </a:lnTo>
                  <a:lnTo>
                    <a:pt x="3" y="0"/>
                  </a:lnTo>
                  <a:lnTo>
                    <a:pt x="0" y="3"/>
                  </a:lnTo>
                  <a:lnTo>
                    <a:pt x="4" y="7"/>
                  </a:lnTo>
                  <a:lnTo>
                    <a:pt x="9" y="12"/>
                  </a:lnTo>
                  <a:lnTo>
                    <a:pt x="13" y="17"/>
                  </a:lnTo>
                  <a:lnTo>
                    <a:pt x="16" y="22"/>
                  </a:lnTo>
                  <a:lnTo>
                    <a:pt x="20" y="27"/>
                  </a:lnTo>
                  <a:lnTo>
                    <a:pt x="21" y="32"/>
                  </a:lnTo>
                  <a:lnTo>
                    <a:pt x="22" y="37"/>
                  </a:lnTo>
                  <a:lnTo>
                    <a:pt x="21" y="42"/>
                  </a:lnTo>
                  <a:lnTo>
                    <a:pt x="22" y="41"/>
                  </a:lnTo>
                  <a:lnTo>
                    <a:pt x="25" y="4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13" name="Freeform 219">
              <a:extLst>
                <a:ext uri="{FF2B5EF4-FFF2-40B4-BE49-F238E27FC236}">
                  <a16:creationId xmlns:a16="http://schemas.microsoft.com/office/drawing/2014/main" id="{74707526-3EB6-C1D5-383A-675A9470C50B}"/>
                </a:ext>
              </a:extLst>
            </p:cNvPr>
            <p:cNvSpPr>
              <a:spLocks/>
            </p:cNvSpPr>
            <p:nvPr/>
          </p:nvSpPr>
          <p:spPr bwMode="auto">
            <a:xfrm>
              <a:off x="3696" y="1141"/>
              <a:ext cx="21" cy="8"/>
            </a:xfrm>
            <a:custGeom>
              <a:avLst/>
              <a:gdLst>
                <a:gd name="T0" fmla="*/ 0 w 25"/>
                <a:gd name="T1" fmla="*/ 4 h 8"/>
                <a:gd name="T2" fmla="*/ 0 w 25"/>
                <a:gd name="T3" fmla="*/ 4 h 8"/>
                <a:gd name="T4" fmla="*/ 3 w 25"/>
                <a:gd name="T5" fmla="*/ 5 h 8"/>
                <a:gd name="T6" fmla="*/ 3 w 25"/>
                <a:gd name="T7" fmla="*/ 7 h 8"/>
                <a:gd name="T8" fmla="*/ 3 w 25"/>
                <a:gd name="T9" fmla="*/ 8 h 8"/>
                <a:gd name="T10" fmla="*/ 3 w 25"/>
                <a:gd name="T11" fmla="*/ 8 h 8"/>
                <a:gd name="T12" fmla="*/ 3 w 25"/>
                <a:gd name="T13" fmla="*/ 8 h 8"/>
                <a:gd name="T14" fmla="*/ 3 w 25"/>
                <a:gd name="T15" fmla="*/ 7 h 8"/>
                <a:gd name="T16" fmla="*/ 3 w 25"/>
                <a:gd name="T17" fmla="*/ 5 h 8"/>
                <a:gd name="T18" fmla="*/ 3 w 25"/>
                <a:gd name="T19" fmla="*/ 3 h 8"/>
                <a:gd name="T20" fmla="*/ 3 w 25"/>
                <a:gd name="T21" fmla="*/ 0 h 8"/>
                <a:gd name="T22" fmla="*/ 3 w 25"/>
                <a:gd name="T23" fmla="*/ 2 h 8"/>
                <a:gd name="T24" fmla="*/ 3 w 25"/>
                <a:gd name="T25" fmla="*/ 3 h 8"/>
                <a:gd name="T26" fmla="*/ 3 w 25"/>
                <a:gd name="T27" fmla="*/ 4 h 8"/>
                <a:gd name="T28" fmla="*/ 3 w 25"/>
                <a:gd name="T29" fmla="*/ 4 h 8"/>
                <a:gd name="T30" fmla="*/ 3 w 25"/>
                <a:gd name="T31" fmla="*/ 4 h 8"/>
                <a:gd name="T32" fmla="*/ 3 w 25"/>
                <a:gd name="T33" fmla="*/ 3 h 8"/>
                <a:gd name="T34" fmla="*/ 3 w 25"/>
                <a:gd name="T35" fmla="*/ 2 h 8"/>
                <a:gd name="T36" fmla="*/ 3 w 25"/>
                <a:gd name="T37" fmla="*/ 0 h 8"/>
                <a:gd name="T38" fmla="*/ 2 w 25"/>
                <a:gd name="T39" fmla="*/ 0 h 8"/>
                <a:gd name="T40" fmla="*/ 0 w 25"/>
                <a:gd name="T41" fmla="*/ 4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8"/>
                <a:gd name="T65" fmla="*/ 25 w 25"/>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8">
                  <a:moveTo>
                    <a:pt x="0" y="4"/>
                  </a:moveTo>
                  <a:lnTo>
                    <a:pt x="0" y="4"/>
                  </a:lnTo>
                  <a:lnTo>
                    <a:pt x="3" y="5"/>
                  </a:lnTo>
                  <a:lnTo>
                    <a:pt x="5" y="7"/>
                  </a:lnTo>
                  <a:lnTo>
                    <a:pt x="10" y="8"/>
                  </a:lnTo>
                  <a:lnTo>
                    <a:pt x="13" y="8"/>
                  </a:lnTo>
                  <a:lnTo>
                    <a:pt x="16" y="8"/>
                  </a:lnTo>
                  <a:lnTo>
                    <a:pt x="20" y="7"/>
                  </a:lnTo>
                  <a:lnTo>
                    <a:pt x="22" y="5"/>
                  </a:lnTo>
                  <a:lnTo>
                    <a:pt x="25" y="3"/>
                  </a:lnTo>
                  <a:lnTo>
                    <a:pt x="22" y="0"/>
                  </a:lnTo>
                  <a:lnTo>
                    <a:pt x="20" y="2"/>
                  </a:lnTo>
                  <a:lnTo>
                    <a:pt x="18" y="3"/>
                  </a:lnTo>
                  <a:lnTo>
                    <a:pt x="15" y="4"/>
                  </a:lnTo>
                  <a:lnTo>
                    <a:pt x="13" y="4"/>
                  </a:lnTo>
                  <a:lnTo>
                    <a:pt x="10" y="4"/>
                  </a:lnTo>
                  <a:lnTo>
                    <a:pt x="7" y="3"/>
                  </a:lnTo>
                  <a:lnTo>
                    <a:pt x="5" y="2"/>
                  </a:lnTo>
                  <a:lnTo>
                    <a:pt x="3" y="0"/>
                  </a:lnTo>
                  <a:lnTo>
                    <a:pt x="2"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14" name="Freeform 220">
              <a:extLst>
                <a:ext uri="{FF2B5EF4-FFF2-40B4-BE49-F238E27FC236}">
                  <a16:creationId xmlns:a16="http://schemas.microsoft.com/office/drawing/2014/main" id="{5B01AF28-F83C-25E6-71E5-DB69E451D185}"/>
                </a:ext>
              </a:extLst>
            </p:cNvPr>
            <p:cNvSpPr>
              <a:spLocks/>
            </p:cNvSpPr>
            <p:nvPr/>
          </p:nvSpPr>
          <p:spPr bwMode="auto">
            <a:xfrm>
              <a:off x="3677" y="1124"/>
              <a:ext cx="21" cy="21"/>
            </a:xfrm>
            <a:custGeom>
              <a:avLst/>
              <a:gdLst>
                <a:gd name="T0" fmla="*/ 0 w 26"/>
                <a:gd name="T1" fmla="*/ 2 h 23"/>
                <a:gd name="T2" fmla="*/ 0 w 26"/>
                <a:gd name="T3" fmla="*/ 2 h 23"/>
                <a:gd name="T4" fmla="*/ 2 w 26"/>
                <a:gd name="T5" fmla="*/ 5 h 23"/>
                <a:gd name="T6" fmla="*/ 2 w 26"/>
                <a:gd name="T7" fmla="*/ 5 h 23"/>
                <a:gd name="T8" fmla="*/ 2 w 26"/>
                <a:gd name="T9" fmla="*/ 5 h 23"/>
                <a:gd name="T10" fmla="*/ 2 w 26"/>
                <a:gd name="T11" fmla="*/ 5 h 23"/>
                <a:gd name="T12" fmla="*/ 2 w 26"/>
                <a:gd name="T13" fmla="*/ 5 h 23"/>
                <a:gd name="T14" fmla="*/ 2 w 26"/>
                <a:gd name="T15" fmla="*/ 5 h 23"/>
                <a:gd name="T16" fmla="*/ 2 w 26"/>
                <a:gd name="T17" fmla="*/ 5 h 23"/>
                <a:gd name="T18" fmla="*/ 2 w 26"/>
                <a:gd name="T19" fmla="*/ 5 h 23"/>
                <a:gd name="T20" fmla="*/ 2 w 26"/>
                <a:gd name="T21" fmla="*/ 5 h 23"/>
                <a:gd name="T22" fmla="*/ 2 w 26"/>
                <a:gd name="T23" fmla="*/ 5 h 23"/>
                <a:gd name="T24" fmla="*/ 2 w 26"/>
                <a:gd name="T25" fmla="*/ 5 h 23"/>
                <a:gd name="T26" fmla="*/ 2 w 26"/>
                <a:gd name="T27" fmla="*/ 5 h 23"/>
                <a:gd name="T28" fmla="*/ 2 w 26"/>
                <a:gd name="T29" fmla="*/ 5 h 23"/>
                <a:gd name="T30" fmla="*/ 2 w 26"/>
                <a:gd name="T31" fmla="*/ 5 h 23"/>
                <a:gd name="T32" fmla="*/ 2 w 26"/>
                <a:gd name="T33" fmla="*/ 5 h 23"/>
                <a:gd name="T34" fmla="*/ 2 w 26"/>
                <a:gd name="T35" fmla="*/ 3 h 23"/>
                <a:gd name="T36" fmla="*/ 2 w 26"/>
                <a:gd name="T37" fmla="*/ 0 h 23"/>
                <a:gd name="T38" fmla="*/ 2 w 26"/>
                <a:gd name="T39" fmla="*/ 1 h 23"/>
                <a:gd name="T40" fmla="*/ 0 w 26"/>
                <a:gd name="T41" fmla="*/ 2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23"/>
                <a:gd name="T65" fmla="*/ 26 w 26"/>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23">
                  <a:moveTo>
                    <a:pt x="0" y="2"/>
                  </a:moveTo>
                  <a:lnTo>
                    <a:pt x="0" y="2"/>
                  </a:lnTo>
                  <a:lnTo>
                    <a:pt x="2" y="6"/>
                  </a:lnTo>
                  <a:lnTo>
                    <a:pt x="4" y="8"/>
                  </a:lnTo>
                  <a:lnTo>
                    <a:pt x="8" y="11"/>
                  </a:lnTo>
                  <a:lnTo>
                    <a:pt x="10" y="14"/>
                  </a:lnTo>
                  <a:lnTo>
                    <a:pt x="13" y="16"/>
                  </a:lnTo>
                  <a:lnTo>
                    <a:pt x="17" y="18"/>
                  </a:lnTo>
                  <a:lnTo>
                    <a:pt x="20" y="20"/>
                  </a:lnTo>
                  <a:lnTo>
                    <a:pt x="24" y="23"/>
                  </a:lnTo>
                  <a:lnTo>
                    <a:pt x="26" y="19"/>
                  </a:lnTo>
                  <a:lnTo>
                    <a:pt x="22" y="17"/>
                  </a:lnTo>
                  <a:lnTo>
                    <a:pt x="19" y="15"/>
                  </a:lnTo>
                  <a:lnTo>
                    <a:pt x="16" y="13"/>
                  </a:lnTo>
                  <a:lnTo>
                    <a:pt x="13" y="10"/>
                  </a:lnTo>
                  <a:lnTo>
                    <a:pt x="11" y="8"/>
                  </a:lnTo>
                  <a:lnTo>
                    <a:pt x="8" y="6"/>
                  </a:lnTo>
                  <a:lnTo>
                    <a:pt x="7" y="3"/>
                  </a:lnTo>
                  <a:lnTo>
                    <a:pt x="4" y="0"/>
                  </a:lnTo>
                  <a:lnTo>
                    <a:pt x="4" y="1"/>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15" name="Freeform 221">
              <a:extLst>
                <a:ext uri="{FF2B5EF4-FFF2-40B4-BE49-F238E27FC236}">
                  <a16:creationId xmlns:a16="http://schemas.microsoft.com/office/drawing/2014/main" id="{E177363C-D54D-D689-A140-6EB01E138255}"/>
                </a:ext>
              </a:extLst>
            </p:cNvPr>
            <p:cNvSpPr>
              <a:spLocks/>
            </p:cNvSpPr>
            <p:nvPr/>
          </p:nvSpPr>
          <p:spPr bwMode="auto">
            <a:xfrm>
              <a:off x="3671" y="1105"/>
              <a:ext cx="9" cy="21"/>
            </a:xfrm>
            <a:custGeom>
              <a:avLst/>
              <a:gdLst>
                <a:gd name="T0" fmla="*/ 1 w 11"/>
                <a:gd name="T1" fmla="*/ 0 h 23"/>
                <a:gd name="T2" fmla="*/ 1 w 11"/>
                <a:gd name="T3" fmla="*/ 1 h 23"/>
                <a:gd name="T4" fmla="*/ 0 w 11"/>
                <a:gd name="T5" fmla="*/ 3 h 23"/>
                <a:gd name="T6" fmla="*/ 0 w 11"/>
                <a:gd name="T7" fmla="*/ 5 h 23"/>
                <a:gd name="T8" fmla="*/ 0 w 11"/>
                <a:gd name="T9" fmla="*/ 5 h 23"/>
                <a:gd name="T10" fmla="*/ 1 w 11"/>
                <a:gd name="T11" fmla="*/ 5 h 23"/>
                <a:gd name="T12" fmla="*/ 2 w 11"/>
                <a:gd name="T13" fmla="*/ 5 h 23"/>
                <a:gd name="T14" fmla="*/ 2 w 11"/>
                <a:gd name="T15" fmla="*/ 5 h 23"/>
                <a:gd name="T16" fmla="*/ 2 w 11"/>
                <a:gd name="T17" fmla="*/ 5 h 23"/>
                <a:gd name="T18" fmla="*/ 2 w 11"/>
                <a:gd name="T19" fmla="*/ 5 h 23"/>
                <a:gd name="T20" fmla="*/ 2 w 11"/>
                <a:gd name="T21" fmla="*/ 5 h 23"/>
                <a:gd name="T22" fmla="*/ 2 w 11"/>
                <a:gd name="T23" fmla="*/ 5 h 23"/>
                <a:gd name="T24" fmla="*/ 2 w 11"/>
                <a:gd name="T25" fmla="*/ 5 h 23"/>
                <a:gd name="T26" fmla="*/ 2 w 11"/>
                <a:gd name="T27" fmla="*/ 5 h 23"/>
                <a:gd name="T28" fmla="*/ 2 w 11"/>
                <a:gd name="T29" fmla="*/ 5 h 23"/>
                <a:gd name="T30" fmla="*/ 2 w 11"/>
                <a:gd name="T31" fmla="*/ 5 h 23"/>
                <a:gd name="T32" fmla="*/ 2 w 11"/>
                <a:gd name="T33" fmla="*/ 5 h 23"/>
                <a:gd name="T34" fmla="*/ 2 w 11"/>
                <a:gd name="T35" fmla="*/ 4 h 23"/>
                <a:gd name="T36" fmla="*/ 2 w 11"/>
                <a:gd name="T37" fmla="*/ 3 h 23"/>
                <a:gd name="T38" fmla="*/ 2 w 11"/>
                <a:gd name="T39" fmla="*/ 3 h 23"/>
                <a:gd name="T40" fmla="*/ 1 w 11"/>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23"/>
                <a:gd name="T65" fmla="*/ 11 w 11"/>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23">
                  <a:moveTo>
                    <a:pt x="1" y="0"/>
                  </a:moveTo>
                  <a:lnTo>
                    <a:pt x="1" y="1"/>
                  </a:lnTo>
                  <a:lnTo>
                    <a:pt x="0" y="3"/>
                  </a:lnTo>
                  <a:lnTo>
                    <a:pt x="0" y="6"/>
                  </a:lnTo>
                  <a:lnTo>
                    <a:pt x="0" y="9"/>
                  </a:lnTo>
                  <a:lnTo>
                    <a:pt x="1" y="12"/>
                  </a:lnTo>
                  <a:lnTo>
                    <a:pt x="2" y="16"/>
                  </a:lnTo>
                  <a:lnTo>
                    <a:pt x="5" y="18"/>
                  </a:lnTo>
                  <a:lnTo>
                    <a:pt x="6" y="21"/>
                  </a:lnTo>
                  <a:lnTo>
                    <a:pt x="7" y="23"/>
                  </a:lnTo>
                  <a:lnTo>
                    <a:pt x="11" y="22"/>
                  </a:lnTo>
                  <a:lnTo>
                    <a:pt x="10" y="19"/>
                  </a:lnTo>
                  <a:lnTo>
                    <a:pt x="8" y="17"/>
                  </a:lnTo>
                  <a:lnTo>
                    <a:pt x="7" y="13"/>
                  </a:lnTo>
                  <a:lnTo>
                    <a:pt x="6" y="10"/>
                  </a:lnTo>
                  <a:lnTo>
                    <a:pt x="5" y="8"/>
                  </a:lnTo>
                  <a:lnTo>
                    <a:pt x="5" y="6"/>
                  </a:lnTo>
                  <a:lnTo>
                    <a:pt x="5" y="4"/>
                  </a:lnTo>
                  <a:lnTo>
                    <a:pt x="6" y="3"/>
                  </a:lnTo>
                  <a:lnTo>
                    <a:pt x="5" y="3"/>
                  </a:lnTo>
                  <a:lnTo>
                    <a:pt x="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16" name="Freeform 222">
              <a:extLst>
                <a:ext uri="{FF2B5EF4-FFF2-40B4-BE49-F238E27FC236}">
                  <a16:creationId xmlns:a16="http://schemas.microsoft.com/office/drawing/2014/main" id="{027CCB78-A420-046E-0BA0-750A8E496795}"/>
                </a:ext>
              </a:extLst>
            </p:cNvPr>
            <p:cNvSpPr>
              <a:spLocks/>
            </p:cNvSpPr>
            <p:nvPr/>
          </p:nvSpPr>
          <p:spPr bwMode="auto">
            <a:xfrm>
              <a:off x="3672" y="1101"/>
              <a:ext cx="8" cy="7"/>
            </a:xfrm>
            <a:custGeom>
              <a:avLst/>
              <a:gdLst>
                <a:gd name="T0" fmla="*/ 2 w 10"/>
                <a:gd name="T1" fmla="*/ 0 h 7"/>
                <a:gd name="T2" fmla="*/ 2 w 10"/>
                <a:gd name="T3" fmla="*/ 0 h 7"/>
                <a:gd name="T4" fmla="*/ 2 w 10"/>
                <a:gd name="T5" fmla="*/ 0 h 7"/>
                <a:gd name="T6" fmla="*/ 2 w 10"/>
                <a:gd name="T7" fmla="*/ 0 h 7"/>
                <a:gd name="T8" fmla="*/ 2 w 10"/>
                <a:gd name="T9" fmla="*/ 1 h 7"/>
                <a:gd name="T10" fmla="*/ 2 w 10"/>
                <a:gd name="T11" fmla="*/ 1 h 7"/>
                <a:gd name="T12" fmla="*/ 2 w 10"/>
                <a:gd name="T13" fmla="*/ 2 h 7"/>
                <a:gd name="T14" fmla="*/ 2 w 10"/>
                <a:gd name="T15" fmla="*/ 3 h 7"/>
                <a:gd name="T16" fmla="*/ 1 w 10"/>
                <a:gd name="T17" fmla="*/ 4 h 7"/>
                <a:gd name="T18" fmla="*/ 0 w 10"/>
                <a:gd name="T19" fmla="*/ 4 h 7"/>
                <a:gd name="T20" fmla="*/ 2 w 10"/>
                <a:gd name="T21" fmla="*/ 7 h 7"/>
                <a:gd name="T22" fmla="*/ 2 w 10"/>
                <a:gd name="T23" fmla="*/ 6 h 7"/>
                <a:gd name="T24" fmla="*/ 2 w 10"/>
                <a:gd name="T25" fmla="*/ 6 h 7"/>
                <a:gd name="T26" fmla="*/ 2 w 10"/>
                <a:gd name="T27" fmla="*/ 5 h 7"/>
                <a:gd name="T28" fmla="*/ 2 w 10"/>
                <a:gd name="T29" fmla="*/ 5 h 7"/>
                <a:gd name="T30" fmla="*/ 2 w 10"/>
                <a:gd name="T31" fmla="*/ 4 h 7"/>
                <a:gd name="T32" fmla="*/ 2 w 10"/>
                <a:gd name="T33" fmla="*/ 4 h 7"/>
                <a:gd name="T34" fmla="*/ 2 w 10"/>
                <a:gd name="T35" fmla="*/ 4 h 7"/>
                <a:gd name="T36" fmla="*/ 2 w 10"/>
                <a:gd name="T37" fmla="*/ 4 h 7"/>
                <a:gd name="T38" fmla="*/ 2 w 10"/>
                <a:gd name="T39" fmla="*/ 3 h 7"/>
                <a:gd name="T40" fmla="*/ 2 w 10"/>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7"/>
                <a:gd name="T65" fmla="*/ 10 w 10"/>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7">
                  <a:moveTo>
                    <a:pt x="8" y="0"/>
                  </a:moveTo>
                  <a:lnTo>
                    <a:pt x="9" y="0"/>
                  </a:lnTo>
                  <a:lnTo>
                    <a:pt x="8" y="0"/>
                  </a:lnTo>
                  <a:lnTo>
                    <a:pt x="6" y="0"/>
                  </a:lnTo>
                  <a:lnTo>
                    <a:pt x="5" y="1"/>
                  </a:lnTo>
                  <a:lnTo>
                    <a:pt x="4" y="1"/>
                  </a:lnTo>
                  <a:lnTo>
                    <a:pt x="2" y="2"/>
                  </a:lnTo>
                  <a:lnTo>
                    <a:pt x="2" y="3"/>
                  </a:lnTo>
                  <a:lnTo>
                    <a:pt x="1" y="4"/>
                  </a:lnTo>
                  <a:lnTo>
                    <a:pt x="0" y="4"/>
                  </a:lnTo>
                  <a:lnTo>
                    <a:pt x="4" y="7"/>
                  </a:lnTo>
                  <a:lnTo>
                    <a:pt x="5" y="6"/>
                  </a:lnTo>
                  <a:lnTo>
                    <a:pt x="6" y="6"/>
                  </a:lnTo>
                  <a:lnTo>
                    <a:pt x="6" y="5"/>
                  </a:lnTo>
                  <a:lnTo>
                    <a:pt x="7" y="5"/>
                  </a:lnTo>
                  <a:lnTo>
                    <a:pt x="7" y="4"/>
                  </a:lnTo>
                  <a:lnTo>
                    <a:pt x="8" y="4"/>
                  </a:lnTo>
                  <a:lnTo>
                    <a:pt x="9" y="4"/>
                  </a:lnTo>
                  <a:lnTo>
                    <a:pt x="10" y="3"/>
                  </a:lnTo>
                  <a:lnTo>
                    <a:pt x="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17" name="Freeform 223">
              <a:extLst>
                <a:ext uri="{FF2B5EF4-FFF2-40B4-BE49-F238E27FC236}">
                  <a16:creationId xmlns:a16="http://schemas.microsoft.com/office/drawing/2014/main" id="{2A3B3924-25D6-85F4-D647-1D827F49570D}"/>
                </a:ext>
              </a:extLst>
            </p:cNvPr>
            <p:cNvSpPr>
              <a:spLocks/>
            </p:cNvSpPr>
            <p:nvPr/>
          </p:nvSpPr>
          <p:spPr bwMode="auto">
            <a:xfrm>
              <a:off x="3678" y="1099"/>
              <a:ext cx="15" cy="6"/>
            </a:xfrm>
            <a:custGeom>
              <a:avLst/>
              <a:gdLst>
                <a:gd name="T0" fmla="*/ 3 w 18"/>
                <a:gd name="T1" fmla="*/ 2 h 6"/>
                <a:gd name="T2" fmla="*/ 3 w 18"/>
                <a:gd name="T3" fmla="*/ 2 h 6"/>
                <a:gd name="T4" fmla="*/ 3 w 18"/>
                <a:gd name="T5" fmla="*/ 1 h 6"/>
                <a:gd name="T6" fmla="*/ 3 w 18"/>
                <a:gd name="T7" fmla="*/ 0 h 6"/>
                <a:gd name="T8" fmla="*/ 3 w 18"/>
                <a:gd name="T9" fmla="*/ 0 h 6"/>
                <a:gd name="T10" fmla="*/ 3 w 18"/>
                <a:gd name="T11" fmla="*/ 0 h 6"/>
                <a:gd name="T12" fmla="*/ 2 w 18"/>
                <a:gd name="T13" fmla="*/ 0 h 6"/>
                <a:gd name="T14" fmla="*/ 2 w 18"/>
                <a:gd name="T15" fmla="*/ 0 h 6"/>
                <a:gd name="T16" fmla="*/ 2 w 18"/>
                <a:gd name="T17" fmla="*/ 1 h 6"/>
                <a:gd name="T18" fmla="*/ 0 w 18"/>
                <a:gd name="T19" fmla="*/ 2 h 6"/>
                <a:gd name="T20" fmla="*/ 2 w 18"/>
                <a:gd name="T21" fmla="*/ 5 h 6"/>
                <a:gd name="T22" fmla="*/ 2 w 18"/>
                <a:gd name="T23" fmla="*/ 5 h 6"/>
                <a:gd name="T24" fmla="*/ 2 w 18"/>
                <a:gd name="T25" fmla="*/ 5 h 6"/>
                <a:gd name="T26" fmla="*/ 2 w 18"/>
                <a:gd name="T27" fmla="*/ 4 h 6"/>
                <a:gd name="T28" fmla="*/ 3 w 18"/>
                <a:gd name="T29" fmla="*/ 4 h 6"/>
                <a:gd name="T30" fmla="*/ 3 w 18"/>
                <a:gd name="T31" fmla="*/ 4 h 6"/>
                <a:gd name="T32" fmla="*/ 3 w 18"/>
                <a:gd name="T33" fmla="*/ 5 h 6"/>
                <a:gd name="T34" fmla="*/ 3 w 18"/>
                <a:gd name="T35" fmla="*/ 5 h 6"/>
                <a:gd name="T36" fmla="*/ 3 w 18"/>
                <a:gd name="T37" fmla="*/ 6 h 6"/>
                <a:gd name="T38" fmla="*/ 3 w 18"/>
                <a:gd name="T39" fmla="*/ 6 h 6"/>
                <a:gd name="T40" fmla="*/ 3 w 18"/>
                <a:gd name="T41" fmla="*/ 2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6"/>
                <a:gd name="T65" fmla="*/ 18 w 18"/>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6">
                  <a:moveTo>
                    <a:pt x="17" y="2"/>
                  </a:moveTo>
                  <a:lnTo>
                    <a:pt x="18" y="2"/>
                  </a:lnTo>
                  <a:lnTo>
                    <a:pt x="16" y="1"/>
                  </a:lnTo>
                  <a:lnTo>
                    <a:pt x="14" y="0"/>
                  </a:lnTo>
                  <a:lnTo>
                    <a:pt x="11" y="0"/>
                  </a:lnTo>
                  <a:lnTo>
                    <a:pt x="9" y="0"/>
                  </a:lnTo>
                  <a:lnTo>
                    <a:pt x="7" y="0"/>
                  </a:lnTo>
                  <a:lnTo>
                    <a:pt x="5" y="0"/>
                  </a:lnTo>
                  <a:lnTo>
                    <a:pt x="2" y="1"/>
                  </a:lnTo>
                  <a:lnTo>
                    <a:pt x="0" y="2"/>
                  </a:lnTo>
                  <a:lnTo>
                    <a:pt x="2" y="5"/>
                  </a:lnTo>
                  <a:lnTo>
                    <a:pt x="3" y="5"/>
                  </a:lnTo>
                  <a:lnTo>
                    <a:pt x="5" y="5"/>
                  </a:lnTo>
                  <a:lnTo>
                    <a:pt x="7" y="4"/>
                  </a:lnTo>
                  <a:lnTo>
                    <a:pt x="9" y="4"/>
                  </a:lnTo>
                  <a:lnTo>
                    <a:pt x="10" y="4"/>
                  </a:lnTo>
                  <a:lnTo>
                    <a:pt x="12" y="5"/>
                  </a:lnTo>
                  <a:lnTo>
                    <a:pt x="15" y="5"/>
                  </a:lnTo>
                  <a:lnTo>
                    <a:pt x="16" y="6"/>
                  </a:lnTo>
                  <a:lnTo>
                    <a:pt x="17" y="6"/>
                  </a:lnTo>
                  <a:lnTo>
                    <a:pt x="17"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18" name="Freeform 224">
              <a:extLst>
                <a:ext uri="{FF2B5EF4-FFF2-40B4-BE49-F238E27FC236}">
                  <a16:creationId xmlns:a16="http://schemas.microsoft.com/office/drawing/2014/main" id="{2B23B82A-96A9-3EC9-6CB8-B5D1B0EC44AC}"/>
                </a:ext>
              </a:extLst>
            </p:cNvPr>
            <p:cNvSpPr>
              <a:spLocks/>
            </p:cNvSpPr>
            <p:nvPr/>
          </p:nvSpPr>
          <p:spPr bwMode="auto">
            <a:xfrm>
              <a:off x="3692" y="1101"/>
              <a:ext cx="7" cy="7"/>
            </a:xfrm>
            <a:custGeom>
              <a:avLst/>
              <a:gdLst>
                <a:gd name="T0" fmla="*/ 4 w 8"/>
                <a:gd name="T1" fmla="*/ 3 h 7"/>
                <a:gd name="T2" fmla="*/ 4 w 8"/>
                <a:gd name="T3" fmla="*/ 3 h 7"/>
                <a:gd name="T4" fmla="*/ 4 w 8"/>
                <a:gd name="T5" fmla="*/ 3 h 7"/>
                <a:gd name="T6" fmla="*/ 4 w 8"/>
                <a:gd name="T7" fmla="*/ 2 h 7"/>
                <a:gd name="T8" fmla="*/ 4 w 8"/>
                <a:gd name="T9" fmla="*/ 2 h 7"/>
                <a:gd name="T10" fmla="*/ 4 w 8"/>
                <a:gd name="T11" fmla="*/ 1 h 7"/>
                <a:gd name="T12" fmla="*/ 3 w 8"/>
                <a:gd name="T13" fmla="*/ 1 h 7"/>
                <a:gd name="T14" fmla="*/ 2 w 8"/>
                <a:gd name="T15" fmla="*/ 0 h 7"/>
                <a:gd name="T16" fmla="*/ 1 w 8"/>
                <a:gd name="T17" fmla="*/ 0 h 7"/>
                <a:gd name="T18" fmla="*/ 0 w 8"/>
                <a:gd name="T19" fmla="*/ 0 h 7"/>
                <a:gd name="T20" fmla="*/ 0 w 8"/>
                <a:gd name="T21" fmla="*/ 4 h 7"/>
                <a:gd name="T22" fmla="*/ 0 w 8"/>
                <a:gd name="T23" fmla="*/ 4 h 7"/>
                <a:gd name="T24" fmla="*/ 0 w 8"/>
                <a:gd name="T25" fmla="*/ 4 h 7"/>
                <a:gd name="T26" fmla="*/ 1 w 8"/>
                <a:gd name="T27" fmla="*/ 4 h 7"/>
                <a:gd name="T28" fmla="*/ 1 w 8"/>
                <a:gd name="T29" fmla="*/ 5 h 7"/>
                <a:gd name="T30" fmla="*/ 2 w 8"/>
                <a:gd name="T31" fmla="*/ 5 h 7"/>
                <a:gd name="T32" fmla="*/ 3 w 8"/>
                <a:gd name="T33" fmla="*/ 6 h 7"/>
                <a:gd name="T34" fmla="*/ 3 w 8"/>
                <a:gd name="T35" fmla="*/ 6 h 7"/>
                <a:gd name="T36" fmla="*/ 4 w 8"/>
                <a:gd name="T37" fmla="*/ 7 h 7"/>
                <a:gd name="T38" fmla="*/ 4 w 8"/>
                <a:gd name="T39" fmla="*/ 6 h 7"/>
                <a:gd name="T40" fmla="*/ 4 w 8"/>
                <a:gd name="T41" fmla="*/ 3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7"/>
                <a:gd name="T65" fmla="*/ 8 w 8"/>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7">
                  <a:moveTo>
                    <a:pt x="8" y="3"/>
                  </a:moveTo>
                  <a:lnTo>
                    <a:pt x="7" y="3"/>
                  </a:lnTo>
                  <a:lnTo>
                    <a:pt x="6" y="2"/>
                  </a:lnTo>
                  <a:lnTo>
                    <a:pt x="5" y="1"/>
                  </a:lnTo>
                  <a:lnTo>
                    <a:pt x="3" y="1"/>
                  </a:lnTo>
                  <a:lnTo>
                    <a:pt x="2" y="0"/>
                  </a:lnTo>
                  <a:lnTo>
                    <a:pt x="1" y="0"/>
                  </a:lnTo>
                  <a:lnTo>
                    <a:pt x="0" y="0"/>
                  </a:lnTo>
                  <a:lnTo>
                    <a:pt x="0" y="4"/>
                  </a:lnTo>
                  <a:lnTo>
                    <a:pt x="1" y="4"/>
                  </a:lnTo>
                  <a:lnTo>
                    <a:pt x="1" y="5"/>
                  </a:lnTo>
                  <a:lnTo>
                    <a:pt x="2" y="5"/>
                  </a:lnTo>
                  <a:lnTo>
                    <a:pt x="3" y="6"/>
                  </a:lnTo>
                  <a:lnTo>
                    <a:pt x="5" y="7"/>
                  </a:lnTo>
                  <a:lnTo>
                    <a:pt x="5" y="6"/>
                  </a:lnTo>
                  <a:lnTo>
                    <a:pt x="8"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19" name="Freeform 225">
              <a:extLst>
                <a:ext uri="{FF2B5EF4-FFF2-40B4-BE49-F238E27FC236}">
                  <a16:creationId xmlns:a16="http://schemas.microsoft.com/office/drawing/2014/main" id="{905B60FE-1009-347A-CDAC-51164211C988}"/>
                </a:ext>
              </a:extLst>
            </p:cNvPr>
            <p:cNvSpPr>
              <a:spLocks/>
            </p:cNvSpPr>
            <p:nvPr/>
          </p:nvSpPr>
          <p:spPr bwMode="auto">
            <a:xfrm>
              <a:off x="3685" y="1115"/>
              <a:ext cx="14" cy="14"/>
            </a:xfrm>
            <a:custGeom>
              <a:avLst/>
              <a:gdLst>
                <a:gd name="T0" fmla="*/ 2 w 17"/>
                <a:gd name="T1" fmla="*/ 0 h 15"/>
                <a:gd name="T2" fmla="*/ 2 w 17"/>
                <a:gd name="T3" fmla="*/ 2 h 15"/>
                <a:gd name="T4" fmla="*/ 2 w 17"/>
                <a:gd name="T5" fmla="*/ 4 h 15"/>
                <a:gd name="T6" fmla="*/ 2 w 17"/>
                <a:gd name="T7" fmla="*/ 6 h 15"/>
                <a:gd name="T8" fmla="*/ 2 w 17"/>
                <a:gd name="T9" fmla="*/ 7 h 15"/>
                <a:gd name="T10" fmla="*/ 2 w 17"/>
                <a:gd name="T11" fmla="*/ 7 h 15"/>
                <a:gd name="T12" fmla="*/ 2 w 17"/>
                <a:gd name="T13" fmla="*/ 7 h 15"/>
                <a:gd name="T14" fmla="*/ 2 w 17"/>
                <a:gd name="T15" fmla="*/ 7 h 15"/>
                <a:gd name="T16" fmla="*/ 2 w 17"/>
                <a:gd name="T17" fmla="*/ 7 h 15"/>
                <a:gd name="T18" fmla="*/ 2 w 17"/>
                <a:gd name="T19" fmla="*/ 7 h 15"/>
                <a:gd name="T20" fmla="*/ 2 w 17"/>
                <a:gd name="T21" fmla="*/ 7 h 15"/>
                <a:gd name="T22" fmla="*/ 2 w 17"/>
                <a:gd name="T23" fmla="*/ 7 h 15"/>
                <a:gd name="T24" fmla="*/ 2 w 17"/>
                <a:gd name="T25" fmla="*/ 7 h 15"/>
                <a:gd name="T26" fmla="*/ 2 w 17"/>
                <a:gd name="T27" fmla="*/ 7 h 15"/>
                <a:gd name="T28" fmla="*/ 2 w 17"/>
                <a:gd name="T29" fmla="*/ 7 h 15"/>
                <a:gd name="T30" fmla="*/ 2 w 17"/>
                <a:gd name="T31" fmla="*/ 7 h 15"/>
                <a:gd name="T32" fmla="*/ 2 w 17"/>
                <a:gd name="T33" fmla="*/ 7 h 15"/>
                <a:gd name="T34" fmla="*/ 2 w 17"/>
                <a:gd name="T35" fmla="*/ 7 h 15"/>
                <a:gd name="T36" fmla="*/ 1 w 17"/>
                <a:gd name="T37" fmla="*/ 7 h 15"/>
                <a:gd name="T38" fmla="*/ 0 w 17"/>
                <a:gd name="T39" fmla="*/ 7 h 15"/>
                <a:gd name="T40" fmla="*/ 0 w 17"/>
                <a:gd name="T41" fmla="*/ 7 h 15"/>
                <a:gd name="T42" fmla="*/ 0 w 17"/>
                <a:gd name="T43" fmla="*/ 7 h 15"/>
                <a:gd name="T44" fmla="*/ 0 w 17"/>
                <a:gd name="T45" fmla="*/ 6 h 15"/>
                <a:gd name="T46" fmla="*/ 0 w 17"/>
                <a:gd name="T47" fmla="*/ 5 h 15"/>
                <a:gd name="T48" fmla="*/ 1 w 17"/>
                <a:gd name="T49" fmla="*/ 2 h 15"/>
                <a:gd name="T50" fmla="*/ 1 w 17"/>
                <a:gd name="T51" fmla="*/ 2 h 15"/>
                <a:gd name="T52" fmla="*/ 1 w 17"/>
                <a:gd name="T53" fmla="*/ 2 h 15"/>
                <a:gd name="T54" fmla="*/ 1 w 17"/>
                <a:gd name="T55" fmla="*/ 2 h 15"/>
                <a:gd name="T56" fmla="*/ 2 w 17"/>
                <a:gd name="T57" fmla="*/ 2 h 15"/>
                <a:gd name="T58" fmla="*/ 2 w 17"/>
                <a:gd name="T59" fmla="*/ 2 h 15"/>
                <a:gd name="T60" fmla="*/ 2 w 17"/>
                <a:gd name="T61" fmla="*/ 2 h 15"/>
                <a:gd name="T62" fmla="*/ 2 w 17"/>
                <a:gd name="T63" fmla="*/ 2 h 15"/>
                <a:gd name="T64" fmla="*/ 2 w 17"/>
                <a:gd name="T65" fmla="*/ 2 h 15"/>
                <a:gd name="T66" fmla="*/ 2 w 17"/>
                <a:gd name="T67" fmla="*/ 0 h 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
                <a:gd name="T103" fmla="*/ 0 h 15"/>
                <a:gd name="T104" fmla="*/ 17 w 17"/>
                <a:gd name="T105" fmla="*/ 15 h 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 h="15">
                  <a:moveTo>
                    <a:pt x="9" y="0"/>
                  </a:moveTo>
                  <a:lnTo>
                    <a:pt x="10" y="2"/>
                  </a:lnTo>
                  <a:lnTo>
                    <a:pt x="11" y="4"/>
                  </a:lnTo>
                  <a:lnTo>
                    <a:pt x="14" y="6"/>
                  </a:lnTo>
                  <a:lnTo>
                    <a:pt x="15" y="8"/>
                  </a:lnTo>
                  <a:lnTo>
                    <a:pt x="16" y="9"/>
                  </a:lnTo>
                  <a:lnTo>
                    <a:pt x="17" y="11"/>
                  </a:lnTo>
                  <a:lnTo>
                    <a:pt x="16" y="12"/>
                  </a:lnTo>
                  <a:lnTo>
                    <a:pt x="15" y="13"/>
                  </a:lnTo>
                  <a:lnTo>
                    <a:pt x="14" y="14"/>
                  </a:lnTo>
                  <a:lnTo>
                    <a:pt x="12" y="15"/>
                  </a:lnTo>
                  <a:lnTo>
                    <a:pt x="11" y="15"/>
                  </a:lnTo>
                  <a:lnTo>
                    <a:pt x="10" y="15"/>
                  </a:lnTo>
                  <a:lnTo>
                    <a:pt x="8" y="15"/>
                  </a:lnTo>
                  <a:lnTo>
                    <a:pt x="7" y="15"/>
                  </a:lnTo>
                  <a:lnTo>
                    <a:pt x="4" y="14"/>
                  </a:lnTo>
                  <a:lnTo>
                    <a:pt x="3" y="12"/>
                  </a:lnTo>
                  <a:lnTo>
                    <a:pt x="2" y="12"/>
                  </a:lnTo>
                  <a:lnTo>
                    <a:pt x="1" y="11"/>
                  </a:lnTo>
                  <a:lnTo>
                    <a:pt x="0" y="10"/>
                  </a:lnTo>
                  <a:lnTo>
                    <a:pt x="0" y="9"/>
                  </a:lnTo>
                  <a:lnTo>
                    <a:pt x="0" y="8"/>
                  </a:lnTo>
                  <a:lnTo>
                    <a:pt x="0" y="6"/>
                  </a:lnTo>
                  <a:lnTo>
                    <a:pt x="0" y="5"/>
                  </a:lnTo>
                  <a:lnTo>
                    <a:pt x="1" y="2"/>
                  </a:lnTo>
                  <a:lnTo>
                    <a:pt x="2" y="2"/>
                  </a:lnTo>
                  <a:lnTo>
                    <a:pt x="3" y="2"/>
                  </a:lnTo>
                  <a:lnTo>
                    <a:pt x="9"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20" name="Freeform 226">
              <a:extLst>
                <a:ext uri="{FF2B5EF4-FFF2-40B4-BE49-F238E27FC236}">
                  <a16:creationId xmlns:a16="http://schemas.microsoft.com/office/drawing/2014/main" id="{0F00F308-ABDA-A6D2-4928-DBF7B56AAC96}"/>
                </a:ext>
              </a:extLst>
            </p:cNvPr>
            <p:cNvSpPr>
              <a:spLocks/>
            </p:cNvSpPr>
            <p:nvPr/>
          </p:nvSpPr>
          <p:spPr bwMode="auto">
            <a:xfrm>
              <a:off x="3685" y="1115"/>
              <a:ext cx="14" cy="14"/>
            </a:xfrm>
            <a:custGeom>
              <a:avLst/>
              <a:gdLst>
                <a:gd name="T0" fmla="*/ 2 w 17"/>
                <a:gd name="T1" fmla="*/ 0 h 15"/>
                <a:gd name="T2" fmla="*/ 2 w 17"/>
                <a:gd name="T3" fmla="*/ 2 h 15"/>
                <a:gd name="T4" fmla="*/ 2 w 17"/>
                <a:gd name="T5" fmla="*/ 4 h 15"/>
                <a:gd name="T6" fmla="*/ 2 w 17"/>
                <a:gd name="T7" fmla="*/ 6 h 15"/>
                <a:gd name="T8" fmla="*/ 2 w 17"/>
                <a:gd name="T9" fmla="*/ 7 h 15"/>
                <a:gd name="T10" fmla="*/ 2 w 17"/>
                <a:gd name="T11" fmla="*/ 7 h 15"/>
                <a:gd name="T12" fmla="*/ 2 w 17"/>
                <a:gd name="T13" fmla="*/ 7 h 15"/>
                <a:gd name="T14" fmla="*/ 2 w 17"/>
                <a:gd name="T15" fmla="*/ 7 h 15"/>
                <a:gd name="T16" fmla="*/ 2 w 17"/>
                <a:gd name="T17" fmla="*/ 7 h 15"/>
                <a:gd name="T18" fmla="*/ 2 w 17"/>
                <a:gd name="T19" fmla="*/ 7 h 15"/>
                <a:gd name="T20" fmla="*/ 2 w 17"/>
                <a:gd name="T21" fmla="*/ 7 h 15"/>
                <a:gd name="T22" fmla="*/ 2 w 17"/>
                <a:gd name="T23" fmla="*/ 7 h 15"/>
                <a:gd name="T24" fmla="*/ 2 w 17"/>
                <a:gd name="T25" fmla="*/ 7 h 15"/>
                <a:gd name="T26" fmla="*/ 2 w 17"/>
                <a:gd name="T27" fmla="*/ 7 h 15"/>
                <a:gd name="T28" fmla="*/ 2 w 17"/>
                <a:gd name="T29" fmla="*/ 7 h 15"/>
                <a:gd name="T30" fmla="*/ 2 w 17"/>
                <a:gd name="T31" fmla="*/ 7 h 15"/>
                <a:gd name="T32" fmla="*/ 2 w 17"/>
                <a:gd name="T33" fmla="*/ 7 h 15"/>
                <a:gd name="T34" fmla="*/ 2 w 17"/>
                <a:gd name="T35" fmla="*/ 7 h 15"/>
                <a:gd name="T36" fmla="*/ 1 w 17"/>
                <a:gd name="T37" fmla="*/ 7 h 15"/>
                <a:gd name="T38" fmla="*/ 0 w 17"/>
                <a:gd name="T39" fmla="*/ 7 h 15"/>
                <a:gd name="T40" fmla="*/ 0 w 17"/>
                <a:gd name="T41" fmla="*/ 7 h 15"/>
                <a:gd name="T42" fmla="*/ 0 w 17"/>
                <a:gd name="T43" fmla="*/ 7 h 15"/>
                <a:gd name="T44" fmla="*/ 0 w 17"/>
                <a:gd name="T45" fmla="*/ 6 h 15"/>
                <a:gd name="T46" fmla="*/ 0 w 17"/>
                <a:gd name="T47" fmla="*/ 5 h 15"/>
                <a:gd name="T48" fmla="*/ 1 w 17"/>
                <a:gd name="T49" fmla="*/ 2 h 15"/>
                <a:gd name="T50" fmla="*/ 1 w 17"/>
                <a:gd name="T51" fmla="*/ 2 h 15"/>
                <a:gd name="T52" fmla="*/ 1 w 17"/>
                <a:gd name="T53" fmla="*/ 2 h 15"/>
                <a:gd name="T54" fmla="*/ 1 w 17"/>
                <a:gd name="T55" fmla="*/ 2 h 15"/>
                <a:gd name="T56" fmla="*/ 2 w 17"/>
                <a:gd name="T57" fmla="*/ 2 h 15"/>
                <a:gd name="T58" fmla="*/ 2 w 17"/>
                <a:gd name="T59" fmla="*/ 2 h 15"/>
                <a:gd name="T60" fmla="*/ 2 w 17"/>
                <a:gd name="T61" fmla="*/ 2 h 15"/>
                <a:gd name="T62" fmla="*/ 2 w 17"/>
                <a:gd name="T63" fmla="*/ 2 h 15"/>
                <a:gd name="T64" fmla="*/ 2 w 17"/>
                <a:gd name="T65" fmla="*/ 2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15"/>
                <a:gd name="T101" fmla="*/ 17 w 17"/>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15">
                  <a:moveTo>
                    <a:pt x="9" y="0"/>
                  </a:moveTo>
                  <a:lnTo>
                    <a:pt x="10" y="2"/>
                  </a:lnTo>
                  <a:lnTo>
                    <a:pt x="11" y="4"/>
                  </a:lnTo>
                  <a:lnTo>
                    <a:pt x="14" y="6"/>
                  </a:lnTo>
                  <a:lnTo>
                    <a:pt x="15" y="8"/>
                  </a:lnTo>
                  <a:lnTo>
                    <a:pt x="16" y="9"/>
                  </a:lnTo>
                  <a:lnTo>
                    <a:pt x="17" y="11"/>
                  </a:lnTo>
                  <a:lnTo>
                    <a:pt x="16" y="12"/>
                  </a:lnTo>
                  <a:lnTo>
                    <a:pt x="15" y="13"/>
                  </a:lnTo>
                  <a:lnTo>
                    <a:pt x="14" y="14"/>
                  </a:lnTo>
                  <a:lnTo>
                    <a:pt x="12" y="15"/>
                  </a:lnTo>
                  <a:lnTo>
                    <a:pt x="11" y="15"/>
                  </a:lnTo>
                  <a:lnTo>
                    <a:pt x="10" y="15"/>
                  </a:lnTo>
                  <a:lnTo>
                    <a:pt x="8" y="15"/>
                  </a:lnTo>
                  <a:lnTo>
                    <a:pt x="7" y="15"/>
                  </a:lnTo>
                  <a:lnTo>
                    <a:pt x="4" y="14"/>
                  </a:lnTo>
                  <a:lnTo>
                    <a:pt x="3" y="12"/>
                  </a:lnTo>
                  <a:lnTo>
                    <a:pt x="2" y="12"/>
                  </a:lnTo>
                  <a:lnTo>
                    <a:pt x="1" y="11"/>
                  </a:lnTo>
                  <a:lnTo>
                    <a:pt x="0" y="10"/>
                  </a:lnTo>
                  <a:lnTo>
                    <a:pt x="0" y="9"/>
                  </a:lnTo>
                  <a:lnTo>
                    <a:pt x="0" y="8"/>
                  </a:lnTo>
                  <a:lnTo>
                    <a:pt x="0" y="6"/>
                  </a:lnTo>
                  <a:lnTo>
                    <a:pt x="0" y="5"/>
                  </a:lnTo>
                  <a:lnTo>
                    <a:pt x="1" y="2"/>
                  </a:lnTo>
                  <a:lnTo>
                    <a:pt x="2" y="2"/>
                  </a:lnTo>
                  <a:lnTo>
                    <a:pt x="3" y="2"/>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2921" name="Freeform 227">
              <a:extLst>
                <a:ext uri="{FF2B5EF4-FFF2-40B4-BE49-F238E27FC236}">
                  <a16:creationId xmlns:a16="http://schemas.microsoft.com/office/drawing/2014/main" id="{A5B800DE-C617-3CE6-169D-9EC34D70DA67}"/>
                </a:ext>
              </a:extLst>
            </p:cNvPr>
            <p:cNvSpPr>
              <a:spLocks/>
            </p:cNvSpPr>
            <p:nvPr/>
          </p:nvSpPr>
          <p:spPr bwMode="auto">
            <a:xfrm>
              <a:off x="3649" y="1655"/>
              <a:ext cx="29" cy="47"/>
            </a:xfrm>
            <a:custGeom>
              <a:avLst/>
              <a:gdLst>
                <a:gd name="T0" fmla="*/ 0 w 36"/>
                <a:gd name="T1" fmla="*/ 0 h 51"/>
                <a:gd name="T2" fmla="*/ 2 w 36"/>
                <a:gd name="T3" fmla="*/ 6 h 51"/>
                <a:gd name="T4" fmla="*/ 2 w 36"/>
                <a:gd name="T5" fmla="*/ 6 h 51"/>
                <a:gd name="T6" fmla="*/ 2 w 36"/>
                <a:gd name="T7" fmla="*/ 6 h 51"/>
                <a:gd name="T8" fmla="*/ 2 w 36"/>
                <a:gd name="T9" fmla="*/ 6 h 51"/>
                <a:gd name="T10" fmla="*/ 2 w 36"/>
                <a:gd name="T11" fmla="*/ 9 h 51"/>
                <a:gd name="T12" fmla="*/ 2 w 36"/>
                <a:gd name="T13" fmla="*/ 11 h 51"/>
                <a:gd name="T14" fmla="*/ 2 w 36"/>
                <a:gd name="T15" fmla="*/ 12 h 51"/>
                <a:gd name="T16" fmla="*/ 2 w 36"/>
                <a:gd name="T17" fmla="*/ 14 h 51"/>
                <a:gd name="T18" fmla="*/ 0 w 36"/>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51"/>
                <a:gd name="T32" fmla="*/ 36 w 36"/>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51">
                  <a:moveTo>
                    <a:pt x="0" y="0"/>
                  </a:moveTo>
                  <a:lnTo>
                    <a:pt x="2" y="6"/>
                  </a:lnTo>
                  <a:lnTo>
                    <a:pt x="6" y="13"/>
                  </a:lnTo>
                  <a:lnTo>
                    <a:pt x="10" y="20"/>
                  </a:lnTo>
                  <a:lnTo>
                    <a:pt x="15" y="27"/>
                  </a:lnTo>
                  <a:lnTo>
                    <a:pt x="20" y="34"/>
                  </a:lnTo>
                  <a:lnTo>
                    <a:pt x="26" y="40"/>
                  </a:lnTo>
                  <a:lnTo>
                    <a:pt x="30" y="46"/>
                  </a:lnTo>
                  <a:lnTo>
                    <a:pt x="36" y="51"/>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22" name="Freeform 228">
              <a:extLst>
                <a:ext uri="{FF2B5EF4-FFF2-40B4-BE49-F238E27FC236}">
                  <a16:creationId xmlns:a16="http://schemas.microsoft.com/office/drawing/2014/main" id="{3E49D125-5933-0325-164D-ACDA53AFD5DF}"/>
                </a:ext>
              </a:extLst>
            </p:cNvPr>
            <p:cNvSpPr>
              <a:spLocks/>
            </p:cNvSpPr>
            <p:nvPr/>
          </p:nvSpPr>
          <p:spPr bwMode="auto">
            <a:xfrm>
              <a:off x="3649" y="1655"/>
              <a:ext cx="29" cy="47"/>
            </a:xfrm>
            <a:custGeom>
              <a:avLst/>
              <a:gdLst>
                <a:gd name="T0" fmla="*/ 0 w 36"/>
                <a:gd name="T1" fmla="*/ 0 h 51"/>
                <a:gd name="T2" fmla="*/ 2 w 36"/>
                <a:gd name="T3" fmla="*/ 6 h 51"/>
                <a:gd name="T4" fmla="*/ 2 w 36"/>
                <a:gd name="T5" fmla="*/ 6 h 51"/>
                <a:gd name="T6" fmla="*/ 2 w 36"/>
                <a:gd name="T7" fmla="*/ 6 h 51"/>
                <a:gd name="T8" fmla="*/ 2 w 36"/>
                <a:gd name="T9" fmla="*/ 6 h 51"/>
                <a:gd name="T10" fmla="*/ 2 w 36"/>
                <a:gd name="T11" fmla="*/ 9 h 51"/>
                <a:gd name="T12" fmla="*/ 2 w 36"/>
                <a:gd name="T13" fmla="*/ 11 h 51"/>
                <a:gd name="T14" fmla="*/ 2 w 36"/>
                <a:gd name="T15" fmla="*/ 12 h 51"/>
                <a:gd name="T16" fmla="*/ 2 w 36"/>
                <a:gd name="T17" fmla="*/ 14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51"/>
                <a:gd name="T29" fmla="*/ 36 w 36"/>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51">
                  <a:moveTo>
                    <a:pt x="0" y="0"/>
                  </a:moveTo>
                  <a:lnTo>
                    <a:pt x="2" y="6"/>
                  </a:lnTo>
                  <a:lnTo>
                    <a:pt x="6" y="13"/>
                  </a:lnTo>
                  <a:lnTo>
                    <a:pt x="10" y="20"/>
                  </a:lnTo>
                  <a:lnTo>
                    <a:pt x="15" y="27"/>
                  </a:lnTo>
                  <a:lnTo>
                    <a:pt x="20" y="34"/>
                  </a:lnTo>
                  <a:lnTo>
                    <a:pt x="26" y="40"/>
                  </a:lnTo>
                  <a:lnTo>
                    <a:pt x="30" y="46"/>
                  </a:lnTo>
                  <a:lnTo>
                    <a:pt x="36" y="51"/>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2923" name="Freeform 229">
              <a:extLst>
                <a:ext uri="{FF2B5EF4-FFF2-40B4-BE49-F238E27FC236}">
                  <a16:creationId xmlns:a16="http://schemas.microsoft.com/office/drawing/2014/main" id="{B0F6DCA3-6D5F-FEEE-55EE-D87724AF10AB}"/>
                </a:ext>
              </a:extLst>
            </p:cNvPr>
            <p:cNvSpPr>
              <a:spLocks/>
            </p:cNvSpPr>
            <p:nvPr/>
          </p:nvSpPr>
          <p:spPr bwMode="auto">
            <a:xfrm>
              <a:off x="3795" y="2338"/>
              <a:ext cx="1" cy="34"/>
            </a:xfrm>
            <a:custGeom>
              <a:avLst/>
              <a:gdLst>
                <a:gd name="T0" fmla="*/ 0 w 1"/>
                <a:gd name="T1" fmla="*/ 0 h 37"/>
                <a:gd name="T2" fmla="*/ 0 w 1"/>
                <a:gd name="T3" fmla="*/ 5 h 37"/>
                <a:gd name="T4" fmla="*/ 0 w 1"/>
                <a:gd name="T5" fmla="*/ 6 h 37"/>
                <a:gd name="T6" fmla="*/ 0 w 1"/>
                <a:gd name="T7" fmla="*/ 6 h 37"/>
                <a:gd name="T8" fmla="*/ 1 w 1"/>
                <a:gd name="T9" fmla="*/ 6 h 37"/>
                <a:gd name="T10" fmla="*/ 1 w 1"/>
                <a:gd name="T11" fmla="*/ 6 h 37"/>
                <a:gd name="T12" fmla="*/ 1 w 1"/>
                <a:gd name="T13" fmla="*/ 6 h 37"/>
                <a:gd name="T14" fmla="*/ 1 w 1"/>
                <a:gd name="T15" fmla="*/ 8 h 37"/>
                <a:gd name="T16" fmla="*/ 1 w 1"/>
                <a:gd name="T17" fmla="*/ 9 h 37"/>
                <a:gd name="T18" fmla="*/ 0 w 1"/>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37"/>
                <a:gd name="T32" fmla="*/ 1 w 1"/>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37">
                  <a:moveTo>
                    <a:pt x="0" y="0"/>
                  </a:moveTo>
                  <a:lnTo>
                    <a:pt x="0" y="5"/>
                  </a:lnTo>
                  <a:lnTo>
                    <a:pt x="0" y="10"/>
                  </a:lnTo>
                  <a:lnTo>
                    <a:pt x="0" y="14"/>
                  </a:lnTo>
                  <a:lnTo>
                    <a:pt x="1" y="19"/>
                  </a:lnTo>
                  <a:lnTo>
                    <a:pt x="1" y="24"/>
                  </a:lnTo>
                  <a:lnTo>
                    <a:pt x="1" y="29"/>
                  </a:lnTo>
                  <a:lnTo>
                    <a:pt x="1" y="33"/>
                  </a:lnTo>
                  <a:lnTo>
                    <a:pt x="1" y="37"/>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24" name="Freeform 230">
              <a:extLst>
                <a:ext uri="{FF2B5EF4-FFF2-40B4-BE49-F238E27FC236}">
                  <a16:creationId xmlns:a16="http://schemas.microsoft.com/office/drawing/2014/main" id="{BD481E41-F527-B7EF-AB04-2A1E8B48FDD4}"/>
                </a:ext>
              </a:extLst>
            </p:cNvPr>
            <p:cNvSpPr>
              <a:spLocks/>
            </p:cNvSpPr>
            <p:nvPr/>
          </p:nvSpPr>
          <p:spPr bwMode="auto">
            <a:xfrm>
              <a:off x="3795" y="2338"/>
              <a:ext cx="1" cy="34"/>
            </a:xfrm>
            <a:custGeom>
              <a:avLst/>
              <a:gdLst>
                <a:gd name="T0" fmla="*/ 0 w 1"/>
                <a:gd name="T1" fmla="*/ 0 h 37"/>
                <a:gd name="T2" fmla="*/ 0 w 1"/>
                <a:gd name="T3" fmla="*/ 5 h 37"/>
                <a:gd name="T4" fmla="*/ 0 w 1"/>
                <a:gd name="T5" fmla="*/ 6 h 37"/>
                <a:gd name="T6" fmla="*/ 0 w 1"/>
                <a:gd name="T7" fmla="*/ 6 h 37"/>
                <a:gd name="T8" fmla="*/ 1 w 1"/>
                <a:gd name="T9" fmla="*/ 6 h 37"/>
                <a:gd name="T10" fmla="*/ 1 w 1"/>
                <a:gd name="T11" fmla="*/ 6 h 37"/>
                <a:gd name="T12" fmla="*/ 1 w 1"/>
                <a:gd name="T13" fmla="*/ 6 h 37"/>
                <a:gd name="T14" fmla="*/ 1 w 1"/>
                <a:gd name="T15" fmla="*/ 8 h 37"/>
                <a:gd name="T16" fmla="*/ 1 w 1"/>
                <a:gd name="T17" fmla="*/ 9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37"/>
                <a:gd name="T29" fmla="*/ 1 w 1"/>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37">
                  <a:moveTo>
                    <a:pt x="0" y="0"/>
                  </a:moveTo>
                  <a:lnTo>
                    <a:pt x="0" y="5"/>
                  </a:lnTo>
                  <a:lnTo>
                    <a:pt x="0" y="10"/>
                  </a:lnTo>
                  <a:lnTo>
                    <a:pt x="0" y="14"/>
                  </a:lnTo>
                  <a:lnTo>
                    <a:pt x="1" y="19"/>
                  </a:lnTo>
                  <a:lnTo>
                    <a:pt x="1" y="24"/>
                  </a:lnTo>
                  <a:lnTo>
                    <a:pt x="1" y="29"/>
                  </a:lnTo>
                  <a:lnTo>
                    <a:pt x="1" y="33"/>
                  </a:lnTo>
                  <a:lnTo>
                    <a:pt x="1" y="37"/>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2925" name="Freeform 231">
              <a:extLst>
                <a:ext uri="{FF2B5EF4-FFF2-40B4-BE49-F238E27FC236}">
                  <a16:creationId xmlns:a16="http://schemas.microsoft.com/office/drawing/2014/main" id="{588813FC-AEDE-3887-61FB-57E2D97378C3}"/>
                </a:ext>
              </a:extLst>
            </p:cNvPr>
            <p:cNvSpPr>
              <a:spLocks/>
            </p:cNvSpPr>
            <p:nvPr/>
          </p:nvSpPr>
          <p:spPr bwMode="auto">
            <a:xfrm>
              <a:off x="3723" y="2425"/>
              <a:ext cx="63" cy="15"/>
            </a:xfrm>
            <a:custGeom>
              <a:avLst/>
              <a:gdLst>
                <a:gd name="T0" fmla="*/ 2 w 77"/>
                <a:gd name="T1" fmla="*/ 0 h 16"/>
                <a:gd name="T2" fmla="*/ 2 w 77"/>
                <a:gd name="T3" fmla="*/ 5 h 16"/>
                <a:gd name="T4" fmla="*/ 2 w 77"/>
                <a:gd name="T5" fmla="*/ 8 h 16"/>
                <a:gd name="T6" fmla="*/ 2 w 77"/>
                <a:gd name="T7" fmla="*/ 8 h 16"/>
                <a:gd name="T8" fmla="*/ 2 w 77"/>
                <a:gd name="T9" fmla="*/ 8 h 16"/>
                <a:gd name="T10" fmla="*/ 2 w 77"/>
                <a:gd name="T11" fmla="*/ 8 h 16"/>
                <a:gd name="T12" fmla="*/ 2 w 77"/>
                <a:gd name="T13" fmla="*/ 8 h 16"/>
                <a:gd name="T14" fmla="*/ 2 w 77"/>
                <a:gd name="T15" fmla="*/ 8 h 16"/>
                <a:gd name="T16" fmla="*/ 0 w 77"/>
                <a:gd name="T17" fmla="*/ 8 h 16"/>
                <a:gd name="T18" fmla="*/ 2 w 77"/>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16"/>
                <a:gd name="T32" fmla="*/ 77 w 77"/>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16">
                  <a:moveTo>
                    <a:pt x="77" y="0"/>
                  </a:moveTo>
                  <a:lnTo>
                    <a:pt x="69" y="5"/>
                  </a:lnTo>
                  <a:lnTo>
                    <a:pt x="60" y="10"/>
                  </a:lnTo>
                  <a:lnTo>
                    <a:pt x="50" y="13"/>
                  </a:lnTo>
                  <a:lnTo>
                    <a:pt x="41" y="15"/>
                  </a:lnTo>
                  <a:lnTo>
                    <a:pt x="31" y="16"/>
                  </a:lnTo>
                  <a:lnTo>
                    <a:pt x="21" y="15"/>
                  </a:lnTo>
                  <a:lnTo>
                    <a:pt x="10" y="14"/>
                  </a:lnTo>
                  <a:lnTo>
                    <a:pt x="0" y="10"/>
                  </a:lnTo>
                  <a:lnTo>
                    <a:pt x="77"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26" name="Freeform 232">
              <a:extLst>
                <a:ext uri="{FF2B5EF4-FFF2-40B4-BE49-F238E27FC236}">
                  <a16:creationId xmlns:a16="http://schemas.microsoft.com/office/drawing/2014/main" id="{3C6FCFBA-727E-2629-CC54-3C7C0E4EEC1E}"/>
                </a:ext>
              </a:extLst>
            </p:cNvPr>
            <p:cNvSpPr>
              <a:spLocks/>
            </p:cNvSpPr>
            <p:nvPr/>
          </p:nvSpPr>
          <p:spPr bwMode="auto">
            <a:xfrm>
              <a:off x="3723" y="2425"/>
              <a:ext cx="63" cy="15"/>
            </a:xfrm>
            <a:custGeom>
              <a:avLst/>
              <a:gdLst>
                <a:gd name="T0" fmla="*/ 2 w 77"/>
                <a:gd name="T1" fmla="*/ 0 h 16"/>
                <a:gd name="T2" fmla="*/ 2 w 77"/>
                <a:gd name="T3" fmla="*/ 5 h 16"/>
                <a:gd name="T4" fmla="*/ 2 w 77"/>
                <a:gd name="T5" fmla="*/ 8 h 16"/>
                <a:gd name="T6" fmla="*/ 2 w 77"/>
                <a:gd name="T7" fmla="*/ 8 h 16"/>
                <a:gd name="T8" fmla="*/ 2 w 77"/>
                <a:gd name="T9" fmla="*/ 8 h 16"/>
                <a:gd name="T10" fmla="*/ 2 w 77"/>
                <a:gd name="T11" fmla="*/ 8 h 16"/>
                <a:gd name="T12" fmla="*/ 2 w 77"/>
                <a:gd name="T13" fmla="*/ 8 h 16"/>
                <a:gd name="T14" fmla="*/ 2 w 77"/>
                <a:gd name="T15" fmla="*/ 8 h 16"/>
                <a:gd name="T16" fmla="*/ 0 w 77"/>
                <a:gd name="T17" fmla="*/ 8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16"/>
                <a:gd name="T29" fmla="*/ 77 w 7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16">
                  <a:moveTo>
                    <a:pt x="77" y="0"/>
                  </a:moveTo>
                  <a:lnTo>
                    <a:pt x="69" y="5"/>
                  </a:lnTo>
                  <a:lnTo>
                    <a:pt x="60" y="10"/>
                  </a:lnTo>
                  <a:lnTo>
                    <a:pt x="50" y="13"/>
                  </a:lnTo>
                  <a:lnTo>
                    <a:pt x="41" y="15"/>
                  </a:lnTo>
                  <a:lnTo>
                    <a:pt x="31" y="16"/>
                  </a:lnTo>
                  <a:lnTo>
                    <a:pt x="21" y="15"/>
                  </a:lnTo>
                  <a:lnTo>
                    <a:pt x="10" y="14"/>
                  </a:lnTo>
                  <a:lnTo>
                    <a:pt x="0" y="10"/>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2927" name="Freeform 233">
              <a:extLst>
                <a:ext uri="{FF2B5EF4-FFF2-40B4-BE49-F238E27FC236}">
                  <a16:creationId xmlns:a16="http://schemas.microsoft.com/office/drawing/2014/main" id="{E3DAC71E-2AAA-33F5-1342-EC680D1B505F}"/>
                </a:ext>
              </a:extLst>
            </p:cNvPr>
            <p:cNvSpPr>
              <a:spLocks/>
            </p:cNvSpPr>
            <p:nvPr/>
          </p:nvSpPr>
          <p:spPr bwMode="auto">
            <a:xfrm>
              <a:off x="3400" y="1809"/>
              <a:ext cx="7" cy="27"/>
            </a:xfrm>
            <a:custGeom>
              <a:avLst/>
              <a:gdLst>
                <a:gd name="T0" fmla="*/ 0 w 8"/>
                <a:gd name="T1" fmla="*/ 8 h 29"/>
                <a:gd name="T2" fmla="*/ 1 w 8"/>
                <a:gd name="T3" fmla="*/ 7 h 29"/>
                <a:gd name="T4" fmla="*/ 3 w 8"/>
                <a:gd name="T5" fmla="*/ 7 h 29"/>
                <a:gd name="T6" fmla="*/ 4 w 8"/>
                <a:gd name="T7" fmla="*/ 7 h 29"/>
                <a:gd name="T8" fmla="*/ 4 w 8"/>
                <a:gd name="T9" fmla="*/ 7 h 29"/>
                <a:gd name="T10" fmla="*/ 4 w 8"/>
                <a:gd name="T11" fmla="*/ 7 h 29"/>
                <a:gd name="T12" fmla="*/ 4 w 8"/>
                <a:gd name="T13" fmla="*/ 6 h 29"/>
                <a:gd name="T14" fmla="*/ 4 w 8"/>
                <a:gd name="T15" fmla="*/ 3 h 29"/>
                <a:gd name="T16" fmla="*/ 4 w 8"/>
                <a:gd name="T17" fmla="*/ 0 h 29"/>
                <a:gd name="T18" fmla="*/ 0 w 8"/>
                <a:gd name="T19" fmla="*/ 8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9"/>
                <a:gd name="T32" fmla="*/ 8 w 8"/>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9">
                  <a:moveTo>
                    <a:pt x="0" y="29"/>
                  </a:moveTo>
                  <a:lnTo>
                    <a:pt x="1" y="26"/>
                  </a:lnTo>
                  <a:lnTo>
                    <a:pt x="3" y="22"/>
                  </a:lnTo>
                  <a:lnTo>
                    <a:pt x="4" y="17"/>
                  </a:lnTo>
                  <a:lnTo>
                    <a:pt x="5" y="13"/>
                  </a:lnTo>
                  <a:lnTo>
                    <a:pt x="6" y="9"/>
                  </a:lnTo>
                  <a:lnTo>
                    <a:pt x="7" y="6"/>
                  </a:lnTo>
                  <a:lnTo>
                    <a:pt x="8" y="3"/>
                  </a:lnTo>
                  <a:lnTo>
                    <a:pt x="8" y="0"/>
                  </a:lnTo>
                  <a:lnTo>
                    <a:pt x="0" y="29"/>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28" name="Freeform 234">
              <a:extLst>
                <a:ext uri="{FF2B5EF4-FFF2-40B4-BE49-F238E27FC236}">
                  <a16:creationId xmlns:a16="http://schemas.microsoft.com/office/drawing/2014/main" id="{B6A3869A-43CD-48BC-3FC9-365930044356}"/>
                </a:ext>
              </a:extLst>
            </p:cNvPr>
            <p:cNvSpPr>
              <a:spLocks/>
            </p:cNvSpPr>
            <p:nvPr/>
          </p:nvSpPr>
          <p:spPr bwMode="auto">
            <a:xfrm>
              <a:off x="3400" y="1809"/>
              <a:ext cx="7" cy="27"/>
            </a:xfrm>
            <a:custGeom>
              <a:avLst/>
              <a:gdLst>
                <a:gd name="T0" fmla="*/ 0 w 8"/>
                <a:gd name="T1" fmla="*/ 8 h 29"/>
                <a:gd name="T2" fmla="*/ 1 w 8"/>
                <a:gd name="T3" fmla="*/ 7 h 29"/>
                <a:gd name="T4" fmla="*/ 3 w 8"/>
                <a:gd name="T5" fmla="*/ 7 h 29"/>
                <a:gd name="T6" fmla="*/ 4 w 8"/>
                <a:gd name="T7" fmla="*/ 7 h 29"/>
                <a:gd name="T8" fmla="*/ 4 w 8"/>
                <a:gd name="T9" fmla="*/ 7 h 29"/>
                <a:gd name="T10" fmla="*/ 4 w 8"/>
                <a:gd name="T11" fmla="*/ 7 h 29"/>
                <a:gd name="T12" fmla="*/ 4 w 8"/>
                <a:gd name="T13" fmla="*/ 6 h 29"/>
                <a:gd name="T14" fmla="*/ 4 w 8"/>
                <a:gd name="T15" fmla="*/ 3 h 29"/>
                <a:gd name="T16" fmla="*/ 4 w 8"/>
                <a:gd name="T17" fmla="*/ 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29"/>
                <a:gd name="T29" fmla="*/ 8 w 8"/>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29">
                  <a:moveTo>
                    <a:pt x="0" y="29"/>
                  </a:moveTo>
                  <a:lnTo>
                    <a:pt x="1" y="26"/>
                  </a:lnTo>
                  <a:lnTo>
                    <a:pt x="3" y="22"/>
                  </a:lnTo>
                  <a:lnTo>
                    <a:pt x="4" y="17"/>
                  </a:lnTo>
                  <a:lnTo>
                    <a:pt x="5" y="13"/>
                  </a:lnTo>
                  <a:lnTo>
                    <a:pt x="6" y="9"/>
                  </a:lnTo>
                  <a:lnTo>
                    <a:pt x="7" y="6"/>
                  </a:lnTo>
                  <a:lnTo>
                    <a:pt x="8" y="3"/>
                  </a:lnTo>
                  <a:lnTo>
                    <a:pt x="8" y="0"/>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2929" name="Freeform 235">
              <a:extLst>
                <a:ext uri="{FF2B5EF4-FFF2-40B4-BE49-F238E27FC236}">
                  <a16:creationId xmlns:a16="http://schemas.microsoft.com/office/drawing/2014/main" id="{4B09DF67-C1FA-B9DD-F624-3780509628CC}"/>
                </a:ext>
              </a:extLst>
            </p:cNvPr>
            <p:cNvSpPr>
              <a:spLocks/>
            </p:cNvSpPr>
            <p:nvPr/>
          </p:nvSpPr>
          <p:spPr bwMode="auto">
            <a:xfrm>
              <a:off x="3856" y="1825"/>
              <a:ext cx="16" cy="74"/>
            </a:xfrm>
            <a:custGeom>
              <a:avLst/>
              <a:gdLst>
                <a:gd name="T0" fmla="*/ 2 w 20"/>
                <a:gd name="T1" fmla="*/ 0 h 81"/>
                <a:gd name="T2" fmla="*/ 2 w 20"/>
                <a:gd name="T3" fmla="*/ 5 h 81"/>
                <a:gd name="T4" fmla="*/ 2 w 20"/>
                <a:gd name="T5" fmla="*/ 5 h 81"/>
                <a:gd name="T6" fmla="*/ 2 w 20"/>
                <a:gd name="T7" fmla="*/ 5 h 81"/>
                <a:gd name="T8" fmla="*/ 2 w 20"/>
                <a:gd name="T9" fmla="*/ 5 h 81"/>
                <a:gd name="T10" fmla="*/ 2 w 20"/>
                <a:gd name="T11" fmla="*/ 7 h 81"/>
                <a:gd name="T12" fmla="*/ 2 w 20"/>
                <a:gd name="T13" fmla="*/ 9 h 81"/>
                <a:gd name="T14" fmla="*/ 2 w 20"/>
                <a:gd name="T15" fmla="*/ 10 h 81"/>
                <a:gd name="T16" fmla="*/ 2 w 20"/>
                <a:gd name="T17" fmla="*/ 12 h 81"/>
                <a:gd name="T18" fmla="*/ 2 w 20"/>
                <a:gd name="T19" fmla="*/ 13 h 81"/>
                <a:gd name="T20" fmla="*/ 2 w 20"/>
                <a:gd name="T21" fmla="*/ 14 h 81"/>
                <a:gd name="T22" fmla="*/ 2 w 20"/>
                <a:gd name="T23" fmla="*/ 15 h 81"/>
                <a:gd name="T24" fmla="*/ 2 w 20"/>
                <a:gd name="T25" fmla="*/ 16 h 81"/>
                <a:gd name="T26" fmla="*/ 2 w 20"/>
                <a:gd name="T27" fmla="*/ 16 h 81"/>
                <a:gd name="T28" fmla="*/ 2 w 20"/>
                <a:gd name="T29" fmla="*/ 16 h 81"/>
                <a:gd name="T30" fmla="*/ 2 w 20"/>
                <a:gd name="T31" fmla="*/ 18 h 81"/>
                <a:gd name="T32" fmla="*/ 0 w 20"/>
                <a:gd name="T33" fmla="*/ 17 h 81"/>
                <a:gd name="T34" fmla="*/ 2 w 20"/>
                <a:gd name="T35" fmla="*/ 0 h 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81"/>
                <a:gd name="T56" fmla="*/ 20 w 20"/>
                <a:gd name="T57" fmla="*/ 81 h 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81">
                  <a:moveTo>
                    <a:pt x="20" y="0"/>
                  </a:moveTo>
                  <a:lnTo>
                    <a:pt x="20" y="8"/>
                  </a:lnTo>
                  <a:lnTo>
                    <a:pt x="20" y="14"/>
                  </a:lnTo>
                  <a:lnTo>
                    <a:pt x="20" y="21"/>
                  </a:lnTo>
                  <a:lnTo>
                    <a:pt x="20" y="27"/>
                  </a:lnTo>
                  <a:lnTo>
                    <a:pt x="20" y="33"/>
                  </a:lnTo>
                  <a:lnTo>
                    <a:pt x="20" y="39"/>
                  </a:lnTo>
                  <a:lnTo>
                    <a:pt x="20" y="45"/>
                  </a:lnTo>
                  <a:lnTo>
                    <a:pt x="20" y="51"/>
                  </a:lnTo>
                  <a:lnTo>
                    <a:pt x="19" y="58"/>
                  </a:lnTo>
                  <a:lnTo>
                    <a:pt x="18" y="64"/>
                  </a:lnTo>
                  <a:lnTo>
                    <a:pt x="16" y="69"/>
                  </a:lnTo>
                  <a:lnTo>
                    <a:pt x="13" y="74"/>
                  </a:lnTo>
                  <a:lnTo>
                    <a:pt x="10" y="77"/>
                  </a:lnTo>
                  <a:lnTo>
                    <a:pt x="7" y="79"/>
                  </a:lnTo>
                  <a:lnTo>
                    <a:pt x="3" y="81"/>
                  </a:lnTo>
                  <a:lnTo>
                    <a:pt x="0" y="80"/>
                  </a:lnTo>
                  <a:lnTo>
                    <a:pt x="2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30" name="Freeform 236">
              <a:extLst>
                <a:ext uri="{FF2B5EF4-FFF2-40B4-BE49-F238E27FC236}">
                  <a16:creationId xmlns:a16="http://schemas.microsoft.com/office/drawing/2014/main" id="{F9A46C89-11D3-E1D8-05CB-BF780D304711}"/>
                </a:ext>
              </a:extLst>
            </p:cNvPr>
            <p:cNvSpPr>
              <a:spLocks/>
            </p:cNvSpPr>
            <p:nvPr/>
          </p:nvSpPr>
          <p:spPr bwMode="auto">
            <a:xfrm>
              <a:off x="3856" y="1825"/>
              <a:ext cx="16" cy="74"/>
            </a:xfrm>
            <a:custGeom>
              <a:avLst/>
              <a:gdLst>
                <a:gd name="T0" fmla="*/ 2 w 20"/>
                <a:gd name="T1" fmla="*/ 0 h 81"/>
                <a:gd name="T2" fmla="*/ 2 w 20"/>
                <a:gd name="T3" fmla="*/ 5 h 81"/>
                <a:gd name="T4" fmla="*/ 2 w 20"/>
                <a:gd name="T5" fmla="*/ 5 h 81"/>
                <a:gd name="T6" fmla="*/ 2 w 20"/>
                <a:gd name="T7" fmla="*/ 5 h 81"/>
                <a:gd name="T8" fmla="*/ 2 w 20"/>
                <a:gd name="T9" fmla="*/ 5 h 81"/>
                <a:gd name="T10" fmla="*/ 2 w 20"/>
                <a:gd name="T11" fmla="*/ 7 h 81"/>
                <a:gd name="T12" fmla="*/ 2 w 20"/>
                <a:gd name="T13" fmla="*/ 9 h 81"/>
                <a:gd name="T14" fmla="*/ 2 w 20"/>
                <a:gd name="T15" fmla="*/ 10 h 81"/>
                <a:gd name="T16" fmla="*/ 2 w 20"/>
                <a:gd name="T17" fmla="*/ 12 h 81"/>
                <a:gd name="T18" fmla="*/ 2 w 20"/>
                <a:gd name="T19" fmla="*/ 13 h 81"/>
                <a:gd name="T20" fmla="*/ 2 w 20"/>
                <a:gd name="T21" fmla="*/ 14 h 81"/>
                <a:gd name="T22" fmla="*/ 2 w 20"/>
                <a:gd name="T23" fmla="*/ 15 h 81"/>
                <a:gd name="T24" fmla="*/ 2 w 20"/>
                <a:gd name="T25" fmla="*/ 16 h 81"/>
                <a:gd name="T26" fmla="*/ 2 w 20"/>
                <a:gd name="T27" fmla="*/ 16 h 81"/>
                <a:gd name="T28" fmla="*/ 2 w 20"/>
                <a:gd name="T29" fmla="*/ 16 h 81"/>
                <a:gd name="T30" fmla="*/ 2 w 20"/>
                <a:gd name="T31" fmla="*/ 18 h 81"/>
                <a:gd name="T32" fmla="*/ 0 w 20"/>
                <a:gd name="T33" fmla="*/ 17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81"/>
                <a:gd name="T53" fmla="*/ 20 w 20"/>
                <a:gd name="T54" fmla="*/ 81 h 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81">
                  <a:moveTo>
                    <a:pt x="20" y="0"/>
                  </a:moveTo>
                  <a:lnTo>
                    <a:pt x="20" y="8"/>
                  </a:lnTo>
                  <a:lnTo>
                    <a:pt x="20" y="14"/>
                  </a:lnTo>
                  <a:lnTo>
                    <a:pt x="20" y="21"/>
                  </a:lnTo>
                  <a:lnTo>
                    <a:pt x="20" y="27"/>
                  </a:lnTo>
                  <a:lnTo>
                    <a:pt x="20" y="33"/>
                  </a:lnTo>
                  <a:lnTo>
                    <a:pt x="20" y="39"/>
                  </a:lnTo>
                  <a:lnTo>
                    <a:pt x="20" y="45"/>
                  </a:lnTo>
                  <a:lnTo>
                    <a:pt x="20" y="51"/>
                  </a:lnTo>
                  <a:lnTo>
                    <a:pt x="19" y="58"/>
                  </a:lnTo>
                  <a:lnTo>
                    <a:pt x="18" y="64"/>
                  </a:lnTo>
                  <a:lnTo>
                    <a:pt x="16" y="69"/>
                  </a:lnTo>
                  <a:lnTo>
                    <a:pt x="13" y="74"/>
                  </a:lnTo>
                  <a:lnTo>
                    <a:pt x="10" y="77"/>
                  </a:lnTo>
                  <a:lnTo>
                    <a:pt x="7" y="79"/>
                  </a:lnTo>
                  <a:lnTo>
                    <a:pt x="3" y="81"/>
                  </a:lnTo>
                  <a:lnTo>
                    <a:pt x="0" y="80"/>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2931" name="Freeform 237">
              <a:extLst>
                <a:ext uri="{FF2B5EF4-FFF2-40B4-BE49-F238E27FC236}">
                  <a16:creationId xmlns:a16="http://schemas.microsoft.com/office/drawing/2014/main" id="{08AC5157-F298-F5C9-1A61-3EAB6CC75B98}"/>
                </a:ext>
              </a:extLst>
            </p:cNvPr>
            <p:cNvSpPr>
              <a:spLocks/>
            </p:cNvSpPr>
            <p:nvPr/>
          </p:nvSpPr>
          <p:spPr bwMode="auto">
            <a:xfrm>
              <a:off x="3867" y="1824"/>
              <a:ext cx="35" cy="71"/>
            </a:xfrm>
            <a:custGeom>
              <a:avLst/>
              <a:gdLst>
                <a:gd name="T0" fmla="*/ 0 w 43"/>
                <a:gd name="T1" fmla="*/ 15 h 78"/>
                <a:gd name="T2" fmla="*/ 2 w 43"/>
                <a:gd name="T3" fmla="*/ 15 h 78"/>
                <a:gd name="T4" fmla="*/ 2 w 43"/>
                <a:gd name="T5" fmla="*/ 15 h 78"/>
                <a:gd name="T6" fmla="*/ 2 w 43"/>
                <a:gd name="T7" fmla="*/ 15 h 78"/>
                <a:gd name="T8" fmla="*/ 2 w 43"/>
                <a:gd name="T9" fmla="*/ 15 h 78"/>
                <a:gd name="T10" fmla="*/ 2 w 43"/>
                <a:gd name="T11" fmla="*/ 15 h 78"/>
                <a:gd name="T12" fmla="*/ 2 w 43"/>
                <a:gd name="T13" fmla="*/ 15 h 78"/>
                <a:gd name="T14" fmla="*/ 2 w 43"/>
                <a:gd name="T15" fmla="*/ 15 h 78"/>
                <a:gd name="T16" fmla="*/ 2 w 43"/>
                <a:gd name="T17" fmla="*/ 15 h 78"/>
                <a:gd name="T18" fmla="*/ 2 w 43"/>
                <a:gd name="T19" fmla="*/ 15 h 78"/>
                <a:gd name="T20" fmla="*/ 2 w 43"/>
                <a:gd name="T21" fmla="*/ 15 h 78"/>
                <a:gd name="T22" fmla="*/ 2 w 43"/>
                <a:gd name="T23" fmla="*/ 14 h 78"/>
                <a:gd name="T24" fmla="*/ 2 w 43"/>
                <a:gd name="T25" fmla="*/ 14 h 78"/>
                <a:gd name="T26" fmla="*/ 2 w 43"/>
                <a:gd name="T27" fmla="*/ 13 h 78"/>
                <a:gd name="T28" fmla="*/ 2 w 43"/>
                <a:gd name="T29" fmla="*/ 13 h 78"/>
                <a:gd name="T30" fmla="*/ 2 w 43"/>
                <a:gd name="T31" fmla="*/ 12 h 78"/>
                <a:gd name="T32" fmla="*/ 2 w 43"/>
                <a:gd name="T33" fmla="*/ 12 h 78"/>
                <a:gd name="T34" fmla="*/ 2 w 43"/>
                <a:gd name="T35" fmla="*/ 11 h 78"/>
                <a:gd name="T36" fmla="*/ 2 w 43"/>
                <a:gd name="T37" fmla="*/ 9 h 78"/>
                <a:gd name="T38" fmla="*/ 2 w 43"/>
                <a:gd name="T39" fmla="*/ 8 h 78"/>
                <a:gd name="T40" fmla="*/ 2 w 43"/>
                <a:gd name="T41" fmla="*/ 7 h 78"/>
                <a:gd name="T42" fmla="*/ 2 w 43"/>
                <a:gd name="T43" fmla="*/ 6 h 78"/>
                <a:gd name="T44" fmla="*/ 2 w 43"/>
                <a:gd name="T45" fmla="*/ 5 h 78"/>
                <a:gd name="T46" fmla="*/ 2 w 43"/>
                <a:gd name="T47" fmla="*/ 5 h 78"/>
                <a:gd name="T48" fmla="*/ 2 w 43"/>
                <a:gd name="T49" fmla="*/ 5 h 78"/>
                <a:gd name="T50" fmla="*/ 2 w 43"/>
                <a:gd name="T51" fmla="*/ 5 h 78"/>
                <a:gd name="T52" fmla="*/ 2 w 43"/>
                <a:gd name="T53" fmla="*/ 5 h 78"/>
                <a:gd name="T54" fmla="*/ 2 w 43"/>
                <a:gd name="T55" fmla="*/ 5 h 78"/>
                <a:gd name="T56" fmla="*/ 2 w 43"/>
                <a:gd name="T57" fmla="*/ 5 h 78"/>
                <a:gd name="T58" fmla="*/ 2 w 43"/>
                <a:gd name="T59" fmla="*/ 5 h 78"/>
                <a:gd name="T60" fmla="*/ 2 w 43"/>
                <a:gd name="T61" fmla="*/ 5 h 78"/>
                <a:gd name="T62" fmla="*/ 2 w 43"/>
                <a:gd name="T63" fmla="*/ 3 h 78"/>
                <a:gd name="T64" fmla="*/ 2 w 43"/>
                <a:gd name="T65" fmla="*/ 0 h 78"/>
                <a:gd name="T66" fmla="*/ 0 w 43"/>
                <a:gd name="T67" fmla="*/ 15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3"/>
                <a:gd name="T103" fmla="*/ 0 h 78"/>
                <a:gd name="T104" fmla="*/ 43 w 43"/>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3" h="78">
                  <a:moveTo>
                    <a:pt x="0" y="77"/>
                  </a:moveTo>
                  <a:lnTo>
                    <a:pt x="5" y="77"/>
                  </a:lnTo>
                  <a:lnTo>
                    <a:pt x="8" y="77"/>
                  </a:lnTo>
                  <a:lnTo>
                    <a:pt x="12" y="78"/>
                  </a:lnTo>
                  <a:lnTo>
                    <a:pt x="14" y="78"/>
                  </a:lnTo>
                  <a:lnTo>
                    <a:pt x="16" y="78"/>
                  </a:lnTo>
                  <a:lnTo>
                    <a:pt x="18" y="78"/>
                  </a:lnTo>
                  <a:lnTo>
                    <a:pt x="21" y="77"/>
                  </a:lnTo>
                  <a:lnTo>
                    <a:pt x="23" y="76"/>
                  </a:lnTo>
                  <a:lnTo>
                    <a:pt x="26" y="75"/>
                  </a:lnTo>
                  <a:lnTo>
                    <a:pt x="30" y="73"/>
                  </a:lnTo>
                  <a:lnTo>
                    <a:pt x="32" y="70"/>
                  </a:lnTo>
                  <a:lnTo>
                    <a:pt x="34" y="67"/>
                  </a:lnTo>
                  <a:lnTo>
                    <a:pt x="36" y="65"/>
                  </a:lnTo>
                  <a:lnTo>
                    <a:pt x="39" y="62"/>
                  </a:lnTo>
                  <a:lnTo>
                    <a:pt x="40" y="59"/>
                  </a:lnTo>
                  <a:lnTo>
                    <a:pt x="40" y="55"/>
                  </a:lnTo>
                  <a:lnTo>
                    <a:pt x="42" y="50"/>
                  </a:lnTo>
                  <a:lnTo>
                    <a:pt x="43" y="45"/>
                  </a:lnTo>
                  <a:lnTo>
                    <a:pt x="43" y="41"/>
                  </a:lnTo>
                  <a:lnTo>
                    <a:pt x="43" y="37"/>
                  </a:lnTo>
                  <a:lnTo>
                    <a:pt x="42" y="33"/>
                  </a:lnTo>
                  <a:lnTo>
                    <a:pt x="41" y="28"/>
                  </a:lnTo>
                  <a:lnTo>
                    <a:pt x="40" y="23"/>
                  </a:lnTo>
                  <a:lnTo>
                    <a:pt x="38" y="17"/>
                  </a:lnTo>
                  <a:lnTo>
                    <a:pt x="38" y="16"/>
                  </a:lnTo>
                  <a:lnTo>
                    <a:pt x="38" y="15"/>
                  </a:lnTo>
                  <a:lnTo>
                    <a:pt x="38" y="13"/>
                  </a:lnTo>
                  <a:lnTo>
                    <a:pt x="38" y="10"/>
                  </a:lnTo>
                  <a:lnTo>
                    <a:pt x="38" y="8"/>
                  </a:lnTo>
                  <a:lnTo>
                    <a:pt x="38" y="5"/>
                  </a:lnTo>
                  <a:lnTo>
                    <a:pt x="39" y="3"/>
                  </a:lnTo>
                  <a:lnTo>
                    <a:pt x="39" y="0"/>
                  </a:lnTo>
                  <a:lnTo>
                    <a:pt x="0" y="77"/>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32" name="Freeform 238">
              <a:extLst>
                <a:ext uri="{FF2B5EF4-FFF2-40B4-BE49-F238E27FC236}">
                  <a16:creationId xmlns:a16="http://schemas.microsoft.com/office/drawing/2014/main" id="{926BD10C-93EB-9388-7476-4E8E39F4D584}"/>
                </a:ext>
              </a:extLst>
            </p:cNvPr>
            <p:cNvSpPr>
              <a:spLocks/>
            </p:cNvSpPr>
            <p:nvPr/>
          </p:nvSpPr>
          <p:spPr bwMode="auto">
            <a:xfrm>
              <a:off x="3867" y="1824"/>
              <a:ext cx="35" cy="71"/>
            </a:xfrm>
            <a:custGeom>
              <a:avLst/>
              <a:gdLst>
                <a:gd name="T0" fmla="*/ 0 w 43"/>
                <a:gd name="T1" fmla="*/ 15 h 78"/>
                <a:gd name="T2" fmla="*/ 2 w 43"/>
                <a:gd name="T3" fmla="*/ 15 h 78"/>
                <a:gd name="T4" fmla="*/ 2 w 43"/>
                <a:gd name="T5" fmla="*/ 15 h 78"/>
                <a:gd name="T6" fmla="*/ 2 w 43"/>
                <a:gd name="T7" fmla="*/ 15 h 78"/>
                <a:gd name="T8" fmla="*/ 2 w 43"/>
                <a:gd name="T9" fmla="*/ 15 h 78"/>
                <a:gd name="T10" fmla="*/ 2 w 43"/>
                <a:gd name="T11" fmla="*/ 15 h 78"/>
                <a:gd name="T12" fmla="*/ 2 w 43"/>
                <a:gd name="T13" fmla="*/ 15 h 78"/>
                <a:gd name="T14" fmla="*/ 2 w 43"/>
                <a:gd name="T15" fmla="*/ 15 h 78"/>
                <a:gd name="T16" fmla="*/ 2 w 43"/>
                <a:gd name="T17" fmla="*/ 15 h 78"/>
                <a:gd name="T18" fmla="*/ 2 w 43"/>
                <a:gd name="T19" fmla="*/ 15 h 78"/>
                <a:gd name="T20" fmla="*/ 2 w 43"/>
                <a:gd name="T21" fmla="*/ 15 h 78"/>
                <a:gd name="T22" fmla="*/ 2 w 43"/>
                <a:gd name="T23" fmla="*/ 14 h 78"/>
                <a:gd name="T24" fmla="*/ 2 w 43"/>
                <a:gd name="T25" fmla="*/ 14 h 78"/>
                <a:gd name="T26" fmla="*/ 2 w 43"/>
                <a:gd name="T27" fmla="*/ 13 h 78"/>
                <a:gd name="T28" fmla="*/ 2 w 43"/>
                <a:gd name="T29" fmla="*/ 13 h 78"/>
                <a:gd name="T30" fmla="*/ 2 w 43"/>
                <a:gd name="T31" fmla="*/ 12 h 78"/>
                <a:gd name="T32" fmla="*/ 2 w 43"/>
                <a:gd name="T33" fmla="*/ 12 h 78"/>
                <a:gd name="T34" fmla="*/ 2 w 43"/>
                <a:gd name="T35" fmla="*/ 11 h 78"/>
                <a:gd name="T36" fmla="*/ 2 w 43"/>
                <a:gd name="T37" fmla="*/ 9 h 78"/>
                <a:gd name="T38" fmla="*/ 2 w 43"/>
                <a:gd name="T39" fmla="*/ 8 h 78"/>
                <a:gd name="T40" fmla="*/ 2 w 43"/>
                <a:gd name="T41" fmla="*/ 7 h 78"/>
                <a:gd name="T42" fmla="*/ 2 w 43"/>
                <a:gd name="T43" fmla="*/ 6 h 78"/>
                <a:gd name="T44" fmla="*/ 2 w 43"/>
                <a:gd name="T45" fmla="*/ 5 h 78"/>
                <a:gd name="T46" fmla="*/ 2 w 43"/>
                <a:gd name="T47" fmla="*/ 5 h 78"/>
                <a:gd name="T48" fmla="*/ 2 w 43"/>
                <a:gd name="T49" fmla="*/ 5 h 78"/>
                <a:gd name="T50" fmla="*/ 2 w 43"/>
                <a:gd name="T51" fmla="*/ 5 h 78"/>
                <a:gd name="T52" fmla="*/ 2 w 43"/>
                <a:gd name="T53" fmla="*/ 5 h 78"/>
                <a:gd name="T54" fmla="*/ 2 w 43"/>
                <a:gd name="T55" fmla="*/ 5 h 78"/>
                <a:gd name="T56" fmla="*/ 2 w 43"/>
                <a:gd name="T57" fmla="*/ 5 h 78"/>
                <a:gd name="T58" fmla="*/ 2 w 43"/>
                <a:gd name="T59" fmla="*/ 5 h 78"/>
                <a:gd name="T60" fmla="*/ 2 w 43"/>
                <a:gd name="T61" fmla="*/ 5 h 78"/>
                <a:gd name="T62" fmla="*/ 2 w 43"/>
                <a:gd name="T63" fmla="*/ 3 h 78"/>
                <a:gd name="T64" fmla="*/ 2 w 43"/>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
                <a:gd name="T100" fmla="*/ 0 h 78"/>
                <a:gd name="T101" fmla="*/ 43 w 43"/>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 h="78">
                  <a:moveTo>
                    <a:pt x="0" y="77"/>
                  </a:moveTo>
                  <a:lnTo>
                    <a:pt x="5" y="77"/>
                  </a:lnTo>
                  <a:lnTo>
                    <a:pt x="8" y="77"/>
                  </a:lnTo>
                  <a:lnTo>
                    <a:pt x="12" y="78"/>
                  </a:lnTo>
                  <a:lnTo>
                    <a:pt x="14" y="78"/>
                  </a:lnTo>
                  <a:lnTo>
                    <a:pt x="16" y="78"/>
                  </a:lnTo>
                  <a:lnTo>
                    <a:pt x="18" y="78"/>
                  </a:lnTo>
                  <a:lnTo>
                    <a:pt x="21" y="77"/>
                  </a:lnTo>
                  <a:lnTo>
                    <a:pt x="23" y="76"/>
                  </a:lnTo>
                  <a:lnTo>
                    <a:pt x="26" y="75"/>
                  </a:lnTo>
                  <a:lnTo>
                    <a:pt x="30" y="73"/>
                  </a:lnTo>
                  <a:lnTo>
                    <a:pt x="32" y="70"/>
                  </a:lnTo>
                  <a:lnTo>
                    <a:pt x="34" y="67"/>
                  </a:lnTo>
                  <a:lnTo>
                    <a:pt x="36" y="65"/>
                  </a:lnTo>
                  <a:lnTo>
                    <a:pt x="39" y="62"/>
                  </a:lnTo>
                  <a:lnTo>
                    <a:pt x="40" y="59"/>
                  </a:lnTo>
                  <a:lnTo>
                    <a:pt x="40" y="55"/>
                  </a:lnTo>
                  <a:lnTo>
                    <a:pt x="42" y="50"/>
                  </a:lnTo>
                  <a:lnTo>
                    <a:pt x="43" y="45"/>
                  </a:lnTo>
                  <a:lnTo>
                    <a:pt x="43" y="41"/>
                  </a:lnTo>
                  <a:lnTo>
                    <a:pt x="43" y="37"/>
                  </a:lnTo>
                  <a:lnTo>
                    <a:pt x="42" y="33"/>
                  </a:lnTo>
                  <a:lnTo>
                    <a:pt x="41" y="28"/>
                  </a:lnTo>
                  <a:lnTo>
                    <a:pt x="40" y="23"/>
                  </a:lnTo>
                  <a:lnTo>
                    <a:pt x="38" y="17"/>
                  </a:lnTo>
                  <a:lnTo>
                    <a:pt x="38" y="16"/>
                  </a:lnTo>
                  <a:lnTo>
                    <a:pt x="38" y="15"/>
                  </a:lnTo>
                  <a:lnTo>
                    <a:pt x="38" y="13"/>
                  </a:lnTo>
                  <a:lnTo>
                    <a:pt x="38" y="10"/>
                  </a:lnTo>
                  <a:lnTo>
                    <a:pt x="38" y="8"/>
                  </a:lnTo>
                  <a:lnTo>
                    <a:pt x="38" y="5"/>
                  </a:lnTo>
                  <a:lnTo>
                    <a:pt x="39" y="3"/>
                  </a:lnTo>
                  <a:lnTo>
                    <a:pt x="39" y="0"/>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2933" name="Freeform 239">
              <a:extLst>
                <a:ext uri="{FF2B5EF4-FFF2-40B4-BE49-F238E27FC236}">
                  <a16:creationId xmlns:a16="http://schemas.microsoft.com/office/drawing/2014/main" id="{A146B301-D3C0-2FA0-AF54-0C4425CEDDAE}"/>
                </a:ext>
              </a:extLst>
            </p:cNvPr>
            <p:cNvSpPr>
              <a:spLocks/>
            </p:cNvSpPr>
            <p:nvPr/>
          </p:nvSpPr>
          <p:spPr bwMode="auto">
            <a:xfrm>
              <a:off x="4038" y="1653"/>
              <a:ext cx="28" cy="47"/>
            </a:xfrm>
            <a:custGeom>
              <a:avLst/>
              <a:gdLst>
                <a:gd name="T0" fmla="*/ 2 w 35"/>
                <a:gd name="T1" fmla="*/ 0 h 51"/>
                <a:gd name="T2" fmla="*/ 2 w 35"/>
                <a:gd name="T3" fmla="*/ 6 h 51"/>
                <a:gd name="T4" fmla="*/ 2 w 35"/>
                <a:gd name="T5" fmla="*/ 6 h 51"/>
                <a:gd name="T6" fmla="*/ 2 w 35"/>
                <a:gd name="T7" fmla="*/ 6 h 51"/>
                <a:gd name="T8" fmla="*/ 2 w 35"/>
                <a:gd name="T9" fmla="*/ 6 h 51"/>
                <a:gd name="T10" fmla="*/ 2 w 35"/>
                <a:gd name="T11" fmla="*/ 9 h 51"/>
                <a:gd name="T12" fmla="*/ 2 w 35"/>
                <a:gd name="T13" fmla="*/ 11 h 51"/>
                <a:gd name="T14" fmla="*/ 2 w 35"/>
                <a:gd name="T15" fmla="*/ 12 h 51"/>
                <a:gd name="T16" fmla="*/ 0 w 35"/>
                <a:gd name="T17" fmla="*/ 14 h 51"/>
                <a:gd name="T18" fmla="*/ 2 w 35"/>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51"/>
                <a:gd name="T32" fmla="*/ 35 w 35"/>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51">
                  <a:moveTo>
                    <a:pt x="35" y="0"/>
                  </a:moveTo>
                  <a:lnTo>
                    <a:pt x="32" y="7"/>
                  </a:lnTo>
                  <a:lnTo>
                    <a:pt x="28" y="13"/>
                  </a:lnTo>
                  <a:lnTo>
                    <a:pt x="25" y="20"/>
                  </a:lnTo>
                  <a:lnTo>
                    <a:pt x="20" y="28"/>
                  </a:lnTo>
                  <a:lnTo>
                    <a:pt x="16" y="35"/>
                  </a:lnTo>
                  <a:lnTo>
                    <a:pt x="10" y="41"/>
                  </a:lnTo>
                  <a:lnTo>
                    <a:pt x="6" y="46"/>
                  </a:lnTo>
                  <a:lnTo>
                    <a:pt x="0" y="51"/>
                  </a:lnTo>
                  <a:lnTo>
                    <a:pt x="35"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34" name="Freeform 240">
              <a:extLst>
                <a:ext uri="{FF2B5EF4-FFF2-40B4-BE49-F238E27FC236}">
                  <a16:creationId xmlns:a16="http://schemas.microsoft.com/office/drawing/2014/main" id="{19BF77AF-EE98-38D1-97D2-042C5EFEA220}"/>
                </a:ext>
              </a:extLst>
            </p:cNvPr>
            <p:cNvSpPr>
              <a:spLocks/>
            </p:cNvSpPr>
            <p:nvPr/>
          </p:nvSpPr>
          <p:spPr bwMode="auto">
            <a:xfrm>
              <a:off x="4038" y="1653"/>
              <a:ext cx="28" cy="47"/>
            </a:xfrm>
            <a:custGeom>
              <a:avLst/>
              <a:gdLst>
                <a:gd name="T0" fmla="*/ 2 w 35"/>
                <a:gd name="T1" fmla="*/ 0 h 51"/>
                <a:gd name="T2" fmla="*/ 2 w 35"/>
                <a:gd name="T3" fmla="*/ 6 h 51"/>
                <a:gd name="T4" fmla="*/ 2 w 35"/>
                <a:gd name="T5" fmla="*/ 6 h 51"/>
                <a:gd name="T6" fmla="*/ 2 w 35"/>
                <a:gd name="T7" fmla="*/ 6 h 51"/>
                <a:gd name="T8" fmla="*/ 2 w 35"/>
                <a:gd name="T9" fmla="*/ 6 h 51"/>
                <a:gd name="T10" fmla="*/ 2 w 35"/>
                <a:gd name="T11" fmla="*/ 9 h 51"/>
                <a:gd name="T12" fmla="*/ 2 w 35"/>
                <a:gd name="T13" fmla="*/ 11 h 51"/>
                <a:gd name="T14" fmla="*/ 2 w 35"/>
                <a:gd name="T15" fmla="*/ 12 h 51"/>
                <a:gd name="T16" fmla="*/ 0 w 35"/>
                <a:gd name="T17" fmla="*/ 14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51"/>
                <a:gd name="T29" fmla="*/ 35 w 35"/>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51">
                  <a:moveTo>
                    <a:pt x="35" y="0"/>
                  </a:moveTo>
                  <a:lnTo>
                    <a:pt x="32" y="7"/>
                  </a:lnTo>
                  <a:lnTo>
                    <a:pt x="28" y="13"/>
                  </a:lnTo>
                  <a:lnTo>
                    <a:pt x="25" y="20"/>
                  </a:lnTo>
                  <a:lnTo>
                    <a:pt x="20" y="28"/>
                  </a:lnTo>
                  <a:lnTo>
                    <a:pt x="16" y="35"/>
                  </a:lnTo>
                  <a:lnTo>
                    <a:pt x="10" y="41"/>
                  </a:lnTo>
                  <a:lnTo>
                    <a:pt x="6" y="46"/>
                  </a:lnTo>
                  <a:lnTo>
                    <a:pt x="0" y="51"/>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2935" name="Freeform 241">
              <a:extLst>
                <a:ext uri="{FF2B5EF4-FFF2-40B4-BE49-F238E27FC236}">
                  <a16:creationId xmlns:a16="http://schemas.microsoft.com/office/drawing/2014/main" id="{3556063C-EBAE-56F2-5DFD-333EF693BBB0}"/>
                </a:ext>
              </a:extLst>
            </p:cNvPr>
            <p:cNvSpPr>
              <a:spLocks/>
            </p:cNvSpPr>
            <p:nvPr/>
          </p:nvSpPr>
          <p:spPr bwMode="auto">
            <a:xfrm>
              <a:off x="3810" y="1827"/>
              <a:ext cx="35" cy="70"/>
            </a:xfrm>
            <a:custGeom>
              <a:avLst/>
              <a:gdLst>
                <a:gd name="T0" fmla="*/ 3 w 42"/>
                <a:gd name="T1" fmla="*/ 15 h 77"/>
                <a:gd name="T2" fmla="*/ 3 w 42"/>
                <a:gd name="T3" fmla="*/ 15 h 77"/>
                <a:gd name="T4" fmla="*/ 3 w 42"/>
                <a:gd name="T5" fmla="*/ 15 h 77"/>
                <a:gd name="T6" fmla="*/ 3 w 42"/>
                <a:gd name="T7" fmla="*/ 15 h 77"/>
                <a:gd name="T8" fmla="*/ 3 w 42"/>
                <a:gd name="T9" fmla="*/ 15 h 77"/>
                <a:gd name="T10" fmla="*/ 3 w 42"/>
                <a:gd name="T11" fmla="*/ 15 h 77"/>
                <a:gd name="T12" fmla="*/ 3 w 42"/>
                <a:gd name="T13" fmla="*/ 15 h 77"/>
                <a:gd name="T14" fmla="*/ 3 w 42"/>
                <a:gd name="T15" fmla="*/ 15 h 77"/>
                <a:gd name="T16" fmla="*/ 3 w 42"/>
                <a:gd name="T17" fmla="*/ 15 h 77"/>
                <a:gd name="T18" fmla="*/ 3 w 42"/>
                <a:gd name="T19" fmla="*/ 14 h 77"/>
                <a:gd name="T20" fmla="*/ 3 w 42"/>
                <a:gd name="T21" fmla="*/ 14 h 77"/>
                <a:gd name="T22" fmla="*/ 3 w 42"/>
                <a:gd name="T23" fmla="*/ 14 h 77"/>
                <a:gd name="T24" fmla="*/ 3 w 42"/>
                <a:gd name="T25" fmla="*/ 13 h 77"/>
                <a:gd name="T26" fmla="*/ 2 w 42"/>
                <a:gd name="T27" fmla="*/ 13 h 77"/>
                <a:gd name="T28" fmla="*/ 2 w 42"/>
                <a:gd name="T29" fmla="*/ 12 h 77"/>
                <a:gd name="T30" fmla="*/ 2 w 42"/>
                <a:gd name="T31" fmla="*/ 12 h 77"/>
                <a:gd name="T32" fmla="*/ 2 w 42"/>
                <a:gd name="T33" fmla="*/ 12 h 77"/>
                <a:gd name="T34" fmla="*/ 2 w 42"/>
                <a:gd name="T35" fmla="*/ 10 h 77"/>
                <a:gd name="T36" fmla="*/ 0 w 42"/>
                <a:gd name="T37" fmla="*/ 9 h 77"/>
                <a:gd name="T38" fmla="*/ 0 w 42"/>
                <a:gd name="T39" fmla="*/ 8 h 77"/>
                <a:gd name="T40" fmla="*/ 0 w 42"/>
                <a:gd name="T41" fmla="*/ 7 h 77"/>
                <a:gd name="T42" fmla="*/ 2 w 42"/>
                <a:gd name="T43" fmla="*/ 6 h 77"/>
                <a:gd name="T44" fmla="*/ 2 w 42"/>
                <a:gd name="T45" fmla="*/ 5 h 77"/>
                <a:gd name="T46" fmla="*/ 2 w 42"/>
                <a:gd name="T47" fmla="*/ 5 h 77"/>
                <a:gd name="T48" fmla="*/ 2 w 42"/>
                <a:gd name="T49" fmla="*/ 5 h 77"/>
                <a:gd name="T50" fmla="*/ 2 w 42"/>
                <a:gd name="T51" fmla="*/ 5 h 77"/>
                <a:gd name="T52" fmla="*/ 2 w 42"/>
                <a:gd name="T53" fmla="*/ 5 h 77"/>
                <a:gd name="T54" fmla="*/ 2 w 42"/>
                <a:gd name="T55" fmla="*/ 5 h 77"/>
                <a:gd name="T56" fmla="*/ 2 w 42"/>
                <a:gd name="T57" fmla="*/ 5 h 77"/>
                <a:gd name="T58" fmla="*/ 2 w 42"/>
                <a:gd name="T59" fmla="*/ 5 h 77"/>
                <a:gd name="T60" fmla="*/ 2 w 42"/>
                <a:gd name="T61" fmla="*/ 4 h 77"/>
                <a:gd name="T62" fmla="*/ 2 w 42"/>
                <a:gd name="T63" fmla="*/ 2 h 77"/>
                <a:gd name="T64" fmla="*/ 2 w 42"/>
                <a:gd name="T65" fmla="*/ 0 h 77"/>
                <a:gd name="T66" fmla="*/ 3 w 42"/>
                <a:gd name="T67" fmla="*/ 15 h 7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77"/>
                <a:gd name="T104" fmla="*/ 42 w 42"/>
                <a:gd name="T105" fmla="*/ 77 h 7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77">
                  <a:moveTo>
                    <a:pt x="42" y="76"/>
                  </a:moveTo>
                  <a:lnTo>
                    <a:pt x="38" y="76"/>
                  </a:lnTo>
                  <a:lnTo>
                    <a:pt x="34" y="76"/>
                  </a:lnTo>
                  <a:lnTo>
                    <a:pt x="31" y="77"/>
                  </a:lnTo>
                  <a:lnTo>
                    <a:pt x="29" y="77"/>
                  </a:lnTo>
                  <a:lnTo>
                    <a:pt x="26" y="77"/>
                  </a:lnTo>
                  <a:lnTo>
                    <a:pt x="24" y="77"/>
                  </a:lnTo>
                  <a:lnTo>
                    <a:pt x="23" y="76"/>
                  </a:lnTo>
                  <a:lnTo>
                    <a:pt x="20" y="75"/>
                  </a:lnTo>
                  <a:lnTo>
                    <a:pt x="17" y="74"/>
                  </a:lnTo>
                  <a:lnTo>
                    <a:pt x="14" y="72"/>
                  </a:lnTo>
                  <a:lnTo>
                    <a:pt x="12" y="69"/>
                  </a:lnTo>
                  <a:lnTo>
                    <a:pt x="10" y="66"/>
                  </a:lnTo>
                  <a:lnTo>
                    <a:pt x="7" y="64"/>
                  </a:lnTo>
                  <a:lnTo>
                    <a:pt x="5" y="61"/>
                  </a:lnTo>
                  <a:lnTo>
                    <a:pt x="4" y="58"/>
                  </a:lnTo>
                  <a:lnTo>
                    <a:pt x="3" y="56"/>
                  </a:lnTo>
                  <a:lnTo>
                    <a:pt x="2" y="49"/>
                  </a:lnTo>
                  <a:lnTo>
                    <a:pt x="0" y="44"/>
                  </a:lnTo>
                  <a:lnTo>
                    <a:pt x="0" y="40"/>
                  </a:lnTo>
                  <a:lnTo>
                    <a:pt x="0" y="36"/>
                  </a:lnTo>
                  <a:lnTo>
                    <a:pt x="2" y="32"/>
                  </a:lnTo>
                  <a:lnTo>
                    <a:pt x="3" y="28"/>
                  </a:lnTo>
                  <a:lnTo>
                    <a:pt x="4" y="23"/>
                  </a:lnTo>
                  <a:lnTo>
                    <a:pt x="6" y="17"/>
                  </a:lnTo>
                  <a:lnTo>
                    <a:pt x="6" y="16"/>
                  </a:lnTo>
                  <a:lnTo>
                    <a:pt x="6" y="14"/>
                  </a:lnTo>
                  <a:lnTo>
                    <a:pt x="6" y="12"/>
                  </a:lnTo>
                  <a:lnTo>
                    <a:pt x="5" y="9"/>
                  </a:lnTo>
                  <a:lnTo>
                    <a:pt x="5" y="7"/>
                  </a:lnTo>
                  <a:lnTo>
                    <a:pt x="5" y="4"/>
                  </a:lnTo>
                  <a:lnTo>
                    <a:pt x="5" y="2"/>
                  </a:lnTo>
                  <a:lnTo>
                    <a:pt x="4" y="0"/>
                  </a:lnTo>
                  <a:lnTo>
                    <a:pt x="42" y="76"/>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36" name="Freeform 242">
              <a:extLst>
                <a:ext uri="{FF2B5EF4-FFF2-40B4-BE49-F238E27FC236}">
                  <a16:creationId xmlns:a16="http://schemas.microsoft.com/office/drawing/2014/main" id="{A807004C-4632-04B6-86E8-A0A52216D2D4}"/>
                </a:ext>
              </a:extLst>
            </p:cNvPr>
            <p:cNvSpPr>
              <a:spLocks/>
            </p:cNvSpPr>
            <p:nvPr/>
          </p:nvSpPr>
          <p:spPr bwMode="auto">
            <a:xfrm>
              <a:off x="3810" y="1827"/>
              <a:ext cx="35" cy="70"/>
            </a:xfrm>
            <a:custGeom>
              <a:avLst/>
              <a:gdLst>
                <a:gd name="T0" fmla="*/ 3 w 42"/>
                <a:gd name="T1" fmla="*/ 15 h 77"/>
                <a:gd name="T2" fmla="*/ 3 w 42"/>
                <a:gd name="T3" fmla="*/ 15 h 77"/>
                <a:gd name="T4" fmla="*/ 3 w 42"/>
                <a:gd name="T5" fmla="*/ 15 h 77"/>
                <a:gd name="T6" fmla="*/ 3 w 42"/>
                <a:gd name="T7" fmla="*/ 15 h 77"/>
                <a:gd name="T8" fmla="*/ 3 w 42"/>
                <a:gd name="T9" fmla="*/ 15 h 77"/>
                <a:gd name="T10" fmla="*/ 3 w 42"/>
                <a:gd name="T11" fmla="*/ 15 h 77"/>
                <a:gd name="T12" fmla="*/ 3 w 42"/>
                <a:gd name="T13" fmla="*/ 15 h 77"/>
                <a:gd name="T14" fmla="*/ 3 w 42"/>
                <a:gd name="T15" fmla="*/ 15 h 77"/>
                <a:gd name="T16" fmla="*/ 3 w 42"/>
                <a:gd name="T17" fmla="*/ 15 h 77"/>
                <a:gd name="T18" fmla="*/ 3 w 42"/>
                <a:gd name="T19" fmla="*/ 14 h 77"/>
                <a:gd name="T20" fmla="*/ 3 w 42"/>
                <a:gd name="T21" fmla="*/ 14 h 77"/>
                <a:gd name="T22" fmla="*/ 3 w 42"/>
                <a:gd name="T23" fmla="*/ 14 h 77"/>
                <a:gd name="T24" fmla="*/ 3 w 42"/>
                <a:gd name="T25" fmla="*/ 13 h 77"/>
                <a:gd name="T26" fmla="*/ 2 w 42"/>
                <a:gd name="T27" fmla="*/ 13 h 77"/>
                <a:gd name="T28" fmla="*/ 2 w 42"/>
                <a:gd name="T29" fmla="*/ 12 h 77"/>
                <a:gd name="T30" fmla="*/ 2 w 42"/>
                <a:gd name="T31" fmla="*/ 12 h 77"/>
                <a:gd name="T32" fmla="*/ 2 w 42"/>
                <a:gd name="T33" fmla="*/ 12 h 77"/>
                <a:gd name="T34" fmla="*/ 2 w 42"/>
                <a:gd name="T35" fmla="*/ 10 h 77"/>
                <a:gd name="T36" fmla="*/ 0 w 42"/>
                <a:gd name="T37" fmla="*/ 9 h 77"/>
                <a:gd name="T38" fmla="*/ 0 w 42"/>
                <a:gd name="T39" fmla="*/ 8 h 77"/>
                <a:gd name="T40" fmla="*/ 0 w 42"/>
                <a:gd name="T41" fmla="*/ 7 h 77"/>
                <a:gd name="T42" fmla="*/ 2 w 42"/>
                <a:gd name="T43" fmla="*/ 6 h 77"/>
                <a:gd name="T44" fmla="*/ 2 w 42"/>
                <a:gd name="T45" fmla="*/ 5 h 77"/>
                <a:gd name="T46" fmla="*/ 2 w 42"/>
                <a:gd name="T47" fmla="*/ 5 h 77"/>
                <a:gd name="T48" fmla="*/ 2 w 42"/>
                <a:gd name="T49" fmla="*/ 5 h 77"/>
                <a:gd name="T50" fmla="*/ 2 w 42"/>
                <a:gd name="T51" fmla="*/ 5 h 77"/>
                <a:gd name="T52" fmla="*/ 2 w 42"/>
                <a:gd name="T53" fmla="*/ 5 h 77"/>
                <a:gd name="T54" fmla="*/ 2 w 42"/>
                <a:gd name="T55" fmla="*/ 5 h 77"/>
                <a:gd name="T56" fmla="*/ 2 w 42"/>
                <a:gd name="T57" fmla="*/ 5 h 77"/>
                <a:gd name="T58" fmla="*/ 2 w 42"/>
                <a:gd name="T59" fmla="*/ 5 h 77"/>
                <a:gd name="T60" fmla="*/ 2 w 42"/>
                <a:gd name="T61" fmla="*/ 4 h 77"/>
                <a:gd name="T62" fmla="*/ 2 w 42"/>
                <a:gd name="T63" fmla="*/ 2 h 77"/>
                <a:gd name="T64" fmla="*/ 2 w 42"/>
                <a:gd name="T65" fmla="*/ 0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77"/>
                <a:gd name="T101" fmla="*/ 42 w 42"/>
                <a:gd name="T102" fmla="*/ 77 h 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77">
                  <a:moveTo>
                    <a:pt x="42" y="76"/>
                  </a:moveTo>
                  <a:lnTo>
                    <a:pt x="38" y="76"/>
                  </a:lnTo>
                  <a:lnTo>
                    <a:pt x="34" y="76"/>
                  </a:lnTo>
                  <a:lnTo>
                    <a:pt x="31" y="77"/>
                  </a:lnTo>
                  <a:lnTo>
                    <a:pt x="29" y="77"/>
                  </a:lnTo>
                  <a:lnTo>
                    <a:pt x="26" y="77"/>
                  </a:lnTo>
                  <a:lnTo>
                    <a:pt x="24" y="77"/>
                  </a:lnTo>
                  <a:lnTo>
                    <a:pt x="23" y="76"/>
                  </a:lnTo>
                  <a:lnTo>
                    <a:pt x="20" y="75"/>
                  </a:lnTo>
                  <a:lnTo>
                    <a:pt x="17" y="74"/>
                  </a:lnTo>
                  <a:lnTo>
                    <a:pt x="14" y="72"/>
                  </a:lnTo>
                  <a:lnTo>
                    <a:pt x="12" y="69"/>
                  </a:lnTo>
                  <a:lnTo>
                    <a:pt x="10" y="66"/>
                  </a:lnTo>
                  <a:lnTo>
                    <a:pt x="7" y="64"/>
                  </a:lnTo>
                  <a:lnTo>
                    <a:pt x="5" y="61"/>
                  </a:lnTo>
                  <a:lnTo>
                    <a:pt x="4" y="58"/>
                  </a:lnTo>
                  <a:lnTo>
                    <a:pt x="3" y="56"/>
                  </a:lnTo>
                  <a:lnTo>
                    <a:pt x="2" y="49"/>
                  </a:lnTo>
                  <a:lnTo>
                    <a:pt x="0" y="44"/>
                  </a:lnTo>
                  <a:lnTo>
                    <a:pt x="0" y="40"/>
                  </a:lnTo>
                  <a:lnTo>
                    <a:pt x="0" y="36"/>
                  </a:lnTo>
                  <a:lnTo>
                    <a:pt x="2" y="32"/>
                  </a:lnTo>
                  <a:lnTo>
                    <a:pt x="3" y="28"/>
                  </a:lnTo>
                  <a:lnTo>
                    <a:pt x="4" y="23"/>
                  </a:lnTo>
                  <a:lnTo>
                    <a:pt x="6" y="17"/>
                  </a:lnTo>
                  <a:lnTo>
                    <a:pt x="6" y="16"/>
                  </a:lnTo>
                  <a:lnTo>
                    <a:pt x="6" y="14"/>
                  </a:lnTo>
                  <a:lnTo>
                    <a:pt x="6" y="12"/>
                  </a:lnTo>
                  <a:lnTo>
                    <a:pt x="5" y="9"/>
                  </a:lnTo>
                  <a:lnTo>
                    <a:pt x="5" y="7"/>
                  </a:lnTo>
                  <a:lnTo>
                    <a:pt x="5" y="4"/>
                  </a:lnTo>
                  <a:lnTo>
                    <a:pt x="5" y="2"/>
                  </a:lnTo>
                  <a:lnTo>
                    <a:pt x="4" y="0"/>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2937" name="Freeform 243">
              <a:extLst>
                <a:ext uri="{FF2B5EF4-FFF2-40B4-BE49-F238E27FC236}">
                  <a16:creationId xmlns:a16="http://schemas.microsoft.com/office/drawing/2014/main" id="{20F7A3AD-5418-986B-33DC-EF4B1FB80AE3}"/>
                </a:ext>
              </a:extLst>
            </p:cNvPr>
            <p:cNvSpPr>
              <a:spLocks/>
            </p:cNvSpPr>
            <p:nvPr/>
          </p:nvSpPr>
          <p:spPr bwMode="auto">
            <a:xfrm>
              <a:off x="3837" y="1827"/>
              <a:ext cx="19" cy="71"/>
            </a:xfrm>
            <a:custGeom>
              <a:avLst/>
              <a:gdLst>
                <a:gd name="T0" fmla="*/ 1 w 23"/>
                <a:gd name="T1" fmla="*/ 0 h 78"/>
                <a:gd name="T2" fmla="*/ 1 w 23"/>
                <a:gd name="T3" fmla="*/ 5 h 78"/>
                <a:gd name="T4" fmla="*/ 0 w 23"/>
                <a:gd name="T5" fmla="*/ 5 h 78"/>
                <a:gd name="T6" fmla="*/ 0 w 23"/>
                <a:gd name="T7" fmla="*/ 5 h 78"/>
                <a:gd name="T8" fmla="*/ 0 w 23"/>
                <a:gd name="T9" fmla="*/ 5 h 78"/>
                <a:gd name="T10" fmla="*/ 0 w 23"/>
                <a:gd name="T11" fmla="*/ 6 h 78"/>
                <a:gd name="T12" fmla="*/ 0 w 23"/>
                <a:gd name="T13" fmla="*/ 8 h 78"/>
                <a:gd name="T14" fmla="*/ 0 w 23"/>
                <a:gd name="T15" fmla="*/ 9 h 78"/>
                <a:gd name="T16" fmla="*/ 0 w 23"/>
                <a:gd name="T17" fmla="*/ 10 h 78"/>
                <a:gd name="T18" fmla="*/ 0 w 23"/>
                <a:gd name="T19" fmla="*/ 12 h 78"/>
                <a:gd name="T20" fmla="*/ 1 w 23"/>
                <a:gd name="T21" fmla="*/ 13 h 78"/>
                <a:gd name="T22" fmla="*/ 2 w 23"/>
                <a:gd name="T23" fmla="*/ 13 h 78"/>
                <a:gd name="T24" fmla="*/ 2 w 23"/>
                <a:gd name="T25" fmla="*/ 14 h 78"/>
                <a:gd name="T26" fmla="*/ 2 w 23"/>
                <a:gd name="T27" fmla="*/ 15 h 78"/>
                <a:gd name="T28" fmla="*/ 2 w 23"/>
                <a:gd name="T29" fmla="*/ 15 h 78"/>
                <a:gd name="T30" fmla="*/ 2 w 23"/>
                <a:gd name="T31" fmla="*/ 15 h 78"/>
                <a:gd name="T32" fmla="*/ 2 w 23"/>
                <a:gd name="T33" fmla="*/ 15 h 78"/>
                <a:gd name="T34" fmla="*/ 1 w 23"/>
                <a:gd name="T35" fmla="*/ 0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78"/>
                <a:gd name="T56" fmla="*/ 23 w 23"/>
                <a:gd name="T57" fmla="*/ 78 h 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78">
                  <a:moveTo>
                    <a:pt x="1" y="0"/>
                  </a:moveTo>
                  <a:lnTo>
                    <a:pt x="1" y="6"/>
                  </a:lnTo>
                  <a:lnTo>
                    <a:pt x="0" y="13"/>
                  </a:lnTo>
                  <a:lnTo>
                    <a:pt x="0" y="19"/>
                  </a:lnTo>
                  <a:lnTo>
                    <a:pt x="0" y="25"/>
                  </a:lnTo>
                  <a:lnTo>
                    <a:pt x="0" y="32"/>
                  </a:lnTo>
                  <a:lnTo>
                    <a:pt x="0" y="38"/>
                  </a:lnTo>
                  <a:lnTo>
                    <a:pt x="0" y="44"/>
                  </a:lnTo>
                  <a:lnTo>
                    <a:pt x="0" y="49"/>
                  </a:lnTo>
                  <a:lnTo>
                    <a:pt x="0" y="55"/>
                  </a:lnTo>
                  <a:lnTo>
                    <a:pt x="1" y="60"/>
                  </a:lnTo>
                  <a:lnTo>
                    <a:pt x="2" y="65"/>
                  </a:lnTo>
                  <a:lnTo>
                    <a:pt x="5" y="69"/>
                  </a:lnTo>
                  <a:lnTo>
                    <a:pt x="8" y="73"/>
                  </a:lnTo>
                  <a:lnTo>
                    <a:pt x="13" y="76"/>
                  </a:lnTo>
                  <a:lnTo>
                    <a:pt x="17" y="78"/>
                  </a:lnTo>
                  <a:lnTo>
                    <a:pt x="23" y="78"/>
                  </a:lnTo>
                  <a:lnTo>
                    <a:pt x="1"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38" name="Freeform 244">
              <a:extLst>
                <a:ext uri="{FF2B5EF4-FFF2-40B4-BE49-F238E27FC236}">
                  <a16:creationId xmlns:a16="http://schemas.microsoft.com/office/drawing/2014/main" id="{107A0219-F0D5-0081-B27A-6C4E9D3A993A}"/>
                </a:ext>
              </a:extLst>
            </p:cNvPr>
            <p:cNvSpPr>
              <a:spLocks/>
            </p:cNvSpPr>
            <p:nvPr/>
          </p:nvSpPr>
          <p:spPr bwMode="auto">
            <a:xfrm>
              <a:off x="3837" y="1827"/>
              <a:ext cx="19" cy="71"/>
            </a:xfrm>
            <a:custGeom>
              <a:avLst/>
              <a:gdLst>
                <a:gd name="T0" fmla="*/ 1 w 23"/>
                <a:gd name="T1" fmla="*/ 0 h 78"/>
                <a:gd name="T2" fmla="*/ 1 w 23"/>
                <a:gd name="T3" fmla="*/ 5 h 78"/>
                <a:gd name="T4" fmla="*/ 0 w 23"/>
                <a:gd name="T5" fmla="*/ 5 h 78"/>
                <a:gd name="T6" fmla="*/ 0 w 23"/>
                <a:gd name="T7" fmla="*/ 5 h 78"/>
                <a:gd name="T8" fmla="*/ 0 w 23"/>
                <a:gd name="T9" fmla="*/ 5 h 78"/>
                <a:gd name="T10" fmla="*/ 0 w 23"/>
                <a:gd name="T11" fmla="*/ 6 h 78"/>
                <a:gd name="T12" fmla="*/ 0 w 23"/>
                <a:gd name="T13" fmla="*/ 8 h 78"/>
                <a:gd name="T14" fmla="*/ 0 w 23"/>
                <a:gd name="T15" fmla="*/ 9 h 78"/>
                <a:gd name="T16" fmla="*/ 0 w 23"/>
                <a:gd name="T17" fmla="*/ 10 h 78"/>
                <a:gd name="T18" fmla="*/ 0 w 23"/>
                <a:gd name="T19" fmla="*/ 12 h 78"/>
                <a:gd name="T20" fmla="*/ 1 w 23"/>
                <a:gd name="T21" fmla="*/ 13 h 78"/>
                <a:gd name="T22" fmla="*/ 2 w 23"/>
                <a:gd name="T23" fmla="*/ 13 h 78"/>
                <a:gd name="T24" fmla="*/ 2 w 23"/>
                <a:gd name="T25" fmla="*/ 14 h 78"/>
                <a:gd name="T26" fmla="*/ 2 w 23"/>
                <a:gd name="T27" fmla="*/ 15 h 78"/>
                <a:gd name="T28" fmla="*/ 2 w 23"/>
                <a:gd name="T29" fmla="*/ 15 h 78"/>
                <a:gd name="T30" fmla="*/ 2 w 23"/>
                <a:gd name="T31" fmla="*/ 15 h 78"/>
                <a:gd name="T32" fmla="*/ 2 w 23"/>
                <a:gd name="T33" fmla="*/ 15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78"/>
                <a:gd name="T53" fmla="*/ 23 w 23"/>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78">
                  <a:moveTo>
                    <a:pt x="1" y="0"/>
                  </a:moveTo>
                  <a:lnTo>
                    <a:pt x="1" y="6"/>
                  </a:lnTo>
                  <a:lnTo>
                    <a:pt x="0" y="13"/>
                  </a:lnTo>
                  <a:lnTo>
                    <a:pt x="0" y="19"/>
                  </a:lnTo>
                  <a:lnTo>
                    <a:pt x="0" y="25"/>
                  </a:lnTo>
                  <a:lnTo>
                    <a:pt x="0" y="32"/>
                  </a:lnTo>
                  <a:lnTo>
                    <a:pt x="0" y="38"/>
                  </a:lnTo>
                  <a:lnTo>
                    <a:pt x="0" y="44"/>
                  </a:lnTo>
                  <a:lnTo>
                    <a:pt x="0" y="49"/>
                  </a:lnTo>
                  <a:lnTo>
                    <a:pt x="0" y="55"/>
                  </a:lnTo>
                  <a:lnTo>
                    <a:pt x="1" y="60"/>
                  </a:lnTo>
                  <a:lnTo>
                    <a:pt x="2" y="65"/>
                  </a:lnTo>
                  <a:lnTo>
                    <a:pt x="5" y="69"/>
                  </a:lnTo>
                  <a:lnTo>
                    <a:pt x="8" y="73"/>
                  </a:lnTo>
                  <a:lnTo>
                    <a:pt x="13" y="76"/>
                  </a:lnTo>
                  <a:lnTo>
                    <a:pt x="17" y="78"/>
                  </a:lnTo>
                  <a:lnTo>
                    <a:pt x="23" y="78"/>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grpSp>
      <p:grpSp>
        <p:nvGrpSpPr>
          <p:cNvPr id="4" name="Group 245">
            <a:extLst>
              <a:ext uri="{FF2B5EF4-FFF2-40B4-BE49-F238E27FC236}">
                <a16:creationId xmlns:a16="http://schemas.microsoft.com/office/drawing/2014/main" id="{B3203651-7D77-7A3A-C7D2-0A88E7C0D2B0}"/>
              </a:ext>
            </a:extLst>
          </p:cNvPr>
          <p:cNvGrpSpPr>
            <a:grpSpLocks/>
          </p:cNvGrpSpPr>
          <p:nvPr/>
        </p:nvGrpSpPr>
        <p:grpSpPr bwMode="auto">
          <a:xfrm>
            <a:off x="1652588" y="3217864"/>
            <a:ext cx="7835900" cy="3411537"/>
            <a:chOff x="110" y="1920"/>
            <a:chExt cx="5553" cy="2418"/>
          </a:xfrm>
        </p:grpSpPr>
        <p:grpSp>
          <p:nvGrpSpPr>
            <p:cNvPr id="132127" name="Group 246">
              <a:extLst>
                <a:ext uri="{FF2B5EF4-FFF2-40B4-BE49-F238E27FC236}">
                  <a16:creationId xmlns:a16="http://schemas.microsoft.com/office/drawing/2014/main" id="{F354F12F-1E3D-35E7-AEA5-EE910C6D776C}"/>
                </a:ext>
              </a:extLst>
            </p:cNvPr>
            <p:cNvGrpSpPr>
              <a:grpSpLocks/>
            </p:cNvGrpSpPr>
            <p:nvPr/>
          </p:nvGrpSpPr>
          <p:grpSpPr bwMode="auto">
            <a:xfrm>
              <a:off x="1056" y="1920"/>
              <a:ext cx="2890" cy="1920"/>
              <a:chOff x="1056" y="1920"/>
              <a:chExt cx="2890" cy="1920"/>
            </a:xfrm>
          </p:grpSpPr>
          <p:sp>
            <p:nvSpPr>
              <p:cNvPr id="132129" name="Line 247">
                <a:extLst>
                  <a:ext uri="{FF2B5EF4-FFF2-40B4-BE49-F238E27FC236}">
                    <a16:creationId xmlns:a16="http://schemas.microsoft.com/office/drawing/2014/main" id="{DEAF86BD-C046-2884-81F9-55ADCF50AAD6}"/>
                  </a:ext>
                </a:extLst>
              </p:cNvPr>
              <p:cNvSpPr>
                <a:spLocks noChangeShapeType="1"/>
              </p:cNvSpPr>
              <p:nvPr/>
            </p:nvSpPr>
            <p:spPr bwMode="auto">
              <a:xfrm>
                <a:off x="2256" y="2016"/>
                <a:ext cx="1296" cy="0"/>
              </a:xfrm>
              <a:prstGeom prst="line">
                <a:avLst/>
              </a:prstGeom>
              <a:noFill/>
              <a:ln w="28575"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GR"/>
              </a:p>
            </p:txBody>
          </p:sp>
          <p:sp>
            <p:nvSpPr>
              <p:cNvPr id="132130" name="Line 248">
                <a:extLst>
                  <a:ext uri="{FF2B5EF4-FFF2-40B4-BE49-F238E27FC236}">
                    <a16:creationId xmlns:a16="http://schemas.microsoft.com/office/drawing/2014/main" id="{B11763C5-6361-2359-0735-A3BCC6C008A1}"/>
                  </a:ext>
                </a:extLst>
              </p:cNvPr>
              <p:cNvSpPr>
                <a:spLocks noChangeShapeType="1"/>
              </p:cNvSpPr>
              <p:nvPr/>
            </p:nvSpPr>
            <p:spPr bwMode="auto">
              <a:xfrm>
                <a:off x="2256" y="2016"/>
                <a:ext cx="0" cy="1008"/>
              </a:xfrm>
              <a:prstGeom prst="line">
                <a:avLst/>
              </a:prstGeom>
              <a:noFill/>
              <a:ln w="28575">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GR"/>
              </a:p>
            </p:txBody>
          </p:sp>
          <p:grpSp>
            <p:nvGrpSpPr>
              <p:cNvPr id="132131" name="Group 249">
                <a:extLst>
                  <a:ext uri="{FF2B5EF4-FFF2-40B4-BE49-F238E27FC236}">
                    <a16:creationId xmlns:a16="http://schemas.microsoft.com/office/drawing/2014/main" id="{D22DB615-AB6E-A2E2-EF8D-7EB26AB03FDA}"/>
                  </a:ext>
                </a:extLst>
              </p:cNvPr>
              <p:cNvGrpSpPr>
                <a:grpSpLocks/>
              </p:cNvGrpSpPr>
              <p:nvPr/>
            </p:nvGrpSpPr>
            <p:grpSpPr bwMode="auto">
              <a:xfrm>
                <a:off x="3744" y="1920"/>
                <a:ext cx="202" cy="127"/>
                <a:chOff x="5712" y="2928"/>
                <a:chExt cx="202" cy="127"/>
              </a:xfrm>
            </p:grpSpPr>
            <p:sp>
              <p:nvSpPr>
                <p:cNvPr id="132895" name="Freeform 250">
                  <a:extLst>
                    <a:ext uri="{FF2B5EF4-FFF2-40B4-BE49-F238E27FC236}">
                      <a16:creationId xmlns:a16="http://schemas.microsoft.com/office/drawing/2014/main" id="{974B406B-C1B0-1E58-AA80-B5B006DFC4A6}"/>
                    </a:ext>
                  </a:extLst>
                </p:cNvPr>
                <p:cNvSpPr>
                  <a:spLocks/>
                </p:cNvSpPr>
                <p:nvPr/>
              </p:nvSpPr>
              <p:spPr bwMode="auto">
                <a:xfrm>
                  <a:off x="5712" y="2928"/>
                  <a:ext cx="202" cy="127"/>
                </a:xfrm>
                <a:custGeom>
                  <a:avLst/>
                  <a:gdLst>
                    <a:gd name="T0" fmla="*/ 8 w 208"/>
                    <a:gd name="T1" fmla="*/ 3 h 152"/>
                    <a:gd name="T2" fmla="*/ 37 w 208"/>
                    <a:gd name="T3" fmla="*/ 3 h 152"/>
                    <a:gd name="T4" fmla="*/ 121 w 208"/>
                    <a:gd name="T5" fmla="*/ 6 h 152"/>
                    <a:gd name="T6" fmla="*/ 64 w 208"/>
                    <a:gd name="T7" fmla="*/ 8 h 152"/>
                    <a:gd name="T8" fmla="*/ 8 w 208"/>
                    <a:gd name="T9" fmla="*/ 3 h 152"/>
                    <a:gd name="T10" fmla="*/ 0 60000 65536"/>
                    <a:gd name="T11" fmla="*/ 0 60000 65536"/>
                    <a:gd name="T12" fmla="*/ 0 60000 65536"/>
                    <a:gd name="T13" fmla="*/ 0 60000 65536"/>
                    <a:gd name="T14" fmla="*/ 0 60000 65536"/>
                    <a:gd name="T15" fmla="*/ 0 w 208"/>
                    <a:gd name="T16" fmla="*/ 0 h 152"/>
                    <a:gd name="T17" fmla="*/ 208 w 208"/>
                    <a:gd name="T18" fmla="*/ 152 h 152"/>
                  </a:gdLst>
                  <a:ahLst/>
                  <a:cxnLst>
                    <a:cxn ang="T10">
                      <a:pos x="T0" y="T1"/>
                    </a:cxn>
                    <a:cxn ang="T11">
                      <a:pos x="T2" y="T3"/>
                    </a:cxn>
                    <a:cxn ang="T12">
                      <a:pos x="T4" y="T5"/>
                    </a:cxn>
                    <a:cxn ang="T13">
                      <a:pos x="T6" y="T7"/>
                    </a:cxn>
                    <a:cxn ang="T14">
                      <a:pos x="T8" y="T9"/>
                    </a:cxn>
                  </a:cxnLst>
                  <a:rect l="T15" t="T16" r="T17" b="T18"/>
                  <a:pathLst>
                    <a:path w="208" h="152">
                      <a:moveTo>
                        <a:pt x="8" y="56"/>
                      </a:moveTo>
                      <a:cubicBezTo>
                        <a:pt x="0" y="32"/>
                        <a:pt x="24" y="0"/>
                        <a:pt x="56" y="8"/>
                      </a:cubicBezTo>
                      <a:cubicBezTo>
                        <a:pt x="88" y="16"/>
                        <a:pt x="192" y="80"/>
                        <a:pt x="200" y="104"/>
                      </a:cubicBezTo>
                      <a:cubicBezTo>
                        <a:pt x="208" y="128"/>
                        <a:pt x="136" y="152"/>
                        <a:pt x="104" y="152"/>
                      </a:cubicBezTo>
                      <a:cubicBezTo>
                        <a:pt x="72" y="152"/>
                        <a:pt x="16" y="80"/>
                        <a:pt x="8" y="56"/>
                      </a:cubicBezTo>
                      <a:close/>
                    </a:path>
                  </a:pathLst>
                </a:custGeom>
                <a:solidFill>
                  <a:srgbClr val="996633"/>
                </a:solidFill>
                <a:ln w="9525">
                  <a:solidFill>
                    <a:schemeClr val="bg2"/>
                  </a:solidFill>
                  <a:round/>
                  <a:headEnd/>
                  <a:tailEnd/>
                </a:ln>
              </p:spPr>
              <p:txBody>
                <a:bodyPr/>
                <a:lstStyle/>
                <a:p>
                  <a:endParaRPr lang="en-GR"/>
                </a:p>
              </p:txBody>
            </p:sp>
            <p:sp>
              <p:nvSpPr>
                <p:cNvPr id="159518" name="Oval 251">
                  <a:extLst>
                    <a:ext uri="{FF2B5EF4-FFF2-40B4-BE49-F238E27FC236}">
                      <a16:creationId xmlns:a16="http://schemas.microsoft.com/office/drawing/2014/main" id="{CC9BE90E-BAAD-B10B-13D3-CD22B159C01D}"/>
                    </a:ext>
                  </a:extLst>
                </p:cNvPr>
                <p:cNvSpPr>
                  <a:spLocks noChangeArrowheads="1"/>
                </p:cNvSpPr>
                <p:nvPr/>
              </p:nvSpPr>
              <p:spPr bwMode="auto">
                <a:xfrm>
                  <a:off x="5771" y="2976"/>
                  <a:ext cx="48" cy="47"/>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32" name="Group 252">
                <a:extLst>
                  <a:ext uri="{FF2B5EF4-FFF2-40B4-BE49-F238E27FC236}">
                    <a16:creationId xmlns:a16="http://schemas.microsoft.com/office/drawing/2014/main" id="{D65B610B-DB4C-D36F-AE33-C448B6EEDFC9}"/>
                  </a:ext>
                </a:extLst>
              </p:cNvPr>
              <p:cNvGrpSpPr>
                <a:grpSpLocks/>
              </p:cNvGrpSpPr>
              <p:nvPr/>
            </p:nvGrpSpPr>
            <p:grpSpPr bwMode="auto">
              <a:xfrm>
                <a:off x="1056" y="2544"/>
                <a:ext cx="2400" cy="1296"/>
                <a:chOff x="2160" y="1197"/>
                <a:chExt cx="3504" cy="2067"/>
              </a:xfrm>
            </p:grpSpPr>
            <p:sp>
              <p:nvSpPr>
                <p:cNvPr id="158755" name="Rectangle 253">
                  <a:extLst>
                    <a:ext uri="{FF2B5EF4-FFF2-40B4-BE49-F238E27FC236}">
                      <a16:creationId xmlns:a16="http://schemas.microsoft.com/office/drawing/2014/main" id="{9E85A9A0-6ABE-9DFA-3B51-3A6C941489AD}"/>
                    </a:ext>
                  </a:extLst>
                </p:cNvPr>
                <p:cNvSpPr>
                  <a:spLocks noChangeArrowheads="1"/>
                </p:cNvSpPr>
                <p:nvPr/>
              </p:nvSpPr>
              <p:spPr bwMode="auto">
                <a:xfrm>
                  <a:off x="2160" y="1196"/>
                  <a:ext cx="3495" cy="2064"/>
                </a:xfrm>
                <a:prstGeom prst="rect">
                  <a:avLst/>
                </a:prstGeom>
                <a:gradFill rotWithShape="0">
                  <a:gsLst>
                    <a:gs pos="0">
                      <a:srgbClr val="996633"/>
                    </a:gs>
                    <a:gs pos="100000">
                      <a:srgbClr val="C2A385"/>
                    </a:gs>
                  </a:gsLst>
                  <a:lin ang="5400000" scaled="1"/>
                </a:gra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nvGrpSpPr>
                <p:cNvPr id="132134" name="Group 254">
                  <a:extLst>
                    <a:ext uri="{FF2B5EF4-FFF2-40B4-BE49-F238E27FC236}">
                      <a16:creationId xmlns:a16="http://schemas.microsoft.com/office/drawing/2014/main" id="{78CC5831-39EE-8D2C-2E7C-8CC774DEBE79}"/>
                    </a:ext>
                  </a:extLst>
                </p:cNvPr>
                <p:cNvGrpSpPr>
                  <a:grpSpLocks/>
                </p:cNvGrpSpPr>
                <p:nvPr/>
              </p:nvGrpSpPr>
              <p:grpSpPr bwMode="auto">
                <a:xfrm>
                  <a:off x="2160" y="1200"/>
                  <a:ext cx="3504" cy="2064"/>
                  <a:chOff x="2151" y="1200"/>
                  <a:chExt cx="3513" cy="2064"/>
                </a:xfrm>
              </p:grpSpPr>
              <p:sp>
                <p:nvSpPr>
                  <p:cNvPr id="132135" name="Freeform 255">
                    <a:extLst>
                      <a:ext uri="{FF2B5EF4-FFF2-40B4-BE49-F238E27FC236}">
                        <a16:creationId xmlns:a16="http://schemas.microsoft.com/office/drawing/2014/main" id="{DACEA7FF-4664-F533-36F6-9AAF874364B0}"/>
                      </a:ext>
                    </a:extLst>
                  </p:cNvPr>
                  <p:cNvSpPr>
                    <a:spLocks/>
                  </p:cNvSpPr>
                  <p:nvPr/>
                </p:nvSpPr>
                <p:spPr bwMode="auto">
                  <a:xfrm>
                    <a:off x="2247" y="1728"/>
                    <a:ext cx="3408" cy="872"/>
                  </a:xfrm>
                  <a:custGeom>
                    <a:avLst/>
                    <a:gdLst>
                      <a:gd name="T0" fmla="*/ 0 w 3408"/>
                      <a:gd name="T1" fmla="*/ 251 h 824"/>
                      <a:gd name="T2" fmla="*/ 336 w 3408"/>
                      <a:gd name="T3" fmla="*/ 1887 h 824"/>
                      <a:gd name="T4" fmla="*/ 432 w 3408"/>
                      <a:gd name="T5" fmla="*/ 1887 h 824"/>
                      <a:gd name="T6" fmla="*/ 672 w 3408"/>
                      <a:gd name="T7" fmla="*/ 1004 h 824"/>
                      <a:gd name="T8" fmla="*/ 960 w 3408"/>
                      <a:gd name="T9" fmla="*/ 1887 h 824"/>
                      <a:gd name="T10" fmla="*/ 1104 w 3408"/>
                      <a:gd name="T11" fmla="*/ 1887 h 824"/>
                      <a:gd name="T12" fmla="*/ 1200 w 3408"/>
                      <a:gd name="T13" fmla="*/ 1132 h 824"/>
                      <a:gd name="T14" fmla="*/ 1296 w 3408"/>
                      <a:gd name="T15" fmla="*/ 884 h 824"/>
                      <a:gd name="T16" fmla="*/ 1440 w 3408"/>
                      <a:gd name="T17" fmla="*/ 1633 h 824"/>
                      <a:gd name="T18" fmla="*/ 1680 w 3408"/>
                      <a:gd name="T19" fmla="*/ 1511 h 824"/>
                      <a:gd name="T20" fmla="*/ 1728 w 3408"/>
                      <a:gd name="T21" fmla="*/ 884 h 824"/>
                      <a:gd name="T22" fmla="*/ 1776 w 3408"/>
                      <a:gd name="T23" fmla="*/ 632 h 824"/>
                      <a:gd name="T24" fmla="*/ 1920 w 3408"/>
                      <a:gd name="T25" fmla="*/ 1382 h 824"/>
                      <a:gd name="T26" fmla="*/ 2064 w 3408"/>
                      <a:gd name="T27" fmla="*/ 1887 h 824"/>
                      <a:gd name="T28" fmla="*/ 2208 w 3408"/>
                      <a:gd name="T29" fmla="*/ 1511 h 824"/>
                      <a:gd name="T30" fmla="*/ 2256 w 3408"/>
                      <a:gd name="T31" fmla="*/ 884 h 824"/>
                      <a:gd name="T32" fmla="*/ 2352 w 3408"/>
                      <a:gd name="T33" fmla="*/ 884 h 824"/>
                      <a:gd name="T34" fmla="*/ 2544 w 3408"/>
                      <a:gd name="T35" fmla="*/ 1758 h 824"/>
                      <a:gd name="T36" fmla="*/ 2688 w 3408"/>
                      <a:gd name="T37" fmla="*/ 2008 h 824"/>
                      <a:gd name="T38" fmla="*/ 3312 w 3408"/>
                      <a:gd name="T39" fmla="*/ 884 h 824"/>
                      <a:gd name="T40" fmla="*/ 3264 w 3408"/>
                      <a:gd name="T41" fmla="*/ 374 h 824"/>
                      <a:gd name="T42" fmla="*/ 3168 w 3408"/>
                      <a:gd name="T43" fmla="*/ 0 h 8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08"/>
                      <a:gd name="T67" fmla="*/ 0 h 824"/>
                      <a:gd name="T68" fmla="*/ 3408 w 3408"/>
                      <a:gd name="T69" fmla="*/ 824 h 8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08" h="824">
                        <a:moveTo>
                          <a:pt x="0" y="96"/>
                        </a:moveTo>
                        <a:cubicBezTo>
                          <a:pt x="132" y="356"/>
                          <a:pt x="264" y="616"/>
                          <a:pt x="336" y="720"/>
                        </a:cubicBezTo>
                        <a:cubicBezTo>
                          <a:pt x="408" y="824"/>
                          <a:pt x="376" y="776"/>
                          <a:pt x="432" y="720"/>
                        </a:cubicBezTo>
                        <a:cubicBezTo>
                          <a:pt x="488" y="664"/>
                          <a:pt x="584" y="384"/>
                          <a:pt x="672" y="384"/>
                        </a:cubicBezTo>
                        <a:cubicBezTo>
                          <a:pt x="760" y="384"/>
                          <a:pt x="888" y="664"/>
                          <a:pt x="960" y="720"/>
                        </a:cubicBezTo>
                        <a:cubicBezTo>
                          <a:pt x="1032" y="776"/>
                          <a:pt x="1064" y="768"/>
                          <a:pt x="1104" y="720"/>
                        </a:cubicBezTo>
                        <a:cubicBezTo>
                          <a:pt x="1144" y="672"/>
                          <a:pt x="1168" y="496"/>
                          <a:pt x="1200" y="432"/>
                        </a:cubicBezTo>
                        <a:cubicBezTo>
                          <a:pt x="1232" y="368"/>
                          <a:pt x="1256" y="304"/>
                          <a:pt x="1296" y="336"/>
                        </a:cubicBezTo>
                        <a:cubicBezTo>
                          <a:pt x="1336" y="368"/>
                          <a:pt x="1376" y="584"/>
                          <a:pt x="1440" y="624"/>
                        </a:cubicBezTo>
                        <a:cubicBezTo>
                          <a:pt x="1504" y="664"/>
                          <a:pt x="1632" y="624"/>
                          <a:pt x="1680" y="576"/>
                        </a:cubicBezTo>
                        <a:cubicBezTo>
                          <a:pt x="1728" y="528"/>
                          <a:pt x="1712" y="392"/>
                          <a:pt x="1728" y="336"/>
                        </a:cubicBezTo>
                        <a:cubicBezTo>
                          <a:pt x="1744" y="280"/>
                          <a:pt x="1744" y="208"/>
                          <a:pt x="1776" y="240"/>
                        </a:cubicBezTo>
                        <a:cubicBezTo>
                          <a:pt x="1808" y="272"/>
                          <a:pt x="1872" y="448"/>
                          <a:pt x="1920" y="528"/>
                        </a:cubicBezTo>
                        <a:cubicBezTo>
                          <a:pt x="1968" y="608"/>
                          <a:pt x="2016" y="712"/>
                          <a:pt x="2064" y="720"/>
                        </a:cubicBezTo>
                        <a:cubicBezTo>
                          <a:pt x="2112" y="728"/>
                          <a:pt x="2176" y="640"/>
                          <a:pt x="2208" y="576"/>
                        </a:cubicBezTo>
                        <a:cubicBezTo>
                          <a:pt x="2240" y="512"/>
                          <a:pt x="2232" y="376"/>
                          <a:pt x="2256" y="336"/>
                        </a:cubicBezTo>
                        <a:cubicBezTo>
                          <a:pt x="2280" y="296"/>
                          <a:pt x="2304" y="280"/>
                          <a:pt x="2352" y="336"/>
                        </a:cubicBezTo>
                        <a:cubicBezTo>
                          <a:pt x="2400" y="392"/>
                          <a:pt x="2488" y="600"/>
                          <a:pt x="2544" y="672"/>
                        </a:cubicBezTo>
                        <a:cubicBezTo>
                          <a:pt x="2600" y="744"/>
                          <a:pt x="2560" y="824"/>
                          <a:pt x="2688" y="768"/>
                        </a:cubicBezTo>
                        <a:cubicBezTo>
                          <a:pt x="2816" y="712"/>
                          <a:pt x="3216" y="440"/>
                          <a:pt x="3312" y="336"/>
                        </a:cubicBezTo>
                        <a:cubicBezTo>
                          <a:pt x="3408" y="232"/>
                          <a:pt x="3288" y="200"/>
                          <a:pt x="3264" y="144"/>
                        </a:cubicBezTo>
                        <a:cubicBezTo>
                          <a:pt x="3240" y="88"/>
                          <a:pt x="3204" y="44"/>
                          <a:pt x="3168" y="0"/>
                        </a:cubicBezTo>
                      </a:path>
                    </a:pathLst>
                  </a:custGeom>
                  <a:solidFill>
                    <a:srgbClr val="FFCC99"/>
                  </a:solidFill>
                  <a:ln w="9525" cap="flat" cmpd="sng">
                    <a:solidFill>
                      <a:schemeClr val="tx1"/>
                    </a:solidFill>
                    <a:prstDash val="solid"/>
                    <a:round/>
                    <a:headEnd/>
                    <a:tailEnd/>
                  </a:ln>
                </p:spPr>
                <p:txBody>
                  <a:bodyPr/>
                  <a:lstStyle/>
                  <a:p>
                    <a:endParaRPr lang="en-GR"/>
                  </a:p>
                </p:txBody>
              </p:sp>
              <p:sp>
                <p:nvSpPr>
                  <p:cNvPr id="132136" name="Freeform 256">
                    <a:extLst>
                      <a:ext uri="{FF2B5EF4-FFF2-40B4-BE49-F238E27FC236}">
                        <a16:creationId xmlns:a16="http://schemas.microsoft.com/office/drawing/2014/main" id="{67D88268-567C-C45E-CDDF-DA8A83758FD7}"/>
                      </a:ext>
                    </a:extLst>
                  </p:cNvPr>
                  <p:cNvSpPr>
                    <a:spLocks/>
                  </p:cNvSpPr>
                  <p:nvPr/>
                </p:nvSpPr>
                <p:spPr bwMode="auto">
                  <a:xfrm>
                    <a:off x="2208" y="1200"/>
                    <a:ext cx="3216" cy="576"/>
                  </a:xfrm>
                  <a:custGeom>
                    <a:avLst/>
                    <a:gdLst>
                      <a:gd name="T0" fmla="*/ 3 w 4608"/>
                      <a:gd name="T1" fmla="*/ 0 h 1200"/>
                      <a:gd name="T2" fmla="*/ 0 w 4608"/>
                      <a:gd name="T3" fmla="*/ 0 h 1200"/>
                      <a:gd name="T4" fmla="*/ 10 w 4608"/>
                      <a:gd name="T5" fmla="*/ 0 h 1200"/>
                      <a:gd name="T6" fmla="*/ 7 w 4608"/>
                      <a:gd name="T7" fmla="*/ 0 h 1200"/>
                      <a:gd name="T8" fmla="*/ 3 w 4608"/>
                      <a:gd name="T9" fmla="*/ 0 h 1200"/>
                      <a:gd name="T10" fmla="*/ 0 60000 65536"/>
                      <a:gd name="T11" fmla="*/ 0 60000 65536"/>
                      <a:gd name="T12" fmla="*/ 0 60000 65536"/>
                      <a:gd name="T13" fmla="*/ 0 60000 65536"/>
                      <a:gd name="T14" fmla="*/ 0 60000 65536"/>
                      <a:gd name="T15" fmla="*/ 0 w 4608"/>
                      <a:gd name="T16" fmla="*/ 0 h 1200"/>
                      <a:gd name="T17" fmla="*/ 4608 w 4608"/>
                      <a:gd name="T18" fmla="*/ 1200 h 1200"/>
                    </a:gdLst>
                    <a:ahLst/>
                    <a:cxnLst>
                      <a:cxn ang="T10">
                        <a:pos x="T0" y="T1"/>
                      </a:cxn>
                      <a:cxn ang="T11">
                        <a:pos x="T2" y="T3"/>
                      </a:cxn>
                      <a:cxn ang="T12">
                        <a:pos x="T4" y="T5"/>
                      </a:cxn>
                      <a:cxn ang="T13">
                        <a:pos x="T6" y="T7"/>
                      </a:cxn>
                      <a:cxn ang="T14">
                        <a:pos x="T8" y="T9"/>
                      </a:cxn>
                    </a:cxnLst>
                    <a:rect l="T15" t="T16" r="T17" b="T18"/>
                    <a:pathLst>
                      <a:path w="4608" h="1200">
                        <a:moveTo>
                          <a:pt x="1200" y="0"/>
                        </a:moveTo>
                        <a:lnTo>
                          <a:pt x="0" y="1200"/>
                        </a:lnTo>
                        <a:lnTo>
                          <a:pt x="4608" y="1200"/>
                        </a:lnTo>
                        <a:lnTo>
                          <a:pt x="3408" y="0"/>
                        </a:lnTo>
                        <a:lnTo>
                          <a:pt x="1200" y="0"/>
                        </a:lnTo>
                        <a:close/>
                      </a:path>
                    </a:pathLst>
                  </a:custGeom>
                  <a:solidFill>
                    <a:srgbClr val="FFCC99"/>
                  </a:solidFill>
                  <a:ln w="9525">
                    <a:solidFill>
                      <a:srgbClr val="CC9900"/>
                    </a:solidFill>
                    <a:round/>
                    <a:headEnd/>
                    <a:tailEnd/>
                  </a:ln>
                </p:spPr>
                <p:txBody>
                  <a:bodyPr wrap="none" anchor="ctr"/>
                  <a:lstStyle/>
                  <a:p>
                    <a:endParaRPr lang="en-GR"/>
                  </a:p>
                </p:txBody>
              </p:sp>
              <p:grpSp>
                <p:nvGrpSpPr>
                  <p:cNvPr id="132137" name="Group 257">
                    <a:extLst>
                      <a:ext uri="{FF2B5EF4-FFF2-40B4-BE49-F238E27FC236}">
                        <a16:creationId xmlns:a16="http://schemas.microsoft.com/office/drawing/2014/main" id="{01F88360-9E11-1E90-A255-0276CCDA5C00}"/>
                      </a:ext>
                    </a:extLst>
                  </p:cNvPr>
                  <p:cNvGrpSpPr>
                    <a:grpSpLocks/>
                  </p:cNvGrpSpPr>
                  <p:nvPr/>
                </p:nvGrpSpPr>
                <p:grpSpPr bwMode="auto">
                  <a:xfrm rot="3350995">
                    <a:off x="2376" y="2265"/>
                    <a:ext cx="216" cy="120"/>
                    <a:chOff x="1936" y="1344"/>
                    <a:chExt cx="632" cy="336"/>
                  </a:xfrm>
                </p:grpSpPr>
                <p:sp>
                  <p:nvSpPr>
                    <p:cNvPr id="132893" name="Freeform 258">
                      <a:extLst>
                        <a:ext uri="{FF2B5EF4-FFF2-40B4-BE49-F238E27FC236}">
                          <a16:creationId xmlns:a16="http://schemas.microsoft.com/office/drawing/2014/main" id="{037375FF-035B-87A0-FA3D-91DE6996A51F}"/>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516" name="Oval 259">
                      <a:extLst>
                        <a:ext uri="{FF2B5EF4-FFF2-40B4-BE49-F238E27FC236}">
                          <a16:creationId xmlns:a16="http://schemas.microsoft.com/office/drawing/2014/main" id="{BA825FBE-FD65-DD94-96CE-4E95306C68CC}"/>
                        </a:ext>
                      </a:extLst>
                    </p:cNvPr>
                    <p:cNvSpPr>
                      <a:spLocks noChangeArrowheads="1"/>
                    </p:cNvSpPr>
                    <p:nvPr/>
                  </p:nvSpPr>
                  <p:spPr bwMode="auto">
                    <a:xfrm>
                      <a:off x="2158" y="1416"/>
                      <a:ext cx="189"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38" name="Group 260">
                    <a:extLst>
                      <a:ext uri="{FF2B5EF4-FFF2-40B4-BE49-F238E27FC236}">
                        <a16:creationId xmlns:a16="http://schemas.microsoft.com/office/drawing/2014/main" id="{789F4C45-8AD7-E25C-72AA-AD69E99369B8}"/>
                      </a:ext>
                    </a:extLst>
                  </p:cNvPr>
                  <p:cNvGrpSpPr>
                    <a:grpSpLocks/>
                  </p:cNvGrpSpPr>
                  <p:nvPr/>
                </p:nvGrpSpPr>
                <p:grpSpPr bwMode="auto">
                  <a:xfrm rot="2478669">
                    <a:off x="2496" y="2409"/>
                    <a:ext cx="192" cy="112"/>
                    <a:chOff x="2472" y="1376"/>
                    <a:chExt cx="576" cy="328"/>
                  </a:xfrm>
                </p:grpSpPr>
                <p:sp>
                  <p:nvSpPr>
                    <p:cNvPr id="132891" name="Freeform 261">
                      <a:extLst>
                        <a:ext uri="{FF2B5EF4-FFF2-40B4-BE49-F238E27FC236}">
                          <a16:creationId xmlns:a16="http://schemas.microsoft.com/office/drawing/2014/main" id="{5AC2DAAF-C535-68C3-9D83-E66EBCCDA0EA}"/>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514" name="Oval 262">
                      <a:extLst>
                        <a:ext uri="{FF2B5EF4-FFF2-40B4-BE49-F238E27FC236}">
                          <a16:creationId xmlns:a16="http://schemas.microsoft.com/office/drawing/2014/main" id="{6A7EFFEA-8A2D-72E4-6B62-6D3E12A5D27A}"/>
                        </a:ext>
                      </a:extLst>
                    </p:cNvPr>
                    <p:cNvSpPr>
                      <a:spLocks noChangeArrowheads="1"/>
                    </p:cNvSpPr>
                    <p:nvPr/>
                  </p:nvSpPr>
                  <p:spPr bwMode="auto">
                    <a:xfrm>
                      <a:off x="2633" y="1417"/>
                      <a:ext cx="193"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39" name="Group 263">
                    <a:extLst>
                      <a:ext uri="{FF2B5EF4-FFF2-40B4-BE49-F238E27FC236}">
                        <a16:creationId xmlns:a16="http://schemas.microsoft.com/office/drawing/2014/main" id="{EE6BA1B8-43A3-9B38-7ACC-DDCC578FB840}"/>
                      </a:ext>
                    </a:extLst>
                  </p:cNvPr>
                  <p:cNvGrpSpPr>
                    <a:grpSpLocks/>
                  </p:cNvGrpSpPr>
                  <p:nvPr/>
                </p:nvGrpSpPr>
                <p:grpSpPr bwMode="auto">
                  <a:xfrm rot="-2662302">
                    <a:off x="2639" y="2457"/>
                    <a:ext cx="190" cy="96"/>
                    <a:chOff x="4032" y="1368"/>
                    <a:chExt cx="576" cy="328"/>
                  </a:xfrm>
                </p:grpSpPr>
                <p:sp>
                  <p:nvSpPr>
                    <p:cNvPr id="132889" name="Freeform 264">
                      <a:extLst>
                        <a:ext uri="{FF2B5EF4-FFF2-40B4-BE49-F238E27FC236}">
                          <a16:creationId xmlns:a16="http://schemas.microsoft.com/office/drawing/2014/main" id="{80A26D68-9655-38CC-7B6A-99352BCC5492}"/>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512" name="Oval 265">
                      <a:extLst>
                        <a:ext uri="{FF2B5EF4-FFF2-40B4-BE49-F238E27FC236}">
                          <a16:creationId xmlns:a16="http://schemas.microsoft.com/office/drawing/2014/main" id="{0B5B473E-4DDE-0C55-1E3C-2F9AB1FB5567}"/>
                        </a:ext>
                      </a:extLst>
                    </p:cNvPr>
                    <p:cNvSpPr>
                      <a:spLocks noChangeArrowheads="1"/>
                    </p:cNvSpPr>
                    <p:nvPr/>
                  </p:nvSpPr>
                  <p:spPr bwMode="auto">
                    <a:xfrm>
                      <a:off x="4179" y="1436"/>
                      <a:ext cx="195"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40" name="Group 266">
                    <a:extLst>
                      <a:ext uri="{FF2B5EF4-FFF2-40B4-BE49-F238E27FC236}">
                        <a16:creationId xmlns:a16="http://schemas.microsoft.com/office/drawing/2014/main" id="{D1B53A31-A321-D193-9662-95AA35E3805E}"/>
                      </a:ext>
                    </a:extLst>
                  </p:cNvPr>
                  <p:cNvGrpSpPr>
                    <a:grpSpLocks/>
                  </p:cNvGrpSpPr>
                  <p:nvPr/>
                </p:nvGrpSpPr>
                <p:grpSpPr bwMode="auto">
                  <a:xfrm rot="19121331" flipH="1">
                    <a:off x="2784" y="2201"/>
                    <a:ext cx="192" cy="112"/>
                    <a:chOff x="2472" y="1376"/>
                    <a:chExt cx="576" cy="328"/>
                  </a:xfrm>
                </p:grpSpPr>
                <p:sp>
                  <p:nvSpPr>
                    <p:cNvPr id="132887" name="Freeform 267">
                      <a:extLst>
                        <a:ext uri="{FF2B5EF4-FFF2-40B4-BE49-F238E27FC236}">
                          <a16:creationId xmlns:a16="http://schemas.microsoft.com/office/drawing/2014/main" id="{646005B6-2216-39A2-7762-C88A1E7C5A50}"/>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510" name="Oval 268">
                      <a:extLst>
                        <a:ext uri="{FF2B5EF4-FFF2-40B4-BE49-F238E27FC236}">
                          <a16:creationId xmlns:a16="http://schemas.microsoft.com/office/drawing/2014/main" id="{FB7B065B-B0F9-B568-E844-F6DD670DCB13}"/>
                        </a:ext>
                      </a:extLst>
                    </p:cNvPr>
                    <p:cNvSpPr>
                      <a:spLocks noChangeArrowheads="1"/>
                    </p:cNvSpPr>
                    <p:nvPr/>
                  </p:nvSpPr>
                  <p:spPr bwMode="auto">
                    <a:xfrm>
                      <a:off x="2637" y="1412"/>
                      <a:ext cx="193"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41" name="Group 269">
                    <a:extLst>
                      <a:ext uri="{FF2B5EF4-FFF2-40B4-BE49-F238E27FC236}">
                        <a16:creationId xmlns:a16="http://schemas.microsoft.com/office/drawing/2014/main" id="{A913CFA8-E5A8-EEE9-FD9F-F47259917F7A}"/>
                      </a:ext>
                    </a:extLst>
                  </p:cNvPr>
                  <p:cNvGrpSpPr>
                    <a:grpSpLocks/>
                  </p:cNvGrpSpPr>
                  <p:nvPr/>
                </p:nvGrpSpPr>
                <p:grpSpPr bwMode="auto">
                  <a:xfrm flipH="1">
                    <a:off x="3408" y="2169"/>
                    <a:ext cx="192" cy="96"/>
                    <a:chOff x="3504" y="1416"/>
                    <a:chExt cx="576" cy="328"/>
                  </a:xfrm>
                </p:grpSpPr>
                <p:sp>
                  <p:nvSpPr>
                    <p:cNvPr id="132885" name="Freeform 270">
                      <a:extLst>
                        <a:ext uri="{FF2B5EF4-FFF2-40B4-BE49-F238E27FC236}">
                          <a16:creationId xmlns:a16="http://schemas.microsoft.com/office/drawing/2014/main" id="{AFCFCF62-1D56-8963-AB98-1A86BDD4BC9D}"/>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508" name="Oval 271">
                      <a:extLst>
                        <a:ext uri="{FF2B5EF4-FFF2-40B4-BE49-F238E27FC236}">
                          <a16:creationId xmlns:a16="http://schemas.microsoft.com/office/drawing/2014/main" id="{800F07A3-13AA-63FA-1C71-36E9E94DEA50}"/>
                        </a:ext>
                      </a:extLst>
                    </p:cNvPr>
                    <p:cNvSpPr>
                      <a:spLocks noChangeArrowheads="1"/>
                    </p:cNvSpPr>
                    <p:nvPr/>
                  </p:nvSpPr>
                  <p:spPr bwMode="auto">
                    <a:xfrm>
                      <a:off x="3696" y="1464"/>
                      <a:ext cx="193"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42" name="Group 272">
                    <a:extLst>
                      <a:ext uri="{FF2B5EF4-FFF2-40B4-BE49-F238E27FC236}">
                        <a16:creationId xmlns:a16="http://schemas.microsoft.com/office/drawing/2014/main" id="{0099887C-C961-31D1-3D90-E7B3B69112FB}"/>
                      </a:ext>
                    </a:extLst>
                  </p:cNvPr>
                  <p:cNvGrpSpPr>
                    <a:grpSpLocks/>
                  </p:cNvGrpSpPr>
                  <p:nvPr/>
                </p:nvGrpSpPr>
                <p:grpSpPr bwMode="auto">
                  <a:xfrm rot="3350995">
                    <a:off x="3528" y="2265"/>
                    <a:ext cx="216" cy="120"/>
                    <a:chOff x="1936" y="1344"/>
                    <a:chExt cx="632" cy="336"/>
                  </a:xfrm>
                </p:grpSpPr>
                <p:sp>
                  <p:nvSpPr>
                    <p:cNvPr id="132883" name="Freeform 273">
                      <a:extLst>
                        <a:ext uri="{FF2B5EF4-FFF2-40B4-BE49-F238E27FC236}">
                          <a16:creationId xmlns:a16="http://schemas.microsoft.com/office/drawing/2014/main" id="{F9DFB5AC-5655-F5B0-F7FD-AD08AC6D3E43}"/>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506" name="Oval 274">
                      <a:extLst>
                        <a:ext uri="{FF2B5EF4-FFF2-40B4-BE49-F238E27FC236}">
                          <a16:creationId xmlns:a16="http://schemas.microsoft.com/office/drawing/2014/main" id="{AC34241E-9284-05E4-CF08-A9B6CC4D874A}"/>
                        </a:ext>
                      </a:extLst>
                    </p:cNvPr>
                    <p:cNvSpPr>
                      <a:spLocks noChangeArrowheads="1"/>
                    </p:cNvSpPr>
                    <p:nvPr/>
                  </p:nvSpPr>
                  <p:spPr bwMode="auto">
                    <a:xfrm>
                      <a:off x="2156" y="1418"/>
                      <a:ext cx="189"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43" name="Group 275">
                    <a:extLst>
                      <a:ext uri="{FF2B5EF4-FFF2-40B4-BE49-F238E27FC236}">
                        <a16:creationId xmlns:a16="http://schemas.microsoft.com/office/drawing/2014/main" id="{748D8127-EF07-26DE-FAF2-E4948A0DED5E}"/>
                      </a:ext>
                    </a:extLst>
                  </p:cNvPr>
                  <p:cNvGrpSpPr>
                    <a:grpSpLocks/>
                  </p:cNvGrpSpPr>
                  <p:nvPr/>
                </p:nvGrpSpPr>
                <p:grpSpPr bwMode="auto">
                  <a:xfrm rot="753418">
                    <a:off x="3696" y="2505"/>
                    <a:ext cx="189" cy="106"/>
                    <a:chOff x="2952" y="1376"/>
                    <a:chExt cx="584" cy="384"/>
                  </a:xfrm>
                </p:grpSpPr>
                <p:sp>
                  <p:nvSpPr>
                    <p:cNvPr id="132881" name="Freeform 276">
                      <a:extLst>
                        <a:ext uri="{FF2B5EF4-FFF2-40B4-BE49-F238E27FC236}">
                          <a16:creationId xmlns:a16="http://schemas.microsoft.com/office/drawing/2014/main" id="{DDF876C5-D66A-66CD-0C45-3AB4B009016B}"/>
                        </a:ext>
                      </a:extLst>
                    </p:cNvPr>
                    <p:cNvSpPr>
                      <a:spLocks/>
                    </p:cNvSpPr>
                    <p:nvPr/>
                  </p:nvSpPr>
                  <p:spPr bwMode="auto">
                    <a:xfrm>
                      <a:off x="2952" y="1376"/>
                      <a:ext cx="584" cy="384"/>
                    </a:xfrm>
                    <a:custGeom>
                      <a:avLst/>
                      <a:gdLst>
                        <a:gd name="T0" fmla="*/ 72 w 584"/>
                        <a:gd name="T1" fmla="*/ 88 h 384"/>
                        <a:gd name="T2" fmla="*/ 504 w 584"/>
                        <a:gd name="T3" fmla="*/ 40 h 384"/>
                        <a:gd name="T4" fmla="*/ 552 w 584"/>
                        <a:gd name="T5" fmla="*/ 328 h 384"/>
                        <a:gd name="T6" fmla="*/ 312 w 584"/>
                        <a:gd name="T7" fmla="*/ 376 h 384"/>
                        <a:gd name="T8" fmla="*/ 72 w 584"/>
                        <a:gd name="T9" fmla="*/ 328 h 384"/>
                        <a:gd name="T10" fmla="*/ 72 w 584"/>
                        <a:gd name="T11" fmla="*/ 88 h 384"/>
                        <a:gd name="T12" fmla="*/ 0 60000 65536"/>
                        <a:gd name="T13" fmla="*/ 0 60000 65536"/>
                        <a:gd name="T14" fmla="*/ 0 60000 65536"/>
                        <a:gd name="T15" fmla="*/ 0 60000 65536"/>
                        <a:gd name="T16" fmla="*/ 0 60000 65536"/>
                        <a:gd name="T17" fmla="*/ 0 60000 65536"/>
                        <a:gd name="T18" fmla="*/ 0 w 584"/>
                        <a:gd name="T19" fmla="*/ 0 h 384"/>
                        <a:gd name="T20" fmla="*/ 584 w 584"/>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584" h="384">
                          <a:moveTo>
                            <a:pt x="72" y="88"/>
                          </a:moveTo>
                          <a:cubicBezTo>
                            <a:pt x="144" y="40"/>
                            <a:pt x="424" y="0"/>
                            <a:pt x="504" y="40"/>
                          </a:cubicBezTo>
                          <a:cubicBezTo>
                            <a:pt x="584" y="80"/>
                            <a:pt x="584" y="272"/>
                            <a:pt x="552" y="328"/>
                          </a:cubicBezTo>
                          <a:cubicBezTo>
                            <a:pt x="520" y="384"/>
                            <a:pt x="392" y="376"/>
                            <a:pt x="312" y="376"/>
                          </a:cubicBezTo>
                          <a:cubicBezTo>
                            <a:pt x="232" y="376"/>
                            <a:pt x="112" y="376"/>
                            <a:pt x="72" y="328"/>
                          </a:cubicBezTo>
                          <a:cubicBezTo>
                            <a:pt x="32" y="280"/>
                            <a:pt x="0" y="136"/>
                            <a:pt x="72" y="88"/>
                          </a:cubicBezTo>
                          <a:close/>
                        </a:path>
                      </a:pathLst>
                    </a:custGeom>
                    <a:solidFill>
                      <a:srgbClr val="FFE18D"/>
                    </a:solidFill>
                    <a:ln w="9525">
                      <a:solidFill>
                        <a:schemeClr val="bg2"/>
                      </a:solidFill>
                      <a:round/>
                      <a:headEnd/>
                      <a:tailEnd/>
                    </a:ln>
                  </p:spPr>
                  <p:txBody>
                    <a:bodyPr/>
                    <a:lstStyle/>
                    <a:p>
                      <a:endParaRPr lang="en-GR"/>
                    </a:p>
                  </p:txBody>
                </p:sp>
                <p:sp>
                  <p:nvSpPr>
                    <p:cNvPr id="159504" name="Oval 277">
                      <a:extLst>
                        <a:ext uri="{FF2B5EF4-FFF2-40B4-BE49-F238E27FC236}">
                          <a16:creationId xmlns:a16="http://schemas.microsoft.com/office/drawing/2014/main" id="{EC1AB9C8-375A-57A1-307E-2050299E4DF3}"/>
                        </a:ext>
                      </a:extLst>
                    </p:cNvPr>
                    <p:cNvSpPr>
                      <a:spLocks noChangeArrowheads="1"/>
                    </p:cNvSpPr>
                    <p:nvPr/>
                  </p:nvSpPr>
                  <p:spPr bwMode="auto">
                    <a:xfrm>
                      <a:off x="3114" y="1507"/>
                      <a:ext cx="193"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44" name="Group 278">
                    <a:extLst>
                      <a:ext uri="{FF2B5EF4-FFF2-40B4-BE49-F238E27FC236}">
                        <a16:creationId xmlns:a16="http://schemas.microsoft.com/office/drawing/2014/main" id="{6289ABB0-9940-33C2-D4CB-5A2818DD48AE}"/>
                      </a:ext>
                    </a:extLst>
                  </p:cNvPr>
                  <p:cNvGrpSpPr>
                    <a:grpSpLocks/>
                  </p:cNvGrpSpPr>
                  <p:nvPr/>
                </p:nvGrpSpPr>
                <p:grpSpPr bwMode="auto">
                  <a:xfrm rot="19121331" flipH="1">
                    <a:off x="3792" y="2409"/>
                    <a:ext cx="192" cy="112"/>
                    <a:chOff x="2472" y="1376"/>
                    <a:chExt cx="576" cy="328"/>
                  </a:xfrm>
                </p:grpSpPr>
                <p:sp>
                  <p:nvSpPr>
                    <p:cNvPr id="132879" name="Freeform 279">
                      <a:extLst>
                        <a:ext uri="{FF2B5EF4-FFF2-40B4-BE49-F238E27FC236}">
                          <a16:creationId xmlns:a16="http://schemas.microsoft.com/office/drawing/2014/main" id="{84BDB7A7-26DF-C12B-AA3D-9C77DBA29490}"/>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502" name="Oval 280">
                      <a:extLst>
                        <a:ext uri="{FF2B5EF4-FFF2-40B4-BE49-F238E27FC236}">
                          <a16:creationId xmlns:a16="http://schemas.microsoft.com/office/drawing/2014/main" id="{A5F9BBE4-5484-388F-63AC-7CF6A4363FA3}"/>
                        </a:ext>
                      </a:extLst>
                    </p:cNvPr>
                    <p:cNvSpPr>
                      <a:spLocks noChangeArrowheads="1"/>
                    </p:cNvSpPr>
                    <p:nvPr/>
                  </p:nvSpPr>
                  <p:spPr bwMode="auto">
                    <a:xfrm>
                      <a:off x="2638" y="1412"/>
                      <a:ext cx="193"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45" name="Group 281">
                    <a:extLst>
                      <a:ext uri="{FF2B5EF4-FFF2-40B4-BE49-F238E27FC236}">
                        <a16:creationId xmlns:a16="http://schemas.microsoft.com/office/drawing/2014/main" id="{CAA7065B-5294-EB3F-CFDE-CAF59B9B9C7B}"/>
                      </a:ext>
                    </a:extLst>
                  </p:cNvPr>
                  <p:cNvGrpSpPr>
                    <a:grpSpLocks/>
                  </p:cNvGrpSpPr>
                  <p:nvPr/>
                </p:nvGrpSpPr>
                <p:grpSpPr bwMode="auto">
                  <a:xfrm rot="19121331" flipH="1">
                    <a:off x="3840" y="2265"/>
                    <a:ext cx="192" cy="112"/>
                    <a:chOff x="2472" y="1376"/>
                    <a:chExt cx="576" cy="328"/>
                  </a:xfrm>
                </p:grpSpPr>
                <p:sp>
                  <p:nvSpPr>
                    <p:cNvPr id="132877" name="Freeform 282">
                      <a:extLst>
                        <a:ext uri="{FF2B5EF4-FFF2-40B4-BE49-F238E27FC236}">
                          <a16:creationId xmlns:a16="http://schemas.microsoft.com/office/drawing/2014/main" id="{463B6B86-1D25-E90C-25E2-09D20970CEBF}"/>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500" name="Oval 283">
                      <a:extLst>
                        <a:ext uri="{FF2B5EF4-FFF2-40B4-BE49-F238E27FC236}">
                          <a16:creationId xmlns:a16="http://schemas.microsoft.com/office/drawing/2014/main" id="{7E120049-CF8F-EDCF-3466-826D7EF0E8F6}"/>
                        </a:ext>
                      </a:extLst>
                    </p:cNvPr>
                    <p:cNvSpPr>
                      <a:spLocks noChangeArrowheads="1"/>
                    </p:cNvSpPr>
                    <p:nvPr/>
                  </p:nvSpPr>
                  <p:spPr bwMode="auto">
                    <a:xfrm>
                      <a:off x="2638" y="1410"/>
                      <a:ext cx="188" cy="194"/>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46" name="Group 284">
                    <a:extLst>
                      <a:ext uri="{FF2B5EF4-FFF2-40B4-BE49-F238E27FC236}">
                        <a16:creationId xmlns:a16="http://schemas.microsoft.com/office/drawing/2014/main" id="{BEA47421-9916-DB10-12C4-2F3035CCCEA6}"/>
                      </a:ext>
                    </a:extLst>
                  </p:cNvPr>
                  <p:cNvGrpSpPr>
                    <a:grpSpLocks/>
                  </p:cNvGrpSpPr>
                  <p:nvPr/>
                </p:nvGrpSpPr>
                <p:grpSpPr bwMode="auto">
                  <a:xfrm rot="2478669">
                    <a:off x="4032" y="2121"/>
                    <a:ext cx="192" cy="112"/>
                    <a:chOff x="2472" y="1376"/>
                    <a:chExt cx="576" cy="328"/>
                  </a:xfrm>
                </p:grpSpPr>
                <p:sp>
                  <p:nvSpPr>
                    <p:cNvPr id="132875" name="Freeform 285">
                      <a:extLst>
                        <a:ext uri="{FF2B5EF4-FFF2-40B4-BE49-F238E27FC236}">
                          <a16:creationId xmlns:a16="http://schemas.microsoft.com/office/drawing/2014/main" id="{8EBBD044-B317-B4C0-B651-9EFB0BABEAA0}"/>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98" name="Oval 286">
                      <a:extLst>
                        <a:ext uri="{FF2B5EF4-FFF2-40B4-BE49-F238E27FC236}">
                          <a16:creationId xmlns:a16="http://schemas.microsoft.com/office/drawing/2014/main" id="{938BCA3A-5FC0-6E91-C4DB-93B6CF84D2AC}"/>
                        </a:ext>
                      </a:extLst>
                    </p:cNvPr>
                    <p:cNvSpPr>
                      <a:spLocks noChangeArrowheads="1"/>
                    </p:cNvSpPr>
                    <p:nvPr/>
                  </p:nvSpPr>
                  <p:spPr bwMode="auto">
                    <a:xfrm>
                      <a:off x="2633" y="1414"/>
                      <a:ext cx="193" cy="194"/>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47" name="Group 287">
                    <a:extLst>
                      <a:ext uri="{FF2B5EF4-FFF2-40B4-BE49-F238E27FC236}">
                        <a16:creationId xmlns:a16="http://schemas.microsoft.com/office/drawing/2014/main" id="{4EFA01E7-DF75-E07B-ADCB-8C2BE6A42B86}"/>
                      </a:ext>
                    </a:extLst>
                  </p:cNvPr>
                  <p:cNvGrpSpPr>
                    <a:grpSpLocks/>
                  </p:cNvGrpSpPr>
                  <p:nvPr/>
                </p:nvGrpSpPr>
                <p:grpSpPr bwMode="auto">
                  <a:xfrm rot="4558832">
                    <a:off x="4096" y="2252"/>
                    <a:ext cx="210" cy="144"/>
                    <a:chOff x="1936" y="1344"/>
                    <a:chExt cx="632" cy="336"/>
                  </a:xfrm>
                </p:grpSpPr>
                <p:sp>
                  <p:nvSpPr>
                    <p:cNvPr id="132873" name="Freeform 288">
                      <a:extLst>
                        <a:ext uri="{FF2B5EF4-FFF2-40B4-BE49-F238E27FC236}">
                          <a16:creationId xmlns:a16="http://schemas.microsoft.com/office/drawing/2014/main" id="{10ADCB35-0C56-D60C-A3FE-D659794A2608}"/>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496" name="Oval 289">
                      <a:extLst>
                        <a:ext uri="{FF2B5EF4-FFF2-40B4-BE49-F238E27FC236}">
                          <a16:creationId xmlns:a16="http://schemas.microsoft.com/office/drawing/2014/main" id="{B6F57FCB-51AE-E75D-CD11-52B3E515B79F}"/>
                        </a:ext>
                      </a:extLst>
                    </p:cNvPr>
                    <p:cNvSpPr>
                      <a:spLocks noChangeArrowheads="1"/>
                    </p:cNvSpPr>
                    <p:nvPr/>
                  </p:nvSpPr>
                  <p:spPr bwMode="auto">
                    <a:xfrm>
                      <a:off x="2157" y="1419"/>
                      <a:ext cx="194" cy="188"/>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48" name="Group 290">
                    <a:extLst>
                      <a:ext uri="{FF2B5EF4-FFF2-40B4-BE49-F238E27FC236}">
                        <a16:creationId xmlns:a16="http://schemas.microsoft.com/office/drawing/2014/main" id="{9C801231-6BB7-144D-CFF4-23519E3B1D5F}"/>
                      </a:ext>
                    </a:extLst>
                  </p:cNvPr>
                  <p:cNvGrpSpPr>
                    <a:grpSpLocks/>
                  </p:cNvGrpSpPr>
                  <p:nvPr/>
                </p:nvGrpSpPr>
                <p:grpSpPr bwMode="auto">
                  <a:xfrm rot="3350995">
                    <a:off x="4176" y="2409"/>
                    <a:ext cx="216" cy="120"/>
                    <a:chOff x="1936" y="1344"/>
                    <a:chExt cx="632" cy="336"/>
                  </a:xfrm>
                </p:grpSpPr>
                <p:sp>
                  <p:nvSpPr>
                    <p:cNvPr id="132871" name="Freeform 291">
                      <a:extLst>
                        <a:ext uri="{FF2B5EF4-FFF2-40B4-BE49-F238E27FC236}">
                          <a16:creationId xmlns:a16="http://schemas.microsoft.com/office/drawing/2014/main" id="{EA8C4A55-E56A-61FC-B687-AF11ADF2FF51}"/>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494" name="Oval 292">
                      <a:extLst>
                        <a:ext uri="{FF2B5EF4-FFF2-40B4-BE49-F238E27FC236}">
                          <a16:creationId xmlns:a16="http://schemas.microsoft.com/office/drawing/2014/main" id="{1F0E4A10-454A-BA8A-F54E-D26D411EA93F}"/>
                        </a:ext>
                      </a:extLst>
                    </p:cNvPr>
                    <p:cNvSpPr>
                      <a:spLocks noChangeArrowheads="1"/>
                    </p:cNvSpPr>
                    <p:nvPr/>
                  </p:nvSpPr>
                  <p:spPr bwMode="auto">
                    <a:xfrm>
                      <a:off x="2157" y="1415"/>
                      <a:ext cx="189"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49" name="Group 293">
                    <a:extLst>
                      <a:ext uri="{FF2B5EF4-FFF2-40B4-BE49-F238E27FC236}">
                        <a16:creationId xmlns:a16="http://schemas.microsoft.com/office/drawing/2014/main" id="{E709EEE1-B5D7-5BEA-9E7D-8DB3968508B7}"/>
                      </a:ext>
                    </a:extLst>
                  </p:cNvPr>
                  <p:cNvGrpSpPr>
                    <a:grpSpLocks/>
                  </p:cNvGrpSpPr>
                  <p:nvPr/>
                </p:nvGrpSpPr>
                <p:grpSpPr bwMode="auto">
                  <a:xfrm rot="19121331" flipH="1">
                    <a:off x="4368" y="2217"/>
                    <a:ext cx="192" cy="112"/>
                    <a:chOff x="2472" y="1376"/>
                    <a:chExt cx="576" cy="328"/>
                  </a:xfrm>
                </p:grpSpPr>
                <p:sp>
                  <p:nvSpPr>
                    <p:cNvPr id="132869" name="Freeform 294">
                      <a:extLst>
                        <a:ext uri="{FF2B5EF4-FFF2-40B4-BE49-F238E27FC236}">
                          <a16:creationId xmlns:a16="http://schemas.microsoft.com/office/drawing/2014/main" id="{EA603328-A052-1FB2-8B49-7DDBB14B4024}"/>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92" name="Oval 295">
                      <a:extLst>
                        <a:ext uri="{FF2B5EF4-FFF2-40B4-BE49-F238E27FC236}">
                          <a16:creationId xmlns:a16="http://schemas.microsoft.com/office/drawing/2014/main" id="{B4720CF0-16D0-04C8-8299-B513B8CAD753}"/>
                        </a:ext>
                      </a:extLst>
                    </p:cNvPr>
                    <p:cNvSpPr>
                      <a:spLocks noChangeArrowheads="1"/>
                    </p:cNvSpPr>
                    <p:nvPr/>
                  </p:nvSpPr>
                  <p:spPr bwMode="auto">
                    <a:xfrm>
                      <a:off x="2637" y="1413"/>
                      <a:ext cx="193"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50" name="Group 296">
                    <a:extLst>
                      <a:ext uri="{FF2B5EF4-FFF2-40B4-BE49-F238E27FC236}">
                        <a16:creationId xmlns:a16="http://schemas.microsoft.com/office/drawing/2014/main" id="{03AEB852-05BF-B6CD-478F-0D16DC0A3C16}"/>
                      </a:ext>
                    </a:extLst>
                  </p:cNvPr>
                  <p:cNvGrpSpPr>
                    <a:grpSpLocks/>
                  </p:cNvGrpSpPr>
                  <p:nvPr/>
                </p:nvGrpSpPr>
                <p:grpSpPr bwMode="auto">
                  <a:xfrm rot="3052629">
                    <a:off x="4568" y="2113"/>
                    <a:ext cx="192" cy="112"/>
                    <a:chOff x="2472" y="1376"/>
                    <a:chExt cx="576" cy="328"/>
                  </a:xfrm>
                </p:grpSpPr>
                <p:sp>
                  <p:nvSpPr>
                    <p:cNvPr id="132867" name="Freeform 297">
                      <a:extLst>
                        <a:ext uri="{FF2B5EF4-FFF2-40B4-BE49-F238E27FC236}">
                          <a16:creationId xmlns:a16="http://schemas.microsoft.com/office/drawing/2014/main" id="{3ECFDDE8-2A7D-E405-159F-A54A7DBB7C59}"/>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90" name="Oval 298">
                      <a:extLst>
                        <a:ext uri="{FF2B5EF4-FFF2-40B4-BE49-F238E27FC236}">
                          <a16:creationId xmlns:a16="http://schemas.microsoft.com/office/drawing/2014/main" id="{CB28D5EA-CFB9-8C9A-A690-9E98DED0D464}"/>
                        </a:ext>
                      </a:extLst>
                    </p:cNvPr>
                    <p:cNvSpPr>
                      <a:spLocks noChangeArrowheads="1"/>
                    </p:cNvSpPr>
                    <p:nvPr/>
                  </p:nvSpPr>
                  <p:spPr bwMode="auto">
                    <a:xfrm>
                      <a:off x="2632" y="1415"/>
                      <a:ext cx="194" cy="193"/>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51" name="Group 299">
                    <a:extLst>
                      <a:ext uri="{FF2B5EF4-FFF2-40B4-BE49-F238E27FC236}">
                        <a16:creationId xmlns:a16="http://schemas.microsoft.com/office/drawing/2014/main" id="{8FD95361-E57D-80AA-872E-68432AA7B533}"/>
                      </a:ext>
                    </a:extLst>
                  </p:cNvPr>
                  <p:cNvGrpSpPr>
                    <a:grpSpLocks/>
                  </p:cNvGrpSpPr>
                  <p:nvPr/>
                </p:nvGrpSpPr>
                <p:grpSpPr bwMode="auto">
                  <a:xfrm rot="3926320">
                    <a:off x="4632" y="2241"/>
                    <a:ext cx="216" cy="120"/>
                    <a:chOff x="1936" y="1344"/>
                    <a:chExt cx="632" cy="336"/>
                  </a:xfrm>
                </p:grpSpPr>
                <p:sp>
                  <p:nvSpPr>
                    <p:cNvPr id="132865" name="Freeform 300">
                      <a:extLst>
                        <a:ext uri="{FF2B5EF4-FFF2-40B4-BE49-F238E27FC236}">
                          <a16:creationId xmlns:a16="http://schemas.microsoft.com/office/drawing/2014/main" id="{AF4CF8BC-8EF4-F240-50A5-1FF072676B0B}"/>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488" name="Oval 301">
                      <a:extLst>
                        <a:ext uri="{FF2B5EF4-FFF2-40B4-BE49-F238E27FC236}">
                          <a16:creationId xmlns:a16="http://schemas.microsoft.com/office/drawing/2014/main" id="{B8039AA7-294C-1A09-8B2A-8DBF626454AC}"/>
                        </a:ext>
                      </a:extLst>
                    </p:cNvPr>
                    <p:cNvSpPr>
                      <a:spLocks noChangeArrowheads="1"/>
                    </p:cNvSpPr>
                    <p:nvPr/>
                  </p:nvSpPr>
                  <p:spPr bwMode="auto">
                    <a:xfrm>
                      <a:off x="2153" y="1415"/>
                      <a:ext cx="194" cy="194"/>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52" name="Group 302">
                    <a:extLst>
                      <a:ext uri="{FF2B5EF4-FFF2-40B4-BE49-F238E27FC236}">
                        <a16:creationId xmlns:a16="http://schemas.microsoft.com/office/drawing/2014/main" id="{3B845FBB-B336-AE7F-9205-42B2D41D9CA8}"/>
                      </a:ext>
                    </a:extLst>
                  </p:cNvPr>
                  <p:cNvGrpSpPr>
                    <a:grpSpLocks/>
                  </p:cNvGrpSpPr>
                  <p:nvPr/>
                </p:nvGrpSpPr>
                <p:grpSpPr bwMode="auto">
                  <a:xfrm rot="19121331" flipV="1">
                    <a:off x="5232" y="2265"/>
                    <a:ext cx="192" cy="112"/>
                    <a:chOff x="2472" y="1376"/>
                    <a:chExt cx="576" cy="328"/>
                  </a:xfrm>
                </p:grpSpPr>
                <p:sp>
                  <p:nvSpPr>
                    <p:cNvPr id="132863" name="Freeform 303">
                      <a:extLst>
                        <a:ext uri="{FF2B5EF4-FFF2-40B4-BE49-F238E27FC236}">
                          <a16:creationId xmlns:a16="http://schemas.microsoft.com/office/drawing/2014/main" id="{089FCF16-146A-3B4F-CA67-605B7103F11D}"/>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86" name="Oval 304">
                      <a:extLst>
                        <a:ext uri="{FF2B5EF4-FFF2-40B4-BE49-F238E27FC236}">
                          <a16:creationId xmlns:a16="http://schemas.microsoft.com/office/drawing/2014/main" id="{61E8F472-7BB6-1A72-E31E-0E56DEDD9C02}"/>
                        </a:ext>
                      </a:extLst>
                    </p:cNvPr>
                    <p:cNvSpPr>
                      <a:spLocks noChangeArrowheads="1"/>
                    </p:cNvSpPr>
                    <p:nvPr/>
                  </p:nvSpPr>
                  <p:spPr bwMode="auto">
                    <a:xfrm>
                      <a:off x="2643" y="1423"/>
                      <a:ext cx="193" cy="194"/>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53" name="Group 305">
                    <a:extLst>
                      <a:ext uri="{FF2B5EF4-FFF2-40B4-BE49-F238E27FC236}">
                        <a16:creationId xmlns:a16="http://schemas.microsoft.com/office/drawing/2014/main" id="{CF7C14C0-156D-74FD-C7E8-5A7E7DB74FA5}"/>
                      </a:ext>
                    </a:extLst>
                  </p:cNvPr>
                  <p:cNvGrpSpPr>
                    <a:grpSpLocks/>
                  </p:cNvGrpSpPr>
                  <p:nvPr/>
                </p:nvGrpSpPr>
                <p:grpSpPr bwMode="auto">
                  <a:xfrm rot="-2662302" flipH="1" flipV="1">
                    <a:off x="5378" y="2169"/>
                    <a:ext cx="190" cy="95"/>
                    <a:chOff x="4032" y="1368"/>
                    <a:chExt cx="576" cy="328"/>
                  </a:xfrm>
                </p:grpSpPr>
                <p:sp>
                  <p:nvSpPr>
                    <p:cNvPr id="132861" name="Freeform 306">
                      <a:extLst>
                        <a:ext uri="{FF2B5EF4-FFF2-40B4-BE49-F238E27FC236}">
                          <a16:creationId xmlns:a16="http://schemas.microsoft.com/office/drawing/2014/main" id="{3FE7F925-FAA8-742E-6FCC-B34DF6A12C37}"/>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84" name="Oval 307">
                      <a:extLst>
                        <a:ext uri="{FF2B5EF4-FFF2-40B4-BE49-F238E27FC236}">
                          <a16:creationId xmlns:a16="http://schemas.microsoft.com/office/drawing/2014/main" id="{0C32EA2E-B947-7BCB-D831-59500315DA87}"/>
                        </a:ext>
                      </a:extLst>
                    </p:cNvPr>
                    <p:cNvSpPr>
                      <a:spLocks noChangeArrowheads="1"/>
                    </p:cNvSpPr>
                    <p:nvPr/>
                  </p:nvSpPr>
                  <p:spPr bwMode="auto">
                    <a:xfrm>
                      <a:off x="4175" y="1449"/>
                      <a:ext cx="195"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54" name="Group 308">
                    <a:extLst>
                      <a:ext uri="{FF2B5EF4-FFF2-40B4-BE49-F238E27FC236}">
                        <a16:creationId xmlns:a16="http://schemas.microsoft.com/office/drawing/2014/main" id="{E26A1CE2-0946-CA57-18F7-69C7BE32FA7D}"/>
                      </a:ext>
                    </a:extLst>
                  </p:cNvPr>
                  <p:cNvGrpSpPr>
                    <a:grpSpLocks/>
                  </p:cNvGrpSpPr>
                  <p:nvPr/>
                </p:nvGrpSpPr>
                <p:grpSpPr bwMode="auto">
                  <a:xfrm rot="19121331" flipH="1">
                    <a:off x="5472" y="2025"/>
                    <a:ext cx="192" cy="112"/>
                    <a:chOff x="2472" y="1376"/>
                    <a:chExt cx="576" cy="328"/>
                  </a:xfrm>
                </p:grpSpPr>
                <p:sp>
                  <p:nvSpPr>
                    <p:cNvPr id="132859" name="Freeform 309">
                      <a:extLst>
                        <a:ext uri="{FF2B5EF4-FFF2-40B4-BE49-F238E27FC236}">
                          <a16:creationId xmlns:a16="http://schemas.microsoft.com/office/drawing/2014/main" id="{F8B1FB37-C76B-8D21-91EB-2548F75E4A07}"/>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82" name="Oval 310">
                      <a:extLst>
                        <a:ext uri="{FF2B5EF4-FFF2-40B4-BE49-F238E27FC236}">
                          <a16:creationId xmlns:a16="http://schemas.microsoft.com/office/drawing/2014/main" id="{F5482D13-0AAC-A668-0A76-4FDA497816E9}"/>
                        </a:ext>
                      </a:extLst>
                    </p:cNvPr>
                    <p:cNvSpPr>
                      <a:spLocks noChangeArrowheads="1"/>
                    </p:cNvSpPr>
                    <p:nvPr/>
                  </p:nvSpPr>
                  <p:spPr bwMode="auto">
                    <a:xfrm>
                      <a:off x="2639" y="1412"/>
                      <a:ext cx="193"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55" name="Group 311">
                    <a:extLst>
                      <a:ext uri="{FF2B5EF4-FFF2-40B4-BE49-F238E27FC236}">
                        <a16:creationId xmlns:a16="http://schemas.microsoft.com/office/drawing/2014/main" id="{7901DD3E-5896-B6FE-A68F-DF8C00E1A1AA}"/>
                      </a:ext>
                    </a:extLst>
                  </p:cNvPr>
                  <p:cNvGrpSpPr>
                    <a:grpSpLocks/>
                  </p:cNvGrpSpPr>
                  <p:nvPr/>
                </p:nvGrpSpPr>
                <p:grpSpPr bwMode="auto">
                  <a:xfrm rot="1979877">
                    <a:off x="2352" y="2121"/>
                    <a:ext cx="189" cy="144"/>
                    <a:chOff x="2952" y="1376"/>
                    <a:chExt cx="584" cy="384"/>
                  </a:xfrm>
                </p:grpSpPr>
                <p:sp>
                  <p:nvSpPr>
                    <p:cNvPr id="132857" name="Freeform 312">
                      <a:extLst>
                        <a:ext uri="{FF2B5EF4-FFF2-40B4-BE49-F238E27FC236}">
                          <a16:creationId xmlns:a16="http://schemas.microsoft.com/office/drawing/2014/main" id="{4308849A-983F-5334-D328-0EF01E81DB55}"/>
                        </a:ext>
                      </a:extLst>
                    </p:cNvPr>
                    <p:cNvSpPr>
                      <a:spLocks/>
                    </p:cNvSpPr>
                    <p:nvPr/>
                  </p:nvSpPr>
                  <p:spPr bwMode="auto">
                    <a:xfrm>
                      <a:off x="2952" y="1376"/>
                      <a:ext cx="584" cy="384"/>
                    </a:xfrm>
                    <a:custGeom>
                      <a:avLst/>
                      <a:gdLst>
                        <a:gd name="T0" fmla="*/ 72 w 584"/>
                        <a:gd name="T1" fmla="*/ 88 h 384"/>
                        <a:gd name="T2" fmla="*/ 504 w 584"/>
                        <a:gd name="T3" fmla="*/ 40 h 384"/>
                        <a:gd name="T4" fmla="*/ 552 w 584"/>
                        <a:gd name="T5" fmla="*/ 328 h 384"/>
                        <a:gd name="T6" fmla="*/ 312 w 584"/>
                        <a:gd name="T7" fmla="*/ 376 h 384"/>
                        <a:gd name="T8" fmla="*/ 72 w 584"/>
                        <a:gd name="T9" fmla="*/ 328 h 384"/>
                        <a:gd name="T10" fmla="*/ 72 w 584"/>
                        <a:gd name="T11" fmla="*/ 88 h 384"/>
                        <a:gd name="T12" fmla="*/ 0 60000 65536"/>
                        <a:gd name="T13" fmla="*/ 0 60000 65536"/>
                        <a:gd name="T14" fmla="*/ 0 60000 65536"/>
                        <a:gd name="T15" fmla="*/ 0 60000 65536"/>
                        <a:gd name="T16" fmla="*/ 0 60000 65536"/>
                        <a:gd name="T17" fmla="*/ 0 60000 65536"/>
                        <a:gd name="T18" fmla="*/ 0 w 584"/>
                        <a:gd name="T19" fmla="*/ 0 h 384"/>
                        <a:gd name="T20" fmla="*/ 584 w 584"/>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584" h="384">
                          <a:moveTo>
                            <a:pt x="72" y="88"/>
                          </a:moveTo>
                          <a:cubicBezTo>
                            <a:pt x="144" y="40"/>
                            <a:pt x="424" y="0"/>
                            <a:pt x="504" y="40"/>
                          </a:cubicBezTo>
                          <a:cubicBezTo>
                            <a:pt x="584" y="80"/>
                            <a:pt x="584" y="272"/>
                            <a:pt x="552" y="328"/>
                          </a:cubicBezTo>
                          <a:cubicBezTo>
                            <a:pt x="520" y="384"/>
                            <a:pt x="392" y="376"/>
                            <a:pt x="312" y="376"/>
                          </a:cubicBezTo>
                          <a:cubicBezTo>
                            <a:pt x="232" y="376"/>
                            <a:pt x="112" y="376"/>
                            <a:pt x="72" y="328"/>
                          </a:cubicBezTo>
                          <a:cubicBezTo>
                            <a:pt x="32" y="280"/>
                            <a:pt x="0" y="136"/>
                            <a:pt x="72" y="88"/>
                          </a:cubicBezTo>
                          <a:close/>
                        </a:path>
                      </a:pathLst>
                    </a:custGeom>
                    <a:solidFill>
                      <a:srgbClr val="FFE18D"/>
                    </a:solidFill>
                    <a:ln w="9525">
                      <a:solidFill>
                        <a:schemeClr val="bg2"/>
                      </a:solidFill>
                      <a:round/>
                      <a:headEnd/>
                      <a:tailEnd/>
                    </a:ln>
                  </p:spPr>
                  <p:txBody>
                    <a:bodyPr/>
                    <a:lstStyle/>
                    <a:p>
                      <a:endParaRPr lang="en-GR"/>
                    </a:p>
                  </p:txBody>
                </p:sp>
                <p:sp>
                  <p:nvSpPr>
                    <p:cNvPr id="159480" name="Oval 313">
                      <a:extLst>
                        <a:ext uri="{FF2B5EF4-FFF2-40B4-BE49-F238E27FC236}">
                          <a16:creationId xmlns:a16="http://schemas.microsoft.com/office/drawing/2014/main" id="{658AF64B-C043-FDBC-FA15-778C915001ED}"/>
                        </a:ext>
                      </a:extLst>
                    </p:cNvPr>
                    <p:cNvSpPr>
                      <a:spLocks noChangeArrowheads="1"/>
                    </p:cNvSpPr>
                    <p:nvPr/>
                  </p:nvSpPr>
                  <p:spPr bwMode="auto">
                    <a:xfrm>
                      <a:off x="3114" y="1506"/>
                      <a:ext cx="193" cy="191"/>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sp>
                <p:nvSpPr>
                  <p:cNvPr id="158778" name="Oval 314">
                    <a:extLst>
                      <a:ext uri="{FF2B5EF4-FFF2-40B4-BE49-F238E27FC236}">
                        <a16:creationId xmlns:a16="http://schemas.microsoft.com/office/drawing/2014/main" id="{D4B0C4C6-93AB-E3A4-EDD5-0D6E438CD8B9}"/>
                      </a:ext>
                    </a:extLst>
                  </p:cNvPr>
                  <p:cNvSpPr>
                    <a:spLocks noChangeArrowheads="1"/>
                  </p:cNvSpPr>
                  <p:nvPr/>
                </p:nvSpPr>
                <p:spPr bwMode="auto">
                  <a:xfrm>
                    <a:off x="2304" y="2240"/>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nvGrpSpPr>
                  <p:cNvPr id="132157" name="Group 315">
                    <a:extLst>
                      <a:ext uri="{FF2B5EF4-FFF2-40B4-BE49-F238E27FC236}">
                        <a16:creationId xmlns:a16="http://schemas.microsoft.com/office/drawing/2014/main" id="{8E0C3D91-001E-1292-62B3-14DE32A18DE7}"/>
                      </a:ext>
                    </a:extLst>
                  </p:cNvPr>
                  <p:cNvGrpSpPr>
                    <a:grpSpLocks/>
                  </p:cNvGrpSpPr>
                  <p:nvPr/>
                </p:nvGrpSpPr>
                <p:grpSpPr bwMode="auto">
                  <a:xfrm rot="3350995">
                    <a:off x="2502" y="2208"/>
                    <a:ext cx="173" cy="150"/>
                    <a:chOff x="1936" y="1344"/>
                    <a:chExt cx="632" cy="336"/>
                  </a:xfrm>
                </p:grpSpPr>
                <p:sp>
                  <p:nvSpPr>
                    <p:cNvPr id="132855" name="Freeform 316">
                      <a:extLst>
                        <a:ext uri="{FF2B5EF4-FFF2-40B4-BE49-F238E27FC236}">
                          <a16:creationId xmlns:a16="http://schemas.microsoft.com/office/drawing/2014/main" id="{C5166418-BDA6-E0EB-74C5-FD4A5C29059D}"/>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478" name="Oval 317">
                      <a:extLst>
                        <a:ext uri="{FF2B5EF4-FFF2-40B4-BE49-F238E27FC236}">
                          <a16:creationId xmlns:a16="http://schemas.microsoft.com/office/drawing/2014/main" id="{298DC2AC-EC9D-331E-7DA8-5D3584E47591}"/>
                        </a:ext>
                      </a:extLst>
                    </p:cNvPr>
                    <p:cNvSpPr>
                      <a:spLocks noChangeArrowheads="1"/>
                    </p:cNvSpPr>
                    <p:nvPr/>
                  </p:nvSpPr>
                  <p:spPr bwMode="auto">
                    <a:xfrm>
                      <a:off x="2152" y="1412"/>
                      <a:ext cx="190"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58" name="Group 318">
                    <a:extLst>
                      <a:ext uri="{FF2B5EF4-FFF2-40B4-BE49-F238E27FC236}">
                        <a16:creationId xmlns:a16="http://schemas.microsoft.com/office/drawing/2014/main" id="{AFE247C1-6F19-B06E-8F98-C3E2032708F8}"/>
                      </a:ext>
                    </a:extLst>
                  </p:cNvPr>
                  <p:cNvGrpSpPr>
                    <a:grpSpLocks/>
                  </p:cNvGrpSpPr>
                  <p:nvPr/>
                </p:nvGrpSpPr>
                <p:grpSpPr bwMode="auto">
                  <a:xfrm rot="-2662302">
                    <a:off x="2594" y="2313"/>
                    <a:ext cx="190" cy="144"/>
                    <a:chOff x="4032" y="1368"/>
                    <a:chExt cx="576" cy="328"/>
                  </a:xfrm>
                </p:grpSpPr>
                <p:sp>
                  <p:nvSpPr>
                    <p:cNvPr id="132853" name="Freeform 319">
                      <a:extLst>
                        <a:ext uri="{FF2B5EF4-FFF2-40B4-BE49-F238E27FC236}">
                          <a16:creationId xmlns:a16="http://schemas.microsoft.com/office/drawing/2014/main" id="{7D324CC2-CA74-DE1F-655C-5E3C985B73A0}"/>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76" name="Oval 320">
                      <a:extLst>
                        <a:ext uri="{FF2B5EF4-FFF2-40B4-BE49-F238E27FC236}">
                          <a16:creationId xmlns:a16="http://schemas.microsoft.com/office/drawing/2014/main" id="{EDC2322E-1A1B-987E-D0E6-6EA359D0E776}"/>
                        </a:ext>
                      </a:extLst>
                    </p:cNvPr>
                    <p:cNvSpPr>
                      <a:spLocks noChangeArrowheads="1"/>
                    </p:cNvSpPr>
                    <p:nvPr/>
                  </p:nvSpPr>
                  <p:spPr bwMode="auto">
                    <a:xfrm>
                      <a:off x="4179" y="1438"/>
                      <a:ext cx="190" cy="188"/>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sp>
                <p:nvSpPr>
                  <p:cNvPr id="132159" name="Freeform 321">
                    <a:extLst>
                      <a:ext uri="{FF2B5EF4-FFF2-40B4-BE49-F238E27FC236}">
                        <a16:creationId xmlns:a16="http://schemas.microsoft.com/office/drawing/2014/main" id="{6C9A09CF-A6F0-AE69-1CD2-2D87B044785A}"/>
                      </a:ext>
                    </a:extLst>
                  </p:cNvPr>
                  <p:cNvSpPr>
                    <a:spLocks/>
                  </p:cNvSpPr>
                  <p:nvPr/>
                </p:nvSpPr>
                <p:spPr bwMode="auto">
                  <a:xfrm rot="-2445872">
                    <a:off x="2640" y="2271"/>
                    <a:ext cx="208" cy="186"/>
                  </a:xfrm>
                  <a:custGeom>
                    <a:avLst/>
                    <a:gdLst>
                      <a:gd name="T0" fmla="*/ 0 w 1152"/>
                      <a:gd name="T1" fmla="*/ 0 h 1088"/>
                      <a:gd name="T2" fmla="*/ 0 w 1152"/>
                      <a:gd name="T3" fmla="*/ 0 h 1088"/>
                      <a:gd name="T4" fmla="*/ 0 w 1152"/>
                      <a:gd name="T5" fmla="*/ 0 h 1088"/>
                      <a:gd name="T6" fmla="*/ 0 w 1152"/>
                      <a:gd name="T7" fmla="*/ 0 h 1088"/>
                      <a:gd name="T8" fmla="*/ 0 w 1152"/>
                      <a:gd name="T9" fmla="*/ 0 h 1088"/>
                      <a:gd name="T10" fmla="*/ 0 w 1152"/>
                      <a:gd name="T11" fmla="*/ 0 h 1088"/>
                      <a:gd name="T12" fmla="*/ 0 w 1152"/>
                      <a:gd name="T13" fmla="*/ 0 h 1088"/>
                      <a:gd name="T14" fmla="*/ 0 w 1152"/>
                      <a:gd name="T15" fmla="*/ 0 h 1088"/>
                      <a:gd name="T16" fmla="*/ 0 w 1152"/>
                      <a:gd name="T17" fmla="*/ 0 h 1088"/>
                      <a:gd name="T18" fmla="*/ 0 w 1152"/>
                      <a:gd name="T19" fmla="*/ 0 h 1088"/>
                      <a:gd name="T20" fmla="*/ 0 w 1152"/>
                      <a:gd name="T21" fmla="*/ 0 h 1088"/>
                      <a:gd name="T22" fmla="*/ 0 w 1152"/>
                      <a:gd name="T23" fmla="*/ 0 h 1088"/>
                      <a:gd name="T24" fmla="*/ 0 w 1152"/>
                      <a:gd name="T25" fmla="*/ 0 h 1088"/>
                      <a:gd name="T26" fmla="*/ 0 w 1152"/>
                      <a:gd name="T27" fmla="*/ 0 h 1088"/>
                      <a:gd name="T28" fmla="*/ 0 w 1152"/>
                      <a:gd name="T29" fmla="*/ 0 h 1088"/>
                      <a:gd name="T30" fmla="*/ 0 w 1152"/>
                      <a:gd name="T31" fmla="*/ 0 h 1088"/>
                      <a:gd name="T32" fmla="*/ 0 w 1152"/>
                      <a:gd name="T33" fmla="*/ 0 h 1088"/>
                      <a:gd name="T34" fmla="*/ 0 w 1152"/>
                      <a:gd name="T35" fmla="*/ 0 h 1088"/>
                      <a:gd name="T36" fmla="*/ 0 w 1152"/>
                      <a:gd name="T37" fmla="*/ 0 h 1088"/>
                      <a:gd name="T38" fmla="*/ 0 w 1152"/>
                      <a:gd name="T39" fmla="*/ 0 h 1088"/>
                      <a:gd name="T40" fmla="*/ 0 w 1152"/>
                      <a:gd name="T41" fmla="*/ 0 h 1088"/>
                      <a:gd name="T42" fmla="*/ 0 w 1152"/>
                      <a:gd name="T43" fmla="*/ 0 h 1088"/>
                      <a:gd name="T44" fmla="*/ 0 w 1152"/>
                      <a:gd name="T45" fmla="*/ 0 h 1088"/>
                      <a:gd name="T46" fmla="*/ 0 w 1152"/>
                      <a:gd name="T47" fmla="*/ 0 h 1088"/>
                      <a:gd name="T48" fmla="*/ 0 w 1152"/>
                      <a:gd name="T49" fmla="*/ 0 h 1088"/>
                      <a:gd name="T50" fmla="*/ 0 w 1152"/>
                      <a:gd name="T51" fmla="*/ 0 h 1088"/>
                      <a:gd name="T52" fmla="*/ 0 w 1152"/>
                      <a:gd name="T53" fmla="*/ 0 h 1088"/>
                      <a:gd name="T54" fmla="*/ 0 w 1152"/>
                      <a:gd name="T55" fmla="*/ 0 h 1088"/>
                      <a:gd name="T56" fmla="*/ 0 w 1152"/>
                      <a:gd name="T57" fmla="*/ 0 h 1088"/>
                      <a:gd name="T58" fmla="*/ 0 w 1152"/>
                      <a:gd name="T59" fmla="*/ 0 h 1088"/>
                      <a:gd name="T60" fmla="*/ 0 w 1152"/>
                      <a:gd name="T61" fmla="*/ 0 h 1088"/>
                      <a:gd name="T62" fmla="*/ 0 w 1152"/>
                      <a:gd name="T63" fmla="*/ 0 h 1088"/>
                      <a:gd name="T64" fmla="*/ 0 w 1152"/>
                      <a:gd name="T65" fmla="*/ 0 h 1088"/>
                      <a:gd name="T66" fmla="*/ 0 w 1152"/>
                      <a:gd name="T67" fmla="*/ 0 h 1088"/>
                      <a:gd name="T68" fmla="*/ 0 w 1152"/>
                      <a:gd name="T69" fmla="*/ 0 h 1088"/>
                      <a:gd name="T70" fmla="*/ 0 w 1152"/>
                      <a:gd name="T71" fmla="*/ 0 h 1088"/>
                      <a:gd name="T72" fmla="*/ 0 w 1152"/>
                      <a:gd name="T73" fmla="*/ 0 h 1088"/>
                      <a:gd name="T74" fmla="*/ 0 w 1152"/>
                      <a:gd name="T75" fmla="*/ 0 h 1088"/>
                      <a:gd name="T76" fmla="*/ 0 w 1152"/>
                      <a:gd name="T77" fmla="*/ 0 h 1088"/>
                      <a:gd name="T78" fmla="*/ 0 w 1152"/>
                      <a:gd name="T79" fmla="*/ 0 h 1088"/>
                      <a:gd name="T80" fmla="*/ 0 w 1152"/>
                      <a:gd name="T81" fmla="*/ 0 h 1088"/>
                      <a:gd name="T82" fmla="*/ 0 w 1152"/>
                      <a:gd name="T83" fmla="*/ 0 h 1088"/>
                      <a:gd name="T84" fmla="*/ 0 w 1152"/>
                      <a:gd name="T85" fmla="*/ 0 h 1088"/>
                      <a:gd name="T86" fmla="*/ 0 w 1152"/>
                      <a:gd name="T87" fmla="*/ 0 h 1088"/>
                      <a:gd name="T88" fmla="*/ 0 w 1152"/>
                      <a:gd name="T89" fmla="*/ 0 h 1088"/>
                      <a:gd name="T90" fmla="*/ 0 w 1152"/>
                      <a:gd name="T91" fmla="*/ 0 h 1088"/>
                      <a:gd name="T92" fmla="*/ 0 w 1152"/>
                      <a:gd name="T93" fmla="*/ 0 h 1088"/>
                      <a:gd name="T94" fmla="*/ 0 w 1152"/>
                      <a:gd name="T95" fmla="*/ 0 h 10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2"/>
                      <a:gd name="T145" fmla="*/ 0 h 1088"/>
                      <a:gd name="T146" fmla="*/ 1152 w 1152"/>
                      <a:gd name="T147" fmla="*/ 1088 h 10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2" h="1088">
                        <a:moveTo>
                          <a:pt x="496" y="967"/>
                        </a:moveTo>
                        <a:cubicBezTo>
                          <a:pt x="478" y="914"/>
                          <a:pt x="439" y="857"/>
                          <a:pt x="384" y="839"/>
                        </a:cubicBezTo>
                        <a:cubicBezTo>
                          <a:pt x="247" y="843"/>
                          <a:pt x="141" y="846"/>
                          <a:pt x="0" y="843"/>
                        </a:cubicBezTo>
                        <a:cubicBezTo>
                          <a:pt x="1" y="836"/>
                          <a:pt x="0" y="829"/>
                          <a:pt x="4" y="823"/>
                        </a:cubicBezTo>
                        <a:cubicBezTo>
                          <a:pt x="10" y="814"/>
                          <a:pt x="25" y="817"/>
                          <a:pt x="36" y="815"/>
                        </a:cubicBezTo>
                        <a:cubicBezTo>
                          <a:pt x="75" y="806"/>
                          <a:pt x="112" y="803"/>
                          <a:pt x="152" y="799"/>
                        </a:cubicBezTo>
                        <a:cubicBezTo>
                          <a:pt x="176" y="797"/>
                          <a:pt x="224" y="791"/>
                          <a:pt x="224" y="791"/>
                        </a:cubicBezTo>
                        <a:cubicBezTo>
                          <a:pt x="255" y="783"/>
                          <a:pt x="285" y="782"/>
                          <a:pt x="316" y="779"/>
                        </a:cubicBezTo>
                        <a:cubicBezTo>
                          <a:pt x="324" y="776"/>
                          <a:pt x="332" y="774"/>
                          <a:pt x="340" y="771"/>
                        </a:cubicBezTo>
                        <a:cubicBezTo>
                          <a:pt x="349" y="768"/>
                          <a:pt x="356" y="747"/>
                          <a:pt x="356" y="747"/>
                        </a:cubicBezTo>
                        <a:cubicBezTo>
                          <a:pt x="348" y="722"/>
                          <a:pt x="312" y="716"/>
                          <a:pt x="292" y="699"/>
                        </a:cubicBezTo>
                        <a:cubicBezTo>
                          <a:pt x="279" y="688"/>
                          <a:pt x="274" y="676"/>
                          <a:pt x="260" y="667"/>
                        </a:cubicBezTo>
                        <a:cubicBezTo>
                          <a:pt x="247" y="647"/>
                          <a:pt x="220" y="618"/>
                          <a:pt x="212" y="595"/>
                        </a:cubicBezTo>
                        <a:cubicBezTo>
                          <a:pt x="204" y="570"/>
                          <a:pt x="187" y="541"/>
                          <a:pt x="172" y="519"/>
                        </a:cubicBezTo>
                        <a:cubicBezTo>
                          <a:pt x="162" y="467"/>
                          <a:pt x="145" y="417"/>
                          <a:pt x="128" y="367"/>
                        </a:cubicBezTo>
                        <a:cubicBezTo>
                          <a:pt x="132" y="321"/>
                          <a:pt x="128" y="302"/>
                          <a:pt x="172" y="291"/>
                        </a:cubicBezTo>
                        <a:cubicBezTo>
                          <a:pt x="183" y="257"/>
                          <a:pt x="174" y="205"/>
                          <a:pt x="148" y="179"/>
                        </a:cubicBezTo>
                        <a:cubicBezTo>
                          <a:pt x="138" y="150"/>
                          <a:pt x="142" y="163"/>
                          <a:pt x="136" y="139"/>
                        </a:cubicBezTo>
                        <a:cubicBezTo>
                          <a:pt x="138" y="105"/>
                          <a:pt x="127" y="74"/>
                          <a:pt x="160" y="63"/>
                        </a:cubicBezTo>
                        <a:cubicBezTo>
                          <a:pt x="173" y="67"/>
                          <a:pt x="178" y="68"/>
                          <a:pt x="188" y="79"/>
                        </a:cubicBezTo>
                        <a:cubicBezTo>
                          <a:pt x="194" y="86"/>
                          <a:pt x="204" y="103"/>
                          <a:pt x="204" y="103"/>
                        </a:cubicBezTo>
                        <a:cubicBezTo>
                          <a:pt x="207" y="153"/>
                          <a:pt x="207" y="177"/>
                          <a:pt x="232" y="215"/>
                        </a:cubicBezTo>
                        <a:cubicBezTo>
                          <a:pt x="231" y="242"/>
                          <a:pt x="233" y="269"/>
                          <a:pt x="228" y="295"/>
                        </a:cubicBezTo>
                        <a:cubicBezTo>
                          <a:pt x="224" y="316"/>
                          <a:pt x="188" y="350"/>
                          <a:pt x="180" y="383"/>
                        </a:cubicBezTo>
                        <a:cubicBezTo>
                          <a:pt x="183" y="449"/>
                          <a:pt x="166" y="477"/>
                          <a:pt x="204" y="515"/>
                        </a:cubicBezTo>
                        <a:cubicBezTo>
                          <a:pt x="210" y="534"/>
                          <a:pt x="238" y="563"/>
                          <a:pt x="256" y="575"/>
                        </a:cubicBezTo>
                        <a:cubicBezTo>
                          <a:pt x="268" y="592"/>
                          <a:pt x="283" y="611"/>
                          <a:pt x="300" y="623"/>
                        </a:cubicBezTo>
                        <a:cubicBezTo>
                          <a:pt x="309" y="637"/>
                          <a:pt x="351" y="669"/>
                          <a:pt x="368" y="675"/>
                        </a:cubicBezTo>
                        <a:cubicBezTo>
                          <a:pt x="384" y="691"/>
                          <a:pt x="408" y="702"/>
                          <a:pt x="428" y="711"/>
                        </a:cubicBezTo>
                        <a:cubicBezTo>
                          <a:pt x="436" y="714"/>
                          <a:pt x="444" y="716"/>
                          <a:pt x="452" y="719"/>
                        </a:cubicBezTo>
                        <a:cubicBezTo>
                          <a:pt x="456" y="720"/>
                          <a:pt x="464" y="723"/>
                          <a:pt x="464" y="723"/>
                        </a:cubicBezTo>
                        <a:cubicBezTo>
                          <a:pt x="496" y="719"/>
                          <a:pt x="504" y="721"/>
                          <a:pt x="512" y="691"/>
                        </a:cubicBezTo>
                        <a:cubicBezTo>
                          <a:pt x="509" y="679"/>
                          <a:pt x="510" y="665"/>
                          <a:pt x="504" y="655"/>
                        </a:cubicBezTo>
                        <a:cubicBezTo>
                          <a:pt x="499" y="647"/>
                          <a:pt x="480" y="639"/>
                          <a:pt x="480" y="639"/>
                        </a:cubicBezTo>
                        <a:cubicBezTo>
                          <a:pt x="470" y="624"/>
                          <a:pt x="458" y="617"/>
                          <a:pt x="444" y="607"/>
                        </a:cubicBezTo>
                        <a:cubicBezTo>
                          <a:pt x="425" y="578"/>
                          <a:pt x="435" y="590"/>
                          <a:pt x="416" y="571"/>
                        </a:cubicBezTo>
                        <a:cubicBezTo>
                          <a:pt x="413" y="557"/>
                          <a:pt x="404" y="531"/>
                          <a:pt x="404" y="531"/>
                        </a:cubicBezTo>
                        <a:cubicBezTo>
                          <a:pt x="408" y="443"/>
                          <a:pt x="412" y="407"/>
                          <a:pt x="472" y="347"/>
                        </a:cubicBezTo>
                        <a:cubicBezTo>
                          <a:pt x="485" y="308"/>
                          <a:pt x="463" y="258"/>
                          <a:pt x="508" y="243"/>
                        </a:cubicBezTo>
                        <a:cubicBezTo>
                          <a:pt x="576" y="254"/>
                          <a:pt x="544" y="322"/>
                          <a:pt x="516" y="359"/>
                        </a:cubicBezTo>
                        <a:cubicBezTo>
                          <a:pt x="510" y="377"/>
                          <a:pt x="499" y="393"/>
                          <a:pt x="492" y="411"/>
                        </a:cubicBezTo>
                        <a:cubicBezTo>
                          <a:pt x="489" y="419"/>
                          <a:pt x="484" y="435"/>
                          <a:pt x="484" y="435"/>
                        </a:cubicBezTo>
                        <a:cubicBezTo>
                          <a:pt x="480" y="485"/>
                          <a:pt x="463" y="559"/>
                          <a:pt x="512" y="591"/>
                        </a:cubicBezTo>
                        <a:cubicBezTo>
                          <a:pt x="539" y="631"/>
                          <a:pt x="589" y="625"/>
                          <a:pt x="632" y="627"/>
                        </a:cubicBezTo>
                        <a:cubicBezTo>
                          <a:pt x="641" y="641"/>
                          <a:pt x="650" y="650"/>
                          <a:pt x="664" y="659"/>
                        </a:cubicBezTo>
                        <a:cubicBezTo>
                          <a:pt x="667" y="663"/>
                          <a:pt x="668" y="668"/>
                          <a:pt x="672" y="671"/>
                        </a:cubicBezTo>
                        <a:cubicBezTo>
                          <a:pt x="679" y="675"/>
                          <a:pt x="696" y="679"/>
                          <a:pt x="696" y="679"/>
                        </a:cubicBezTo>
                        <a:cubicBezTo>
                          <a:pt x="757" y="673"/>
                          <a:pt x="751" y="663"/>
                          <a:pt x="780" y="615"/>
                        </a:cubicBezTo>
                        <a:cubicBezTo>
                          <a:pt x="786" y="570"/>
                          <a:pt x="780" y="492"/>
                          <a:pt x="736" y="463"/>
                        </a:cubicBezTo>
                        <a:cubicBezTo>
                          <a:pt x="729" y="442"/>
                          <a:pt x="717" y="423"/>
                          <a:pt x="708" y="403"/>
                        </a:cubicBezTo>
                        <a:cubicBezTo>
                          <a:pt x="705" y="395"/>
                          <a:pt x="703" y="387"/>
                          <a:pt x="700" y="379"/>
                        </a:cubicBezTo>
                        <a:cubicBezTo>
                          <a:pt x="699" y="375"/>
                          <a:pt x="696" y="367"/>
                          <a:pt x="696" y="367"/>
                        </a:cubicBezTo>
                        <a:cubicBezTo>
                          <a:pt x="693" y="282"/>
                          <a:pt x="692" y="200"/>
                          <a:pt x="700" y="115"/>
                        </a:cubicBezTo>
                        <a:cubicBezTo>
                          <a:pt x="693" y="88"/>
                          <a:pt x="681" y="62"/>
                          <a:pt x="676" y="35"/>
                        </a:cubicBezTo>
                        <a:cubicBezTo>
                          <a:pt x="674" y="26"/>
                          <a:pt x="665" y="14"/>
                          <a:pt x="672" y="7"/>
                        </a:cubicBezTo>
                        <a:cubicBezTo>
                          <a:pt x="679" y="0"/>
                          <a:pt x="691" y="10"/>
                          <a:pt x="700" y="11"/>
                        </a:cubicBezTo>
                        <a:cubicBezTo>
                          <a:pt x="727" y="38"/>
                          <a:pt x="755" y="81"/>
                          <a:pt x="764" y="119"/>
                        </a:cubicBezTo>
                        <a:cubicBezTo>
                          <a:pt x="761" y="187"/>
                          <a:pt x="758" y="220"/>
                          <a:pt x="748" y="279"/>
                        </a:cubicBezTo>
                        <a:cubicBezTo>
                          <a:pt x="749" y="308"/>
                          <a:pt x="750" y="338"/>
                          <a:pt x="752" y="367"/>
                        </a:cubicBezTo>
                        <a:cubicBezTo>
                          <a:pt x="754" y="389"/>
                          <a:pt x="767" y="408"/>
                          <a:pt x="776" y="427"/>
                        </a:cubicBezTo>
                        <a:cubicBezTo>
                          <a:pt x="783" y="444"/>
                          <a:pt x="785" y="463"/>
                          <a:pt x="792" y="479"/>
                        </a:cubicBezTo>
                        <a:cubicBezTo>
                          <a:pt x="797" y="491"/>
                          <a:pt x="807" y="503"/>
                          <a:pt x="812" y="515"/>
                        </a:cubicBezTo>
                        <a:cubicBezTo>
                          <a:pt x="820" y="533"/>
                          <a:pt x="821" y="547"/>
                          <a:pt x="832" y="563"/>
                        </a:cubicBezTo>
                        <a:cubicBezTo>
                          <a:pt x="837" y="601"/>
                          <a:pt x="847" y="648"/>
                          <a:pt x="828" y="683"/>
                        </a:cubicBezTo>
                        <a:cubicBezTo>
                          <a:pt x="821" y="696"/>
                          <a:pt x="812" y="707"/>
                          <a:pt x="804" y="719"/>
                        </a:cubicBezTo>
                        <a:cubicBezTo>
                          <a:pt x="801" y="723"/>
                          <a:pt x="796" y="731"/>
                          <a:pt x="796" y="731"/>
                        </a:cubicBezTo>
                        <a:cubicBezTo>
                          <a:pt x="797" y="743"/>
                          <a:pt x="791" y="759"/>
                          <a:pt x="800" y="767"/>
                        </a:cubicBezTo>
                        <a:cubicBezTo>
                          <a:pt x="812" y="777"/>
                          <a:pt x="848" y="775"/>
                          <a:pt x="848" y="775"/>
                        </a:cubicBezTo>
                        <a:cubicBezTo>
                          <a:pt x="932" y="770"/>
                          <a:pt x="934" y="779"/>
                          <a:pt x="948" y="707"/>
                        </a:cubicBezTo>
                        <a:cubicBezTo>
                          <a:pt x="947" y="670"/>
                          <a:pt x="947" y="632"/>
                          <a:pt x="944" y="595"/>
                        </a:cubicBezTo>
                        <a:cubicBezTo>
                          <a:pt x="942" y="574"/>
                          <a:pt x="915" y="555"/>
                          <a:pt x="904" y="539"/>
                        </a:cubicBezTo>
                        <a:cubicBezTo>
                          <a:pt x="894" y="525"/>
                          <a:pt x="893" y="509"/>
                          <a:pt x="884" y="495"/>
                        </a:cubicBezTo>
                        <a:cubicBezTo>
                          <a:pt x="881" y="477"/>
                          <a:pt x="876" y="461"/>
                          <a:pt x="872" y="443"/>
                        </a:cubicBezTo>
                        <a:cubicBezTo>
                          <a:pt x="886" y="421"/>
                          <a:pt x="899" y="427"/>
                          <a:pt x="924" y="431"/>
                        </a:cubicBezTo>
                        <a:cubicBezTo>
                          <a:pt x="956" y="474"/>
                          <a:pt x="950" y="522"/>
                          <a:pt x="976" y="567"/>
                        </a:cubicBezTo>
                        <a:cubicBezTo>
                          <a:pt x="987" y="587"/>
                          <a:pt x="985" y="588"/>
                          <a:pt x="992" y="615"/>
                        </a:cubicBezTo>
                        <a:cubicBezTo>
                          <a:pt x="994" y="623"/>
                          <a:pt x="1000" y="639"/>
                          <a:pt x="1000" y="639"/>
                        </a:cubicBezTo>
                        <a:cubicBezTo>
                          <a:pt x="999" y="671"/>
                          <a:pt x="996" y="703"/>
                          <a:pt x="996" y="735"/>
                        </a:cubicBezTo>
                        <a:cubicBezTo>
                          <a:pt x="996" y="743"/>
                          <a:pt x="993" y="756"/>
                          <a:pt x="1000" y="759"/>
                        </a:cubicBezTo>
                        <a:cubicBezTo>
                          <a:pt x="1012" y="765"/>
                          <a:pt x="1027" y="756"/>
                          <a:pt x="1040" y="755"/>
                        </a:cubicBezTo>
                        <a:cubicBezTo>
                          <a:pt x="1055" y="751"/>
                          <a:pt x="1065" y="744"/>
                          <a:pt x="1080" y="739"/>
                        </a:cubicBezTo>
                        <a:cubicBezTo>
                          <a:pt x="1102" y="706"/>
                          <a:pt x="1112" y="682"/>
                          <a:pt x="1120" y="643"/>
                        </a:cubicBezTo>
                        <a:cubicBezTo>
                          <a:pt x="1117" y="620"/>
                          <a:pt x="1112" y="601"/>
                          <a:pt x="1108" y="579"/>
                        </a:cubicBezTo>
                        <a:cubicBezTo>
                          <a:pt x="1115" y="557"/>
                          <a:pt x="1126" y="561"/>
                          <a:pt x="1140" y="575"/>
                        </a:cubicBezTo>
                        <a:cubicBezTo>
                          <a:pt x="1151" y="607"/>
                          <a:pt x="1147" y="591"/>
                          <a:pt x="1152" y="623"/>
                        </a:cubicBezTo>
                        <a:cubicBezTo>
                          <a:pt x="1151" y="655"/>
                          <a:pt x="1150" y="687"/>
                          <a:pt x="1148" y="719"/>
                        </a:cubicBezTo>
                        <a:cubicBezTo>
                          <a:pt x="1147" y="727"/>
                          <a:pt x="1137" y="755"/>
                          <a:pt x="1136" y="759"/>
                        </a:cubicBezTo>
                        <a:cubicBezTo>
                          <a:pt x="1136" y="759"/>
                          <a:pt x="1106" y="779"/>
                          <a:pt x="1100" y="783"/>
                        </a:cubicBezTo>
                        <a:cubicBezTo>
                          <a:pt x="1070" y="803"/>
                          <a:pt x="1041" y="822"/>
                          <a:pt x="1016" y="847"/>
                        </a:cubicBezTo>
                        <a:cubicBezTo>
                          <a:pt x="1007" y="874"/>
                          <a:pt x="979" y="884"/>
                          <a:pt x="964" y="907"/>
                        </a:cubicBezTo>
                        <a:cubicBezTo>
                          <a:pt x="941" y="942"/>
                          <a:pt x="928" y="983"/>
                          <a:pt x="892" y="1007"/>
                        </a:cubicBezTo>
                        <a:cubicBezTo>
                          <a:pt x="877" y="1029"/>
                          <a:pt x="861" y="1047"/>
                          <a:pt x="836" y="1055"/>
                        </a:cubicBezTo>
                        <a:cubicBezTo>
                          <a:pt x="813" y="1078"/>
                          <a:pt x="778" y="1079"/>
                          <a:pt x="748" y="1087"/>
                        </a:cubicBezTo>
                        <a:cubicBezTo>
                          <a:pt x="720" y="1086"/>
                          <a:pt x="692" y="1088"/>
                          <a:pt x="664" y="1083"/>
                        </a:cubicBezTo>
                        <a:cubicBezTo>
                          <a:pt x="634" y="1078"/>
                          <a:pt x="582" y="1032"/>
                          <a:pt x="556" y="1015"/>
                        </a:cubicBezTo>
                        <a:cubicBezTo>
                          <a:pt x="545" y="999"/>
                          <a:pt x="512" y="963"/>
                          <a:pt x="492" y="963"/>
                        </a:cubicBezTo>
                        <a:cubicBezTo>
                          <a:pt x="490" y="963"/>
                          <a:pt x="495" y="966"/>
                          <a:pt x="496" y="967"/>
                        </a:cubicBezTo>
                        <a:close/>
                      </a:path>
                    </a:pathLst>
                  </a:custGeom>
                  <a:solidFill>
                    <a:srgbClr val="CC9900"/>
                  </a:solidFill>
                  <a:ln w="28575" cmpd="sng">
                    <a:solidFill>
                      <a:srgbClr val="996633"/>
                    </a:solidFill>
                    <a:round/>
                    <a:headEnd/>
                    <a:tailEnd/>
                  </a:ln>
                </p:spPr>
                <p:txBody>
                  <a:bodyPr/>
                  <a:lstStyle/>
                  <a:p>
                    <a:endParaRPr lang="en-GR"/>
                  </a:p>
                </p:txBody>
              </p:sp>
              <p:sp>
                <p:nvSpPr>
                  <p:cNvPr id="158782" name="Oval 322">
                    <a:extLst>
                      <a:ext uri="{FF2B5EF4-FFF2-40B4-BE49-F238E27FC236}">
                        <a16:creationId xmlns:a16="http://schemas.microsoft.com/office/drawing/2014/main" id="{E49D81CA-9ADB-C3FE-4201-0CA2C8D584AB}"/>
                      </a:ext>
                    </a:extLst>
                  </p:cNvPr>
                  <p:cNvSpPr>
                    <a:spLocks noChangeArrowheads="1"/>
                  </p:cNvSpPr>
                  <p:nvPr/>
                </p:nvSpPr>
                <p:spPr bwMode="auto">
                  <a:xfrm rot="-2445872">
                    <a:off x="2760" y="2362"/>
                    <a:ext cx="49"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nvGrpSpPr>
                  <p:cNvPr id="132161" name="Group 323">
                    <a:extLst>
                      <a:ext uri="{FF2B5EF4-FFF2-40B4-BE49-F238E27FC236}">
                        <a16:creationId xmlns:a16="http://schemas.microsoft.com/office/drawing/2014/main" id="{7F9FB136-30CD-6134-36AC-D9223F114A71}"/>
                      </a:ext>
                    </a:extLst>
                  </p:cNvPr>
                  <p:cNvGrpSpPr>
                    <a:grpSpLocks/>
                  </p:cNvGrpSpPr>
                  <p:nvPr/>
                </p:nvGrpSpPr>
                <p:grpSpPr bwMode="auto">
                  <a:xfrm rot="19121331" flipH="1">
                    <a:off x="2676" y="2171"/>
                    <a:ext cx="192" cy="112"/>
                    <a:chOff x="2472" y="1376"/>
                    <a:chExt cx="576" cy="328"/>
                  </a:xfrm>
                </p:grpSpPr>
                <p:sp>
                  <p:nvSpPr>
                    <p:cNvPr id="132851" name="Freeform 324">
                      <a:extLst>
                        <a:ext uri="{FF2B5EF4-FFF2-40B4-BE49-F238E27FC236}">
                          <a16:creationId xmlns:a16="http://schemas.microsoft.com/office/drawing/2014/main" id="{D1D48903-A96A-63BF-EFA2-5A656C07E647}"/>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74" name="Oval 325">
                      <a:extLst>
                        <a:ext uri="{FF2B5EF4-FFF2-40B4-BE49-F238E27FC236}">
                          <a16:creationId xmlns:a16="http://schemas.microsoft.com/office/drawing/2014/main" id="{7AEC1793-3362-FAFC-A1D4-32332F3D0E8E}"/>
                        </a:ext>
                      </a:extLst>
                    </p:cNvPr>
                    <p:cNvSpPr>
                      <a:spLocks noChangeArrowheads="1"/>
                    </p:cNvSpPr>
                    <p:nvPr/>
                  </p:nvSpPr>
                  <p:spPr bwMode="auto">
                    <a:xfrm>
                      <a:off x="2638" y="1412"/>
                      <a:ext cx="188"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62" name="Group 326">
                    <a:extLst>
                      <a:ext uri="{FF2B5EF4-FFF2-40B4-BE49-F238E27FC236}">
                        <a16:creationId xmlns:a16="http://schemas.microsoft.com/office/drawing/2014/main" id="{B89F5382-E115-0D75-6EBA-58760AF828D5}"/>
                      </a:ext>
                    </a:extLst>
                  </p:cNvPr>
                  <p:cNvGrpSpPr>
                    <a:grpSpLocks/>
                  </p:cNvGrpSpPr>
                  <p:nvPr/>
                </p:nvGrpSpPr>
                <p:grpSpPr bwMode="auto">
                  <a:xfrm flipH="1">
                    <a:off x="2820" y="2085"/>
                    <a:ext cx="192" cy="96"/>
                    <a:chOff x="3504" y="1416"/>
                    <a:chExt cx="576" cy="328"/>
                  </a:xfrm>
                </p:grpSpPr>
                <p:sp>
                  <p:nvSpPr>
                    <p:cNvPr id="132849" name="Freeform 327">
                      <a:extLst>
                        <a:ext uri="{FF2B5EF4-FFF2-40B4-BE49-F238E27FC236}">
                          <a16:creationId xmlns:a16="http://schemas.microsoft.com/office/drawing/2014/main" id="{C733A948-3371-1E1E-8D0B-0B7274DD4018}"/>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72" name="Oval 328">
                      <a:extLst>
                        <a:ext uri="{FF2B5EF4-FFF2-40B4-BE49-F238E27FC236}">
                          <a16:creationId xmlns:a16="http://schemas.microsoft.com/office/drawing/2014/main" id="{1D922DCD-3392-764C-8E1F-327E81FD06AC}"/>
                        </a:ext>
                      </a:extLst>
                    </p:cNvPr>
                    <p:cNvSpPr>
                      <a:spLocks noChangeArrowheads="1"/>
                    </p:cNvSpPr>
                    <p:nvPr/>
                  </p:nvSpPr>
                  <p:spPr bwMode="auto">
                    <a:xfrm>
                      <a:off x="3695" y="1463"/>
                      <a:ext cx="193"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63" name="Group 329">
                    <a:extLst>
                      <a:ext uri="{FF2B5EF4-FFF2-40B4-BE49-F238E27FC236}">
                        <a16:creationId xmlns:a16="http://schemas.microsoft.com/office/drawing/2014/main" id="{EC905FA5-A296-5C1C-6A94-947A0772D0A4}"/>
                      </a:ext>
                    </a:extLst>
                  </p:cNvPr>
                  <p:cNvGrpSpPr>
                    <a:grpSpLocks/>
                  </p:cNvGrpSpPr>
                  <p:nvPr/>
                </p:nvGrpSpPr>
                <p:grpSpPr bwMode="auto">
                  <a:xfrm flipH="1">
                    <a:off x="2568" y="2109"/>
                    <a:ext cx="192" cy="144"/>
                    <a:chOff x="3504" y="1416"/>
                    <a:chExt cx="576" cy="328"/>
                  </a:xfrm>
                </p:grpSpPr>
                <p:sp>
                  <p:nvSpPr>
                    <p:cNvPr id="132847" name="Freeform 330">
                      <a:extLst>
                        <a:ext uri="{FF2B5EF4-FFF2-40B4-BE49-F238E27FC236}">
                          <a16:creationId xmlns:a16="http://schemas.microsoft.com/office/drawing/2014/main" id="{7E04CD11-859B-EEFA-9C7E-773F1DD55F1E}"/>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70" name="Oval 331">
                      <a:extLst>
                        <a:ext uri="{FF2B5EF4-FFF2-40B4-BE49-F238E27FC236}">
                          <a16:creationId xmlns:a16="http://schemas.microsoft.com/office/drawing/2014/main" id="{D413E0E3-CFD1-5272-535B-D89F9F62728B}"/>
                        </a:ext>
                      </a:extLst>
                    </p:cNvPr>
                    <p:cNvSpPr>
                      <a:spLocks noChangeArrowheads="1"/>
                    </p:cNvSpPr>
                    <p:nvPr/>
                  </p:nvSpPr>
                  <p:spPr bwMode="auto">
                    <a:xfrm>
                      <a:off x="3695" y="1462"/>
                      <a:ext cx="193"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64" name="Group 332">
                    <a:extLst>
                      <a:ext uri="{FF2B5EF4-FFF2-40B4-BE49-F238E27FC236}">
                        <a16:creationId xmlns:a16="http://schemas.microsoft.com/office/drawing/2014/main" id="{F62317F1-FE08-0722-4ECE-8F7875FFC418}"/>
                      </a:ext>
                    </a:extLst>
                  </p:cNvPr>
                  <p:cNvGrpSpPr>
                    <a:grpSpLocks/>
                  </p:cNvGrpSpPr>
                  <p:nvPr/>
                </p:nvGrpSpPr>
                <p:grpSpPr bwMode="auto">
                  <a:xfrm rot="3350995">
                    <a:off x="3558" y="2169"/>
                    <a:ext cx="216" cy="120"/>
                    <a:chOff x="1936" y="1344"/>
                    <a:chExt cx="632" cy="336"/>
                  </a:xfrm>
                </p:grpSpPr>
                <p:sp>
                  <p:nvSpPr>
                    <p:cNvPr id="132845" name="Freeform 333">
                      <a:extLst>
                        <a:ext uri="{FF2B5EF4-FFF2-40B4-BE49-F238E27FC236}">
                          <a16:creationId xmlns:a16="http://schemas.microsoft.com/office/drawing/2014/main" id="{D5FCB996-8813-6270-BEED-0FC247AB21F7}"/>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468" name="Oval 334">
                      <a:extLst>
                        <a:ext uri="{FF2B5EF4-FFF2-40B4-BE49-F238E27FC236}">
                          <a16:creationId xmlns:a16="http://schemas.microsoft.com/office/drawing/2014/main" id="{2DAF7E10-8A91-D29D-7ED6-AFBF1773DFF6}"/>
                        </a:ext>
                      </a:extLst>
                    </p:cNvPr>
                    <p:cNvSpPr>
                      <a:spLocks noChangeArrowheads="1"/>
                    </p:cNvSpPr>
                    <p:nvPr/>
                  </p:nvSpPr>
                  <p:spPr bwMode="auto">
                    <a:xfrm>
                      <a:off x="2153" y="1419"/>
                      <a:ext cx="194"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65" name="Group 335">
                    <a:extLst>
                      <a:ext uri="{FF2B5EF4-FFF2-40B4-BE49-F238E27FC236}">
                        <a16:creationId xmlns:a16="http://schemas.microsoft.com/office/drawing/2014/main" id="{16778CE8-BF51-4AA0-0C70-399DE4D3037D}"/>
                      </a:ext>
                    </a:extLst>
                  </p:cNvPr>
                  <p:cNvGrpSpPr>
                    <a:grpSpLocks/>
                  </p:cNvGrpSpPr>
                  <p:nvPr/>
                </p:nvGrpSpPr>
                <p:grpSpPr bwMode="auto">
                  <a:xfrm rot="3350995">
                    <a:off x="3648" y="2361"/>
                    <a:ext cx="216" cy="120"/>
                    <a:chOff x="1936" y="1344"/>
                    <a:chExt cx="632" cy="336"/>
                  </a:xfrm>
                </p:grpSpPr>
                <p:sp>
                  <p:nvSpPr>
                    <p:cNvPr id="132843" name="Freeform 336">
                      <a:extLst>
                        <a:ext uri="{FF2B5EF4-FFF2-40B4-BE49-F238E27FC236}">
                          <a16:creationId xmlns:a16="http://schemas.microsoft.com/office/drawing/2014/main" id="{0CA76168-7306-76D2-433F-B5126E775B39}"/>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466" name="Oval 337">
                      <a:extLst>
                        <a:ext uri="{FF2B5EF4-FFF2-40B4-BE49-F238E27FC236}">
                          <a16:creationId xmlns:a16="http://schemas.microsoft.com/office/drawing/2014/main" id="{D8DA9F95-86CC-EA20-E432-27420C86B1E9}"/>
                        </a:ext>
                      </a:extLst>
                    </p:cNvPr>
                    <p:cNvSpPr>
                      <a:spLocks noChangeArrowheads="1"/>
                    </p:cNvSpPr>
                    <p:nvPr/>
                  </p:nvSpPr>
                  <p:spPr bwMode="auto">
                    <a:xfrm>
                      <a:off x="2155" y="1416"/>
                      <a:ext cx="189"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sp>
                <p:nvSpPr>
                  <p:cNvPr id="132166" name="Freeform 338">
                    <a:extLst>
                      <a:ext uri="{FF2B5EF4-FFF2-40B4-BE49-F238E27FC236}">
                        <a16:creationId xmlns:a16="http://schemas.microsoft.com/office/drawing/2014/main" id="{898E005B-801A-0A2A-C8A2-B6FF07A6D6BD}"/>
                      </a:ext>
                    </a:extLst>
                  </p:cNvPr>
                  <p:cNvSpPr>
                    <a:spLocks/>
                  </p:cNvSpPr>
                  <p:nvPr/>
                </p:nvSpPr>
                <p:spPr bwMode="auto">
                  <a:xfrm rot="2954128">
                    <a:off x="3589" y="2356"/>
                    <a:ext cx="208" cy="186"/>
                  </a:xfrm>
                  <a:custGeom>
                    <a:avLst/>
                    <a:gdLst>
                      <a:gd name="T0" fmla="*/ 0 w 1152"/>
                      <a:gd name="T1" fmla="*/ 0 h 1088"/>
                      <a:gd name="T2" fmla="*/ 0 w 1152"/>
                      <a:gd name="T3" fmla="*/ 0 h 1088"/>
                      <a:gd name="T4" fmla="*/ 0 w 1152"/>
                      <a:gd name="T5" fmla="*/ 0 h 1088"/>
                      <a:gd name="T6" fmla="*/ 0 w 1152"/>
                      <a:gd name="T7" fmla="*/ 0 h 1088"/>
                      <a:gd name="T8" fmla="*/ 0 w 1152"/>
                      <a:gd name="T9" fmla="*/ 0 h 1088"/>
                      <a:gd name="T10" fmla="*/ 0 w 1152"/>
                      <a:gd name="T11" fmla="*/ 0 h 1088"/>
                      <a:gd name="T12" fmla="*/ 0 w 1152"/>
                      <a:gd name="T13" fmla="*/ 0 h 1088"/>
                      <a:gd name="T14" fmla="*/ 0 w 1152"/>
                      <a:gd name="T15" fmla="*/ 0 h 1088"/>
                      <a:gd name="T16" fmla="*/ 0 w 1152"/>
                      <a:gd name="T17" fmla="*/ 0 h 1088"/>
                      <a:gd name="T18" fmla="*/ 0 w 1152"/>
                      <a:gd name="T19" fmla="*/ 0 h 1088"/>
                      <a:gd name="T20" fmla="*/ 0 w 1152"/>
                      <a:gd name="T21" fmla="*/ 0 h 1088"/>
                      <a:gd name="T22" fmla="*/ 0 w 1152"/>
                      <a:gd name="T23" fmla="*/ 0 h 1088"/>
                      <a:gd name="T24" fmla="*/ 0 w 1152"/>
                      <a:gd name="T25" fmla="*/ 0 h 1088"/>
                      <a:gd name="T26" fmla="*/ 0 w 1152"/>
                      <a:gd name="T27" fmla="*/ 0 h 1088"/>
                      <a:gd name="T28" fmla="*/ 0 w 1152"/>
                      <a:gd name="T29" fmla="*/ 0 h 1088"/>
                      <a:gd name="T30" fmla="*/ 0 w 1152"/>
                      <a:gd name="T31" fmla="*/ 0 h 1088"/>
                      <a:gd name="T32" fmla="*/ 0 w 1152"/>
                      <a:gd name="T33" fmla="*/ 0 h 1088"/>
                      <a:gd name="T34" fmla="*/ 0 w 1152"/>
                      <a:gd name="T35" fmla="*/ 0 h 1088"/>
                      <a:gd name="T36" fmla="*/ 0 w 1152"/>
                      <a:gd name="T37" fmla="*/ 0 h 1088"/>
                      <a:gd name="T38" fmla="*/ 0 w 1152"/>
                      <a:gd name="T39" fmla="*/ 0 h 1088"/>
                      <a:gd name="T40" fmla="*/ 0 w 1152"/>
                      <a:gd name="T41" fmla="*/ 0 h 1088"/>
                      <a:gd name="T42" fmla="*/ 0 w 1152"/>
                      <a:gd name="T43" fmla="*/ 0 h 1088"/>
                      <a:gd name="T44" fmla="*/ 0 w 1152"/>
                      <a:gd name="T45" fmla="*/ 0 h 1088"/>
                      <a:gd name="T46" fmla="*/ 0 w 1152"/>
                      <a:gd name="T47" fmla="*/ 0 h 1088"/>
                      <a:gd name="T48" fmla="*/ 0 w 1152"/>
                      <a:gd name="T49" fmla="*/ 0 h 1088"/>
                      <a:gd name="T50" fmla="*/ 0 w 1152"/>
                      <a:gd name="T51" fmla="*/ 0 h 1088"/>
                      <a:gd name="T52" fmla="*/ 0 w 1152"/>
                      <a:gd name="T53" fmla="*/ 0 h 1088"/>
                      <a:gd name="T54" fmla="*/ 0 w 1152"/>
                      <a:gd name="T55" fmla="*/ 0 h 1088"/>
                      <a:gd name="T56" fmla="*/ 0 w 1152"/>
                      <a:gd name="T57" fmla="*/ 0 h 1088"/>
                      <a:gd name="T58" fmla="*/ 0 w 1152"/>
                      <a:gd name="T59" fmla="*/ 0 h 1088"/>
                      <a:gd name="T60" fmla="*/ 0 w 1152"/>
                      <a:gd name="T61" fmla="*/ 0 h 1088"/>
                      <a:gd name="T62" fmla="*/ 0 w 1152"/>
                      <a:gd name="T63" fmla="*/ 0 h 1088"/>
                      <a:gd name="T64" fmla="*/ 0 w 1152"/>
                      <a:gd name="T65" fmla="*/ 0 h 1088"/>
                      <a:gd name="T66" fmla="*/ 0 w 1152"/>
                      <a:gd name="T67" fmla="*/ 0 h 1088"/>
                      <a:gd name="T68" fmla="*/ 0 w 1152"/>
                      <a:gd name="T69" fmla="*/ 0 h 1088"/>
                      <a:gd name="T70" fmla="*/ 0 w 1152"/>
                      <a:gd name="T71" fmla="*/ 0 h 1088"/>
                      <a:gd name="T72" fmla="*/ 0 w 1152"/>
                      <a:gd name="T73" fmla="*/ 0 h 1088"/>
                      <a:gd name="T74" fmla="*/ 0 w 1152"/>
                      <a:gd name="T75" fmla="*/ 0 h 1088"/>
                      <a:gd name="T76" fmla="*/ 0 w 1152"/>
                      <a:gd name="T77" fmla="*/ 0 h 1088"/>
                      <a:gd name="T78" fmla="*/ 0 w 1152"/>
                      <a:gd name="T79" fmla="*/ 0 h 1088"/>
                      <a:gd name="T80" fmla="*/ 0 w 1152"/>
                      <a:gd name="T81" fmla="*/ 0 h 1088"/>
                      <a:gd name="T82" fmla="*/ 0 w 1152"/>
                      <a:gd name="T83" fmla="*/ 0 h 1088"/>
                      <a:gd name="T84" fmla="*/ 0 w 1152"/>
                      <a:gd name="T85" fmla="*/ 0 h 1088"/>
                      <a:gd name="T86" fmla="*/ 0 w 1152"/>
                      <a:gd name="T87" fmla="*/ 0 h 1088"/>
                      <a:gd name="T88" fmla="*/ 0 w 1152"/>
                      <a:gd name="T89" fmla="*/ 0 h 1088"/>
                      <a:gd name="T90" fmla="*/ 0 w 1152"/>
                      <a:gd name="T91" fmla="*/ 0 h 1088"/>
                      <a:gd name="T92" fmla="*/ 0 w 1152"/>
                      <a:gd name="T93" fmla="*/ 0 h 1088"/>
                      <a:gd name="T94" fmla="*/ 0 w 1152"/>
                      <a:gd name="T95" fmla="*/ 0 h 10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2"/>
                      <a:gd name="T145" fmla="*/ 0 h 1088"/>
                      <a:gd name="T146" fmla="*/ 1152 w 1152"/>
                      <a:gd name="T147" fmla="*/ 1088 h 10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2" h="1088">
                        <a:moveTo>
                          <a:pt x="496" y="967"/>
                        </a:moveTo>
                        <a:cubicBezTo>
                          <a:pt x="478" y="914"/>
                          <a:pt x="439" y="857"/>
                          <a:pt x="384" y="839"/>
                        </a:cubicBezTo>
                        <a:cubicBezTo>
                          <a:pt x="247" y="843"/>
                          <a:pt x="141" y="846"/>
                          <a:pt x="0" y="843"/>
                        </a:cubicBezTo>
                        <a:cubicBezTo>
                          <a:pt x="1" y="836"/>
                          <a:pt x="0" y="829"/>
                          <a:pt x="4" y="823"/>
                        </a:cubicBezTo>
                        <a:cubicBezTo>
                          <a:pt x="10" y="814"/>
                          <a:pt x="25" y="817"/>
                          <a:pt x="36" y="815"/>
                        </a:cubicBezTo>
                        <a:cubicBezTo>
                          <a:pt x="75" y="806"/>
                          <a:pt x="112" y="803"/>
                          <a:pt x="152" y="799"/>
                        </a:cubicBezTo>
                        <a:cubicBezTo>
                          <a:pt x="176" y="797"/>
                          <a:pt x="224" y="791"/>
                          <a:pt x="224" y="791"/>
                        </a:cubicBezTo>
                        <a:cubicBezTo>
                          <a:pt x="255" y="783"/>
                          <a:pt x="285" y="782"/>
                          <a:pt x="316" y="779"/>
                        </a:cubicBezTo>
                        <a:cubicBezTo>
                          <a:pt x="324" y="776"/>
                          <a:pt x="332" y="774"/>
                          <a:pt x="340" y="771"/>
                        </a:cubicBezTo>
                        <a:cubicBezTo>
                          <a:pt x="349" y="768"/>
                          <a:pt x="356" y="747"/>
                          <a:pt x="356" y="747"/>
                        </a:cubicBezTo>
                        <a:cubicBezTo>
                          <a:pt x="348" y="722"/>
                          <a:pt x="312" y="716"/>
                          <a:pt x="292" y="699"/>
                        </a:cubicBezTo>
                        <a:cubicBezTo>
                          <a:pt x="279" y="688"/>
                          <a:pt x="274" y="676"/>
                          <a:pt x="260" y="667"/>
                        </a:cubicBezTo>
                        <a:cubicBezTo>
                          <a:pt x="247" y="647"/>
                          <a:pt x="220" y="618"/>
                          <a:pt x="212" y="595"/>
                        </a:cubicBezTo>
                        <a:cubicBezTo>
                          <a:pt x="204" y="570"/>
                          <a:pt x="187" y="541"/>
                          <a:pt x="172" y="519"/>
                        </a:cubicBezTo>
                        <a:cubicBezTo>
                          <a:pt x="162" y="467"/>
                          <a:pt x="145" y="417"/>
                          <a:pt x="128" y="367"/>
                        </a:cubicBezTo>
                        <a:cubicBezTo>
                          <a:pt x="132" y="321"/>
                          <a:pt x="128" y="302"/>
                          <a:pt x="172" y="291"/>
                        </a:cubicBezTo>
                        <a:cubicBezTo>
                          <a:pt x="183" y="257"/>
                          <a:pt x="174" y="205"/>
                          <a:pt x="148" y="179"/>
                        </a:cubicBezTo>
                        <a:cubicBezTo>
                          <a:pt x="138" y="150"/>
                          <a:pt x="142" y="163"/>
                          <a:pt x="136" y="139"/>
                        </a:cubicBezTo>
                        <a:cubicBezTo>
                          <a:pt x="138" y="105"/>
                          <a:pt x="127" y="74"/>
                          <a:pt x="160" y="63"/>
                        </a:cubicBezTo>
                        <a:cubicBezTo>
                          <a:pt x="173" y="67"/>
                          <a:pt x="178" y="68"/>
                          <a:pt x="188" y="79"/>
                        </a:cubicBezTo>
                        <a:cubicBezTo>
                          <a:pt x="194" y="86"/>
                          <a:pt x="204" y="103"/>
                          <a:pt x="204" y="103"/>
                        </a:cubicBezTo>
                        <a:cubicBezTo>
                          <a:pt x="207" y="153"/>
                          <a:pt x="207" y="177"/>
                          <a:pt x="232" y="215"/>
                        </a:cubicBezTo>
                        <a:cubicBezTo>
                          <a:pt x="231" y="242"/>
                          <a:pt x="233" y="269"/>
                          <a:pt x="228" y="295"/>
                        </a:cubicBezTo>
                        <a:cubicBezTo>
                          <a:pt x="224" y="316"/>
                          <a:pt x="188" y="350"/>
                          <a:pt x="180" y="383"/>
                        </a:cubicBezTo>
                        <a:cubicBezTo>
                          <a:pt x="183" y="449"/>
                          <a:pt x="166" y="477"/>
                          <a:pt x="204" y="515"/>
                        </a:cubicBezTo>
                        <a:cubicBezTo>
                          <a:pt x="210" y="534"/>
                          <a:pt x="238" y="563"/>
                          <a:pt x="256" y="575"/>
                        </a:cubicBezTo>
                        <a:cubicBezTo>
                          <a:pt x="268" y="592"/>
                          <a:pt x="283" y="611"/>
                          <a:pt x="300" y="623"/>
                        </a:cubicBezTo>
                        <a:cubicBezTo>
                          <a:pt x="309" y="637"/>
                          <a:pt x="351" y="669"/>
                          <a:pt x="368" y="675"/>
                        </a:cubicBezTo>
                        <a:cubicBezTo>
                          <a:pt x="384" y="691"/>
                          <a:pt x="408" y="702"/>
                          <a:pt x="428" y="711"/>
                        </a:cubicBezTo>
                        <a:cubicBezTo>
                          <a:pt x="436" y="714"/>
                          <a:pt x="444" y="716"/>
                          <a:pt x="452" y="719"/>
                        </a:cubicBezTo>
                        <a:cubicBezTo>
                          <a:pt x="456" y="720"/>
                          <a:pt x="464" y="723"/>
                          <a:pt x="464" y="723"/>
                        </a:cubicBezTo>
                        <a:cubicBezTo>
                          <a:pt x="496" y="719"/>
                          <a:pt x="504" y="721"/>
                          <a:pt x="512" y="691"/>
                        </a:cubicBezTo>
                        <a:cubicBezTo>
                          <a:pt x="509" y="679"/>
                          <a:pt x="510" y="665"/>
                          <a:pt x="504" y="655"/>
                        </a:cubicBezTo>
                        <a:cubicBezTo>
                          <a:pt x="499" y="647"/>
                          <a:pt x="480" y="639"/>
                          <a:pt x="480" y="639"/>
                        </a:cubicBezTo>
                        <a:cubicBezTo>
                          <a:pt x="470" y="624"/>
                          <a:pt x="458" y="617"/>
                          <a:pt x="444" y="607"/>
                        </a:cubicBezTo>
                        <a:cubicBezTo>
                          <a:pt x="425" y="578"/>
                          <a:pt x="435" y="590"/>
                          <a:pt x="416" y="571"/>
                        </a:cubicBezTo>
                        <a:cubicBezTo>
                          <a:pt x="413" y="557"/>
                          <a:pt x="404" y="531"/>
                          <a:pt x="404" y="531"/>
                        </a:cubicBezTo>
                        <a:cubicBezTo>
                          <a:pt x="408" y="443"/>
                          <a:pt x="412" y="407"/>
                          <a:pt x="472" y="347"/>
                        </a:cubicBezTo>
                        <a:cubicBezTo>
                          <a:pt x="485" y="308"/>
                          <a:pt x="463" y="258"/>
                          <a:pt x="508" y="243"/>
                        </a:cubicBezTo>
                        <a:cubicBezTo>
                          <a:pt x="576" y="254"/>
                          <a:pt x="544" y="322"/>
                          <a:pt x="516" y="359"/>
                        </a:cubicBezTo>
                        <a:cubicBezTo>
                          <a:pt x="510" y="377"/>
                          <a:pt x="499" y="393"/>
                          <a:pt x="492" y="411"/>
                        </a:cubicBezTo>
                        <a:cubicBezTo>
                          <a:pt x="489" y="419"/>
                          <a:pt x="484" y="435"/>
                          <a:pt x="484" y="435"/>
                        </a:cubicBezTo>
                        <a:cubicBezTo>
                          <a:pt x="480" y="485"/>
                          <a:pt x="463" y="559"/>
                          <a:pt x="512" y="591"/>
                        </a:cubicBezTo>
                        <a:cubicBezTo>
                          <a:pt x="539" y="631"/>
                          <a:pt x="589" y="625"/>
                          <a:pt x="632" y="627"/>
                        </a:cubicBezTo>
                        <a:cubicBezTo>
                          <a:pt x="641" y="641"/>
                          <a:pt x="650" y="650"/>
                          <a:pt x="664" y="659"/>
                        </a:cubicBezTo>
                        <a:cubicBezTo>
                          <a:pt x="667" y="663"/>
                          <a:pt x="668" y="668"/>
                          <a:pt x="672" y="671"/>
                        </a:cubicBezTo>
                        <a:cubicBezTo>
                          <a:pt x="679" y="675"/>
                          <a:pt x="696" y="679"/>
                          <a:pt x="696" y="679"/>
                        </a:cubicBezTo>
                        <a:cubicBezTo>
                          <a:pt x="757" y="673"/>
                          <a:pt x="751" y="663"/>
                          <a:pt x="780" y="615"/>
                        </a:cubicBezTo>
                        <a:cubicBezTo>
                          <a:pt x="786" y="570"/>
                          <a:pt x="780" y="492"/>
                          <a:pt x="736" y="463"/>
                        </a:cubicBezTo>
                        <a:cubicBezTo>
                          <a:pt x="729" y="442"/>
                          <a:pt x="717" y="423"/>
                          <a:pt x="708" y="403"/>
                        </a:cubicBezTo>
                        <a:cubicBezTo>
                          <a:pt x="705" y="395"/>
                          <a:pt x="703" y="387"/>
                          <a:pt x="700" y="379"/>
                        </a:cubicBezTo>
                        <a:cubicBezTo>
                          <a:pt x="699" y="375"/>
                          <a:pt x="696" y="367"/>
                          <a:pt x="696" y="367"/>
                        </a:cubicBezTo>
                        <a:cubicBezTo>
                          <a:pt x="693" y="282"/>
                          <a:pt x="692" y="200"/>
                          <a:pt x="700" y="115"/>
                        </a:cubicBezTo>
                        <a:cubicBezTo>
                          <a:pt x="693" y="88"/>
                          <a:pt x="681" y="62"/>
                          <a:pt x="676" y="35"/>
                        </a:cubicBezTo>
                        <a:cubicBezTo>
                          <a:pt x="674" y="26"/>
                          <a:pt x="665" y="14"/>
                          <a:pt x="672" y="7"/>
                        </a:cubicBezTo>
                        <a:cubicBezTo>
                          <a:pt x="679" y="0"/>
                          <a:pt x="691" y="10"/>
                          <a:pt x="700" y="11"/>
                        </a:cubicBezTo>
                        <a:cubicBezTo>
                          <a:pt x="727" y="38"/>
                          <a:pt x="755" y="81"/>
                          <a:pt x="764" y="119"/>
                        </a:cubicBezTo>
                        <a:cubicBezTo>
                          <a:pt x="761" y="187"/>
                          <a:pt x="758" y="220"/>
                          <a:pt x="748" y="279"/>
                        </a:cubicBezTo>
                        <a:cubicBezTo>
                          <a:pt x="749" y="308"/>
                          <a:pt x="750" y="338"/>
                          <a:pt x="752" y="367"/>
                        </a:cubicBezTo>
                        <a:cubicBezTo>
                          <a:pt x="754" y="389"/>
                          <a:pt x="767" y="408"/>
                          <a:pt x="776" y="427"/>
                        </a:cubicBezTo>
                        <a:cubicBezTo>
                          <a:pt x="783" y="444"/>
                          <a:pt x="785" y="463"/>
                          <a:pt x="792" y="479"/>
                        </a:cubicBezTo>
                        <a:cubicBezTo>
                          <a:pt x="797" y="491"/>
                          <a:pt x="807" y="503"/>
                          <a:pt x="812" y="515"/>
                        </a:cubicBezTo>
                        <a:cubicBezTo>
                          <a:pt x="820" y="533"/>
                          <a:pt x="821" y="547"/>
                          <a:pt x="832" y="563"/>
                        </a:cubicBezTo>
                        <a:cubicBezTo>
                          <a:pt x="837" y="601"/>
                          <a:pt x="847" y="648"/>
                          <a:pt x="828" y="683"/>
                        </a:cubicBezTo>
                        <a:cubicBezTo>
                          <a:pt x="821" y="696"/>
                          <a:pt x="812" y="707"/>
                          <a:pt x="804" y="719"/>
                        </a:cubicBezTo>
                        <a:cubicBezTo>
                          <a:pt x="801" y="723"/>
                          <a:pt x="796" y="731"/>
                          <a:pt x="796" y="731"/>
                        </a:cubicBezTo>
                        <a:cubicBezTo>
                          <a:pt x="797" y="743"/>
                          <a:pt x="791" y="759"/>
                          <a:pt x="800" y="767"/>
                        </a:cubicBezTo>
                        <a:cubicBezTo>
                          <a:pt x="812" y="777"/>
                          <a:pt x="848" y="775"/>
                          <a:pt x="848" y="775"/>
                        </a:cubicBezTo>
                        <a:cubicBezTo>
                          <a:pt x="932" y="770"/>
                          <a:pt x="934" y="779"/>
                          <a:pt x="948" y="707"/>
                        </a:cubicBezTo>
                        <a:cubicBezTo>
                          <a:pt x="947" y="670"/>
                          <a:pt x="947" y="632"/>
                          <a:pt x="944" y="595"/>
                        </a:cubicBezTo>
                        <a:cubicBezTo>
                          <a:pt x="942" y="574"/>
                          <a:pt x="915" y="555"/>
                          <a:pt x="904" y="539"/>
                        </a:cubicBezTo>
                        <a:cubicBezTo>
                          <a:pt x="894" y="525"/>
                          <a:pt x="893" y="509"/>
                          <a:pt x="884" y="495"/>
                        </a:cubicBezTo>
                        <a:cubicBezTo>
                          <a:pt x="881" y="477"/>
                          <a:pt x="876" y="461"/>
                          <a:pt x="872" y="443"/>
                        </a:cubicBezTo>
                        <a:cubicBezTo>
                          <a:pt x="886" y="421"/>
                          <a:pt x="899" y="427"/>
                          <a:pt x="924" y="431"/>
                        </a:cubicBezTo>
                        <a:cubicBezTo>
                          <a:pt x="956" y="474"/>
                          <a:pt x="950" y="522"/>
                          <a:pt x="976" y="567"/>
                        </a:cubicBezTo>
                        <a:cubicBezTo>
                          <a:pt x="987" y="587"/>
                          <a:pt x="985" y="588"/>
                          <a:pt x="992" y="615"/>
                        </a:cubicBezTo>
                        <a:cubicBezTo>
                          <a:pt x="994" y="623"/>
                          <a:pt x="1000" y="639"/>
                          <a:pt x="1000" y="639"/>
                        </a:cubicBezTo>
                        <a:cubicBezTo>
                          <a:pt x="999" y="671"/>
                          <a:pt x="996" y="703"/>
                          <a:pt x="996" y="735"/>
                        </a:cubicBezTo>
                        <a:cubicBezTo>
                          <a:pt x="996" y="743"/>
                          <a:pt x="993" y="756"/>
                          <a:pt x="1000" y="759"/>
                        </a:cubicBezTo>
                        <a:cubicBezTo>
                          <a:pt x="1012" y="765"/>
                          <a:pt x="1027" y="756"/>
                          <a:pt x="1040" y="755"/>
                        </a:cubicBezTo>
                        <a:cubicBezTo>
                          <a:pt x="1055" y="751"/>
                          <a:pt x="1065" y="744"/>
                          <a:pt x="1080" y="739"/>
                        </a:cubicBezTo>
                        <a:cubicBezTo>
                          <a:pt x="1102" y="706"/>
                          <a:pt x="1112" y="682"/>
                          <a:pt x="1120" y="643"/>
                        </a:cubicBezTo>
                        <a:cubicBezTo>
                          <a:pt x="1117" y="620"/>
                          <a:pt x="1112" y="601"/>
                          <a:pt x="1108" y="579"/>
                        </a:cubicBezTo>
                        <a:cubicBezTo>
                          <a:pt x="1115" y="557"/>
                          <a:pt x="1126" y="561"/>
                          <a:pt x="1140" y="575"/>
                        </a:cubicBezTo>
                        <a:cubicBezTo>
                          <a:pt x="1151" y="607"/>
                          <a:pt x="1147" y="591"/>
                          <a:pt x="1152" y="623"/>
                        </a:cubicBezTo>
                        <a:cubicBezTo>
                          <a:pt x="1151" y="655"/>
                          <a:pt x="1150" y="687"/>
                          <a:pt x="1148" y="719"/>
                        </a:cubicBezTo>
                        <a:cubicBezTo>
                          <a:pt x="1147" y="727"/>
                          <a:pt x="1137" y="755"/>
                          <a:pt x="1136" y="759"/>
                        </a:cubicBezTo>
                        <a:cubicBezTo>
                          <a:pt x="1136" y="759"/>
                          <a:pt x="1106" y="779"/>
                          <a:pt x="1100" y="783"/>
                        </a:cubicBezTo>
                        <a:cubicBezTo>
                          <a:pt x="1070" y="803"/>
                          <a:pt x="1041" y="822"/>
                          <a:pt x="1016" y="847"/>
                        </a:cubicBezTo>
                        <a:cubicBezTo>
                          <a:pt x="1007" y="874"/>
                          <a:pt x="979" y="884"/>
                          <a:pt x="964" y="907"/>
                        </a:cubicBezTo>
                        <a:cubicBezTo>
                          <a:pt x="941" y="942"/>
                          <a:pt x="928" y="983"/>
                          <a:pt x="892" y="1007"/>
                        </a:cubicBezTo>
                        <a:cubicBezTo>
                          <a:pt x="877" y="1029"/>
                          <a:pt x="861" y="1047"/>
                          <a:pt x="836" y="1055"/>
                        </a:cubicBezTo>
                        <a:cubicBezTo>
                          <a:pt x="813" y="1078"/>
                          <a:pt x="778" y="1079"/>
                          <a:pt x="748" y="1087"/>
                        </a:cubicBezTo>
                        <a:cubicBezTo>
                          <a:pt x="720" y="1086"/>
                          <a:pt x="692" y="1088"/>
                          <a:pt x="664" y="1083"/>
                        </a:cubicBezTo>
                        <a:cubicBezTo>
                          <a:pt x="634" y="1078"/>
                          <a:pt x="582" y="1032"/>
                          <a:pt x="556" y="1015"/>
                        </a:cubicBezTo>
                        <a:cubicBezTo>
                          <a:pt x="545" y="999"/>
                          <a:pt x="512" y="963"/>
                          <a:pt x="492" y="963"/>
                        </a:cubicBezTo>
                        <a:cubicBezTo>
                          <a:pt x="490" y="963"/>
                          <a:pt x="495" y="966"/>
                          <a:pt x="496" y="967"/>
                        </a:cubicBezTo>
                        <a:close/>
                      </a:path>
                    </a:pathLst>
                  </a:custGeom>
                  <a:solidFill>
                    <a:srgbClr val="CC9900"/>
                  </a:solidFill>
                  <a:ln w="28575" cmpd="sng">
                    <a:solidFill>
                      <a:srgbClr val="996633"/>
                    </a:solidFill>
                    <a:round/>
                    <a:headEnd/>
                    <a:tailEnd/>
                  </a:ln>
                </p:spPr>
                <p:txBody>
                  <a:bodyPr/>
                  <a:lstStyle/>
                  <a:p>
                    <a:endParaRPr lang="en-GR"/>
                  </a:p>
                </p:txBody>
              </p:sp>
              <p:sp>
                <p:nvSpPr>
                  <p:cNvPr id="158789" name="Oval 339">
                    <a:extLst>
                      <a:ext uri="{FF2B5EF4-FFF2-40B4-BE49-F238E27FC236}">
                        <a16:creationId xmlns:a16="http://schemas.microsoft.com/office/drawing/2014/main" id="{2ABBC6E3-F12C-86AE-3895-C9C631120E80}"/>
                      </a:ext>
                    </a:extLst>
                  </p:cNvPr>
                  <p:cNvSpPr>
                    <a:spLocks noChangeArrowheads="1"/>
                  </p:cNvSpPr>
                  <p:nvPr/>
                </p:nvSpPr>
                <p:spPr bwMode="auto">
                  <a:xfrm rot="2954128">
                    <a:off x="3644" y="2465"/>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nvGrpSpPr>
                  <p:cNvPr id="132168" name="Group 340">
                    <a:extLst>
                      <a:ext uri="{FF2B5EF4-FFF2-40B4-BE49-F238E27FC236}">
                        <a16:creationId xmlns:a16="http://schemas.microsoft.com/office/drawing/2014/main" id="{5E5DBA12-4C7A-7ED4-C6AE-E2FB215A8FF7}"/>
                      </a:ext>
                    </a:extLst>
                  </p:cNvPr>
                  <p:cNvGrpSpPr>
                    <a:grpSpLocks/>
                  </p:cNvGrpSpPr>
                  <p:nvPr/>
                </p:nvGrpSpPr>
                <p:grpSpPr bwMode="auto">
                  <a:xfrm rot="19121331" flipH="1">
                    <a:off x="3744" y="2297"/>
                    <a:ext cx="192" cy="112"/>
                    <a:chOff x="2472" y="1376"/>
                    <a:chExt cx="576" cy="328"/>
                  </a:xfrm>
                </p:grpSpPr>
                <p:sp>
                  <p:nvSpPr>
                    <p:cNvPr id="132841" name="Freeform 341">
                      <a:extLst>
                        <a:ext uri="{FF2B5EF4-FFF2-40B4-BE49-F238E27FC236}">
                          <a16:creationId xmlns:a16="http://schemas.microsoft.com/office/drawing/2014/main" id="{56C9EF19-0CFD-6218-6F6E-E3D9E245523A}"/>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64" name="Oval 342">
                      <a:extLst>
                        <a:ext uri="{FF2B5EF4-FFF2-40B4-BE49-F238E27FC236}">
                          <a16:creationId xmlns:a16="http://schemas.microsoft.com/office/drawing/2014/main" id="{9FD3D4BC-B0FD-8EFC-092F-3EAC0DAF3649}"/>
                        </a:ext>
                      </a:extLst>
                    </p:cNvPr>
                    <p:cNvSpPr>
                      <a:spLocks noChangeArrowheads="1"/>
                    </p:cNvSpPr>
                    <p:nvPr/>
                  </p:nvSpPr>
                  <p:spPr bwMode="auto">
                    <a:xfrm>
                      <a:off x="2637" y="1410"/>
                      <a:ext cx="193" cy="194"/>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69" name="Group 343">
                    <a:extLst>
                      <a:ext uri="{FF2B5EF4-FFF2-40B4-BE49-F238E27FC236}">
                        <a16:creationId xmlns:a16="http://schemas.microsoft.com/office/drawing/2014/main" id="{5ABC7920-289A-83C2-A25E-3E560C4CF150}"/>
                      </a:ext>
                    </a:extLst>
                  </p:cNvPr>
                  <p:cNvGrpSpPr>
                    <a:grpSpLocks/>
                  </p:cNvGrpSpPr>
                  <p:nvPr/>
                </p:nvGrpSpPr>
                <p:grpSpPr bwMode="auto">
                  <a:xfrm flipH="1">
                    <a:off x="3696" y="2199"/>
                    <a:ext cx="192" cy="144"/>
                    <a:chOff x="3504" y="1416"/>
                    <a:chExt cx="576" cy="328"/>
                  </a:xfrm>
                </p:grpSpPr>
                <p:sp>
                  <p:nvSpPr>
                    <p:cNvPr id="132839" name="Freeform 344">
                      <a:extLst>
                        <a:ext uri="{FF2B5EF4-FFF2-40B4-BE49-F238E27FC236}">
                          <a16:creationId xmlns:a16="http://schemas.microsoft.com/office/drawing/2014/main" id="{E8509C40-2998-9A90-FE8C-F2E8D6BB0D18}"/>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62" name="Oval 345">
                      <a:extLst>
                        <a:ext uri="{FF2B5EF4-FFF2-40B4-BE49-F238E27FC236}">
                          <a16:creationId xmlns:a16="http://schemas.microsoft.com/office/drawing/2014/main" id="{E6928992-443D-82FA-6F71-EAE3A3ACEFEB}"/>
                        </a:ext>
                      </a:extLst>
                    </p:cNvPr>
                    <p:cNvSpPr>
                      <a:spLocks noChangeArrowheads="1"/>
                    </p:cNvSpPr>
                    <p:nvPr/>
                  </p:nvSpPr>
                  <p:spPr bwMode="auto">
                    <a:xfrm>
                      <a:off x="3695" y="1465"/>
                      <a:ext cx="193"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70" name="Group 346">
                    <a:extLst>
                      <a:ext uri="{FF2B5EF4-FFF2-40B4-BE49-F238E27FC236}">
                        <a16:creationId xmlns:a16="http://schemas.microsoft.com/office/drawing/2014/main" id="{E2100C68-F1DE-D53A-C81F-8D529ABEA266}"/>
                      </a:ext>
                    </a:extLst>
                  </p:cNvPr>
                  <p:cNvGrpSpPr>
                    <a:grpSpLocks/>
                  </p:cNvGrpSpPr>
                  <p:nvPr/>
                </p:nvGrpSpPr>
                <p:grpSpPr bwMode="auto">
                  <a:xfrm flipH="1">
                    <a:off x="3696" y="2121"/>
                    <a:ext cx="192" cy="96"/>
                    <a:chOff x="3504" y="1416"/>
                    <a:chExt cx="576" cy="328"/>
                  </a:xfrm>
                </p:grpSpPr>
                <p:sp>
                  <p:nvSpPr>
                    <p:cNvPr id="132837" name="Freeform 347">
                      <a:extLst>
                        <a:ext uri="{FF2B5EF4-FFF2-40B4-BE49-F238E27FC236}">
                          <a16:creationId xmlns:a16="http://schemas.microsoft.com/office/drawing/2014/main" id="{FF1EC511-823B-2ACF-20A8-2B4E186A8BF8}"/>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60" name="Oval 348">
                      <a:extLst>
                        <a:ext uri="{FF2B5EF4-FFF2-40B4-BE49-F238E27FC236}">
                          <a16:creationId xmlns:a16="http://schemas.microsoft.com/office/drawing/2014/main" id="{045D6D90-795F-FCB9-30EE-1253A2C698D4}"/>
                        </a:ext>
                      </a:extLst>
                    </p:cNvPr>
                    <p:cNvSpPr>
                      <a:spLocks noChangeArrowheads="1"/>
                    </p:cNvSpPr>
                    <p:nvPr/>
                  </p:nvSpPr>
                  <p:spPr bwMode="auto">
                    <a:xfrm>
                      <a:off x="3695" y="1462"/>
                      <a:ext cx="193"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71" name="Group 349">
                    <a:extLst>
                      <a:ext uri="{FF2B5EF4-FFF2-40B4-BE49-F238E27FC236}">
                        <a16:creationId xmlns:a16="http://schemas.microsoft.com/office/drawing/2014/main" id="{6983AA03-2BFF-1005-8751-6297578E34D2}"/>
                      </a:ext>
                    </a:extLst>
                  </p:cNvPr>
                  <p:cNvGrpSpPr>
                    <a:grpSpLocks/>
                  </p:cNvGrpSpPr>
                  <p:nvPr/>
                </p:nvGrpSpPr>
                <p:grpSpPr bwMode="auto">
                  <a:xfrm rot="19121331" flipH="1">
                    <a:off x="3840" y="2169"/>
                    <a:ext cx="192" cy="112"/>
                    <a:chOff x="2472" y="1376"/>
                    <a:chExt cx="576" cy="328"/>
                  </a:xfrm>
                </p:grpSpPr>
                <p:sp>
                  <p:nvSpPr>
                    <p:cNvPr id="132835" name="Freeform 350">
                      <a:extLst>
                        <a:ext uri="{FF2B5EF4-FFF2-40B4-BE49-F238E27FC236}">
                          <a16:creationId xmlns:a16="http://schemas.microsoft.com/office/drawing/2014/main" id="{AC0D8430-42AF-53E6-9573-D74FF77FB2F9}"/>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58" name="Oval 351">
                      <a:extLst>
                        <a:ext uri="{FF2B5EF4-FFF2-40B4-BE49-F238E27FC236}">
                          <a16:creationId xmlns:a16="http://schemas.microsoft.com/office/drawing/2014/main" id="{838F12F4-DA5D-E746-90EB-5C7422D14A80}"/>
                        </a:ext>
                      </a:extLst>
                    </p:cNvPr>
                    <p:cNvSpPr>
                      <a:spLocks noChangeArrowheads="1"/>
                    </p:cNvSpPr>
                    <p:nvPr/>
                  </p:nvSpPr>
                  <p:spPr bwMode="auto">
                    <a:xfrm>
                      <a:off x="2638" y="1413"/>
                      <a:ext cx="188"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72" name="Group 352">
                    <a:extLst>
                      <a:ext uri="{FF2B5EF4-FFF2-40B4-BE49-F238E27FC236}">
                        <a16:creationId xmlns:a16="http://schemas.microsoft.com/office/drawing/2014/main" id="{C82C4732-25B9-B0D2-30ED-EDDE97671BDE}"/>
                      </a:ext>
                    </a:extLst>
                  </p:cNvPr>
                  <p:cNvGrpSpPr>
                    <a:grpSpLocks/>
                  </p:cNvGrpSpPr>
                  <p:nvPr/>
                </p:nvGrpSpPr>
                <p:grpSpPr bwMode="auto">
                  <a:xfrm rot="3350995">
                    <a:off x="4121" y="2110"/>
                    <a:ext cx="216" cy="142"/>
                    <a:chOff x="1936" y="1344"/>
                    <a:chExt cx="632" cy="336"/>
                  </a:xfrm>
                </p:grpSpPr>
                <p:sp>
                  <p:nvSpPr>
                    <p:cNvPr id="132833" name="Freeform 353">
                      <a:extLst>
                        <a:ext uri="{FF2B5EF4-FFF2-40B4-BE49-F238E27FC236}">
                          <a16:creationId xmlns:a16="http://schemas.microsoft.com/office/drawing/2014/main" id="{38657EAB-9DFD-7915-94F1-A23C71365BC7}"/>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456" name="Oval 354">
                      <a:extLst>
                        <a:ext uri="{FF2B5EF4-FFF2-40B4-BE49-F238E27FC236}">
                          <a16:creationId xmlns:a16="http://schemas.microsoft.com/office/drawing/2014/main" id="{8925B58F-0500-48F4-7141-06A17A3223B3}"/>
                        </a:ext>
                      </a:extLst>
                    </p:cNvPr>
                    <p:cNvSpPr>
                      <a:spLocks noChangeArrowheads="1"/>
                    </p:cNvSpPr>
                    <p:nvPr/>
                  </p:nvSpPr>
                  <p:spPr bwMode="auto">
                    <a:xfrm>
                      <a:off x="2154" y="1413"/>
                      <a:ext cx="194" cy="195"/>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73" name="Group 355">
                    <a:extLst>
                      <a:ext uri="{FF2B5EF4-FFF2-40B4-BE49-F238E27FC236}">
                        <a16:creationId xmlns:a16="http://schemas.microsoft.com/office/drawing/2014/main" id="{BBA74137-6095-F318-105F-8114E2F8C6E9}"/>
                      </a:ext>
                    </a:extLst>
                  </p:cNvPr>
                  <p:cNvGrpSpPr>
                    <a:grpSpLocks/>
                  </p:cNvGrpSpPr>
                  <p:nvPr/>
                </p:nvGrpSpPr>
                <p:grpSpPr bwMode="auto">
                  <a:xfrm rot="2478669">
                    <a:off x="4224" y="2313"/>
                    <a:ext cx="192" cy="112"/>
                    <a:chOff x="2472" y="1376"/>
                    <a:chExt cx="576" cy="328"/>
                  </a:xfrm>
                </p:grpSpPr>
                <p:sp>
                  <p:nvSpPr>
                    <p:cNvPr id="132831" name="Freeform 356">
                      <a:extLst>
                        <a:ext uri="{FF2B5EF4-FFF2-40B4-BE49-F238E27FC236}">
                          <a16:creationId xmlns:a16="http://schemas.microsoft.com/office/drawing/2014/main" id="{1619C0E3-7AD2-20C3-AD07-185FC1540534}"/>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54" name="Oval 357">
                      <a:extLst>
                        <a:ext uri="{FF2B5EF4-FFF2-40B4-BE49-F238E27FC236}">
                          <a16:creationId xmlns:a16="http://schemas.microsoft.com/office/drawing/2014/main" id="{C6DCEF5E-E79A-79EA-B5A1-C6F5DAEA112A}"/>
                        </a:ext>
                      </a:extLst>
                    </p:cNvPr>
                    <p:cNvSpPr>
                      <a:spLocks noChangeArrowheads="1"/>
                    </p:cNvSpPr>
                    <p:nvPr/>
                  </p:nvSpPr>
                  <p:spPr bwMode="auto">
                    <a:xfrm>
                      <a:off x="2638" y="1416"/>
                      <a:ext cx="193" cy="194"/>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sp>
                <p:nvSpPr>
                  <p:cNvPr id="132174" name="Freeform 358">
                    <a:extLst>
                      <a:ext uri="{FF2B5EF4-FFF2-40B4-BE49-F238E27FC236}">
                        <a16:creationId xmlns:a16="http://schemas.microsoft.com/office/drawing/2014/main" id="{6A196E09-20DB-96CE-87B7-97ED5E9350CD}"/>
                      </a:ext>
                    </a:extLst>
                  </p:cNvPr>
                  <p:cNvSpPr>
                    <a:spLocks/>
                  </p:cNvSpPr>
                  <p:nvPr/>
                </p:nvSpPr>
                <p:spPr bwMode="auto">
                  <a:xfrm rot="-2445872">
                    <a:off x="4304" y="2313"/>
                    <a:ext cx="208" cy="186"/>
                  </a:xfrm>
                  <a:custGeom>
                    <a:avLst/>
                    <a:gdLst>
                      <a:gd name="T0" fmla="*/ 0 w 1152"/>
                      <a:gd name="T1" fmla="*/ 0 h 1088"/>
                      <a:gd name="T2" fmla="*/ 0 w 1152"/>
                      <a:gd name="T3" fmla="*/ 0 h 1088"/>
                      <a:gd name="T4" fmla="*/ 0 w 1152"/>
                      <a:gd name="T5" fmla="*/ 0 h 1088"/>
                      <a:gd name="T6" fmla="*/ 0 w 1152"/>
                      <a:gd name="T7" fmla="*/ 0 h 1088"/>
                      <a:gd name="T8" fmla="*/ 0 w 1152"/>
                      <a:gd name="T9" fmla="*/ 0 h 1088"/>
                      <a:gd name="T10" fmla="*/ 0 w 1152"/>
                      <a:gd name="T11" fmla="*/ 0 h 1088"/>
                      <a:gd name="T12" fmla="*/ 0 w 1152"/>
                      <a:gd name="T13" fmla="*/ 0 h 1088"/>
                      <a:gd name="T14" fmla="*/ 0 w 1152"/>
                      <a:gd name="T15" fmla="*/ 0 h 1088"/>
                      <a:gd name="T16" fmla="*/ 0 w 1152"/>
                      <a:gd name="T17" fmla="*/ 0 h 1088"/>
                      <a:gd name="T18" fmla="*/ 0 w 1152"/>
                      <a:gd name="T19" fmla="*/ 0 h 1088"/>
                      <a:gd name="T20" fmla="*/ 0 w 1152"/>
                      <a:gd name="T21" fmla="*/ 0 h 1088"/>
                      <a:gd name="T22" fmla="*/ 0 w 1152"/>
                      <a:gd name="T23" fmla="*/ 0 h 1088"/>
                      <a:gd name="T24" fmla="*/ 0 w 1152"/>
                      <a:gd name="T25" fmla="*/ 0 h 1088"/>
                      <a:gd name="T26" fmla="*/ 0 w 1152"/>
                      <a:gd name="T27" fmla="*/ 0 h 1088"/>
                      <a:gd name="T28" fmla="*/ 0 w 1152"/>
                      <a:gd name="T29" fmla="*/ 0 h 1088"/>
                      <a:gd name="T30" fmla="*/ 0 w 1152"/>
                      <a:gd name="T31" fmla="*/ 0 h 1088"/>
                      <a:gd name="T32" fmla="*/ 0 w 1152"/>
                      <a:gd name="T33" fmla="*/ 0 h 1088"/>
                      <a:gd name="T34" fmla="*/ 0 w 1152"/>
                      <a:gd name="T35" fmla="*/ 0 h 1088"/>
                      <a:gd name="T36" fmla="*/ 0 w 1152"/>
                      <a:gd name="T37" fmla="*/ 0 h 1088"/>
                      <a:gd name="T38" fmla="*/ 0 w 1152"/>
                      <a:gd name="T39" fmla="*/ 0 h 1088"/>
                      <a:gd name="T40" fmla="*/ 0 w 1152"/>
                      <a:gd name="T41" fmla="*/ 0 h 1088"/>
                      <a:gd name="T42" fmla="*/ 0 w 1152"/>
                      <a:gd name="T43" fmla="*/ 0 h 1088"/>
                      <a:gd name="T44" fmla="*/ 0 w 1152"/>
                      <a:gd name="T45" fmla="*/ 0 h 1088"/>
                      <a:gd name="T46" fmla="*/ 0 w 1152"/>
                      <a:gd name="T47" fmla="*/ 0 h 1088"/>
                      <a:gd name="T48" fmla="*/ 0 w 1152"/>
                      <a:gd name="T49" fmla="*/ 0 h 1088"/>
                      <a:gd name="T50" fmla="*/ 0 w 1152"/>
                      <a:gd name="T51" fmla="*/ 0 h 1088"/>
                      <a:gd name="T52" fmla="*/ 0 w 1152"/>
                      <a:gd name="T53" fmla="*/ 0 h 1088"/>
                      <a:gd name="T54" fmla="*/ 0 w 1152"/>
                      <a:gd name="T55" fmla="*/ 0 h 1088"/>
                      <a:gd name="T56" fmla="*/ 0 w 1152"/>
                      <a:gd name="T57" fmla="*/ 0 h 1088"/>
                      <a:gd name="T58" fmla="*/ 0 w 1152"/>
                      <a:gd name="T59" fmla="*/ 0 h 1088"/>
                      <a:gd name="T60" fmla="*/ 0 w 1152"/>
                      <a:gd name="T61" fmla="*/ 0 h 1088"/>
                      <a:gd name="T62" fmla="*/ 0 w 1152"/>
                      <a:gd name="T63" fmla="*/ 0 h 1088"/>
                      <a:gd name="T64" fmla="*/ 0 w 1152"/>
                      <a:gd name="T65" fmla="*/ 0 h 1088"/>
                      <a:gd name="T66" fmla="*/ 0 w 1152"/>
                      <a:gd name="T67" fmla="*/ 0 h 1088"/>
                      <a:gd name="T68" fmla="*/ 0 w 1152"/>
                      <a:gd name="T69" fmla="*/ 0 h 1088"/>
                      <a:gd name="T70" fmla="*/ 0 w 1152"/>
                      <a:gd name="T71" fmla="*/ 0 h 1088"/>
                      <a:gd name="T72" fmla="*/ 0 w 1152"/>
                      <a:gd name="T73" fmla="*/ 0 h 1088"/>
                      <a:gd name="T74" fmla="*/ 0 w 1152"/>
                      <a:gd name="T75" fmla="*/ 0 h 1088"/>
                      <a:gd name="T76" fmla="*/ 0 w 1152"/>
                      <a:gd name="T77" fmla="*/ 0 h 1088"/>
                      <a:gd name="T78" fmla="*/ 0 w 1152"/>
                      <a:gd name="T79" fmla="*/ 0 h 1088"/>
                      <a:gd name="T80" fmla="*/ 0 w 1152"/>
                      <a:gd name="T81" fmla="*/ 0 h 1088"/>
                      <a:gd name="T82" fmla="*/ 0 w 1152"/>
                      <a:gd name="T83" fmla="*/ 0 h 1088"/>
                      <a:gd name="T84" fmla="*/ 0 w 1152"/>
                      <a:gd name="T85" fmla="*/ 0 h 1088"/>
                      <a:gd name="T86" fmla="*/ 0 w 1152"/>
                      <a:gd name="T87" fmla="*/ 0 h 1088"/>
                      <a:gd name="T88" fmla="*/ 0 w 1152"/>
                      <a:gd name="T89" fmla="*/ 0 h 1088"/>
                      <a:gd name="T90" fmla="*/ 0 w 1152"/>
                      <a:gd name="T91" fmla="*/ 0 h 1088"/>
                      <a:gd name="T92" fmla="*/ 0 w 1152"/>
                      <a:gd name="T93" fmla="*/ 0 h 1088"/>
                      <a:gd name="T94" fmla="*/ 0 w 1152"/>
                      <a:gd name="T95" fmla="*/ 0 h 10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2"/>
                      <a:gd name="T145" fmla="*/ 0 h 1088"/>
                      <a:gd name="T146" fmla="*/ 1152 w 1152"/>
                      <a:gd name="T147" fmla="*/ 1088 h 10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2" h="1088">
                        <a:moveTo>
                          <a:pt x="496" y="967"/>
                        </a:moveTo>
                        <a:cubicBezTo>
                          <a:pt x="478" y="914"/>
                          <a:pt x="439" y="857"/>
                          <a:pt x="384" y="839"/>
                        </a:cubicBezTo>
                        <a:cubicBezTo>
                          <a:pt x="247" y="843"/>
                          <a:pt x="141" y="846"/>
                          <a:pt x="0" y="843"/>
                        </a:cubicBezTo>
                        <a:cubicBezTo>
                          <a:pt x="1" y="836"/>
                          <a:pt x="0" y="829"/>
                          <a:pt x="4" y="823"/>
                        </a:cubicBezTo>
                        <a:cubicBezTo>
                          <a:pt x="10" y="814"/>
                          <a:pt x="25" y="817"/>
                          <a:pt x="36" y="815"/>
                        </a:cubicBezTo>
                        <a:cubicBezTo>
                          <a:pt x="75" y="806"/>
                          <a:pt x="112" y="803"/>
                          <a:pt x="152" y="799"/>
                        </a:cubicBezTo>
                        <a:cubicBezTo>
                          <a:pt x="176" y="797"/>
                          <a:pt x="224" y="791"/>
                          <a:pt x="224" y="791"/>
                        </a:cubicBezTo>
                        <a:cubicBezTo>
                          <a:pt x="255" y="783"/>
                          <a:pt x="285" y="782"/>
                          <a:pt x="316" y="779"/>
                        </a:cubicBezTo>
                        <a:cubicBezTo>
                          <a:pt x="324" y="776"/>
                          <a:pt x="332" y="774"/>
                          <a:pt x="340" y="771"/>
                        </a:cubicBezTo>
                        <a:cubicBezTo>
                          <a:pt x="349" y="768"/>
                          <a:pt x="356" y="747"/>
                          <a:pt x="356" y="747"/>
                        </a:cubicBezTo>
                        <a:cubicBezTo>
                          <a:pt x="348" y="722"/>
                          <a:pt x="312" y="716"/>
                          <a:pt x="292" y="699"/>
                        </a:cubicBezTo>
                        <a:cubicBezTo>
                          <a:pt x="279" y="688"/>
                          <a:pt x="274" y="676"/>
                          <a:pt x="260" y="667"/>
                        </a:cubicBezTo>
                        <a:cubicBezTo>
                          <a:pt x="247" y="647"/>
                          <a:pt x="220" y="618"/>
                          <a:pt x="212" y="595"/>
                        </a:cubicBezTo>
                        <a:cubicBezTo>
                          <a:pt x="204" y="570"/>
                          <a:pt x="187" y="541"/>
                          <a:pt x="172" y="519"/>
                        </a:cubicBezTo>
                        <a:cubicBezTo>
                          <a:pt x="162" y="467"/>
                          <a:pt x="145" y="417"/>
                          <a:pt x="128" y="367"/>
                        </a:cubicBezTo>
                        <a:cubicBezTo>
                          <a:pt x="132" y="321"/>
                          <a:pt x="128" y="302"/>
                          <a:pt x="172" y="291"/>
                        </a:cubicBezTo>
                        <a:cubicBezTo>
                          <a:pt x="183" y="257"/>
                          <a:pt x="174" y="205"/>
                          <a:pt x="148" y="179"/>
                        </a:cubicBezTo>
                        <a:cubicBezTo>
                          <a:pt x="138" y="150"/>
                          <a:pt x="142" y="163"/>
                          <a:pt x="136" y="139"/>
                        </a:cubicBezTo>
                        <a:cubicBezTo>
                          <a:pt x="138" y="105"/>
                          <a:pt x="127" y="74"/>
                          <a:pt x="160" y="63"/>
                        </a:cubicBezTo>
                        <a:cubicBezTo>
                          <a:pt x="173" y="67"/>
                          <a:pt x="178" y="68"/>
                          <a:pt x="188" y="79"/>
                        </a:cubicBezTo>
                        <a:cubicBezTo>
                          <a:pt x="194" y="86"/>
                          <a:pt x="204" y="103"/>
                          <a:pt x="204" y="103"/>
                        </a:cubicBezTo>
                        <a:cubicBezTo>
                          <a:pt x="207" y="153"/>
                          <a:pt x="207" y="177"/>
                          <a:pt x="232" y="215"/>
                        </a:cubicBezTo>
                        <a:cubicBezTo>
                          <a:pt x="231" y="242"/>
                          <a:pt x="233" y="269"/>
                          <a:pt x="228" y="295"/>
                        </a:cubicBezTo>
                        <a:cubicBezTo>
                          <a:pt x="224" y="316"/>
                          <a:pt x="188" y="350"/>
                          <a:pt x="180" y="383"/>
                        </a:cubicBezTo>
                        <a:cubicBezTo>
                          <a:pt x="183" y="449"/>
                          <a:pt x="166" y="477"/>
                          <a:pt x="204" y="515"/>
                        </a:cubicBezTo>
                        <a:cubicBezTo>
                          <a:pt x="210" y="534"/>
                          <a:pt x="238" y="563"/>
                          <a:pt x="256" y="575"/>
                        </a:cubicBezTo>
                        <a:cubicBezTo>
                          <a:pt x="268" y="592"/>
                          <a:pt x="283" y="611"/>
                          <a:pt x="300" y="623"/>
                        </a:cubicBezTo>
                        <a:cubicBezTo>
                          <a:pt x="309" y="637"/>
                          <a:pt x="351" y="669"/>
                          <a:pt x="368" y="675"/>
                        </a:cubicBezTo>
                        <a:cubicBezTo>
                          <a:pt x="384" y="691"/>
                          <a:pt x="408" y="702"/>
                          <a:pt x="428" y="711"/>
                        </a:cubicBezTo>
                        <a:cubicBezTo>
                          <a:pt x="436" y="714"/>
                          <a:pt x="444" y="716"/>
                          <a:pt x="452" y="719"/>
                        </a:cubicBezTo>
                        <a:cubicBezTo>
                          <a:pt x="456" y="720"/>
                          <a:pt x="464" y="723"/>
                          <a:pt x="464" y="723"/>
                        </a:cubicBezTo>
                        <a:cubicBezTo>
                          <a:pt x="496" y="719"/>
                          <a:pt x="504" y="721"/>
                          <a:pt x="512" y="691"/>
                        </a:cubicBezTo>
                        <a:cubicBezTo>
                          <a:pt x="509" y="679"/>
                          <a:pt x="510" y="665"/>
                          <a:pt x="504" y="655"/>
                        </a:cubicBezTo>
                        <a:cubicBezTo>
                          <a:pt x="499" y="647"/>
                          <a:pt x="480" y="639"/>
                          <a:pt x="480" y="639"/>
                        </a:cubicBezTo>
                        <a:cubicBezTo>
                          <a:pt x="470" y="624"/>
                          <a:pt x="458" y="617"/>
                          <a:pt x="444" y="607"/>
                        </a:cubicBezTo>
                        <a:cubicBezTo>
                          <a:pt x="425" y="578"/>
                          <a:pt x="435" y="590"/>
                          <a:pt x="416" y="571"/>
                        </a:cubicBezTo>
                        <a:cubicBezTo>
                          <a:pt x="413" y="557"/>
                          <a:pt x="404" y="531"/>
                          <a:pt x="404" y="531"/>
                        </a:cubicBezTo>
                        <a:cubicBezTo>
                          <a:pt x="408" y="443"/>
                          <a:pt x="412" y="407"/>
                          <a:pt x="472" y="347"/>
                        </a:cubicBezTo>
                        <a:cubicBezTo>
                          <a:pt x="485" y="308"/>
                          <a:pt x="463" y="258"/>
                          <a:pt x="508" y="243"/>
                        </a:cubicBezTo>
                        <a:cubicBezTo>
                          <a:pt x="576" y="254"/>
                          <a:pt x="544" y="322"/>
                          <a:pt x="516" y="359"/>
                        </a:cubicBezTo>
                        <a:cubicBezTo>
                          <a:pt x="510" y="377"/>
                          <a:pt x="499" y="393"/>
                          <a:pt x="492" y="411"/>
                        </a:cubicBezTo>
                        <a:cubicBezTo>
                          <a:pt x="489" y="419"/>
                          <a:pt x="484" y="435"/>
                          <a:pt x="484" y="435"/>
                        </a:cubicBezTo>
                        <a:cubicBezTo>
                          <a:pt x="480" y="485"/>
                          <a:pt x="463" y="559"/>
                          <a:pt x="512" y="591"/>
                        </a:cubicBezTo>
                        <a:cubicBezTo>
                          <a:pt x="539" y="631"/>
                          <a:pt x="589" y="625"/>
                          <a:pt x="632" y="627"/>
                        </a:cubicBezTo>
                        <a:cubicBezTo>
                          <a:pt x="641" y="641"/>
                          <a:pt x="650" y="650"/>
                          <a:pt x="664" y="659"/>
                        </a:cubicBezTo>
                        <a:cubicBezTo>
                          <a:pt x="667" y="663"/>
                          <a:pt x="668" y="668"/>
                          <a:pt x="672" y="671"/>
                        </a:cubicBezTo>
                        <a:cubicBezTo>
                          <a:pt x="679" y="675"/>
                          <a:pt x="696" y="679"/>
                          <a:pt x="696" y="679"/>
                        </a:cubicBezTo>
                        <a:cubicBezTo>
                          <a:pt x="757" y="673"/>
                          <a:pt x="751" y="663"/>
                          <a:pt x="780" y="615"/>
                        </a:cubicBezTo>
                        <a:cubicBezTo>
                          <a:pt x="786" y="570"/>
                          <a:pt x="780" y="492"/>
                          <a:pt x="736" y="463"/>
                        </a:cubicBezTo>
                        <a:cubicBezTo>
                          <a:pt x="729" y="442"/>
                          <a:pt x="717" y="423"/>
                          <a:pt x="708" y="403"/>
                        </a:cubicBezTo>
                        <a:cubicBezTo>
                          <a:pt x="705" y="395"/>
                          <a:pt x="703" y="387"/>
                          <a:pt x="700" y="379"/>
                        </a:cubicBezTo>
                        <a:cubicBezTo>
                          <a:pt x="699" y="375"/>
                          <a:pt x="696" y="367"/>
                          <a:pt x="696" y="367"/>
                        </a:cubicBezTo>
                        <a:cubicBezTo>
                          <a:pt x="693" y="282"/>
                          <a:pt x="692" y="200"/>
                          <a:pt x="700" y="115"/>
                        </a:cubicBezTo>
                        <a:cubicBezTo>
                          <a:pt x="693" y="88"/>
                          <a:pt x="681" y="62"/>
                          <a:pt x="676" y="35"/>
                        </a:cubicBezTo>
                        <a:cubicBezTo>
                          <a:pt x="674" y="26"/>
                          <a:pt x="665" y="14"/>
                          <a:pt x="672" y="7"/>
                        </a:cubicBezTo>
                        <a:cubicBezTo>
                          <a:pt x="679" y="0"/>
                          <a:pt x="691" y="10"/>
                          <a:pt x="700" y="11"/>
                        </a:cubicBezTo>
                        <a:cubicBezTo>
                          <a:pt x="727" y="38"/>
                          <a:pt x="755" y="81"/>
                          <a:pt x="764" y="119"/>
                        </a:cubicBezTo>
                        <a:cubicBezTo>
                          <a:pt x="761" y="187"/>
                          <a:pt x="758" y="220"/>
                          <a:pt x="748" y="279"/>
                        </a:cubicBezTo>
                        <a:cubicBezTo>
                          <a:pt x="749" y="308"/>
                          <a:pt x="750" y="338"/>
                          <a:pt x="752" y="367"/>
                        </a:cubicBezTo>
                        <a:cubicBezTo>
                          <a:pt x="754" y="389"/>
                          <a:pt x="767" y="408"/>
                          <a:pt x="776" y="427"/>
                        </a:cubicBezTo>
                        <a:cubicBezTo>
                          <a:pt x="783" y="444"/>
                          <a:pt x="785" y="463"/>
                          <a:pt x="792" y="479"/>
                        </a:cubicBezTo>
                        <a:cubicBezTo>
                          <a:pt x="797" y="491"/>
                          <a:pt x="807" y="503"/>
                          <a:pt x="812" y="515"/>
                        </a:cubicBezTo>
                        <a:cubicBezTo>
                          <a:pt x="820" y="533"/>
                          <a:pt x="821" y="547"/>
                          <a:pt x="832" y="563"/>
                        </a:cubicBezTo>
                        <a:cubicBezTo>
                          <a:pt x="837" y="601"/>
                          <a:pt x="847" y="648"/>
                          <a:pt x="828" y="683"/>
                        </a:cubicBezTo>
                        <a:cubicBezTo>
                          <a:pt x="821" y="696"/>
                          <a:pt x="812" y="707"/>
                          <a:pt x="804" y="719"/>
                        </a:cubicBezTo>
                        <a:cubicBezTo>
                          <a:pt x="801" y="723"/>
                          <a:pt x="796" y="731"/>
                          <a:pt x="796" y="731"/>
                        </a:cubicBezTo>
                        <a:cubicBezTo>
                          <a:pt x="797" y="743"/>
                          <a:pt x="791" y="759"/>
                          <a:pt x="800" y="767"/>
                        </a:cubicBezTo>
                        <a:cubicBezTo>
                          <a:pt x="812" y="777"/>
                          <a:pt x="848" y="775"/>
                          <a:pt x="848" y="775"/>
                        </a:cubicBezTo>
                        <a:cubicBezTo>
                          <a:pt x="932" y="770"/>
                          <a:pt x="934" y="779"/>
                          <a:pt x="948" y="707"/>
                        </a:cubicBezTo>
                        <a:cubicBezTo>
                          <a:pt x="947" y="670"/>
                          <a:pt x="947" y="632"/>
                          <a:pt x="944" y="595"/>
                        </a:cubicBezTo>
                        <a:cubicBezTo>
                          <a:pt x="942" y="574"/>
                          <a:pt x="915" y="555"/>
                          <a:pt x="904" y="539"/>
                        </a:cubicBezTo>
                        <a:cubicBezTo>
                          <a:pt x="894" y="525"/>
                          <a:pt x="893" y="509"/>
                          <a:pt x="884" y="495"/>
                        </a:cubicBezTo>
                        <a:cubicBezTo>
                          <a:pt x="881" y="477"/>
                          <a:pt x="876" y="461"/>
                          <a:pt x="872" y="443"/>
                        </a:cubicBezTo>
                        <a:cubicBezTo>
                          <a:pt x="886" y="421"/>
                          <a:pt x="899" y="427"/>
                          <a:pt x="924" y="431"/>
                        </a:cubicBezTo>
                        <a:cubicBezTo>
                          <a:pt x="956" y="474"/>
                          <a:pt x="950" y="522"/>
                          <a:pt x="976" y="567"/>
                        </a:cubicBezTo>
                        <a:cubicBezTo>
                          <a:pt x="987" y="587"/>
                          <a:pt x="985" y="588"/>
                          <a:pt x="992" y="615"/>
                        </a:cubicBezTo>
                        <a:cubicBezTo>
                          <a:pt x="994" y="623"/>
                          <a:pt x="1000" y="639"/>
                          <a:pt x="1000" y="639"/>
                        </a:cubicBezTo>
                        <a:cubicBezTo>
                          <a:pt x="999" y="671"/>
                          <a:pt x="996" y="703"/>
                          <a:pt x="996" y="735"/>
                        </a:cubicBezTo>
                        <a:cubicBezTo>
                          <a:pt x="996" y="743"/>
                          <a:pt x="993" y="756"/>
                          <a:pt x="1000" y="759"/>
                        </a:cubicBezTo>
                        <a:cubicBezTo>
                          <a:pt x="1012" y="765"/>
                          <a:pt x="1027" y="756"/>
                          <a:pt x="1040" y="755"/>
                        </a:cubicBezTo>
                        <a:cubicBezTo>
                          <a:pt x="1055" y="751"/>
                          <a:pt x="1065" y="744"/>
                          <a:pt x="1080" y="739"/>
                        </a:cubicBezTo>
                        <a:cubicBezTo>
                          <a:pt x="1102" y="706"/>
                          <a:pt x="1112" y="682"/>
                          <a:pt x="1120" y="643"/>
                        </a:cubicBezTo>
                        <a:cubicBezTo>
                          <a:pt x="1117" y="620"/>
                          <a:pt x="1112" y="601"/>
                          <a:pt x="1108" y="579"/>
                        </a:cubicBezTo>
                        <a:cubicBezTo>
                          <a:pt x="1115" y="557"/>
                          <a:pt x="1126" y="561"/>
                          <a:pt x="1140" y="575"/>
                        </a:cubicBezTo>
                        <a:cubicBezTo>
                          <a:pt x="1151" y="607"/>
                          <a:pt x="1147" y="591"/>
                          <a:pt x="1152" y="623"/>
                        </a:cubicBezTo>
                        <a:cubicBezTo>
                          <a:pt x="1151" y="655"/>
                          <a:pt x="1150" y="687"/>
                          <a:pt x="1148" y="719"/>
                        </a:cubicBezTo>
                        <a:cubicBezTo>
                          <a:pt x="1147" y="727"/>
                          <a:pt x="1137" y="755"/>
                          <a:pt x="1136" y="759"/>
                        </a:cubicBezTo>
                        <a:cubicBezTo>
                          <a:pt x="1136" y="759"/>
                          <a:pt x="1106" y="779"/>
                          <a:pt x="1100" y="783"/>
                        </a:cubicBezTo>
                        <a:cubicBezTo>
                          <a:pt x="1070" y="803"/>
                          <a:pt x="1041" y="822"/>
                          <a:pt x="1016" y="847"/>
                        </a:cubicBezTo>
                        <a:cubicBezTo>
                          <a:pt x="1007" y="874"/>
                          <a:pt x="979" y="884"/>
                          <a:pt x="964" y="907"/>
                        </a:cubicBezTo>
                        <a:cubicBezTo>
                          <a:pt x="941" y="942"/>
                          <a:pt x="928" y="983"/>
                          <a:pt x="892" y="1007"/>
                        </a:cubicBezTo>
                        <a:cubicBezTo>
                          <a:pt x="877" y="1029"/>
                          <a:pt x="861" y="1047"/>
                          <a:pt x="836" y="1055"/>
                        </a:cubicBezTo>
                        <a:cubicBezTo>
                          <a:pt x="813" y="1078"/>
                          <a:pt x="778" y="1079"/>
                          <a:pt x="748" y="1087"/>
                        </a:cubicBezTo>
                        <a:cubicBezTo>
                          <a:pt x="720" y="1086"/>
                          <a:pt x="692" y="1088"/>
                          <a:pt x="664" y="1083"/>
                        </a:cubicBezTo>
                        <a:cubicBezTo>
                          <a:pt x="634" y="1078"/>
                          <a:pt x="582" y="1032"/>
                          <a:pt x="556" y="1015"/>
                        </a:cubicBezTo>
                        <a:cubicBezTo>
                          <a:pt x="545" y="999"/>
                          <a:pt x="512" y="963"/>
                          <a:pt x="492" y="963"/>
                        </a:cubicBezTo>
                        <a:cubicBezTo>
                          <a:pt x="490" y="963"/>
                          <a:pt x="495" y="966"/>
                          <a:pt x="496" y="967"/>
                        </a:cubicBezTo>
                        <a:close/>
                      </a:path>
                    </a:pathLst>
                  </a:custGeom>
                  <a:solidFill>
                    <a:srgbClr val="CC9900"/>
                  </a:solidFill>
                  <a:ln w="28575" cmpd="sng">
                    <a:solidFill>
                      <a:srgbClr val="996633"/>
                    </a:solidFill>
                    <a:round/>
                    <a:headEnd/>
                    <a:tailEnd/>
                  </a:ln>
                </p:spPr>
                <p:txBody>
                  <a:bodyPr/>
                  <a:lstStyle/>
                  <a:p>
                    <a:endParaRPr lang="en-GR"/>
                  </a:p>
                </p:txBody>
              </p:sp>
              <p:sp>
                <p:nvSpPr>
                  <p:cNvPr id="158797" name="Oval 359">
                    <a:extLst>
                      <a:ext uri="{FF2B5EF4-FFF2-40B4-BE49-F238E27FC236}">
                        <a16:creationId xmlns:a16="http://schemas.microsoft.com/office/drawing/2014/main" id="{4FB2EDF8-5651-02D0-9088-2284788B2007}"/>
                      </a:ext>
                    </a:extLst>
                  </p:cNvPr>
                  <p:cNvSpPr>
                    <a:spLocks noChangeArrowheads="1"/>
                  </p:cNvSpPr>
                  <p:nvPr/>
                </p:nvSpPr>
                <p:spPr bwMode="auto">
                  <a:xfrm rot="-2445872">
                    <a:off x="4425" y="2404"/>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nvGrpSpPr>
                  <p:cNvPr id="132176" name="Group 360">
                    <a:extLst>
                      <a:ext uri="{FF2B5EF4-FFF2-40B4-BE49-F238E27FC236}">
                        <a16:creationId xmlns:a16="http://schemas.microsoft.com/office/drawing/2014/main" id="{F5DDE9EA-AD76-F328-F0F5-ACA53FF2345E}"/>
                      </a:ext>
                    </a:extLst>
                  </p:cNvPr>
                  <p:cNvGrpSpPr>
                    <a:grpSpLocks/>
                  </p:cNvGrpSpPr>
                  <p:nvPr/>
                </p:nvGrpSpPr>
                <p:grpSpPr bwMode="auto">
                  <a:xfrm rot="19121331" flipH="1">
                    <a:off x="4284" y="2169"/>
                    <a:ext cx="192" cy="112"/>
                    <a:chOff x="2472" y="1376"/>
                    <a:chExt cx="576" cy="328"/>
                  </a:xfrm>
                </p:grpSpPr>
                <p:sp>
                  <p:nvSpPr>
                    <p:cNvPr id="132829" name="Freeform 361">
                      <a:extLst>
                        <a:ext uri="{FF2B5EF4-FFF2-40B4-BE49-F238E27FC236}">
                          <a16:creationId xmlns:a16="http://schemas.microsoft.com/office/drawing/2014/main" id="{F69DE831-6AB2-DEB5-A34A-583424E0F1D5}"/>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52" name="Oval 362">
                      <a:extLst>
                        <a:ext uri="{FF2B5EF4-FFF2-40B4-BE49-F238E27FC236}">
                          <a16:creationId xmlns:a16="http://schemas.microsoft.com/office/drawing/2014/main" id="{3B35D92F-F7D3-959D-A9CC-42440BE1C048}"/>
                        </a:ext>
                      </a:extLst>
                    </p:cNvPr>
                    <p:cNvSpPr>
                      <a:spLocks noChangeArrowheads="1"/>
                    </p:cNvSpPr>
                    <p:nvPr/>
                  </p:nvSpPr>
                  <p:spPr bwMode="auto">
                    <a:xfrm>
                      <a:off x="2636" y="1412"/>
                      <a:ext cx="193"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77" name="Group 363">
                    <a:extLst>
                      <a:ext uri="{FF2B5EF4-FFF2-40B4-BE49-F238E27FC236}">
                        <a16:creationId xmlns:a16="http://schemas.microsoft.com/office/drawing/2014/main" id="{9010B09F-1987-9F00-9A15-F0C03EECBE6C}"/>
                      </a:ext>
                    </a:extLst>
                  </p:cNvPr>
                  <p:cNvGrpSpPr>
                    <a:grpSpLocks/>
                  </p:cNvGrpSpPr>
                  <p:nvPr/>
                </p:nvGrpSpPr>
                <p:grpSpPr bwMode="auto">
                  <a:xfrm flipH="1">
                    <a:off x="4224" y="2073"/>
                    <a:ext cx="240" cy="120"/>
                    <a:chOff x="3504" y="1416"/>
                    <a:chExt cx="576" cy="328"/>
                  </a:xfrm>
                </p:grpSpPr>
                <p:sp>
                  <p:nvSpPr>
                    <p:cNvPr id="132827" name="Freeform 364">
                      <a:extLst>
                        <a:ext uri="{FF2B5EF4-FFF2-40B4-BE49-F238E27FC236}">
                          <a16:creationId xmlns:a16="http://schemas.microsoft.com/office/drawing/2014/main" id="{9A116D5A-40B8-0F92-1D30-2B38A97B393E}"/>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50" name="Oval 365">
                      <a:extLst>
                        <a:ext uri="{FF2B5EF4-FFF2-40B4-BE49-F238E27FC236}">
                          <a16:creationId xmlns:a16="http://schemas.microsoft.com/office/drawing/2014/main" id="{F1CD8934-B555-1C7A-14F1-F9810A821A2A}"/>
                        </a:ext>
                      </a:extLst>
                    </p:cNvPr>
                    <p:cNvSpPr>
                      <a:spLocks noChangeArrowheads="1"/>
                    </p:cNvSpPr>
                    <p:nvPr/>
                  </p:nvSpPr>
                  <p:spPr bwMode="auto">
                    <a:xfrm>
                      <a:off x="3696" y="1461"/>
                      <a:ext cx="194" cy="191"/>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78" name="Group 366">
                    <a:extLst>
                      <a:ext uri="{FF2B5EF4-FFF2-40B4-BE49-F238E27FC236}">
                        <a16:creationId xmlns:a16="http://schemas.microsoft.com/office/drawing/2014/main" id="{0CE53197-79C4-C770-9A6A-3C429B495D48}"/>
                      </a:ext>
                    </a:extLst>
                  </p:cNvPr>
                  <p:cNvGrpSpPr>
                    <a:grpSpLocks/>
                  </p:cNvGrpSpPr>
                  <p:nvPr/>
                </p:nvGrpSpPr>
                <p:grpSpPr bwMode="auto">
                  <a:xfrm flipH="1">
                    <a:off x="4368" y="2049"/>
                    <a:ext cx="240" cy="120"/>
                    <a:chOff x="3504" y="1416"/>
                    <a:chExt cx="576" cy="328"/>
                  </a:xfrm>
                </p:grpSpPr>
                <p:sp>
                  <p:nvSpPr>
                    <p:cNvPr id="132825" name="Freeform 367">
                      <a:extLst>
                        <a:ext uri="{FF2B5EF4-FFF2-40B4-BE49-F238E27FC236}">
                          <a16:creationId xmlns:a16="http://schemas.microsoft.com/office/drawing/2014/main" id="{81658B4A-892D-7247-DF61-8C3179E0D148}"/>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48" name="Oval 368">
                      <a:extLst>
                        <a:ext uri="{FF2B5EF4-FFF2-40B4-BE49-F238E27FC236}">
                          <a16:creationId xmlns:a16="http://schemas.microsoft.com/office/drawing/2014/main" id="{F27CA5B6-7501-F8DC-E7BF-3EE319EBC470}"/>
                        </a:ext>
                      </a:extLst>
                    </p:cNvPr>
                    <p:cNvSpPr>
                      <a:spLocks noChangeArrowheads="1"/>
                    </p:cNvSpPr>
                    <p:nvPr/>
                  </p:nvSpPr>
                  <p:spPr bwMode="auto">
                    <a:xfrm>
                      <a:off x="3697" y="1463"/>
                      <a:ext cx="190" cy="191"/>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79" name="Group 369">
                    <a:extLst>
                      <a:ext uri="{FF2B5EF4-FFF2-40B4-BE49-F238E27FC236}">
                        <a16:creationId xmlns:a16="http://schemas.microsoft.com/office/drawing/2014/main" id="{C95C1199-FB5E-9E48-2B37-F9217DBEE0C4}"/>
                      </a:ext>
                    </a:extLst>
                  </p:cNvPr>
                  <p:cNvGrpSpPr>
                    <a:grpSpLocks/>
                  </p:cNvGrpSpPr>
                  <p:nvPr/>
                </p:nvGrpSpPr>
                <p:grpSpPr bwMode="auto">
                  <a:xfrm rot="19121331" flipH="1">
                    <a:off x="4464" y="2073"/>
                    <a:ext cx="192" cy="112"/>
                    <a:chOff x="2472" y="1376"/>
                    <a:chExt cx="576" cy="328"/>
                  </a:xfrm>
                </p:grpSpPr>
                <p:sp>
                  <p:nvSpPr>
                    <p:cNvPr id="132823" name="Freeform 370">
                      <a:extLst>
                        <a:ext uri="{FF2B5EF4-FFF2-40B4-BE49-F238E27FC236}">
                          <a16:creationId xmlns:a16="http://schemas.microsoft.com/office/drawing/2014/main" id="{5276D2C0-248B-09AB-363B-624F6A9A75DD}"/>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46" name="Oval 371">
                      <a:extLst>
                        <a:ext uri="{FF2B5EF4-FFF2-40B4-BE49-F238E27FC236}">
                          <a16:creationId xmlns:a16="http://schemas.microsoft.com/office/drawing/2014/main" id="{2951880F-2C08-5C2D-6827-DA6A1AC459E0}"/>
                        </a:ext>
                      </a:extLst>
                    </p:cNvPr>
                    <p:cNvSpPr>
                      <a:spLocks noChangeArrowheads="1"/>
                    </p:cNvSpPr>
                    <p:nvPr/>
                  </p:nvSpPr>
                  <p:spPr bwMode="auto">
                    <a:xfrm>
                      <a:off x="2637" y="1408"/>
                      <a:ext cx="193" cy="194"/>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80" name="Group 372">
                    <a:extLst>
                      <a:ext uri="{FF2B5EF4-FFF2-40B4-BE49-F238E27FC236}">
                        <a16:creationId xmlns:a16="http://schemas.microsoft.com/office/drawing/2014/main" id="{6FBB2478-E652-A97C-891C-88B1FA041A6E}"/>
                      </a:ext>
                    </a:extLst>
                  </p:cNvPr>
                  <p:cNvGrpSpPr>
                    <a:grpSpLocks/>
                  </p:cNvGrpSpPr>
                  <p:nvPr/>
                </p:nvGrpSpPr>
                <p:grpSpPr bwMode="auto">
                  <a:xfrm rot="2796769">
                    <a:off x="4760" y="2305"/>
                    <a:ext cx="192" cy="112"/>
                    <a:chOff x="2472" y="1376"/>
                    <a:chExt cx="576" cy="328"/>
                  </a:xfrm>
                </p:grpSpPr>
                <p:sp>
                  <p:nvSpPr>
                    <p:cNvPr id="132821" name="Freeform 373">
                      <a:extLst>
                        <a:ext uri="{FF2B5EF4-FFF2-40B4-BE49-F238E27FC236}">
                          <a16:creationId xmlns:a16="http://schemas.microsoft.com/office/drawing/2014/main" id="{E7CF821D-7FAC-2904-5DCD-7A215E3BB193}"/>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44" name="Oval 374">
                      <a:extLst>
                        <a:ext uri="{FF2B5EF4-FFF2-40B4-BE49-F238E27FC236}">
                          <a16:creationId xmlns:a16="http://schemas.microsoft.com/office/drawing/2014/main" id="{CE2A04FD-52C0-E984-2482-FE531F1A1CB6}"/>
                        </a:ext>
                      </a:extLst>
                    </p:cNvPr>
                    <p:cNvSpPr>
                      <a:spLocks noChangeArrowheads="1"/>
                    </p:cNvSpPr>
                    <p:nvPr/>
                  </p:nvSpPr>
                  <p:spPr bwMode="auto">
                    <a:xfrm>
                      <a:off x="2629" y="1418"/>
                      <a:ext cx="194" cy="193"/>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81" name="Group 375">
                    <a:extLst>
                      <a:ext uri="{FF2B5EF4-FFF2-40B4-BE49-F238E27FC236}">
                        <a16:creationId xmlns:a16="http://schemas.microsoft.com/office/drawing/2014/main" id="{A8C7CF06-8FF5-0F14-F838-9FFE3F65ECE7}"/>
                      </a:ext>
                    </a:extLst>
                  </p:cNvPr>
                  <p:cNvGrpSpPr>
                    <a:grpSpLocks/>
                  </p:cNvGrpSpPr>
                  <p:nvPr/>
                </p:nvGrpSpPr>
                <p:grpSpPr bwMode="auto">
                  <a:xfrm rot="-2662302">
                    <a:off x="4992" y="2265"/>
                    <a:ext cx="190" cy="143"/>
                    <a:chOff x="4032" y="1368"/>
                    <a:chExt cx="576" cy="328"/>
                  </a:xfrm>
                </p:grpSpPr>
                <p:sp>
                  <p:nvSpPr>
                    <p:cNvPr id="132819" name="Freeform 376">
                      <a:extLst>
                        <a:ext uri="{FF2B5EF4-FFF2-40B4-BE49-F238E27FC236}">
                          <a16:creationId xmlns:a16="http://schemas.microsoft.com/office/drawing/2014/main" id="{EE3B76E7-BFB1-F0B6-9F67-76D8B11D859F}"/>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42" name="Oval 377">
                      <a:extLst>
                        <a:ext uri="{FF2B5EF4-FFF2-40B4-BE49-F238E27FC236}">
                          <a16:creationId xmlns:a16="http://schemas.microsoft.com/office/drawing/2014/main" id="{253B47FB-FD03-8709-8A69-9515965A22BD}"/>
                        </a:ext>
                      </a:extLst>
                    </p:cNvPr>
                    <p:cNvSpPr>
                      <a:spLocks noChangeArrowheads="1"/>
                    </p:cNvSpPr>
                    <p:nvPr/>
                  </p:nvSpPr>
                  <p:spPr bwMode="auto">
                    <a:xfrm>
                      <a:off x="4178" y="1437"/>
                      <a:ext cx="190"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82" name="Group 378">
                    <a:extLst>
                      <a:ext uri="{FF2B5EF4-FFF2-40B4-BE49-F238E27FC236}">
                        <a16:creationId xmlns:a16="http://schemas.microsoft.com/office/drawing/2014/main" id="{9F4E3F16-0135-B885-5A31-B79364E053A5}"/>
                      </a:ext>
                    </a:extLst>
                  </p:cNvPr>
                  <p:cNvGrpSpPr>
                    <a:grpSpLocks/>
                  </p:cNvGrpSpPr>
                  <p:nvPr/>
                </p:nvGrpSpPr>
                <p:grpSpPr bwMode="auto">
                  <a:xfrm rot="-2662302">
                    <a:off x="5136" y="2169"/>
                    <a:ext cx="190" cy="144"/>
                    <a:chOff x="4032" y="1368"/>
                    <a:chExt cx="576" cy="328"/>
                  </a:xfrm>
                </p:grpSpPr>
                <p:sp>
                  <p:nvSpPr>
                    <p:cNvPr id="132817" name="Freeform 379">
                      <a:extLst>
                        <a:ext uri="{FF2B5EF4-FFF2-40B4-BE49-F238E27FC236}">
                          <a16:creationId xmlns:a16="http://schemas.microsoft.com/office/drawing/2014/main" id="{7147B087-23B8-25FF-0EA7-B083D99D29F2}"/>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40" name="Oval 380">
                      <a:extLst>
                        <a:ext uri="{FF2B5EF4-FFF2-40B4-BE49-F238E27FC236}">
                          <a16:creationId xmlns:a16="http://schemas.microsoft.com/office/drawing/2014/main" id="{A23C3AE3-615C-33F8-BDE9-8C9135CC7C55}"/>
                        </a:ext>
                      </a:extLst>
                    </p:cNvPr>
                    <p:cNvSpPr>
                      <a:spLocks noChangeArrowheads="1"/>
                    </p:cNvSpPr>
                    <p:nvPr/>
                  </p:nvSpPr>
                  <p:spPr bwMode="auto">
                    <a:xfrm>
                      <a:off x="4175" y="1438"/>
                      <a:ext cx="195" cy="188"/>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83" name="Group 381">
                    <a:extLst>
                      <a:ext uri="{FF2B5EF4-FFF2-40B4-BE49-F238E27FC236}">
                        <a16:creationId xmlns:a16="http://schemas.microsoft.com/office/drawing/2014/main" id="{9F5DCB99-863D-14AB-DC07-92604B31E9DD}"/>
                      </a:ext>
                    </a:extLst>
                  </p:cNvPr>
                  <p:cNvGrpSpPr>
                    <a:grpSpLocks/>
                  </p:cNvGrpSpPr>
                  <p:nvPr/>
                </p:nvGrpSpPr>
                <p:grpSpPr bwMode="auto">
                  <a:xfrm rot="-2662302">
                    <a:off x="5280" y="2121"/>
                    <a:ext cx="190" cy="144"/>
                    <a:chOff x="4032" y="1368"/>
                    <a:chExt cx="576" cy="328"/>
                  </a:xfrm>
                </p:grpSpPr>
                <p:sp>
                  <p:nvSpPr>
                    <p:cNvPr id="132815" name="Freeform 382">
                      <a:extLst>
                        <a:ext uri="{FF2B5EF4-FFF2-40B4-BE49-F238E27FC236}">
                          <a16:creationId xmlns:a16="http://schemas.microsoft.com/office/drawing/2014/main" id="{0677EFBC-4DB7-3EAA-5F93-BFDFD90EBC56}"/>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38" name="Oval 383">
                      <a:extLst>
                        <a:ext uri="{FF2B5EF4-FFF2-40B4-BE49-F238E27FC236}">
                          <a16:creationId xmlns:a16="http://schemas.microsoft.com/office/drawing/2014/main" id="{0ECDB944-ADA1-2B52-9FC8-C5EE362CE68D}"/>
                        </a:ext>
                      </a:extLst>
                    </p:cNvPr>
                    <p:cNvSpPr>
                      <a:spLocks noChangeArrowheads="1"/>
                    </p:cNvSpPr>
                    <p:nvPr/>
                  </p:nvSpPr>
                  <p:spPr bwMode="auto">
                    <a:xfrm>
                      <a:off x="4179" y="1437"/>
                      <a:ext cx="190" cy="188"/>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84" name="Group 384">
                    <a:extLst>
                      <a:ext uri="{FF2B5EF4-FFF2-40B4-BE49-F238E27FC236}">
                        <a16:creationId xmlns:a16="http://schemas.microsoft.com/office/drawing/2014/main" id="{8AD0FC44-7F55-426C-3DE5-7EBBCF1D48DF}"/>
                      </a:ext>
                    </a:extLst>
                  </p:cNvPr>
                  <p:cNvGrpSpPr>
                    <a:grpSpLocks/>
                  </p:cNvGrpSpPr>
                  <p:nvPr/>
                </p:nvGrpSpPr>
                <p:grpSpPr bwMode="auto">
                  <a:xfrm rot="19121331" flipH="1">
                    <a:off x="5376" y="2025"/>
                    <a:ext cx="192" cy="112"/>
                    <a:chOff x="2472" y="1376"/>
                    <a:chExt cx="576" cy="328"/>
                  </a:xfrm>
                </p:grpSpPr>
                <p:sp>
                  <p:nvSpPr>
                    <p:cNvPr id="132813" name="Freeform 385">
                      <a:extLst>
                        <a:ext uri="{FF2B5EF4-FFF2-40B4-BE49-F238E27FC236}">
                          <a16:creationId xmlns:a16="http://schemas.microsoft.com/office/drawing/2014/main" id="{D19DAF72-CC33-5296-E8BD-1586733C5F8D}"/>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36" name="Oval 386">
                      <a:extLst>
                        <a:ext uri="{FF2B5EF4-FFF2-40B4-BE49-F238E27FC236}">
                          <a16:creationId xmlns:a16="http://schemas.microsoft.com/office/drawing/2014/main" id="{BAD6626C-2C57-08E0-B31E-F84EA4E829D4}"/>
                        </a:ext>
                      </a:extLst>
                    </p:cNvPr>
                    <p:cNvSpPr>
                      <a:spLocks noChangeArrowheads="1"/>
                    </p:cNvSpPr>
                    <p:nvPr/>
                  </p:nvSpPr>
                  <p:spPr bwMode="auto">
                    <a:xfrm>
                      <a:off x="2637" y="1413"/>
                      <a:ext cx="193"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85" name="Group 387">
                    <a:extLst>
                      <a:ext uri="{FF2B5EF4-FFF2-40B4-BE49-F238E27FC236}">
                        <a16:creationId xmlns:a16="http://schemas.microsoft.com/office/drawing/2014/main" id="{05209B97-52CC-F7A9-9326-053FCD1C0884}"/>
                      </a:ext>
                    </a:extLst>
                  </p:cNvPr>
                  <p:cNvGrpSpPr>
                    <a:grpSpLocks/>
                  </p:cNvGrpSpPr>
                  <p:nvPr/>
                </p:nvGrpSpPr>
                <p:grpSpPr bwMode="auto">
                  <a:xfrm rot="3350995">
                    <a:off x="4848" y="2265"/>
                    <a:ext cx="216" cy="120"/>
                    <a:chOff x="1936" y="1344"/>
                    <a:chExt cx="632" cy="336"/>
                  </a:xfrm>
                </p:grpSpPr>
                <p:sp>
                  <p:nvSpPr>
                    <p:cNvPr id="132811" name="Freeform 388">
                      <a:extLst>
                        <a:ext uri="{FF2B5EF4-FFF2-40B4-BE49-F238E27FC236}">
                          <a16:creationId xmlns:a16="http://schemas.microsoft.com/office/drawing/2014/main" id="{72389B23-CF29-BB57-FA9D-4D0543EBE0E3}"/>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434" name="Oval 389">
                      <a:extLst>
                        <a:ext uri="{FF2B5EF4-FFF2-40B4-BE49-F238E27FC236}">
                          <a16:creationId xmlns:a16="http://schemas.microsoft.com/office/drawing/2014/main" id="{F7A14481-44DE-C88A-AA1C-74731DEA729D}"/>
                        </a:ext>
                      </a:extLst>
                    </p:cNvPr>
                    <p:cNvSpPr>
                      <a:spLocks noChangeArrowheads="1"/>
                    </p:cNvSpPr>
                    <p:nvPr/>
                  </p:nvSpPr>
                  <p:spPr bwMode="auto">
                    <a:xfrm>
                      <a:off x="2157" y="1416"/>
                      <a:ext cx="189"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86" name="Group 390">
                    <a:extLst>
                      <a:ext uri="{FF2B5EF4-FFF2-40B4-BE49-F238E27FC236}">
                        <a16:creationId xmlns:a16="http://schemas.microsoft.com/office/drawing/2014/main" id="{9AF865CC-40EF-92C6-8F17-AA61DD38F277}"/>
                      </a:ext>
                    </a:extLst>
                  </p:cNvPr>
                  <p:cNvGrpSpPr>
                    <a:grpSpLocks/>
                  </p:cNvGrpSpPr>
                  <p:nvPr/>
                </p:nvGrpSpPr>
                <p:grpSpPr bwMode="auto">
                  <a:xfrm rot="1979877">
                    <a:off x="4899" y="2169"/>
                    <a:ext cx="189" cy="144"/>
                    <a:chOff x="2952" y="1376"/>
                    <a:chExt cx="584" cy="384"/>
                  </a:xfrm>
                </p:grpSpPr>
                <p:sp>
                  <p:nvSpPr>
                    <p:cNvPr id="132809" name="Freeform 391">
                      <a:extLst>
                        <a:ext uri="{FF2B5EF4-FFF2-40B4-BE49-F238E27FC236}">
                          <a16:creationId xmlns:a16="http://schemas.microsoft.com/office/drawing/2014/main" id="{7C90A0E8-48FC-8FAE-C01F-2DCCEA61CE1C}"/>
                        </a:ext>
                      </a:extLst>
                    </p:cNvPr>
                    <p:cNvSpPr>
                      <a:spLocks/>
                    </p:cNvSpPr>
                    <p:nvPr/>
                  </p:nvSpPr>
                  <p:spPr bwMode="auto">
                    <a:xfrm>
                      <a:off x="2952" y="1376"/>
                      <a:ext cx="584" cy="384"/>
                    </a:xfrm>
                    <a:custGeom>
                      <a:avLst/>
                      <a:gdLst>
                        <a:gd name="T0" fmla="*/ 72 w 584"/>
                        <a:gd name="T1" fmla="*/ 88 h 384"/>
                        <a:gd name="T2" fmla="*/ 504 w 584"/>
                        <a:gd name="T3" fmla="*/ 40 h 384"/>
                        <a:gd name="T4" fmla="*/ 552 w 584"/>
                        <a:gd name="T5" fmla="*/ 328 h 384"/>
                        <a:gd name="T6" fmla="*/ 312 w 584"/>
                        <a:gd name="T7" fmla="*/ 376 h 384"/>
                        <a:gd name="T8" fmla="*/ 72 w 584"/>
                        <a:gd name="T9" fmla="*/ 328 h 384"/>
                        <a:gd name="T10" fmla="*/ 72 w 584"/>
                        <a:gd name="T11" fmla="*/ 88 h 384"/>
                        <a:gd name="T12" fmla="*/ 0 60000 65536"/>
                        <a:gd name="T13" fmla="*/ 0 60000 65536"/>
                        <a:gd name="T14" fmla="*/ 0 60000 65536"/>
                        <a:gd name="T15" fmla="*/ 0 60000 65536"/>
                        <a:gd name="T16" fmla="*/ 0 60000 65536"/>
                        <a:gd name="T17" fmla="*/ 0 60000 65536"/>
                        <a:gd name="T18" fmla="*/ 0 w 584"/>
                        <a:gd name="T19" fmla="*/ 0 h 384"/>
                        <a:gd name="T20" fmla="*/ 584 w 584"/>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584" h="384">
                          <a:moveTo>
                            <a:pt x="72" y="88"/>
                          </a:moveTo>
                          <a:cubicBezTo>
                            <a:pt x="144" y="40"/>
                            <a:pt x="424" y="0"/>
                            <a:pt x="504" y="40"/>
                          </a:cubicBezTo>
                          <a:cubicBezTo>
                            <a:pt x="584" y="80"/>
                            <a:pt x="584" y="272"/>
                            <a:pt x="552" y="328"/>
                          </a:cubicBezTo>
                          <a:cubicBezTo>
                            <a:pt x="520" y="384"/>
                            <a:pt x="392" y="376"/>
                            <a:pt x="312" y="376"/>
                          </a:cubicBezTo>
                          <a:cubicBezTo>
                            <a:pt x="232" y="376"/>
                            <a:pt x="112" y="376"/>
                            <a:pt x="72" y="328"/>
                          </a:cubicBezTo>
                          <a:cubicBezTo>
                            <a:pt x="32" y="280"/>
                            <a:pt x="0" y="136"/>
                            <a:pt x="72" y="88"/>
                          </a:cubicBezTo>
                          <a:close/>
                        </a:path>
                      </a:pathLst>
                    </a:custGeom>
                    <a:solidFill>
                      <a:srgbClr val="FFE18D"/>
                    </a:solidFill>
                    <a:ln w="9525">
                      <a:solidFill>
                        <a:schemeClr val="bg2"/>
                      </a:solidFill>
                      <a:round/>
                      <a:headEnd/>
                      <a:tailEnd/>
                    </a:ln>
                  </p:spPr>
                  <p:txBody>
                    <a:bodyPr/>
                    <a:lstStyle/>
                    <a:p>
                      <a:endParaRPr lang="en-GR"/>
                    </a:p>
                  </p:txBody>
                </p:sp>
                <p:sp>
                  <p:nvSpPr>
                    <p:cNvPr id="159432" name="Oval 392">
                      <a:extLst>
                        <a:ext uri="{FF2B5EF4-FFF2-40B4-BE49-F238E27FC236}">
                          <a16:creationId xmlns:a16="http://schemas.microsoft.com/office/drawing/2014/main" id="{65457AEE-0DA8-6128-FABD-E6A3FD6CF038}"/>
                        </a:ext>
                      </a:extLst>
                    </p:cNvPr>
                    <p:cNvSpPr>
                      <a:spLocks noChangeArrowheads="1"/>
                    </p:cNvSpPr>
                    <p:nvPr/>
                  </p:nvSpPr>
                  <p:spPr bwMode="auto">
                    <a:xfrm>
                      <a:off x="3116" y="1508"/>
                      <a:ext cx="188" cy="191"/>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87" name="Group 393">
                    <a:extLst>
                      <a:ext uri="{FF2B5EF4-FFF2-40B4-BE49-F238E27FC236}">
                        <a16:creationId xmlns:a16="http://schemas.microsoft.com/office/drawing/2014/main" id="{197421F5-F0F0-257E-2955-8AE208BDCA84}"/>
                      </a:ext>
                    </a:extLst>
                  </p:cNvPr>
                  <p:cNvGrpSpPr>
                    <a:grpSpLocks/>
                  </p:cNvGrpSpPr>
                  <p:nvPr/>
                </p:nvGrpSpPr>
                <p:grpSpPr bwMode="auto">
                  <a:xfrm flipH="1">
                    <a:off x="4992" y="2121"/>
                    <a:ext cx="192" cy="144"/>
                    <a:chOff x="3504" y="1416"/>
                    <a:chExt cx="576" cy="328"/>
                  </a:xfrm>
                </p:grpSpPr>
                <p:sp>
                  <p:nvSpPr>
                    <p:cNvPr id="132807" name="Freeform 394">
                      <a:extLst>
                        <a:ext uri="{FF2B5EF4-FFF2-40B4-BE49-F238E27FC236}">
                          <a16:creationId xmlns:a16="http://schemas.microsoft.com/office/drawing/2014/main" id="{286F06C3-3E74-49E9-A77F-3123D705DB11}"/>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30" name="Oval 395">
                      <a:extLst>
                        <a:ext uri="{FF2B5EF4-FFF2-40B4-BE49-F238E27FC236}">
                          <a16:creationId xmlns:a16="http://schemas.microsoft.com/office/drawing/2014/main" id="{EAB91CDC-0563-97EC-D4B4-46B19D2882FF}"/>
                        </a:ext>
                      </a:extLst>
                    </p:cNvPr>
                    <p:cNvSpPr>
                      <a:spLocks noChangeArrowheads="1"/>
                    </p:cNvSpPr>
                    <p:nvPr/>
                  </p:nvSpPr>
                  <p:spPr bwMode="auto">
                    <a:xfrm>
                      <a:off x="3695" y="1463"/>
                      <a:ext cx="193"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88" name="Group 396">
                    <a:extLst>
                      <a:ext uri="{FF2B5EF4-FFF2-40B4-BE49-F238E27FC236}">
                        <a16:creationId xmlns:a16="http://schemas.microsoft.com/office/drawing/2014/main" id="{356DC1C8-6B52-DCED-0FE6-E10EBBE822A4}"/>
                      </a:ext>
                    </a:extLst>
                  </p:cNvPr>
                  <p:cNvGrpSpPr>
                    <a:grpSpLocks/>
                  </p:cNvGrpSpPr>
                  <p:nvPr/>
                </p:nvGrpSpPr>
                <p:grpSpPr bwMode="auto">
                  <a:xfrm flipH="1">
                    <a:off x="4800" y="2121"/>
                    <a:ext cx="192" cy="96"/>
                    <a:chOff x="3504" y="1416"/>
                    <a:chExt cx="576" cy="328"/>
                  </a:xfrm>
                </p:grpSpPr>
                <p:sp>
                  <p:nvSpPr>
                    <p:cNvPr id="132805" name="Freeform 397">
                      <a:extLst>
                        <a:ext uri="{FF2B5EF4-FFF2-40B4-BE49-F238E27FC236}">
                          <a16:creationId xmlns:a16="http://schemas.microsoft.com/office/drawing/2014/main" id="{368E77FC-1A59-2979-3AC9-05F741D0BF8C}"/>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28" name="Oval 398">
                      <a:extLst>
                        <a:ext uri="{FF2B5EF4-FFF2-40B4-BE49-F238E27FC236}">
                          <a16:creationId xmlns:a16="http://schemas.microsoft.com/office/drawing/2014/main" id="{DBF8EB47-4C48-72CA-D209-8C86E9748E5C}"/>
                        </a:ext>
                      </a:extLst>
                    </p:cNvPr>
                    <p:cNvSpPr>
                      <a:spLocks noChangeArrowheads="1"/>
                    </p:cNvSpPr>
                    <p:nvPr/>
                  </p:nvSpPr>
                  <p:spPr bwMode="auto">
                    <a:xfrm>
                      <a:off x="3697" y="1462"/>
                      <a:ext cx="193"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89" name="Group 399">
                    <a:extLst>
                      <a:ext uri="{FF2B5EF4-FFF2-40B4-BE49-F238E27FC236}">
                        <a16:creationId xmlns:a16="http://schemas.microsoft.com/office/drawing/2014/main" id="{A912C828-08B8-1A8F-B547-15567EB8ECEF}"/>
                      </a:ext>
                    </a:extLst>
                  </p:cNvPr>
                  <p:cNvGrpSpPr>
                    <a:grpSpLocks/>
                  </p:cNvGrpSpPr>
                  <p:nvPr/>
                </p:nvGrpSpPr>
                <p:grpSpPr bwMode="auto">
                  <a:xfrm rot="2796769">
                    <a:off x="4712" y="2161"/>
                    <a:ext cx="192" cy="112"/>
                    <a:chOff x="2472" y="1376"/>
                    <a:chExt cx="576" cy="328"/>
                  </a:xfrm>
                </p:grpSpPr>
                <p:sp>
                  <p:nvSpPr>
                    <p:cNvPr id="132803" name="Freeform 400">
                      <a:extLst>
                        <a:ext uri="{FF2B5EF4-FFF2-40B4-BE49-F238E27FC236}">
                          <a16:creationId xmlns:a16="http://schemas.microsoft.com/office/drawing/2014/main" id="{E6DC737C-CE43-667E-526D-4906AE0589D8}"/>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26" name="Oval 401">
                      <a:extLst>
                        <a:ext uri="{FF2B5EF4-FFF2-40B4-BE49-F238E27FC236}">
                          <a16:creationId xmlns:a16="http://schemas.microsoft.com/office/drawing/2014/main" id="{FB4CDADC-0B8C-8049-21B0-E72288402B48}"/>
                        </a:ext>
                      </a:extLst>
                    </p:cNvPr>
                    <p:cNvSpPr>
                      <a:spLocks noChangeArrowheads="1"/>
                    </p:cNvSpPr>
                    <p:nvPr/>
                  </p:nvSpPr>
                  <p:spPr bwMode="auto">
                    <a:xfrm>
                      <a:off x="2630" y="1419"/>
                      <a:ext cx="194" cy="193"/>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90" name="Group 402">
                    <a:extLst>
                      <a:ext uri="{FF2B5EF4-FFF2-40B4-BE49-F238E27FC236}">
                        <a16:creationId xmlns:a16="http://schemas.microsoft.com/office/drawing/2014/main" id="{4DABDE76-EC0F-4BD4-8C22-F07447665F79}"/>
                      </a:ext>
                    </a:extLst>
                  </p:cNvPr>
                  <p:cNvGrpSpPr>
                    <a:grpSpLocks/>
                  </p:cNvGrpSpPr>
                  <p:nvPr/>
                </p:nvGrpSpPr>
                <p:grpSpPr bwMode="auto">
                  <a:xfrm rot="20693178" flipH="1">
                    <a:off x="5136" y="2073"/>
                    <a:ext cx="192" cy="112"/>
                    <a:chOff x="2472" y="1376"/>
                    <a:chExt cx="576" cy="328"/>
                  </a:xfrm>
                </p:grpSpPr>
                <p:sp>
                  <p:nvSpPr>
                    <p:cNvPr id="132801" name="Freeform 403">
                      <a:extLst>
                        <a:ext uri="{FF2B5EF4-FFF2-40B4-BE49-F238E27FC236}">
                          <a16:creationId xmlns:a16="http://schemas.microsoft.com/office/drawing/2014/main" id="{716B8C54-6E1C-7BB4-4421-051E74B54526}"/>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24" name="Oval 404">
                      <a:extLst>
                        <a:ext uri="{FF2B5EF4-FFF2-40B4-BE49-F238E27FC236}">
                          <a16:creationId xmlns:a16="http://schemas.microsoft.com/office/drawing/2014/main" id="{D74539B5-4CE5-CEFE-DB35-258ADDF72DD5}"/>
                        </a:ext>
                      </a:extLst>
                    </p:cNvPr>
                    <p:cNvSpPr>
                      <a:spLocks noChangeArrowheads="1"/>
                    </p:cNvSpPr>
                    <p:nvPr/>
                  </p:nvSpPr>
                  <p:spPr bwMode="auto">
                    <a:xfrm>
                      <a:off x="2642" y="1409"/>
                      <a:ext cx="193" cy="194"/>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91" name="Group 405">
                    <a:extLst>
                      <a:ext uri="{FF2B5EF4-FFF2-40B4-BE49-F238E27FC236}">
                        <a16:creationId xmlns:a16="http://schemas.microsoft.com/office/drawing/2014/main" id="{59BD3911-982D-F3F9-73D3-D72FDECD4E1D}"/>
                      </a:ext>
                    </a:extLst>
                  </p:cNvPr>
                  <p:cNvGrpSpPr>
                    <a:grpSpLocks/>
                  </p:cNvGrpSpPr>
                  <p:nvPr/>
                </p:nvGrpSpPr>
                <p:grpSpPr bwMode="auto">
                  <a:xfrm rot="19121331" flipH="1">
                    <a:off x="5280" y="2025"/>
                    <a:ext cx="192" cy="112"/>
                    <a:chOff x="2472" y="1376"/>
                    <a:chExt cx="576" cy="328"/>
                  </a:xfrm>
                </p:grpSpPr>
                <p:sp>
                  <p:nvSpPr>
                    <p:cNvPr id="132799" name="Freeform 406">
                      <a:extLst>
                        <a:ext uri="{FF2B5EF4-FFF2-40B4-BE49-F238E27FC236}">
                          <a16:creationId xmlns:a16="http://schemas.microsoft.com/office/drawing/2014/main" id="{EE12DA55-699F-8E91-52D5-A434F2C6673F}"/>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22" name="Oval 407">
                      <a:extLst>
                        <a:ext uri="{FF2B5EF4-FFF2-40B4-BE49-F238E27FC236}">
                          <a16:creationId xmlns:a16="http://schemas.microsoft.com/office/drawing/2014/main" id="{B45ECC62-87F7-4283-A6E8-AC766B92FCB1}"/>
                        </a:ext>
                      </a:extLst>
                    </p:cNvPr>
                    <p:cNvSpPr>
                      <a:spLocks noChangeArrowheads="1"/>
                    </p:cNvSpPr>
                    <p:nvPr/>
                  </p:nvSpPr>
                  <p:spPr bwMode="auto">
                    <a:xfrm>
                      <a:off x="2641" y="1412"/>
                      <a:ext cx="188"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92" name="Group 408">
                    <a:extLst>
                      <a:ext uri="{FF2B5EF4-FFF2-40B4-BE49-F238E27FC236}">
                        <a16:creationId xmlns:a16="http://schemas.microsoft.com/office/drawing/2014/main" id="{373F9389-C281-996A-FC5C-19A1C7D76365}"/>
                      </a:ext>
                    </a:extLst>
                  </p:cNvPr>
                  <p:cNvGrpSpPr>
                    <a:grpSpLocks/>
                  </p:cNvGrpSpPr>
                  <p:nvPr/>
                </p:nvGrpSpPr>
                <p:grpSpPr bwMode="auto">
                  <a:xfrm flipH="1">
                    <a:off x="2832" y="1989"/>
                    <a:ext cx="336" cy="96"/>
                    <a:chOff x="3504" y="1416"/>
                    <a:chExt cx="576" cy="328"/>
                  </a:xfrm>
                </p:grpSpPr>
                <p:sp>
                  <p:nvSpPr>
                    <p:cNvPr id="132797" name="Freeform 409">
                      <a:extLst>
                        <a:ext uri="{FF2B5EF4-FFF2-40B4-BE49-F238E27FC236}">
                          <a16:creationId xmlns:a16="http://schemas.microsoft.com/office/drawing/2014/main" id="{7AAD2963-9864-70E4-C18D-6A6B24ECC70C}"/>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20" name="Oval 410">
                      <a:extLst>
                        <a:ext uri="{FF2B5EF4-FFF2-40B4-BE49-F238E27FC236}">
                          <a16:creationId xmlns:a16="http://schemas.microsoft.com/office/drawing/2014/main" id="{487786DB-804F-CD8D-5C1D-45152716241F}"/>
                        </a:ext>
                      </a:extLst>
                    </p:cNvPr>
                    <p:cNvSpPr>
                      <a:spLocks noChangeArrowheads="1"/>
                    </p:cNvSpPr>
                    <p:nvPr/>
                  </p:nvSpPr>
                  <p:spPr bwMode="auto">
                    <a:xfrm>
                      <a:off x="3697" y="1466"/>
                      <a:ext cx="192"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93" name="Group 411">
                    <a:extLst>
                      <a:ext uri="{FF2B5EF4-FFF2-40B4-BE49-F238E27FC236}">
                        <a16:creationId xmlns:a16="http://schemas.microsoft.com/office/drawing/2014/main" id="{E323B80E-8750-A9B4-69EA-9AF69EA5818F}"/>
                      </a:ext>
                    </a:extLst>
                  </p:cNvPr>
                  <p:cNvGrpSpPr>
                    <a:grpSpLocks/>
                  </p:cNvGrpSpPr>
                  <p:nvPr/>
                </p:nvGrpSpPr>
                <p:grpSpPr bwMode="auto">
                  <a:xfrm flipH="1">
                    <a:off x="2694" y="2025"/>
                    <a:ext cx="192" cy="144"/>
                    <a:chOff x="3504" y="1416"/>
                    <a:chExt cx="576" cy="328"/>
                  </a:xfrm>
                </p:grpSpPr>
                <p:sp>
                  <p:nvSpPr>
                    <p:cNvPr id="132795" name="Freeform 412">
                      <a:extLst>
                        <a:ext uri="{FF2B5EF4-FFF2-40B4-BE49-F238E27FC236}">
                          <a16:creationId xmlns:a16="http://schemas.microsoft.com/office/drawing/2014/main" id="{E3EAC9BC-AFEB-374D-DA72-86ADF8003FCF}"/>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18" name="Oval 413">
                      <a:extLst>
                        <a:ext uri="{FF2B5EF4-FFF2-40B4-BE49-F238E27FC236}">
                          <a16:creationId xmlns:a16="http://schemas.microsoft.com/office/drawing/2014/main" id="{0558274F-31BD-C4AE-AF04-979EA1E81599}"/>
                        </a:ext>
                      </a:extLst>
                    </p:cNvPr>
                    <p:cNvSpPr>
                      <a:spLocks noChangeArrowheads="1"/>
                    </p:cNvSpPr>
                    <p:nvPr/>
                  </p:nvSpPr>
                  <p:spPr bwMode="auto">
                    <a:xfrm>
                      <a:off x="3698" y="1465"/>
                      <a:ext cx="188"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94" name="Group 414">
                    <a:extLst>
                      <a:ext uri="{FF2B5EF4-FFF2-40B4-BE49-F238E27FC236}">
                        <a16:creationId xmlns:a16="http://schemas.microsoft.com/office/drawing/2014/main" id="{FE67A342-FD21-0717-837A-6958E33BD858}"/>
                      </a:ext>
                    </a:extLst>
                  </p:cNvPr>
                  <p:cNvGrpSpPr>
                    <a:grpSpLocks/>
                  </p:cNvGrpSpPr>
                  <p:nvPr/>
                </p:nvGrpSpPr>
                <p:grpSpPr bwMode="auto">
                  <a:xfrm rot="20404840" flipH="1">
                    <a:off x="5424" y="1929"/>
                    <a:ext cx="192" cy="112"/>
                    <a:chOff x="2472" y="1376"/>
                    <a:chExt cx="576" cy="328"/>
                  </a:xfrm>
                </p:grpSpPr>
                <p:sp>
                  <p:nvSpPr>
                    <p:cNvPr id="132793" name="Freeform 415">
                      <a:extLst>
                        <a:ext uri="{FF2B5EF4-FFF2-40B4-BE49-F238E27FC236}">
                          <a16:creationId xmlns:a16="http://schemas.microsoft.com/office/drawing/2014/main" id="{D94B290B-3E02-CC5A-124A-45384B1E3F2C}"/>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16" name="Oval 416">
                      <a:extLst>
                        <a:ext uri="{FF2B5EF4-FFF2-40B4-BE49-F238E27FC236}">
                          <a16:creationId xmlns:a16="http://schemas.microsoft.com/office/drawing/2014/main" id="{D74C16E8-642D-FD38-D32B-45433D8BBD39}"/>
                        </a:ext>
                      </a:extLst>
                    </p:cNvPr>
                    <p:cNvSpPr>
                      <a:spLocks noChangeArrowheads="1"/>
                    </p:cNvSpPr>
                    <p:nvPr/>
                  </p:nvSpPr>
                  <p:spPr bwMode="auto">
                    <a:xfrm>
                      <a:off x="2644" y="1410"/>
                      <a:ext cx="193" cy="194"/>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95" name="Group 417">
                    <a:extLst>
                      <a:ext uri="{FF2B5EF4-FFF2-40B4-BE49-F238E27FC236}">
                        <a16:creationId xmlns:a16="http://schemas.microsoft.com/office/drawing/2014/main" id="{F9FF4708-9C17-B976-93E1-3CB67CDED278}"/>
                      </a:ext>
                    </a:extLst>
                  </p:cNvPr>
                  <p:cNvGrpSpPr>
                    <a:grpSpLocks/>
                  </p:cNvGrpSpPr>
                  <p:nvPr/>
                </p:nvGrpSpPr>
                <p:grpSpPr bwMode="auto">
                  <a:xfrm flipH="1">
                    <a:off x="2256" y="2025"/>
                    <a:ext cx="240" cy="96"/>
                    <a:chOff x="3504" y="1416"/>
                    <a:chExt cx="576" cy="328"/>
                  </a:xfrm>
                </p:grpSpPr>
                <p:sp>
                  <p:nvSpPr>
                    <p:cNvPr id="132791" name="Freeform 418">
                      <a:extLst>
                        <a:ext uri="{FF2B5EF4-FFF2-40B4-BE49-F238E27FC236}">
                          <a16:creationId xmlns:a16="http://schemas.microsoft.com/office/drawing/2014/main" id="{3CC35DFF-E025-5348-3388-4834190FA43F}"/>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14" name="Oval 419">
                      <a:extLst>
                        <a:ext uri="{FF2B5EF4-FFF2-40B4-BE49-F238E27FC236}">
                          <a16:creationId xmlns:a16="http://schemas.microsoft.com/office/drawing/2014/main" id="{FA5FAA3D-2AFD-FE29-3DCD-217850C67DCA}"/>
                        </a:ext>
                      </a:extLst>
                    </p:cNvPr>
                    <p:cNvSpPr>
                      <a:spLocks noChangeArrowheads="1"/>
                    </p:cNvSpPr>
                    <p:nvPr/>
                  </p:nvSpPr>
                  <p:spPr bwMode="auto">
                    <a:xfrm>
                      <a:off x="3695" y="1465"/>
                      <a:ext cx="194"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96" name="Group 420">
                    <a:extLst>
                      <a:ext uri="{FF2B5EF4-FFF2-40B4-BE49-F238E27FC236}">
                        <a16:creationId xmlns:a16="http://schemas.microsoft.com/office/drawing/2014/main" id="{1B8D3784-0222-3E54-9959-66D2AE516D1F}"/>
                      </a:ext>
                    </a:extLst>
                  </p:cNvPr>
                  <p:cNvGrpSpPr>
                    <a:grpSpLocks/>
                  </p:cNvGrpSpPr>
                  <p:nvPr/>
                </p:nvGrpSpPr>
                <p:grpSpPr bwMode="auto">
                  <a:xfrm flipH="1">
                    <a:off x="2430" y="2025"/>
                    <a:ext cx="336" cy="96"/>
                    <a:chOff x="3504" y="1416"/>
                    <a:chExt cx="576" cy="328"/>
                  </a:xfrm>
                </p:grpSpPr>
                <p:sp>
                  <p:nvSpPr>
                    <p:cNvPr id="132789" name="Freeform 421">
                      <a:extLst>
                        <a:ext uri="{FF2B5EF4-FFF2-40B4-BE49-F238E27FC236}">
                          <a16:creationId xmlns:a16="http://schemas.microsoft.com/office/drawing/2014/main" id="{4EAB01DE-F870-4987-E992-8D1F403A4D49}"/>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12" name="Oval 422">
                      <a:extLst>
                        <a:ext uri="{FF2B5EF4-FFF2-40B4-BE49-F238E27FC236}">
                          <a16:creationId xmlns:a16="http://schemas.microsoft.com/office/drawing/2014/main" id="{365E4A83-477B-7121-A60E-483127F10A03}"/>
                        </a:ext>
                      </a:extLst>
                    </p:cNvPr>
                    <p:cNvSpPr>
                      <a:spLocks noChangeArrowheads="1"/>
                    </p:cNvSpPr>
                    <p:nvPr/>
                  </p:nvSpPr>
                  <p:spPr bwMode="auto">
                    <a:xfrm>
                      <a:off x="3697" y="1465"/>
                      <a:ext cx="192"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97" name="Group 423">
                    <a:extLst>
                      <a:ext uri="{FF2B5EF4-FFF2-40B4-BE49-F238E27FC236}">
                        <a16:creationId xmlns:a16="http://schemas.microsoft.com/office/drawing/2014/main" id="{3B4425A5-1D4B-5A3E-B726-349143B559A2}"/>
                      </a:ext>
                    </a:extLst>
                  </p:cNvPr>
                  <p:cNvGrpSpPr>
                    <a:grpSpLocks/>
                  </p:cNvGrpSpPr>
                  <p:nvPr/>
                </p:nvGrpSpPr>
                <p:grpSpPr bwMode="auto">
                  <a:xfrm flipH="1">
                    <a:off x="2352" y="2121"/>
                    <a:ext cx="240" cy="96"/>
                    <a:chOff x="3504" y="1416"/>
                    <a:chExt cx="576" cy="328"/>
                  </a:xfrm>
                </p:grpSpPr>
                <p:sp>
                  <p:nvSpPr>
                    <p:cNvPr id="132787" name="Freeform 424">
                      <a:extLst>
                        <a:ext uri="{FF2B5EF4-FFF2-40B4-BE49-F238E27FC236}">
                          <a16:creationId xmlns:a16="http://schemas.microsoft.com/office/drawing/2014/main" id="{532B1CE5-9B36-32C0-030A-41C26D822524}"/>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10" name="Oval 425">
                      <a:extLst>
                        <a:ext uri="{FF2B5EF4-FFF2-40B4-BE49-F238E27FC236}">
                          <a16:creationId xmlns:a16="http://schemas.microsoft.com/office/drawing/2014/main" id="{7FCBBA94-B432-E719-5D64-CA098A64E14D}"/>
                        </a:ext>
                      </a:extLst>
                    </p:cNvPr>
                    <p:cNvSpPr>
                      <a:spLocks noChangeArrowheads="1"/>
                    </p:cNvSpPr>
                    <p:nvPr/>
                  </p:nvSpPr>
                  <p:spPr bwMode="auto">
                    <a:xfrm>
                      <a:off x="3696" y="1462"/>
                      <a:ext cx="190"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98" name="Group 426">
                    <a:extLst>
                      <a:ext uri="{FF2B5EF4-FFF2-40B4-BE49-F238E27FC236}">
                        <a16:creationId xmlns:a16="http://schemas.microsoft.com/office/drawing/2014/main" id="{14156134-D144-9B07-E5A1-B12879E84956}"/>
                      </a:ext>
                    </a:extLst>
                  </p:cNvPr>
                  <p:cNvGrpSpPr>
                    <a:grpSpLocks/>
                  </p:cNvGrpSpPr>
                  <p:nvPr/>
                </p:nvGrpSpPr>
                <p:grpSpPr bwMode="auto">
                  <a:xfrm flipH="1">
                    <a:off x="3312" y="2073"/>
                    <a:ext cx="288" cy="96"/>
                    <a:chOff x="3504" y="1416"/>
                    <a:chExt cx="576" cy="328"/>
                  </a:xfrm>
                </p:grpSpPr>
                <p:sp>
                  <p:nvSpPr>
                    <p:cNvPr id="132785" name="Freeform 427">
                      <a:extLst>
                        <a:ext uri="{FF2B5EF4-FFF2-40B4-BE49-F238E27FC236}">
                          <a16:creationId xmlns:a16="http://schemas.microsoft.com/office/drawing/2014/main" id="{B6A237A2-E553-1CDD-37CB-B770440B2FDF}"/>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08" name="Oval 428">
                      <a:extLst>
                        <a:ext uri="{FF2B5EF4-FFF2-40B4-BE49-F238E27FC236}">
                          <a16:creationId xmlns:a16="http://schemas.microsoft.com/office/drawing/2014/main" id="{FD9E5B5A-BA82-558F-4448-A8ADE833DC62}"/>
                        </a:ext>
                      </a:extLst>
                    </p:cNvPr>
                    <p:cNvSpPr>
                      <a:spLocks noChangeArrowheads="1"/>
                    </p:cNvSpPr>
                    <p:nvPr/>
                  </p:nvSpPr>
                  <p:spPr bwMode="auto">
                    <a:xfrm>
                      <a:off x="3694" y="1461"/>
                      <a:ext cx="194"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99" name="Group 429">
                    <a:extLst>
                      <a:ext uri="{FF2B5EF4-FFF2-40B4-BE49-F238E27FC236}">
                        <a16:creationId xmlns:a16="http://schemas.microsoft.com/office/drawing/2014/main" id="{84C400FA-9F6B-D9F2-EE45-6215361617E2}"/>
                      </a:ext>
                    </a:extLst>
                  </p:cNvPr>
                  <p:cNvGrpSpPr>
                    <a:grpSpLocks/>
                  </p:cNvGrpSpPr>
                  <p:nvPr/>
                </p:nvGrpSpPr>
                <p:grpSpPr bwMode="auto">
                  <a:xfrm flipH="1">
                    <a:off x="3552" y="2073"/>
                    <a:ext cx="288" cy="96"/>
                    <a:chOff x="3504" y="1416"/>
                    <a:chExt cx="576" cy="328"/>
                  </a:xfrm>
                </p:grpSpPr>
                <p:sp>
                  <p:nvSpPr>
                    <p:cNvPr id="132783" name="Freeform 430">
                      <a:extLst>
                        <a:ext uri="{FF2B5EF4-FFF2-40B4-BE49-F238E27FC236}">
                          <a16:creationId xmlns:a16="http://schemas.microsoft.com/office/drawing/2014/main" id="{1C5F542A-5E03-5981-93D5-9869B1D4F672}"/>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06" name="Oval 431">
                      <a:extLst>
                        <a:ext uri="{FF2B5EF4-FFF2-40B4-BE49-F238E27FC236}">
                          <a16:creationId xmlns:a16="http://schemas.microsoft.com/office/drawing/2014/main" id="{6E581086-1E53-BAC5-2A2E-2BF8D7AB4A4D}"/>
                        </a:ext>
                      </a:extLst>
                    </p:cNvPr>
                    <p:cNvSpPr>
                      <a:spLocks noChangeArrowheads="1"/>
                    </p:cNvSpPr>
                    <p:nvPr/>
                  </p:nvSpPr>
                  <p:spPr bwMode="auto">
                    <a:xfrm>
                      <a:off x="3694" y="1461"/>
                      <a:ext cx="194"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00" name="Group 432">
                    <a:extLst>
                      <a:ext uri="{FF2B5EF4-FFF2-40B4-BE49-F238E27FC236}">
                        <a16:creationId xmlns:a16="http://schemas.microsoft.com/office/drawing/2014/main" id="{9851DFF3-5AEE-70CC-55E6-8C42D5C80818}"/>
                      </a:ext>
                    </a:extLst>
                  </p:cNvPr>
                  <p:cNvGrpSpPr>
                    <a:grpSpLocks/>
                  </p:cNvGrpSpPr>
                  <p:nvPr/>
                </p:nvGrpSpPr>
                <p:grpSpPr bwMode="auto">
                  <a:xfrm flipH="1">
                    <a:off x="3792" y="2037"/>
                    <a:ext cx="288" cy="96"/>
                    <a:chOff x="3504" y="1416"/>
                    <a:chExt cx="576" cy="328"/>
                  </a:xfrm>
                </p:grpSpPr>
                <p:sp>
                  <p:nvSpPr>
                    <p:cNvPr id="132781" name="Freeform 433">
                      <a:extLst>
                        <a:ext uri="{FF2B5EF4-FFF2-40B4-BE49-F238E27FC236}">
                          <a16:creationId xmlns:a16="http://schemas.microsoft.com/office/drawing/2014/main" id="{14C52E05-4483-8392-12FE-9D39CFA1F920}"/>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04" name="Oval 434">
                      <a:extLst>
                        <a:ext uri="{FF2B5EF4-FFF2-40B4-BE49-F238E27FC236}">
                          <a16:creationId xmlns:a16="http://schemas.microsoft.com/office/drawing/2014/main" id="{8245A35E-ED02-BC21-AF64-A332C15B14C8}"/>
                        </a:ext>
                      </a:extLst>
                    </p:cNvPr>
                    <p:cNvSpPr>
                      <a:spLocks noChangeArrowheads="1"/>
                    </p:cNvSpPr>
                    <p:nvPr/>
                  </p:nvSpPr>
                  <p:spPr bwMode="auto">
                    <a:xfrm>
                      <a:off x="3696" y="1461"/>
                      <a:ext cx="194"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sp>
                <p:nvSpPr>
                  <p:cNvPr id="132201" name="Freeform 435">
                    <a:extLst>
                      <a:ext uri="{FF2B5EF4-FFF2-40B4-BE49-F238E27FC236}">
                        <a16:creationId xmlns:a16="http://schemas.microsoft.com/office/drawing/2014/main" id="{250BB7E1-58BD-BE9B-564D-A15DABE4C0C6}"/>
                      </a:ext>
                    </a:extLst>
                  </p:cNvPr>
                  <p:cNvSpPr>
                    <a:spLocks/>
                  </p:cNvSpPr>
                  <p:nvPr/>
                </p:nvSpPr>
                <p:spPr bwMode="auto">
                  <a:xfrm rot="-2445872">
                    <a:off x="3888" y="2073"/>
                    <a:ext cx="208" cy="186"/>
                  </a:xfrm>
                  <a:custGeom>
                    <a:avLst/>
                    <a:gdLst>
                      <a:gd name="T0" fmla="*/ 0 w 1152"/>
                      <a:gd name="T1" fmla="*/ 0 h 1088"/>
                      <a:gd name="T2" fmla="*/ 0 w 1152"/>
                      <a:gd name="T3" fmla="*/ 0 h 1088"/>
                      <a:gd name="T4" fmla="*/ 0 w 1152"/>
                      <a:gd name="T5" fmla="*/ 0 h 1088"/>
                      <a:gd name="T6" fmla="*/ 0 w 1152"/>
                      <a:gd name="T7" fmla="*/ 0 h 1088"/>
                      <a:gd name="T8" fmla="*/ 0 w 1152"/>
                      <a:gd name="T9" fmla="*/ 0 h 1088"/>
                      <a:gd name="T10" fmla="*/ 0 w 1152"/>
                      <a:gd name="T11" fmla="*/ 0 h 1088"/>
                      <a:gd name="T12" fmla="*/ 0 w 1152"/>
                      <a:gd name="T13" fmla="*/ 0 h 1088"/>
                      <a:gd name="T14" fmla="*/ 0 w 1152"/>
                      <a:gd name="T15" fmla="*/ 0 h 1088"/>
                      <a:gd name="T16" fmla="*/ 0 w 1152"/>
                      <a:gd name="T17" fmla="*/ 0 h 1088"/>
                      <a:gd name="T18" fmla="*/ 0 w 1152"/>
                      <a:gd name="T19" fmla="*/ 0 h 1088"/>
                      <a:gd name="T20" fmla="*/ 0 w 1152"/>
                      <a:gd name="T21" fmla="*/ 0 h 1088"/>
                      <a:gd name="T22" fmla="*/ 0 w 1152"/>
                      <a:gd name="T23" fmla="*/ 0 h 1088"/>
                      <a:gd name="T24" fmla="*/ 0 w 1152"/>
                      <a:gd name="T25" fmla="*/ 0 h 1088"/>
                      <a:gd name="T26" fmla="*/ 0 w 1152"/>
                      <a:gd name="T27" fmla="*/ 0 h 1088"/>
                      <a:gd name="T28" fmla="*/ 0 w 1152"/>
                      <a:gd name="T29" fmla="*/ 0 h 1088"/>
                      <a:gd name="T30" fmla="*/ 0 w 1152"/>
                      <a:gd name="T31" fmla="*/ 0 h 1088"/>
                      <a:gd name="T32" fmla="*/ 0 w 1152"/>
                      <a:gd name="T33" fmla="*/ 0 h 1088"/>
                      <a:gd name="T34" fmla="*/ 0 w 1152"/>
                      <a:gd name="T35" fmla="*/ 0 h 1088"/>
                      <a:gd name="T36" fmla="*/ 0 w 1152"/>
                      <a:gd name="T37" fmla="*/ 0 h 1088"/>
                      <a:gd name="T38" fmla="*/ 0 w 1152"/>
                      <a:gd name="T39" fmla="*/ 0 h 1088"/>
                      <a:gd name="T40" fmla="*/ 0 w 1152"/>
                      <a:gd name="T41" fmla="*/ 0 h 1088"/>
                      <a:gd name="T42" fmla="*/ 0 w 1152"/>
                      <a:gd name="T43" fmla="*/ 0 h 1088"/>
                      <a:gd name="T44" fmla="*/ 0 w 1152"/>
                      <a:gd name="T45" fmla="*/ 0 h 1088"/>
                      <a:gd name="T46" fmla="*/ 0 w 1152"/>
                      <a:gd name="T47" fmla="*/ 0 h 1088"/>
                      <a:gd name="T48" fmla="*/ 0 w 1152"/>
                      <a:gd name="T49" fmla="*/ 0 h 1088"/>
                      <a:gd name="T50" fmla="*/ 0 w 1152"/>
                      <a:gd name="T51" fmla="*/ 0 h 1088"/>
                      <a:gd name="T52" fmla="*/ 0 w 1152"/>
                      <a:gd name="T53" fmla="*/ 0 h 1088"/>
                      <a:gd name="T54" fmla="*/ 0 w 1152"/>
                      <a:gd name="T55" fmla="*/ 0 h 1088"/>
                      <a:gd name="T56" fmla="*/ 0 w 1152"/>
                      <a:gd name="T57" fmla="*/ 0 h 1088"/>
                      <a:gd name="T58" fmla="*/ 0 w 1152"/>
                      <a:gd name="T59" fmla="*/ 0 h 1088"/>
                      <a:gd name="T60" fmla="*/ 0 w 1152"/>
                      <a:gd name="T61" fmla="*/ 0 h 1088"/>
                      <a:gd name="T62" fmla="*/ 0 w 1152"/>
                      <a:gd name="T63" fmla="*/ 0 h 1088"/>
                      <a:gd name="T64" fmla="*/ 0 w 1152"/>
                      <a:gd name="T65" fmla="*/ 0 h 1088"/>
                      <a:gd name="T66" fmla="*/ 0 w 1152"/>
                      <a:gd name="T67" fmla="*/ 0 h 1088"/>
                      <a:gd name="T68" fmla="*/ 0 w 1152"/>
                      <a:gd name="T69" fmla="*/ 0 h 1088"/>
                      <a:gd name="T70" fmla="*/ 0 w 1152"/>
                      <a:gd name="T71" fmla="*/ 0 h 1088"/>
                      <a:gd name="T72" fmla="*/ 0 w 1152"/>
                      <a:gd name="T73" fmla="*/ 0 h 1088"/>
                      <a:gd name="T74" fmla="*/ 0 w 1152"/>
                      <a:gd name="T75" fmla="*/ 0 h 1088"/>
                      <a:gd name="T76" fmla="*/ 0 w 1152"/>
                      <a:gd name="T77" fmla="*/ 0 h 1088"/>
                      <a:gd name="T78" fmla="*/ 0 w 1152"/>
                      <a:gd name="T79" fmla="*/ 0 h 1088"/>
                      <a:gd name="T80" fmla="*/ 0 w 1152"/>
                      <a:gd name="T81" fmla="*/ 0 h 1088"/>
                      <a:gd name="T82" fmla="*/ 0 w 1152"/>
                      <a:gd name="T83" fmla="*/ 0 h 1088"/>
                      <a:gd name="T84" fmla="*/ 0 w 1152"/>
                      <a:gd name="T85" fmla="*/ 0 h 1088"/>
                      <a:gd name="T86" fmla="*/ 0 w 1152"/>
                      <a:gd name="T87" fmla="*/ 0 h 1088"/>
                      <a:gd name="T88" fmla="*/ 0 w 1152"/>
                      <a:gd name="T89" fmla="*/ 0 h 1088"/>
                      <a:gd name="T90" fmla="*/ 0 w 1152"/>
                      <a:gd name="T91" fmla="*/ 0 h 1088"/>
                      <a:gd name="T92" fmla="*/ 0 w 1152"/>
                      <a:gd name="T93" fmla="*/ 0 h 1088"/>
                      <a:gd name="T94" fmla="*/ 0 w 1152"/>
                      <a:gd name="T95" fmla="*/ 0 h 10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2"/>
                      <a:gd name="T145" fmla="*/ 0 h 1088"/>
                      <a:gd name="T146" fmla="*/ 1152 w 1152"/>
                      <a:gd name="T147" fmla="*/ 1088 h 10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2" h="1088">
                        <a:moveTo>
                          <a:pt x="496" y="967"/>
                        </a:moveTo>
                        <a:cubicBezTo>
                          <a:pt x="478" y="914"/>
                          <a:pt x="439" y="857"/>
                          <a:pt x="384" y="839"/>
                        </a:cubicBezTo>
                        <a:cubicBezTo>
                          <a:pt x="247" y="843"/>
                          <a:pt x="141" y="846"/>
                          <a:pt x="0" y="843"/>
                        </a:cubicBezTo>
                        <a:cubicBezTo>
                          <a:pt x="1" y="836"/>
                          <a:pt x="0" y="829"/>
                          <a:pt x="4" y="823"/>
                        </a:cubicBezTo>
                        <a:cubicBezTo>
                          <a:pt x="10" y="814"/>
                          <a:pt x="25" y="817"/>
                          <a:pt x="36" y="815"/>
                        </a:cubicBezTo>
                        <a:cubicBezTo>
                          <a:pt x="75" y="806"/>
                          <a:pt x="112" y="803"/>
                          <a:pt x="152" y="799"/>
                        </a:cubicBezTo>
                        <a:cubicBezTo>
                          <a:pt x="176" y="797"/>
                          <a:pt x="224" y="791"/>
                          <a:pt x="224" y="791"/>
                        </a:cubicBezTo>
                        <a:cubicBezTo>
                          <a:pt x="255" y="783"/>
                          <a:pt x="285" y="782"/>
                          <a:pt x="316" y="779"/>
                        </a:cubicBezTo>
                        <a:cubicBezTo>
                          <a:pt x="324" y="776"/>
                          <a:pt x="332" y="774"/>
                          <a:pt x="340" y="771"/>
                        </a:cubicBezTo>
                        <a:cubicBezTo>
                          <a:pt x="349" y="768"/>
                          <a:pt x="356" y="747"/>
                          <a:pt x="356" y="747"/>
                        </a:cubicBezTo>
                        <a:cubicBezTo>
                          <a:pt x="348" y="722"/>
                          <a:pt x="312" y="716"/>
                          <a:pt x="292" y="699"/>
                        </a:cubicBezTo>
                        <a:cubicBezTo>
                          <a:pt x="279" y="688"/>
                          <a:pt x="274" y="676"/>
                          <a:pt x="260" y="667"/>
                        </a:cubicBezTo>
                        <a:cubicBezTo>
                          <a:pt x="247" y="647"/>
                          <a:pt x="220" y="618"/>
                          <a:pt x="212" y="595"/>
                        </a:cubicBezTo>
                        <a:cubicBezTo>
                          <a:pt x="204" y="570"/>
                          <a:pt x="187" y="541"/>
                          <a:pt x="172" y="519"/>
                        </a:cubicBezTo>
                        <a:cubicBezTo>
                          <a:pt x="162" y="467"/>
                          <a:pt x="145" y="417"/>
                          <a:pt x="128" y="367"/>
                        </a:cubicBezTo>
                        <a:cubicBezTo>
                          <a:pt x="132" y="321"/>
                          <a:pt x="128" y="302"/>
                          <a:pt x="172" y="291"/>
                        </a:cubicBezTo>
                        <a:cubicBezTo>
                          <a:pt x="183" y="257"/>
                          <a:pt x="174" y="205"/>
                          <a:pt x="148" y="179"/>
                        </a:cubicBezTo>
                        <a:cubicBezTo>
                          <a:pt x="138" y="150"/>
                          <a:pt x="142" y="163"/>
                          <a:pt x="136" y="139"/>
                        </a:cubicBezTo>
                        <a:cubicBezTo>
                          <a:pt x="138" y="105"/>
                          <a:pt x="127" y="74"/>
                          <a:pt x="160" y="63"/>
                        </a:cubicBezTo>
                        <a:cubicBezTo>
                          <a:pt x="173" y="67"/>
                          <a:pt x="178" y="68"/>
                          <a:pt x="188" y="79"/>
                        </a:cubicBezTo>
                        <a:cubicBezTo>
                          <a:pt x="194" y="86"/>
                          <a:pt x="204" y="103"/>
                          <a:pt x="204" y="103"/>
                        </a:cubicBezTo>
                        <a:cubicBezTo>
                          <a:pt x="207" y="153"/>
                          <a:pt x="207" y="177"/>
                          <a:pt x="232" y="215"/>
                        </a:cubicBezTo>
                        <a:cubicBezTo>
                          <a:pt x="231" y="242"/>
                          <a:pt x="233" y="269"/>
                          <a:pt x="228" y="295"/>
                        </a:cubicBezTo>
                        <a:cubicBezTo>
                          <a:pt x="224" y="316"/>
                          <a:pt x="188" y="350"/>
                          <a:pt x="180" y="383"/>
                        </a:cubicBezTo>
                        <a:cubicBezTo>
                          <a:pt x="183" y="449"/>
                          <a:pt x="166" y="477"/>
                          <a:pt x="204" y="515"/>
                        </a:cubicBezTo>
                        <a:cubicBezTo>
                          <a:pt x="210" y="534"/>
                          <a:pt x="238" y="563"/>
                          <a:pt x="256" y="575"/>
                        </a:cubicBezTo>
                        <a:cubicBezTo>
                          <a:pt x="268" y="592"/>
                          <a:pt x="283" y="611"/>
                          <a:pt x="300" y="623"/>
                        </a:cubicBezTo>
                        <a:cubicBezTo>
                          <a:pt x="309" y="637"/>
                          <a:pt x="351" y="669"/>
                          <a:pt x="368" y="675"/>
                        </a:cubicBezTo>
                        <a:cubicBezTo>
                          <a:pt x="384" y="691"/>
                          <a:pt x="408" y="702"/>
                          <a:pt x="428" y="711"/>
                        </a:cubicBezTo>
                        <a:cubicBezTo>
                          <a:pt x="436" y="714"/>
                          <a:pt x="444" y="716"/>
                          <a:pt x="452" y="719"/>
                        </a:cubicBezTo>
                        <a:cubicBezTo>
                          <a:pt x="456" y="720"/>
                          <a:pt x="464" y="723"/>
                          <a:pt x="464" y="723"/>
                        </a:cubicBezTo>
                        <a:cubicBezTo>
                          <a:pt x="496" y="719"/>
                          <a:pt x="504" y="721"/>
                          <a:pt x="512" y="691"/>
                        </a:cubicBezTo>
                        <a:cubicBezTo>
                          <a:pt x="509" y="679"/>
                          <a:pt x="510" y="665"/>
                          <a:pt x="504" y="655"/>
                        </a:cubicBezTo>
                        <a:cubicBezTo>
                          <a:pt x="499" y="647"/>
                          <a:pt x="480" y="639"/>
                          <a:pt x="480" y="639"/>
                        </a:cubicBezTo>
                        <a:cubicBezTo>
                          <a:pt x="470" y="624"/>
                          <a:pt x="458" y="617"/>
                          <a:pt x="444" y="607"/>
                        </a:cubicBezTo>
                        <a:cubicBezTo>
                          <a:pt x="425" y="578"/>
                          <a:pt x="435" y="590"/>
                          <a:pt x="416" y="571"/>
                        </a:cubicBezTo>
                        <a:cubicBezTo>
                          <a:pt x="413" y="557"/>
                          <a:pt x="404" y="531"/>
                          <a:pt x="404" y="531"/>
                        </a:cubicBezTo>
                        <a:cubicBezTo>
                          <a:pt x="408" y="443"/>
                          <a:pt x="412" y="407"/>
                          <a:pt x="472" y="347"/>
                        </a:cubicBezTo>
                        <a:cubicBezTo>
                          <a:pt x="485" y="308"/>
                          <a:pt x="463" y="258"/>
                          <a:pt x="508" y="243"/>
                        </a:cubicBezTo>
                        <a:cubicBezTo>
                          <a:pt x="576" y="254"/>
                          <a:pt x="544" y="322"/>
                          <a:pt x="516" y="359"/>
                        </a:cubicBezTo>
                        <a:cubicBezTo>
                          <a:pt x="510" y="377"/>
                          <a:pt x="499" y="393"/>
                          <a:pt x="492" y="411"/>
                        </a:cubicBezTo>
                        <a:cubicBezTo>
                          <a:pt x="489" y="419"/>
                          <a:pt x="484" y="435"/>
                          <a:pt x="484" y="435"/>
                        </a:cubicBezTo>
                        <a:cubicBezTo>
                          <a:pt x="480" y="485"/>
                          <a:pt x="463" y="559"/>
                          <a:pt x="512" y="591"/>
                        </a:cubicBezTo>
                        <a:cubicBezTo>
                          <a:pt x="539" y="631"/>
                          <a:pt x="589" y="625"/>
                          <a:pt x="632" y="627"/>
                        </a:cubicBezTo>
                        <a:cubicBezTo>
                          <a:pt x="641" y="641"/>
                          <a:pt x="650" y="650"/>
                          <a:pt x="664" y="659"/>
                        </a:cubicBezTo>
                        <a:cubicBezTo>
                          <a:pt x="667" y="663"/>
                          <a:pt x="668" y="668"/>
                          <a:pt x="672" y="671"/>
                        </a:cubicBezTo>
                        <a:cubicBezTo>
                          <a:pt x="679" y="675"/>
                          <a:pt x="696" y="679"/>
                          <a:pt x="696" y="679"/>
                        </a:cubicBezTo>
                        <a:cubicBezTo>
                          <a:pt x="757" y="673"/>
                          <a:pt x="751" y="663"/>
                          <a:pt x="780" y="615"/>
                        </a:cubicBezTo>
                        <a:cubicBezTo>
                          <a:pt x="786" y="570"/>
                          <a:pt x="780" y="492"/>
                          <a:pt x="736" y="463"/>
                        </a:cubicBezTo>
                        <a:cubicBezTo>
                          <a:pt x="729" y="442"/>
                          <a:pt x="717" y="423"/>
                          <a:pt x="708" y="403"/>
                        </a:cubicBezTo>
                        <a:cubicBezTo>
                          <a:pt x="705" y="395"/>
                          <a:pt x="703" y="387"/>
                          <a:pt x="700" y="379"/>
                        </a:cubicBezTo>
                        <a:cubicBezTo>
                          <a:pt x="699" y="375"/>
                          <a:pt x="696" y="367"/>
                          <a:pt x="696" y="367"/>
                        </a:cubicBezTo>
                        <a:cubicBezTo>
                          <a:pt x="693" y="282"/>
                          <a:pt x="692" y="200"/>
                          <a:pt x="700" y="115"/>
                        </a:cubicBezTo>
                        <a:cubicBezTo>
                          <a:pt x="693" y="88"/>
                          <a:pt x="681" y="62"/>
                          <a:pt x="676" y="35"/>
                        </a:cubicBezTo>
                        <a:cubicBezTo>
                          <a:pt x="674" y="26"/>
                          <a:pt x="665" y="14"/>
                          <a:pt x="672" y="7"/>
                        </a:cubicBezTo>
                        <a:cubicBezTo>
                          <a:pt x="679" y="0"/>
                          <a:pt x="691" y="10"/>
                          <a:pt x="700" y="11"/>
                        </a:cubicBezTo>
                        <a:cubicBezTo>
                          <a:pt x="727" y="38"/>
                          <a:pt x="755" y="81"/>
                          <a:pt x="764" y="119"/>
                        </a:cubicBezTo>
                        <a:cubicBezTo>
                          <a:pt x="761" y="187"/>
                          <a:pt x="758" y="220"/>
                          <a:pt x="748" y="279"/>
                        </a:cubicBezTo>
                        <a:cubicBezTo>
                          <a:pt x="749" y="308"/>
                          <a:pt x="750" y="338"/>
                          <a:pt x="752" y="367"/>
                        </a:cubicBezTo>
                        <a:cubicBezTo>
                          <a:pt x="754" y="389"/>
                          <a:pt x="767" y="408"/>
                          <a:pt x="776" y="427"/>
                        </a:cubicBezTo>
                        <a:cubicBezTo>
                          <a:pt x="783" y="444"/>
                          <a:pt x="785" y="463"/>
                          <a:pt x="792" y="479"/>
                        </a:cubicBezTo>
                        <a:cubicBezTo>
                          <a:pt x="797" y="491"/>
                          <a:pt x="807" y="503"/>
                          <a:pt x="812" y="515"/>
                        </a:cubicBezTo>
                        <a:cubicBezTo>
                          <a:pt x="820" y="533"/>
                          <a:pt x="821" y="547"/>
                          <a:pt x="832" y="563"/>
                        </a:cubicBezTo>
                        <a:cubicBezTo>
                          <a:pt x="837" y="601"/>
                          <a:pt x="847" y="648"/>
                          <a:pt x="828" y="683"/>
                        </a:cubicBezTo>
                        <a:cubicBezTo>
                          <a:pt x="821" y="696"/>
                          <a:pt x="812" y="707"/>
                          <a:pt x="804" y="719"/>
                        </a:cubicBezTo>
                        <a:cubicBezTo>
                          <a:pt x="801" y="723"/>
                          <a:pt x="796" y="731"/>
                          <a:pt x="796" y="731"/>
                        </a:cubicBezTo>
                        <a:cubicBezTo>
                          <a:pt x="797" y="743"/>
                          <a:pt x="791" y="759"/>
                          <a:pt x="800" y="767"/>
                        </a:cubicBezTo>
                        <a:cubicBezTo>
                          <a:pt x="812" y="777"/>
                          <a:pt x="848" y="775"/>
                          <a:pt x="848" y="775"/>
                        </a:cubicBezTo>
                        <a:cubicBezTo>
                          <a:pt x="932" y="770"/>
                          <a:pt x="934" y="779"/>
                          <a:pt x="948" y="707"/>
                        </a:cubicBezTo>
                        <a:cubicBezTo>
                          <a:pt x="947" y="670"/>
                          <a:pt x="947" y="632"/>
                          <a:pt x="944" y="595"/>
                        </a:cubicBezTo>
                        <a:cubicBezTo>
                          <a:pt x="942" y="574"/>
                          <a:pt x="915" y="555"/>
                          <a:pt x="904" y="539"/>
                        </a:cubicBezTo>
                        <a:cubicBezTo>
                          <a:pt x="894" y="525"/>
                          <a:pt x="893" y="509"/>
                          <a:pt x="884" y="495"/>
                        </a:cubicBezTo>
                        <a:cubicBezTo>
                          <a:pt x="881" y="477"/>
                          <a:pt x="876" y="461"/>
                          <a:pt x="872" y="443"/>
                        </a:cubicBezTo>
                        <a:cubicBezTo>
                          <a:pt x="886" y="421"/>
                          <a:pt x="899" y="427"/>
                          <a:pt x="924" y="431"/>
                        </a:cubicBezTo>
                        <a:cubicBezTo>
                          <a:pt x="956" y="474"/>
                          <a:pt x="950" y="522"/>
                          <a:pt x="976" y="567"/>
                        </a:cubicBezTo>
                        <a:cubicBezTo>
                          <a:pt x="987" y="587"/>
                          <a:pt x="985" y="588"/>
                          <a:pt x="992" y="615"/>
                        </a:cubicBezTo>
                        <a:cubicBezTo>
                          <a:pt x="994" y="623"/>
                          <a:pt x="1000" y="639"/>
                          <a:pt x="1000" y="639"/>
                        </a:cubicBezTo>
                        <a:cubicBezTo>
                          <a:pt x="999" y="671"/>
                          <a:pt x="996" y="703"/>
                          <a:pt x="996" y="735"/>
                        </a:cubicBezTo>
                        <a:cubicBezTo>
                          <a:pt x="996" y="743"/>
                          <a:pt x="993" y="756"/>
                          <a:pt x="1000" y="759"/>
                        </a:cubicBezTo>
                        <a:cubicBezTo>
                          <a:pt x="1012" y="765"/>
                          <a:pt x="1027" y="756"/>
                          <a:pt x="1040" y="755"/>
                        </a:cubicBezTo>
                        <a:cubicBezTo>
                          <a:pt x="1055" y="751"/>
                          <a:pt x="1065" y="744"/>
                          <a:pt x="1080" y="739"/>
                        </a:cubicBezTo>
                        <a:cubicBezTo>
                          <a:pt x="1102" y="706"/>
                          <a:pt x="1112" y="682"/>
                          <a:pt x="1120" y="643"/>
                        </a:cubicBezTo>
                        <a:cubicBezTo>
                          <a:pt x="1117" y="620"/>
                          <a:pt x="1112" y="601"/>
                          <a:pt x="1108" y="579"/>
                        </a:cubicBezTo>
                        <a:cubicBezTo>
                          <a:pt x="1115" y="557"/>
                          <a:pt x="1126" y="561"/>
                          <a:pt x="1140" y="575"/>
                        </a:cubicBezTo>
                        <a:cubicBezTo>
                          <a:pt x="1151" y="607"/>
                          <a:pt x="1147" y="591"/>
                          <a:pt x="1152" y="623"/>
                        </a:cubicBezTo>
                        <a:cubicBezTo>
                          <a:pt x="1151" y="655"/>
                          <a:pt x="1150" y="687"/>
                          <a:pt x="1148" y="719"/>
                        </a:cubicBezTo>
                        <a:cubicBezTo>
                          <a:pt x="1147" y="727"/>
                          <a:pt x="1137" y="755"/>
                          <a:pt x="1136" y="759"/>
                        </a:cubicBezTo>
                        <a:cubicBezTo>
                          <a:pt x="1136" y="759"/>
                          <a:pt x="1106" y="779"/>
                          <a:pt x="1100" y="783"/>
                        </a:cubicBezTo>
                        <a:cubicBezTo>
                          <a:pt x="1070" y="803"/>
                          <a:pt x="1041" y="822"/>
                          <a:pt x="1016" y="847"/>
                        </a:cubicBezTo>
                        <a:cubicBezTo>
                          <a:pt x="1007" y="874"/>
                          <a:pt x="979" y="884"/>
                          <a:pt x="964" y="907"/>
                        </a:cubicBezTo>
                        <a:cubicBezTo>
                          <a:pt x="941" y="942"/>
                          <a:pt x="928" y="983"/>
                          <a:pt x="892" y="1007"/>
                        </a:cubicBezTo>
                        <a:cubicBezTo>
                          <a:pt x="877" y="1029"/>
                          <a:pt x="861" y="1047"/>
                          <a:pt x="836" y="1055"/>
                        </a:cubicBezTo>
                        <a:cubicBezTo>
                          <a:pt x="813" y="1078"/>
                          <a:pt x="778" y="1079"/>
                          <a:pt x="748" y="1087"/>
                        </a:cubicBezTo>
                        <a:cubicBezTo>
                          <a:pt x="720" y="1086"/>
                          <a:pt x="692" y="1088"/>
                          <a:pt x="664" y="1083"/>
                        </a:cubicBezTo>
                        <a:cubicBezTo>
                          <a:pt x="634" y="1078"/>
                          <a:pt x="582" y="1032"/>
                          <a:pt x="556" y="1015"/>
                        </a:cubicBezTo>
                        <a:cubicBezTo>
                          <a:pt x="545" y="999"/>
                          <a:pt x="512" y="963"/>
                          <a:pt x="492" y="963"/>
                        </a:cubicBezTo>
                        <a:cubicBezTo>
                          <a:pt x="490" y="963"/>
                          <a:pt x="495" y="966"/>
                          <a:pt x="496" y="967"/>
                        </a:cubicBezTo>
                        <a:close/>
                      </a:path>
                    </a:pathLst>
                  </a:custGeom>
                  <a:solidFill>
                    <a:srgbClr val="CC9900"/>
                  </a:solidFill>
                  <a:ln w="28575" cmpd="sng">
                    <a:solidFill>
                      <a:srgbClr val="996633"/>
                    </a:solidFill>
                    <a:round/>
                    <a:headEnd/>
                    <a:tailEnd/>
                  </a:ln>
                </p:spPr>
                <p:txBody>
                  <a:bodyPr/>
                  <a:lstStyle/>
                  <a:p>
                    <a:endParaRPr lang="en-GR"/>
                  </a:p>
                </p:txBody>
              </p:sp>
              <p:sp>
                <p:nvSpPr>
                  <p:cNvPr id="158824" name="Oval 436">
                    <a:extLst>
                      <a:ext uri="{FF2B5EF4-FFF2-40B4-BE49-F238E27FC236}">
                        <a16:creationId xmlns:a16="http://schemas.microsoft.com/office/drawing/2014/main" id="{E668368F-436F-9C8C-5A18-E29ABFB66A08}"/>
                      </a:ext>
                    </a:extLst>
                  </p:cNvPr>
                  <p:cNvSpPr>
                    <a:spLocks noChangeArrowheads="1"/>
                  </p:cNvSpPr>
                  <p:nvPr/>
                </p:nvSpPr>
                <p:spPr bwMode="auto">
                  <a:xfrm rot="-2445872">
                    <a:off x="4009" y="2165"/>
                    <a:ext cx="48" cy="47"/>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nvGrpSpPr>
                  <p:cNvPr id="132203" name="Group 437">
                    <a:extLst>
                      <a:ext uri="{FF2B5EF4-FFF2-40B4-BE49-F238E27FC236}">
                        <a16:creationId xmlns:a16="http://schemas.microsoft.com/office/drawing/2014/main" id="{EAF6F454-D515-7FA8-7F64-8DA40105DAC5}"/>
                      </a:ext>
                    </a:extLst>
                  </p:cNvPr>
                  <p:cNvGrpSpPr>
                    <a:grpSpLocks/>
                  </p:cNvGrpSpPr>
                  <p:nvPr/>
                </p:nvGrpSpPr>
                <p:grpSpPr bwMode="auto">
                  <a:xfrm flipH="1">
                    <a:off x="4032" y="2007"/>
                    <a:ext cx="288" cy="96"/>
                    <a:chOff x="3504" y="1416"/>
                    <a:chExt cx="576" cy="328"/>
                  </a:xfrm>
                </p:grpSpPr>
                <p:sp>
                  <p:nvSpPr>
                    <p:cNvPr id="132779" name="Freeform 438">
                      <a:extLst>
                        <a:ext uri="{FF2B5EF4-FFF2-40B4-BE49-F238E27FC236}">
                          <a16:creationId xmlns:a16="http://schemas.microsoft.com/office/drawing/2014/main" id="{F11F98F4-D73D-2DB3-FC15-3382940098C1}"/>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02" name="Oval 439">
                      <a:extLst>
                        <a:ext uri="{FF2B5EF4-FFF2-40B4-BE49-F238E27FC236}">
                          <a16:creationId xmlns:a16="http://schemas.microsoft.com/office/drawing/2014/main" id="{F5CBB4AF-361B-04B0-839D-14E21231CF04}"/>
                        </a:ext>
                      </a:extLst>
                    </p:cNvPr>
                    <p:cNvSpPr>
                      <a:spLocks noChangeArrowheads="1"/>
                    </p:cNvSpPr>
                    <p:nvPr/>
                  </p:nvSpPr>
                  <p:spPr bwMode="auto">
                    <a:xfrm>
                      <a:off x="3695" y="1465"/>
                      <a:ext cx="194"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04" name="Group 440">
                    <a:extLst>
                      <a:ext uri="{FF2B5EF4-FFF2-40B4-BE49-F238E27FC236}">
                        <a16:creationId xmlns:a16="http://schemas.microsoft.com/office/drawing/2014/main" id="{6359E202-43A5-E0E9-6070-9F73100CDA36}"/>
                      </a:ext>
                    </a:extLst>
                  </p:cNvPr>
                  <p:cNvGrpSpPr>
                    <a:grpSpLocks/>
                  </p:cNvGrpSpPr>
                  <p:nvPr/>
                </p:nvGrpSpPr>
                <p:grpSpPr bwMode="auto">
                  <a:xfrm flipH="1">
                    <a:off x="4800" y="2025"/>
                    <a:ext cx="288" cy="96"/>
                    <a:chOff x="3504" y="1416"/>
                    <a:chExt cx="576" cy="328"/>
                  </a:xfrm>
                </p:grpSpPr>
                <p:sp>
                  <p:nvSpPr>
                    <p:cNvPr id="132777" name="Freeform 441">
                      <a:extLst>
                        <a:ext uri="{FF2B5EF4-FFF2-40B4-BE49-F238E27FC236}">
                          <a16:creationId xmlns:a16="http://schemas.microsoft.com/office/drawing/2014/main" id="{D9ABB201-4032-03BF-865D-99C950EF5965}"/>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00" name="Oval 442">
                      <a:extLst>
                        <a:ext uri="{FF2B5EF4-FFF2-40B4-BE49-F238E27FC236}">
                          <a16:creationId xmlns:a16="http://schemas.microsoft.com/office/drawing/2014/main" id="{C51C269D-AF37-F9A3-A0AF-C6A239521B80}"/>
                        </a:ext>
                      </a:extLst>
                    </p:cNvPr>
                    <p:cNvSpPr>
                      <a:spLocks noChangeArrowheads="1"/>
                    </p:cNvSpPr>
                    <p:nvPr/>
                  </p:nvSpPr>
                  <p:spPr bwMode="auto">
                    <a:xfrm>
                      <a:off x="3696" y="1465"/>
                      <a:ext cx="194"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05" name="Group 443">
                    <a:extLst>
                      <a:ext uri="{FF2B5EF4-FFF2-40B4-BE49-F238E27FC236}">
                        <a16:creationId xmlns:a16="http://schemas.microsoft.com/office/drawing/2014/main" id="{590A8F90-8720-ED50-4B01-0DCEEE838652}"/>
                      </a:ext>
                    </a:extLst>
                  </p:cNvPr>
                  <p:cNvGrpSpPr>
                    <a:grpSpLocks/>
                  </p:cNvGrpSpPr>
                  <p:nvPr/>
                </p:nvGrpSpPr>
                <p:grpSpPr bwMode="auto">
                  <a:xfrm rot="1632664">
                    <a:off x="4560" y="2025"/>
                    <a:ext cx="288" cy="112"/>
                    <a:chOff x="2472" y="1376"/>
                    <a:chExt cx="576" cy="328"/>
                  </a:xfrm>
                </p:grpSpPr>
                <p:sp>
                  <p:nvSpPr>
                    <p:cNvPr id="132775" name="Freeform 444">
                      <a:extLst>
                        <a:ext uri="{FF2B5EF4-FFF2-40B4-BE49-F238E27FC236}">
                          <a16:creationId xmlns:a16="http://schemas.microsoft.com/office/drawing/2014/main" id="{BCB49312-6B5A-F23E-615F-4B7604250C9A}"/>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98" name="Oval 445">
                      <a:extLst>
                        <a:ext uri="{FF2B5EF4-FFF2-40B4-BE49-F238E27FC236}">
                          <a16:creationId xmlns:a16="http://schemas.microsoft.com/office/drawing/2014/main" id="{088E1CEA-218A-4BD0-B566-E02C224B996F}"/>
                        </a:ext>
                      </a:extLst>
                    </p:cNvPr>
                    <p:cNvSpPr>
                      <a:spLocks noChangeArrowheads="1"/>
                    </p:cNvSpPr>
                    <p:nvPr/>
                  </p:nvSpPr>
                  <p:spPr bwMode="auto">
                    <a:xfrm>
                      <a:off x="2638" y="1413"/>
                      <a:ext cx="191"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06" name="Group 446">
                    <a:extLst>
                      <a:ext uri="{FF2B5EF4-FFF2-40B4-BE49-F238E27FC236}">
                        <a16:creationId xmlns:a16="http://schemas.microsoft.com/office/drawing/2014/main" id="{783D4556-5C6E-22BE-2AD1-AA1100393819}"/>
                      </a:ext>
                    </a:extLst>
                  </p:cNvPr>
                  <p:cNvGrpSpPr>
                    <a:grpSpLocks/>
                  </p:cNvGrpSpPr>
                  <p:nvPr/>
                </p:nvGrpSpPr>
                <p:grpSpPr bwMode="auto">
                  <a:xfrm rot="20848271" flipH="1">
                    <a:off x="5040" y="2001"/>
                    <a:ext cx="288" cy="96"/>
                    <a:chOff x="3504" y="1416"/>
                    <a:chExt cx="576" cy="328"/>
                  </a:xfrm>
                </p:grpSpPr>
                <p:sp>
                  <p:nvSpPr>
                    <p:cNvPr id="132773" name="Freeform 447">
                      <a:extLst>
                        <a:ext uri="{FF2B5EF4-FFF2-40B4-BE49-F238E27FC236}">
                          <a16:creationId xmlns:a16="http://schemas.microsoft.com/office/drawing/2014/main" id="{9D8D60B2-B4F0-B56A-4712-A4DF183C08D2}"/>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96" name="Oval 448">
                      <a:extLst>
                        <a:ext uri="{FF2B5EF4-FFF2-40B4-BE49-F238E27FC236}">
                          <a16:creationId xmlns:a16="http://schemas.microsoft.com/office/drawing/2014/main" id="{A2EF043C-2DE6-DC25-5CBC-EFEA5008B975}"/>
                        </a:ext>
                      </a:extLst>
                    </p:cNvPr>
                    <p:cNvSpPr>
                      <a:spLocks noChangeArrowheads="1"/>
                    </p:cNvSpPr>
                    <p:nvPr/>
                  </p:nvSpPr>
                  <p:spPr bwMode="auto">
                    <a:xfrm>
                      <a:off x="3696" y="1460"/>
                      <a:ext cx="194"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07" name="Group 449">
                    <a:extLst>
                      <a:ext uri="{FF2B5EF4-FFF2-40B4-BE49-F238E27FC236}">
                        <a16:creationId xmlns:a16="http://schemas.microsoft.com/office/drawing/2014/main" id="{8C927250-8549-A39F-E534-C6770930AC33}"/>
                      </a:ext>
                    </a:extLst>
                  </p:cNvPr>
                  <p:cNvGrpSpPr>
                    <a:grpSpLocks/>
                  </p:cNvGrpSpPr>
                  <p:nvPr/>
                </p:nvGrpSpPr>
                <p:grpSpPr bwMode="auto">
                  <a:xfrm rot="20848271" flipH="1">
                    <a:off x="5232" y="1929"/>
                    <a:ext cx="288" cy="96"/>
                    <a:chOff x="3504" y="1416"/>
                    <a:chExt cx="576" cy="328"/>
                  </a:xfrm>
                </p:grpSpPr>
                <p:sp>
                  <p:nvSpPr>
                    <p:cNvPr id="132771" name="Freeform 450">
                      <a:extLst>
                        <a:ext uri="{FF2B5EF4-FFF2-40B4-BE49-F238E27FC236}">
                          <a16:creationId xmlns:a16="http://schemas.microsoft.com/office/drawing/2014/main" id="{DAC22CF4-491A-4F58-7E4D-4B9E152E15AD}"/>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94" name="Oval 451">
                      <a:extLst>
                        <a:ext uri="{FF2B5EF4-FFF2-40B4-BE49-F238E27FC236}">
                          <a16:creationId xmlns:a16="http://schemas.microsoft.com/office/drawing/2014/main" id="{EFD9BF86-3467-9B5A-249C-2A94FBD3293A}"/>
                        </a:ext>
                      </a:extLst>
                    </p:cNvPr>
                    <p:cNvSpPr>
                      <a:spLocks noChangeArrowheads="1"/>
                    </p:cNvSpPr>
                    <p:nvPr/>
                  </p:nvSpPr>
                  <p:spPr bwMode="auto">
                    <a:xfrm>
                      <a:off x="3695" y="1461"/>
                      <a:ext cx="194"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08" name="Group 452">
                    <a:extLst>
                      <a:ext uri="{FF2B5EF4-FFF2-40B4-BE49-F238E27FC236}">
                        <a16:creationId xmlns:a16="http://schemas.microsoft.com/office/drawing/2014/main" id="{944DBB51-65F0-C3D7-1491-8CEBA763DF8F}"/>
                      </a:ext>
                    </a:extLst>
                  </p:cNvPr>
                  <p:cNvGrpSpPr>
                    <a:grpSpLocks/>
                  </p:cNvGrpSpPr>
                  <p:nvPr/>
                </p:nvGrpSpPr>
                <p:grpSpPr bwMode="auto">
                  <a:xfrm flipH="1">
                    <a:off x="2208" y="1947"/>
                    <a:ext cx="336" cy="96"/>
                    <a:chOff x="3504" y="1416"/>
                    <a:chExt cx="576" cy="328"/>
                  </a:xfrm>
                </p:grpSpPr>
                <p:sp>
                  <p:nvSpPr>
                    <p:cNvPr id="132769" name="Freeform 453">
                      <a:extLst>
                        <a:ext uri="{FF2B5EF4-FFF2-40B4-BE49-F238E27FC236}">
                          <a16:creationId xmlns:a16="http://schemas.microsoft.com/office/drawing/2014/main" id="{9573D728-410A-8990-1CB4-AC1AD0D1143C}"/>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92" name="Oval 454">
                      <a:extLst>
                        <a:ext uri="{FF2B5EF4-FFF2-40B4-BE49-F238E27FC236}">
                          <a16:creationId xmlns:a16="http://schemas.microsoft.com/office/drawing/2014/main" id="{0DCA432A-3845-9D4A-94FF-09D07142C8D3}"/>
                        </a:ext>
                      </a:extLst>
                    </p:cNvPr>
                    <p:cNvSpPr>
                      <a:spLocks noChangeArrowheads="1"/>
                    </p:cNvSpPr>
                    <p:nvPr/>
                  </p:nvSpPr>
                  <p:spPr bwMode="auto">
                    <a:xfrm>
                      <a:off x="3695" y="1462"/>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09" name="Group 455">
                    <a:extLst>
                      <a:ext uri="{FF2B5EF4-FFF2-40B4-BE49-F238E27FC236}">
                        <a16:creationId xmlns:a16="http://schemas.microsoft.com/office/drawing/2014/main" id="{532D89D3-970D-37C1-745E-2C21708A036E}"/>
                      </a:ext>
                    </a:extLst>
                  </p:cNvPr>
                  <p:cNvGrpSpPr>
                    <a:grpSpLocks/>
                  </p:cNvGrpSpPr>
                  <p:nvPr/>
                </p:nvGrpSpPr>
                <p:grpSpPr bwMode="auto">
                  <a:xfrm flipH="1">
                    <a:off x="2496" y="1941"/>
                    <a:ext cx="336" cy="96"/>
                    <a:chOff x="3504" y="1416"/>
                    <a:chExt cx="576" cy="328"/>
                  </a:xfrm>
                </p:grpSpPr>
                <p:sp>
                  <p:nvSpPr>
                    <p:cNvPr id="132767" name="Freeform 456">
                      <a:extLst>
                        <a:ext uri="{FF2B5EF4-FFF2-40B4-BE49-F238E27FC236}">
                          <a16:creationId xmlns:a16="http://schemas.microsoft.com/office/drawing/2014/main" id="{78C4DB8C-7753-F2E2-D99E-B9C2CD19B73B}"/>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90" name="Oval 457">
                      <a:extLst>
                        <a:ext uri="{FF2B5EF4-FFF2-40B4-BE49-F238E27FC236}">
                          <a16:creationId xmlns:a16="http://schemas.microsoft.com/office/drawing/2014/main" id="{5B729308-B7B6-9CAC-6FF8-84D51C065773}"/>
                        </a:ext>
                      </a:extLst>
                    </p:cNvPr>
                    <p:cNvSpPr>
                      <a:spLocks noChangeArrowheads="1"/>
                    </p:cNvSpPr>
                    <p:nvPr/>
                  </p:nvSpPr>
                  <p:spPr bwMode="auto">
                    <a:xfrm>
                      <a:off x="3697" y="1464"/>
                      <a:ext cx="192"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10" name="Group 458">
                    <a:extLst>
                      <a:ext uri="{FF2B5EF4-FFF2-40B4-BE49-F238E27FC236}">
                        <a16:creationId xmlns:a16="http://schemas.microsoft.com/office/drawing/2014/main" id="{7F01A867-C161-29C0-7D48-A77177CDD9F7}"/>
                      </a:ext>
                    </a:extLst>
                  </p:cNvPr>
                  <p:cNvGrpSpPr>
                    <a:grpSpLocks/>
                  </p:cNvGrpSpPr>
                  <p:nvPr/>
                </p:nvGrpSpPr>
                <p:grpSpPr bwMode="auto">
                  <a:xfrm flipH="1">
                    <a:off x="2736" y="1929"/>
                    <a:ext cx="336" cy="96"/>
                    <a:chOff x="3504" y="1416"/>
                    <a:chExt cx="576" cy="328"/>
                  </a:xfrm>
                </p:grpSpPr>
                <p:sp>
                  <p:nvSpPr>
                    <p:cNvPr id="132765" name="Freeform 459">
                      <a:extLst>
                        <a:ext uri="{FF2B5EF4-FFF2-40B4-BE49-F238E27FC236}">
                          <a16:creationId xmlns:a16="http://schemas.microsoft.com/office/drawing/2014/main" id="{9B5FDF60-8839-D02E-998C-92EB2685053D}"/>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88" name="Oval 460">
                      <a:extLst>
                        <a:ext uri="{FF2B5EF4-FFF2-40B4-BE49-F238E27FC236}">
                          <a16:creationId xmlns:a16="http://schemas.microsoft.com/office/drawing/2014/main" id="{80256F95-7B6B-EC8F-DB59-F9708A82E435}"/>
                        </a:ext>
                      </a:extLst>
                    </p:cNvPr>
                    <p:cNvSpPr>
                      <a:spLocks noChangeArrowheads="1"/>
                    </p:cNvSpPr>
                    <p:nvPr/>
                  </p:nvSpPr>
                  <p:spPr bwMode="auto">
                    <a:xfrm>
                      <a:off x="3696" y="1462"/>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11" name="Group 461">
                    <a:extLst>
                      <a:ext uri="{FF2B5EF4-FFF2-40B4-BE49-F238E27FC236}">
                        <a16:creationId xmlns:a16="http://schemas.microsoft.com/office/drawing/2014/main" id="{FB1312EB-46FE-BBAE-9A72-78258424686C}"/>
                      </a:ext>
                    </a:extLst>
                  </p:cNvPr>
                  <p:cNvGrpSpPr>
                    <a:grpSpLocks/>
                  </p:cNvGrpSpPr>
                  <p:nvPr/>
                </p:nvGrpSpPr>
                <p:grpSpPr bwMode="auto">
                  <a:xfrm flipH="1">
                    <a:off x="3324" y="1995"/>
                    <a:ext cx="336" cy="96"/>
                    <a:chOff x="3504" y="1416"/>
                    <a:chExt cx="576" cy="328"/>
                  </a:xfrm>
                </p:grpSpPr>
                <p:sp>
                  <p:nvSpPr>
                    <p:cNvPr id="132763" name="Freeform 462">
                      <a:extLst>
                        <a:ext uri="{FF2B5EF4-FFF2-40B4-BE49-F238E27FC236}">
                          <a16:creationId xmlns:a16="http://schemas.microsoft.com/office/drawing/2014/main" id="{CB0F88E7-A9B7-F132-F571-10B23B745062}"/>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86" name="Oval 463">
                      <a:extLst>
                        <a:ext uri="{FF2B5EF4-FFF2-40B4-BE49-F238E27FC236}">
                          <a16:creationId xmlns:a16="http://schemas.microsoft.com/office/drawing/2014/main" id="{6866F351-54AA-856F-9716-3DCF5B40C2DD}"/>
                        </a:ext>
                      </a:extLst>
                    </p:cNvPr>
                    <p:cNvSpPr>
                      <a:spLocks noChangeArrowheads="1"/>
                    </p:cNvSpPr>
                    <p:nvPr/>
                  </p:nvSpPr>
                  <p:spPr bwMode="auto">
                    <a:xfrm>
                      <a:off x="3697" y="1463"/>
                      <a:ext cx="192"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12" name="Group 464">
                    <a:extLst>
                      <a:ext uri="{FF2B5EF4-FFF2-40B4-BE49-F238E27FC236}">
                        <a16:creationId xmlns:a16="http://schemas.microsoft.com/office/drawing/2014/main" id="{FEE1C8CD-F73C-39F4-2FB0-7A66F9F50B46}"/>
                      </a:ext>
                    </a:extLst>
                  </p:cNvPr>
                  <p:cNvGrpSpPr>
                    <a:grpSpLocks/>
                  </p:cNvGrpSpPr>
                  <p:nvPr/>
                </p:nvGrpSpPr>
                <p:grpSpPr bwMode="auto">
                  <a:xfrm flipH="1">
                    <a:off x="3600" y="1983"/>
                    <a:ext cx="336" cy="96"/>
                    <a:chOff x="3504" y="1416"/>
                    <a:chExt cx="576" cy="328"/>
                  </a:xfrm>
                </p:grpSpPr>
                <p:sp>
                  <p:nvSpPr>
                    <p:cNvPr id="132761" name="Freeform 465">
                      <a:extLst>
                        <a:ext uri="{FF2B5EF4-FFF2-40B4-BE49-F238E27FC236}">
                          <a16:creationId xmlns:a16="http://schemas.microsoft.com/office/drawing/2014/main" id="{42A88457-0B51-E085-EB67-4E169ACDFD79}"/>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84" name="Oval 466">
                      <a:extLst>
                        <a:ext uri="{FF2B5EF4-FFF2-40B4-BE49-F238E27FC236}">
                          <a16:creationId xmlns:a16="http://schemas.microsoft.com/office/drawing/2014/main" id="{B42749A3-FDD0-D035-8C98-396EC9740EEF}"/>
                        </a:ext>
                      </a:extLst>
                    </p:cNvPr>
                    <p:cNvSpPr>
                      <a:spLocks noChangeArrowheads="1"/>
                    </p:cNvSpPr>
                    <p:nvPr/>
                  </p:nvSpPr>
                  <p:spPr bwMode="auto">
                    <a:xfrm>
                      <a:off x="3696" y="1462"/>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13" name="Group 467">
                    <a:extLst>
                      <a:ext uri="{FF2B5EF4-FFF2-40B4-BE49-F238E27FC236}">
                        <a16:creationId xmlns:a16="http://schemas.microsoft.com/office/drawing/2014/main" id="{9A93446F-2255-A45F-EBC5-846A3D50C954}"/>
                      </a:ext>
                    </a:extLst>
                  </p:cNvPr>
                  <p:cNvGrpSpPr>
                    <a:grpSpLocks/>
                  </p:cNvGrpSpPr>
                  <p:nvPr/>
                </p:nvGrpSpPr>
                <p:grpSpPr bwMode="auto">
                  <a:xfrm flipH="1">
                    <a:off x="3840" y="1935"/>
                    <a:ext cx="336" cy="96"/>
                    <a:chOff x="3504" y="1416"/>
                    <a:chExt cx="576" cy="328"/>
                  </a:xfrm>
                </p:grpSpPr>
                <p:sp>
                  <p:nvSpPr>
                    <p:cNvPr id="132759" name="Freeform 468">
                      <a:extLst>
                        <a:ext uri="{FF2B5EF4-FFF2-40B4-BE49-F238E27FC236}">
                          <a16:creationId xmlns:a16="http://schemas.microsoft.com/office/drawing/2014/main" id="{30D43B71-29F1-B096-991E-8D300CB84AA6}"/>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82" name="Oval 469">
                      <a:extLst>
                        <a:ext uri="{FF2B5EF4-FFF2-40B4-BE49-F238E27FC236}">
                          <a16:creationId xmlns:a16="http://schemas.microsoft.com/office/drawing/2014/main" id="{15C3DF29-7756-1949-F5FC-F1D6A48B0734}"/>
                        </a:ext>
                      </a:extLst>
                    </p:cNvPr>
                    <p:cNvSpPr>
                      <a:spLocks noChangeArrowheads="1"/>
                    </p:cNvSpPr>
                    <p:nvPr/>
                  </p:nvSpPr>
                  <p:spPr bwMode="auto">
                    <a:xfrm>
                      <a:off x="3695" y="1466"/>
                      <a:ext cx="192"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14" name="Group 470">
                    <a:extLst>
                      <a:ext uri="{FF2B5EF4-FFF2-40B4-BE49-F238E27FC236}">
                        <a16:creationId xmlns:a16="http://schemas.microsoft.com/office/drawing/2014/main" id="{F0A82C6C-CD5B-A038-7D17-433BADAA88AC}"/>
                      </a:ext>
                    </a:extLst>
                  </p:cNvPr>
                  <p:cNvGrpSpPr>
                    <a:grpSpLocks/>
                  </p:cNvGrpSpPr>
                  <p:nvPr/>
                </p:nvGrpSpPr>
                <p:grpSpPr bwMode="auto">
                  <a:xfrm flipH="1">
                    <a:off x="4080" y="1911"/>
                    <a:ext cx="336" cy="96"/>
                    <a:chOff x="3504" y="1416"/>
                    <a:chExt cx="576" cy="328"/>
                  </a:xfrm>
                </p:grpSpPr>
                <p:sp>
                  <p:nvSpPr>
                    <p:cNvPr id="132757" name="Freeform 471">
                      <a:extLst>
                        <a:ext uri="{FF2B5EF4-FFF2-40B4-BE49-F238E27FC236}">
                          <a16:creationId xmlns:a16="http://schemas.microsoft.com/office/drawing/2014/main" id="{EF295394-27AE-D735-FB8F-D3F4239C89F5}"/>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80" name="Oval 472">
                      <a:extLst>
                        <a:ext uri="{FF2B5EF4-FFF2-40B4-BE49-F238E27FC236}">
                          <a16:creationId xmlns:a16="http://schemas.microsoft.com/office/drawing/2014/main" id="{6240A374-7E16-AC73-EC83-02F2D9E8EAC5}"/>
                        </a:ext>
                      </a:extLst>
                    </p:cNvPr>
                    <p:cNvSpPr>
                      <a:spLocks noChangeArrowheads="1"/>
                    </p:cNvSpPr>
                    <p:nvPr/>
                  </p:nvSpPr>
                  <p:spPr bwMode="auto">
                    <a:xfrm>
                      <a:off x="3697" y="1462"/>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15" name="Group 473">
                    <a:extLst>
                      <a:ext uri="{FF2B5EF4-FFF2-40B4-BE49-F238E27FC236}">
                        <a16:creationId xmlns:a16="http://schemas.microsoft.com/office/drawing/2014/main" id="{948261DF-84B4-1A4B-8457-73B82D69EDF8}"/>
                      </a:ext>
                    </a:extLst>
                  </p:cNvPr>
                  <p:cNvGrpSpPr>
                    <a:grpSpLocks/>
                  </p:cNvGrpSpPr>
                  <p:nvPr/>
                </p:nvGrpSpPr>
                <p:grpSpPr bwMode="auto">
                  <a:xfrm flipH="1">
                    <a:off x="4248" y="1983"/>
                    <a:ext cx="336" cy="96"/>
                    <a:chOff x="3504" y="1416"/>
                    <a:chExt cx="576" cy="328"/>
                  </a:xfrm>
                </p:grpSpPr>
                <p:sp>
                  <p:nvSpPr>
                    <p:cNvPr id="132755" name="Freeform 474">
                      <a:extLst>
                        <a:ext uri="{FF2B5EF4-FFF2-40B4-BE49-F238E27FC236}">
                          <a16:creationId xmlns:a16="http://schemas.microsoft.com/office/drawing/2014/main" id="{C3BD1C09-582F-7192-FFDD-6D793AF5831C}"/>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78" name="Oval 475">
                      <a:extLst>
                        <a:ext uri="{FF2B5EF4-FFF2-40B4-BE49-F238E27FC236}">
                          <a16:creationId xmlns:a16="http://schemas.microsoft.com/office/drawing/2014/main" id="{85C22735-5573-807E-6834-C3B9BBB885EA}"/>
                        </a:ext>
                      </a:extLst>
                    </p:cNvPr>
                    <p:cNvSpPr>
                      <a:spLocks noChangeArrowheads="1"/>
                    </p:cNvSpPr>
                    <p:nvPr/>
                  </p:nvSpPr>
                  <p:spPr bwMode="auto">
                    <a:xfrm>
                      <a:off x="3697" y="1462"/>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16" name="Group 476">
                    <a:extLst>
                      <a:ext uri="{FF2B5EF4-FFF2-40B4-BE49-F238E27FC236}">
                        <a16:creationId xmlns:a16="http://schemas.microsoft.com/office/drawing/2014/main" id="{4AC79F6E-780A-E94D-99BC-2A83351E930E}"/>
                      </a:ext>
                    </a:extLst>
                  </p:cNvPr>
                  <p:cNvGrpSpPr>
                    <a:grpSpLocks/>
                  </p:cNvGrpSpPr>
                  <p:nvPr/>
                </p:nvGrpSpPr>
                <p:grpSpPr bwMode="auto">
                  <a:xfrm rot="21159032" flipH="1">
                    <a:off x="4704" y="1977"/>
                    <a:ext cx="336" cy="96"/>
                    <a:chOff x="3504" y="1416"/>
                    <a:chExt cx="576" cy="328"/>
                  </a:xfrm>
                </p:grpSpPr>
                <p:sp>
                  <p:nvSpPr>
                    <p:cNvPr id="132753" name="Freeform 477">
                      <a:extLst>
                        <a:ext uri="{FF2B5EF4-FFF2-40B4-BE49-F238E27FC236}">
                          <a16:creationId xmlns:a16="http://schemas.microsoft.com/office/drawing/2014/main" id="{DD7B2390-A1D0-7F1E-A555-9D092FD5A6F4}"/>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76" name="Oval 478">
                      <a:extLst>
                        <a:ext uri="{FF2B5EF4-FFF2-40B4-BE49-F238E27FC236}">
                          <a16:creationId xmlns:a16="http://schemas.microsoft.com/office/drawing/2014/main" id="{4C576A9B-2BBF-A434-F6D5-FFB512E5F98A}"/>
                        </a:ext>
                      </a:extLst>
                    </p:cNvPr>
                    <p:cNvSpPr>
                      <a:spLocks noChangeArrowheads="1"/>
                    </p:cNvSpPr>
                    <p:nvPr/>
                  </p:nvSpPr>
                  <p:spPr bwMode="auto">
                    <a:xfrm>
                      <a:off x="3698" y="1463"/>
                      <a:ext cx="192"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17" name="Group 479">
                    <a:extLst>
                      <a:ext uri="{FF2B5EF4-FFF2-40B4-BE49-F238E27FC236}">
                        <a16:creationId xmlns:a16="http://schemas.microsoft.com/office/drawing/2014/main" id="{08982031-637D-A03C-9C70-F870D3B5528B}"/>
                      </a:ext>
                    </a:extLst>
                  </p:cNvPr>
                  <p:cNvGrpSpPr>
                    <a:grpSpLocks/>
                  </p:cNvGrpSpPr>
                  <p:nvPr/>
                </p:nvGrpSpPr>
                <p:grpSpPr bwMode="auto">
                  <a:xfrm rot="21159032" flipH="1">
                    <a:off x="4944" y="1929"/>
                    <a:ext cx="336" cy="96"/>
                    <a:chOff x="3504" y="1416"/>
                    <a:chExt cx="576" cy="328"/>
                  </a:xfrm>
                </p:grpSpPr>
                <p:sp>
                  <p:nvSpPr>
                    <p:cNvPr id="132751" name="Freeform 480">
                      <a:extLst>
                        <a:ext uri="{FF2B5EF4-FFF2-40B4-BE49-F238E27FC236}">
                          <a16:creationId xmlns:a16="http://schemas.microsoft.com/office/drawing/2014/main" id="{844338E5-062F-8803-9BE1-3D5C3D8221C2}"/>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74" name="Oval 481">
                      <a:extLst>
                        <a:ext uri="{FF2B5EF4-FFF2-40B4-BE49-F238E27FC236}">
                          <a16:creationId xmlns:a16="http://schemas.microsoft.com/office/drawing/2014/main" id="{5E272F04-6596-9909-456D-08414AC3488A}"/>
                        </a:ext>
                      </a:extLst>
                    </p:cNvPr>
                    <p:cNvSpPr>
                      <a:spLocks noChangeArrowheads="1"/>
                    </p:cNvSpPr>
                    <p:nvPr/>
                  </p:nvSpPr>
                  <p:spPr bwMode="auto">
                    <a:xfrm>
                      <a:off x="3698" y="1461"/>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18" name="Group 482">
                    <a:extLst>
                      <a:ext uri="{FF2B5EF4-FFF2-40B4-BE49-F238E27FC236}">
                        <a16:creationId xmlns:a16="http://schemas.microsoft.com/office/drawing/2014/main" id="{880371CA-7C25-858D-4D0C-DE42FCC1FEC3}"/>
                      </a:ext>
                    </a:extLst>
                  </p:cNvPr>
                  <p:cNvGrpSpPr>
                    <a:grpSpLocks/>
                  </p:cNvGrpSpPr>
                  <p:nvPr/>
                </p:nvGrpSpPr>
                <p:grpSpPr bwMode="auto">
                  <a:xfrm rot="21159032" flipH="1">
                    <a:off x="5184" y="1857"/>
                    <a:ext cx="336" cy="96"/>
                    <a:chOff x="3504" y="1416"/>
                    <a:chExt cx="576" cy="328"/>
                  </a:xfrm>
                </p:grpSpPr>
                <p:sp>
                  <p:nvSpPr>
                    <p:cNvPr id="132749" name="Freeform 483">
                      <a:extLst>
                        <a:ext uri="{FF2B5EF4-FFF2-40B4-BE49-F238E27FC236}">
                          <a16:creationId xmlns:a16="http://schemas.microsoft.com/office/drawing/2014/main" id="{D444E084-3F2B-A5FB-DEF3-CC5C59DB63EF}"/>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72" name="Oval 484">
                      <a:extLst>
                        <a:ext uri="{FF2B5EF4-FFF2-40B4-BE49-F238E27FC236}">
                          <a16:creationId xmlns:a16="http://schemas.microsoft.com/office/drawing/2014/main" id="{33FF0FC4-50BA-AAB1-939F-D3044372E4EC}"/>
                        </a:ext>
                      </a:extLst>
                    </p:cNvPr>
                    <p:cNvSpPr>
                      <a:spLocks noChangeArrowheads="1"/>
                    </p:cNvSpPr>
                    <p:nvPr/>
                  </p:nvSpPr>
                  <p:spPr bwMode="auto">
                    <a:xfrm>
                      <a:off x="3697" y="1462"/>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sp>
                <p:nvSpPr>
                  <p:cNvPr id="132219" name="Freeform 485">
                    <a:extLst>
                      <a:ext uri="{FF2B5EF4-FFF2-40B4-BE49-F238E27FC236}">
                        <a16:creationId xmlns:a16="http://schemas.microsoft.com/office/drawing/2014/main" id="{7AA67F30-F388-F5BE-51E9-F6DD14070AB6}"/>
                      </a:ext>
                    </a:extLst>
                  </p:cNvPr>
                  <p:cNvSpPr>
                    <a:spLocks/>
                  </p:cNvSpPr>
                  <p:nvPr/>
                </p:nvSpPr>
                <p:spPr bwMode="auto">
                  <a:xfrm rot="10801">
                    <a:off x="2592" y="1881"/>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20" name="Freeform 486">
                    <a:extLst>
                      <a:ext uri="{FF2B5EF4-FFF2-40B4-BE49-F238E27FC236}">
                        <a16:creationId xmlns:a16="http://schemas.microsoft.com/office/drawing/2014/main" id="{65A6A8B6-07BC-DFF3-86A0-73A4C007E90D}"/>
                      </a:ext>
                    </a:extLst>
                  </p:cNvPr>
                  <p:cNvSpPr>
                    <a:spLocks/>
                  </p:cNvSpPr>
                  <p:nvPr/>
                </p:nvSpPr>
                <p:spPr bwMode="auto">
                  <a:xfrm rot="10801">
                    <a:off x="2976" y="1881"/>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21" name="Freeform 487">
                    <a:extLst>
                      <a:ext uri="{FF2B5EF4-FFF2-40B4-BE49-F238E27FC236}">
                        <a16:creationId xmlns:a16="http://schemas.microsoft.com/office/drawing/2014/main" id="{A56B048B-A311-EB78-C256-E49628C5F7C4}"/>
                      </a:ext>
                    </a:extLst>
                  </p:cNvPr>
                  <p:cNvSpPr>
                    <a:spLocks/>
                  </p:cNvSpPr>
                  <p:nvPr/>
                </p:nvSpPr>
                <p:spPr bwMode="auto">
                  <a:xfrm rot="10801">
                    <a:off x="3420" y="1881"/>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22" name="Freeform 488">
                    <a:extLst>
                      <a:ext uri="{FF2B5EF4-FFF2-40B4-BE49-F238E27FC236}">
                        <a16:creationId xmlns:a16="http://schemas.microsoft.com/office/drawing/2014/main" id="{479D7654-B456-CFE6-6BBF-5D223F84CCD7}"/>
                      </a:ext>
                    </a:extLst>
                  </p:cNvPr>
                  <p:cNvSpPr>
                    <a:spLocks/>
                  </p:cNvSpPr>
                  <p:nvPr/>
                </p:nvSpPr>
                <p:spPr bwMode="auto">
                  <a:xfrm rot="10801">
                    <a:off x="3840" y="1881"/>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23" name="Freeform 489">
                    <a:extLst>
                      <a:ext uri="{FF2B5EF4-FFF2-40B4-BE49-F238E27FC236}">
                        <a16:creationId xmlns:a16="http://schemas.microsoft.com/office/drawing/2014/main" id="{F7F6E915-0DDA-6AD5-9B37-34BF625429EF}"/>
                      </a:ext>
                    </a:extLst>
                  </p:cNvPr>
                  <p:cNvSpPr>
                    <a:spLocks/>
                  </p:cNvSpPr>
                  <p:nvPr/>
                </p:nvSpPr>
                <p:spPr bwMode="auto">
                  <a:xfrm rot="10801">
                    <a:off x="4272" y="1881"/>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24" name="Freeform 490">
                    <a:extLst>
                      <a:ext uri="{FF2B5EF4-FFF2-40B4-BE49-F238E27FC236}">
                        <a16:creationId xmlns:a16="http://schemas.microsoft.com/office/drawing/2014/main" id="{622ECC32-A8BE-0AE9-B7E4-12093564D20A}"/>
                      </a:ext>
                    </a:extLst>
                  </p:cNvPr>
                  <p:cNvSpPr>
                    <a:spLocks/>
                  </p:cNvSpPr>
                  <p:nvPr/>
                </p:nvSpPr>
                <p:spPr bwMode="auto">
                  <a:xfrm rot="-190854">
                    <a:off x="4656" y="1881"/>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25" name="Freeform 491">
                    <a:extLst>
                      <a:ext uri="{FF2B5EF4-FFF2-40B4-BE49-F238E27FC236}">
                        <a16:creationId xmlns:a16="http://schemas.microsoft.com/office/drawing/2014/main" id="{936779FF-6F23-67AF-064A-FD762E839AEB}"/>
                      </a:ext>
                    </a:extLst>
                  </p:cNvPr>
                  <p:cNvSpPr>
                    <a:spLocks/>
                  </p:cNvSpPr>
                  <p:nvPr/>
                </p:nvSpPr>
                <p:spPr bwMode="auto">
                  <a:xfrm rot="-538012">
                    <a:off x="5040" y="1833"/>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grpSp>
                <p:nvGrpSpPr>
                  <p:cNvPr id="132226" name="Group 492">
                    <a:extLst>
                      <a:ext uri="{FF2B5EF4-FFF2-40B4-BE49-F238E27FC236}">
                        <a16:creationId xmlns:a16="http://schemas.microsoft.com/office/drawing/2014/main" id="{529AF419-8201-EBCE-ED26-7D4CF15CCBA8}"/>
                      </a:ext>
                    </a:extLst>
                  </p:cNvPr>
                  <p:cNvGrpSpPr>
                    <a:grpSpLocks/>
                  </p:cNvGrpSpPr>
                  <p:nvPr/>
                </p:nvGrpSpPr>
                <p:grpSpPr bwMode="auto">
                  <a:xfrm rot="21159032" flipH="1">
                    <a:off x="4656" y="1911"/>
                    <a:ext cx="336" cy="96"/>
                    <a:chOff x="3504" y="1416"/>
                    <a:chExt cx="576" cy="328"/>
                  </a:xfrm>
                </p:grpSpPr>
                <p:sp>
                  <p:nvSpPr>
                    <p:cNvPr id="132747" name="Freeform 493">
                      <a:extLst>
                        <a:ext uri="{FF2B5EF4-FFF2-40B4-BE49-F238E27FC236}">
                          <a16:creationId xmlns:a16="http://schemas.microsoft.com/office/drawing/2014/main" id="{75E49453-43C3-1514-FE84-FD6B1A678685}"/>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70" name="Oval 494">
                      <a:extLst>
                        <a:ext uri="{FF2B5EF4-FFF2-40B4-BE49-F238E27FC236}">
                          <a16:creationId xmlns:a16="http://schemas.microsoft.com/office/drawing/2014/main" id="{B663FE4B-EE1C-7F34-1FF6-79740FDEB770}"/>
                        </a:ext>
                      </a:extLst>
                    </p:cNvPr>
                    <p:cNvSpPr>
                      <a:spLocks noChangeArrowheads="1"/>
                    </p:cNvSpPr>
                    <p:nvPr/>
                  </p:nvSpPr>
                  <p:spPr bwMode="auto">
                    <a:xfrm>
                      <a:off x="3698" y="1462"/>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27" name="Group 495">
                    <a:extLst>
                      <a:ext uri="{FF2B5EF4-FFF2-40B4-BE49-F238E27FC236}">
                        <a16:creationId xmlns:a16="http://schemas.microsoft.com/office/drawing/2014/main" id="{D0247FCF-43C8-1FD5-87F2-47D5F6A8203F}"/>
                      </a:ext>
                    </a:extLst>
                  </p:cNvPr>
                  <p:cNvGrpSpPr>
                    <a:grpSpLocks/>
                  </p:cNvGrpSpPr>
                  <p:nvPr/>
                </p:nvGrpSpPr>
                <p:grpSpPr bwMode="auto">
                  <a:xfrm flipH="1">
                    <a:off x="4368" y="1923"/>
                    <a:ext cx="336" cy="96"/>
                    <a:chOff x="3504" y="1416"/>
                    <a:chExt cx="576" cy="328"/>
                  </a:xfrm>
                </p:grpSpPr>
                <p:sp>
                  <p:nvSpPr>
                    <p:cNvPr id="132745" name="Freeform 496">
                      <a:extLst>
                        <a:ext uri="{FF2B5EF4-FFF2-40B4-BE49-F238E27FC236}">
                          <a16:creationId xmlns:a16="http://schemas.microsoft.com/office/drawing/2014/main" id="{3FC26610-9CE5-B5B3-2C19-90AFB95D3221}"/>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68" name="Oval 497">
                      <a:extLst>
                        <a:ext uri="{FF2B5EF4-FFF2-40B4-BE49-F238E27FC236}">
                          <a16:creationId xmlns:a16="http://schemas.microsoft.com/office/drawing/2014/main" id="{E08CA421-419A-021F-4862-A507555C8496}"/>
                        </a:ext>
                      </a:extLst>
                    </p:cNvPr>
                    <p:cNvSpPr>
                      <a:spLocks noChangeArrowheads="1"/>
                    </p:cNvSpPr>
                    <p:nvPr/>
                  </p:nvSpPr>
                  <p:spPr bwMode="auto">
                    <a:xfrm>
                      <a:off x="3697" y="1464"/>
                      <a:ext cx="192"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28" name="Group 498">
                    <a:extLst>
                      <a:ext uri="{FF2B5EF4-FFF2-40B4-BE49-F238E27FC236}">
                        <a16:creationId xmlns:a16="http://schemas.microsoft.com/office/drawing/2014/main" id="{EE31AA32-2202-37D0-9795-816F543EAD2A}"/>
                      </a:ext>
                    </a:extLst>
                  </p:cNvPr>
                  <p:cNvGrpSpPr>
                    <a:grpSpLocks/>
                  </p:cNvGrpSpPr>
                  <p:nvPr/>
                </p:nvGrpSpPr>
                <p:grpSpPr bwMode="auto">
                  <a:xfrm flipH="1">
                    <a:off x="3312" y="1911"/>
                    <a:ext cx="336" cy="96"/>
                    <a:chOff x="3504" y="1416"/>
                    <a:chExt cx="576" cy="328"/>
                  </a:xfrm>
                </p:grpSpPr>
                <p:sp>
                  <p:nvSpPr>
                    <p:cNvPr id="132743" name="Freeform 499">
                      <a:extLst>
                        <a:ext uri="{FF2B5EF4-FFF2-40B4-BE49-F238E27FC236}">
                          <a16:creationId xmlns:a16="http://schemas.microsoft.com/office/drawing/2014/main" id="{45B8E945-78D0-AB1B-41D6-0F53175212DE}"/>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66" name="Oval 500">
                      <a:extLst>
                        <a:ext uri="{FF2B5EF4-FFF2-40B4-BE49-F238E27FC236}">
                          <a16:creationId xmlns:a16="http://schemas.microsoft.com/office/drawing/2014/main" id="{AFE968D6-4C0F-E754-2C18-CB69499DDB4C}"/>
                        </a:ext>
                      </a:extLst>
                    </p:cNvPr>
                    <p:cNvSpPr>
                      <a:spLocks noChangeArrowheads="1"/>
                    </p:cNvSpPr>
                    <p:nvPr/>
                  </p:nvSpPr>
                  <p:spPr bwMode="auto">
                    <a:xfrm>
                      <a:off x="3696" y="1462"/>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29" name="Group 501">
                    <a:extLst>
                      <a:ext uri="{FF2B5EF4-FFF2-40B4-BE49-F238E27FC236}">
                        <a16:creationId xmlns:a16="http://schemas.microsoft.com/office/drawing/2014/main" id="{B0553009-FD33-1401-B7BA-B08F84C0C997}"/>
                      </a:ext>
                    </a:extLst>
                  </p:cNvPr>
                  <p:cNvGrpSpPr>
                    <a:grpSpLocks/>
                  </p:cNvGrpSpPr>
                  <p:nvPr/>
                </p:nvGrpSpPr>
                <p:grpSpPr bwMode="auto">
                  <a:xfrm flipH="1">
                    <a:off x="3600" y="1911"/>
                    <a:ext cx="336" cy="96"/>
                    <a:chOff x="3504" y="1416"/>
                    <a:chExt cx="576" cy="328"/>
                  </a:xfrm>
                </p:grpSpPr>
                <p:sp>
                  <p:nvSpPr>
                    <p:cNvPr id="132741" name="Freeform 502">
                      <a:extLst>
                        <a:ext uri="{FF2B5EF4-FFF2-40B4-BE49-F238E27FC236}">
                          <a16:creationId xmlns:a16="http://schemas.microsoft.com/office/drawing/2014/main" id="{52B7B299-8454-1633-0DD9-D31F5BB15B13}"/>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64" name="Oval 503">
                      <a:extLst>
                        <a:ext uri="{FF2B5EF4-FFF2-40B4-BE49-F238E27FC236}">
                          <a16:creationId xmlns:a16="http://schemas.microsoft.com/office/drawing/2014/main" id="{EF82F5E4-51C1-3CBB-419E-D11D0AC01803}"/>
                        </a:ext>
                      </a:extLst>
                    </p:cNvPr>
                    <p:cNvSpPr>
                      <a:spLocks noChangeArrowheads="1"/>
                    </p:cNvSpPr>
                    <p:nvPr/>
                  </p:nvSpPr>
                  <p:spPr bwMode="auto">
                    <a:xfrm>
                      <a:off x="3696" y="1462"/>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30" name="Group 504">
                    <a:extLst>
                      <a:ext uri="{FF2B5EF4-FFF2-40B4-BE49-F238E27FC236}">
                        <a16:creationId xmlns:a16="http://schemas.microsoft.com/office/drawing/2014/main" id="{1A7D52FA-7578-58F5-4A06-091368ACBF23}"/>
                      </a:ext>
                    </a:extLst>
                  </p:cNvPr>
                  <p:cNvGrpSpPr>
                    <a:grpSpLocks/>
                  </p:cNvGrpSpPr>
                  <p:nvPr/>
                </p:nvGrpSpPr>
                <p:grpSpPr bwMode="auto">
                  <a:xfrm flipH="1">
                    <a:off x="2208" y="1899"/>
                    <a:ext cx="336" cy="66"/>
                    <a:chOff x="3504" y="1416"/>
                    <a:chExt cx="576" cy="328"/>
                  </a:xfrm>
                </p:grpSpPr>
                <p:sp>
                  <p:nvSpPr>
                    <p:cNvPr id="132739" name="Freeform 505">
                      <a:extLst>
                        <a:ext uri="{FF2B5EF4-FFF2-40B4-BE49-F238E27FC236}">
                          <a16:creationId xmlns:a16="http://schemas.microsoft.com/office/drawing/2014/main" id="{386D9F47-10E0-A747-C160-0DEC57B5B776}"/>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62" name="Oval 506">
                      <a:extLst>
                        <a:ext uri="{FF2B5EF4-FFF2-40B4-BE49-F238E27FC236}">
                          <a16:creationId xmlns:a16="http://schemas.microsoft.com/office/drawing/2014/main" id="{958B70F1-1E2F-032C-2319-62EE879BBA96}"/>
                        </a:ext>
                      </a:extLst>
                    </p:cNvPr>
                    <p:cNvSpPr>
                      <a:spLocks noChangeArrowheads="1"/>
                    </p:cNvSpPr>
                    <p:nvPr/>
                  </p:nvSpPr>
                  <p:spPr bwMode="auto">
                    <a:xfrm>
                      <a:off x="3695" y="1454"/>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31" name="Group 507">
                    <a:extLst>
                      <a:ext uri="{FF2B5EF4-FFF2-40B4-BE49-F238E27FC236}">
                        <a16:creationId xmlns:a16="http://schemas.microsoft.com/office/drawing/2014/main" id="{074301A4-A8B1-8091-55D8-ACED289ED1B2}"/>
                      </a:ext>
                    </a:extLst>
                  </p:cNvPr>
                  <p:cNvGrpSpPr>
                    <a:grpSpLocks/>
                  </p:cNvGrpSpPr>
                  <p:nvPr/>
                </p:nvGrpSpPr>
                <p:grpSpPr bwMode="auto">
                  <a:xfrm flipH="1">
                    <a:off x="2496" y="1917"/>
                    <a:ext cx="336" cy="60"/>
                    <a:chOff x="3504" y="1416"/>
                    <a:chExt cx="576" cy="328"/>
                  </a:xfrm>
                </p:grpSpPr>
                <p:sp>
                  <p:nvSpPr>
                    <p:cNvPr id="132737" name="Freeform 508">
                      <a:extLst>
                        <a:ext uri="{FF2B5EF4-FFF2-40B4-BE49-F238E27FC236}">
                          <a16:creationId xmlns:a16="http://schemas.microsoft.com/office/drawing/2014/main" id="{6C84EDA7-E5B5-D8E8-3800-FCBD962C115B}"/>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60" name="Oval 509">
                      <a:extLst>
                        <a:ext uri="{FF2B5EF4-FFF2-40B4-BE49-F238E27FC236}">
                          <a16:creationId xmlns:a16="http://schemas.microsoft.com/office/drawing/2014/main" id="{1273DD61-4394-3092-429A-7C78C348678D}"/>
                        </a:ext>
                      </a:extLst>
                    </p:cNvPr>
                    <p:cNvSpPr>
                      <a:spLocks noChangeArrowheads="1"/>
                    </p:cNvSpPr>
                    <p:nvPr/>
                  </p:nvSpPr>
                  <p:spPr bwMode="auto">
                    <a:xfrm>
                      <a:off x="3697" y="1457"/>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sp>
                <p:nvSpPr>
                  <p:cNvPr id="132232" name="Freeform 510">
                    <a:extLst>
                      <a:ext uri="{FF2B5EF4-FFF2-40B4-BE49-F238E27FC236}">
                        <a16:creationId xmlns:a16="http://schemas.microsoft.com/office/drawing/2014/main" id="{97864A0F-C851-CD6B-2241-FB7E814A753A}"/>
                      </a:ext>
                    </a:extLst>
                  </p:cNvPr>
                  <p:cNvSpPr>
                    <a:spLocks/>
                  </p:cNvSpPr>
                  <p:nvPr/>
                </p:nvSpPr>
                <p:spPr bwMode="auto">
                  <a:xfrm rot="10801">
                    <a:off x="2160" y="1857"/>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8855" name="Oval 511">
                    <a:extLst>
                      <a:ext uri="{FF2B5EF4-FFF2-40B4-BE49-F238E27FC236}">
                        <a16:creationId xmlns:a16="http://schemas.microsoft.com/office/drawing/2014/main" id="{8AC95369-AF66-BFA8-813B-EB7FC5ECACB5}"/>
                      </a:ext>
                    </a:extLst>
                  </p:cNvPr>
                  <p:cNvSpPr>
                    <a:spLocks noChangeArrowheads="1"/>
                  </p:cNvSpPr>
                  <p:nvPr/>
                </p:nvSpPr>
                <p:spPr bwMode="auto">
                  <a:xfrm>
                    <a:off x="2784" y="1880"/>
                    <a:ext cx="193" cy="48"/>
                  </a:xfrm>
                  <a:prstGeom prst="ellipse">
                    <a:avLst/>
                  </a:prstGeom>
                  <a:solidFill>
                    <a:srgbClr val="3366FF"/>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856" name="Oval 512">
                    <a:extLst>
                      <a:ext uri="{FF2B5EF4-FFF2-40B4-BE49-F238E27FC236}">
                        <a16:creationId xmlns:a16="http://schemas.microsoft.com/office/drawing/2014/main" id="{DAAED1A3-42A7-54BB-3039-F1A45D011352}"/>
                      </a:ext>
                    </a:extLst>
                  </p:cNvPr>
                  <p:cNvSpPr>
                    <a:spLocks noChangeArrowheads="1"/>
                  </p:cNvSpPr>
                  <p:nvPr/>
                </p:nvSpPr>
                <p:spPr bwMode="auto">
                  <a:xfrm>
                    <a:off x="3024" y="1880"/>
                    <a:ext cx="193" cy="48"/>
                  </a:xfrm>
                  <a:prstGeom prst="ellipse">
                    <a:avLst/>
                  </a:prstGeom>
                  <a:solidFill>
                    <a:srgbClr val="3366FF"/>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857" name="Oval 513">
                    <a:extLst>
                      <a:ext uri="{FF2B5EF4-FFF2-40B4-BE49-F238E27FC236}">
                        <a16:creationId xmlns:a16="http://schemas.microsoft.com/office/drawing/2014/main" id="{451EF71C-2946-7509-0C3C-158654F0EAD7}"/>
                      </a:ext>
                    </a:extLst>
                  </p:cNvPr>
                  <p:cNvSpPr>
                    <a:spLocks noChangeArrowheads="1"/>
                  </p:cNvSpPr>
                  <p:nvPr/>
                </p:nvSpPr>
                <p:spPr bwMode="auto">
                  <a:xfrm>
                    <a:off x="3505" y="1880"/>
                    <a:ext cx="191" cy="48"/>
                  </a:xfrm>
                  <a:prstGeom prst="ellipse">
                    <a:avLst/>
                  </a:prstGeom>
                  <a:solidFill>
                    <a:srgbClr val="3366FF"/>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858" name="Oval 514">
                    <a:extLst>
                      <a:ext uri="{FF2B5EF4-FFF2-40B4-BE49-F238E27FC236}">
                        <a16:creationId xmlns:a16="http://schemas.microsoft.com/office/drawing/2014/main" id="{6BD2DEF6-69D2-1440-2655-F9C6B115ABE2}"/>
                      </a:ext>
                    </a:extLst>
                  </p:cNvPr>
                  <p:cNvSpPr>
                    <a:spLocks noChangeArrowheads="1"/>
                  </p:cNvSpPr>
                  <p:nvPr/>
                </p:nvSpPr>
                <p:spPr bwMode="auto">
                  <a:xfrm>
                    <a:off x="3984" y="1880"/>
                    <a:ext cx="193" cy="48"/>
                  </a:xfrm>
                  <a:prstGeom prst="ellipse">
                    <a:avLst/>
                  </a:prstGeom>
                  <a:solidFill>
                    <a:srgbClr val="3366FF"/>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859" name="Oval 515">
                    <a:extLst>
                      <a:ext uri="{FF2B5EF4-FFF2-40B4-BE49-F238E27FC236}">
                        <a16:creationId xmlns:a16="http://schemas.microsoft.com/office/drawing/2014/main" id="{6B6C333A-32E6-755F-2ECA-E3D45CA59EB1}"/>
                      </a:ext>
                    </a:extLst>
                  </p:cNvPr>
                  <p:cNvSpPr>
                    <a:spLocks noChangeArrowheads="1"/>
                  </p:cNvSpPr>
                  <p:nvPr/>
                </p:nvSpPr>
                <p:spPr bwMode="auto">
                  <a:xfrm>
                    <a:off x="2408" y="1855"/>
                    <a:ext cx="143" cy="48"/>
                  </a:xfrm>
                  <a:prstGeom prst="ellipse">
                    <a:avLst/>
                  </a:prstGeom>
                  <a:solidFill>
                    <a:srgbClr val="3366FF"/>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860" name="Oval 516">
                    <a:extLst>
                      <a:ext uri="{FF2B5EF4-FFF2-40B4-BE49-F238E27FC236}">
                        <a16:creationId xmlns:a16="http://schemas.microsoft.com/office/drawing/2014/main" id="{6F0989CB-C2F5-12AF-55D7-80076E35E449}"/>
                      </a:ext>
                    </a:extLst>
                  </p:cNvPr>
                  <p:cNvSpPr>
                    <a:spLocks noChangeArrowheads="1"/>
                  </p:cNvSpPr>
                  <p:nvPr/>
                </p:nvSpPr>
                <p:spPr bwMode="auto">
                  <a:xfrm>
                    <a:off x="4415" y="1880"/>
                    <a:ext cx="193" cy="48"/>
                  </a:xfrm>
                  <a:prstGeom prst="ellipse">
                    <a:avLst/>
                  </a:prstGeom>
                  <a:solidFill>
                    <a:srgbClr val="3366FF"/>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861" name="Oval 517">
                    <a:extLst>
                      <a:ext uri="{FF2B5EF4-FFF2-40B4-BE49-F238E27FC236}">
                        <a16:creationId xmlns:a16="http://schemas.microsoft.com/office/drawing/2014/main" id="{35162626-BE98-4672-5803-65CA86A0E9AB}"/>
                      </a:ext>
                    </a:extLst>
                  </p:cNvPr>
                  <p:cNvSpPr>
                    <a:spLocks noChangeArrowheads="1"/>
                  </p:cNvSpPr>
                  <p:nvPr/>
                </p:nvSpPr>
                <p:spPr bwMode="auto">
                  <a:xfrm>
                    <a:off x="4896" y="1880"/>
                    <a:ext cx="191" cy="48"/>
                  </a:xfrm>
                  <a:prstGeom prst="ellipse">
                    <a:avLst/>
                  </a:prstGeom>
                  <a:solidFill>
                    <a:srgbClr val="3366FF"/>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862" name="Oval 518">
                    <a:extLst>
                      <a:ext uri="{FF2B5EF4-FFF2-40B4-BE49-F238E27FC236}">
                        <a16:creationId xmlns:a16="http://schemas.microsoft.com/office/drawing/2014/main" id="{C0BD1E1C-09CB-AAE0-F7CE-07F1452278F4}"/>
                      </a:ext>
                    </a:extLst>
                  </p:cNvPr>
                  <p:cNvSpPr>
                    <a:spLocks noChangeArrowheads="1"/>
                  </p:cNvSpPr>
                  <p:nvPr/>
                </p:nvSpPr>
                <p:spPr bwMode="auto">
                  <a:xfrm rot="-517699">
                    <a:off x="5143" y="1844"/>
                    <a:ext cx="97" cy="48"/>
                  </a:xfrm>
                  <a:prstGeom prst="ellipse">
                    <a:avLst/>
                  </a:prstGeom>
                  <a:solidFill>
                    <a:srgbClr val="3366FF"/>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32241" name="Freeform 519">
                    <a:extLst>
                      <a:ext uri="{FF2B5EF4-FFF2-40B4-BE49-F238E27FC236}">
                        <a16:creationId xmlns:a16="http://schemas.microsoft.com/office/drawing/2014/main" id="{9FBA4EED-3E9A-7C84-96FC-7639FE03FA8B}"/>
                      </a:ext>
                    </a:extLst>
                  </p:cNvPr>
                  <p:cNvSpPr>
                    <a:spLocks/>
                  </p:cNvSpPr>
                  <p:nvPr/>
                </p:nvSpPr>
                <p:spPr bwMode="auto">
                  <a:xfrm rot="10801">
                    <a:off x="3072" y="1833"/>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42" name="Freeform 520">
                    <a:extLst>
                      <a:ext uri="{FF2B5EF4-FFF2-40B4-BE49-F238E27FC236}">
                        <a16:creationId xmlns:a16="http://schemas.microsoft.com/office/drawing/2014/main" id="{A8675DEA-CAAE-A194-0556-C2C4D0DD730B}"/>
                      </a:ext>
                    </a:extLst>
                  </p:cNvPr>
                  <p:cNvSpPr>
                    <a:spLocks/>
                  </p:cNvSpPr>
                  <p:nvPr/>
                </p:nvSpPr>
                <p:spPr bwMode="auto">
                  <a:xfrm rot="10801">
                    <a:off x="3456" y="1827"/>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43" name="Freeform 521">
                    <a:extLst>
                      <a:ext uri="{FF2B5EF4-FFF2-40B4-BE49-F238E27FC236}">
                        <a16:creationId xmlns:a16="http://schemas.microsoft.com/office/drawing/2014/main" id="{53A122F8-F564-026F-2717-5543E348AF62}"/>
                      </a:ext>
                    </a:extLst>
                  </p:cNvPr>
                  <p:cNvSpPr>
                    <a:spLocks/>
                  </p:cNvSpPr>
                  <p:nvPr/>
                </p:nvSpPr>
                <p:spPr bwMode="auto">
                  <a:xfrm rot="10801">
                    <a:off x="3816" y="1833"/>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44" name="Freeform 522">
                    <a:extLst>
                      <a:ext uri="{FF2B5EF4-FFF2-40B4-BE49-F238E27FC236}">
                        <a16:creationId xmlns:a16="http://schemas.microsoft.com/office/drawing/2014/main" id="{38123E61-29F7-504D-F404-6113E7058862}"/>
                      </a:ext>
                    </a:extLst>
                  </p:cNvPr>
                  <p:cNvSpPr>
                    <a:spLocks/>
                  </p:cNvSpPr>
                  <p:nvPr/>
                </p:nvSpPr>
                <p:spPr bwMode="auto">
                  <a:xfrm rot="10801">
                    <a:off x="4176" y="1833"/>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45" name="Freeform 523">
                    <a:extLst>
                      <a:ext uri="{FF2B5EF4-FFF2-40B4-BE49-F238E27FC236}">
                        <a16:creationId xmlns:a16="http://schemas.microsoft.com/office/drawing/2014/main" id="{7E0BAB6A-CB01-95CB-8A2A-3C71B390388D}"/>
                      </a:ext>
                    </a:extLst>
                  </p:cNvPr>
                  <p:cNvSpPr>
                    <a:spLocks/>
                  </p:cNvSpPr>
                  <p:nvPr/>
                </p:nvSpPr>
                <p:spPr bwMode="auto">
                  <a:xfrm rot="10801">
                    <a:off x="4560" y="1833"/>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46" name="Freeform 524">
                    <a:extLst>
                      <a:ext uri="{FF2B5EF4-FFF2-40B4-BE49-F238E27FC236}">
                        <a16:creationId xmlns:a16="http://schemas.microsoft.com/office/drawing/2014/main" id="{D433FD43-0A5B-15FA-F75E-BF7EACA20B12}"/>
                      </a:ext>
                    </a:extLst>
                  </p:cNvPr>
                  <p:cNvSpPr>
                    <a:spLocks/>
                  </p:cNvSpPr>
                  <p:nvPr/>
                </p:nvSpPr>
                <p:spPr bwMode="auto">
                  <a:xfrm rot="10801">
                    <a:off x="2688" y="1833"/>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47" name="Freeform 525">
                    <a:extLst>
                      <a:ext uri="{FF2B5EF4-FFF2-40B4-BE49-F238E27FC236}">
                        <a16:creationId xmlns:a16="http://schemas.microsoft.com/office/drawing/2014/main" id="{197AF9DD-3929-9E6F-3E64-C3C840F51132}"/>
                      </a:ext>
                    </a:extLst>
                  </p:cNvPr>
                  <p:cNvSpPr>
                    <a:spLocks/>
                  </p:cNvSpPr>
                  <p:nvPr/>
                </p:nvSpPr>
                <p:spPr bwMode="auto">
                  <a:xfrm rot="10801">
                    <a:off x="2352" y="1833"/>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48" name="Freeform 526">
                    <a:extLst>
                      <a:ext uri="{FF2B5EF4-FFF2-40B4-BE49-F238E27FC236}">
                        <a16:creationId xmlns:a16="http://schemas.microsoft.com/office/drawing/2014/main" id="{DCD4B9D8-8B91-1BC1-793A-D00A5F40E2EE}"/>
                      </a:ext>
                    </a:extLst>
                  </p:cNvPr>
                  <p:cNvSpPr>
                    <a:spLocks/>
                  </p:cNvSpPr>
                  <p:nvPr/>
                </p:nvSpPr>
                <p:spPr bwMode="auto">
                  <a:xfrm rot="10801">
                    <a:off x="2154" y="1785"/>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49" name="Freeform 527">
                    <a:extLst>
                      <a:ext uri="{FF2B5EF4-FFF2-40B4-BE49-F238E27FC236}">
                        <a16:creationId xmlns:a16="http://schemas.microsoft.com/office/drawing/2014/main" id="{5268B3B6-FBF4-63C3-E1CA-DBEE09C2D23B}"/>
                      </a:ext>
                    </a:extLst>
                  </p:cNvPr>
                  <p:cNvSpPr>
                    <a:spLocks/>
                  </p:cNvSpPr>
                  <p:nvPr/>
                </p:nvSpPr>
                <p:spPr bwMode="auto">
                  <a:xfrm rot="10801">
                    <a:off x="2574" y="1785"/>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50" name="Freeform 528">
                    <a:extLst>
                      <a:ext uri="{FF2B5EF4-FFF2-40B4-BE49-F238E27FC236}">
                        <a16:creationId xmlns:a16="http://schemas.microsoft.com/office/drawing/2014/main" id="{34315723-3467-6EAF-EDE8-7BEE560234AB}"/>
                      </a:ext>
                    </a:extLst>
                  </p:cNvPr>
                  <p:cNvSpPr>
                    <a:spLocks/>
                  </p:cNvSpPr>
                  <p:nvPr/>
                </p:nvSpPr>
                <p:spPr bwMode="auto">
                  <a:xfrm rot="10801">
                    <a:off x="2976" y="1785"/>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51" name="Freeform 529">
                    <a:extLst>
                      <a:ext uri="{FF2B5EF4-FFF2-40B4-BE49-F238E27FC236}">
                        <a16:creationId xmlns:a16="http://schemas.microsoft.com/office/drawing/2014/main" id="{0F31750F-290C-F5E6-0376-CAC29A9C67DE}"/>
                      </a:ext>
                    </a:extLst>
                  </p:cNvPr>
                  <p:cNvSpPr>
                    <a:spLocks/>
                  </p:cNvSpPr>
                  <p:nvPr/>
                </p:nvSpPr>
                <p:spPr bwMode="auto">
                  <a:xfrm rot="10801">
                    <a:off x="3360" y="1785"/>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52" name="Freeform 530">
                    <a:extLst>
                      <a:ext uri="{FF2B5EF4-FFF2-40B4-BE49-F238E27FC236}">
                        <a16:creationId xmlns:a16="http://schemas.microsoft.com/office/drawing/2014/main" id="{EEF4AA51-800F-CEEF-F77F-34296094FBC2}"/>
                      </a:ext>
                    </a:extLst>
                  </p:cNvPr>
                  <p:cNvSpPr>
                    <a:spLocks/>
                  </p:cNvSpPr>
                  <p:nvPr/>
                </p:nvSpPr>
                <p:spPr bwMode="auto">
                  <a:xfrm rot="10801">
                    <a:off x="3456" y="1881"/>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53" name="Freeform 531">
                    <a:extLst>
                      <a:ext uri="{FF2B5EF4-FFF2-40B4-BE49-F238E27FC236}">
                        <a16:creationId xmlns:a16="http://schemas.microsoft.com/office/drawing/2014/main" id="{ED127201-4993-004E-AEAE-FDEB56B9B05D}"/>
                      </a:ext>
                    </a:extLst>
                  </p:cNvPr>
                  <p:cNvSpPr>
                    <a:spLocks/>
                  </p:cNvSpPr>
                  <p:nvPr/>
                </p:nvSpPr>
                <p:spPr bwMode="auto">
                  <a:xfrm rot="10801">
                    <a:off x="3744" y="1785"/>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54" name="Freeform 532">
                    <a:extLst>
                      <a:ext uri="{FF2B5EF4-FFF2-40B4-BE49-F238E27FC236}">
                        <a16:creationId xmlns:a16="http://schemas.microsoft.com/office/drawing/2014/main" id="{8759ACC4-2F48-9EF0-B54D-51049B218D97}"/>
                      </a:ext>
                    </a:extLst>
                  </p:cNvPr>
                  <p:cNvSpPr>
                    <a:spLocks/>
                  </p:cNvSpPr>
                  <p:nvPr/>
                </p:nvSpPr>
                <p:spPr bwMode="auto">
                  <a:xfrm rot="10801">
                    <a:off x="4128" y="1785"/>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55" name="Freeform 533">
                    <a:extLst>
                      <a:ext uri="{FF2B5EF4-FFF2-40B4-BE49-F238E27FC236}">
                        <a16:creationId xmlns:a16="http://schemas.microsoft.com/office/drawing/2014/main" id="{EFD17775-414C-3A03-27C2-D99379D68380}"/>
                      </a:ext>
                    </a:extLst>
                  </p:cNvPr>
                  <p:cNvSpPr>
                    <a:spLocks/>
                  </p:cNvSpPr>
                  <p:nvPr/>
                </p:nvSpPr>
                <p:spPr bwMode="auto">
                  <a:xfrm rot="10801">
                    <a:off x="4560" y="1785"/>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56" name="Freeform 534">
                    <a:extLst>
                      <a:ext uri="{FF2B5EF4-FFF2-40B4-BE49-F238E27FC236}">
                        <a16:creationId xmlns:a16="http://schemas.microsoft.com/office/drawing/2014/main" id="{6A1D2701-722B-4F4C-DF15-6652A99846CD}"/>
                      </a:ext>
                    </a:extLst>
                  </p:cNvPr>
                  <p:cNvSpPr>
                    <a:spLocks/>
                  </p:cNvSpPr>
                  <p:nvPr/>
                </p:nvSpPr>
                <p:spPr bwMode="auto">
                  <a:xfrm rot="-464602">
                    <a:off x="4980" y="1797"/>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57" name="Freeform 535">
                    <a:extLst>
                      <a:ext uri="{FF2B5EF4-FFF2-40B4-BE49-F238E27FC236}">
                        <a16:creationId xmlns:a16="http://schemas.microsoft.com/office/drawing/2014/main" id="{4F2CB2E9-173D-3F1D-2B4A-56D774A92B2B}"/>
                      </a:ext>
                    </a:extLst>
                  </p:cNvPr>
                  <p:cNvSpPr>
                    <a:spLocks/>
                  </p:cNvSpPr>
                  <p:nvPr/>
                </p:nvSpPr>
                <p:spPr bwMode="auto">
                  <a:xfrm rot="10801">
                    <a:off x="4944" y="1785"/>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grpSp>
                <p:nvGrpSpPr>
                  <p:cNvPr id="132258" name="Group 536">
                    <a:extLst>
                      <a:ext uri="{FF2B5EF4-FFF2-40B4-BE49-F238E27FC236}">
                        <a16:creationId xmlns:a16="http://schemas.microsoft.com/office/drawing/2014/main" id="{8E84DDB5-92D2-BE79-6575-7585A68DF86D}"/>
                      </a:ext>
                    </a:extLst>
                  </p:cNvPr>
                  <p:cNvGrpSpPr>
                    <a:grpSpLocks/>
                  </p:cNvGrpSpPr>
                  <p:nvPr/>
                </p:nvGrpSpPr>
                <p:grpSpPr bwMode="auto">
                  <a:xfrm rot="2478669">
                    <a:off x="2928" y="2169"/>
                    <a:ext cx="192" cy="112"/>
                    <a:chOff x="2472" y="1376"/>
                    <a:chExt cx="576" cy="328"/>
                  </a:xfrm>
                </p:grpSpPr>
                <p:sp>
                  <p:nvSpPr>
                    <p:cNvPr id="132735" name="Freeform 537">
                      <a:extLst>
                        <a:ext uri="{FF2B5EF4-FFF2-40B4-BE49-F238E27FC236}">
                          <a16:creationId xmlns:a16="http://schemas.microsoft.com/office/drawing/2014/main" id="{E725DDBB-6203-F6D5-0203-4A5C168FE7BE}"/>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58" name="Oval 538">
                      <a:extLst>
                        <a:ext uri="{FF2B5EF4-FFF2-40B4-BE49-F238E27FC236}">
                          <a16:creationId xmlns:a16="http://schemas.microsoft.com/office/drawing/2014/main" id="{93E535B0-D24D-E1BA-7CF7-E483AE3AAF73}"/>
                        </a:ext>
                      </a:extLst>
                    </p:cNvPr>
                    <p:cNvSpPr>
                      <a:spLocks noChangeArrowheads="1"/>
                    </p:cNvSpPr>
                    <p:nvPr/>
                  </p:nvSpPr>
                  <p:spPr bwMode="auto">
                    <a:xfrm>
                      <a:off x="2637" y="1418"/>
                      <a:ext cx="193"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59" name="Group 539">
                    <a:extLst>
                      <a:ext uri="{FF2B5EF4-FFF2-40B4-BE49-F238E27FC236}">
                        <a16:creationId xmlns:a16="http://schemas.microsoft.com/office/drawing/2014/main" id="{C62940C3-F2FE-F53D-7C14-3CE5646C954C}"/>
                      </a:ext>
                    </a:extLst>
                  </p:cNvPr>
                  <p:cNvGrpSpPr>
                    <a:grpSpLocks/>
                  </p:cNvGrpSpPr>
                  <p:nvPr/>
                </p:nvGrpSpPr>
                <p:grpSpPr bwMode="auto">
                  <a:xfrm rot="3350995">
                    <a:off x="3033" y="2271"/>
                    <a:ext cx="216" cy="142"/>
                    <a:chOff x="1936" y="1344"/>
                    <a:chExt cx="632" cy="336"/>
                  </a:xfrm>
                </p:grpSpPr>
                <p:sp>
                  <p:nvSpPr>
                    <p:cNvPr id="132733" name="Freeform 540">
                      <a:extLst>
                        <a:ext uri="{FF2B5EF4-FFF2-40B4-BE49-F238E27FC236}">
                          <a16:creationId xmlns:a16="http://schemas.microsoft.com/office/drawing/2014/main" id="{84FAC733-3855-5D9E-4E7D-C791539E7819}"/>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356" name="Oval 541">
                      <a:extLst>
                        <a:ext uri="{FF2B5EF4-FFF2-40B4-BE49-F238E27FC236}">
                          <a16:creationId xmlns:a16="http://schemas.microsoft.com/office/drawing/2014/main" id="{A0CF3AA2-59C7-CB87-EBCB-36A6CA02110C}"/>
                        </a:ext>
                      </a:extLst>
                    </p:cNvPr>
                    <p:cNvSpPr>
                      <a:spLocks noChangeArrowheads="1"/>
                    </p:cNvSpPr>
                    <p:nvPr/>
                  </p:nvSpPr>
                  <p:spPr bwMode="auto">
                    <a:xfrm>
                      <a:off x="2155" y="1413"/>
                      <a:ext cx="189" cy="195"/>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60" name="Group 542">
                    <a:extLst>
                      <a:ext uri="{FF2B5EF4-FFF2-40B4-BE49-F238E27FC236}">
                        <a16:creationId xmlns:a16="http://schemas.microsoft.com/office/drawing/2014/main" id="{44D42D5A-5F74-3C98-7F54-D9F7C148C5B9}"/>
                      </a:ext>
                    </a:extLst>
                  </p:cNvPr>
                  <p:cNvGrpSpPr>
                    <a:grpSpLocks/>
                  </p:cNvGrpSpPr>
                  <p:nvPr/>
                </p:nvGrpSpPr>
                <p:grpSpPr bwMode="auto">
                  <a:xfrm rot="3135089">
                    <a:off x="3116" y="2411"/>
                    <a:ext cx="189" cy="106"/>
                    <a:chOff x="2952" y="1376"/>
                    <a:chExt cx="584" cy="384"/>
                  </a:xfrm>
                </p:grpSpPr>
                <p:sp>
                  <p:nvSpPr>
                    <p:cNvPr id="132731" name="Freeform 543">
                      <a:extLst>
                        <a:ext uri="{FF2B5EF4-FFF2-40B4-BE49-F238E27FC236}">
                          <a16:creationId xmlns:a16="http://schemas.microsoft.com/office/drawing/2014/main" id="{464949DB-96CC-1DFE-2DBD-B98C2BBC0D05}"/>
                        </a:ext>
                      </a:extLst>
                    </p:cNvPr>
                    <p:cNvSpPr>
                      <a:spLocks/>
                    </p:cNvSpPr>
                    <p:nvPr/>
                  </p:nvSpPr>
                  <p:spPr bwMode="auto">
                    <a:xfrm>
                      <a:off x="2952" y="1376"/>
                      <a:ext cx="584" cy="384"/>
                    </a:xfrm>
                    <a:custGeom>
                      <a:avLst/>
                      <a:gdLst>
                        <a:gd name="T0" fmla="*/ 72 w 584"/>
                        <a:gd name="T1" fmla="*/ 88 h 384"/>
                        <a:gd name="T2" fmla="*/ 504 w 584"/>
                        <a:gd name="T3" fmla="*/ 40 h 384"/>
                        <a:gd name="T4" fmla="*/ 552 w 584"/>
                        <a:gd name="T5" fmla="*/ 328 h 384"/>
                        <a:gd name="T6" fmla="*/ 312 w 584"/>
                        <a:gd name="T7" fmla="*/ 376 h 384"/>
                        <a:gd name="T8" fmla="*/ 72 w 584"/>
                        <a:gd name="T9" fmla="*/ 328 h 384"/>
                        <a:gd name="T10" fmla="*/ 72 w 584"/>
                        <a:gd name="T11" fmla="*/ 88 h 384"/>
                        <a:gd name="T12" fmla="*/ 0 60000 65536"/>
                        <a:gd name="T13" fmla="*/ 0 60000 65536"/>
                        <a:gd name="T14" fmla="*/ 0 60000 65536"/>
                        <a:gd name="T15" fmla="*/ 0 60000 65536"/>
                        <a:gd name="T16" fmla="*/ 0 60000 65536"/>
                        <a:gd name="T17" fmla="*/ 0 60000 65536"/>
                        <a:gd name="T18" fmla="*/ 0 w 584"/>
                        <a:gd name="T19" fmla="*/ 0 h 384"/>
                        <a:gd name="T20" fmla="*/ 584 w 584"/>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584" h="384">
                          <a:moveTo>
                            <a:pt x="72" y="88"/>
                          </a:moveTo>
                          <a:cubicBezTo>
                            <a:pt x="144" y="40"/>
                            <a:pt x="424" y="0"/>
                            <a:pt x="504" y="40"/>
                          </a:cubicBezTo>
                          <a:cubicBezTo>
                            <a:pt x="584" y="80"/>
                            <a:pt x="584" y="272"/>
                            <a:pt x="552" y="328"/>
                          </a:cubicBezTo>
                          <a:cubicBezTo>
                            <a:pt x="520" y="384"/>
                            <a:pt x="392" y="376"/>
                            <a:pt x="312" y="376"/>
                          </a:cubicBezTo>
                          <a:cubicBezTo>
                            <a:pt x="232" y="376"/>
                            <a:pt x="112" y="376"/>
                            <a:pt x="72" y="328"/>
                          </a:cubicBezTo>
                          <a:cubicBezTo>
                            <a:pt x="32" y="280"/>
                            <a:pt x="0" y="136"/>
                            <a:pt x="72" y="88"/>
                          </a:cubicBezTo>
                          <a:close/>
                        </a:path>
                      </a:pathLst>
                    </a:custGeom>
                    <a:solidFill>
                      <a:srgbClr val="FFE18D"/>
                    </a:solidFill>
                    <a:ln w="9525">
                      <a:solidFill>
                        <a:schemeClr val="bg2"/>
                      </a:solidFill>
                      <a:round/>
                      <a:headEnd/>
                      <a:tailEnd/>
                    </a:ln>
                  </p:spPr>
                  <p:txBody>
                    <a:bodyPr/>
                    <a:lstStyle/>
                    <a:p>
                      <a:endParaRPr lang="en-GR"/>
                    </a:p>
                  </p:txBody>
                </p:sp>
                <p:sp>
                  <p:nvSpPr>
                    <p:cNvPr id="159354" name="Oval 544">
                      <a:extLst>
                        <a:ext uri="{FF2B5EF4-FFF2-40B4-BE49-F238E27FC236}">
                          <a16:creationId xmlns:a16="http://schemas.microsoft.com/office/drawing/2014/main" id="{065D5163-1B89-4983-8A1E-761F4EB7A0EA}"/>
                        </a:ext>
                      </a:extLst>
                    </p:cNvPr>
                    <p:cNvSpPr>
                      <a:spLocks noChangeArrowheads="1"/>
                    </p:cNvSpPr>
                    <p:nvPr/>
                  </p:nvSpPr>
                  <p:spPr bwMode="auto">
                    <a:xfrm>
                      <a:off x="3112" y="1507"/>
                      <a:ext cx="194" cy="197"/>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61" name="Group 545">
                    <a:extLst>
                      <a:ext uri="{FF2B5EF4-FFF2-40B4-BE49-F238E27FC236}">
                        <a16:creationId xmlns:a16="http://schemas.microsoft.com/office/drawing/2014/main" id="{298B6B23-865B-716E-A723-9715B0C1F28E}"/>
                      </a:ext>
                    </a:extLst>
                  </p:cNvPr>
                  <p:cNvGrpSpPr>
                    <a:grpSpLocks/>
                  </p:cNvGrpSpPr>
                  <p:nvPr/>
                </p:nvGrpSpPr>
                <p:grpSpPr bwMode="auto">
                  <a:xfrm rot="-2662302">
                    <a:off x="3246" y="2368"/>
                    <a:ext cx="190" cy="144"/>
                    <a:chOff x="4032" y="1368"/>
                    <a:chExt cx="576" cy="328"/>
                  </a:xfrm>
                </p:grpSpPr>
                <p:sp>
                  <p:nvSpPr>
                    <p:cNvPr id="132729" name="Freeform 546">
                      <a:extLst>
                        <a:ext uri="{FF2B5EF4-FFF2-40B4-BE49-F238E27FC236}">
                          <a16:creationId xmlns:a16="http://schemas.microsoft.com/office/drawing/2014/main" id="{33EC8016-39EE-C9F0-187F-75258884B187}"/>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52" name="Oval 547">
                      <a:extLst>
                        <a:ext uri="{FF2B5EF4-FFF2-40B4-BE49-F238E27FC236}">
                          <a16:creationId xmlns:a16="http://schemas.microsoft.com/office/drawing/2014/main" id="{F4937EF4-3081-1027-6A7A-63F098C61BE8}"/>
                        </a:ext>
                      </a:extLst>
                    </p:cNvPr>
                    <p:cNvSpPr>
                      <a:spLocks noChangeArrowheads="1"/>
                    </p:cNvSpPr>
                    <p:nvPr/>
                  </p:nvSpPr>
                  <p:spPr bwMode="auto">
                    <a:xfrm>
                      <a:off x="4178" y="1439"/>
                      <a:ext cx="190" cy="188"/>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62" name="Group 548">
                    <a:extLst>
                      <a:ext uri="{FF2B5EF4-FFF2-40B4-BE49-F238E27FC236}">
                        <a16:creationId xmlns:a16="http://schemas.microsoft.com/office/drawing/2014/main" id="{DB2090AB-C36C-A566-E81B-2485A5890A81}"/>
                      </a:ext>
                    </a:extLst>
                  </p:cNvPr>
                  <p:cNvGrpSpPr>
                    <a:grpSpLocks/>
                  </p:cNvGrpSpPr>
                  <p:nvPr/>
                </p:nvGrpSpPr>
                <p:grpSpPr bwMode="auto">
                  <a:xfrm rot="19121331" flipH="1">
                    <a:off x="3312" y="2265"/>
                    <a:ext cx="192" cy="112"/>
                    <a:chOff x="2472" y="1376"/>
                    <a:chExt cx="576" cy="328"/>
                  </a:xfrm>
                </p:grpSpPr>
                <p:sp>
                  <p:nvSpPr>
                    <p:cNvPr id="132727" name="Freeform 549">
                      <a:extLst>
                        <a:ext uri="{FF2B5EF4-FFF2-40B4-BE49-F238E27FC236}">
                          <a16:creationId xmlns:a16="http://schemas.microsoft.com/office/drawing/2014/main" id="{77FFBAF3-BD1E-C964-2A18-FF9168AD0F72}"/>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50" name="Oval 550">
                      <a:extLst>
                        <a:ext uri="{FF2B5EF4-FFF2-40B4-BE49-F238E27FC236}">
                          <a16:creationId xmlns:a16="http://schemas.microsoft.com/office/drawing/2014/main" id="{451B3047-AE5E-3A17-3D01-F82E8E822A49}"/>
                        </a:ext>
                      </a:extLst>
                    </p:cNvPr>
                    <p:cNvSpPr>
                      <a:spLocks noChangeArrowheads="1"/>
                    </p:cNvSpPr>
                    <p:nvPr/>
                  </p:nvSpPr>
                  <p:spPr bwMode="auto">
                    <a:xfrm>
                      <a:off x="2635" y="1410"/>
                      <a:ext cx="193" cy="194"/>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63" name="Group 551">
                    <a:extLst>
                      <a:ext uri="{FF2B5EF4-FFF2-40B4-BE49-F238E27FC236}">
                        <a16:creationId xmlns:a16="http://schemas.microsoft.com/office/drawing/2014/main" id="{08607982-A912-A86A-635A-1D18282A8B7B}"/>
                      </a:ext>
                    </a:extLst>
                  </p:cNvPr>
                  <p:cNvGrpSpPr>
                    <a:grpSpLocks/>
                  </p:cNvGrpSpPr>
                  <p:nvPr/>
                </p:nvGrpSpPr>
                <p:grpSpPr bwMode="auto">
                  <a:xfrm rot="3350995">
                    <a:off x="3023" y="2116"/>
                    <a:ext cx="216" cy="142"/>
                    <a:chOff x="1936" y="1344"/>
                    <a:chExt cx="632" cy="336"/>
                  </a:xfrm>
                </p:grpSpPr>
                <p:sp>
                  <p:nvSpPr>
                    <p:cNvPr id="132725" name="Freeform 552">
                      <a:extLst>
                        <a:ext uri="{FF2B5EF4-FFF2-40B4-BE49-F238E27FC236}">
                          <a16:creationId xmlns:a16="http://schemas.microsoft.com/office/drawing/2014/main" id="{99B1A238-7E84-5208-C612-3543B4BE9C80}"/>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348" name="Oval 553">
                      <a:extLst>
                        <a:ext uri="{FF2B5EF4-FFF2-40B4-BE49-F238E27FC236}">
                          <a16:creationId xmlns:a16="http://schemas.microsoft.com/office/drawing/2014/main" id="{21C5CA3D-D393-CBF1-2ACB-4457751308B9}"/>
                        </a:ext>
                      </a:extLst>
                    </p:cNvPr>
                    <p:cNvSpPr>
                      <a:spLocks noChangeArrowheads="1"/>
                    </p:cNvSpPr>
                    <p:nvPr/>
                  </p:nvSpPr>
                  <p:spPr bwMode="auto">
                    <a:xfrm>
                      <a:off x="2156" y="1414"/>
                      <a:ext cx="189" cy="195"/>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64" name="Group 554">
                    <a:extLst>
                      <a:ext uri="{FF2B5EF4-FFF2-40B4-BE49-F238E27FC236}">
                        <a16:creationId xmlns:a16="http://schemas.microsoft.com/office/drawing/2014/main" id="{CC0381AC-A732-9BD0-4230-EED19814B1D9}"/>
                      </a:ext>
                    </a:extLst>
                  </p:cNvPr>
                  <p:cNvGrpSpPr>
                    <a:grpSpLocks/>
                  </p:cNvGrpSpPr>
                  <p:nvPr/>
                </p:nvGrpSpPr>
                <p:grpSpPr bwMode="auto">
                  <a:xfrm rot="2478669">
                    <a:off x="3156" y="2285"/>
                    <a:ext cx="192" cy="112"/>
                    <a:chOff x="2472" y="1376"/>
                    <a:chExt cx="576" cy="328"/>
                  </a:xfrm>
                </p:grpSpPr>
                <p:sp>
                  <p:nvSpPr>
                    <p:cNvPr id="132723" name="Freeform 555">
                      <a:extLst>
                        <a:ext uri="{FF2B5EF4-FFF2-40B4-BE49-F238E27FC236}">
                          <a16:creationId xmlns:a16="http://schemas.microsoft.com/office/drawing/2014/main" id="{6238A1B3-1F89-733E-A931-4B67F3AD250F}"/>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46" name="Oval 556">
                      <a:extLst>
                        <a:ext uri="{FF2B5EF4-FFF2-40B4-BE49-F238E27FC236}">
                          <a16:creationId xmlns:a16="http://schemas.microsoft.com/office/drawing/2014/main" id="{6EB73EAC-EF0B-8453-C181-86BB2ED0DE50}"/>
                        </a:ext>
                      </a:extLst>
                    </p:cNvPr>
                    <p:cNvSpPr>
                      <a:spLocks noChangeArrowheads="1"/>
                    </p:cNvSpPr>
                    <p:nvPr/>
                  </p:nvSpPr>
                  <p:spPr bwMode="auto">
                    <a:xfrm>
                      <a:off x="2634" y="1417"/>
                      <a:ext cx="193"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65" name="Group 557">
                    <a:extLst>
                      <a:ext uri="{FF2B5EF4-FFF2-40B4-BE49-F238E27FC236}">
                        <a16:creationId xmlns:a16="http://schemas.microsoft.com/office/drawing/2014/main" id="{69700AE6-BE3F-262E-C51E-996CCF851F2D}"/>
                      </a:ext>
                    </a:extLst>
                  </p:cNvPr>
                  <p:cNvGrpSpPr>
                    <a:grpSpLocks/>
                  </p:cNvGrpSpPr>
                  <p:nvPr/>
                </p:nvGrpSpPr>
                <p:grpSpPr bwMode="auto">
                  <a:xfrm flipH="1">
                    <a:off x="3168" y="2121"/>
                    <a:ext cx="192" cy="144"/>
                    <a:chOff x="3504" y="1416"/>
                    <a:chExt cx="576" cy="328"/>
                  </a:xfrm>
                </p:grpSpPr>
                <p:sp>
                  <p:nvSpPr>
                    <p:cNvPr id="132721" name="Freeform 558">
                      <a:extLst>
                        <a:ext uri="{FF2B5EF4-FFF2-40B4-BE49-F238E27FC236}">
                          <a16:creationId xmlns:a16="http://schemas.microsoft.com/office/drawing/2014/main" id="{1BEB7594-E9F0-2B5B-3257-8D625E728813}"/>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44" name="Oval 559">
                      <a:extLst>
                        <a:ext uri="{FF2B5EF4-FFF2-40B4-BE49-F238E27FC236}">
                          <a16:creationId xmlns:a16="http://schemas.microsoft.com/office/drawing/2014/main" id="{020370D9-F116-CD97-0B20-7153B67C1295}"/>
                        </a:ext>
                      </a:extLst>
                    </p:cNvPr>
                    <p:cNvSpPr>
                      <a:spLocks noChangeArrowheads="1"/>
                    </p:cNvSpPr>
                    <p:nvPr/>
                  </p:nvSpPr>
                  <p:spPr bwMode="auto">
                    <a:xfrm>
                      <a:off x="3697" y="1463"/>
                      <a:ext cx="193"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66" name="Group 560">
                    <a:extLst>
                      <a:ext uri="{FF2B5EF4-FFF2-40B4-BE49-F238E27FC236}">
                        <a16:creationId xmlns:a16="http://schemas.microsoft.com/office/drawing/2014/main" id="{0E2B1A70-4FDD-B802-1A85-55285C3BD322}"/>
                      </a:ext>
                    </a:extLst>
                  </p:cNvPr>
                  <p:cNvGrpSpPr>
                    <a:grpSpLocks/>
                  </p:cNvGrpSpPr>
                  <p:nvPr/>
                </p:nvGrpSpPr>
                <p:grpSpPr bwMode="auto">
                  <a:xfrm rot="19121331" flipH="1">
                    <a:off x="3252" y="2181"/>
                    <a:ext cx="192" cy="112"/>
                    <a:chOff x="2472" y="1376"/>
                    <a:chExt cx="576" cy="328"/>
                  </a:xfrm>
                </p:grpSpPr>
                <p:sp>
                  <p:nvSpPr>
                    <p:cNvPr id="132719" name="Freeform 561">
                      <a:extLst>
                        <a:ext uri="{FF2B5EF4-FFF2-40B4-BE49-F238E27FC236}">
                          <a16:creationId xmlns:a16="http://schemas.microsoft.com/office/drawing/2014/main" id="{AE74A0D5-B90A-47A9-0563-F7C41FD49B16}"/>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42" name="Oval 562">
                      <a:extLst>
                        <a:ext uri="{FF2B5EF4-FFF2-40B4-BE49-F238E27FC236}">
                          <a16:creationId xmlns:a16="http://schemas.microsoft.com/office/drawing/2014/main" id="{530D6B93-ADB7-908A-89D3-8A95900BB50E}"/>
                        </a:ext>
                      </a:extLst>
                    </p:cNvPr>
                    <p:cNvSpPr>
                      <a:spLocks noChangeArrowheads="1"/>
                    </p:cNvSpPr>
                    <p:nvPr/>
                  </p:nvSpPr>
                  <p:spPr bwMode="auto">
                    <a:xfrm>
                      <a:off x="2638" y="1412"/>
                      <a:ext cx="193"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67" name="Group 563">
                    <a:extLst>
                      <a:ext uri="{FF2B5EF4-FFF2-40B4-BE49-F238E27FC236}">
                        <a16:creationId xmlns:a16="http://schemas.microsoft.com/office/drawing/2014/main" id="{B29BAB17-4375-A271-ADCB-ECEC78A5BE42}"/>
                      </a:ext>
                    </a:extLst>
                  </p:cNvPr>
                  <p:cNvGrpSpPr>
                    <a:grpSpLocks/>
                  </p:cNvGrpSpPr>
                  <p:nvPr/>
                </p:nvGrpSpPr>
                <p:grpSpPr bwMode="auto">
                  <a:xfrm rot="3350995">
                    <a:off x="2997" y="2050"/>
                    <a:ext cx="186" cy="147"/>
                    <a:chOff x="1936" y="1344"/>
                    <a:chExt cx="632" cy="336"/>
                  </a:xfrm>
                </p:grpSpPr>
                <p:sp>
                  <p:nvSpPr>
                    <p:cNvPr id="132717" name="Freeform 564">
                      <a:extLst>
                        <a:ext uri="{FF2B5EF4-FFF2-40B4-BE49-F238E27FC236}">
                          <a16:creationId xmlns:a16="http://schemas.microsoft.com/office/drawing/2014/main" id="{E1E20425-FC0E-ACA1-F947-6D397E9FF82D}"/>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340" name="Oval 565">
                      <a:extLst>
                        <a:ext uri="{FF2B5EF4-FFF2-40B4-BE49-F238E27FC236}">
                          <a16:creationId xmlns:a16="http://schemas.microsoft.com/office/drawing/2014/main" id="{8FBE74C5-8886-96DD-CAC1-2EA782ECE4B3}"/>
                        </a:ext>
                      </a:extLst>
                    </p:cNvPr>
                    <p:cNvSpPr>
                      <a:spLocks noChangeArrowheads="1"/>
                    </p:cNvSpPr>
                    <p:nvPr/>
                  </p:nvSpPr>
                  <p:spPr bwMode="auto">
                    <a:xfrm>
                      <a:off x="2154" y="1417"/>
                      <a:ext cx="189"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68" name="Group 566">
                    <a:extLst>
                      <a:ext uri="{FF2B5EF4-FFF2-40B4-BE49-F238E27FC236}">
                        <a16:creationId xmlns:a16="http://schemas.microsoft.com/office/drawing/2014/main" id="{A8350ACE-ADDA-26FA-4AE2-BA1A695C6D5C}"/>
                      </a:ext>
                    </a:extLst>
                  </p:cNvPr>
                  <p:cNvGrpSpPr>
                    <a:grpSpLocks/>
                  </p:cNvGrpSpPr>
                  <p:nvPr/>
                </p:nvGrpSpPr>
                <p:grpSpPr bwMode="auto">
                  <a:xfrm flipH="1">
                    <a:off x="3120" y="2031"/>
                    <a:ext cx="288" cy="96"/>
                    <a:chOff x="3504" y="1416"/>
                    <a:chExt cx="576" cy="328"/>
                  </a:xfrm>
                </p:grpSpPr>
                <p:sp>
                  <p:nvSpPr>
                    <p:cNvPr id="132715" name="Freeform 567">
                      <a:extLst>
                        <a:ext uri="{FF2B5EF4-FFF2-40B4-BE49-F238E27FC236}">
                          <a16:creationId xmlns:a16="http://schemas.microsoft.com/office/drawing/2014/main" id="{B32B7FE2-676D-F722-040E-AB4DCC3AA494}"/>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38" name="Oval 568">
                      <a:extLst>
                        <a:ext uri="{FF2B5EF4-FFF2-40B4-BE49-F238E27FC236}">
                          <a16:creationId xmlns:a16="http://schemas.microsoft.com/office/drawing/2014/main" id="{215695EC-3CCC-64EA-B32C-664054817E6D}"/>
                        </a:ext>
                      </a:extLst>
                    </p:cNvPr>
                    <p:cNvSpPr>
                      <a:spLocks noChangeArrowheads="1"/>
                    </p:cNvSpPr>
                    <p:nvPr/>
                  </p:nvSpPr>
                  <p:spPr bwMode="auto">
                    <a:xfrm>
                      <a:off x="3696" y="1463"/>
                      <a:ext cx="194"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69" name="Group 569">
                    <a:extLst>
                      <a:ext uri="{FF2B5EF4-FFF2-40B4-BE49-F238E27FC236}">
                        <a16:creationId xmlns:a16="http://schemas.microsoft.com/office/drawing/2014/main" id="{0C77BF49-3504-32DB-E6C0-D5CEBDA8A756}"/>
                      </a:ext>
                    </a:extLst>
                  </p:cNvPr>
                  <p:cNvGrpSpPr>
                    <a:grpSpLocks/>
                  </p:cNvGrpSpPr>
                  <p:nvPr/>
                </p:nvGrpSpPr>
                <p:grpSpPr bwMode="auto">
                  <a:xfrm flipH="1">
                    <a:off x="3036" y="1947"/>
                    <a:ext cx="336" cy="96"/>
                    <a:chOff x="3504" y="1416"/>
                    <a:chExt cx="576" cy="328"/>
                  </a:xfrm>
                </p:grpSpPr>
                <p:sp>
                  <p:nvSpPr>
                    <p:cNvPr id="132713" name="Freeform 570">
                      <a:extLst>
                        <a:ext uri="{FF2B5EF4-FFF2-40B4-BE49-F238E27FC236}">
                          <a16:creationId xmlns:a16="http://schemas.microsoft.com/office/drawing/2014/main" id="{E6BDDEF4-9B70-2169-7397-25417AB9E9FA}"/>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36" name="Oval 571">
                      <a:extLst>
                        <a:ext uri="{FF2B5EF4-FFF2-40B4-BE49-F238E27FC236}">
                          <a16:creationId xmlns:a16="http://schemas.microsoft.com/office/drawing/2014/main" id="{9D8093BC-0315-F51C-98E7-EA4AD030F8E0}"/>
                        </a:ext>
                      </a:extLst>
                    </p:cNvPr>
                    <p:cNvSpPr>
                      <a:spLocks noChangeArrowheads="1"/>
                    </p:cNvSpPr>
                    <p:nvPr/>
                  </p:nvSpPr>
                  <p:spPr bwMode="auto">
                    <a:xfrm>
                      <a:off x="3697" y="1462"/>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70" name="Group 572">
                    <a:extLst>
                      <a:ext uri="{FF2B5EF4-FFF2-40B4-BE49-F238E27FC236}">
                        <a16:creationId xmlns:a16="http://schemas.microsoft.com/office/drawing/2014/main" id="{DD668617-4E6C-91D7-20F3-FB792CDE069F}"/>
                      </a:ext>
                    </a:extLst>
                  </p:cNvPr>
                  <p:cNvGrpSpPr>
                    <a:grpSpLocks/>
                  </p:cNvGrpSpPr>
                  <p:nvPr/>
                </p:nvGrpSpPr>
                <p:grpSpPr bwMode="auto">
                  <a:xfrm flipH="1">
                    <a:off x="3000" y="1929"/>
                    <a:ext cx="360" cy="48"/>
                    <a:chOff x="3504" y="1416"/>
                    <a:chExt cx="576" cy="328"/>
                  </a:xfrm>
                </p:grpSpPr>
                <p:sp>
                  <p:nvSpPr>
                    <p:cNvPr id="132711" name="Freeform 573">
                      <a:extLst>
                        <a:ext uri="{FF2B5EF4-FFF2-40B4-BE49-F238E27FC236}">
                          <a16:creationId xmlns:a16="http://schemas.microsoft.com/office/drawing/2014/main" id="{591755E8-622A-67C1-3B15-2B73E0B1F73C}"/>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34" name="Oval 574">
                      <a:extLst>
                        <a:ext uri="{FF2B5EF4-FFF2-40B4-BE49-F238E27FC236}">
                          <a16:creationId xmlns:a16="http://schemas.microsoft.com/office/drawing/2014/main" id="{5E122562-84D3-5A41-45D1-204FAA5F2790}"/>
                        </a:ext>
                      </a:extLst>
                    </p:cNvPr>
                    <p:cNvSpPr>
                      <a:spLocks noChangeArrowheads="1"/>
                    </p:cNvSpPr>
                    <p:nvPr/>
                  </p:nvSpPr>
                  <p:spPr bwMode="auto">
                    <a:xfrm>
                      <a:off x="3697" y="1459"/>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71" name="Group 575">
                    <a:extLst>
                      <a:ext uri="{FF2B5EF4-FFF2-40B4-BE49-F238E27FC236}">
                        <a16:creationId xmlns:a16="http://schemas.microsoft.com/office/drawing/2014/main" id="{4718D5C8-7DC0-304D-6D20-2618714E4D29}"/>
                      </a:ext>
                    </a:extLst>
                  </p:cNvPr>
                  <p:cNvGrpSpPr>
                    <a:grpSpLocks/>
                  </p:cNvGrpSpPr>
                  <p:nvPr/>
                </p:nvGrpSpPr>
                <p:grpSpPr bwMode="auto">
                  <a:xfrm>
                    <a:off x="3456" y="1785"/>
                    <a:ext cx="576" cy="672"/>
                    <a:chOff x="2928" y="1488"/>
                    <a:chExt cx="576" cy="672"/>
                  </a:xfrm>
                </p:grpSpPr>
                <p:grpSp>
                  <p:nvGrpSpPr>
                    <p:cNvPr id="132663" name="Group 576">
                      <a:extLst>
                        <a:ext uri="{FF2B5EF4-FFF2-40B4-BE49-F238E27FC236}">
                          <a16:creationId xmlns:a16="http://schemas.microsoft.com/office/drawing/2014/main" id="{FDB60BE1-83BE-D0DD-5AE7-CBD89E6412A4}"/>
                        </a:ext>
                      </a:extLst>
                    </p:cNvPr>
                    <p:cNvGrpSpPr>
                      <a:grpSpLocks/>
                    </p:cNvGrpSpPr>
                    <p:nvPr/>
                  </p:nvGrpSpPr>
                  <p:grpSpPr bwMode="auto">
                    <a:xfrm>
                      <a:off x="3120" y="1728"/>
                      <a:ext cx="144" cy="96"/>
                      <a:chOff x="3792" y="2928"/>
                      <a:chExt cx="144" cy="96"/>
                    </a:xfrm>
                  </p:grpSpPr>
                  <p:sp>
                    <p:nvSpPr>
                      <p:cNvPr id="132700" name="Freeform 577">
                        <a:extLst>
                          <a:ext uri="{FF2B5EF4-FFF2-40B4-BE49-F238E27FC236}">
                            <a16:creationId xmlns:a16="http://schemas.microsoft.com/office/drawing/2014/main" id="{DEA6CFFC-4DC7-EE1F-5DF4-C7BBDD9038FC}"/>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701" name="Group 578">
                        <a:extLst>
                          <a:ext uri="{FF2B5EF4-FFF2-40B4-BE49-F238E27FC236}">
                            <a16:creationId xmlns:a16="http://schemas.microsoft.com/office/drawing/2014/main" id="{5855165C-1776-C012-0951-A907F09221DA}"/>
                          </a:ext>
                        </a:extLst>
                      </p:cNvPr>
                      <p:cNvGrpSpPr>
                        <a:grpSpLocks/>
                      </p:cNvGrpSpPr>
                      <p:nvPr/>
                    </p:nvGrpSpPr>
                    <p:grpSpPr bwMode="auto">
                      <a:xfrm rot="-113625">
                        <a:off x="3799" y="2945"/>
                        <a:ext cx="58" cy="64"/>
                        <a:chOff x="2880" y="2736"/>
                        <a:chExt cx="240" cy="192"/>
                      </a:xfrm>
                    </p:grpSpPr>
                    <p:sp>
                      <p:nvSpPr>
                        <p:cNvPr id="132707" name="Line 579">
                          <a:extLst>
                            <a:ext uri="{FF2B5EF4-FFF2-40B4-BE49-F238E27FC236}">
                              <a16:creationId xmlns:a16="http://schemas.microsoft.com/office/drawing/2014/main" id="{00A6A9A6-AC6A-387C-D789-D37E37AF5856}"/>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708" name="Line 580">
                          <a:extLst>
                            <a:ext uri="{FF2B5EF4-FFF2-40B4-BE49-F238E27FC236}">
                              <a16:creationId xmlns:a16="http://schemas.microsoft.com/office/drawing/2014/main" id="{580DC261-8858-F99E-B915-C79EF53EC040}"/>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709" name="Line 581">
                          <a:extLst>
                            <a:ext uri="{FF2B5EF4-FFF2-40B4-BE49-F238E27FC236}">
                              <a16:creationId xmlns:a16="http://schemas.microsoft.com/office/drawing/2014/main" id="{98921108-6817-9BEF-66F7-3358AF1A91A4}"/>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332" name="Rectangle 582">
                          <a:extLst>
                            <a:ext uri="{FF2B5EF4-FFF2-40B4-BE49-F238E27FC236}">
                              <a16:creationId xmlns:a16="http://schemas.microsoft.com/office/drawing/2014/main" id="{0B172E97-1E5D-9586-7F57-BCD57AAE0E77}"/>
                            </a:ext>
                          </a:extLst>
                        </p:cNvPr>
                        <p:cNvSpPr>
                          <a:spLocks noChangeArrowheads="1"/>
                        </p:cNvSpPr>
                        <p:nvPr/>
                      </p:nvSpPr>
                      <p:spPr bwMode="auto">
                        <a:xfrm>
                          <a:off x="3063" y="2730"/>
                          <a:ext cx="48"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702" name="Group 583">
                        <a:extLst>
                          <a:ext uri="{FF2B5EF4-FFF2-40B4-BE49-F238E27FC236}">
                            <a16:creationId xmlns:a16="http://schemas.microsoft.com/office/drawing/2014/main" id="{C57E25CA-428E-3046-24DA-6165A1E234F2}"/>
                          </a:ext>
                        </a:extLst>
                      </p:cNvPr>
                      <p:cNvGrpSpPr>
                        <a:grpSpLocks/>
                      </p:cNvGrpSpPr>
                      <p:nvPr/>
                    </p:nvGrpSpPr>
                    <p:grpSpPr bwMode="auto">
                      <a:xfrm rot="21486375" flipH="1">
                        <a:off x="3874" y="2942"/>
                        <a:ext cx="57" cy="64"/>
                        <a:chOff x="2880" y="2736"/>
                        <a:chExt cx="240" cy="192"/>
                      </a:xfrm>
                    </p:grpSpPr>
                    <p:sp>
                      <p:nvSpPr>
                        <p:cNvPr id="132703" name="Line 584">
                          <a:extLst>
                            <a:ext uri="{FF2B5EF4-FFF2-40B4-BE49-F238E27FC236}">
                              <a16:creationId xmlns:a16="http://schemas.microsoft.com/office/drawing/2014/main" id="{77160040-250F-D15B-E0B9-715C215BA319}"/>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704" name="Line 585">
                          <a:extLst>
                            <a:ext uri="{FF2B5EF4-FFF2-40B4-BE49-F238E27FC236}">
                              <a16:creationId xmlns:a16="http://schemas.microsoft.com/office/drawing/2014/main" id="{7B8521B6-B74F-C0BA-ED20-420E90267B00}"/>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705" name="Line 586">
                          <a:extLst>
                            <a:ext uri="{FF2B5EF4-FFF2-40B4-BE49-F238E27FC236}">
                              <a16:creationId xmlns:a16="http://schemas.microsoft.com/office/drawing/2014/main" id="{8651E220-56DE-411B-879D-74177E77BDAA}"/>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328" name="Rectangle 587">
                          <a:extLst>
                            <a:ext uri="{FF2B5EF4-FFF2-40B4-BE49-F238E27FC236}">
                              <a16:creationId xmlns:a16="http://schemas.microsoft.com/office/drawing/2014/main" id="{0EBEF7DC-9734-95D5-D212-4192CD4224D9}"/>
                            </a:ext>
                          </a:extLst>
                        </p:cNvPr>
                        <p:cNvSpPr>
                          <a:spLocks noChangeArrowheads="1"/>
                        </p:cNvSpPr>
                        <p:nvPr/>
                      </p:nvSpPr>
                      <p:spPr bwMode="auto">
                        <a:xfrm>
                          <a:off x="3070" y="2735"/>
                          <a:ext cx="49" cy="188"/>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664" name="Group 588">
                      <a:extLst>
                        <a:ext uri="{FF2B5EF4-FFF2-40B4-BE49-F238E27FC236}">
                          <a16:creationId xmlns:a16="http://schemas.microsoft.com/office/drawing/2014/main" id="{EBEBA0E6-CE2F-BD9E-38E4-475490E66A68}"/>
                        </a:ext>
                      </a:extLst>
                    </p:cNvPr>
                    <p:cNvGrpSpPr>
                      <a:grpSpLocks/>
                    </p:cNvGrpSpPr>
                    <p:nvPr/>
                  </p:nvGrpSpPr>
                  <p:grpSpPr bwMode="auto">
                    <a:xfrm>
                      <a:off x="3168" y="1536"/>
                      <a:ext cx="126" cy="132"/>
                      <a:chOff x="3696" y="2448"/>
                      <a:chExt cx="126" cy="132"/>
                    </a:xfrm>
                  </p:grpSpPr>
                  <p:sp>
                    <p:nvSpPr>
                      <p:cNvPr id="132698" name="Freeform 589">
                        <a:extLst>
                          <a:ext uri="{FF2B5EF4-FFF2-40B4-BE49-F238E27FC236}">
                            <a16:creationId xmlns:a16="http://schemas.microsoft.com/office/drawing/2014/main" id="{ADF5126A-F588-44FA-CE0A-3464981DE835}"/>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321" name="Oval 590">
                        <a:extLst>
                          <a:ext uri="{FF2B5EF4-FFF2-40B4-BE49-F238E27FC236}">
                            <a16:creationId xmlns:a16="http://schemas.microsoft.com/office/drawing/2014/main" id="{0877B6CF-78DF-BEAF-93A6-577B9682F315}"/>
                          </a:ext>
                        </a:extLst>
                      </p:cNvPr>
                      <p:cNvSpPr>
                        <a:spLocks noChangeArrowheads="1"/>
                      </p:cNvSpPr>
                      <p:nvPr/>
                    </p:nvSpPr>
                    <p:spPr bwMode="auto">
                      <a:xfrm rot="7300587" flipH="1" flipV="1">
                        <a:off x="3722" y="2482"/>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65" name="Group 591">
                      <a:extLst>
                        <a:ext uri="{FF2B5EF4-FFF2-40B4-BE49-F238E27FC236}">
                          <a16:creationId xmlns:a16="http://schemas.microsoft.com/office/drawing/2014/main" id="{1CD424B4-31CD-5639-FC84-585180E90DE5}"/>
                        </a:ext>
                      </a:extLst>
                    </p:cNvPr>
                    <p:cNvGrpSpPr>
                      <a:grpSpLocks/>
                    </p:cNvGrpSpPr>
                    <p:nvPr/>
                  </p:nvGrpSpPr>
                  <p:grpSpPr bwMode="auto">
                    <a:xfrm>
                      <a:off x="3312" y="1632"/>
                      <a:ext cx="192" cy="96"/>
                      <a:chOff x="4224" y="2928"/>
                      <a:chExt cx="192" cy="96"/>
                    </a:xfrm>
                  </p:grpSpPr>
                  <p:sp>
                    <p:nvSpPr>
                      <p:cNvPr id="159318" name="Oval 592">
                        <a:extLst>
                          <a:ext uri="{FF2B5EF4-FFF2-40B4-BE49-F238E27FC236}">
                            <a16:creationId xmlns:a16="http://schemas.microsoft.com/office/drawing/2014/main" id="{45E98A4E-A823-35BC-526B-A8BF4F159A53}"/>
                          </a:ext>
                        </a:extLst>
                      </p:cNvPr>
                      <p:cNvSpPr>
                        <a:spLocks noChangeArrowheads="1"/>
                      </p:cNvSpPr>
                      <p:nvPr/>
                    </p:nvSpPr>
                    <p:spPr bwMode="auto">
                      <a:xfrm>
                        <a:off x="4223" y="2927"/>
                        <a:ext cx="193" cy="97"/>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9319" name="Oval 593">
                        <a:extLst>
                          <a:ext uri="{FF2B5EF4-FFF2-40B4-BE49-F238E27FC236}">
                            <a16:creationId xmlns:a16="http://schemas.microsoft.com/office/drawing/2014/main" id="{45B9ECCD-A924-839D-81E4-4387A9B02A5E}"/>
                          </a:ext>
                        </a:extLst>
                      </p:cNvPr>
                      <p:cNvSpPr>
                        <a:spLocks noChangeArrowheads="1"/>
                      </p:cNvSpPr>
                      <p:nvPr/>
                    </p:nvSpPr>
                    <p:spPr bwMode="auto">
                      <a:xfrm>
                        <a:off x="4259" y="2963"/>
                        <a:ext cx="145" cy="48"/>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66" name="Group 594">
                      <a:extLst>
                        <a:ext uri="{FF2B5EF4-FFF2-40B4-BE49-F238E27FC236}">
                          <a16:creationId xmlns:a16="http://schemas.microsoft.com/office/drawing/2014/main" id="{2F8FE13F-D856-2D21-C479-1B768139868B}"/>
                        </a:ext>
                      </a:extLst>
                    </p:cNvPr>
                    <p:cNvGrpSpPr>
                      <a:grpSpLocks/>
                    </p:cNvGrpSpPr>
                    <p:nvPr/>
                  </p:nvGrpSpPr>
                  <p:grpSpPr bwMode="auto">
                    <a:xfrm>
                      <a:off x="3312" y="1776"/>
                      <a:ext cx="96" cy="96"/>
                      <a:chOff x="4032" y="2592"/>
                      <a:chExt cx="96" cy="96"/>
                    </a:xfrm>
                  </p:grpSpPr>
                  <p:sp>
                    <p:nvSpPr>
                      <p:cNvPr id="132694" name="Freeform 595">
                        <a:extLst>
                          <a:ext uri="{FF2B5EF4-FFF2-40B4-BE49-F238E27FC236}">
                            <a16:creationId xmlns:a16="http://schemas.microsoft.com/office/drawing/2014/main" id="{6B4BBC45-1A60-D4E1-3ADB-911A248A20AE}"/>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317" name="Oval 596">
                        <a:extLst>
                          <a:ext uri="{FF2B5EF4-FFF2-40B4-BE49-F238E27FC236}">
                            <a16:creationId xmlns:a16="http://schemas.microsoft.com/office/drawing/2014/main" id="{2B051CED-418D-0100-D529-0F2955323696}"/>
                          </a:ext>
                        </a:extLst>
                      </p:cNvPr>
                      <p:cNvSpPr>
                        <a:spLocks noChangeArrowheads="1"/>
                      </p:cNvSpPr>
                      <p:nvPr/>
                    </p:nvSpPr>
                    <p:spPr bwMode="auto">
                      <a:xfrm rot="16081017" flipV="1">
                        <a:off x="4049" y="2613"/>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67" name="Group 597">
                      <a:extLst>
                        <a:ext uri="{FF2B5EF4-FFF2-40B4-BE49-F238E27FC236}">
                          <a16:creationId xmlns:a16="http://schemas.microsoft.com/office/drawing/2014/main" id="{95397D3A-958A-67DB-38F7-2D6C7089E4F5}"/>
                        </a:ext>
                      </a:extLst>
                    </p:cNvPr>
                    <p:cNvGrpSpPr>
                      <a:grpSpLocks/>
                    </p:cNvGrpSpPr>
                    <p:nvPr/>
                  </p:nvGrpSpPr>
                  <p:grpSpPr bwMode="auto">
                    <a:xfrm rot="5400000">
                      <a:off x="2931" y="1791"/>
                      <a:ext cx="126" cy="132"/>
                      <a:chOff x="3696" y="2448"/>
                      <a:chExt cx="126" cy="132"/>
                    </a:xfrm>
                  </p:grpSpPr>
                  <p:sp>
                    <p:nvSpPr>
                      <p:cNvPr id="132692" name="Freeform 598">
                        <a:extLst>
                          <a:ext uri="{FF2B5EF4-FFF2-40B4-BE49-F238E27FC236}">
                            <a16:creationId xmlns:a16="http://schemas.microsoft.com/office/drawing/2014/main" id="{A2BB953F-16D0-1660-6158-C4C72395E33E}"/>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315" name="Oval 599">
                        <a:extLst>
                          <a:ext uri="{FF2B5EF4-FFF2-40B4-BE49-F238E27FC236}">
                            <a16:creationId xmlns:a16="http://schemas.microsoft.com/office/drawing/2014/main" id="{4E3D2D80-A00C-AA65-9B55-0EFB62EA6262}"/>
                          </a:ext>
                        </a:extLst>
                      </p:cNvPr>
                      <p:cNvSpPr>
                        <a:spLocks noChangeArrowheads="1"/>
                      </p:cNvSpPr>
                      <p:nvPr/>
                    </p:nvSpPr>
                    <p:spPr bwMode="auto">
                      <a:xfrm rot="7300587" flipH="1" flipV="1">
                        <a:off x="3721" y="2485"/>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68" name="Group 600">
                      <a:extLst>
                        <a:ext uri="{FF2B5EF4-FFF2-40B4-BE49-F238E27FC236}">
                          <a16:creationId xmlns:a16="http://schemas.microsoft.com/office/drawing/2014/main" id="{B61C6901-683D-AABD-9A4E-DADEA6823E87}"/>
                        </a:ext>
                      </a:extLst>
                    </p:cNvPr>
                    <p:cNvGrpSpPr>
                      <a:grpSpLocks/>
                    </p:cNvGrpSpPr>
                    <p:nvPr/>
                  </p:nvGrpSpPr>
                  <p:grpSpPr bwMode="auto">
                    <a:xfrm rot="4009540">
                      <a:off x="3168" y="1920"/>
                      <a:ext cx="144" cy="96"/>
                      <a:chOff x="3792" y="2928"/>
                      <a:chExt cx="144" cy="96"/>
                    </a:xfrm>
                  </p:grpSpPr>
                  <p:sp>
                    <p:nvSpPr>
                      <p:cNvPr id="132681" name="Freeform 601">
                        <a:extLst>
                          <a:ext uri="{FF2B5EF4-FFF2-40B4-BE49-F238E27FC236}">
                            <a16:creationId xmlns:a16="http://schemas.microsoft.com/office/drawing/2014/main" id="{AA2C3C9D-9D05-0075-D80E-6D213B3EC52C}"/>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682" name="Group 602">
                        <a:extLst>
                          <a:ext uri="{FF2B5EF4-FFF2-40B4-BE49-F238E27FC236}">
                            <a16:creationId xmlns:a16="http://schemas.microsoft.com/office/drawing/2014/main" id="{7309B0CD-3C5B-A7AF-6E17-FAF29B21A6C8}"/>
                          </a:ext>
                        </a:extLst>
                      </p:cNvPr>
                      <p:cNvGrpSpPr>
                        <a:grpSpLocks/>
                      </p:cNvGrpSpPr>
                      <p:nvPr/>
                    </p:nvGrpSpPr>
                    <p:grpSpPr bwMode="auto">
                      <a:xfrm rot="-113625">
                        <a:off x="3799" y="2945"/>
                        <a:ext cx="58" cy="64"/>
                        <a:chOff x="2880" y="2736"/>
                        <a:chExt cx="240" cy="192"/>
                      </a:xfrm>
                    </p:grpSpPr>
                    <p:sp>
                      <p:nvSpPr>
                        <p:cNvPr id="132688" name="Line 603">
                          <a:extLst>
                            <a:ext uri="{FF2B5EF4-FFF2-40B4-BE49-F238E27FC236}">
                              <a16:creationId xmlns:a16="http://schemas.microsoft.com/office/drawing/2014/main" id="{A6D53356-5638-46A8-1BE7-2B39F2560BCB}"/>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89" name="Line 604">
                          <a:extLst>
                            <a:ext uri="{FF2B5EF4-FFF2-40B4-BE49-F238E27FC236}">
                              <a16:creationId xmlns:a16="http://schemas.microsoft.com/office/drawing/2014/main" id="{A9B6FCB1-EE78-D54F-AE34-5232C785C775}"/>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90" name="Line 605">
                          <a:extLst>
                            <a:ext uri="{FF2B5EF4-FFF2-40B4-BE49-F238E27FC236}">
                              <a16:creationId xmlns:a16="http://schemas.microsoft.com/office/drawing/2014/main" id="{7C0F05D8-F194-8917-6052-5AEDFC89C989}"/>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313" name="Rectangle 606">
                          <a:extLst>
                            <a:ext uri="{FF2B5EF4-FFF2-40B4-BE49-F238E27FC236}">
                              <a16:creationId xmlns:a16="http://schemas.microsoft.com/office/drawing/2014/main" id="{D3322C55-78F7-32BA-1602-014463E244AF}"/>
                            </a:ext>
                          </a:extLst>
                        </p:cNvPr>
                        <p:cNvSpPr>
                          <a:spLocks noChangeArrowheads="1"/>
                        </p:cNvSpPr>
                        <p:nvPr/>
                      </p:nvSpPr>
                      <p:spPr bwMode="auto">
                        <a:xfrm>
                          <a:off x="3059" y="2728"/>
                          <a:ext cx="45" cy="198"/>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83" name="Group 607">
                        <a:extLst>
                          <a:ext uri="{FF2B5EF4-FFF2-40B4-BE49-F238E27FC236}">
                            <a16:creationId xmlns:a16="http://schemas.microsoft.com/office/drawing/2014/main" id="{D92C171F-8060-51A5-2B64-0BBA0596B998}"/>
                          </a:ext>
                        </a:extLst>
                      </p:cNvPr>
                      <p:cNvGrpSpPr>
                        <a:grpSpLocks/>
                      </p:cNvGrpSpPr>
                      <p:nvPr/>
                    </p:nvGrpSpPr>
                    <p:grpSpPr bwMode="auto">
                      <a:xfrm rot="21486375" flipH="1">
                        <a:off x="3874" y="2942"/>
                        <a:ext cx="57" cy="64"/>
                        <a:chOff x="2880" y="2736"/>
                        <a:chExt cx="240" cy="192"/>
                      </a:xfrm>
                    </p:grpSpPr>
                    <p:sp>
                      <p:nvSpPr>
                        <p:cNvPr id="132684" name="Line 608">
                          <a:extLst>
                            <a:ext uri="{FF2B5EF4-FFF2-40B4-BE49-F238E27FC236}">
                              <a16:creationId xmlns:a16="http://schemas.microsoft.com/office/drawing/2014/main" id="{DA618FF2-9B41-FE5B-6E7D-9568838E7E61}"/>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85" name="Line 609">
                          <a:extLst>
                            <a:ext uri="{FF2B5EF4-FFF2-40B4-BE49-F238E27FC236}">
                              <a16:creationId xmlns:a16="http://schemas.microsoft.com/office/drawing/2014/main" id="{88D9D584-812F-C8C5-C762-41DCFBD21C8E}"/>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86" name="Line 610">
                          <a:extLst>
                            <a:ext uri="{FF2B5EF4-FFF2-40B4-BE49-F238E27FC236}">
                              <a16:creationId xmlns:a16="http://schemas.microsoft.com/office/drawing/2014/main" id="{EEBFA166-65E0-F2E1-3CFF-2E42BE0A8004}"/>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309" name="Rectangle 611">
                          <a:extLst>
                            <a:ext uri="{FF2B5EF4-FFF2-40B4-BE49-F238E27FC236}">
                              <a16:creationId xmlns:a16="http://schemas.microsoft.com/office/drawing/2014/main" id="{34270E18-4207-3317-81A6-64AE61B6549E}"/>
                            </a:ext>
                          </a:extLst>
                        </p:cNvPr>
                        <p:cNvSpPr>
                          <a:spLocks noChangeArrowheads="1"/>
                        </p:cNvSpPr>
                        <p:nvPr/>
                      </p:nvSpPr>
                      <p:spPr bwMode="auto">
                        <a:xfrm>
                          <a:off x="3088" y="2739"/>
                          <a:ext cx="45" cy="193"/>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669" name="Group 612">
                      <a:extLst>
                        <a:ext uri="{FF2B5EF4-FFF2-40B4-BE49-F238E27FC236}">
                          <a16:creationId xmlns:a16="http://schemas.microsoft.com/office/drawing/2014/main" id="{9656FB40-34A0-098C-2A05-EE4AA234054D}"/>
                        </a:ext>
                      </a:extLst>
                    </p:cNvPr>
                    <p:cNvGrpSpPr>
                      <a:grpSpLocks/>
                    </p:cNvGrpSpPr>
                    <p:nvPr/>
                  </p:nvGrpSpPr>
                  <p:grpSpPr bwMode="auto">
                    <a:xfrm>
                      <a:off x="3312" y="1920"/>
                      <a:ext cx="96" cy="96"/>
                      <a:chOff x="4032" y="2592"/>
                      <a:chExt cx="96" cy="96"/>
                    </a:xfrm>
                  </p:grpSpPr>
                  <p:sp>
                    <p:nvSpPr>
                      <p:cNvPr id="132679" name="Freeform 613">
                        <a:extLst>
                          <a:ext uri="{FF2B5EF4-FFF2-40B4-BE49-F238E27FC236}">
                            <a16:creationId xmlns:a16="http://schemas.microsoft.com/office/drawing/2014/main" id="{90DC1EF4-9CF0-E9B2-EAEB-1B53A5DB65B8}"/>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302" name="Oval 614">
                        <a:extLst>
                          <a:ext uri="{FF2B5EF4-FFF2-40B4-BE49-F238E27FC236}">
                            <a16:creationId xmlns:a16="http://schemas.microsoft.com/office/drawing/2014/main" id="{F8B8BB86-64E2-F6FF-44A8-BE152EA13D77}"/>
                          </a:ext>
                        </a:extLst>
                      </p:cNvPr>
                      <p:cNvSpPr>
                        <a:spLocks noChangeArrowheads="1"/>
                      </p:cNvSpPr>
                      <p:nvPr/>
                    </p:nvSpPr>
                    <p:spPr bwMode="auto">
                      <a:xfrm rot="16081017" flipV="1">
                        <a:off x="4049" y="2613"/>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70" name="Group 615">
                      <a:extLst>
                        <a:ext uri="{FF2B5EF4-FFF2-40B4-BE49-F238E27FC236}">
                          <a16:creationId xmlns:a16="http://schemas.microsoft.com/office/drawing/2014/main" id="{AA63018A-E790-10DA-9C91-94E9E5F99711}"/>
                        </a:ext>
                      </a:extLst>
                    </p:cNvPr>
                    <p:cNvGrpSpPr>
                      <a:grpSpLocks/>
                    </p:cNvGrpSpPr>
                    <p:nvPr/>
                  </p:nvGrpSpPr>
                  <p:grpSpPr bwMode="auto">
                    <a:xfrm>
                      <a:off x="3024" y="1632"/>
                      <a:ext cx="96" cy="96"/>
                      <a:chOff x="4032" y="2592"/>
                      <a:chExt cx="96" cy="96"/>
                    </a:xfrm>
                  </p:grpSpPr>
                  <p:sp>
                    <p:nvSpPr>
                      <p:cNvPr id="132677" name="Freeform 616">
                        <a:extLst>
                          <a:ext uri="{FF2B5EF4-FFF2-40B4-BE49-F238E27FC236}">
                            <a16:creationId xmlns:a16="http://schemas.microsoft.com/office/drawing/2014/main" id="{58F1FA7E-3440-1A42-743F-98976ECE1156}"/>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300" name="Oval 617">
                        <a:extLst>
                          <a:ext uri="{FF2B5EF4-FFF2-40B4-BE49-F238E27FC236}">
                            <a16:creationId xmlns:a16="http://schemas.microsoft.com/office/drawing/2014/main" id="{3773D120-3A65-85F9-0BE1-4529F93F1F6D}"/>
                          </a:ext>
                        </a:extLst>
                      </p:cNvPr>
                      <p:cNvSpPr>
                        <a:spLocks noChangeArrowheads="1"/>
                      </p:cNvSpPr>
                      <p:nvPr/>
                    </p:nvSpPr>
                    <p:spPr bwMode="auto">
                      <a:xfrm rot="16081017" flipV="1">
                        <a:off x="4048" y="2614"/>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71" name="Group 618">
                      <a:extLst>
                        <a:ext uri="{FF2B5EF4-FFF2-40B4-BE49-F238E27FC236}">
                          <a16:creationId xmlns:a16="http://schemas.microsoft.com/office/drawing/2014/main" id="{068DD965-851F-4027-B6A9-2B97CC040349}"/>
                        </a:ext>
                      </a:extLst>
                    </p:cNvPr>
                    <p:cNvGrpSpPr>
                      <a:grpSpLocks/>
                    </p:cNvGrpSpPr>
                    <p:nvPr/>
                  </p:nvGrpSpPr>
                  <p:grpSpPr bwMode="auto">
                    <a:xfrm rot="7328935">
                      <a:off x="3288" y="2040"/>
                      <a:ext cx="144" cy="96"/>
                      <a:chOff x="4032" y="2592"/>
                      <a:chExt cx="96" cy="96"/>
                    </a:xfrm>
                  </p:grpSpPr>
                  <p:sp>
                    <p:nvSpPr>
                      <p:cNvPr id="132675" name="Freeform 619">
                        <a:extLst>
                          <a:ext uri="{FF2B5EF4-FFF2-40B4-BE49-F238E27FC236}">
                            <a16:creationId xmlns:a16="http://schemas.microsoft.com/office/drawing/2014/main" id="{B29CB3A7-1ECF-0161-D2D3-349495E77666}"/>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298" name="Oval 620">
                        <a:extLst>
                          <a:ext uri="{FF2B5EF4-FFF2-40B4-BE49-F238E27FC236}">
                            <a16:creationId xmlns:a16="http://schemas.microsoft.com/office/drawing/2014/main" id="{757C4B83-E71B-4B41-588F-49E65C4E34D7}"/>
                          </a:ext>
                        </a:extLst>
                      </p:cNvPr>
                      <p:cNvSpPr>
                        <a:spLocks noChangeArrowheads="1"/>
                      </p:cNvSpPr>
                      <p:nvPr/>
                    </p:nvSpPr>
                    <p:spPr bwMode="auto">
                      <a:xfrm rot="16081017" flipV="1">
                        <a:off x="4048" y="2617"/>
                        <a:ext cx="54" cy="63"/>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72" name="Group 621">
                      <a:extLst>
                        <a:ext uri="{FF2B5EF4-FFF2-40B4-BE49-F238E27FC236}">
                          <a16:creationId xmlns:a16="http://schemas.microsoft.com/office/drawing/2014/main" id="{6BD8FA4D-20F4-9A7D-A5C0-60AC116CADD0}"/>
                        </a:ext>
                      </a:extLst>
                    </p:cNvPr>
                    <p:cNvGrpSpPr>
                      <a:grpSpLocks/>
                    </p:cNvGrpSpPr>
                    <p:nvPr/>
                  </p:nvGrpSpPr>
                  <p:grpSpPr bwMode="auto">
                    <a:xfrm>
                      <a:off x="2976" y="1488"/>
                      <a:ext cx="96" cy="96"/>
                      <a:chOff x="4032" y="2592"/>
                      <a:chExt cx="96" cy="96"/>
                    </a:xfrm>
                  </p:grpSpPr>
                  <p:sp>
                    <p:nvSpPr>
                      <p:cNvPr id="132673" name="Freeform 622">
                        <a:extLst>
                          <a:ext uri="{FF2B5EF4-FFF2-40B4-BE49-F238E27FC236}">
                            <a16:creationId xmlns:a16="http://schemas.microsoft.com/office/drawing/2014/main" id="{99161109-07F8-DE3C-D0FF-A0D4E64A6146}"/>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296" name="Oval 623">
                        <a:extLst>
                          <a:ext uri="{FF2B5EF4-FFF2-40B4-BE49-F238E27FC236}">
                            <a16:creationId xmlns:a16="http://schemas.microsoft.com/office/drawing/2014/main" id="{E50C9F98-B811-F14D-40C8-10D2A65496E6}"/>
                          </a:ext>
                        </a:extLst>
                      </p:cNvPr>
                      <p:cNvSpPr>
                        <a:spLocks noChangeArrowheads="1"/>
                      </p:cNvSpPr>
                      <p:nvPr/>
                    </p:nvSpPr>
                    <p:spPr bwMode="auto">
                      <a:xfrm rot="16081017" flipV="1">
                        <a:off x="4049" y="2612"/>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272" name="Group 624">
                    <a:extLst>
                      <a:ext uri="{FF2B5EF4-FFF2-40B4-BE49-F238E27FC236}">
                        <a16:creationId xmlns:a16="http://schemas.microsoft.com/office/drawing/2014/main" id="{346DA863-BCEA-2EDA-DB43-1D40BA60D872}"/>
                      </a:ext>
                    </a:extLst>
                  </p:cNvPr>
                  <p:cNvGrpSpPr>
                    <a:grpSpLocks/>
                  </p:cNvGrpSpPr>
                  <p:nvPr/>
                </p:nvGrpSpPr>
                <p:grpSpPr bwMode="auto">
                  <a:xfrm>
                    <a:off x="3664" y="2361"/>
                    <a:ext cx="320" cy="272"/>
                    <a:chOff x="3072" y="2272"/>
                    <a:chExt cx="320" cy="272"/>
                  </a:xfrm>
                </p:grpSpPr>
                <p:grpSp>
                  <p:nvGrpSpPr>
                    <p:cNvPr id="132641" name="Group 625">
                      <a:extLst>
                        <a:ext uri="{FF2B5EF4-FFF2-40B4-BE49-F238E27FC236}">
                          <a16:creationId xmlns:a16="http://schemas.microsoft.com/office/drawing/2014/main" id="{D20A7442-FEC0-0912-CE08-26265E261620}"/>
                        </a:ext>
                      </a:extLst>
                    </p:cNvPr>
                    <p:cNvGrpSpPr>
                      <a:grpSpLocks/>
                    </p:cNvGrpSpPr>
                    <p:nvPr/>
                  </p:nvGrpSpPr>
                  <p:grpSpPr bwMode="auto">
                    <a:xfrm>
                      <a:off x="3216" y="2352"/>
                      <a:ext cx="96" cy="96"/>
                      <a:chOff x="4032" y="2592"/>
                      <a:chExt cx="96" cy="96"/>
                    </a:xfrm>
                  </p:grpSpPr>
                  <p:sp>
                    <p:nvSpPr>
                      <p:cNvPr id="132661" name="Freeform 626">
                        <a:extLst>
                          <a:ext uri="{FF2B5EF4-FFF2-40B4-BE49-F238E27FC236}">
                            <a16:creationId xmlns:a16="http://schemas.microsoft.com/office/drawing/2014/main" id="{309760A5-863F-2A0D-E5B4-C8BB153137EF}"/>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284" name="Oval 627">
                        <a:extLst>
                          <a:ext uri="{FF2B5EF4-FFF2-40B4-BE49-F238E27FC236}">
                            <a16:creationId xmlns:a16="http://schemas.microsoft.com/office/drawing/2014/main" id="{4F12E927-6CDD-EBC8-2249-33A5696BBE84}"/>
                          </a:ext>
                        </a:extLst>
                      </p:cNvPr>
                      <p:cNvSpPr>
                        <a:spLocks noChangeArrowheads="1"/>
                      </p:cNvSpPr>
                      <p:nvPr/>
                    </p:nvSpPr>
                    <p:spPr bwMode="auto">
                      <a:xfrm rot="16081017" flipV="1">
                        <a:off x="4049" y="2613"/>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42" name="Group 628">
                      <a:extLst>
                        <a:ext uri="{FF2B5EF4-FFF2-40B4-BE49-F238E27FC236}">
                          <a16:creationId xmlns:a16="http://schemas.microsoft.com/office/drawing/2014/main" id="{3849E3D6-9BE8-D2B6-CDD2-D2849B2D29D2}"/>
                        </a:ext>
                      </a:extLst>
                    </p:cNvPr>
                    <p:cNvGrpSpPr>
                      <a:grpSpLocks/>
                    </p:cNvGrpSpPr>
                    <p:nvPr/>
                  </p:nvGrpSpPr>
                  <p:grpSpPr bwMode="auto">
                    <a:xfrm>
                      <a:off x="3072" y="2272"/>
                      <a:ext cx="320" cy="272"/>
                      <a:chOff x="3072" y="2064"/>
                      <a:chExt cx="320" cy="272"/>
                    </a:xfrm>
                  </p:grpSpPr>
                  <p:grpSp>
                    <p:nvGrpSpPr>
                      <p:cNvPr id="132643" name="Group 629">
                        <a:extLst>
                          <a:ext uri="{FF2B5EF4-FFF2-40B4-BE49-F238E27FC236}">
                            <a16:creationId xmlns:a16="http://schemas.microsoft.com/office/drawing/2014/main" id="{9C780CAB-9E82-8277-5999-50E6DB57D982}"/>
                          </a:ext>
                        </a:extLst>
                      </p:cNvPr>
                      <p:cNvGrpSpPr>
                        <a:grpSpLocks/>
                      </p:cNvGrpSpPr>
                      <p:nvPr/>
                    </p:nvGrpSpPr>
                    <p:grpSpPr bwMode="auto">
                      <a:xfrm>
                        <a:off x="3120" y="2160"/>
                        <a:ext cx="96" cy="96"/>
                        <a:chOff x="3360" y="2448"/>
                        <a:chExt cx="96" cy="96"/>
                      </a:xfrm>
                    </p:grpSpPr>
                    <p:sp>
                      <p:nvSpPr>
                        <p:cNvPr id="159281" name="Oval 630">
                          <a:extLst>
                            <a:ext uri="{FF2B5EF4-FFF2-40B4-BE49-F238E27FC236}">
                              <a16:creationId xmlns:a16="http://schemas.microsoft.com/office/drawing/2014/main" id="{7338800A-134D-63DC-5FCF-C99804731A63}"/>
                            </a:ext>
                          </a:extLst>
                        </p:cNvPr>
                        <p:cNvSpPr>
                          <a:spLocks noChangeArrowheads="1"/>
                        </p:cNvSpPr>
                        <p:nvPr/>
                      </p:nvSpPr>
                      <p:spPr bwMode="auto">
                        <a:xfrm>
                          <a:off x="3360" y="2447"/>
                          <a:ext cx="96" cy="97"/>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9282" name="Oval 631">
                          <a:extLst>
                            <a:ext uri="{FF2B5EF4-FFF2-40B4-BE49-F238E27FC236}">
                              <a16:creationId xmlns:a16="http://schemas.microsoft.com/office/drawing/2014/main" id="{0EEE3BB5-442C-ECA2-8FE9-B21E374A3834}"/>
                            </a:ext>
                          </a:extLst>
                        </p:cNvPr>
                        <p:cNvSpPr>
                          <a:spLocks noChangeArrowheads="1"/>
                        </p:cNvSpPr>
                        <p:nvPr/>
                      </p:nvSpPr>
                      <p:spPr bwMode="auto">
                        <a:xfrm>
                          <a:off x="3377" y="2463"/>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44" name="Group 632">
                        <a:extLst>
                          <a:ext uri="{FF2B5EF4-FFF2-40B4-BE49-F238E27FC236}">
                            <a16:creationId xmlns:a16="http://schemas.microsoft.com/office/drawing/2014/main" id="{C714915D-F949-5CBA-7944-8961AB81C370}"/>
                          </a:ext>
                        </a:extLst>
                      </p:cNvPr>
                      <p:cNvGrpSpPr>
                        <a:grpSpLocks/>
                      </p:cNvGrpSpPr>
                      <p:nvPr/>
                    </p:nvGrpSpPr>
                    <p:grpSpPr bwMode="auto">
                      <a:xfrm>
                        <a:off x="3072" y="2064"/>
                        <a:ext cx="96" cy="96"/>
                        <a:chOff x="4032" y="2592"/>
                        <a:chExt cx="96" cy="96"/>
                      </a:xfrm>
                    </p:grpSpPr>
                    <p:sp>
                      <p:nvSpPr>
                        <p:cNvPr id="132657" name="Freeform 633">
                          <a:extLst>
                            <a:ext uri="{FF2B5EF4-FFF2-40B4-BE49-F238E27FC236}">
                              <a16:creationId xmlns:a16="http://schemas.microsoft.com/office/drawing/2014/main" id="{0BF1D235-9E90-668E-227F-889AB0DDE3D1}"/>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280" name="Oval 634">
                          <a:extLst>
                            <a:ext uri="{FF2B5EF4-FFF2-40B4-BE49-F238E27FC236}">
                              <a16:creationId xmlns:a16="http://schemas.microsoft.com/office/drawing/2014/main" id="{EA863444-2451-1B35-8F04-79FF3A689740}"/>
                            </a:ext>
                          </a:extLst>
                        </p:cNvPr>
                        <p:cNvSpPr>
                          <a:spLocks noChangeArrowheads="1"/>
                        </p:cNvSpPr>
                        <p:nvPr/>
                      </p:nvSpPr>
                      <p:spPr bwMode="auto">
                        <a:xfrm rot="16081017" flipV="1">
                          <a:off x="4049" y="2613"/>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45" name="Group 635">
                        <a:extLst>
                          <a:ext uri="{FF2B5EF4-FFF2-40B4-BE49-F238E27FC236}">
                            <a16:creationId xmlns:a16="http://schemas.microsoft.com/office/drawing/2014/main" id="{168EC31C-E39A-8F22-A39D-D92F89D00C88}"/>
                          </a:ext>
                        </a:extLst>
                      </p:cNvPr>
                      <p:cNvGrpSpPr>
                        <a:grpSpLocks/>
                      </p:cNvGrpSpPr>
                      <p:nvPr/>
                    </p:nvGrpSpPr>
                    <p:grpSpPr bwMode="auto">
                      <a:xfrm>
                        <a:off x="3168" y="2076"/>
                        <a:ext cx="96" cy="96"/>
                        <a:chOff x="3360" y="2448"/>
                        <a:chExt cx="96" cy="96"/>
                      </a:xfrm>
                    </p:grpSpPr>
                    <p:sp>
                      <p:nvSpPr>
                        <p:cNvPr id="159277" name="Oval 636">
                          <a:extLst>
                            <a:ext uri="{FF2B5EF4-FFF2-40B4-BE49-F238E27FC236}">
                              <a16:creationId xmlns:a16="http://schemas.microsoft.com/office/drawing/2014/main" id="{1835C967-3D83-E975-5B8A-97CAC0EE7905}"/>
                            </a:ext>
                          </a:extLst>
                        </p:cNvPr>
                        <p:cNvSpPr>
                          <a:spLocks noChangeArrowheads="1"/>
                        </p:cNvSpPr>
                        <p:nvPr/>
                      </p:nvSpPr>
                      <p:spPr bwMode="auto">
                        <a:xfrm>
                          <a:off x="3360" y="2448"/>
                          <a:ext cx="96" cy="95"/>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9278" name="Oval 637">
                          <a:extLst>
                            <a:ext uri="{FF2B5EF4-FFF2-40B4-BE49-F238E27FC236}">
                              <a16:creationId xmlns:a16="http://schemas.microsoft.com/office/drawing/2014/main" id="{26AEF089-69A1-10A3-D759-44EB6FA690A6}"/>
                            </a:ext>
                          </a:extLst>
                        </p:cNvPr>
                        <p:cNvSpPr>
                          <a:spLocks noChangeArrowheads="1"/>
                        </p:cNvSpPr>
                        <p:nvPr/>
                      </p:nvSpPr>
                      <p:spPr bwMode="auto">
                        <a:xfrm>
                          <a:off x="3376" y="2464"/>
                          <a:ext cx="48" cy="47"/>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46" name="Group 638">
                        <a:extLst>
                          <a:ext uri="{FF2B5EF4-FFF2-40B4-BE49-F238E27FC236}">
                            <a16:creationId xmlns:a16="http://schemas.microsoft.com/office/drawing/2014/main" id="{F0FA0BAC-A4CB-DCDE-65BC-BB75A1C6963C}"/>
                          </a:ext>
                        </a:extLst>
                      </p:cNvPr>
                      <p:cNvGrpSpPr>
                        <a:grpSpLocks/>
                      </p:cNvGrpSpPr>
                      <p:nvPr/>
                    </p:nvGrpSpPr>
                    <p:grpSpPr bwMode="auto">
                      <a:xfrm>
                        <a:off x="3296" y="2156"/>
                        <a:ext cx="96" cy="96"/>
                        <a:chOff x="3360" y="2448"/>
                        <a:chExt cx="96" cy="96"/>
                      </a:xfrm>
                    </p:grpSpPr>
                    <p:sp>
                      <p:nvSpPr>
                        <p:cNvPr id="159275" name="Oval 639">
                          <a:extLst>
                            <a:ext uri="{FF2B5EF4-FFF2-40B4-BE49-F238E27FC236}">
                              <a16:creationId xmlns:a16="http://schemas.microsoft.com/office/drawing/2014/main" id="{A002E473-DDF9-3EE3-2122-8CDA5173EE2D}"/>
                            </a:ext>
                          </a:extLst>
                        </p:cNvPr>
                        <p:cNvSpPr>
                          <a:spLocks noChangeArrowheads="1"/>
                        </p:cNvSpPr>
                        <p:nvPr/>
                      </p:nvSpPr>
                      <p:spPr bwMode="auto">
                        <a:xfrm>
                          <a:off x="3360" y="2447"/>
                          <a:ext cx="96" cy="95"/>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9276" name="Oval 640">
                          <a:extLst>
                            <a:ext uri="{FF2B5EF4-FFF2-40B4-BE49-F238E27FC236}">
                              <a16:creationId xmlns:a16="http://schemas.microsoft.com/office/drawing/2014/main" id="{D1890A22-1405-446C-9E22-CCE9E0129B9E}"/>
                            </a:ext>
                          </a:extLst>
                        </p:cNvPr>
                        <p:cNvSpPr>
                          <a:spLocks noChangeArrowheads="1"/>
                        </p:cNvSpPr>
                        <p:nvPr/>
                      </p:nvSpPr>
                      <p:spPr bwMode="auto">
                        <a:xfrm>
                          <a:off x="3377" y="2463"/>
                          <a:ext cx="48" cy="47"/>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47" name="Group 641">
                        <a:extLst>
                          <a:ext uri="{FF2B5EF4-FFF2-40B4-BE49-F238E27FC236}">
                            <a16:creationId xmlns:a16="http://schemas.microsoft.com/office/drawing/2014/main" id="{F398C9F1-E824-7674-C378-2BDC71CA24A7}"/>
                          </a:ext>
                        </a:extLst>
                      </p:cNvPr>
                      <p:cNvGrpSpPr>
                        <a:grpSpLocks/>
                      </p:cNvGrpSpPr>
                      <p:nvPr/>
                    </p:nvGrpSpPr>
                    <p:grpSpPr bwMode="auto">
                      <a:xfrm>
                        <a:off x="3168" y="2220"/>
                        <a:ext cx="96" cy="96"/>
                        <a:chOff x="3360" y="2448"/>
                        <a:chExt cx="96" cy="96"/>
                      </a:xfrm>
                    </p:grpSpPr>
                    <p:sp>
                      <p:nvSpPr>
                        <p:cNvPr id="159273" name="Oval 642">
                          <a:extLst>
                            <a:ext uri="{FF2B5EF4-FFF2-40B4-BE49-F238E27FC236}">
                              <a16:creationId xmlns:a16="http://schemas.microsoft.com/office/drawing/2014/main" id="{A905AC12-F71C-D047-FE54-FD365B92FDFB}"/>
                            </a:ext>
                          </a:extLst>
                        </p:cNvPr>
                        <p:cNvSpPr>
                          <a:spLocks noChangeArrowheads="1"/>
                        </p:cNvSpPr>
                        <p:nvPr/>
                      </p:nvSpPr>
                      <p:spPr bwMode="auto">
                        <a:xfrm>
                          <a:off x="3360" y="2448"/>
                          <a:ext cx="96" cy="95"/>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9274" name="Oval 643">
                          <a:extLst>
                            <a:ext uri="{FF2B5EF4-FFF2-40B4-BE49-F238E27FC236}">
                              <a16:creationId xmlns:a16="http://schemas.microsoft.com/office/drawing/2014/main" id="{5EC12D99-6A88-86F1-7E8F-A9D8423FAB6A}"/>
                            </a:ext>
                          </a:extLst>
                        </p:cNvPr>
                        <p:cNvSpPr>
                          <a:spLocks noChangeArrowheads="1"/>
                        </p:cNvSpPr>
                        <p:nvPr/>
                      </p:nvSpPr>
                      <p:spPr bwMode="auto">
                        <a:xfrm>
                          <a:off x="3376" y="2464"/>
                          <a:ext cx="48" cy="47"/>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48" name="Group 644">
                        <a:extLst>
                          <a:ext uri="{FF2B5EF4-FFF2-40B4-BE49-F238E27FC236}">
                            <a16:creationId xmlns:a16="http://schemas.microsoft.com/office/drawing/2014/main" id="{8EE845FB-9529-3A55-BE72-8C1EF82F6BCB}"/>
                          </a:ext>
                        </a:extLst>
                      </p:cNvPr>
                      <p:cNvGrpSpPr>
                        <a:grpSpLocks/>
                      </p:cNvGrpSpPr>
                      <p:nvPr/>
                    </p:nvGrpSpPr>
                    <p:grpSpPr bwMode="auto">
                      <a:xfrm>
                        <a:off x="3248" y="2240"/>
                        <a:ext cx="96" cy="96"/>
                        <a:chOff x="3360" y="2448"/>
                        <a:chExt cx="96" cy="96"/>
                      </a:xfrm>
                    </p:grpSpPr>
                    <p:sp>
                      <p:nvSpPr>
                        <p:cNvPr id="159271" name="Oval 645">
                          <a:extLst>
                            <a:ext uri="{FF2B5EF4-FFF2-40B4-BE49-F238E27FC236}">
                              <a16:creationId xmlns:a16="http://schemas.microsoft.com/office/drawing/2014/main" id="{3FEC9D93-7A76-003B-B8C5-8DC4AC339ED5}"/>
                            </a:ext>
                          </a:extLst>
                        </p:cNvPr>
                        <p:cNvSpPr>
                          <a:spLocks noChangeArrowheads="1"/>
                        </p:cNvSpPr>
                        <p:nvPr/>
                      </p:nvSpPr>
                      <p:spPr bwMode="auto">
                        <a:xfrm>
                          <a:off x="3361" y="2447"/>
                          <a:ext cx="96" cy="95"/>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9272" name="Oval 646">
                          <a:extLst>
                            <a:ext uri="{FF2B5EF4-FFF2-40B4-BE49-F238E27FC236}">
                              <a16:creationId xmlns:a16="http://schemas.microsoft.com/office/drawing/2014/main" id="{41DF1370-4E78-31E6-F392-FA99C4DC443F}"/>
                            </a:ext>
                          </a:extLst>
                        </p:cNvPr>
                        <p:cNvSpPr>
                          <a:spLocks noChangeArrowheads="1"/>
                        </p:cNvSpPr>
                        <p:nvPr/>
                      </p:nvSpPr>
                      <p:spPr bwMode="auto">
                        <a:xfrm>
                          <a:off x="3377" y="2464"/>
                          <a:ext cx="48" cy="47"/>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grpSp>
                <p:nvGrpSpPr>
                  <p:cNvPr id="132273" name="Group 647">
                    <a:extLst>
                      <a:ext uri="{FF2B5EF4-FFF2-40B4-BE49-F238E27FC236}">
                        <a16:creationId xmlns:a16="http://schemas.microsoft.com/office/drawing/2014/main" id="{B283DBE3-98FB-61F2-1B5C-427A2D0D863B}"/>
                      </a:ext>
                    </a:extLst>
                  </p:cNvPr>
                  <p:cNvGrpSpPr>
                    <a:grpSpLocks/>
                  </p:cNvGrpSpPr>
                  <p:nvPr/>
                </p:nvGrpSpPr>
                <p:grpSpPr bwMode="auto">
                  <a:xfrm>
                    <a:off x="3192" y="1521"/>
                    <a:ext cx="1224" cy="264"/>
                    <a:chOff x="3192" y="1521"/>
                    <a:chExt cx="1224" cy="264"/>
                  </a:xfrm>
                </p:grpSpPr>
                <p:sp>
                  <p:nvSpPr>
                    <p:cNvPr id="132639" name="Freeform 648">
                      <a:extLst>
                        <a:ext uri="{FF2B5EF4-FFF2-40B4-BE49-F238E27FC236}">
                          <a16:creationId xmlns:a16="http://schemas.microsoft.com/office/drawing/2014/main" id="{64F813E7-E376-E6D4-C7A3-07E5AA397D16}"/>
                        </a:ext>
                      </a:extLst>
                    </p:cNvPr>
                    <p:cNvSpPr>
                      <a:spLocks/>
                    </p:cNvSpPr>
                    <p:nvPr/>
                  </p:nvSpPr>
                  <p:spPr bwMode="auto">
                    <a:xfrm flipH="1">
                      <a:off x="3192" y="1521"/>
                      <a:ext cx="1224" cy="264"/>
                    </a:xfrm>
                    <a:custGeom>
                      <a:avLst/>
                      <a:gdLst>
                        <a:gd name="T0" fmla="*/ 1160 w 1224"/>
                        <a:gd name="T1" fmla="*/ 264 h 264"/>
                        <a:gd name="T2" fmla="*/ 1160 w 1224"/>
                        <a:gd name="T3" fmla="*/ 168 h 264"/>
                        <a:gd name="T4" fmla="*/ 776 w 1224"/>
                        <a:gd name="T5" fmla="*/ 24 h 264"/>
                        <a:gd name="T6" fmla="*/ 152 w 1224"/>
                        <a:gd name="T7" fmla="*/ 24 h 264"/>
                        <a:gd name="T8" fmla="*/ 8 w 1224"/>
                        <a:gd name="T9" fmla="*/ 120 h 264"/>
                        <a:gd name="T10" fmla="*/ 104 w 1224"/>
                        <a:gd name="T11" fmla="*/ 216 h 264"/>
                        <a:gd name="T12" fmla="*/ 440 w 1224"/>
                        <a:gd name="T13" fmla="*/ 264 h 264"/>
                        <a:gd name="T14" fmla="*/ 0 60000 65536"/>
                        <a:gd name="T15" fmla="*/ 0 60000 65536"/>
                        <a:gd name="T16" fmla="*/ 0 60000 65536"/>
                        <a:gd name="T17" fmla="*/ 0 60000 65536"/>
                        <a:gd name="T18" fmla="*/ 0 60000 65536"/>
                        <a:gd name="T19" fmla="*/ 0 60000 65536"/>
                        <a:gd name="T20" fmla="*/ 0 60000 65536"/>
                        <a:gd name="T21" fmla="*/ 0 w 1224"/>
                        <a:gd name="T22" fmla="*/ 0 h 264"/>
                        <a:gd name="T23" fmla="*/ 1224 w 1224"/>
                        <a:gd name="T24" fmla="*/ 264 h 2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4" h="264">
                          <a:moveTo>
                            <a:pt x="1160" y="264"/>
                          </a:moveTo>
                          <a:cubicBezTo>
                            <a:pt x="1192" y="236"/>
                            <a:pt x="1224" y="208"/>
                            <a:pt x="1160" y="168"/>
                          </a:cubicBezTo>
                          <a:cubicBezTo>
                            <a:pt x="1096" y="128"/>
                            <a:pt x="944" y="48"/>
                            <a:pt x="776" y="24"/>
                          </a:cubicBezTo>
                          <a:cubicBezTo>
                            <a:pt x="608" y="0"/>
                            <a:pt x="280" y="8"/>
                            <a:pt x="152" y="24"/>
                          </a:cubicBezTo>
                          <a:cubicBezTo>
                            <a:pt x="24" y="40"/>
                            <a:pt x="16" y="88"/>
                            <a:pt x="8" y="120"/>
                          </a:cubicBezTo>
                          <a:cubicBezTo>
                            <a:pt x="0" y="152"/>
                            <a:pt x="32" y="192"/>
                            <a:pt x="104" y="216"/>
                          </a:cubicBezTo>
                          <a:cubicBezTo>
                            <a:pt x="176" y="240"/>
                            <a:pt x="308" y="252"/>
                            <a:pt x="440" y="264"/>
                          </a:cubicBezTo>
                        </a:path>
                      </a:pathLst>
                    </a:custGeom>
                    <a:solidFill>
                      <a:srgbClr val="996633"/>
                    </a:solidFill>
                    <a:ln w="9525">
                      <a:solidFill>
                        <a:schemeClr val="bg2"/>
                      </a:solidFill>
                      <a:round/>
                      <a:headEnd/>
                      <a:tailEnd/>
                    </a:ln>
                  </p:spPr>
                  <p:txBody>
                    <a:bodyPr/>
                    <a:lstStyle/>
                    <a:p>
                      <a:endParaRPr lang="en-GR"/>
                    </a:p>
                  </p:txBody>
                </p:sp>
                <p:sp>
                  <p:nvSpPr>
                    <p:cNvPr id="132640" name="Freeform 649">
                      <a:extLst>
                        <a:ext uri="{FF2B5EF4-FFF2-40B4-BE49-F238E27FC236}">
                          <a16:creationId xmlns:a16="http://schemas.microsoft.com/office/drawing/2014/main" id="{439A0219-A03B-9889-9582-A709AE6CA6A1}"/>
                        </a:ext>
                      </a:extLst>
                    </p:cNvPr>
                    <p:cNvSpPr>
                      <a:spLocks/>
                    </p:cNvSpPr>
                    <p:nvPr/>
                  </p:nvSpPr>
                  <p:spPr bwMode="auto">
                    <a:xfrm flipH="1">
                      <a:off x="3352" y="1633"/>
                      <a:ext cx="672" cy="152"/>
                    </a:xfrm>
                    <a:custGeom>
                      <a:avLst/>
                      <a:gdLst>
                        <a:gd name="T0" fmla="*/ 672 w 672"/>
                        <a:gd name="T1" fmla="*/ 152 h 152"/>
                        <a:gd name="T2" fmla="*/ 480 w 672"/>
                        <a:gd name="T3" fmla="*/ 56 h 152"/>
                        <a:gd name="T4" fmla="*/ 384 w 672"/>
                        <a:gd name="T5" fmla="*/ 8 h 152"/>
                        <a:gd name="T6" fmla="*/ 96 w 672"/>
                        <a:gd name="T7" fmla="*/ 8 h 152"/>
                        <a:gd name="T8" fmla="*/ 0 w 672"/>
                        <a:gd name="T9" fmla="*/ 56 h 152"/>
                        <a:gd name="T10" fmla="*/ 96 w 672"/>
                        <a:gd name="T11" fmla="*/ 152 h 152"/>
                        <a:gd name="T12" fmla="*/ 0 60000 65536"/>
                        <a:gd name="T13" fmla="*/ 0 60000 65536"/>
                        <a:gd name="T14" fmla="*/ 0 60000 65536"/>
                        <a:gd name="T15" fmla="*/ 0 60000 65536"/>
                        <a:gd name="T16" fmla="*/ 0 60000 65536"/>
                        <a:gd name="T17" fmla="*/ 0 60000 65536"/>
                        <a:gd name="T18" fmla="*/ 0 w 672"/>
                        <a:gd name="T19" fmla="*/ 0 h 152"/>
                        <a:gd name="T20" fmla="*/ 672 w 672"/>
                        <a:gd name="T21" fmla="*/ 152 h 152"/>
                      </a:gdLst>
                      <a:ahLst/>
                      <a:cxnLst>
                        <a:cxn ang="T12">
                          <a:pos x="T0" y="T1"/>
                        </a:cxn>
                        <a:cxn ang="T13">
                          <a:pos x="T2" y="T3"/>
                        </a:cxn>
                        <a:cxn ang="T14">
                          <a:pos x="T4" y="T5"/>
                        </a:cxn>
                        <a:cxn ang="T15">
                          <a:pos x="T6" y="T7"/>
                        </a:cxn>
                        <a:cxn ang="T16">
                          <a:pos x="T8" y="T9"/>
                        </a:cxn>
                        <a:cxn ang="T17">
                          <a:pos x="T10" y="T11"/>
                        </a:cxn>
                      </a:cxnLst>
                      <a:rect l="T18" t="T19" r="T20" b="T21"/>
                      <a:pathLst>
                        <a:path w="672" h="152">
                          <a:moveTo>
                            <a:pt x="672" y="152"/>
                          </a:moveTo>
                          <a:cubicBezTo>
                            <a:pt x="600" y="116"/>
                            <a:pt x="528" y="80"/>
                            <a:pt x="480" y="56"/>
                          </a:cubicBezTo>
                          <a:cubicBezTo>
                            <a:pt x="432" y="32"/>
                            <a:pt x="448" y="16"/>
                            <a:pt x="384" y="8"/>
                          </a:cubicBezTo>
                          <a:cubicBezTo>
                            <a:pt x="320" y="0"/>
                            <a:pt x="160" y="0"/>
                            <a:pt x="96" y="8"/>
                          </a:cubicBezTo>
                          <a:cubicBezTo>
                            <a:pt x="32" y="16"/>
                            <a:pt x="0" y="32"/>
                            <a:pt x="0" y="56"/>
                          </a:cubicBezTo>
                          <a:cubicBezTo>
                            <a:pt x="0" y="80"/>
                            <a:pt x="48" y="116"/>
                            <a:pt x="96" y="152"/>
                          </a:cubicBezTo>
                        </a:path>
                      </a:pathLst>
                    </a:custGeom>
                    <a:solidFill>
                      <a:srgbClr val="663300"/>
                    </a:solidFill>
                    <a:ln w="9525">
                      <a:solidFill>
                        <a:schemeClr val="bg2"/>
                      </a:solidFill>
                      <a:round/>
                      <a:headEnd/>
                      <a:tailEnd/>
                    </a:ln>
                  </p:spPr>
                  <p:txBody>
                    <a:bodyPr/>
                    <a:lstStyle/>
                    <a:p>
                      <a:endParaRPr lang="en-GR"/>
                    </a:p>
                  </p:txBody>
                </p:sp>
              </p:grpSp>
              <p:sp>
                <p:nvSpPr>
                  <p:cNvPr id="132274" name="Freeform 650">
                    <a:extLst>
                      <a:ext uri="{FF2B5EF4-FFF2-40B4-BE49-F238E27FC236}">
                        <a16:creationId xmlns:a16="http://schemas.microsoft.com/office/drawing/2014/main" id="{68A93EF4-5DD9-A257-A4A7-2493C83D54B7}"/>
                      </a:ext>
                    </a:extLst>
                  </p:cNvPr>
                  <p:cNvSpPr>
                    <a:spLocks/>
                  </p:cNvSpPr>
                  <p:nvPr/>
                </p:nvSpPr>
                <p:spPr bwMode="auto">
                  <a:xfrm flipH="1">
                    <a:off x="3520" y="1689"/>
                    <a:ext cx="376" cy="96"/>
                  </a:xfrm>
                  <a:custGeom>
                    <a:avLst/>
                    <a:gdLst>
                      <a:gd name="T0" fmla="*/ 64 w 376"/>
                      <a:gd name="T1" fmla="*/ 96 h 96"/>
                      <a:gd name="T2" fmla="*/ 16 w 376"/>
                      <a:gd name="T3" fmla="*/ 48 h 96"/>
                      <a:gd name="T4" fmla="*/ 160 w 376"/>
                      <a:gd name="T5" fmla="*/ 0 h 96"/>
                      <a:gd name="T6" fmla="*/ 352 w 376"/>
                      <a:gd name="T7" fmla="*/ 48 h 96"/>
                      <a:gd name="T8" fmla="*/ 304 w 376"/>
                      <a:gd name="T9" fmla="*/ 96 h 96"/>
                      <a:gd name="T10" fmla="*/ 0 60000 65536"/>
                      <a:gd name="T11" fmla="*/ 0 60000 65536"/>
                      <a:gd name="T12" fmla="*/ 0 60000 65536"/>
                      <a:gd name="T13" fmla="*/ 0 60000 65536"/>
                      <a:gd name="T14" fmla="*/ 0 60000 65536"/>
                      <a:gd name="T15" fmla="*/ 0 w 376"/>
                      <a:gd name="T16" fmla="*/ 0 h 96"/>
                      <a:gd name="T17" fmla="*/ 376 w 376"/>
                      <a:gd name="T18" fmla="*/ 96 h 96"/>
                    </a:gdLst>
                    <a:ahLst/>
                    <a:cxnLst>
                      <a:cxn ang="T10">
                        <a:pos x="T0" y="T1"/>
                      </a:cxn>
                      <a:cxn ang="T11">
                        <a:pos x="T2" y="T3"/>
                      </a:cxn>
                      <a:cxn ang="T12">
                        <a:pos x="T4" y="T5"/>
                      </a:cxn>
                      <a:cxn ang="T13">
                        <a:pos x="T6" y="T7"/>
                      </a:cxn>
                      <a:cxn ang="T14">
                        <a:pos x="T8" y="T9"/>
                      </a:cxn>
                    </a:cxnLst>
                    <a:rect l="T15" t="T16" r="T17" b="T18"/>
                    <a:pathLst>
                      <a:path w="376" h="96">
                        <a:moveTo>
                          <a:pt x="64" y="96"/>
                        </a:moveTo>
                        <a:cubicBezTo>
                          <a:pt x="32" y="80"/>
                          <a:pt x="0" y="64"/>
                          <a:pt x="16" y="48"/>
                        </a:cubicBezTo>
                        <a:cubicBezTo>
                          <a:pt x="32" y="32"/>
                          <a:pt x="104" y="0"/>
                          <a:pt x="160" y="0"/>
                        </a:cubicBezTo>
                        <a:cubicBezTo>
                          <a:pt x="216" y="0"/>
                          <a:pt x="328" y="32"/>
                          <a:pt x="352" y="48"/>
                        </a:cubicBezTo>
                        <a:cubicBezTo>
                          <a:pt x="376" y="64"/>
                          <a:pt x="340" y="80"/>
                          <a:pt x="304" y="96"/>
                        </a:cubicBezTo>
                      </a:path>
                    </a:pathLst>
                  </a:custGeom>
                  <a:solidFill>
                    <a:srgbClr val="666699"/>
                  </a:solidFill>
                  <a:ln w="9525">
                    <a:solidFill>
                      <a:schemeClr val="bg2"/>
                    </a:solidFill>
                    <a:round/>
                    <a:headEnd/>
                    <a:tailEnd/>
                  </a:ln>
                </p:spPr>
                <p:txBody>
                  <a:bodyPr/>
                  <a:lstStyle/>
                  <a:p>
                    <a:endParaRPr lang="en-GR"/>
                  </a:p>
                </p:txBody>
              </p:sp>
              <p:grpSp>
                <p:nvGrpSpPr>
                  <p:cNvPr id="132275" name="Group 651">
                    <a:extLst>
                      <a:ext uri="{FF2B5EF4-FFF2-40B4-BE49-F238E27FC236}">
                        <a16:creationId xmlns:a16="http://schemas.microsoft.com/office/drawing/2014/main" id="{FE5123F0-1EAA-8BB1-97BC-9E6FD4255182}"/>
                      </a:ext>
                    </a:extLst>
                  </p:cNvPr>
                  <p:cNvGrpSpPr>
                    <a:grpSpLocks/>
                  </p:cNvGrpSpPr>
                  <p:nvPr/>
                </p:nvGrpSpPr>
                <p:grpSpPr bwMode="auto">
                  <a:xfrm rot="4558832">
                    <a:off x="4713" y="2388"/>
                    <a:ext cx="210" cy="144"/>
                    <a:chOff x="1936" y="1344"/>
                    <a:chExt cx="632" cy="336"/>
                  </a:xfrm>
                </p:grpSpPr>
                <p:sp>
                  <p:nvSpPr>
                    <p:cNvPr id="132637" name="Freeform 652">
                      <a:extLst>
                        <a:ext uri="{FF2B5EF4-FFF2-40B4-BE49-F238E27FC236}">
                          <a16:creationId xmlns:a16="http://schemas.microsoft.com/office/drawing/2014/main" id="{DA2A22C3-5B8A-E20C-24C1-464A0575F488}"/>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260" name="Oval 653">
                      <a:extLst>
                        <a:ext uri="{FF2B5EF4-FFF2-40B4-BE49-F238E27FC236}">
                          <a16:creationId xmlns:a16="http://schemas.microsoft.com/office/drawing/2014/main" id="{1ED9EF22-1BAF-55C2-AF03-40D0DD84EAA0}"/>
                        </a:ext>
                      </a:extLst>
                    </p:cNvPr>
                    <p:cNvSpPr>
                      <a:spLocks noChangeArrowheads="1"/>
                    </p:cNvSpPr>
                    <p:nvPr/>
                  </p:nvSpPr>
                  <p:spPr bwMode="auto">
                    <a:xfrm>
                      <a:off x="2158" y="1418"/>
                      <a:ext cx="194" cy="188"/>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76" name="Group 654">
                    <a:extLst>
                      <a:ext uri="{FF2B5EF4-FFF2-40B4-BE49-F238E27FC236}">
                        <a16:creationId xmlns:a16="http://schemas.microsoft.com/office/drawing/2014/main" id="{F0F4E7E9-41FE-D276-3C12-BF9434F66551}"/>
                      </a:ext>
                    </a:extLst>
                  </p:cNvPr>
                  <p:cNvGrpSpPr>
                    <a:grpSpLocks/>
                  </p:cNvGrpSpPr>
                  <p:nvPr/>
                </p:nvGrpSpPr>
                <p:grpSpPr bwMode="auto">
                  <a:xfrm rot="-2662302" flipH="1" flipV="1">
                    <a:off x="5094" y="2356"/>
                    <a:ext cx="190" cy="95"/>
                    <a:chOff x="4032" y="1368"/>
                    <a:chExt cx="576" cy="328"/>
                  </a:xfrm>
                </p:grpSpPr>
                <p:sp>
                  <p:nvSpPr>
                    <p:cNvPr id="132635" name="Freeform 655">
                      <a:extLst>
                        <a:ext uri="{FF2B5EF4-FFF2-40B4-BE49-F238E27FC236}">
                          <a16:creationId xmlns:a16="http://schemas.microsoft.com/office/drawing/2014/main" id="{F4FE04B1-03E2-2284-89C6-32CAAB2319AF}"/>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258" name="Oval 656">
                      <a:extLst>
                        <a:ext uri="{FF2B5EF4-FFF2-40B4-BE49-F238E27FC236}">
                          <a16:creationId xmlns:a16="http://schemas.microsoft.com/office/drawing/2014/main" id="{BEE9852C-C5B3-2FF8-A592-FD3A5E839E9B}"/>
                        </a:ext>
                      </a:extLst>
                    </p:cNvPr>
                    <p:cNvSpPr>
                      <a:spLocks noChangeArrowheads="1"/>
                    </p:cNvSpPr>
                    <p:nvPr/>
                  </p:nvSpPr>
                  <p:spPr bwMode="auto">
                    <a:xfrm>
                      <a:off x="4177" y="1450"/>
                      <a:ext cx="190"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sp>
                <p:nvSpPr>
                  <p:cNvPr id="132277" name="Freeform 657">
                    <a:extLst>
                      <a:ext uri="{FF2B5EF4-FFF2-40B4-BE49-F238E27FC236}">
                        <a16:creationId xmlns:a16="http://schemas.microsoft.com/office/drawing/2014/main" id="{F25A0325-8106-DD03-2FB9-D0886E5B114D}"/>
                      </a:ext>
                    </a:extLst>
                  </p:cNvPr>
                  <p:cNvSpPr>
                    <a:spLocks/>
                  </p:cNvSpPr>
                  <p:nvPr/>
                </p:nvSpPr>
                <p:spPr bwMode="auto">
                  <a:xfrm>
                    <a:off x="3993" y="1488"/>
                    <a:ext cx="432" cy="192"/>
                  </a:xfrm>
                  <a:custGeom>
                    <a:avLst/>
                    <a:gdLst>
                      <a:gd name="T0" fmla="*/ 0 w 1464"/>
                      <a:gd name="T1" fmla="*/ 0 h 504"/>
                      <a:gd name="T2" fmla="*/ 0 w 1464"/>
                      <a:gd name="T3" fmla="*/ 0 h 504"/>
                      <a:gd name="T4" fmla="*/ 0 w 1464"/>
                      <a:gd name="T5" fmla="*/ 0 h 504"/>
                      <a:gd name="T6" fmla="*/ 0 w 1464"/>
                      <a:gd name="T7" fmla="*/ 0 h 504"/>
                      <a:gd name="T8" fmla="*/ 0 w 1464"/>
                      <a:gd name="T9" fmla="*/ 0 h 504"/>
                      <a:gd name="T10" fmla="*/ 0 w 1464"/>
                      <a:gd name="T11" fmla="*/ 0 h 504"/>
                      <a:gd name="T12" fmla="*/ 0 w 1464"/>
                      <a:gd name="T13" fmla="*/ 0 h 504"/>
                      <a:gd name="T14" fmla="*/ 0 w 1464"/>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1464"/>
                      <a:gd name="T25" fmla="*/ 0 h 504"/>
                      <a:gd name="T26" fmla="*/ 1464 w 1464"/>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4" h="504">
                        <a:moveTo>
                          <a:pt x="96" y="336"/>
                        </a:moveTo>
                        <a:cubicBezTo>
                          <a:pt x="192" y="264"/>
                          <a:pt x="544" y="0"/>
                          <a:pt x="768" y="0"/>
                        </a:cubicBezTo>
                        <a:cubicBezTo>
                          <a:pt x="992" y="0"/>
                          <a:pt x="1416" y="256"/>
                          <a:pt x="1440" y="336"/>
                        </a:cubicBezTo>
                        <a:cubicBezTo>
                          <a:pt x="1464" y="416"/>
                          <a:pt x="1024" y="456"/>
                          <a:pt x="912" y="480"/>
                        </a:cubicBezTo>
                        <a:cubicBezTo>
                          <a:pt x="800" y="504"/>
                          <a:pt x="856" y="480"/>
                          <a:pt x="768" y="480"/>
                        </a:cubicBezTo>
                        <a:cubicBezTo>
                          <a:pt x="680" y="480"/>
                          <a:pt x="480" y="488"/>
                          <a:pt x="384" y="480"/>
                        </a:cubicBezTo>
                        <a:cubicBezTo>
                          <a:pt x="288" y="472"/>
                          <a:pt x="240" y="456"/>
                          <a:pt x="192" y="432"/>
                        </a:cubicBezTo>
                        <a:cubicBezTo>
                          <a:pt x="144" y="408"/>
                          <a:pt x="0" y="408"/>
                          <a:pt x="96" y="336"/>
                        </a:cubicBez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grpSp>
                <p:nvGrpSpPr>
                  <p:cNvPr id="132278" name="Group 658">
                    <a:extLst>
                      <a:ext uri="{FF2B5EF4-FFF2-40B4-BE49-F238E27FC236}">
                        <a16:creationId xmlns:a16="http://schemas.microsoft.com/office/drawing/2014/main" id="{D4D8BAB6-AFB3-A868-8561-80DC6E2C9692}"/>
                      </a:ext>
                    </a:extLst>
                  </p:cNvPr>
                  <p:cNvGrpSpPr>
                    <a:grpSpLocks/>
                  </p:cNvGrpSpPr>
                  <p:nvPr/>
                </p:nvGrpSpPr>
                <p:grpSpPr bwMode="auto">
                  <a:xfrm rot="-2662302" flipH="1" flipV="1">
                    <a:off x="4980" y="2439"/>
                    <a:ext cx="190" cy="95"/>
                    <a:chOff x="4032" y="1368"/>
                    <a:chExt cx="576" cy="328"/>
                  </a:xfrm>
                </p:grpSpPr>
                <p:sp>
                  <p:nvSpPr>
                    <p:cNvPr id="132633" name="Freeform 659">
                      <a:extLst>
                        <a:ext uri="{FF2B5EF4-FFF2-40B4-BE49-F238E27FC236}">
                          <a16:creationId xmlns:a16="http://schemas.microsoft.com/office/drawing/2014/main" id="{E3074462-C05E-F74E-0C02-D9D41E0974C8}"/>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256" name="Oval 660">
                      <a:extLst>
                        <a:ext uri="{FF2B5EF4-FFF2-40B4-BE49-F238E27FC236}">
                          <a16:creationId xmlns:a16="http://schemas.microsoft.com/office/drawing/2014/main" id="{780A8E9B-1102-AB43-37F2-74B9B708FF90}"/>
                        </a:ext>
                      </a:extLst>
                    </p:cNvPr>
                    <p:cNvSpPr>
                      <a:spLocks noChangeArrowheads="1"/>
                    </p:cNvSpPr>
                    <p:nvPr/>
                  </p:nvSpPr>
                  <p:spPr bwMode="auto">
                    <a:xfrm>
                      <a:off x="4175" y="1451"/>
                      <a:ext cx="190"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79" name="Group 661">
                    <a:extLst>
                      <a:ext uri="{FF2B5EF4-FFF2-40B4-BE49-F238E27FC236}">
                        <a16:creationId xmlns:a16="http://schemas.microsoft.com/office/drawing/2014/main" id="{2660E043-0377-5608-7A7F-1CC7932A615F}"/>
                      </a:ext>
                    </a:extLst>
                  </p:cNvPr>
                  <p:cNvGrpSpPr>
                    <a:grpSpLocks/>
                  </p:cNvGrpSpPr>
                  <p:nvPr/>
                </p:nvGrpSpPr>
                <p:grpSpPr bwMode="auto">
                  <a:xfrm rot="1456859" flipV="1">
                    <a:off x="4818" y="2523"/>
                    <a:ext cx="190" cy="95"/>
                    <a:chOff x="4032" y="1368"/>
                    <a:chExt cx="576" cy="328"/>
                  </a:xfrm>
                </p:grpSpPr>
                <p:sp>
                  <p:nvSpPr>
                    <p:cNvPr id="132631" name="Freeform 662">
                      <a:extLst>
                        <a:ext uri="{FF2B5EF4-FFF2-40B4-BE49-F238E27FC236}">
                          <a16:creationId xmlns:a16="http://schemas.microsoft.com/office/drawing/2014/main" id="{83A0684B-070D-2A9E-2153-594D53B96901}"/>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254" name="Oval 663">
                      <a:extLst>
                        <a:ext uri="{FF2B5EF4-FFF2-40B4-BE49-F238E27FC236}">
                          <a16:creationId xmlns:a16="http://schemas.microsoft.com/office/drawing/2014/main" id="{B0D958A2-94D7-AC9C-98EB-C3B332912694}"/>
                        </a:ext>
                      </a:extLst>
                    </p:cNvPr>
                    <p:cNvSpPr>
                      <a:spLocks noChangeArrowheads="1"/>
                    </p:cNvSpPr>
                    <p:nvPr/>
                  </p:nvSpPr>
                  <p:spPr bwMode="auto">
                    <a:xfrm>
                      <a:off x="4172" y="1445"/>
                      <a:ext cx="195"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80" name="Group 664">
                    <a:extLst>
                      <a:ext uri="{FF2B5EF4-FFF2-40B4-BE49-F238E27FC236}">
                        <a16:creationId xmlns:a16="http://schemas.microsoft.com/office/drawing/2014/main" id="{D52CB49C-2CEB-4F27-36EB-3E5BF59F8E57}"/>
                      </a:ext>
                    </a:extLst>
                  </p:cNvPr>
                  <p:cNvGrpSpPr>
                    <a:grpSpLocks/>
                  </p:cNvGrpSpPr>
                  <p:nvPr/>
                </p:nvGrpSpPr>
                <p:grpSpPr bwMode="auto">
                  <a:xfrm rot="-2662302" flipH="1" flipV="1">
                    <a:off x="4914" y="2457"/>
                    <a:ext cx="190" cy="95"/>
                    <a:chOff x="4032" y="1368"/>
                    <a:chExt cx="576" cy="328"/>
                  </a:xfrm>
                </p:grpSpPr>
                <p:sp>
                  <p:nvSpPr>
                    <p:cNvPr id="132629" name="Freeform 665">
                      <a:extLst>
                        <a:ext uri="{FF2B5EF4-FFF2-40B4-BE49-F238E27FC236}">
                          <a16:creationId xmlns:a16="http://schemas.microsoft.com/office/drawing/2014/main" id="{3F3781BA-3AE9-1F51-3330-8D670D9FEBB9}"/>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252" name="Oval 666">
                      <a:extLst>
                        <a:ext uri="{FF2B5EF4-FFF2-40B4-BE49-F238E27FC236}">
                          <a16:creationId xmlns:a16="http://schemas.microsoft.com/office/drawing/2014/main" id="{999BAE9B-DC2D-BDA7-0742-CB66F37A0E17}"/>
                        </a:ext>
                      </a:extLst>
                    </p:cNvPr>
                    <p:cNvSpPr>
                      <a:spLocks noChangeArrowheads="1"/>
                    </p:cNvSpPr>
                    <p:nvPr/>
                  </p:nvSpPr>
                  <p:spPr bwMode="auto">
                    <a:xfrm>
                      <a:off x="4175" y="1450"/>
                      <a:ext cx="190"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81" name="Group 667">
                    <a:extLst>
                      <a:ext uri="{FF2B5EF4-FFF2-40B4-BE49-F238E27FC236}">
                        <a16:creationId xmlns:a16="http://schemas.microsoft.com/office/drawing/2014/main" id="{0E582152-50C7-F195-4036-0016284CC80A}"/>
                      </a:ext>
                    </a:extLst>
                  </p:cNvPr>
                  <p:cNvGrpSpPr>
                    <a:grpSpLocks/>
                  </p:cNvGrpSpPr>
                  <p:nvPr/>
                </p:nvGrpSpPr>
                <p:grpSpPr bwMode="auto">
                  <a:xfrm rot="2662302" flipV="1">
                    <a:off x="4824" y="2427"/>
                    <a:ext cx="190" cy="95"/>
                    <a:chOff x="4032" y="1368"/>
                    <a:chExt cx="576" cy="328"/>
                  </a:xfrm>
                </p:grpSpPr>
                <p:sp>
                  <p:nvSpPr>
                    <p:cNvPr id="132627" name="Freeform 668">
                      <a:extLst>
                        <a:ext uri="{FF2B5EF4-FFF2-40B4-BE49-F238E27FC236}">
                          <a16:creationId xmlns:a16="http://schemas.microsoft.com/office/drawing/2014/main" id="{CB816E7D-68BE-B7A0-7BE5-E336DDC7B2F6}"/>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250" name="Oval 669">
                      <a:extLst>
                        <a:ext uri="{FF2B5EF4-FFF2-40B4-BE49-F238E27FC236}">
                          <a16:creationId xmlns:a16="http://schemas.microsoft.com/office/drawing/2014/main" id="{6E8C7D32-251A-5400-EB7A-5D35C42E9A91}"/>
                        </a:ext>
                      </a:extLst>
                    </p:cNvPr>
                    <p:cNvSpPr>
                      <a:spLocks noChangeArrowheads="1"/>
                    </p:cNvSpPr>
                    <p:nvPr/>
                  </p:nvSpPr>
                  <p:spPr bwMode="auto">
                    <a:xfrm>
                      <a:off x="4173" y="1442"/>
                      <a:ext cx="190"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82" name="Group 670">
                    <a:extLst>
                      <a:ext uri="{FF2B5EF4-FFF2-40B4-BE49-F238E27FC236}">
                        <a16:creationId xmlns:a16="http://schemas.microsoft.com/office/drawing/2014/main" id="{41D4CFC2-44EA-967E-A68F-A701972E1FD2}"/>
                      </a:ext>
                    </a:extLst>
                  </p:cNvPr>
                  <p:cNvGrpSpPr>
                    <a:grpSpLocks/>
                  </p:cNvGrpSpPr>
                  <p:nvPr/>
                </p:nvGrpSpPr>
                <p:grpSpPr bwMode="auto">
                  <a:xfrm rot="-2662302" flipH="1" flipV="1">
                    <a:off x="4904" y="2367"/>
                    <a:ext cx="190" cy="95"/>
                    <a:chOff x="4032" y="1368"/>
                    <a:chExt cx="576" cy="328"/>
                  </a:xfrm>
                </p:grpSpPr>
                <p:sp>
                  <p:nvSpPr>
                    <p:cNvPr id="132625" name="Freeform 671">
                      <a:extLst>
                        <a:ext uri="{FF2B5EF4-FFF2-40B4-BE49-F238E27FC236}">
                          <a16:creationId xmlns:a16="http://schemas.microsoft.com/office/drawing/2014/main" id="{7DF74BEF-58C7-DF22-78D0-0A996012CE88}"/>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248" name="Oval 672">
                      <a:extLst>
                        <a:ext uri="{FF2B5EF4-FFF2-40B4-BE49-F238E27FC236}">
                          <a16:creationId xmlns:a16="http://schemas.microsoft.com/office/drawing/2014/main" id="{A0023E51-CD56-D588-25DD-2B99EAD9F89D}"/>
                        </a:ext>
                      </a:extLst>
                    </p:cNvPr>
                    <p:cNvSpPr>
                      <a:spLocks noChangeArrowheads="1"/>
                    </p:cNvSpPr>
                    <p:nvPr/>
                  </p:nvSpPr>
                  <p:spPr bwMode="auto">
                    <a:xfrm>
                      <a:off x="4175" y="1449"/>
                      <a:ext cx="190"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83" name="Group 673">
                    <a:extLst>
                      <a:ext uri="{FF2B5EF4-FFF2-40B4-BE49-F238E27FC236}">
                        <a16:creationId xmlns:a16="http://schemas.microsoft.com/office/drawing/2014/main" id="{3F285BB9-BCEF-F8EE-8C9D-8B85A9A72B01}"/>
                      </a:ext>
                    </a:extLst>
                  </p:cNvPr>
                  <p:cNvGrpSpPr>
                    <a:grpSpLocks/>
                  </p:cNvGrpSpPr>
                  <p:nvPr/>
                </p:nvGrpSpPr>
                <p:grpSpPr bwMode="auto">
                  <a:xfrm>
                    <a:off x="3504" y="2514"/>
                    <a:ext cx="912" cy="750"/>
                    <a:chOff x="4656" y="2418"/>
                    <a:chExt cx="912" cy="750"/>
                  </a:xfrm>
                </p:grpSpPr>
                <p:grpSp>
                  <p:nvGrpSpPr>
                    <p:cNvPr id="132286" name="Group 674">
                      <a:extLst>
                        <a:ext uri="{FF2B5EF4-FFF2-40B4-BE49-F238E27FC236}">
                          <a16:creationId xmlns:a16="http://schemas.microsoft.com/office/drawing/2014/main" id="{588A6933-21B4-F393-B3BD-3BD8C6463B46}"/>
                        </a:ext>
                      </a:extLst>
                    </p:cNvPr>
                    <p:cNvGrpSpPr>
                      <a:grpSpLocks/>
                    </p:cNvGrpSpPr>
                    <p:nvPr/>
                  </p:nvGrpSpPr>
                  <p:grpSpPr bwMode="auto">
                    <a:xfrm rot="19121331" flipH="1">
                      <a:off x="4944" y="2528"/>
                      <a:ext cx="192" cy="112"/>
                      <a:chOff x="2472" y="1376"/>
                      <a:chExt cx="576" cy="328"/>
                    </a:xfrm>
                  </p:grpSpPr>
                  <p:sp>
                    <p:nvSpPr>
                      <p:cNvPr id="132623" name="Freeform 675">
                        <a:extLst>
                          <a:ext uri="{FF2B5EF4-FFF2-40B4-BE49-F238E27FC236}">
                            <a16:creationId xmlns:a16="http://schemas.microsoft.com/office/drawing/2014/main" id="{1304FEB3-ABB8-0CF3-793D-0F2108915C2B}"/>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246" name="Oval 676">
                        <a:extLst>
                          <a:ext uri="{FF2B5EF4-FFF2-40B4-BE49-F238E27FC236}">
                            <a16:creationId xmlns:a16="http://schemas.microsoft.com/office/drawing/2014/main" id="{00B203AF-C230-26B4-90EA-546338EC313E}"/>
                          </a:ext>
                        </a:extLst>
                      </p:cNvPr>
                      <p:cNvSpPr>
                        <a:spLocks noChangeArrowheads="1"/>
                      </p:cNvSpPr>
                      <p:nvPr/>
                    </p:nvSpPr>
                    <p:spPr bwMode="auto">
                      <a:xfrm>
                        <a:off x="2637" y="1410"/>
                        <a:ext cx="188" cy="194"/>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87" name="Group 677">
                      <a:extLst>
                        <a:ext uri="{FF2B5EF4-FFF2-40B4-BE49-F238E27FC236}">
                          <a16:creationId xmlns:a16="http://schemas.microsoft.com/office/drawing/2014/main" id="{45578C9C-E1CD-B022-7F67-F55EB9C3414B}"/>
                        </a:ext>
                      </a:extLst>
                    </p:cNvPr>
                    <p:cNvGrpSpPr>
                      <a:grpSpLocks/>
                    </p:cNvGrpSpPr>
                    <p:nvPr/>
                  </p:nvGrpSpPr>
                  <p:grpSpPr bwMode="auto">
                    <a:xfrm rot="3350995">
                      <a:off x="4890" y="2454"/>
                      <a:ext cx="144" cy="131"/>
                      <a:chOff x="1936" y="1344"/>
                      <a:chExt cx="632" cy="336"/>
                    </a:xfrm>
                  </p:grpSpPr>
                  <p:sp>
                    <p:nvSpPr>
                      <p:cNvPr id="132621" name="Freeform 678">
                        <a:extLst>
                          <a:ext uri="{FF2B5EF4-FFF2-40B4-BE49-F238E27FC236}">
                            <a16:creationId xmlns:a16="http://schemas.microsoft.com/office/drawing/2014/main" id="{4CF5B6AE-19D0-D9F1-7640-3F60418FB076}"/>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244" name="Oval 679">
                        <a:extLst>
                          <a:ext uri="{FF2B5EF4-FFF2-40B4-BE49-F238E27FC236}">
                            <a16:creationId xmlns:a16="http://schemas.microsoft.com/office/drawing/2014/main" id="{F7423C65-D215-C18C-801F-0A6A5CF333FC}"/>
                          </a:ext>
                        </a:extLst>
                      </p:cNvPr>
                      <p:cNvSpPr>
                        <a:spLocks noChangeArrowheads="1"/>
                      </p:cNvSpPr>
                      <p:nvPr/>
                    </p:nvSpPr>
                    <p:spPr bwMode="auto">
                      <a:xfrm>
                        <a:off x="2151" y="1415"/>
                        <a:ext cx="197"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88" name="Group 680">
                      <a:extLst>
                        <a:ext uri="{FF2B5EF4-FFF2-40B4-BE49-F238E27FC236}">
                          <a16:creationId xmlns:a16="http://schemas.microsoft.com/office/drawing/2014/main" id="{80D2BEE8-1557-1E50-FF04-D57181501773}"/>
                        </a:ext>
                      </a:extLst>
                    </p:cNvPr>
                    <p:cNvGrpSpPr>
                      <a:grpSpLocks/>
                    </p:cNvGrpSpPr>
                    <p:nvPr/>
                  </p:nvGrpSpPr>
                  <p:grpSpPr bwMode="auto">
                    <a:xfrm>
                      <a:off x="4992" y="2640"/>
                      <a:ext cx="144" cy="96"/>
                      <a:chOff x="3792" y="2928"/>
                      <a:chExt cx="144" cy="96"/>
                    </a:xfrm>
                  </p:grpSpPr>
                  <p:sp>
                    <p:nvSpPr>
                      <p:cNvPr id="132610" name="Freeform 681">
                        <a:extLst>
                          <a:ext uri="{FF2B5EF4-FFF2-40B4-BE49-F238E27FC236}">
                            <a16:creationId xmlns:a16="http://schemas.microsoft.com/office/drawing/2014/main" id="{00456977-8271-8C7D-C9C1-E3EE6106C751}"/>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611" name="Group 682">
                        <a:extLst>
                          <a:ext uri="{FF2B5EF4-FFF2-40B4-BE49-F238E27FC236}">
                            <a16:creationId xmlns:a16="http://schemas.microsoft.com/office/drawing/2014/main" id="{3D9D33C4-BCA8-2B22-743C-7EF4DC95A596}"/>
                          </a:ext>
                        </a:extLst>
                      </p:cNvPr>
                      <p:cNvGrpSpPr>
                        <a:grpSpLocks/>
                      </p:cNvGrpSpPr>
                      <p:nvPr/>
                    </p:nvGrpSpPr>
                    <p:grpSpPr bwMode="auto">
                      <a:xfrm rot="-113625">
                        <a:off x="3799" y="2945"/>
                        <a:ext cx="58" cy="64"/>
                        <a:chOff x="2880" y="2736"/>
                        <a:chExt cx="240" cy="192"/>
                      </a:xfrm>
                    </p:grpSpPr>
                    <p:sp>
                      <p:nvSpPr>
                        <p:cNvPr id="132617" name="Line 683">
                          <a:extLst>
                            <a:ext uri="{FF2B5EF4-FFF2-40B4-BE49-F238E27FC236}">
                              <a16:creationId xmlns:a16="http://schemas.microsoft.com/office/drawing/2014/main" id="{5D5310CE-A94C-3BDB-991B-0E1F5A335ABD}"/>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18" name="Line 684">
                          <a:extLst>
                            <a:ext uri="{FF2B5EF4-FFF2-40B4-BE49-F238E27FC236}">
                              <a16:creationId xmlns:a16="http://schemas.microsoft.com/office/drawing/2014/main" id="{08AB76B3-61F9-43A6-9320-FA0813CFB72E}"/>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19" name="Line 685">
                          <a:extLst>
                            <a:ext uri="{FF2B5EF4-FFF2-40B4-BE49-F238E27FC236}">
                              <a16:creationId xmlns:a16="http://schemas.microsoft.com/office/drawing/2014/main" id="{B4454A26-CC28-1C65-57E3-97785E8840AD}"/>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242" name="Rectangle 686">
                          <a:extLst>
                            <a:ext uri="{FF2B5EF4-FFF2-40B4-BE49-F238E27FC236}">
                              <a16:creationId xmlns:a16="http://schemas.microsoft.com/office/drawing/2014/main" id="{4F037A88-44F0-A067-B1D0-C7EE8F56FB89}"/>
                            </a:ext>
                          </a:extLst>
                        </p:cNvPr>
                        <p:cNvSpPr>
                          <a:spLocks noChangeArrowheads="1"/>
                        </p:cNvSpPr>
                        <p:nvPr/>
                      </p:nvSpPr>
                      <p:spPr bwMode="auto">
                        <a:xfrm>
                          <a:off x="3066" y="2729"/>
                          <a:ext cx="48"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12" name="Group 687">
                        <a:extLst>
                          <a:ext uri="{FF2B5EF4-FFF2-40B4-BE49-F238E27FC236}">
                            <a16:creationId xmlns:a16="http://schemas.microsoft.com/office/drawing/2014/main" id="{FBD40BD5-0473-2181-4B99-DF824C6149A5}"/>
                          </a:ext>
                        </a:extLst>
                      </p:cNvPr>
                      <p:cNvGrpSpPr>
                        <a:grpSpLocks/>
                      </p:cNvGrpSpPr>
                      <p:nvPr/>
                    </p:nvGrpSpPr>
                    <p:grpSpPr bwMode="auto">
                      <a:xfrm rot="21486375" flipH="1">
                        <a:off x="3874" y="2942"/>
                        <a:ext cx="57" cy="64"/>
                        <a:chOff x="2880" y="2736"/>
                        <a:chExt cx="240" cy="192"/>
                      </a:xfrm>
                    </p:grpSpPr>
                    <p:sp>
                      <p:nvSpPr>
                        <p:cNvPr id="132613" name="Line 688">
                          <a:extLst>
                            <a:ext uri="{FF2B5EF4-FFF2-40B4-BE49-F238E27FC236}">
                              <a16:creationId xmlns:a16="http://schemas.microsoft.com/office/drawing/2014/main" id="{7D16D1E1-9795-C69D-48D7-982F2AB0BDE0}"/>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14" name="Line 689">
                          <a:extLst>
                            <a:ext uri="{FF2B5EF4-FFF2-40B4-BE49-F238E27FC236}">
                              <a16:creationId xmlns:a16="http://schemas.microsoft.com/office/drawing/2014/main" id="{EF02110A-659C-629A-4C6B-170A1701C7A3}"/>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15" name="Line 690">
                          <a:extLst>
                            <a:ext uri="{FF2B5EF4-FFF2-40B4-BE49-F238E27FC236}">
                              <a16:creationId xmlns:a16="http://schemas.microsoft.com/office/drawing/2014/main" id="{BD65C080-712E-3945-F10D-A23D23B24535}"/>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238" name="Rectangle 691">
                          <a:extLst>
                            <a:ext uri="{FF2B5EF4-FFF2-40B4-BE49-F238E27FC236}">
                              <a16:creationId xmlns:a16="http://schemas.microsoft.com/office/drawing/2014/main" id="{30139E10-4372-0499-C0D7-CE932EBFB9A4}"/>
                            </a:ext>
                          </a:extLst>
                        </p:cNvPr>
                        <p:cNvSpPr>
                          <a:spLocks noChangeArrowheads="1"/>
                        </p:cNvSpPr>
                        <p:nvPr/>
                      </p:nvSpPr>
                      <p:spPr bwMode="auto">
                        <a:xfrm>
                          <a:off x="3067" y="2734"/>
                          <a:ext cx="49" cy="188"/>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289" name="Group 692">
                      <a:extLst>
                        <a:ext uri="{FF2B5EF4-FFF2-40B4-BE49-F238E27FC236}">
                          <a16:creationId xmlns:a16="http://schemas.microsoft.com/office/drawing/2014/main" id="{26600F3B-41F0-38BE-32E6-8BF4AB4CA0FC}"/>
                        </a:ext>
                      </a:extLst>
                    </p:cNvPr>
                    <p:cNvGrpSpPr>
                      <a:grpSpLocks/>
                    </p:cNvGrpSpPr>
                    <p:nvPr/>
                  </p:nvGrpSpPr>
                  <p:grpSpPr bwMode="auto">
                    <a:xfrm>
                      <a:off x="4800" y="2448"/>
                      <a:ext cx="144" cy="96"/>
                      <a:chOff x="4032" y="2592"/>
                      <a:chExt cx="96" cy="96"/>
                    </a:xfrm>
                  </p:grpSpPr>
                  <p:sp>
                    <p:nvSpPr>
                      <p:cNvPr id="132608" name="Freeform 693">
                        <a:extLst>
                          <a:ext uri="{FF2B5EF4-FFF2-40B4-BE49-F238E27FC236}">
                            <a16:creationId xmlns:a16="http://schemas.microsoft.com/office/drawing/2014/main" id="{2F50EC51-2C76-EAEC-63AA-313F6A83E5F7}"/>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231" name="Oval 694">
                        <a:extLst>
                          <a:ext uri="{FF2B5EF4-FFF2-40B4-BE49-F238E27FC236}">
                            <a16:creationId xmlns:a16="http://schemas.microsoft.com/office/drawing/2014/main" id="{C190E937-D197-1693-13E1-4E9B395547BE}"/>
                          </a:ext>
                        </a:extLst>
                      </p:cNvPr>
                      <p:cNvSpPr>
                        <a:spLocks noChangeArrowheads="1"/>
                      </p:cNvSpPr>
                      <p:nvPr/>
                    </p:nvSpPr>
                    <p:spPr bwMode="auto">
                      <a:xfrm rot="16081017" flipV="1">
                        <a:off x="4050" y="2613"/>
                        <a:ext cx="54" cy="65"/>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90" name="Group 695">
                      <a:extLst>
                        <a:ext uri="{FF2B5EF4-FFF2-40B4-BE49-F238E27FC236}">
                          <a16:creationId xmlns:a16="http://schemas.microsoft.com/office/drawing/2014/main" id="{3D16FD66-C672-E467-FEBF-525E79C22534}"/>
                        </a:ext>
                      </a:extLst>
                    </p:cNvPr>
                    <p:cNvGrpSpPr>
                      <a:grpSpLocks/>
                    </p:cNvGrpSpPr>
                    <p:nvPr/>
                  </p:nvGrpSpPr>
                  <p:grpSpPr bwMode="auto">
                    <a:xfrm rot="3258723">
                      <a:off x="4680" y="2712"/>
                      <a:ext cx="144" cy="96"/>
                      <a:chOff x="3792" y="2928"/>
                      <a:chExt cx="144" cy="96"/>
                    </a:xfrm>
                  </p:grpSpPr>
                  <p:sp>
                    <p:nvSpPr>
                      <p:cNvPr id="132597" name="Freeform 696">
                        <a:extLst>
                          <a:ext uri="{FF2B5EF4-FFF2-40B4-BE49-F238E27FC236}">
                            <a16:creationId xmlns:a16="http://schemas.microsoft.com/office/drawing/2014/main" id="{7B4C9158-B543-25D8-2EBB-37656A6A0D3B}"/>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598" name="Group 697">
                        <a:extLst>
                          <a:ext uri="{FF2B5EF4-FFF2-40B4-BE49-F238E27FC236}">
                            <a16:creationId xmlns:a16="http://schemas.microsoft.com/office/drawing/2014/main" id="{B6C72D7E-8B45-DCC2-9D02-009F949967A1}"/>
                          </a:ext>
                        </a:extLst>
                      </p:cNvPr>
                      <p:cNvGrpSpPr>
                        <a:grpSpLocks/>
                      </p:cNvGrpSpPr>
                      <p:nvPr/>
                    </p:nvGrpSpPr>
                    <p:grpSpPr bwMode="auto">
                      <a:xfrm rot="-113625">
                        <a:off x="3799" y="2945"/>
                        <a:ext cx="58" cy="64"/>
                        <a:chOff x="2880" y="2736"/>
                        <a:chExt cx="240" cy="192"/>
                      </a:xfrm>
                    </p:grpSpPr>
                    <p:sp>
                      <p:nvSpPr>
                        <p:cNvPr id="132604" name="Line 698">
                          <a:extLst>
                            <a:ext uri="{FF2B5EF4-FFF2-40B4-BE49-F238E27FC236}">
                              <a16:creationId xmlns:a16="http://schemas.microsoft.com/office/drawing/2014/main" id="{8AF98066-09D6-C536-51B7-976A9610E7B7}"/>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05" name="Line 699">
                          <a:extLst>
                            <a:ext uri="{FF2B5EF4-FFF2-40B4-BE49-F238E27FC236}">
                              <a16:creationId xmlns:a16="http://schemas.microsoft.com/office/drawing/2014/main" id="{D83C6D06-D531-856A-1F12-49017C3F5C13}"/>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06" name="Line 700">
                          <a:extLst>
                            <a:ext uri="{FF2B5EF4-FFF2-40B4-BE49-F238E27FC236}">
                              <a16:creationId xmlns:a16="http://schemas.microsoft.com/office/drawing/2014/main" id="{F610EB43-09AD-F2CA-7B62-82C4CF73A933}"/>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229" name="Rectangle 701">
                          <a:extLst>
                            <a:ext uri="{FF2B5EF4-FFF2-40B4-BE49-F238E27FC236}">
                              <a16:creationId xmlns:a16="http://schemas.microsoft.com/office/drawing/2014/main" id="{4D582BE8-1C28-9A54-2095-DF94C589C32B}"/>
                            </a:ext>
                          </a:extLst>
                        </p:cNvPr>
                        <p:cNvSpPr>
                          <a:spLocks noChangeArrowheads="1"/>
                        </p:cNvSpPr>
                        <p:nvPr/>
                      </p:nvSpPr>
                      <p:spPr bwMode="auto">
                        <a:xfrm>
                          <a:off x="3056" y="2741"/>
                          <a:ext cx="52" cy="193"/>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599" name="Group 702">
                        <a:extLst>
                          <a:ext uri="{FF2B5EF4-FFF2-40B4-BE49-F238E27FC236}">
                            <a16:creationId xmlns:a16="http://schemas.microsoft.com/office/drawing/2014/main" id="{50B9FFDA-F654-5C0F-18AF-1FF20EDF2FD3}"/>
                          </a:ext>
                        </a:extLst>
                      </p:cNvPr>
                      <p:cNvGrpSpPr>
                        <a:grpSpLocks/>
                      </p:cNvGrpSpPr>
                      <p:nvPr/>
                    </p:nvGrpSpPr>
                    <p:grpSpPr bwMode="auto">
                      <a:xfrm rot="21486375" flipH="1">
                        <a:off x="3874" y="2942"/>
                        <a:ext cx="57" cy="64"/>
                        <a:chOff x="2880" y="2736"/>
                        <a:chExt cx="240" cy="192"/>
                      </a:xfrm>
                    </p:grpSpPr>
                    <p:sp>
                      <p:nvSpPr>
                        <p:cNvPr id="132600" name="Line 703">
                          <a:extLst>
                            <a:ext uri="{FF2B5EF4-FFF2-40B4-BE49-F238E27FC236}">
                              <a16:creationId xmlns:a16="http://schemas.microsoft.com/office/drawing/2014/main" id="{EF88690C-919D-04F3-4666-296750B5C37B}"/>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01" name="Line 704">
                          <a:extLst>
                            <a:ext uri="{FF2B5EF4-FFF2-40B4-BE49-F238E27FC236}">
                              <a16:creationId xmlns:a16="http://schemas.microsoft.com/office/drawing/2014/main" id="{23692437-6900-B76E-C658-D387C8A867C7}"/>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02" name="Line 705">
                          <a:extLst>
                            <a:ext uri="{FF2B5EF4-FFF2-40B4-BE49-F238E27FC236}">
                              <a16:creationId xmlns:a16="http://schemas.microsoft.com/office/drawing/2014/main" id="{4EBF083F-9EE6-D684-8E7E-26777B405BAD}"/>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225" name="Rectangle 706">
                          <a:extLst>
                            <a:ext uri="{FF2B5EF4-FFF2-40B4-BE49-F238E27FC236}">
                              <a16:creationId xmlns:a16="http://schemas.microsoft.com/office/drawing/2014/main" id="{39000179-CD15-4BE4-626F-0DBD3370DCCC}"/>
                            </a:ext>
                          </a:extLst>
                        </p:cNvPr>
                        <p:cNvSpPr>
                          <a:spLocks noChangeArrowheads="1"/>
                        </p:cNvSpPr>
                        <p:nvPr/>
                      </p:nvSpPr>
                      <p:spPr bwMode="auto">
                        <a:xfrm>
                          <a:off x="3088" y="2735"/>
                          <a:ext cx="45" cy="193"/>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291" name="Group 707">
                      <a:extLst>
                        <a:ext uri="{FF2B5EF4-FFF2-40B4-BE49-F238E27FC236}">
                          <a16:creationId xmlns:a16="http://schemas.microsoft.com/office/drawing/2014/main" id="{CA897BDA-5D0D-CA42-337E-78FA14A1B5CA}"/>
                        </a:ext>
                      </a:extLst>
                    </p:cNvPr>
                    <p:cNvGrpSpPr>
                      <a:grpSpLocks/>
                    </p:cNvGrpSpPr>
                    <p:nvPr/>
                  </p:nvGrpSpPr>
                  <p:grpSpPr bwMode="auto">
                    <a:xfrm>
                      <a:off x="4992" y="2544"/>
                      <a:ext cx="144" cy="96"/>
                      <a:chOff x="4032" y="2592"/>
                      <a:chExt cx="96" cy="96"/>
                    </a:xfrm>
                  </p:grpSpPr>
                  <p:sp>
                    <p:nvSpPr>
                      <p:cNvPr id="132595" name="Freeform 708">
                        <a:extLst>
                          <a:ext uri="{FF2B5EF4-FFF2-40B4-BE49-F238E27FC236}">
                            <a16:creationId xmlns:a16="http://schemas.microsoft.com/office/drawing/2014/main" id="{01662DEB-2EB3-5FB2-8ED8-BC2917068C28}"/>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218" name="Oval 709">
                        <a:extLst>
                          <a:ext uri="{FF2B5EF4-FFF2-40B4-BE49-F238E27FC236}">
                            <a16:creationId xmlns:a16="http://schemas.microsoft.com/office/drawing/2014/main" id="{20FE20A9-C2B2-2A31-714E-B6B1EAC2C7B2}"/>
                          </a:ext>
                        </a:extLst>
                      </p:cNvPr>
                      <p:cNvSpPr>
                        <a:spLocks noChangeArrowheads="1"/>
                      </p:cNvSpPr>
                      <p:nvPr/>
                    </p:nvSpPr>
                    <p:spPr bwMode="auto">
                      <a:xfrm rot="16081017" flipV="1">
                        <a:off x="4049" y="2615"/>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92" name="Group 710">
                      <a:extLst>
                        <a:ext uri="{FF2B5EF4-FFF2-40B4-BE49-F238E27FC236}">
                          <a16:creationId xmlns:a16="http://schemas.microsoft.com/office/drawing/2014/main" id="{F5836127-31E3-9938-5D6E-E46CC079DC4F}"/>
                        </a:ext>
                      </a:extLst>
                    </p:cNvPr>
                    <p:cNvGrpSpPr>
                      <a:grpSpLocks/>
                    </p:cNvGrpSpPr>
                    <p:nvPr/>
                  </p:nvGrpSpPr>
                  <p:grpSpPr bwMode="auto">
                    <a:xfrm>
                      <a:off x="4704" y="2544"/>
                      <a:ext cx="96" cy="96"/>
                      <a:chOff x="4032" y="2592"/>
                      <a:chExt cx="96" cy="96"/>
                    </a:xfrm>
                  </p:grpSpPr>
                  <p:sp>
                    <p:nvSpPr>
                      <p:cNvPr id="132593" name="Freeform 711">
                        <a:extLst>
                          <a:ext uri="{FF2B5EF4-FFF2-40B4-BE49-F238E27FC236}">
                            <a16:creationId xmlns:a16="http://schemas.microsoft.com/office/drawing/2014/main" id="{6968F607-E62C-F6D0-6C3C-A34A5B9D4360}"/>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216" name="Oval 712">
                        <a:extLst>
                          <a:ext uri="{FF2B5EF4-FFF2-40B4-BE49-F238E27FC236}">
                            <a16:creationId xmlns:a16="http://schemas.microsoft.com/office/drawing/2014/main" id="{147630D4-47CF-6E44-3EB1-F678C2DEC297}"/>
                          </a:ext>
                        </a:extLst>
                      </p:cNvPr>
                      <p:cNvSpPr>
                        <a:spLocks noChangeArrowheads="1"/>
                      </p:cNvSpPr>
                      <p:nvPr/>
                    </p:nvSpPr>
                    <p:spPr bwMode="auto">
                      <a:xfrm rot="16081017" flipV="1">
                        <a:off x="4049" y="2614"/>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93" name="Group 713">
                      <a:extLst>
                        <a:ext uri="{FF2B5EF4-FFF2-40B4-BE49-F238E27FC236}">
                          <a16:creationId xmlns:a16="http://schemas.microsoft.com/office/drawing/2014/main" id="{817110C9-EC83-8518-FAF7-383F9FD1B652}"/>
                        </a:ext>
                      </a:extLst>
                    </p:cNvPr>
                    <p:cNvGrpSpPr>
                      <a:grpSpLocks/>
                    </p:cNvGrpSpPr>
                    <p:nvPr/>
                  </p:nvGrpSpPr>
                  <p:grpSpPr bwMode="auto">
                    <a:xfrm rot="587694">
                      <a:off x="4800" y="2496"/>
                      <a:ext cx="144" cy="96"/>
                      <a:chOff x="3792" y="2928"/>
                      <a:chExt cx="144" cy="96"/>
                    </a:xfrm>
                  </p:grpSpPr>
                  <p:sp>
                    <p:nvSpPr>
                      <p:cNvPr id="132582" name="Freeform 714">
                        <a:extLst>
                          <a:ext uri="{FF2B5EF4-FFF2-40B4-BE49-F238E27FC236}">
                            <a16:creationId xmlns:a16="http://schemas.microsoft.com/office/drawing/2014/main" id="{1122D707-8F05-259D-4BFD-A3A066F87285}"/>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583" name="Group 715">
                        <a:extLst>
                          <a:ext uri="{FF2B5EF4-FFF2-40B4-BE49-F238E27FC236}">
                            <a16:creationId xmlns:a16="http://schemas.microsoft.com/office/drawing/2014/main" id="{836AB3D9-6417-97F6-C543-A0ADF1EEE1D9}"/>
                          </a:ext>
                        </a:extLst>
                      </p:cNvPr>
                      <p:cNvGrpSpPr>
                        <a:grpSpLocks/>
                      </p:cNvGrpSpPr>
                      <p:nvPr/>
                    </p:nvGrpSpPr>
                    <p:grpSpPr bwMode="auto">
                      <a:xfrm rot="-113625">
                        <a:off x="3799" y="2945"/>
                        <a:ext cx="58" cy="64"/>
                        <a:chOff x="2880" y="2736"/>
                        <a:chExt cx="240" cy="192"/>
                      </a:xfrm>
                    </p:grpSpPr>
                    <p:sp>
                      <p:nvSpPr>
                        <p:cNvPr id="132589" name="Line 716">
                          <a:extLst>
                            <a:ext uri="{FF2B5EF4-FFF2-40B4-BE49-F238E27FC236}">
                              <a16:creationId xmlns:a16="http://schemas.microsoft.com/office/drawing/2014/main" id="{84418A7E-FD69-246C-7852-94381CD24C6D}"/>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90" name="Line 717">
                          <a:extLst>
                            <a:ext uri="{FF2B5EF4-FFF2-40B4-BE49-F238E27FC236}">
                              <a16:creationId xmlns:a16="http://schemas.microsoft.com/office/drawing/2014/main" id="{FA549FF9-9027-FF8F-A51B-0F5E45C949B9}"/>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91" name="Line 718">
                          <a:extLst>
                            <a:ext uri="{FF2B5EF4-FFF2-40B4-BE49-F238E27FC236}">
                              <a16:creationId xmlns:a16="http://schemas.microsoft.com/office/drawing/2014/main" id="{769AB1A8-16DA-5274-973C-E234BF147655}"/>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214" name="Rectangle 719">
                          <a:extLst>
                            <a:ext uri="{FF2B5EF4-FFF2-40B4-BE49-F238E27FC236}">
                              <a16:creationId xmlns:a16="http://schemas.microsoft.com/office/drawing/2014/main" id="{EEC81E47-A51D-362F-720A-F2D9664D5D78}"/>
                            </a:ext>
                          </a:extLst>
                        </p:cNvPr>
                        <p:cNvSpPr>
                          <a:spLocks noChangeArrowheads="1"/>
                        </p:cNvSpPr>
                        <p:nvPr/>
                      </p:nvSpPr>
                      <p:spPr bwMode="auto">
                        <a:xfrm>
                          <a:off x="3068" y="2733"/>
                          <a:ext cx="48"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584" name="Group 720">
                        <a:extLst>
                          <a:ext uri="{FF2B5EF4-FFF2-40B4-BE49-F238E27FC236}">
                            <a16:creationId xmlns:a16="http://schemas.microsoft.com/office/drawing/2014/main" id="{06E1A488-3409-E725-85F4-A6D6A7984368}"/>
                          </a:ext>
                        </a:extLst>
                      </p:cNvPr>
                      <p:cNvGrpSpPr>
                        <a:grpSpLocks/>
                      </p:cNvGrpSpPr>
                      <p:nvPr/>
                    </p:nvGrpSpPr>
                    <p:grpSpPr bwMode="auto">
                      <a:xfrm rot="21486375" flipH="1">
                        <a:off x="3874" y="2942"/>
                        <a:ext cx="57" cy="64"/>
                        <a:chOff x="2880" y="2736"/>
                        <a:chExt cx="240" cy="192"/>
                      </a:xfrm>
                    </p:grpSpPr>
                    <p:sp>
                      <p:nvSpPr>
                        <p:cNvPr id="132585" name="Line 721">
                          <a:extLst>
                            <a:ext uri="{FF2B5EF4-FFF2-40B4-BE49-F238E27FC236}">
                              <a16:creationId xmlns:a16="http://schemas.microsoft.com/office/drawing/2014/main" id="{B8983A6B-8145-7250-C96E-0EA4A76F8A09}"/>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86" name="Line 722">
                          <a:extLst>
                            <a:ext uri="{FF2B5EF4-FFF2-40B4-BE49-F238E27FC236}">
                              <a16:creationId xmlns:a16="http://schemas.microsoft.com/office/drawing/2014/main" id="{38B51CEA-BE1F-F110-A63C-FAC91914B9F2}"/>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87" name="Line 723">
                          <a:extLst>
                            <a:ext uri="{FF2B5EF4-FFF2-40B4-BE49-F238E27FC236}">
                              <a16:creationId xmlns:a16="http://schemas.microsoft.com/office/drawing/2014/main" id="{A1F1A743-52D2-8183-D2DC-F1F1D6BCAAE2}"/>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210" name="Rectangle 724">
                          <a:extLst>
                            <a:ext uri="{FF2B5EF4-FFF2-40B4-BE49-F238E27FC236}">
                              <a16:creationId xmlns:a16="http://schemas.microsoft.com/office/drawing/2014/main" id="{8E3CE5A3-13C4-4004-99D7-ED1CAA5E6FA0}"/>
                            </a:ext>
                          </a:extLst>
                        </p:cNvPr>
                        <p:cNvSpPr>
                          <a:spLocks noChangeArrowheads="1"/>
                        </p:cNvSpPr>
                        <p:nvPr/>
                      </p:nvSpPr>
                      <p:spPr bwMode="auto">
                        <a:xfrm>
                          <a:off x="3077" y="2732"/>
                          <a:ext cx="49"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294" name="Group 725">
                      <a:extLst>
                        <a:ext uri="{FF2B5EF4-FFF2-40B4-BE49-F238E27FC236}">
                          <a16:creationId xmlns:a16="http://schemas.microsoft.com/office/drawing/2014/main" id="{96B96E98-B2DA-8BB1-C8C4-9E7524A583C6}"/>
                        </a:ext>
                      </a:extLst>
                    </p:cNvPr>
                    <p:cNvGrpSpPr>
                      <a:grpSpLocks/>
                    </p:cNvGrpSpPr>
                    <p:nvPr/>
                  </p:nvGrpSpPr>
                  <p:grpSpPr bwMode="auto">
                    <a:xfrm>
                      <a:off x="4755" y="2569"/>
                      <a:ext cx="126" cy="132"/>
                      <a:chOff x="3696" y="2448"/>
                      <a:chExt cx="126" cy="132"/>
                    </a:xfrm>
                  </p:grpSpPr>
                  <p:sp>
                    <p:nvSpPr>
                      <p:cNvPr id="132580" name="Freeform 726">
                        <a:extLst>
                          <a:ext uri="{FF2B5EF4-FFF2-40B4-BE49-F238E27FC236}">
                            <a16:creationId xmlns:a16="http://schemas.microsoft.com/office/drawing/2014/main" id="{B0BDED2F-3AD3-C79F-E592-EE9F7C05953C}"/>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203" name="Oval 727">
                        <a:extLst>
                          <a:ext uri="{FF2B5EF4-FFF2-40B4-BE49-F238E27FC236}">
                            <a16:creationId xmlns:a16="http://schemas.microsoft.com/office/drawing/2014/main" id="{7DFB4BE2-3859-C07C-E839-53E584C4EC3C}"/>
                          </a:ext>
                        </a:extLst>
                      </p:cNvPr>
                      <p:cNvSpPr>
                        <a:spLocks noChangeArrowheads="1"/>
                      </p:cNvSpPr>
                      <p:nvPr/>
                    </p:nvSpPr>
                    <p:spPr bwMode="auto">
                      <a:xfrm rot="7300587" flipH="1" flipV="1">
                        <a:off x="3722" y="2482"/>
                        <a:ext cx="75"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95" name="Group 728">
                      <a:extLst>
                        <a:ext uri="{FF2B5EF4-FFF2-40B4-BE49-F238E27FC236}">
                          <a16:creationId xmlns:a16="http://schemas.microsoft.com/office/drawing/2014/main" id="{4FC88DF0-0F9C-EE85-55A4-811A7AE2CDAA}"/>
                        </a:ext>
                      </a:extLst>
                    </p:cNvPr>
                    <p:cNvGrpSpPr>
                      <a:grpSpLocks/>
                    </p:cNvGrpSpPr>
                    <p:nvPr/>
                  </p:nvGrpSpPr>
                  <p:grpSpPr bwMode="auto">
                    <a:xfrm>
                      <a:off x="4656" y="2620"/>
                      <a:ext cx="96" cy="96"/>
                      <a:chOff x="4032" y="2592"/>
                      <a:chExt cx="96" cy="96"/>
                    </a:xfrm>
                  </p:grpSpPr>
                  <p:sp>
                    <p:nvSpPr>
                      <p:cNvPr id="132578" name="Freeform 729">
                        <a:extLst>
                          <a:ext uri="{FF2B5EF4-FFF2-40B4-BE49-F238E27FC236}">
                            <a16:creationId xmlns:a16="http://schemas.microsoft.com/office/drawing/2014/main" id="{AD8B03FB-78C9-6F5F-178E-2E399338DAAA}"/>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201" name="Oval 730">
                        <a:extLst>
                          <a:ext uri="{FF2B5EF4-FFF2-40B4-BE49-F238E27FC236}">
                            <a16:creationId xmlns:a16="http://schemas.microsoft.com/office/drawing/2014/main" id="{09E32911-537D-8AC6-9BC8-1EB14C47C88C}"/>
                          </a:ext>
                        </a:extLst>
                      </p:cNvPr>
                      <p:cNvSpPr>
                        <a:spLocks noChangeArrowheads="1"/>
                      </p:cNvSpPr>
                      <p:nvPr/>
                    </p:nvSpPr>
                    <p:spPr bwMode="auto">
                      <a:xfrm rot="16081017" flipV="1">
                        <a:off x="4050" y="2614"/>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96" name="Group 731">
                      <a:extLst>
                        <a:ext uri="{FF2B5EF4-FFF2-40B4-BE49-F238E27FC236}">
                          <a16:creationId xmlns:a16="http://schemas.microsoft.com/office/drawing/2014/main" id="{5E3C23EB-A393-8704-DFAC-5C5F82445CEC}"/>
                        </a:ext>
                      </a:extLst>
                    </p:cNvPr>
                    <p:cNvGrpSpPr>
                      <a:grpSpLocks/>
                    </p:cNvGrpSpPr>
                    <p:nvPr/>
                  </p:nvGrpSpPr>
                  <p:grpSpPr bwMode="auto">
                    <a:xfrm>
                      <a:off x="4752" y="2640"/>
                      <a:ext cx="144" cy="96"/>
                      <a:chOff x="4032" y="2592"/>
                      <a:chExt cx="96" cy="96"/>
                    </a:xfrm>
                  </p:grpSpPr>
                  <p:sp>
                    <p:nvSpPr>
                      <p:cNvPr id="132576" name="Freeform 732">
                        <a:extLst>
                          <a:ext uri="{FF2B5EF4-FFF2-40B4-BE49-F238E27FC236}">
                            <a16:creationId xmlns:a16="http://schemas.microsoft.com/office/drawing/2014/main" id="{ACE3C015-07D7-89CB-E718-E753AC0777DB}"/>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99" name="Oval 733">
                        <a:extLst>
                          <a:ext uri="{FF2B5EF4-FFF2-40B4-BE49-F238E27FC236}">
                            <a16:creationId xmlns:a16="http://schemas.microsoft.com/office/drawing/2014/main" id="{300FA64B-A620-8354-AB68-2B1D9EF784EC}"/>
                          </a:ext>
                        </a:extLst>
                      </p:cNvPr>
                      <p:cNvSpPr>
                        <a:spLocks noChangeArrowheads="1"/>
                      </p:cNvSpPr>
                      <p:nvPr/>
                    </p:nvSpPr>
                    <p:spPr bwMode="auto">
                      <a:xfrm rot="16081017" flipV="1">
                        <a:off x="4050" y="2613"/>
                        <a:ext cx="54" cy="65"/>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97" name="Group 734">
                      <a:extLst>
                        <a:ext uri="{FF2B5EF4-FFF2-40B4-BE49-F238E27FC236}">
                          <a16:creationId xmlns:a16="http://schemas.microsoft.com/office/drawing/2014/main" id="{208A2BDA-2075-D0F6-217D-4B6AA3A162EA}"/>
                        </a:ext>
                      </a:extLst>
                    </p:cNvPr>
                    <p:cNvGrpSpPr>
                      <a:grpSpLocks/>
                    </p:cNvGrpSpPr>
                    <p:nvPr/>
                  </p:nvGrpSpPr>
                  <p:grpSpPr bwMode="auto">
                    <a:xfrm rot="8151306">
                      <a:off x="4944" y="2496"/>
                      <a:ext cx="96" cy="96"/>
                      <a:chOff x="4032" y="2592"/>
                      <a:chExt cx="96" cy="96"/>
                    </a:xfrm>
                  </p:grpSpPr>
                  <p:sp>
                    <p:nvSpPr>
                      <p:cNvPr id="132574" name="Freeform 735">
                        <a:extLst>
                          <a:ext uri="{FF2B5EF4-FFF2-40B4-BE49-F238E27FC236}">
                            <a16:creationId xmlns:a16="http://schemas.microsoft.com/office/drawing/2014/main" id="{5748C3BD-97EB-7F90-A177-9941B86A3419}"/>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97" name="Oval 736">
                        <a:extLst>
                          <a:ext uri="{FF2B5EF4-FFF2-40B4-BE49-F238E27FC236}">
                            <a16:creationId xmlns:a16="http://schemas.microsoft.com/office/drawing/2014/main" id="{4BA78093-728D-34A3-7758-F428F507FF46}"/>
                          </a:ext>
                        </a:extLst>
                      </p:cNvPr>
                      <p:cNvSpPr>
                        <a:spLocks noChangeArrowheads="1"/>
                      </p:cNvSpPr>
                      <p:nvPr/>
                    </p:nvSpPr>
                    <p:spPr bwMode="auto">
                      <a:xfrm rot="16081017" flipV="1">
                        <a:off x="4048" y="2618"/>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98" name="Group 737">
                      <a:extLst>
                        <a:ext uri="{FF2B5EF4-FFF2-40B4-BE49-F238E27FC236}">
                          <a16:creationId xmlns:a16="http://schemas.microsoft.com/office/drawing/2014/main" id="{42743386-99FE-1FAC-F405-E3D4436375E7}"/>
                        </a:ext>
                      </a:extLst>
                    </p:cNvPr>
                    <p:cNvGrpSpPr>
                      <a:grpSpLocks/>
                    </p:cNvGrpSpPr>
                    <p:nvPr/>
                  </p:nvGrpSpPr>
                  <p:grpSpPr bwMode="auto">
                    <a:xfrm rot="8151306">
                      <a:off x="4848" y="2640"/>
                      <a:ext cx="96" cy="96"/>
                      <a:chOff x="4032" y="2592"/>
                      <a:chExt cx="96" cy="96"/>
                    </a:xfrm>
                  </p:grpSpPr>
                  <p:sp>
                    <p:nvSpPr>
                      <p:cNvPr id="132572" name="Freeform 738">
                        <a:extLst>
                          <a:ext uri="{FF2B5EF4-FFF2-40B4-BE49-F238E27FC236}">
                            <a16:creationId xmlns:a16="http://schemas.microsoft.com/office/drawing/2014/main" id="{51F0E06F-03CA-F2B9-2E78-44A4E95555D6}"/>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95" name="Oval 739">
                        <a:extLst>
                          <a:ext uri="{FF2B5EF4-FFF2-40B4-BE49-F238E27FC236}">
                            <a16:creationId xmlns:a16="http://schemas.microsoft.com/office/drawing/2014/main" id="{B8DB3CF2-28D2-EDE3-030B-F8138ED42B93}"/>
                          </a:ext>
                        </a:extLst>
                      </p:cNvPr>
                      <p:cNvSpPr>
                        <a:spLocks noChangeArrowheads="1"/>
                      </p:cNvSpPr>
                      <p:nvPr/>
                    </p:nvSpPr>
                    <p:spPr bwMode="auto">
                      <a:xfrm rot="16081017" flipV="1">
                        <a:off x="4047" y="2612"/>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99" name="Group 740">
                      <a:extLst>
                        <a:ext uri="{FF2B5EF4-FFF2-40B4-BE49-F238E27FC236}">
                          <a16:creationId xmlns:a16="http://schemas.microsoft.com/office/drawing/2014/main" id="{1B21CA39-17EA-4C5F-55F9-B53F178490ED}"/>
                        </a:ext>
                      </a:extLst>
                    </p:cNvPr>
                    <p:cNvGrpSpPr>
                      <a:grpSpLocks/>
                    </p:cNvGrpSpPr>
                    <p:nvPr/>
                  </p:nvGrpSpPr>
                  <p:grpSpPr bwMode="auto">
                    <a:xfrm rot="8151306">
                      <a:off x="4808" y="2724"/>
                      <a:ext cx="96" cy="96"/>
                      <a:chOff x="4032" y="2592"/>
                      <a:chExt cx="96" cy="96"/>
                    </a:xfrm>
                  </p:grpSpPr>
                  <p:sp>
                    <p:nvSpPr>
                      <p:cNvPr id="132570" name="Freeform 741">
                        <a:extLst>
                          <a:ext uri="{FF2B5EF4-FFF2-40B4-BE49-F238E27FC236}">
                            <a16:creationId xmlns:a16="http://schemas.microsoft.com/office/drawing/2014/main" id="{544F3A17-E495-F547-B4F9-7456A5285867}"/>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93" name="Oval 742">
                        <a:extLst>
                          <a:ext uri="{FF2B5EF4-FFF2-40B4-BE49-F238E27FC236}">
                            <a16:creationId xmlns:a16="http://schemas.microsoft.com/office/drawing/2014/main" id="{EC6D2A9E-C72B-B3B1-FB90-F969EEE88B24}"/>
                          </a:ext>
                        </a:extLst>
                      </p:cNvPr>
                      <p:cNvSpPr>
                        <a:spLocks noChangeArrowheads="1"/>
                      </p:cNvSpPr>
                      <p:nvPr/>
                    </p:nvSpPr>
                    <p:spPr bwMode="auto">
                      <a:xfrm rot="16081017" flipV="1">
                        <a:off x="4049" y="2615"/>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00" name="Group 743">
                      <a:extLst>
                        <a:ext uri="{FF2B5EF4-FFF2-40B4-BE49-F238E27FC236}">
                          <a16:creationId xmlns:a16="http://schemas.microsoft.com/office/drawing/2014/main" id="{20C455ED-AA9E-8272-032B-AAFFC37A0774}"/>
                        </a:ext>
                      </a:extLst>
                    </p:cNvPr>
                    <p:cNvGrpSpPr>
                      <a:grpSpLocks/>
                    </p:cNvGrpSpPr>
                    <p:nvPr/>
                  </p:nvGrpSpPr>
                  <p:grpSpPr bwMode="auto">
                    <a:xfrm rot="5400000">
                      <a:off x="4931" y="2655"/>
                      <a:ext cx="126" cy="132"/>
                      <a:chOff x="3696" y="2448"/>
                      <a:chExt cx="126" cy="132"/>
                    </a:xfrm>
                  </p:grpSpPr>
                  <p:sp>
                    <p:nvSpPr>
                      <p:cNvPr id="132568" name="Freeform 744">
                        <a:extLst>
                          <a:ext uri="{FF2B5EF4-FFF2-40B4-BE49-F238E27FC236}">
                            <a16:creationId xmlns:a16="http://schemas.microsoft.com/office/drawing/2014/main" id="{885F3E52-11B3-8FED-0047-7BB9AABDC699}"/>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91" name="Oval 745">
                        <a:extLst>
                          <a:ext uri="{FF2B5EF4-FFF2-40B4-BE49-F238E27FC236}">
                            <a16:creationId xmlns:a16="http://schemas.microsoft.com/office/drawing/2014/main" id="{110EB522-D9B5-1317-7601-EE49F8E08E16}"/>
                          </a:ext>
                        </a:extLst>
                      </p:cNvPr>
                      <p:cNvSpPr>
                        <a:spLocks noChangeArrowheads="1"/>
                      </p:cNvSpPr>
                      <p:nvPr/>
                    </p:nvSpPr>
                    <p:spPr bwMode="auto">
                      <a:xfrm rot="7300587" flipH="1" flipV="1">
                        <a:off x="3722" y="2484"/>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01" name="Group 746">
                      <a:extLst>
                        <a:ext uri="{FF2B5EF4-FFF2-40B4-BE49-F238E27FC236}">
                          <a16:creationId xmlns:a16="http://schemas.microsoft.com/office/drawing/2014/main" id="{4E29489C-0E10-4F80-0778-1E21A6342E8F}"/>
                        </a:ext>
                      </a:extLst>
                    </p:cNvPr>
                    <p:cNvGrpSpPr>
                      <a:grpSpLocks/>
                    </p:cNvGrpSpPr>
                    <p:nvPr/>
                  </p:nvGrpSpPr>
                  <p:grpSpPr bwMode="auto">
                    <a:xfrm rot="5400000">
                      <a:off x="4887" y="2537"/>
                      <a:ext cx="126" cy="132"/>
                      <a:chOff x="3696" y="2448"/>
                      <a:chExt cx="126" cy="132"/>
                    </a:xfrm>
                  </p:grpSpPr>
                  <p:sp>
                    <p:nvSpPr>
                      <p:cNvPr id="132566" name="Freeform 747">
                        <a:extLst>
                          <a:ext uri="{FF2B5EF4-FFF2-40B4-BE49-F238E27FC236}">
                            <a16:creationId xmlns:a16="http://schemas.microsoft.com/office/drawing/2014/main" id="{151EC765-2D63-D8F2-0BAA-2B7C501970B1}"/>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89" name="Oval 748">
                        <a:extLst>
                          <a:ext uri="{FF2B5EF4-FFF2-40B4-BE49-F238E27FC236}">
                            <a16:creationId xmlns:a16="http://schemas.microsoft.com/office/drawing/2014/main" id="{C20C6AB5-C889-E3A0-107A-BB4B8DE5D307}"/>
                          </a:ext>
                        </a:extLst>
                      </p:cNvPr>
                      <p:cNvSpPr>
                        <a:spLocks noChangeArrowheads="1"/>
                      </p:cNvSpPr>
                      <p:nvPr/>
                    </p:nvSpPr>
                    <p:spPr bwMode="auto">
                      <a:xfrm rot="7300587" flipH="1" flipV="1">
                        <a:off x="3722" y="2484"/>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02" name="Group 749">
                      <a:extLst>
                        <a:ext uri="{FF2B5EF4-FFF2-40B4-BE49-F238E27FC236}">
                          <a16:creationId xmlns:a16="http://schemas.microsoft.com/office/drawing/2014/main" id="{8E2A9E46-3244-4437-F932-C6EEAFADC4CA}"/>
                        </a:ext>
                      </a:extLst>
                    </p:cNvPr>
                    <p:cNvGrpSpPr>
                      <a:grpSpLocks/>
                    </p:cNvGrpSpPr>
                    <p:nvPr/>
                  </p:nvGrpSpPr>
                  <p:grpSpPr bwMode="auto">
                    <a:xfrm rot="5400000">
                      <a:off x="5007" y="2415"/>
                      <a:ext cx="126" cy="132"/>
                      <a:chOff x="3696" y="2448"/>
                      <a:chExt cx="126" cy="132"/>
                    </a:xfrm>
                  </p:grpSpPr>
                  <p:sp>
                    <p:nvSpPr>
                      <p:cNvPr id="132564" name="Freeform 750">
                        <a:extLst>
                          <a:ext uri="{FF2B5EF4-FFF2-40B4-BE49-F238E27FC236}">
                            <a16:creationId xmlns:a16="http://schemas.microsoft.com/office/drawing/2014/main" id="{ED5749BE-96CC-E6DA-9069-9D92D97856AE}"/>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87" name="Oval 751">
                        <a:extLst>
                          <a:ext uri="{FF2B5EF4-FFF2-40B4-BE49-F238E27FC236}">
                            <a16:creationId xmlns:a16="http://schemas.microsoft.com/office/drawing/2014/main" id="{869EF1E8-405B-0400-1DCF-2C9A4EF83009}"/>
                          </a:ext>
                        </a:extLst>
                      </p:cNvPr>
                      <p:cNvSpPr>
                        <a:spLocks noChangeArrowheads="1"/>
                      </p:cNvSpPr>
                      <p:nvPr/>
                    </p:nvSpPr>
                    <p:spPr bwMode="auto">
                      <a:xfrm rot="7300587" flipH="1" flipV="1">
                        <a:off x="3722" y="2484"/>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03" name="Group 752">
                      <a:extLst>
                        <a:ext uri="{FF2B5EF4-FFF2-40B4-BE49-F238E27FC236}">
                          <a16:creationId xmlns:a16="http://schemas.microsoft.com/office/drawing/2014/main" id="{987105FE-4DA2-C4BB-D90C-9937B03550E1}"/>
                        </a:ext>
                      </a:extLst>
                    </p:cNvPr>
                    <p:cNvGrpSpPr>
                      <a:grpSpLocks/>
                    </p:cNvGrpSpPr>
                    <p:nvPr/>
                  </p:nvGrpSpPr>
                  <p:grpSpPr bwMode="auto">
                    <a:xfrm>
                      <a:off x="5424" y="2556"/>
                      <a:ext cx="144" cy="96"/>
                      <a:chOff x="3792" y="2928"/>
                      <a:chExt cx="144" cy="96"/>
                    </a:xfrm>
                  </p:grpSpPr>
                  <p:sp>
                    <p:nvSpPr>
                      <p:cNvPr id="132553" name="Freeform 753">
                        <a:extLst>
                          <a:ext uri="{FF2B5EF4-FFF2-40B4-BE49-F238E27FC236}">
                            <a16:creationId xmlns:a16="http://schemas.microsoft.com/office/drawing/2014/main" id="{3E486E49-252E-CC51-935A-80478392AB6A}"/>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554" name="Group 754">
                        <a:extLst>
                          <a:ext uri="{FF2B5EF4-FFF2-40B4-BE49-F238E27FC236}">
                            <a16:creationId xmlns:a16="http://schemas.microsoft.com/office/drawing/2014/main" id="{79400609-361F-58E2-1419-8CFB8D88120E}"/>
                          </a:ext>
                        </a:extLst>
                      </p:cNvPr>
                      <p:cNvGrpSpPr>
                        <a:grpSpLocks/>
                      </p:cNvGrpSpPr>
                      <p:nvPr/>
                    </p:nvGrpSpPr>
                    <p:grpSpPr bwMode="auto">
                      <a:xfrm rot="-113625">
                        <a:off x="3799" y="2945"/>
                        <a:ext cx="58" cy="64"/>
                        <a:chOff x="2880" y="2736"/>
                        <a:chExt cx="240" cy="192"/>
                      </a:xfrm>
                    </p:grpSpPr>
                    <p:sp>
                      <p:nvSpPr>
                        <p:cNvPr id="132560" name="Line 755">
                          <a:extLst>
                            <a:ext uri="{FF2B5EF4-FFF2-40B4-BE49-F238E27FC236}">
                              <a16:creationId xmlns:a16="http://schemas.microsoft.com/office/drawing/2014/main" id="{F42FFC1D-C5BC-BFB2-041C-5F5D3FFA49F3}"/>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61" name="Line 756">
                          <a:extLst>
                            <a:ext uri="{FF2B5EF4-FFF2-40B4-BE49-F238E27FC236}">
                              <a16:creationId xmlns:a16="http://schemas.microsoft.com/office/drawing/2014/main" id="{FF3FB086-4321-979A-E6A4-ED986886CB97}"/>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62" name="Line 757">
                          <a:extLst>
                            <a:ext uri="{FF2B5EF4-FFF2-40B4-BE49-F238E27FC236}">
                              <a16:creationId xmlns:a16="http://schemas.microsoft.com/office/drawing/2014/main" id="{C57A3341-6E5F-2EC3-F8DB-64BE6CDC7FCB}"/>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185" name="Rectangle 758">
                          <a:extLst>
                            <a:ext uri="{FF2B5EF4-FFF2-40B4-BE49-F238E27FC236}">
                              <a16:creationId xmlns:a16="http://schemas.microsoft.com/office/drawing/2014/main" id="{DF565939-B149-6579-14B1-AB2B1DF6DFD6}"/>
                            </a:ext>
                          </a:extLst>
                        </p:cNvPr>
                        <p:cNvSpPr>
                          <a:spLocks noChangeArrowheads="1"/>
                        </p:cNvSpPr>
                        <p:nvPr/>
                      </p:nvSpPr>
                      <p:spPr bwMode="auto">
                        <a:xfrm>
                          <a:off x="3063" y="2728"/>
                          <a:ext cx="48"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555" name="Group 759">
                        <a:extLst>
                          <a:ext uri="{FF2B5EF4-FFF2-40B4-BE49-F238E27FC236}">
                            <a16:creationId xmlns:a16="http://schemas.microsoft.com/office/drawing/2014/main" id="{DDA02B58-81B5-375E-1C16-F991F14AB222}"/>
                          </a:ext>
                        </a:extLst>
                      </p:cNvPr>
                      <p:cNvGrpSpPr>
                        <a:grpSpLocks/>
                      </p:cNvGrpSpPr>
                      <p:nvPr/>
                    </p:nvGrpSpPr>
                    <p:grpSpPr bwMode="auto">
                      <a:xfrm rot="21486375" flipH="1">
                        <a:off x="3874" y="2942"/>
                        <a:ext cx="57" cy="64"/>
                        <a:chOff x="2880" y="2736"/>
                        <a:chExt cx="240" cy="192"/>
                      </a:xfrm>
                    </p:grpSpPr>
                    <p:sp>
                      <p:nvSpPr>
                        <p:cNvPr id="132556" name="Line 760">
                          <a:extLst>
                            <a:ext uri="{FF2B5EF4-FFF2-40B4-BE49-F238E27FC236}">
                              <a16:creationId xmlns:a16="http://schemas.microsoft.com/office/drawing/2014/main" id="{A162C00E-B389-F6A3-E581-AB8459FD9725}"/>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57" name="Line 761">
                          <a:extLst>
                            <a:ext uri="{FF2B5EF4-FFF2-40B4-BE49-F238E27FC236}">
                              <a16:creationId xmlns:a16="http://schemas.microsoft.com/office/drawing/2014/main" id="{B2C65E64-87F4-C026-BD34-4F17690B5EDD}"/>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58" name="Line 762">
                          <a:extLst>
                            <a:ext uri="{FF2B5EF4-FFF2-40B4-BE49-F238E27FC236}">
                              <a16:creationId xmlns:a16="http://schemas.microsoft.com/office/drawing/2014/main" id="{C1AE9C91-6225-8FFE-D213-A318B58B7D2C}"/>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181" name="Rectangle 763">
                          <a:extLst>
                            <a:ext uri="{FF2B5EF4-FFF2-40B4-BE49-F238E27FC236}">
                              <a16:creationId xmlns:a16="http://schemas.microsoft.com/office/drawing/2014/main" id="{54970B46-55DE-0E6F-1770-B31BCB1B22CF}"/>
                            </a:ext>
                          </a:extLst>
                        </p:cNvPr>
                        <p:cNvSpPr>
                          <a:spLocks noChangeArrowheads="1"/>
                        </p:cNvSpPr>
                        <p:nvPr/>
                      </p:nvSpPr>
                      <p:spPr bwMode="auto">
                        <a:xfrm>
                          <a:off x="3069" y="2733"/>
                          <a:ext cx="49" cy="188"/>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304" name="Group 764">
                      <a:extLst>
                        <a:ext uri="{FF2B5EF4-FFF2-40B4-BE49-F238E27FC236}">
                          <a16:creationId xmlns:a16="http://schemas.microsoft.com/office/drawing/2014/main" id="{48F44EF5-959D-6BE9-81B3-218A1CC18C28}"/>
                        </a:ext>
                      </a:extLst>
                    </p:cNvPr>
                    <p:cNvGrpSpPr>
                      <a:grpSpLocks/>
                    </p:cNvGrpSpPr>
                    <p:nvPr/>
                  </p:nvGrpSpPr>
                  <p:grpSpPr bwMode="auto">
                    <a:xfrm rot="10505418">
                      <a:off x="5091" y="2685"/>
                      <a:ext cx="126" cy="132"/>
                      <a:chOff x="3696" y="2448"/>
                      <a:chExt cx="126" cy="132"/>
                    </a:xfrm>
                  </p:grpSpPr>
                  <p:sp>
                    <p:nvSpPr>
                      <p:cNvPr id="132551" name="Freeform 765">
                        <a:extLst>
                          <a:ext uri="{FF2B5EF4-FFF2-40B4-BE49-F238E27FC236}">
                            <a16:creationId xmlns:a16="http://schemas.microsoft.com/office/drawing/2014/main" id="{594D3477-A30E-C5B9-0364-A0B10E707587}"/>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74" name="Oval 766">
                        <a:extLst>
                          <a:ext uri="{FF2B5EF4-FFF2-40B4-BE49-F238E27FC236}">
                            <a16:creationId xmlns:a16="http://schemas.microsoft.com/office/drawing/2014/main" id="{B7AE49AD-8D88-15BC-A39E-53D955D6F44D}"/>
                          </a:ext>
                        </a:extLst>
                      </p:cNvPr>
                      <p:cNvSpPr>
                        <a:spLocks noChangeArrowheads="1"/>
                      </p:cNvSpPr>
                      <p:nvPr/>
                    </p:nvSpPr>
                    <p:spPr bwMode="auto">
                      <a:xfrm rot="7300587" flipH="1" flipV="1">
                        <a:off x="3725" y="2484"/>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05" name="Group 767">
                      <a:extLst>
                        <a:ext uri="{FF2B5EF4-FFF2-40B4-BE49-F238E27FC236}">
                          <a16:creationId xmlns:a16="http://schemas.microsoft.com/office/drawing/2014/main" id="{C46D9D0B-E143-674C-B2AF-A3BA158DB094}"/>
                        </a:ext>
                      </a:extLst>
                    </p:cNvPr>
                    <p:cNvGrpSpPr>
                      <a:grpSpLocks/>
                    </p:cNvGrpSpPr>
                    <p:nvPr/>
                  </p:nvGrpSpPr>
                  <p:grpSpPr bwMode="auto">
                    <a:xfrm>
                      <a:off x="5424" y="2460"/>
                      <a:ext cx="144" cy="96"/>
                      <a:chOff x="4032" y="2592"/>
                      <a:chExt cx="96" cy="96"/>
                    </a:xfrm>
                  </p:grpSpPr>
                  <p:sp>
                    <p:nvSpPr>
                      <p:cNvPr id="132549" name="Freeform 768">
                        <a:extLst>
                          <a:ext uri="{FF2B5EF4-FFF2-40B4-BE49-F238E27FC236}">
                            <a16:creationId xmlns:a16="http://schemas.microsoft.com/office/drawing/2014/main" id="{5425671A-AEB2-A3D4-E4B3-FE3469EAE4A1}"/>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72" name="Oval 769">
                        <a:extLst>
                          <a:ext uri="{FF2B5EF4-FFF2-40B4-BE49-F238E27FC236}">
                            <a16:creationId xmlns:a16="http://schemas.microsoft.com/office/drawing/2014/main" id="{6871FD11-2FEA-2205-278F-CCD8066FDEE9}"/>
                          </a:ext>
                        </a:extLst>
                      </p:cNvPr>
                      <p:cNvSpPr>
                        <a:spLocks noChangeArrowheads="1"/>
                      </p:cNvSpPr>
                      <p:nvPr/>
                    </p:nvSpPr>
                    <p:spPr bwMode="auto">
                      <a:xfrm rot="16081017" flipV="1">
                        <a:off x="4049" y="2614"/>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06" name="Group 770">
                      <a:extLst>
                        <a:ext uri="{FF2B5EF4-FFF2-40B4-BE49-F238E27FC236}">
                          <a16:creationId xmlns:a16="http://schemas.microsoft.com/office/drawing/2014/main" id="{35724C68-C5F3-D8BA-1A18-CB53C2BD3147}"/>
                        </a:ext>
                      </a:extLst>
                    </p:cNvPr>
                    <p:cNvGrpSpPr>
                      <a:grpSpLocks/>
                    </p:cNvGrpSpPr>
                    <p:nvPr/>
                  </p:nvGrpSpPr>
                  <p:grpSpPr bwMode="auto">
                    <a:xfrm>
                      <a:off x="5136" y="2460"/>
                      <a:ext cx="96" cy="96"/>
                      <a:chOff x="4032" y="2592"/>
                      <a:chExt cx="96" cy="96"/>
                    </a:xfrm>
                  </p:grpSpPr>
                  <p:sp>
                    <p:nvSpPr>
                      <p:cNvPr id="132547" name="Freeform 771">
                        <a:extLst>
                          <a:ext uri="{FF2B5EF4-FFF2-40B4-BE49-F238E27FC236}">
                            <a16:creationId xmlns:a16="http://schemas.microsoft.com/office/drawing/2014/main" id="{F0E8D2F8-C2F6-1D7B-CEDC-1DF13B6D8FDA}"/>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70" name="Oval 772">
                        <a:extLst>
                          <a:ext uri="{FF2B5EF4-FFF2-40B4-BE49-F238E27FC236}">
                            <a16:creationId xmlns:a16="http://schemas.microsoft.com/office/drawing/2014/main" id="{7A80126D-3675-C877-3991-6B8C710D3130}"/>
                          </a:ext>
                        </a:extLst>
                      </p:cNvPr>
                      <p:cNvSpPr>
                        <a:spLocks noChangeArrowheads="1"/>
                      </p:cNvSpPr>
                      <p:nvPr/>
                    </p:nvSpPr>
                    <p:spPr bwMode="auto">
                      <a:xfrm rot="16081017" flipV="1">
                        <a:off x="4049" y="2614"/>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07" name="Group 773">
                      <a:extLst>
                        <a:ext uri="{FF2B5EF4-FFF2-40B4-BE49-F238E27FC236}">
                          <a16:creationId xmlns:a16="http://schemas.microsoft.com/office/drawing/2014/main" id="{E7CBEE03-9FE8-F6BB-9596-68F8E6A2C3B3}"/>
                        </a:ext>
                      </a:extLst>
                    </p:cNvPr>
                    <p:cNvGrpSpPr>
                      <a:grpSpLocks/>
                    </p:cNvGrpSpPr>
                    <p:nvPr/>
                  </p:nvGrpSpPr>
                  <p:grpSpPr bwMode="auto">
                    <a:xfrm rot="587694">
                      <a:off x="4848" y="2736"/>
                      <a:ext cx="144" cy="96"/>
                      <a:chOff x="3792" y="2928"/>
                      <a:chExt cx="144" cy="96"/>
                    </a:xfrm>
                  </p:grpSpPr>
                  <p:sp>
                    <p:nvSpPr>
                      <p:cNvPr id="132536" name="Freeform 774">
                        <a:extLst>
                          <a:ext uri="{FF2B5EF4-FFF2-40B4-BE49-F238E27FC236}">
                            <a16:creationId xmlns:a16="http://schemas.microsoft.com/office/drawing/2014/main" id="{686847C7-D1A4-9F43-EDE6-EB058AB0174B}"/>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537" name="Group 775">
                        <a:extLst>
                          <a:ext uri="{FF2B5EF4-FFF2-40B4-BE49-F238E27FC236}">
                            <a16:creationId xmlns:a16="http://schemas.microsoft.com/office/drawing/2014/main" id="{4350AFDD-2CEF-9B7F-5B9F-72C2F864A10D}"/>
                          </a:ext>
                        </a:extLst>
                      </p:cNvPr>
                      <p:cNvGrpSpPr>
                        <a:grpSpLocks/>
                      </p:cNvGrpSpPr>
                      <p:nvPr/>
                    </p:nvGrpSpPr>
                    <p:grpSpPr bwMode="auto">
                      <a:xfrm rot="-113625">
                        <a:off x="3799" y="2945"/>
                        <a:ext cx="58" cy="64"/>
                        <a:chOff x="2880" y="2736"/>
                        <a:chExt cx="240" cy="192"/>
                      </a:xfrm>
                    </p:grpSpPr>
                    <p:sp>
                      <p:nvSpPr>
                        <p:cNvPr id="132543" name="Line 776">
                          <a:extLst>
                            <a:ext uri="{FF2B5EF4-FFF2-40B4-BE49-F238E27FC236}">
                              <a16:creationId xmlns:a16="http://schemas.microsoft.com/office/drawing/2014/main" id="{CAB674EE-A11D-FF96-55B0-AD31CB9330DB}"/>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44" name="Line 777">
                          <a:extLst>
                            <a:ext uri="{FF2B5EF4-FFF2-40B4-BE49-F238E27FC236}">
                              <a16:creationId xmlns:a16="http://schemas.microsoft.com/office/drawing/2014/main" id="{5B130483-281B-BCFD-B3E3-0A7EEC129A09}"/>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45" name="Line 778">
                          <a:extLst>
                            <a:ext uri="{FF2B5EF4-FFF2-40B4-BE49-F238E27FC236}">
                              <a16:creationId xmlns:a16="http://schemas.microsoft.com/office/drawing/2014/main" id="{E69E2EA0-0C10-3576-E28E-2F46E6B702C4}"/>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168" name="Rectangle 779">
                          <a:extLst>
                            <a:ext uri="{FF2B5EF4-FFF2-40B4-BE49-F238E27FC236}">
                              <a16:creationId xmlns:a16="http://schemas.microsoft.com/office/drawing/2014/main" id="{9BC587F4-130B-7417-51E3-C271D6BA652B}"/>
                            </a:ext>
                          </a:extLst>
                        </p:cNvPr>
                        <p:cNvSpPr>
                          <a:spLocks noChangeArrowheads="1"/>
                        </p:cNvSpPr>
                        <p:nvPr/>
                      </p:nvSpPr>
                      <p:spPr bwMode="auto">
                        <a:xfrm>
                          <a:off x="3068" y="2735"/>
                          <a:ext cx="48"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538" name="Group 780">
                        <a:extLst>
                          <a:ext uri="{FF2B5EF4-FFF2-40B4-BE49-F238E27FC236}">
                            <a16:creationId xmlns:a16="http://schemas.microsoft.com/office/drawing/2014/main" id="{58E69DFE-650F-1940-BB14-520025C1CAD8}"/>
                          </a:ext>
                        </a:extLst>
                      </p:cNvPr>
                      <p:cNvGrpSpPr>
                        <a:grpSpLocks/>
                      </p:cNvGrpSpPr>
                      <p:nvPr/>
                    </p:nvGrpSpPr>
                    <p:grpSpPr bwMode="auto">
                      <a:xfrm rot="21486375" flipH="1">
                        <a:off x="3874" y="2942"/>
                        <a:ext cx="57" cy="64"/>
                        <a:chOff x="2880" y="2736"/>
                        <a:chExt cx="240" cy="192"/>
                      </a:xfrm>
                    </p:grpSpPr>
                    <p:sp>
                      <p:nvSpPr>
                        <p:cNvPr id="132539" name="Line 781">
                          <a:extLst>
                            <a:ext uri="{FF2B5EF4-FFF2-40B4-BE49-F238E27FC236}">
                              <a16:creationId xmlns:a16="http://schemas.microsoft.com/office/drawing/2014/main" id="{C6D40F5B-889A-B1BE-1533-AB0289064C2A}"/>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40" name="Line 782">
                          <a:extLst>
                            <a:ext uri="{FF2B5EF4-FFF2-40B4-BE49-F238E27FC236}">
                              <a16:creationId xmlns:a16="http://schemas.microsoft.com/office/drawing/2014/main" id="{8BBDF2E2-4CDD-51D3-BAD3-E79D35DB9C44}"/>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41" name="Line 783">
                          <a:extLst>
                            <a:ext uri="{FF2B5EF4-FFF2-40B4-BE49-F238E27FC236}">
                              <a16:creationId xmlns:a16="http://schemas.microsoft.com/office/drawing/2014/main" id="{16812D0A-C5D3-BCD6-9998-816BE52078E7}"/>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164" name="Rectangle 784">
                          <a:extLst>
                            <a:ext uri="{FF2B5EF4-FFF2-40B4-BE49-F238E27FC236}">
                              <a16:creationId xmlns:a16="http://schemas.microsoft.com/office/drawing/2014/main" id="{544748D2-C887-E3B1-08AD-6927F7507121}"/>
                            </a:ext>
                          </a:extLst>
                        </p:cNvPr>
                        <p:cNvSpPr>
                          <a:spLocks noChangeArrowheads="1"/>
                        </p:cNvSpPr>
                        <p:nvPr/>
                      </p:nvSpPr>
                      <p:spPr bwMode="auto">
                        <a:xfrm>
                          <a:off x="3078" y="2734"/>
                          <a:ext cx="49"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308" name="Group 785">
                      <a:extLst>
                        <a:ext uri="{FF2B5EF4-FFF2-40B4-BE49-F238E27FC236}">
                          <a16:creationId xmlns:a16="http://schemas.microsoft.com/office/drawing/2014/main" id="{FCEB8BE2-3A94-9EDB-BD18-C73164109F7A}"/>
                        </a:ext>
                      </a:extLst>
                    </p:cNvPr>
                    <p:cNvGrpSpPr>
                      <a:grpSpLocks/>
                    </p:cNvGrpSpPr>
                    <p:nvPr/>
                  </p:nvGrpSpPr>
                  <p:grpSpPr bwMode="auto">
                    <a:xfrm>
                      <a:off x="5184" y="2544"/>
                      <a:ext cx="126" cy="132"/>
                      <a:chOff x="3696" y="2448"/>
                      <a:chExt cx="126" cy="132"/>
                    </a:xfrm>
                  </p:grpSpPr>
                  <p:sp>
                    <p:nvSpPr>
                      <p:cNvPr id="132534" name="Freeform 786">
                        <a:extLst>
                          <a:ext uri="{FF2B5EF4-FFF2-40B4-BE49-F238E27FC236}">
                            <a16:creationId xmlns:a16="http://schemas.microsoft.com/office/drawing/2014/main" id="{D0BCE4CF-699B-2479-408F-16F97FA662DC}"/>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57" name="Oval 787">
                        <a:extLst>
                          <a:ext uri="{FF2B5EF4-FFF2-40B4-BE49-F238E27FC236}">
                            <a16:creationId xmlns:a16="http://schemas.microsoft.com/office/drawing/2014/main" id="{AFC42402-D063-6E64-E743-E163800F1A2D}"/>
                          </a:ext>
                        </a:extLst>
                      </p:cNvPr>
                      <p:cNvSpPr>
                        <a:spLocks noChangeArrowheads="1"/>
                      </p:cNvSpPr>
                      <p:nvPr/>
                    </p:nvSpPr>
                    <p:spPr bwMode="auto">
                      <a:xfrm rot="7300587" flipH="1" flipV="1">
                        <a:off x="3722" y="2481"/>
                        <a:ext cx="75" cy="8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09" name="Group 788">
                      <a:extLst>
                        <a:ext uri="{FF2B5EF4-FFF2-40B4-BE49-F238E27FC236}">
                          <a16:creationId xmlns:a16="http://schemas.microsoft.com/office/drawing/2014/main" id="{FEA2BB5E-3E99-8FA0-D70C-9031D57483DB}"/>
                        </a:ext>
                      </a:extLst>
                    </p:cNvPr>
                    <p:cNvGrpSpPr>
                      <a:grpSpLocks/>
                    </p:cNvGrpSpPr>
                    <p:nvPr/>
                  </p:nvGrpSpPr>
                  <p:grpSpPr bwMode="auto">
                    <a:xfrm>
                      <a:off x="5088" y="2536"/>
                      <a:ext cx="96" cy="96"/>
                      <a:chOff x="4032" y="2592"/>
                      <a:chExt cx="96" cy="96"/>
                    </a:xfrm>
                  </p:grpSpPr>
                  <p:sp>
                    <p:nvSpPr>
                      <p:cNvPr id="132532" name="Freeform 789">
                        <a:extLst>
                          <a:ext uri="{FF2B5EF4-FFF2-40B4-BE49-F238E27FC236}">
                            <a16:creationId xmlns:a16="http://schemas.microsoft.com/office/drawing/2014/main" id="{D546ED9C-F7E1-965D-FF65-9EAC18BC22DE}"/>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55" name="Oval 790">
                        <a:extLst>
                          <a:ext uri="{FF2B5EF4-FFF2-40B4-BE49-F238E27FC236}">
                            <a16:creationId xmlns:a16="http://schemas.microsoft.com/office/drawing/2014/main" id="{EFB18504-0481-2506-B085-58D6B24B859A}"/>
                          </a:ext>
                        </a:extLst>
                      </p:cNvPr>
                      <p:cNvSpPr>
                        <a:spLocks noChangeArrowheads="1"/>
                      </p:cNvSpPr>
                      <p:nvPr/>
                    </p:nvSpPr>
                    <p:spPr bwMode="auto">
                      <a:xfrm rot="16081017" flipV="1">
                        <a:off x="4049" y="2613"/>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10" name="Group 791">
                      <a:extLst>
                        <a:ext uri="{FF2B5EF4-FFF2-40B4-BE49-F238E27FC236}">
                          <a16:creationId xmlns:a16="http://schemas.microsoft.com/office/drawing/2014/main" id="{2E20A263-B33F-4588-B98E-09703167AAB6}"/>
                        </a:ext>
                      </a:extLst>
                    </p:cNvPr>
                    <p:cNvGrpSpPr>
                      <a:grpSpLocks/>
                    </p:cNvGrpSpPr>
                    <p:nvPr/>
                  </p:nvGrpSpPr>
                  <p:grpSpPr bwMode="auto">
                    <a:xfrm>
                      <a:off x="5136" y="2640"/>
                      <a:ext cx="144" cy="96"/>
                      <a:chOff x="4032" y="2592"/>
                      <a:chExt cx="96" cy="96"/>
                    </a:xfrm>
                  </p:grpSpPr>
                  <p:sp>
                    <p:nvSpPr>
                      <p:cNvPr id="132530" name="Freeform 792">
                        <a:extLst>
                          <a:ext uri="{FF2B5EF4-FFF2-40B4-BE49-F238E27FC236}">
                            <a16:creationId xmlns:a16="http://schemas.microsoft.com/office/drawing/2014/main" id="{AFBA31CD-3383-0154-9943-C7BB3FA243CE}"/>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53" name="Oval 793">
                        <a:extLst>
                          <a:ext uri="{FF2B5EF4-FFF2-40B4-BE49-F238E27FC236}">
                            <a16:creationId xmlns:a16="http://schemas.microsoft.com/office/drawing/2014/main" id="{BDED6E58-999D-2A69-FD16-43C4D0D3FE98}"/>
                          </a:ext>
                        </a:extLst>
                      </p:cNvPr>
                      <p:cNvSpPr>
                        <a:spLocks noChangeArrowheads="1"/>
                      </p:cNvSpPr>
                      <p:nvPr/>
                    </p:nvSpPr>
                    <p:spPr bwMode="auto">
                      <a:xfrm rot="16081017" flipV="1">
                        <a:off x="4049" y="2614"/>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11" name="Group 794">
                      <a:extLst>
                        <a:ext uri="{FF2B5EF4-FFF2-40B4-BE49-F238E27FC236}">
                          <a16:creationId xmlns:a16="http://schemas.microsoft.com/office/drawing/2014/main" id="{3BC10C26-2D90-B744-0AD6-C025079DAA1B}"/>
                        </a:ext>
                      </a:extLst>
                    </p:cNvPr>
                    <p:cNvGrpSpPr>
                      <a:grpSpLocks/>
                    </p:cNvGrpSpPr>
                    <p:nvPr/>
                  </p:nvGrpSpPr>
                  <p:grpSpPr bwMode="auto">
                    <a:xfrm rot="8151306">
                      <a:off x="5328" y="2448"/>
                      <a:ext cx="96" cy="96"/>
                      <a:chOff x="4032" y="2592"/>
                      <a:chExt cx="96" cy="96"/>
                    </a:xfrm>
                  </p:grpSpPr>
                  <p:sp>
                    <p:nvSpPr>
                      <p:cNvPr id="132528" name="Freeform 795">
                        <a:extLst>
                          <a:ext uri="{FF2B5EF4-FFF2-40B4-BE49-F238E27FC236}">
                            <a16:creationId xmlns:a16="http://schemas.microsoft.com/office/drawing/2014/main" id="{229F2AF4-8EFB-DD00-D8A5-AF404DE6AFE4}"/>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51" name="Oval 796">
                        <a:extLst>
                          <a:ext uri="{FF2B5EF4-FFF2-40B4-BE49-F238E27FC236}">
                            <a16:creationId xmlns:a16="http://schemas.microsoft.com/office/drawing/2014/main" id="{778CF5DE-3040-9A5E-D3E3-553C498A6D17}"/>
                          </a:ext>
                        </a:extLst>
                      </p:cNvPr>
                      <p:cNvSpPr>
                        <a:spLocks noChangeArrowheads="1"/>
                      </p:cNvSpPr>
                      <p:nvPr/>
                    </p:nvSpPr>
                    <p:spPr bwMode="auto">
                      <a:xfrm rot="16081017" flipV="1">
                        <a:off x="4047" y="2613"/>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12" name="Group 797">
                      <a:extLst>
                        <a:ext uri="{FF2B5EF4-FFF2-40B4-BE49-F238E27FC236}">
                          <a16:creationId xmlns:a16="http://schemas.microsoft.com/office/drawing/2014/main" id="{76B90C22-2E57-66CA-67B7-9E48A2C1469B}"/>
                        </a:ext>
                      </a:extLst>
                    </p:cNvPr>
                    <p:cNvGrpSpPr>
                      <a:grpSpLocks/>
                    </p:cNvGrpSpPr>
                    <p:nvPr/>
                  </p:nvGrpSpPr>
                  <p:grpSpPr bwMode="auto">
                    <a:xfrm>
                      <a:off x="4896" y="2448"/>
                      <a:ext cx="96" cy="96"/>
                      <a:chOff x="3360" y="2448"/>
                      <a:chExt cx="96" cy="96"/>
                    </a:xfrm>
                  </p:grpSpPr>
                  <p:sp>
                    <p:nvSpPr>
                      <p:cNvPr id="159148" name="Oval 798">
                        <a:extLst>
                          <a:ext uri="{FF2B5EF4-FFF2-40B4-BE49-F238E27FC236}">
                            <a16:creationId xmlns:a16="http://schemas.microsoft.com/office/drawing/2014/main" id="{6CC5FDDF-FBA9-5127-882B-B8D71BB9F1E0}"/>
                          </a:ext>
                        </a:extLst>
                      </p:cNvPr>
                      <p:cNvSpPr>
                        <a:spLocks noChangeArrowheads="1"/>
                      </p:cNvSpPr>
                      <p:nvPr/>
                    </p:nvSpPr>
                    <p:spPr bwMode="auto">
                      <a:xfrm>
                        <a:off x="3361" y="2448"/>
                        <a:ext cx="96" cy="95"/>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9149" name="Oval 799">
                        <a:extLst>
                          <a:ext uri="{FF2B5EF4-FFF2-40B4-BE49-F238E27FC236}">
                            <a16:creationId xmlns:a16="http://schemas.microsoft.com/office/drawing/2014/main" id="{5EAFC927-C1AF-92FE-A39D-28D1EFF4F842}"/>
                          </a:ext>
                        </a:extLst>
                      </p:cNvPr>
                      <p:cNvSpPr>
                        <a:spLocks noChangeArrowheads="1"/>
                      </p:cNvSpPr>
                      <p:nvPr/>
                    </p:nvSpPr>
                    <p:spPr bwMode="auto">
                      <a:xfrm>
                        <a:off x="3378" y="2464"/>
                        <a:ext cx="48" cy="47"/>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13" name="Group 800">
                      <a:extLst>
                        <a:ext uri="{FF2B5EF4-FFF2-40B4-BE49-F238E27FC236}">
                          <a16:creationId xmlns:a16="http://schemas.microsoft.com/office/drawing/2014/main" id="{CB17F60A-7C97-41B7-0AAD-FB50F0D7A7DB}"/>
                        </a:ext>
                      </a:extLst>
                    </p:cNvPr>
                    <p:cNvGrpSpPr>
                      <a:grpSpLocks/>
                    </p:cNvGrpSpPr>
                    <p:nvPr/>
                  </p:nvGrpSpPr>
                  <p:grpSpPr bwMode="auto">
                    <a:xfrm rot="8151306">
                      <a:off x="5280" y="2556"/>
                      <a:ext cx="96" cy="96"/>
                      <a:chOff x="4032" y="2592"/>
                      <a:chExt cx="96" cy="96"/>
                    </a:xfrm>
                  </p:grpSpPr>
                  <p:sp>
                    <p:nvSpPr>
                      <p:cNvPr id="132524" name="Freeform 801">
                        <a:extLst>
                          <a:ext uri="{FF2B5EF4-FFF2-40B4-BE49-F238E27FC236}">
                            <a16:creationId xmlns:a16="http://schemas.microsoft.com/office/drawing/2014/main" id="{3304D4A7-1BAD-3B08-22ED-AC30FB343C48}"/>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47" name="Oval 802">
                        <a:extLst>
                          <a:ext uri="{FF2B5EF4-FFF2-40B4-BE49-F238E27FC236}">
                            <a16:creationId xmlns:a16="http://schemas.microsoft.com/office/drawing/2014/main" id="{C1EAB137-9E08-6CF2-729E-888C86852294}"/>
                          </a:ext>
                        </a:extLst>
                      </p:cNvPr>
                      <p:cNvSpPr>
                        <a:spLocks noChangeArrowheads="1"/>
                      </p:cNvSpPr>
                      <p:nvPr/>
                    </p:nvSpPr>
                    <p:spPr bwMode="auto">
                      <a:xfrm rot="16081017" flipV="1">
                        <a:off x="4047" y="2613"/>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14" name="Group 803">
                      <a:extLst>
                        <a:ext uri="{FF2B5EF4-FFF2-40B4-BE49-F238E27FC236}">
                          <a16:creationId xmlns:a16="http://schemas.microsoft.com/office/drawing/2014/main" id="{F12F409C-BF9A-3E27-8E23-45BE91342514}"/>
                        </a:ext>
                      </a:extLst>
                    </p:cNvPr>
                    <p:cNvGrpSpPr>
                      <a:grpSpLocks/>
                    </p:cNvGrpSpPr>
                    <p:nvPr/>
                  </p:nvGrpSpPr>
                  <p:grpSpPr bwMode="auto">
                    <a:xfrm rot="8151306">
                      <a:off x="5088" y="2496"/>
                      <a:ext cx="96" cy="96"/>
                      <a:chOff x="4032" y="2592"/>
                      <a:chExt cx="96" cy="96"/>
                    </a:xfrm>
                  </p:grpSpPr>
                  <p:sp>
                    <p:nvSpPr>
                      <p:cNvPr id="132522" name="Freeform 804">
                        <a:extLst>
                          <a:ext uri="{FF2B5EF4-FFF2-40B4-BE49-F238E27FC236}">
                            <a16:creationId xmlns:a16="http://schemas.microsoft.com/office/drawing/2014/main" id="{957FE762-E393-4E97-5138-3BFF7876F15C}"/>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45" name="Oval 805">
                        <a:extLst>
                          <a:ext uri="{FF2B5EF4-FFF2-40B4-BE49-F238E27FC236}">
                            <a16:creationId xmlns:a16="http://schemas.microsoft.com/office/drawing/2014/main" id="{36F0D0DA-13B4-AF6D-C39B-C1E2F3148765}"/>
                          </a:ext>
                        </a:extLst>
                      </p:cNvPr>
                      <p:cNvSpPr>
                        <a:spLocks noChangeArrowheads="1"/>
                      </p:cNvSpPr>
                      <p:nvPr/>
                    </p:nvSpPr>
                    <p:spPr bwMode="auto">
                      <a:xfrm rot="16081017" flipV="1">
                        <a:off x="4048" y="2618"/>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15" name="Group 806">
                      <a:extLst>
                        <a:ext uri="{FF2B5EF4-FFF2-40B4-BE49-F238E27FC236}">
                          <a16:creationId xmlns:a16="http://schemas.microsoft.com/office/drawing/2014/main" id="{34049E76-4961-B218-CA8D-E5FA1768D4BE}"/>
                        </a:ext>
                      </a:extLst>
                    </p:cNvPr>
                    <p:cNvGrpSpPr>
                      <a:grpSpLocks/>
                    </p:cNvGrpSpPr>
                    <p:nvPr/>
                  </p:nvGrpSpPr>
                  <p:grpSpPr bwMode="auto">
                    <a:xfrm rot="5400000">
                      <a:off x="5363" y="2571"/>
                      <a:ext cx="126" cy="132"/>
                      <a:chOff x="3696" y="2448"/>
                      <a:chExt cx="126" cy="132"/>
                    </a:xfrm>
                  </p:grpSpPr>
                  <p:sp>
                    <p:nvSpPr>
                      <p:cNvPr id="132520" name="Freeform 807">
                        <a:extLst>
                          <a:ext uri="{FF2B5EF4-FFF2-40B4-BE49-F238E27FC236}">
                            <a16:creationId xmlns:a16="http://schemas.microsoft.com/office/drawing/2014/main" id="{0D015F61-2059-84AB-6000-EE123A1954A0}"/>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43" name="Oval 808">
                        <a:extLst>
                          <a:ext uri="{FF2B5EF4-FFF2-40B4-BE49-F238E27FC236}">
                            <a16:creationId xmlns:a16="http://schemas.microsoft.com/office/drawing/2014/main" id="{F64DF6EF-24AA-6717-BB2B-BB30EACB37AC}"/>
                          </a:ext>
                        </a:extLst>
                      </p:cNvPr>
                      <p:cNvSpPr>
                        <a:spLocks noChangeArrowheads="1"/>
                      </p:cNvSpPr>
                      <p:nvPr/>
                    </p:nvSpPr>
                    <p:spPr bwMode="auto">
                      <a:xfrm rot="7300587" flipH="1" flipV="1">
                        <a:off x="3722" y="2484"/>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16" name="Group 809">
                      <a:extLst>
                        <a:ext uri="{FF2B5EF4-FFF2-40B4-BE49-F238E27FC236}">
                          <a16:creationId xmlns:a16="http://schemas.microsoft.com/office/drawing/2014/main" id="{723CB264-9476-4CCF-F75F-87CA0ADCF994}"/>
                        </a:ext>
                      </a:extLst>
                    </p:cNvPr>
                    <p:cNvGrpSpPr>
                      <a:grpSpLocks/>
                    </p:cNvGrpSpPr>
                    <p:nvPr/>
                  </p:nvGrpSpPr>
                  <p:grpSpPr bwMode="auto">
                    <a:xfrm rot="5400000">
                      <a:off x="5283" y="2493"/>
                      <a:ext cx="126" cy="132"/>
                      <a:chOff x="3696" y="2448"/>
                      <a:chExt cx="126" cy="132"/>
                    </a:xfrm>
                  </p:grpSpPr>
                  <p:sp>
                    <p:nvSpPr>
                      <p:cNvPr id="132518" name="Freeform 810">
                        <a:extLst>
                          <a:ext uri="{FF2B5EF4-FFF2-40B4-BE49-F238E27FC236}">
                            <a16:creationId xmlns:a16="http://schemas.microsoft.com/office/drawing/2014/main" id="{225B56DC-1812-2D8D-5439-C36D2A89A1D1}"/>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41" name="Oval 811">
                        <a:extLst>
                          <a:ext uri="{FF2B5EF4-FFF2-40B4-BE49-F238E27FC236}">
                            <a16:creationId xmlns:a16="http://schemas.microsoft.com/office/drawing/2014/main" id="{166B9D8A-DE96-D7B9-0DFC-D0D2ADAA7EF7}"/>
                          </a:ext>
                        </a:extLst>
                      </p:cNvPr>
                      <p:cNvSpPr>
                        <a:spLocks noChangeArrowheads="1"/>
                      </p:cNvSpPr>
                      <p:nvPr/>
                    </p:nvSpPr>
                    <p:spPr bwMode="auto">
                      <a:xfrm rot="7300587" flipH="1" flipV="1">
                        <a:off x="3722" y="2484"/>
                        <a:ext cx="74" cy="8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17" name="Group 812">
                      <a:extLst>
                        <a:ext uri="{FF2B5EF4-FFF2-40B4-BE49-F238E27FC236}">
                          <a16:creationId xmlns:a16="http://schemas.microsoft.com/office/drawing/2014/main" id="{496C3FF0-738D-441A-9476-1DC6C348CBC4}"/>
                        </a:ext>
                      </a:extLst>
                    </p:cNvPr>
                    <p:cNvGrpSpPr>
                      <a:grpSpLocks/>
                    </p:cNvGrpSpPr>
                    <p:nvPr/>
                  </p:nvGrpSpPr>
                  <p:grpSpPr bwMode="auto">
                    <a:xfrm rot="2958962">
                      <a:off x="5187" y="2445"/>
                      <a:ext cx="126" cy="132"/>
                      <a:chOff x="3696" y="2448"/>
                      <a:chExt cx="126" cy="132"/>
                    </a:xfrm>
                  </p:grpSpPr>
                  <p:sp>
                    <p:nvSpPr>
                      <p:cNvPr id="132516" name="Freeform 813">
                        <a:extLst>
                          <a:ext uri="{FF2B5EF4-FFF2-40B4-BE49-F238E27FC236}">
                            <a16:creationId xmlns:a16="http://schemas.microsoft.com/office/drawing/2014/main" id="{825A90B9-9EB9-A2A7-92DA-E9087A5FE1B9}"/>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39" name="Oval 814">
                        <a:extLst>
                          <a:ext uri="{FF2B5EF4-FFF2-40B4-BE49-F238E27FC236}">
                            <a16:creationId xmlns:a16="http://schemas.microsoft.com/office/drawing/2014/main" id="{35D8BFED-56FD-274A-4804-621FAFBE6E0F}"/>
                          </a:ext>
                        </a:extLst>
                      </p:cNvPr>
                      <p:cNvSpPr>
                        <a:spLocks noChangeArrowheads="1"/>
                      </p:cNvSpPr>
                      <p:nvPr/>
                    </p:nvSpPr>
                    <p:spPr bwMode="auto">
                      <a:xfrm rot="7300587" flipH="1" flipV="1">
                        <a:off x="3721" y="2484"/>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18" name="Group 815">
                      <a:extLst>
                        <a:ext uri="{FF2B5EF4-FFF2-40B4-BE49-F238E27FC236}">
                          <a16:creationId xmlns:a16="http://schemas.microsoft.com/office/drawing/2014/main" id="{5862FE7B-FA2F-D953-AFDD-E4B8B5C6F061}"/>
                        </a:ext>
                      </a:extLst>
                    </p:cNvPr>
                    <p:cNvGrpSpPr>
                      <a:grpSpLocks/>
                    </p:cNvGrpSpPr>
                    <p:nvPr/>
                  </p:nvGrpSpPr>
                  <p:grpSpPr bwMode="auto">
                    <a:xfrm>
                      <a:off x="4848" y="2592"/>
                      <a:ext cx="96" cy="96"/>
                      <a:chOff x="4032" y="2592"/>
                      <a:chExt cx="96" cy="96"/>
                    </a:xfrm>
                  </p:grpSpPr>
                  <p:sp>
                    <p:nvSpPr>
                      <p:cNvPr id="132514" name="Freeform 816">
                        <a:extLst>
                          <a:ext uri="{FF2B5EF4-FFF2-40B4-BE49-F238E27FC236}">
                            <a16:creationId xmlns:a16="http://schemas.microsoft.com/office/drawing/2014/main" id="{E76A3996-711B-26FD-5D6D-CCFAB3A36FEE}"/>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37" name="Oval 817">
                        <a:extLst>
                          <a:ext uri="{FF2B5EF4-FFF2-40B4-BE49-F238E27FC236}">
                            <a16:creationId xmlns:a16="http://schemas.microsoft.com/office/drawing/2014/main" id="{63A181C3-303B-6BDA-EFA7-0B5108EBCE72}"/>
                          </a:ext>
                        </a:extLst>
                      </p:cNvPr>
                      <p:cNvSpPr>
                        <a:spLocks noChangeArrowheads="1"/>
                      </p:cNvSpPr>
                      <p:nvPr/>
                    </p:nvSpPr>
                    <p:spPr bwMode="auto">
                      <a:xfrm rot="16081017" flipV="1">
                        <a:off x="4049" y="2612"/>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19" name="Group 818">
                      <a:extLst>
                        <a:ext uri="{FF2B5EF4-FFF2-40B4-BE49-F238E27FC236}">
                          <a16:creationId xmlns:a16="http://schemas.microsoft.com/office/drawing/2014/main" id="{16D2F147-E03F-6A4D-CECC-3D90F6A9CBC1}"/>
                        </a:ext>
                      </a:extLst>
                    </p:cNvPr>
                    <p:cNvGrpSpPr>
                      <a:grpSpLocks/>
                    </p:cNvGrpSpPr>
                    <p:nvPr/>
                  </p:nvGrpSpPr>
                  <p:grpSpPr bwMode="auto">
                    <a:xfrm>
                      <a:off x="5328" y="2928"/>
                      <a:ext cx="144" cy="96"/>
                      <a:chOff x="3792" y="2928"/>
                      <a:chExt cx="144" cy="96"/>
                    </a:xfrm>
                  </p:grpSpPr>
                  <p:sp>
                    <p:nvSpPr>
                      <p:cNvPr id="132503" name="Freeform 819">
                        <a:extLst>
                          <a:ext uri="{FF2B5EF4-FFF2-40B4-BE49-F238E27FC236}">
                            <a16:creationId xmlns:a16="http://schemas.microsoft.com/office/drawing/2014/main" id="{8B7E0974-8645-0931-1DF5-9C7A48B2CE51}"/>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504" name="Group 820">
                        <a:extLst>
                          <a:ext uri="{FF2B5EF4-FFF2-40B4-BE49-F238E27FC236}">
                            <a16:creationId xmlns:a16="http://schemas.microsoft.com/office/drawing/2014/main" id="{321DC7C9-BF98-E1D8-BE1F-23F2A03BC4A4}"/>
                          </a:ext>
                        </a:extLst>
                      </p:cNvPr>
                      <p:cNvGrpSpPr>
                        <a:grpSpLocks/>
                      </p:cNvGrpSpPr>
                      <p:nvPr/>
                    </p:nvGrpSpPr>
                    <p:grpSpPr bwMode="auto">
                      <a:xfrm rot="-113625">
                        <a:off x="3799" y="2945"/>
                        <a:ext cx="58" cy="64"/>
                        <a:chOff x="2880" y="2736"/>
                        <a:chExt cx="240" cy="192"/>
                      </a:xfrm>
                    </p:grpSpPr>
                    <p:sp>
                      <p:nvSpPr>
                        <p:cNvPr id="132510" name="Line 821">
                          <a:extLst>
                            <a:ext uri="{FF2B5EF4-FFF2-40B4-BE49-F238E27FC236}">
                              <a16:creationId xmlns:a16="http://schemas.microsoft.com/office/drawing/2014/main" id="{DE20D13F-DD50-B153-66D6-EA35E703B43A}"/>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11" name="Line 822">
                          <a:extLst>
                            <a:ext uri="{FF2B5EF4-FFF2-40B4-BE49-F238E27FC236}">
                              <a16:creationId xmlns:a16="http://schemas.microsoft.com/office/drawing/2014/main" id="{55F5DF18-CD2E-2CE3-EE64-7B09FAFDF168}"/>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12" name="Line 823">
                          <a:extLst>
                            <a:ext uri="{FF2B5EF4-FFF2-40B4-BE49-F238E27FC236}">
                              <a16:creationId xmlns:a16="http://schemas.microsoft.com/office/drawing/2014/main" id="{0DBBE7E2-079C-EAFD-4275-501AF76A2755}"/>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135" name="Rectangle 824">
                          <a:extLst>
                            <a:ext uri="{FF2B5EF4-FFF2-40B4-BE49-F238E27FC236}">
                              <a16:creationId xmlns:a16="http://schemas.microsoft.com/office/drawing/2014/main" id="{B751A5F5-3F77-F72E-CBD9-DC4F3A939810}"/>
                            </a:ext>
                          </a:extLst>
                        </p:cNvPr>
                        <p:cNvSpPr>
                          <a:spLocks noChangeArrowheads="1"/>
                        </p:cNvSpPr>
                        <p:nvPr/>
                      </p:nvSpPr>
                      <p:spPr bwMode="auto">
                        <a:xfrm>
                          <a:off x="3065" y="2732"/>
                          <a:ext cx="48"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505" name="Group 825">
                        <a:extLst>
                          <a:ext uri="{FF2B5EF4-FFF2-40B4-BE49-F238E27FC236}">
                            <a16:creationId xmlns:a16="http://schemas.microsoft.com/office/drawing/2014/main" id="{EECF32D7-AEB1-8E1A-F0B2-0B060A05300B}"/>
                          </a:ext>
                        </a:extLst>
                      </p:cNvPr>
                      <p:cNvGrpSpPr>
                        <a:grpSpLocks/>
                      </p:cNvGrpSpPr>
                      <p:nvPr/>
                    </p:nvGrpSpPr>
                    <p:grpSpPr bwMode="auto">
                      <a:xfrm rot="21486375" flipH="1">
                        <a:off x="3874" y="2942"/>
                        <a:ext cx="57" cy="64"/>
                        <a:chOff x="2880" y="2736"/>
                        <a:chExt cx="240" cy="192"/>
                      </a:xfrm>
                    </p:grpSpPr>
                    <p:sp>
                      <p:nvSpPr>
                        <p:cNvPr id="132506" name="Line 826">
                          <a:extLst>
                            <a:ext uri="{FF2B5EF4-FFF2-40B4-BE49-F238E27FC236}">
                              <a16:creationId xmlns:a16="http://schemas.microsoft.com/office/drawing/2014/main" id="{3A08A253-07A0-F282-432F-471732C607B3}"/>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07" name="Line 827">
                          <a:extLst>
                            <a:ext uri="{FF2B5EF4-FFF2-40B4-BE49-F238E27FC236}">
                              <a16:creationId xmlns:a16="http://schemas.microsoft.com/office/drawing/2014/main" id="{C4A7B607-7305-0C01-0F94-D3DF0959B531}"/>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08" name="Line 828">
                          <a:extLst>
                            <a:ext uri="{FF2B5EF4-FFF2-40B4-BE49-F238E27FC236}">
                              <a16:creationId xmlns:a16="http://schemas.microsoft.com/office/drawing/2014/main" id="{F2F23EFD-970A-1941-89BD-4F8D3EF06DEC}"/>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131" name="Rectangle 829">
                          <a:extLst>
                            <a:ext uri="{FF2B5EF4-FFF2-40B4-BE49-F238E27FC236}">
                              <a16:creationId xmlns:a16="http://schemas.microsoft.com/office/drawing/2014/main" id="{D5F245A5-F86A-32CC-77B3-9198F11C154C}"/>
                            </a:ext>
                          </a:extLst>
                        </p:cNvPr>
                        <p:cNvSpPr>
                          <a:spLocks noChangeArrowheads="1"/>
                        </p:cNvSpPr>
                        <p:nvPr/>
                      </p:nvSpPr>
                      <p:spPr bwMode="auto">
                        <a:xfrm>
                          <a:off x="3074" y="2731"/>
                          <a:ext cx="49"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320" name="Group 830">
                      <a:extLst>
                        <a:ext uri="{FF2B5EF4-FFF2-40B4-BE49-F238E27FC236}">
                          <a16:creationId xmlns:a16="http://schemas.microsoft.com/office/drawing/2014/main" id="{B1421A67-1B53-AECE-F709-AFD7A72D1B0F}"/>
                        </a:ext>
                      </a:extLst>
                    </p:cNvPr>
                    <p:cNvGrpSpPr>
                      <a:grpSpLocks/>
                    </p:cNvGrpSpPr>
                    <p:nvPr/>
                  </p:nvGrpSpPr>
                  <p:grpSpPr bwMode="auto">
                    <a:xfrm rot="5400000">
                      <a:off x="4947" y="2685"/>
                      <a:ext cx="126" cy="132"/>
                      <a:chOff x="3696" y="2448"/>
                      <a:chExt cx="126" cy="132"/>
                    </a:xfrm>
                  </p:grpSpPr>
                  <p:sp>
                    <p:nvSpPr>
                      <p:cNvPr id="132501" name="Freeform 831">
                        <a:extLst>
                          <a:ext uri="{FF2B5EF4-FFF2-40B4-BE49-F238E27FC236}">
                            <a16:creationId xmlns:a16="http://schemas.microsoft.com/office/drawing/2014/main" id="{8C78E89F-24D9-EE33-B964-05F593340CCA}"/>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24" name="Oval 832">
                        <a:extLst>
                          <a:ext uri="{FF2B5EF4-FFF2-40B4-BE49-F238E27FC236}">
                            <a16:creationId xmlns:a16="http://schemas.microsoft.com/office/drawing/2014/main" id="{291B5B5F-18DE-8A23-039A-C4B795DC89E3}"/>
                          </a:ext>
                        </a:extLst>
                      </p:cNvPr>
                      <p:cNvSpPr>
                        <a:spLocks noChangeArrowheads="1"/>
                      </p:cNvSpPr>
                      <p:nvPr/>
                    </p:nvSpPr>
                    <p:spPr bwMode="auto">
                      <a:xfrm rot="7300587" flipH="1" flipV="1">
                        <a:off x="3722" y="2482"/>
                        <a:ext cx="74" cy="8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21" name="Group 833">
                      <a:extLst>
                        <a:ext uri="{FF2B5EF4-FFF2-40B4-BE49-F238E27FC236}">
                          <a16:creationId xmlns:a16="http://schemas.microsoft.com/office/drawing/2014/main" id="{FD5AAA9B-2500-B832-3F71-24E2F2BB930A}"/>
                        </a:ext>
                      </a:extLst>
                    </p:cNvPr>
                    <p:cNvGrpSpPr>
                      <a:grpSpLocks/>
                    </p:cNvGrpSpPr>
                    <p:nvPr/>
                  </p:nvGrpSpPr>
                  <p:grpSpPr bwMode="auto">
                    <a:xfrm>
                      <a:off x="4848" y="2688"/>
                      <a:ext cx="96" cy="96"/>
                      <a:chOff x="4032" y="2592"/>
                      <a:chExt cx="96" cy="96"/>
                    </a:xfrm>
                  </p:grpSpPr>
                  <p:sp>
                    <p:nvSpPr>
                      <p:cNvPr id="132499" name="Freeform 834">
                        <a:extLst>
                          <a:ext uri="{FF2B5EF4-FFF2-40B4-BE49-F238E27FC236}">
                            <a16:creationId xmlns:a16="http://schemas.microsoft.com/office/drawing/2014/main" id="{379C03F8-BAD5-62C6-D283-F2E066E221E8}"/>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22" name="Oval 835">
                        <a:extLst>
                          <a:ext uri="{FF2B5EF4-FFF2-40B4-BE49-F238E27FC236}">
                            <a16:creationId xmlns:a16="http://schemas.microsoft.com/office/drawing/2014/main" id="{C8D14347-7134-ABF9-2E67-22F24CEA4B12}"/>
                          </a:ext>
                        </a:extLst>
                      </p:cNvPr>
                      <p:cNvSpPr>
                        <a:spLocks noChangeArrowheads="1"/>
                      </p:cNvSpPr>
                      <p:nvPr/>
                    </p:nvSpPr>
                    <p:spPr bwMode="auto">
                      <a:xfrm rot="16081017" flipV="1">
                        <a:off x="4049" y="2613"/>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22" name="Group 836">
                      <a:extLst>
                        <a:ext uri="{FF2B5EF4-FFF2-40B4-BE49-F238E27FC236}">
                          <a16:creationId xmlns:a16="http://schemas.microsoft.com/office/drawing/2014/main" id="{69310C5C-AC0B-1764-59FB-3F6D0A8D3032}"/>
                        </a:ext>
                      </a:extLst>
                    </p:cNvPr>
                    <p:cNvGrpSpPr>
                      <a:grpSpLocks/>
                    </p:cNvGrpSpPr>
                    <p:nvPr/>
                  </p:nvGrpSpPr>
                  <p:grpSpPr bwMode="auto">
                    <a:xfrm>
                      <a:off x="4852" y="2840"/>
                      <a:ext cx="144" cy="96"/>
                      <a:chOff x="4032" y="2592"/>
                      <a:chExt cx="96" cy="96"/>
                    </a:xfrm>
                  </p:grpSpPr>
                  <p:sp>
                    <p:nvSpPr>
                      <p:cNvPr id="132497" name="Freeform 837">
                        <a:extLst>
                          <a:ext uri="{FF2B5EF4-FFF2-40B4-BE49-F238E27FC236}">
                            <a16:creationId xmlns:a16="http://schemas.microsoft.com/office/drawing/2014/main" id="{C8422A9D-82A1-AF18-A05C-3CB275B5675A}"/>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20" name="Oval 838">
                        <a:extLst>
                          <a:ext uri="{FF2B5EF4-FFF2-40B4-BE49-F238E27FC236}">
                            <a16:creationId xmlns:a16="http://schemas.microsoft.com/office/drawing/2014/main" id="{ECF9C670-B752-1ADB-8C9C-3D9CD312FB19}"/>
                          </a:ext>
                        </a:extLst>
                      </p:cNvPr>
                      <p:cNvSpPr>
                        <a:spLocks noChangeArrowheads="1"/>
                      </p:cNvSpPr>
                      <p:nvPr/>
                    </p:nvSpPr>
                    <p:spPr bwMode="auto">
                      <a:xfrm rot="16081017" flipV="1">
                        <a:off x="4049" y="2615"/>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23" name="Group 839">
                      <a:extLst>
                        <a:ext uri="{FF2B5EF4-FFF2-40B4-BE49-F238E27FC236}">
                          <a16:creationId xmlns:a16="http://schemas.microsoft.com/office/drawing/2014/main" id="{224A85CD-9CB5-EF78-9F8A-31E075829281}"/>
                        </a:ext>
                      </a:extLst>
                    </p:cNvPr>
                    <p:cNvGrpSpPr>
                      <a:grpSpLocks/>
                    </p:cNvGrpSpPr>
                    <p:nvPr/>
                  </p:nvGrpSpPr>
                  <p:grpSpPr bwMode="auto">
                    <a:xfrm rot="8151306">
                      <a:off x="5112" y="2592"/>
                      <a:ext cx="96" cy="96"/>
                      <a:chOff x="4032" y="2592"/>
                      <a:chExt cx="96" cy="96"/>
                    </a:xfrm>
                  </p:grpSpPr>
                  <p:sp>
                    <p:nvSpPr>
                      <p:cNvPr id="132495" name="Freeform 840">
                        <a:extLst>
                          <a:ext uri="{FF2B5EF4-FFF2-40B4-BE49-F238E27FC236}">
                            <a16:creationId xmlns:a16="http://schemas.microsoft.com/office/drawing/2014/main" id="{8ED2643C-553F-219C-3A86-75CF344EEDE6}"/>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18" name="Oval 841">
                        <a:extLst>
                          <a:ext uri="{FF2B5EF4-FFF2-40B4-BE49-F238E27FC236}">
                            <a16:creationId xmlns:a16="http://schemas.microsoft.com/office/drawing/2014/main" id="{2F6F856B-60A4-C5ED-B001-259073F39A7C}"/>
                          </a:ext>
                        </a:extLst>
                      </p:cNvPr>
                      <p:cNvSpPr>
                        <a:spLocks noChangeArrowheads="1"/>
                      </p:cNvSpPr>
                      <p:nvPr/>
                    </p:nvSpPr>
                    <p:spPr bwMode="auto">
                      <a:xfrm rot="16081017" flipV="1">
                        <a:off x="4048" y="2615"/>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24" name="Group 842">
                      <a:extLst>
                        <a:ext uri="{FF2B5EF4-FFF2-40B4-BE49-F238E27FC236}">
                          <a16:creationId xmlns:a16="http://schemas.microsoft.com/office/drawing/2014/main" id="{7AB706DD-8FDF-8E4F-C553-1C7C569CE60E}"/>
                        </a:ext>
                      </a:extLst>
                    </p:cNvPr>
                    <p:cNvGrpSpPr>
                      <a:grpSpLocks/>
                    </p:cNvGrpSpPr>
                    <p:nvPr/>
                  </p:nvGrpSpPr>
                  <p:grpSpPr bwMode="auto">
                    <a:xfrm>
                      <a:off x="4800" y="3024"/>
                      <a:ext cx="144" cy="96"/>
                      <a:chOff x="3792" y="2928"/>
                      <a:chExt cx="144" cy="96"/>
                    </a:xfrm>
                  </p:grpSpPr>
                  <p:sp>
                    <p:nvSpPr>
                      <p:cNvPr id="132484" name="Freeform 843">
                        <a:extLst>
                          <a:ext uri="{FF2B5EF4-FFF2-40B4-BE49-F238E27FC236}">
                            <a16:creationId xmlns:a16="http://schemas.microsoft.com/office/drawing/2014/main" id="{79113E69-E7DC-B78B-BB02-D19F348ECA97}"/>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485" name="Group 844">
                        <a:extLst>
                          <a:ext uri="{FF2B5EF4-FFF2-40B4-BE49-F238E27FC236}">
                            <a16:creationId xmlns:a16="http://schemas.microsoft.com/office/drawing/2014/main" id="{540EB06F-3E06-19FF-C73F-57C2D3BFB27A}"/>
                          </a:ext>
                        </a:extLst>
                      </p:cNvPr>
                      <p:cNvGrpSpPr>
                        <a:grpSpLocks/>
                      </p:cNvGrpSpPr>
                      <p:nvPr/>
                    </p:nvGrpSpPr>
                    <p:grpSpPr bwMode="auto">
                      <a:xfrm rot="-113625">
                        <a:off x="3799" y="2945"/>
                        <a:ext cx="58" cy="64"/>
                        <a:chOff x="2880" y="2736"/>
                        <a:chExt cx="240" cy="192"/>
                      </a:xfrm>
                    </p:grpSpPr>
                    <p:sp>
                      <p:nvSpPr>
                        <p:cNvPr id="132491" name="Line 845">
                          <a:extLst>
                            <a:ext uri="{FF2B5EF4-FFF2-40B4-BE49-F238E27FC236}">
                              <a16:creationId xmlns:a16="http://schemas.microsoft.com/office/drawing/2014/main" id="{D1B8B426-4999-6119-B1C2-ACCE0E497B48}"/>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92" name="Line 846">
                          <a:extLst>
                            <a:ext uri="{FF2B5EF4-FFF2-40B4-BE49-F238E27FC236}">
                              <a16:creationId xmlns:a16="http://schemas.microsoft.com/office/drawing/2014/main" id="{A5F86496-78B7-7437-8CAC-D2E8ABB51D07}"/>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93" name="Line 847">
                          <a:extLst>
                            <a:ext uri="{FF2B5EF4-FFF2-40B4-BE49-F238E27FC236}">
                              <a16:creationId xmlns:a16="http://schemas.microsoft.com/office/drawing/2014/main" id="{589CCD91-C47A-A21B-97BF-F7E405F8ECCA}"/>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116" name="Rectangle 848">
                          <a:extLst>
                            <a:ext uri="{FF2B5EF4-FFF2-40B4-BE49-F238E27FC236}">
                              <a16:creationId xmlns:a16="http://schemas.microsoft.com/office/drawing/2014/main" id="{DD39C0FD-DEBD-3A87-0401-2AFDAF87F433}"/>
                            </a:ext>
                          </a:extLst>
                        </p:cNvPr>
                        <p:cNvSpPr>
                          <a:spLocks noChangeArrowheads="1"/>
                        </p:cNvSpPr>
                        <p:nvPr/>
                      </p:nvSpPr>
                      <p:spPr bwMode="auto">
                        <a:xfrm>
                          <a:off x="3070" y="2730"/>
                          <a:ext cx="48"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486" name="Group 849">
                        <a:extLst>
                          <a:ext uri="{FF2B5EF4-FFF2-40B4-BE49-F238E27FC236}">
                            <a16:creationId xmlns:a16="http://schemas.microsoft.com/office/drawing/2014/main" id="{41495E8E-205A-1176-C394-DC4F66B1561B}"/>
                          </a:ext>
                        </a:extLst>
                      </p:cNvPr>
                      <p:cNvGrpSpPr>
                        <a:grpSpLocks/>
                      </p:cNvGrpSpPr>
                      <p:nvPr/>
                    </p:nvGrpSpPr>
                    <p:grpSpPr bwMode="auto">
                      <a:xfrm rot="21486375" flipH="1">
                        <a:off x="3874" y="2942"/>
                        <a:ext cx="57" cy="64"/>
                        <a:chOff x="2880" y="2736"/>
                        <a:chExt cx="240" cy="192"/>
                      </a:xfrm>
                    </p:grpSpPr>
                    <p:sp>
                      <p:nvSpPr>
                        <p:cNvPr id="132487" name="Line 850">
                          <a:extLst>
                            <a:ext uri="{FF2B5EF4-FFF2-40B4-BE49-F238E27FC236}">
                              <a16:creationId xmlns:a16="http://schemas.microsoft.com/office/drawing/2014/main" id="{F6AFF878-00E5-032B-079C-F9E49B65F38A}"/>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88" name="Line 851">
                          <a:extLst>
                            <a:ext uri="{FF2B5EF4-FFF2-40B4-BE49-F238E27FC236}">
                              <a16:creationId xmlns:a16="http://schemas.microsoft.com/office/drawing/2014/main" id="{88CC11BA-0F43-B6F3-7F72-1DF69DB8E65A}"/>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89" name="Line 852">
                          <a:extLst>
                            <a:ext uri="{FF2B5EF4-FFF2-40B4-BE49-F238E27FC236}">
                              <a16:creationId xmlns:a16="http://schemas.microsoft.com/office/drawing/2014/main" id="{C8C02226-CDA6-B2FA-602E-0C44D7E1A8C0}"/>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112" name="Rectangle 853">
                          <a:extLst>
                            <a:ext uri="{FF2B5EF4-FFF2-40B4-BE49-F238E27FC236}">
                              <a16:creationId xmlns:a16="http://schemas.microsoft.com/office/drawing/2014/main" id="{4D8062F5-6420-6813-95BB-B7F5E059E38E}"/>
                            </a:ext>
                          </a:extLst>
                        </p:cNvPr>
                        <p:cNvSpPr>
                          <a:spLocks noChangeArrowheads="1"/>
                        </p:cNvSpPr>
                        <p:nvPr/>
                      </p:nvSpPr>
                      <p:spPr bwMode="auto">
                        <a:xfrm>
                          <a:off x="3070" y="2734"/>
                          <a:ext cx="49" cy="188"/>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325" name="Group 854">
                      <a:extLst>
                        <a:ext uri="{FF2B5EF4-FFF2-40B4-BE49-F238E27FC236}">
                          <a16:creationId xmlns:a16="http://schemas.microsoft.com/office/drawing/2014/main" id="{41BF4745-EB43-80DF-1408-0BD97FAB37C5}"/>
                        </a:ext>
                      </a:extLst>
                    </p:cNvPr>
                    <p:cNvGrpSpPr>
                      <a:grpSpLocks/>
                    </p:cNvGrpSpPr>
                    <p:nvPr/>
                  </p:nvGrpSpPr>
                  <p:grpSpPr bwMode="auto">
                    <a:xfrm rot="5400000">
                      <a:off x="5187" y="2685"/>
                      <a:ext cx="126" cy="132"/>
                      <a:chOff x="3696" y="2448"/>
                      <a:chExt cx="126" cy="132"/>
                    </a:xfrm>
                  </p:grpSpPr>
                  <p:sp>
                    <p:nvSpPr>
                      <p:cNvPr id="132482" name="Freeform 855">
                        <a:extLst>
                          <a:ext uri="{FF2B5EF4-FFF2-40B4-BE49-F238E27FC236}">
                            <a16:creationId xmlns:a16="http://schemas.microsoft.com/office/drawing/2014/main" id="{DF1B174A-E22B-F01B-D454-8365050698F2}"/>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05" name="Oval 856">
                        <a:extLst>
                          <a:ext uri="{FF2B5EF4-FFF2-40B4-BE49-F238E27FC236}">
                            <a16:creationId xmlns:a16="http://schemas.microsoft.com/office/drawing/2014/main" id="{4EB9621D-F14B-8C4C-3350-FD62C30460C7}"/>
                          </a:ext>
                        </a:extLst>
                      </p:cNvPr>
                      <p:cNvSpPr>
                        <a:spLocks noChangeArrowheads="1"/>
                      </p:cNvSpPr>
                      <p:nvPr/>
                    </p:nvSpPr>
                    <p:spPr bwMode="auto">
                      <a:xfrm rot="7300587" flipH="1" flipV="1">
                        <a:off x="3722" y="2484"/>
                        <a:ext cx="74" cy="8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26" name="Group 857">
                      <a:extLst>
                        <a:ext uri="{FF2B5EF4-FFF2-40B4-BE49-F238E27FC236}">
                          <a16:creationId xmlns:a16="http://schemas.microsoft.com/office/drawing/2014/main" id="{4EAD3938-201C-BDA6-D137-E2E424FB1EBD}"/>
                        </a:ext>
                      </a:extLst>
                    </p:cNvPr>
                    <p:cNvGrpSpPr>
                      <a:grpSpLocks/>
                    </p:cNvGrpSpPr>
                    <p:nvPr/>
                  </p:nvGrpSpPr>
                  <p:grpSpPr bwMode="auto">
                    <a:xfrm>
                      <a:off x="4944" y="2784"/>
                      <a:ext cx="96" cy="96"/>
                      <a:chOff x="4032" y="2592"/>
                      <a:chExt cx="96" cy="96"/>
                    </a:xfrm>
                  </p:grpSpPr>
                  <p:sp>
                    <p:nvSpPr>
                      <p:cNvPr id="132480" name="Freeform 858">
                        <a:extLst>
                          <a:ext uri="{FF2B5EF4-FFF2-40B4-BE49-F238E27FC236}">
                            <a16:creationId xmlns:a16="http://schemas.microsoft.com/office/drawing/2014/main" id="{BE59C181-4435-F7A3-B4E0-F71BE664F60F}"/>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03" name="Oval 859">
                        <a:extLst>
                          <a:ext uri="{FF2B5EF4-FFF2-40B4-BE49-F238E27FC236}">
                            <a16:creationId xmlns:a16="http://schemas.microsoft.com/office/drawing/2014/main" id="{C599AC2E-DCEA-E2BF-3FF0-0B2CBB5218A3}"/>
                          </a:ext>
                        </a:extLst>
                      </p:cNvPr>
                      <p:cNvSpPr>
                        <a:spLocks noChangeArrowheads="1"/>
                      </p:cNvSpPr>
                      <p:nvPr/>
                    </p:nvSpPr>
                    <p:spPr bwMode="auto">
                      <a:xfrm rot="16081017" flipV="1">
                        <a:off x="4050" y="2613"/>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27" name="Group 860">
                      <a:extLst>
                        <a:ext uri="{FF2B5EF4-FFF2-40B4-BE49-F238E27FC236}">
                          <a16:creationId xmlns:a16="http://schemas.microsoft.com/office/drawing/2014/main" id="{7D4E965E-4095-3C8D-01DD-AF9AD4AF0A79}"/>
                        </a:ext>
                      </a:extLst>
                    </p:cNvPr>
                    <p:cNvGrpSpPr>
                      <a:grpSpLocks/>
                    </p:cNvGrpSpPr>
                    <p:nvPr/>
                  </p:nvGrpSpPr>
                  <p:grpSpPr bwMode="auto">
                    <a:xfrm>
                      <a:off x="5088" y="2928"/>
                      <a:ext cx="144" cy="96"/>
                      <a:chOff x="4032" y="2592"/>
                      <a:chExt cx="96" cy="96"/>
                    </a:xfrm>
                  </p:grpSpPr>
                  <p:sp>
                    <p:nvSpPr>
                      <p:cNvPr id="132478" name="Freeform 861">
                        <a:extLst>
                          <a:ext uri="{FF2B5EF4-FFF2-40B4-BE49-F238E27FC236}">
                            <a16:creationId xmlns:a16="http://schemas.microsoft.com/office/drawing/2014/main" id="{69A4416F-9A32-534D-1E4A-4B6E83918A97}"/>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01" name="Oval 862">
                        <a:extLst>
                          <a:ext uri="{FF2B5EF4-FFF2-40B4-BE49-F238E27FC236}">
                            <a16:creationId xmlns:a16="http://schemas.microsoft.com/office/drawing/2014/main" id="{0BFD90EC-4A83-E213-C73A-41031EA66646}"/>
                          </a:ext>
                        </a:extLst>
                      </p:cNvPr>
                      <p:cNvSpPr>
                        <a:spLocks noChangeArrowheads="1"/>
                      </p:cNvSpPr>
                      <p:nvPr/>
                    </p:nvSpPr>
                    <p:spPr bwMode="auto">
                      <a:xfrm rot="16081017" flipV="1">
                        <a:off x="4049" y="2615"/>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28" name="Group 863">
                      <a:extLst>
                        <a:ext uri="{FF2B5EF4-FFF2-40B4-BE49-F238E27FC236}">
                          <a16:creationId xmlns:a16="http://schemas.microsoft.com/office/drawing/2014/main" id="{37316A1B-8E2C-5C33-9348-2EA69FBC1BA8}"/>
                        </a:ext>
                      </a:extLst>
                    </p:cNvPr>
                    <p:cNvGrpSpPr>
                      <a:grpSpLocks/>
                    </p:cNvGrpSpPr>
                    <p:nvPr/>
                  </p:nvGrpSpPr>
                  <p:grpSpPr bwMode="auto">
                    <a:xfrm>
                      <a:off x="4896" y="2928"/>
                      <a:ext cx="96" cy="96"/>
                      <a:chOff x="4032" y="2592"/>
                      <a:chExt cx="96" cy="96"/>
                    </a:xfrm>
                  </p:grpSpPr>
                  <p:sp>
                    <p:nvSpPr>
                      <p:cNvPr id="132476" name="Freeform 864">
                        <a:extLst>
                          <a:ext uri="{FF2B5EF4-FFF2-40B4-BE49-F238E27FC236}">
                            <a16:creationId xmlns:a16="http://schemas.microsoft.com/office/drawing/2014/main" id="{8C4096EB-07EE-98F7-F8DF-87E666B9DFC7}"/>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99" name="Oval 865">
                        <a:extLst>
                          <a:ext uri="{FF2B5EF4-FFF2-40B4-BE49-F238E27FC236}">
                            <a16:creationId xmlns:a16="http://schemas.microsoft.com/office/drawing/2014/main" id="{5B66DBE2-0E98-17C5-4DBE-204DC06E6FBF}"/>
                          </a:ext>
                        </a:extLst>
                      </p:cNvPr>
                      <p:cNvSpPr>
                        <a:spLocks noChangeArrowheads="1"/>
                      </p:cNvSpPr>
                      <p:nvPr/>
                    </p:nvSpPr>
                    <p:spPr bwMode="auto">
                      <a:xfrm rot="16081017" flipV="1">
                        <a:off x="4050" y="2614"/>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29" name="Group 866">
                      <a:extLst>
                        <a:ext uri="{FF2B5EF4-FFF2-40B4-BE49-F238E27FC236}">
                          <a16:creationId xmlns:a16="http://schemas.microsoft.com/office/drawing/2014/main" id="{E52F92CC-5388-8A38-DEEE-87A7E1E6FE93}"/>
                        </a:ext>
                      </a:extLst>
                    </p:cNvPr>
                    <p:cNvGrpSpPr>
                      <a:grpSpLocks/>
                    </p:cNvGrpSpPr>
                    <p:nvPr/>
                  </p:nvGrpSpPr>
                  <p:grpSpPr bwMode="auto">
                    <a:xfrm rot="587694">
                      <a:off x="4992" y="2784"/>
                      <a:ext cx="144" cy="96"/>
                      <a:chOff x="3792" y="2928"/>
                      <a:chExt cx="144" cy="96"/>
                    </a:xfrm>
                  </p:grpSpPr>
                  <p:sp>
                    <p:nvSpPr>
                      <p:cNvPr id="132465" name="Freeform 867">
                        <a:extLst>
                          <a:ext uri="{FF2B5EF4-FFF2-40B4-BE49-F238E27FC236}">
                            <a16:creationId xmlns:a16="http://schemas.microsoft.com/office/drawing/2014/main" id="{7D3936E3-62DE-96D8-8A90-AF515478FCBC}"/>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466" name="Group 868">
                        <a:extLst>
                          <a:ext uri="{FF2B5EF4-FFF2-40B4-BE49-F238E27FC236}">
                            <a16:creationId xmlns:a16="http://schemas.microsoft.com/office/drawing/2014/main" id="{09D8421F-CAC1-92A0-9892-0B17F31ADF5F}"/>
                          </a:ext>
                        </a:extLst>
                      </p:cNvPr>
                      <p:cNvGrpSpPr>
                        <a:grpSpLocks/>
                      </p:cNvGrpSpPr>
                      <p:nvPr/>
                    </p:nvGrpSpPr>
                    <p:grpSpPr bwMode="auto">
                      <a:xfrm rot="-113625">
                        <a:off x="3799" y="2945"/>
                        <a:ext cx="58" cy="64"/>
                        <a:chOff x="2880" y="2736"/>
                        <a:chExt cx="240" cy="192"/>
                      </a:xfrm>
                    </p:grpSpPr>
                    <p:sp>
                      <p:nvSpPr>
                        <p:cNvPr id="132472" name="Line 869">
                          <a:extLst>
                            <a:ext uri="{FF2B5EF4-FFF2-40B4-BE49-F238E27FC236}">
                              <a16:creationId xmlns:a16="http://schemas.microsoft.com/office/drawing/2014/main" id="{4895816F-1007-FCAF-3602-A6AF70D15981}"/>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73" name="Line 870">
                          <a:extLst>
                            <a:ext uri="{FF2B5EF4-FFF2-40B4-BE49-F238E27FC236}">
                              <a16:creationId xmlns:a16="http://schemas.microsoft.com/office/drawing/2014/main" id="{6DD960FB-CB7C-EA54-BD25-AF2FA8BE1237}"/>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74" name="Line 871">
                          <a:extLst>
                            <a:ext uri="{FF2B5EF4-FFF2-40B4-BE49-F238E27FC236}">
                              <a16:creationId xmlns:a16="http://schemas.microsoft.com/office/drawing/2014/main" id="{6BCAC330-3B49-B3AC-D98F-A468B6B17788}"/>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097" name="Rectangle 872">
                          <a:extLst>
                            <a:ext uri="{FF2B5EF4-FFF2-40B4-BE49-F238E27FC236}">
                              <a16:creationId xmlns:a16="http://schemas.microsoft.com/office/drawing/2014/main" id="{936A27FF-19BB-A4AE-3E6E-9028A5095B6C}"/>
                            </a:ext>
                          </a:extLst>
                        </p:cNvPr>
                        <p:cNvSpPr>
                          <a:spLocks noChangeArrowheads="1"/>
                        </p:cNvSpPr>
                        <p:nvPr/>
                      </p:nvSpPr>
                      <p:spPr bwMode="auto">
                        <a:xfrm>
                          <a:off x="3063" y="2726"/>
                          <a:ext cx="48"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467" name="Group 873">
                        <a:extLst>
                          <a:ext uri="{FF2B5EF4-FFF2-40B4-BE49-F238E27FC236}">
                            <a16:creationId xmlns:a16="http://schemas.microsoft.com/office/drawing/2014/main" id="{7FC56252-0772-719D-8E95-2CD05EFA1D5D}"/>
                          </a:ext>
                        </a:extLst>
                      </p:cNvPr>
                      <p:cNvGrpSpPr>
                        <a:grpSpLocks/>
                      </p:cNvGrpSpPr>
                      <p:nvPr/>
                    </p:nvGrpSpPr>
                    <p:grpSpPr bwMode="auto">
                      <a:xfrm rot="21486375" flipH="1">
                        <a:off x="3874" y="2942"/>
                        <a:ext cx="57" cy="64"/>
                        <a:chOff x="2880" y="2736"/>
                        <a:chExt cx="240" cy="192"/>
                      </a:xfrm>
                    </p:grpSpPr>
                    <p:sp>
                      <p:nvSpPr>
                        <p:cNvPr id="132468" name="Line 874">
                          <a:extLst>
                            <a:ext uri="{FF2B5EF4-FFF2-40B4-BE49-F238E27FC236}">
                              <a16:creationId xmlns:a16="http://schemas.microsoft.com/office/drawing/2014/main" id="{F559F99F-18BF-93A4-3543-21EA12EA9E94}"/>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69" name="Line 875">
                          <a:extLst>
                            <a:ext uri="{FF2B5EF4-FFF2-40B4-BE49-F238E27FC236}">
                              <a16:creationId xmlns:a16="http://schemas.microsoft.com/office/drawing/2014/main" id="{5035EA1F-AD97-1375-2603-135DCEF2830C}"/>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70" name="Line 876">
                          <a:extLst>
                            <a:ext uri="{FF2B5EF4-FFF2-40B4-BE49-F238E27FC236}">
                              <a16:creationId xmlns:a16="http://schemas.microsoft.com/office/drawing/2014/main" id="{95605667-48AA-A978-8700-235112EB127F}"/>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093" name="Rectangle 877">
                          <a:extLst>
                            <a:ext uri="{FF2B5EF4-FFF2-40B4-BE49-F238E27FC236}">
                              <a16:creationId xmlns:a16="http://schemas.microsoft.com/office/drawing/2014/main" id="{4CDF7FE1-8CB2-1D60-5BD1-FC8612C303F3}"/>
                            </a:ext>
                          </a:extLst>
                        </p:cNvPr>
                        <p:cNvSpPr>
                          <a:spLocks noChangeArrowheads="1"/>
                        </p:cNvSpPr>
                        <p:nvPr/>
                      </p:nvSpPr>
                      <p:spPr bwMode="auto">
                        <a:xfrm>
                          <a:off x="3075" y="2729"/>
                          <a:ext cx="49" cy="188"/>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330" name="Group 878">
                      <a:extLst>
                        <a:ext uri="{FF2B5EF4-FFF2-40B4-BE49-F238E27FC236}">
                          <a16:creationId xmlns:a16="http://schemas.microsoft.com/office/drawing/2014/main" id="{48F8C1D9-B17B-D6B4-5B5E-826AB0B7147A}"/>
                        </a:ext>
                      </a:extLst>
                    </p:cNvPr>
                    <p:cNvGrpSpPr>
                      <a:grpSpLocks/>
                    </p:cNvGrpSpPr>
                    <p:nvPr/>
                  </p:nvGrpSpPr>
                  <p:grpSpPr bwMode="auto">
                    <a:xfrm>
                      <a:off x="4947" y="2953"/>
                      <a:ext cx="126" cy="132"/>
                      <a:chOff x="3696" y="2448"/>
                      <a:chExt cx="126" cy="132"/>
                    </a:xfrm>
                  </p:grpSpPr>
                  <p:sp>
                    <p:nvSpPr>
                      <p:cNvPr id="132463" name="Freeform 879">
                        <a:extLst>
                          <a:ext uri="{FF2B5EF4-FFF2-40B4-BE49-F238E27FC236}">
                            <a16:creationId xmlns:a16="http://schemas.microsoft.com/office/drawing/2014/main" id="{7877D865-D065-A672-46BB-F97CA909B655}"/>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86" name="Oval 880">
                        <a:extLst>
                          <a:ext uri="{FF2B5EF4-FFF2-40B4-BE49-F238E27FC236}">
                            <a16:creationId xmlns:a16="http://schemas.microsoft.com/office/drawing/2014/main" id="{F2EA02D4-49FB-0323-755A-167320EEA8D2}"/>
                          </a:ext>
                        </a:extLst>
                      </p:cNvPr>
                      <p:cNvSpPr>
                        <a:spLocks noChangeArrowheads="1"/>
                      </p:cNvSpPr>
                      <p:nvPr/>
                    </p:nvSpPr>
                    <p:spPr bwMode="auto">
                      <a:xfrm rot="7300587" flipH="1" flipV="1">
                        <a:off x="3722" y="2481"/>
                        <a:ext cx="75" cy="8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31" name="Group 881">
                      <a:extLst>
                        <a:ext uri="{FF2B5EF4-FFF2-40B4-BE49-F238E27FC236}">
                          <a16:creationId xmlns:a16="http://schemas.microsoft.com/office/drawing/2014/main" id="{C68EF666-F889-D449-DA21-482AF586D57C}"/>
                        </a:ext>
                      </a:extLst>
                    </p:cNvPr>
                    <p:cNvGrpSpPr>
                      <a:grpSpLocks/>
                    </p:cNvGrpSpPr>
                    <p:nvPr/>
                  </p:nvGrpSpPr>
                  <p:grpSpPr bwMode="auto">
                    <a:xfrm>
                      <a:off x="4944" y="3024"/>
                      <a:ext cx="96" cy="96"/>
                      <a:chOff x="4032" y="2592"/>
                      <a:chExt cx="96" cy="96"/>
                    </a:xfrm>
                  </p:grpSpPr>
                  <p:sp>
                    <p:nvSpPr>
                      <p:cNvPr id="132461" name="Freeform 882">
                        <a:extLst>
                          <a:ext uri="{FF2B5EF4-FFF2-40B4-BE49-F238E27FC236}">
                            <a16:creationId xmlns:a16="http://schemas.microsoft.com/office/drawing/2014/main" id="{14407F8A-D48A-0906-462A-AE5AF0623949}"/>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84" name="Oval 883">
                        <a:extLst>
                          <a:ext uri="{FF2B5EF4-FFF2-40B4-BE49-F238E27FC236}">
                            <a16:creationId xmlns:a16="http://schemas.microsoft.com/office/drawing/2014/main" id="{C0C037DB-931F-2A7D-9E11-AA328DD01FB0}"/>
                          </a:ext>
                        </a:extLst>
                      </p:cNvPr>
                      <p:cNvSpPr>
                        <a:spLocks noChangeArrowheads="1"/>
                      </p:cNvSpPr>
                      <p:nvPr/>
                    </p:nvSpPr>
                    <p:spPr bwMode="auto">
                      <a:xfrm rot="16081017" flipV="1">
                        <a:off x="4050" y="2613"/>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32" name="Group 884">
                      <a:extLst>
                        <a:ext uri="{FF2B5EF4-FFF2-40B4-BE49-F238E27FC236}">
                          <a16:creationId xmlns:a16="http://schemas.microsoft.com/office/drawing/2014/main" id="{033C3BB9-0B84-20B1-6718-6AAAD30665D6}"/>
                        </a:ext>
                      </a:extLst>
                    </p:cNvPr>
                    <p:cNvGrpSpPr>
                      <a:grpSpLocks/>
                    </p:cNvGrpSpPr>
                    <p:nvPr/>
                  </p:nvGrpSpPr>
                  <p:grpSpPr bwMode="auto">
                    <a:xfrm>
                      <a:off x="5136" y="2976"/>
                      <a:ext cx="144" cy="96"/>
                      <a:chOff x="4032" y="2592"/>
                      <a:chExt cx="96" cy="96"/>
                    </a:xfrm>
                  </p:grpSpPr>
                  <p:sp>
                    <p:nvSpPr>
                      <p:cNvPr id="132459" name="Freeform 885">
                        <a:extLst>
                          <a:ext uri="{FF2B5EF4-FFF2-40B4-BE49-F238E27FC236}">
                            <a16:creationId xmlns:a16="http://schemas.microsoft.com/office/drawing/2014/main" id="{B4CD13CF-B577-3988-8F41-1C04D964D13E}"/>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82" name="Oval 886">
                        <a:extLst>
                          <a:ext uri="{FF2B5EF4-FFF2-40B4-BE49-F238E27FC236}">
                            <a16:creationId xmlns:a16="http://schemas.microsoft.com/office/drawing/2014/main" id="{D675A120-938B-ED81-AB2A-C08D1F8B847D}"/>
                          </a:ext>
                        </a:extLst>
                      </p:cNvPr>
                      <p:cNvSpPr>
                        <a:spLocks noChangeArrowheads="1"/>
                      </p:cNvSpPr>
                      <p:nvPr/>
                    </p:nvSpPr>
                    <p:spPr bwMode="auto">
                      <a:xfrm rot="16081017" flipV="1">
                        <a:off x="4049" y="2613"/>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33" name="Group 887">
                      <a:extLst>
                        <a:ext uri="{FF2B5EF4-FFF2-40B4-BE49-F238E27FC236}">
                          <a16:creationId xmlns:a16="http://schemas.microsoft.com/office/drawing/2014/main" id="{5E038CFA-FD0E-C836-5A1E-541C816A9617}"/>
                        </a:ext>
                      </a:extLst>
                    </p:cNvPr>
                    <p:cNvGrpSpPr>
                      <a:grpSpLocks/>
                    </p:cNvGrpSpPr>
                    <p:nvPr/>
                  </p:nvGrpSpPr>
                  <p:grpSpPr bwMode="auto">
                    <a:xfrm rot="8151306">
                      <a:off x="5136" y="2832"/>
                      <a:ext cx="96" cy="96"/>
                      <a:chOff x="4032" y="2592"/>
                      <a:chExt cx="96" cy="96"/>
                    </a:xfrm>
                  </p:grpSpPr>
                  <p:sp>
                    <p:nvSpPr>
                      <p:cNvPr id="132457" name="Freeform 888">
                        <a:extLst>
                          <a:ext uri="{FF2B5EF4-FFF2-40B4-BE49-F238E27FC236}">
                            <a16:creationId xmlns:a16="http://schemas.microsoft.com/office/drawing/2014/main" id="{A39A016B-C9AF-33EF-1C26-802580C5DFCC}"/>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80" name="Oval 889">
                        <a:extLst>
                          <a:ext uri="{FF2B5EF4-FFF2-40B4-BE49-F238E27FC236}">
                            <a16:creationId xmlns:a16="http://schemas.microsoft.com/office/drawing/2014/main" id="{E64C355D-152D-1AF9-89CC-E7479C507061}"/>
                          </a:ext>
                        </a:extLst>
                      </p:cNvPr>
                      <p:cNvSpPr>
                        <a:spLocks noChangeArrowheads="1"/>
                      </p:cNvSpPr>
                      <p:nvPr/>
                    </p:nvSpPr>
                    <p:spPr bwMode="auto">
                      <a:xfrm rot="16081017" flipV="1">
                        <a:off x="4049" y="2615"/>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34" name="Group 890">
                      <a:extLst>
                        <a:ext uri="{FF2B5EF4-FFF2-40B4-BE49-F238E27FC236}">
                          <a16:creationId xmlns:a16="http://schemas.microsoft.com/office/drawing/2014/main" id="{91B477A4-D5B0-C909-BCEB-D90F252975D2}"/>
                        </a:ext>
                      </a:extLst>
                    </p:cNvPr>
                    <p:cNvGrpSpPr>
                      <a:grpSpLocks/>
                    </p:cNvGrpSpPr>
                    <p:nvPr/>
                  </p:nvGrpSpPr>
                  <p:grpSpPr bwMode="auto">
                    <a:xfrm>
                      <a:off x="4848" y="2784"/>
                      <a:ext cx="96" cy="96"/>
                      <a:chOff x="3360" y="2448"/>
                      <a:chExt cx="96" cy="96"/>
                    </a:xfrm>
                  </p:grpSpPr>
                  <p:sp>
                    <p:nvSpPr>
                      <p:cNvPr id="159077" name="Oval 891">
                        <a:extLst>
                          <a:ext uri="{FF2B5EF4-FFF2-40B4-BE49-F238E27FC236}">
                            <a16:creationId xmlns:a16="http://schemas.microsoft.com/office/drawing/2014/main" id="{C288D6D9-5B88-D26E-A727-36879C63B436}"/>
                          </a:ext>
                        </a:extLst>
                      </p:cNvPr>
                      <p:cNvSpPr>
                        <a:spLocks noChangeArrowheads="1"/>
                      </p:cNvSpPr>
                      <p:nvPr/>
                    </p:nvSpPr>
                    <p:spPr bwMode="auto">
                      <a:xfrm>
                        <a:off x="3360" y="2447"/>
                        <a:ext cx="97" cy="95"/>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9078" name="Oval 892">
                        <a:extLst>
                          <a:ext uri="{FF2B5EF4-FFF2-40B4-BE49-F238E27FC236}">
                            <a16:creationId xmlns:a16="http://schemas.microsoft.com/office/drawing/2014/main" id="{68F4CDC9-0AE7-DE9C-6256-DB8137A90C3C}"/>
                          </a:ext>
                        </a:extLst>
                      </p:cNvPr>
                      <p:cNvSpPr>
                        <a:spLocks noChangeArrowheads="1"/>
                      </p:cNvSpPr>
                      <p:nvPr/>
                    </p:nvSpPr>
                    <p:spPr bwMode="auto">
                      <a:xfrm>
                        <a:off x="3376" y="2463"/>
                        <a:ext cx="48" cy="47"/>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35" name="Group 893">
                      <a:extLst>
                        <a:ext uri="{FF2B5EF4-FFF2-40B4-BE49-F238E27FC236}">
                          <a16:creationId xmlns:a16="http://schemas.microsoft.com/office/drawing/2014/main" id="{A37E03B4-72BF-F167-672E-30A8025D3A89}"/>
                        </a:ext>
                      </a:extLst>
                    </p:cNvPr>
                    <p:cNvGrpSpPr>
                      <a:grpSpLocks/>
                    </p:cNvGrpSpPr>
                    <p:nvPr/>
                  </p:nvGrpSpPr>
                  <p:grpSpPr bwMode="auto">
                    <a:xfrm rot="8151306">
                      <a:off x="5040" y="2736"/>
                      <a:ext cx="96" cy="96"/>
                      <a:chOff x="4032" y="2592"/>
                      <a:chExt cx="96" cy="96"/>
                    </a:xfrm>
                  </p:grpSpPr>
                  <p:sp>
                    <p:nvSpPr>
                      <p:cNvPr id="132453" name="Freeform 894">
                        <a:extLst>
                          <a:ext uri="{FF2B5EF4-FFF2-40B4-BE49-F238E27FC236}">
                            <a16:creationId xmlns:a16="http://schemas.microsoft.com/office/drawing/2014/main" id="{62F7DED7-88A4-B6B4-09E4-E8EBAD6B06B7}"/>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76" name="Oval 895">
                        <a:extLst>
                          <a:ext uri="{FF2B5EF4-FFF2-40B4-BE49-F238E27FC236}">
                            <a16:creationId xmlns:a16="http://schemas.microsoft.com/office/drawing/2014/main" id="{31D34EC8-B3EC-ABE5-7956-34840CB9DB93}"/>
                          </a:ext>
                        </a:extLst>
                      </p:cNvPr>
                      <p:cNvSpPr>
                        <a:spLocks noChangeArrowheads="1"/>
                      </p:cNvSpPr>
                      <p:nvPr/>
                    </p:nvSpPr>
                    <p:spPr bwMode="auto">
                      <a:xfrm rot="16081017" flipV="1">
                        <a:off x="4048" y="2618"/>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36" name="Group 896">
                      <a:extLst>
                        <a:ext uri="{FF2B5EF4-FFF2-40B4-BE49-F238E27FC236}">
                          <a16:creationId xmlns:a16="http://schemas.microsoft.com/office/drawing/2014/main" id="{E3252B34-612B-F04F-A740-E50674DDD919}"/>
                        </a:ext>
                      </a:extLst>
                    </p:cNvPr>
                    <p:cNvGrpSpPr>
                      <a:grpSpLocks/>
                    </p:cNvGrpSpPr>
                    <p:nvPr/>
                  </p:nvGrpSpPr>
                  <p:grpSpPr bwMode="auto">
                    <a:xfrm rot="8151306">
                      <a:off x="5040" y="2928"/>
                      <a:ext cx="96" cy="96"/>
                      <a:chOff x="4032" y="2592"/>
                      <a:chExt cx="96" cy="96"/>
                    </a:xfrm>
                  </p:grpSpPr>
                  <p:sp>
                    <p:nvSpPr>
                      <p:cNvPr id="132451" name="Freeform 897">
                        <a:extLst>
                          <a:ext uri="{FF2B5EF4-FFF2-40B4-BE49-F238E27FC236}">
                            <a16:creationId xmlns:a16="http://schemas.microsoft.com/office/drawing/2014/main" id="{6470BB5B-9628-AA39-5EEB-B46315C32BFE}"/>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74" name="Oval 898">
                        <a:extLst>
                          <a:ext uri="{FF2B5EF4-FFF2-40B4-BE49-F238E27FC236}">
                            <a16:creationId xmlns:a16="http://schemas.microsoft.com/office/drawing/2014/main" id="{BB835517-978E-B024-6030-522EF5BBA259}"/>
                          </a:ext>
                        </a:extLst>
                      </p:cNvPr>
                      <p:cNvSpPr>
                        <a:spLocks noChangeArrowheads="1"/>
                      </p:cNvSpPr>
                      <p:nvPr/>
                    </p:nvSpPr>
                    <p:spPr bwMode="auto">
                      <a:xfrm rot="16081017" flipV="1">
                        <a:off x="4049" y="2618"/>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37" name="Group 899">
                      <a:extLst>
                        <a:ext uri="{FF2B5EF4-FFF2-40B4-BE49-F238E27FC236}">
                          <a16:creationId xmlns:a16="http://schemas.microsoft.com/office/drawing/2014/main" id="{35AF89EC-DFB7-C8E8-72BD-C4C22F77CF21}"/>
                        </a:ext>
                      </a:extLst>
                    </p:cNvPr>
                    <p:cNvGrpSpPr>
                      <a:grpSpLocks/>
                    </p:cNvGrpSpPr>
                    <p:nvPr/>
                  </p:nvGrpSpPr>
                  <p:grpSpPr bwMode="auto">
                    <a:xfrm rot="8151306">
                      <a:off x="4992" y="3072"/>
                      <a:ext cx="96" cy="96"/>
                      <a:chOff x="4032" y="2592"/>
                      <a:chExt cx="96" cy="96"/>
                    </a:xfrm>
                  </p:grpSpPr>
                  <p:sp>
                    <p:nvSpPr>
                      <p:cNvPr id="132449" name="Freeform 900">
                        <a:extLst>
                          <a:ext uri="{FF2B5EF4-FFF2-40B4-BE49-F238E27FC236}">
                            <a16:creationId xmlns:a16="http://schemas.microsoft.com/office/drawing/2014/main" id="{97649D50-F7C1-AB91-8BAD-53B3FA4DC406}"/>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72" name="Oval 901">
                        <a:extLst>
                          <a:ext uri="{FF2B5EF4-FFF2-40B4-BE49-F238E27FC236}">
                            <a16:creationId xmlns:a16="http://schemas.microsoft.com/office/drawing/2014/main" id="{459DC987-D161-8274-AB5A-B234D43074F1}"/>
                          </a:ext>
                        </a:extLst>
                      </p:cNvPr>
                      <p:cNvSpPr>
                        <a:spLocks noChangeArrowheads="1"/>
                      </p:cNvSpPr>
                      <p:nvPr/>
                    </p:nvSpPr>
                    <p:spPr bwMode="auto">
                      <a:xfrm rot="16081017" flipV="1">
                        <a:off x="4048" y="2618"/>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38" name="Group 902">
                      <a:extLst>
                        <a:ext uri="{FF2B5EF4-FFF2-40B4-BE49-F238E27FC236}">
                          <a16:creationId xmlns:a16="http://schemas.microsoft.com/office/drawing/2014/main" id="{EADA84F1-E1F9-1BF7-BAAA-4B6574C7C07C}"/>
                        </a:ext>
                      </a:extLst>
                    </p:cNvPr>
                    <p:cNvGrpSpPr>
                      <a:grpSpLocks/>
                    </p:cNvGrpSpPr>
                    <p:nvPr/>
                  </p:nvGrpSpPr>
                  <p:grpSpPr bwMode="auto">
                    <a:xfrm rot="5400000">
                      <a:off x="5043" y="2973"/>
                      <a:ext cx="126" cy="132"/>
                      <a:chOff x="3696" y="2448"/>
                      <a:chExt cx="126" cy="132"/>
                    </a:xfrm>
                  </p:grpSpPr>
                  <p:sp>
                    <p:nvSpPr>
                      <p:cNvPr id="132447" name="Freeform 903">
                        <a:extLst>
                          <a:ext uri="{FF2B5EF4-FFF2-40B4-BE49-F238E27FC236}">
                            <a16:creationId xmlns:a16="http://schemas.microsoft.com/office/drawing/2014/main" id="{E235E377-CE7A-23D1-5731-F678E55ADACD}"/>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70" name="Oval 904">
                        <a:extLst>
                          <a:ext uri="{FF2B5EF4-FFF2-40B4-BE49-F238E27FC236}">
                            <a16:creationId xmlns:a16="http://schemas.microsoft.com/office/drawing/2014/main" id="{266980DD-071A-8A06-F366-D157F3CC39F3}"/>
                          </a:ext>
                        </a:extLst>
                      </p:cNvPr>
                      <p:cNvSpPr>
                        <a:spLocks noChangeArrowheads="1"/>
                      </p:cNvSpPr>
                      <p:nvPr/>
                    </p:nvSpPr>
                    <p:spPr bwMode="auto">
                      <a:xfrm rot="7300587" flipH="1" flipV="1">
                        <a:off x="3722" y="2484"/>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39" name="Group 905">
                      <a:extLst>
                        <a:ext uri="{FF2B5EF4-FFF2-40B4-BE49-F238E27FC236}">
                          <a16:creationId xmlns:a16="http://schemas.microsoft.com/office/drawing/2014/main" id="{298AD242-C890-0C66-F21C-88EAE4848396}"/>
                        </a:ext>
                      </a:extLst>
                    </p:cNvPr>
                    <p:cNvGrpSpPr>
                      <a:grpSpLocks/>
                    </p:cNvGrpSpPr>
                    <p:nvPr/>
                  </p:nvGrpSpPr>
                  <p:grpSpPr bwMode="auto">
                    <a:xfrm rot="5400000">
                      <a:off x="5043" y="2829"/>
                      <a:ext cx="126" cy="132"/>
                      <a:chOff x="3696" y="2448"/>
                      <a:chExt cx="126" cy="132"/>
                    </a:xfrm>
                  </p:grpSpPr>
                  <p:sp>
                    <p:nvSpPr>
                      <p:cNvPr id="132445" name="Freeform 906">
                        <a:extLst>
                          <a:ext uri="{FF2B5EF4-FFF2-40B4-BE49-F238E27FC236}">
                            <a16:creationId xmlns:a16="http://schemas.microsoft.com/office/drawing/2014/main" id="{0FED34AB-BFDE-DDED-C2A4-D32AF6BF315C}"/>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68" name="Oval 907">
                        <a:extLst>
                          <a:ext uri="{FF2B5EF4-FFF2-40B4-BE49-F238E27FC236}">
                            <a16:creationId xmlns:a16="http://schemas.microsoft.com/office/drawing/2014/main" id="{B14B1A92-20A6-C845-7D56-1F07981CE986}"/>
                          </a:ext>
                        </a:extLst>
                      </p:cNvPr>
                      <p:cNvSpPr>
                        <a:spLocks noChangeArrowheads="1"/>
                      </p:cNvSpPr>
                      <p:nvPr/>
                    </p:nvSpPr>
                    <p:spPr bwMode="auto">
                      <a:xfrm rot="7300587" flipH="1" flipV="1">
                        <a:off x="3722" y="2484"/>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40" name="Group 908">
                      <a:extLst>
                        <a:ext uri="{FF2B5EF4-FFF2-40B4-BE49-F238E27FC236}">
                          <a16:creationId xmlns:a16="http://schemas.microsoft.com/office/drawing/2014/main" id="{08D34703-C89C-9007-904F-CEF189D0F9DE}"/>
                        </a:ext>
                      </a:extLst>
                    </p:cNvPr>
                    <p:cNvGrpSpPr>
                      <a:grpSpLocks/>
                    </p:cNvGrpSpPr>
                    <p:nvPr/>
                  </p:nvGrpSpPr>
                  <p:grpSpPr bwMode="auto">
                    <a:xfrm rot="5400000">
                      <a:off x="5199" y="2799"/>
                      <a:ext cx="126" cy="132"/>
                      <a:chOff x="3696" y="2448"/>
                      <a:chExt cx="126" cy="132"/>
                    </a:xfrm>
                  </p:grpSpPr>
                  <p:sp>
                    <p:nvSpPr>
                      <p:cNvPr id="132443" name="Freeform 909">
                        <a:extLst>
                          <a:ext uri="{FF2B5EF4-FFF2-40B4-BE49-F238E27FC236}">
                            <a16:creationId xmlns:a16="http://schemas.microsoft.com/office/drawing/2014/main" id="{DD37080D-EE79-C2C8-9279-3C4CBFB0E68D}"/>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66" name="Oval 910">
                        <a:extLst>
                          <a:ext uri="{FF2B5EF4-FFF2-40B4-BE49-F238E27FC236}">
                            <a16:creationId xmlns:a16="http://schemas.microsoft.com/office/drawing/2014/main" id="{7F0CCB2E-5571-49A8-CADD-37AFF20A3EB2}"/>
                          </a:ext>
                        </a:extLst>
                      </p:cNvPr>
                      <p:cNvSpPr>
                        <a:spLocks noChangeArrowheads="1"/>
                      </p:cNvSpPr>
                      <p:nvPr/>
                    </p:nvSpPr>
                    <p:spPr bwMode="auto">
                      <a:xfrm rot="7300587" flipH="1" flipV="1">
                        <a:off x="3722" y="2485"/>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41" name="Group 911">
                      <a:extLst>
                        <a:ext uri="{FF2B5EF4-FFF2-40B4-BE49-F238E27FC236}">
                          <a16:creationId xmlns:a16="http://schemas.microsoft.com/office/drawing/2014/main" id="{B7E4F7D5-339A-31D3-D767-3A2C91E0F507}"/>
                        </a:ext>
                      </a:extLst>
                    </p:cNvPr>
                    <p:cNvGrpSpPr>
                      <a:grpSpLocks/>
                    </p:cNvGrpSpPr>
                    <p:nvPr/>
                  </p:nvGrpSpPr>
                  <p:grpSpPr bwMode="auto">
                    <a:xfrm>
                      <a:off x="5040" y="2592"/>
                      <a:ext cx="96" cy="96"/>
                      <a:chOff x="4032" y="2592"/>
                      <a:chExt cx="96" cy="96"/>
                    </a:xfrm>
                  </p:grpSpPr>
                  <p:sp>
                    <p:nvSpPr>
                      <p:cNvPr id="132441" name="Freeform 912">
                        <a:extLst>
                          <a:ext uri="{FF2B5EF4-FFF2-40B4-BE49-F238E27FC236}">
                            <a16:creationId xmlns:a16="http://schemas.microsoft.com/office/drawing/2014/main" id="{759B2DE5-E647-1D27-9FA5-587DE6ED38CE}"/>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64" name="Oval 913">
                        <a:extLst>
                          <a:ext uri="{FF2B5EF4-FFF2-40B4-BE49-F238E27FC236}">
                            <a16:creationId xmlns:a16="http://schemas.microsoft.com/office/drawing/2014/main" id="{1548FC09-43D9-5A8A-0361-975386473337}"/>
                          </a:ext>
                        </a:extLst>
                      </p:cNvPr>
                      <p:cNvSpPr>
                        <a:spLocks noChangeArrowheads="1"/>
                      </p:cNvSpPr>
                      <p:nvPr/>
                    </p:nvSpPr>
                    <p:spPr bwMode="auto">
                      <a:xfrm rot="16081017" flipV="1">
                        <a:off x="4049" y="2613"/>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42" name="Group 914">
                      <a:extLst>
                        <a:ext uri="{FF2B5EF4-FFF2-40B4-BE49-F238E27FC236}">
                          <a16:creationId xmlns:a16="http://schemas.microsoft.com/office/drawing/2014/main" id="{4CB39803-4BA5-B3CB-77D7-0FC377725C25}"/>
                        </a:ext>
                      </a:extLst>
                    </p:cNvPr>
                    <p:cNvGrpSpPr>
                      <a:grpSpLocks/>
                    </p:cNvGrpSpPr>
                    <p:nvPr/>
                  </p:nvGrpSpPr>
                  <p:grpSpPr bwMode="auto">
                    <a:xfrm>
                      <a:off x="5136" y="2880"/>
                      <a:ext cx="144" cy="96"/>
                      <a:chOff x="3792" y="2928"/>
                      <a:chExt cx="144" cy="96"/>
                    </a:xfrm>
                  </p:grpSpPr>
                  <p:sp>
                    <p:nvSpPr>
                      <p:cNvPr id="132430" name="Freeform 915">
                        <a:extLst>
                          <a:ext uri="{FF2B5EF4-FFF2-40B4-BE49-F238E27FC236}">
                            <a16:creationId xmlns:a16="http://schemas.microsoft.com/office/drawing/2014/main" id="{B31BF5CE-F0A4-7E69-C917-62826C6C3B46}"/>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431" name="Group 916">
                        <a:extLst>
                          <a:ext uri="{FF2B5EF4-FFF2-40B4-BE49-F238E27FC236}">
                            <a16:creationId xmlns:a16="http://schemas.microsoft.com/office/drawing/2014/main" id="{A62203EE-3DA1-44DF-682A-A29C95D8348E}"/>
                          </a:ext>
                        </a:extLst>
                      </p:cNvPr>
                      <p:cNvGrpSpPr>
                        <a:grpSpLocks/>
                      </p:cNvGrpSpPr>
                      <p:nvPr/>
                    </p:nvGrpSpPr>
                    <p:grpSpPr bwMode="auto">
                      <a:xfrm rot="-113625">
                        <a:off x="3799" y="2945"/>
                        <a:ext cx="58" cy="64"/>
                        <a:chOff x="2880" y="2736"/>
                        <a:chExt cx="240" cy="192"/>
                      </a:xfrm>
                    </p:grpSpPr>
                    <p:sp>
                      <p:nvSpPr>
                        <p:cNvPr id="132437" name="Line 917">
                          <a:extLst>
                            <a:ext uri="{FF2B5EF4-FFF2-40B4-BE49-F238E27FC236}">
                              <a16:creationId xmlns:a16="http://schemas.microsoft.com/office/drawing/2014/main" id="{21D27943-9EDC-EFEF-10A1-2477625E6CD3}"/>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38" name="Line 918">
                          <a:extLst>
                            <a:ext uri="{FF2B5EF4-FFF2-40B4-BE49-F238E27FC236}">
                              <a16:creationId xmlns:a16="http://schemas.microsoft.com/office/drawing/2014/main" id="{5E8020F8-55BA-00DE-3551-9CE1F4008439}"/>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39" name="Line 919">
                          <a:extLst>
                            <a:ext uri="{FF2B5EF4-FFF2-40B4-BE49-F238E27FC236}">
                              <a16:creationId xmlns:a16="http://schemas.microsoft.com/office/drawing/2014/main" id="{839FAE9D-A4C0-272C-8B01-A3FBA0FD06CF}"/>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062" name="Rectangle 920">
                          <a:extLst>
                            <a:ext uri="{FF2B5EF4-FFF2-40B4-BE49-F238E27FC236}">
                              <a16:creationId xmlns:a16="http://schemas.microsoft.com/office/drawing/2014/main" id="{12243A9C-F7F8-95DC-7629-95985C3F555B}"/>
                            </a:ext>
                          </a:extLst>
                        </p:cNvPr>
                        <p:cNvSpPr>
                          <a:spLocks noChangeArrowheads="1"/>
                        </p:cNvSpPr>
                        <p:nvPr/>
                      </p:nvSpPr>
                      <p:spPr bwMode="auto">
                        <a:xfrm>
                          <a:off x="3062" y="2731"/>
                          <a:ext cx="48"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432" name="Group 921">
                        <a:extLst>
                          <a:ext uri="{FF2B5EF4-FFF2-40B4-BE49-F238E27FC236}">
                            <a16:creationId xmlns:a16="http://schemas.microsoft.com/office/drawing/2014/main" id="{C5D6ADEA-208B-8086-B3CF-E084757E1A2F}"/>
                          </a:ext>
                        </a:extLst>
                      </p:cNvPr>
                      <p:cNvGrpSpPr>
                        <a:grpSpLocks/>
                      </p:cNvGrpSpPr>
                      <p:nvPr/>
                    </p:nvGrpSpPr>
                    <p:grpSpPr bwMode="auto">
                      <a:xfrm rot="21486375" flipH="1">
                        <a:off x="3874" y="2942"/>
                        <a:ext cx="57" cy="64"/>
                        <a:chOff x="2880" y="2736"/>
                        <a:chExt cx="240" cy="192"/>
                      </a:xfrm>
                    </p:grpSpPr>
                    <p:sp>
                      <p:nvSpPr>
                        <p:cNvPr id="132433" name="Line 922">
                          <a:extLst>
                            <a:ext uri="{FF2B5EF4-FFF2-40B4-BE49-F238E27FC236}">
                              <a16:creationId xmlns:a16="http://schemas.microsoft.com/office/drawing/2014/main" id="{5AE201AF-6CF0-7800-BB28-198B5E0244AF}"/>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34" name="Line 923">
                          <a:extLst>
                            <a:ext uri="{FF2B5EF4-FFF2-40B4-BE49-F238E27FC236}">
                              <a16:creationId xmlns:a16="http://schemas.microsoft.com/office/drawing/2014/main" id="{9ACD0F63-A979-A3FE-6DFF-A745B9FCFBD2}"/>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35" name="Line 924">
                          <a:extLst>
                            <a:ext uri="{FF2B5EF4-FFF2-40B4-BE49-F238E27FC236}">
                              <a16:creationId xmlns:a16="http://schemas.microsoft.com/office/drawing/2014/main" id="{D9F9DDB6-A3B6-4BC8-E103-0BF16C486FC5}"/>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058" name="Rectangle 925">
                          <a:extLst>
                            <a:ext uri="{FF2B5EF4-FFF2-40B4-BE49-F238E27FC236}">
                              <a16:creationId xmlns:a16="http://schemas.microsoft.com/office/drawing/2014/main" id="{00EE148D-D234-EFEB-4952-D5A858BFFF0F}"/>
                            </a:ext>
                          </a:extLst>
                        </p:cNvPr>
                        <p:cNvSpPr>
                          <a:spLocks noChangeArrowheads="1"/>
                        </p:cNvSpPr>
                        <p:nvPr/>
                      </p:nvSpPr>
                      <p:spPr bwMode="auto">
                        <a:xfrm>
                          <a:off x="3070" y="2730"/>
                          <a:ext cx="49"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343" name="Group 926">
                      <a:extLst>
                        <a:ext uri="{FF2B5EF4-FFF2-40B4-BE49-F238E27FC236}">
                          <a16:creationId xmlns:a16="http://schemas.microsoft.com/office/drawing/2014/main" id="{88797E17-E3D0-9641-2B45-B3F1649B4F7A}"/>
                        </a:ext>
                      </a:extLst>
                    </p:cNvPr>
                    <p:cNvGrpSpPr>
                      <a:grpSpLocks/>
                    </p:cNvGrpSpPr>
                    <p:nvPr/>
                  </p:nvGrpSpPr>
                  <p:grpSpPr bwMode="auto">
                    <a:xfrm rot="10505418">
                      <a:off x="5232" y="2976"/>
                      <a:ext cx="126" cy="132"/>
                      <a:chOff x="3696" y="2448"/>
                      <a:chExt cx="126" cy="132"/>
                    </a:xfrm>
                  </p:grpSpPr>
                  <p:sp>
                    <p:nvSpPr>
                      <p:cNvPr id="132428" name="Freeform 927">
                        <a:extLst>
                          <a:ext uri="{FF2B5EF4-FFF2-40B4-BE49-F238E27FC236}">
                            <a16:creationId xmlns:a16="http://schemas.microsoft.com/office/drawing/2014/main" id="{CF125743-0233-B49A-9494-009DD61F6749}"/>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51" name="Oval 928">
                        <a:extLst>
                          <a:ext uri="{FF2B5EF4-FFF2-40B4-BE49-F238E27FC236}">
                            <a16:creationId xmlns:a16="http://schemas.microsoft.com/office/drawing/2014/main" id="{AC77B77D-04CD-5835-AF08-BC905B9B19D5}"/>
                          </a:ext>
                        </a:extLst>
                      </p:cNvPr>
                      <p:cNvSpPr>
                        <a:spLocks noChangeArrowheads="1"/>
                      </p:cNvSpPr>
                      <p:nvPr/>
                    </p:nvSpPr>
                    <p:spPr bwMode="auto">
                      <a:xfrm rot="7300587" flipH="1" flipV="1">
                        <a:off x="3721" y="2482"/>
                        <a:ext cx="75" cy="8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44" name="Group 929">
                      <a:extLst>
                        <a:ext uri="{FF2B5EF4-FFF2-40B4-BE49-F238E27FC236}">
                          <a16:creationId xmlns:a16="http://schemas.microsoft.com/office/drawing/2014/main" id="{56B6E4F3-4631-CAE0-A7BD-C1F86A61B8D7}"/>
                        </a:ext>
                      </a:extLst>
                    </p:cNvPr>
                    <p:cNvGrpSpPr>
                      <a:grpSpLocks/>
                    </p:cNvGrpSpPr>
                    <p:nvPr/>
                  </p:nvGrpSpPr>
                  <p:grpSpPr bwMode="auto">
                    <a:xfrm>
                      <a:off x="5136" y="2544"/>
                      <a:ext cx="144" cy="96"/>
                      <a:chOff x="4032" y="2592"/>
                      <a:chExt cx="96" cy="96"/>
                    </a:xfrm>
                  </p:grpSpPr>
                  <p:sp>
                    <p:nvSpPr>
                      <p:cNvPr id="132426" name="Freeform 930">
                        <a:extLst>
                          <a:ext uri="{FF2B5EF4-FFF2-40B4-BE49-F238E27FC236}">
                            <a16:creationId xmlns:a16="http://schemas.microsoft.com/office/drawing/2014/main" id="{D13183C0-9712-97F9-8BB0-44249677132E}"/>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49" name="Oval 931">
                        <a:extLst>
                          <a:ext uri="{FF2B5EF4-FFF2-40B4-BE49-F238E27FC236}">
                            <a16:creationId xmlns:a16="http://schemas.microsoft.com/office/drawing/2014/main" id="{44195FFC-05A3-BF1F-DCC0-D5B0AD43F3A6}"/>
                          </a:ext>
                        </a:extLst>
                      </p:cNvPr>
                      <p:cNvSpPr>
                        <a:spLocks noChangeArrowheads="1"/>
                      </p:cNvSpPr>
                      <p:nvPr/>
                    </p:nvSpPr>
                    <p:spPr bwMode="auto">
                      <a:xfrm rot="16081017" flipV="1">
                        <a:off x="4049" y="2615"/>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45" name="Group 932">
                      <a:extLst>
                        <a:ext uri="{FF2B5EF4-FFF2-40B4-BE49-F238E27FC236}">
                          <a16:creationId xmlns:a16="http://schemas.microsoft.com/office/drawing/2014/main" id="{04FBDD81-4775-38C1-D9A0-F32D5113E56A}"/>
                        </a:ext>
                      </a:extLst>
                    </p:cNvPr>
                    <p:cNvGrpSpPr>
                      <a:grpSpLocks/>
                    </p:cNvGrpSpPr>
                    <p:nvPr/>
                  </p:nvGrpSpPr>
                  <p:grpSpPr bwMode="auto">
                    <a:xfrm>
                      <a:off x="4944" y="2592"/>
                      <a:ext cx="144" cy="96"/>
                      <a:chOff x="4032" y="2592"/>
                      <a:chExt cx="96" cy="96"/>
                    </a:xfrm>
                  </p:grpSpPr>
                  <p:sp>
                    <p:nvSpPr>
                      <p:cNvPr id="132424" name="Freeform 933">
                        <a:extLst>
                          <a:ext uri="{FF2B5EF4-FFF2-40B4-BE49-F238E27FC236}">
                            <a16:creationId xmlns:a16="http://schemas.microsoft.com/office/drawing/2014/main" id="{27587E70-BC8F-E58C-D6ED-04681C7C5938}"/>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47" name="Oval 934">
                        <a:extLst>
                          <a:ext uri="{FF2B5EF4-FFF2-40B4-BE49-F238E27FC236}">
                            <a16:creationId xmlns:a16="http://schemas.microsoft.com/office/drawing/2014/main" id="{481C1EB7-28DE-E790-AF1A-B9931E1BC852}"/>
                          </a:ext>
                        </a:extLst>
                      </p:cNvPr>
                      <p:cNvSpPr>
                        <a:spLocks noChangeArrowheads="1"/>
                      </p:cNvSpPr>
                      <p:nvPr/>
                    </p:nvSpPr>
                    <p:spPr bwMode="auto">
                      <a:xfrm rot="16081017" flipV="1">
                        <a:off x="4050" y="2613"/>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46" name="Group 935">
                      <a:extLst>
                        <a:ext uri="{FF2B5EF4-FFF2-40B4-BE49-F238E27FC236}">
                          <a16:creationId xmlns:a16="http://schemas.microsoft.com/office/drawing/2014/main" id="{69745909-957B-B9E7-DE1C-8EC3ADC009C0}"/>
                        </a:ext>
                      </a:extLst>
                    </p:cNvPr>
                    <p:cNvGrpSpPr>
                      <a:grpSpLocks/>
                    </p:cNvGrpSpPr>
                    <p:nvPr/>
                  </p:nvGrpSpPr>
                  <p:grpSpPr bwMode="auto">
                    <a:xfrm rot="8151306">
                      <a:off x="5472" y="2640"/>
                      <a:ext cx="96" cy="96"/>
                      <a:chOff x="4032" y="2592"/>
                      <a:chExt cx="96" cy="96"/>
                    </a:xfrm>
                  </p:grpSpPr>
                  <p:sp>
                    <p:nvSpPr>
                      <p:cNvPr id="132422" name="Freeform 936">
                        <a:extLst>
                          <a:ext uri="{FF2B5EF4-FFF2-40B4-BE49-F238E27FC236}">
                            <a16:creationId xmlns:a16="http://schemas.microsoft.com/office/drawing/2014/main" id="{B0B58D13-58E3-A05D-773B-AD46B6D69091}"/>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45" name="Oval 937">
                        <a:extLst>
                          <a:ext uri="{FF2B5EF4-FFF2-40B4-BE49-F238E27FC236}">
                            <a16:creationId xmlns:a16="http://schemas.microsoft.com/office/drawing/2014/main" id="{2EEF340A-6BD2-F0F3-C541-7DE5E451460D}"/>
                          </a:ext>
                        </a:extLst>
                      </p:cNvPr>
                      <p:cNvSpPr>
                        <a:spLocks noChangeArrowheads="1"/>
                      </p:cNvSpPr>
                      <p:nvPr/>
                    </p:nvSpPr>
                    <p:spPr bwMode="auto">
                      <a:xfrm rot="16081017" flipV="1">
                        <a:off x="4049" y="2615"/>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47" name="Group 938">
                      <a:extLst>
                        <a:ext uri="{FF2B5EF4-FFF2-40B4-BE49-F238E27FC236}">
                          <a16:creationId xmlns:a16="http://schemas.microsoft.com/office/drawing/2014/main" id="{FD8B3D4D-CBB4-6460-F12C-5C5E5B4C2A57}"/>
                        </a:ext>
                      </a:extLst>
                    </p:cNvPr>
                    <p:cNvGrpSpPr>
                      <a:grpSpLocks/>
                    </p:cNvGrpSpPr>
                    <p:nvPr/>
                  </p:nvGrpSpPr>
                  <p:grpSpPr bwMode="auto">
                    <a:xfrm>
                      <a:off x="5232" y="2592"/>
                      <a:ext cx="144" cy="96"/>
                      <a:chOff x="3792" y="2928"/>
                      <a:chExt cx="144" cy="96"/>
                    </a:xfrm>
                  </p:grpSpPr>
                  <p:sp>
                    <p:nvSpPr>
                      <p:cNvPr id="132411" name="Freeform 939">
                        <a:extLst>
                          <a:ext uri="{FF2B5EF4-FFF2-40B4-BE49-F238E27FC236}">
                            <a16:creationId xmlns:a16="http://schemas.microsoft.com/office/drawing/2014/main" id="{3D52AA77-341B-428C-79AD-A4ACA537140A}"/>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412" name="Group 940">
                        <a:extLst>
                          <a:ext uri="{FF2B5EF4-FFF2-40B4-BE49-F238E27FC236}">
                            <a16:creationId xmlns:a16="http://schemas.microsoft.com/office/drawing/2014/main" id="{C27D234B-0948-6504-C727-55613BEC0228}"/>
                          </a:ext>
                        </a:extLst>
                      </p:cNvPr>
                      <p:cNvGrpSpPr>
                        <a:grpSpLocks/>
                      </p:cNvGrpSpPr>
                      <p:nvPr/>
                    </p:nvGrpSpPr>
                    <p:grpSpPr bwMode="auto">
                      <a:xfrm rot="-113625">
                        <a:off x="3799" y="2945"/>
                        <a:ext cx="58" cy="64"/>
                        <a:chOff x="2880" y="2736"/>
                        <a:chExt cx="240" cy="192"/>
                      </a:xfrm>
                    </p:grpSpPr>
                    <p:sp>
                      <p:nvSpPr>
                        <p:cNvPr id="132418" name="Line 941">
                          <a:extLst>
                            <a:ext uri="{FF2B5EF4-FFF2-40B4-BE49-F238E27FC236}">
                              <a16:creationId xmlns:a16="http://schemas.microsoft.com/office/drawing/2014/main" id="{A789FF73-E5E5-8AC1-D3F6-BBF0D63A42AE}"/>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19" name="Line 942">
                          <a:extLst>
                            <a:ext uri="{FF2B5EF4-FFF2-40B4-BE49-F238E27FC236}">
                              <a16:creationId xmlns:a16="http://schemas.microsoft.com/office/drawing/2014/main" id="{5B89E154-ACEE-CDA6-969A-C06373309118}"/>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20" name="Line 943">
                          <a:extLst>
                            <a:ext uri="{FF2B5EF4-FFF2-40B4-BE49-F238E27FC236}">
                              <a16:creationId xmlns:a16="http://schemas.microsoft.com/office/drawing/2014/main" id="{E4F925A0-418A-82C3-CF04-8C8966C5794D}"/>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043" name="Rectangle 944">
                          <a:extLst>
                            <a:ext uri="{FF2B5EF4-FFF2-40B4-BE49-F238E27FC236}">
                              <a16:creationId xmlns:a16="http://schemas.microsoft.com/office/drawing/2014/main" id="{CFDD29B0-1D4A-E53E-FF01-C412A0E624A8}"/>
                            </a:ext>
                          </a:extLst>
                        </p:cNvPr>
                        <p:cNvSpPr>
                          <a:spLocks noChangeArrowheads="1"/>
                        </p:cNvSpPr>
                        <p:nvPr/>
                      </p:nvSpPr>
                      <p:spPr bwMode="auto">
                        <a:xfrm>
                          <a:off x="3067" y="2728"/>
                          <a:ext cx="48"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413" name="Group 945">
                        <a:extLst>
                          <a:ext uri="{FF2B5EF4-FFF2-40B4-BE49-F238E27FC236}">
                            <a16:creationId xmlns:a16="http://schemas.microsoft.com/office/drawing/2014/main" id="{5278FBDE-9ED8-AF80-FFF2-62A2D486DDA5}"/>
                          </a:ext>
                        </a:extLst>
                      </p:cNvPr>
                      <p:cNvGrpSpPr>
                        <a:grpSpLocks/>
                      </p:cNvGrpSpPr>
                      <p:nvPr/>
                    </p:nvGrpSpPr>
                    <p:grpSpPr bwMode="auto">
                      <a:xfrm rot="21486375" flipH="1">
                        <a:off x="3874" y="2942"/>
                        <a:ext cx="57" cy="64"/>
                        <a:chOff x="2880" y="2736"/>
                        <a:chExt cx="240" cy="192"/>
                      </a:xfrm>
                    </p:grpSpPr>
                    <p:sp>
                      <p:nvSpPr>
                        <p:cNvPr id="132414" name="Line 946">
                          <a:extLst>
                            <a:ext uri="{FF2B5EF4-FFF2-40B4-BE49-F238E27FC236}">
                              <a16:creationId xmlns:a16="http://schemas.microsoft.com/office/drawing/2014/main" id="{F92AA2EA-1912-D0B3-141A-B69AF1FC7BB5}"/>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15" name="Line 947">
                          <a:extLst>
                            <a:ext uri="{FF2B5EF4-FFF2-40B4-BE49-F238E27FC236}">
                              <a16:creationId xmlns:a16="http://schemas.microsoft.com/office/drawing/2014/main" id="{EE0D6C91-CE56-6715-A6AA-683115750D19}"/>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16" name="Line 948">
                          <a:extLst>
                            <a:ext uri="{FF2B5EF4-FFF2-40B4-BE49-F238E27FC236}">
                              <a16:creationId xmlns:a16="http://schemas.microsoft.com/office/drawing/2014/main" id="{D0C9EEA9-7E8C-B69B-45E2-65DB8B8E9A0D}"/>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039" name="Rectangle 949">
                          <a:extLst>
                            <a:ext uri="{FF2B5EF4-FFF2-40B4-BE49-F238E27FC236}">
                              <a16:creationId xmlns:a16="http://schemas.microsoft.com/office/drawing/2014/main" id="{81391388-9B3C-568D-E7E0-04297E0DFFBF}"/>
                            </a:ext>
                          </a:extLst>
                        </p:cNvPr>
                        <p:cNvSpPr>
                          <a:spLocks noChangeArrowheads="1"/>
                        </p:cNvSpPr>
                        <p:nvPr/>
                      </p:nvSpPr>
                      <p:spPr bwMode="auto">
                        <a:xfrm>
                          <a:off x="3072" y="2732"/>
                          <a:ext cx="49" cy="188"/>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348" name="Group 950">
                      <a:extLst>
                        <a:ext uri="{FF2B5EF4-FFF2-40B4-BE49-F238E27FC236}">
                          <a16:creationId xmlns:a16="http://schemas.microsoft.com/office/drawing/2014/main" id="{67CCF672-029E-8E04-4B40-75D066C3EE7E}"/>
                        </a:ext>
                      </a:extLst>
                    </p:cNvPr>
                    <p:cNvGrpSpPr>
                      <a:grpSpLocks/>
                    </p:cNvGrpSpPr>
                    <p:nvPr/>
                  </p:nvGrpSpPr>
                  <p:grpSpPr bwMode="auto">
                    <a:xfrm>
                      <a:off x="5280" y="2736"/>
                      <a:ext cx="96" cy="96"/>
                      <a:chOff x="4032" y="2592"/>
                      <a:chExt cx="96" cy="96"/>
                    </a:xfrm>
                  </p:grpSpPr>
                  <p:sp>
                    <p:nvSpPr>
                      <p:cNvPr id="132409" name="Freeform 951">
                        <a:extLst>
                          <a:ext uri="{FF2B5EF4-FFF2-40B4-BE49-F238E27FC236}">
                            <a16:creationId xmlns:a16="http://schemas.microsoft.com/office/drawing/2014/main" id="{387931DD-D049-2B41-15A1-3AFEA421FCC1}"/>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32" name="Oval 952">
                        <a:extLst>
                          <a:ext uri="{FF2B5EF4-FFF2-40B4-BE49-F238E27FC236}">
                            <a16:creationId xmlns:a16="http://schemas.microsoft.com/office/drawing/2014/main" id="{7A6A9CC3-F2FD-BC8E-2BBF-16144ACDD3B7}"/>
                          </a:ext>
                        </a:extLst>
                      </p:cNvPr>
                      <p:cNvSpPr>
                        <a:spLocks noChangeArrowheads="1"/>
                      </p:cNvSpPr>
                      <p:nvPr/>
                    </p:nvSpPr>
                    <p:spPr bwMode="auto">
                      <a:xfrm rot="16081017" flipV="1">
                        <a:off x="4049" y="2613"/>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49" name="Group 953">
                      <a:extLst>
                        <a:ext uri="{FF2B5EF4-FFF2-40B4-BE49-F238E27FC236}">
                          <a16:creationId xmlns:a16="http://schemas.microsoft.com/office/drawing/2014/main" id="{D82F511B-A264-D65D-7AB5-EA16781891FF}"/>
                        </a:ext>
                      </a:extLst>
                    </p:cNvPr>
                    <p:cNvGrpSpPr>
                      <a:grpSpLocks/>
                    </p:cNvGrpSpPr>
                    <p:nvPr/>
                  </p:nvGrpSpPr>
                  <p:grpSpPr bwMode="auto">
                    <a:xfrm>
                      <a:off x="5328" y="2640"/>
                      <a:ext cx="144" cy="96"/>
                      <a:chOff x="4032" y="2592"/>
                      <a:chExt cx="96" cy="96"/>
                    </a:xfrm>
                  </p:grpSpPr>
                  <p:sp>
                    <p:nvSpPr>
                      <p:cNvPr id="132407" name="Freeform 954">
                        <a:extLst>
                          <a:ext uri="{FF2B5EF4-FFF2-40B4-BE49-F238E27FC236}">
                            <a16:creationId xmlns:a16="http://schemas.microsoft.com/office/drawing/2014/main" id="{DBF7CC83-5711-EDAC-2DA3-BA4969300220}"/>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30" name="Oval 955">
                        <a:extLst>
                          <a:ext uri="{FF2B5EF4-FFF2-40B4-BE49-F238E27FC236}">
                            <a16:creationId xmlns:a16="http://schemas.microsoft.com/office/drawing/2014/main" id="{405AD447-27B2-1279-502F-70E50720A698}"/>
                          </a:ext>
                        </a:extLst>
                      </p:cNvPr>
                      <p:cNvSpPr>
                        <a:spLocks noChangeArrowheads="1"/>
                      </p:cNvSpPr>
                      <p:nvPr/>
                    </p:nvSpPr>
                    <p:spPr bwMode="auto">
                      <a:xfrm rot="16081017" flipV="1">
                        <a:off x="4049" y="2613"/>
                        <a:ext cx="54" cy="65"/>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50" name="Group 956">
                      <a:extLst>
                        <a:ext uri="{FF2B5EF4-FFF2-40B4-BE49-F238E27FC236}">
                          <a16:creationId xmlns:a16="http://schemas.microsoft.com/office/drawing/2014/main" id="{6829B00B-62AD-1473-DFD5-153F2689E2BE}"/>
                        </a:ext>
                      </a:extLst>
                    </p:cNvPr>
                    <p:cNvGrpSpPr>
                      <a:grpSpLocks/>
                    </p:cNvGrpSpPr>
                    <p:nvPr/>
                  </p:nvGrpSpPr>
                  <p:grpSpPr bwMode="auto">
                    <a:xfrm>
                      <a:off x="5328" y="2844"/>
                      <a:ext cx="96" cy="96"/>
                      <a:chOff x="4032" y="2592"/>
                      <a:chExt cx="96" cy="96"/>
                    </a:xfrm>
                  </p:grpSpPr>
                  <p:sp>
                    <p:nvSpPr>
                      <p:cNvPr id="132405" name="Freeform 957">
                        <a:extLst>
                          <a:ext uri="{FF2B5EF4-FFF2-40B4-BE49-F238E27FC236}">
                            <a16:creationId xmlns:a16="http://schemas.microsoft.com/office/drawing/2014/main" id="{E26F81DB-26B5-7476-56B7-1FF3DFCC7949}"/>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28" name="Oval 958">
                        <a:extLst>
                          <a:ext uri="{FF2B5EF4-FFF2-40B4-BE49-F238E27FC236}">
                            <a16:creationId xmlns:a16="http://schemas.microsoft.com/office/drawing/2014/main" id="{7638CE6C-DC3F-FEB7-7100-DE7ACA6CA55F}"/>
                          </a:ext>
                        </a:extLst>
                      </p:cNvPr>
                      <p:cNvSpPr>
                        <a:spLocks noChangeArrowheads="1"/>
                      </p:cNvSpPr>
                      <p:nvPr/>
                    </p:nvSpPr>
                    <p:spPr bwMode="auto">
                      <a:xfrm rot="16081017" flipV="1">
                        <a:off x="4049" y="2613"/>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51" name="Group 959">
                      <a:extLst>
                        <a:ext uri="{FF2B5EF4-FFF2-40B4-BE49-F238E27FC236}">
                          <a16:creationId xmlns:a16="http://schemas.microsoft.com/office/drawing/2014/main" id="{130E8661-8DDE-6F56-B400-A07DBBCF7498}"/>
                        </a:ext>
                      </a:extLst>
                    </p:cNvPr>
                    <p:cNvGrpSpPr>
                      <a:grpSpLocks/>
                    </p:cNvGrpSpPr>
                    <p:nvPr/>
                  </p:nvGrpSpPr>
                  <p:grpSpPr bwMode="auto">
                    <a:xfrm rot="587694">
                      <a:off x="5136" y="3024"/>
                      <a:ext cx="144" cy="96"/>
                      <a:chOff x="3792" y="2928"/>
                      <a:chExt cx="144" cy="96"/>
                    </a:xfrm>
                  </p:grpSpPr>
                  <p:sp>
                    <p:nvSpPr>
                      <p:cNvPr id="132394" name="Freeform 960">
                        <a:extLst>
                          <a:ext uri="{FF2B5EF4-FFF2-40B4-BE49-F238E27FC236}">
                            <a16:creationId xmlns:a16="http://schemas.microsoft.com/office/drawing/2014/main" id="{4B2D0CC6-3E34-1B87-47E9-3611D3D3FE42}"/>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395" name="Group 961">
                        <a:extLst>
                          <a:ext uri="{FF2B5EF4-FFF2-40B4-BE49-F238E27FC236}">
                            <a16:creationId xmlns:a16="http://schemas.microsoft.com/office/drawing/2014/main" id="{2205365F-FE6E-D979-F2A8-A5E2C69428AD}"/>
                          </a:ext>
                        </a:extLst>
                      </p:cNvPr>
                      <p:cNvGrpSpPr>
                        <a:grpSpLocks/>
                      </p:cNvGrpSpPr>
                      <p:nvPr/>
                    </p:nvGrpSpPr>
                    <p:grpSpPr bwMode="auto">
                      <a:xfrm rot="-113625">
                        <a:off x="3799" y="2945"/>
                        <a:ext cx="58" cy="64"/>
                        <a:chOff x="2880" y="2736"/>
                        <a:chExt cx="240" cy="192"/>
                      </a:xfrm>
                    </p:grpSpPr>
                    <p:sp>
                      <p:nvSpPr>
                        <p:cNvPr id="132401" name="Line 962">
                          <a:extLst>
                            <a:ext uri="{FF2B5EF4-FFF2-40B4-BE49-F238E27FC236}">
                              <a16:creationId xmlns:a16="http://schemas.microsoft.com/office/drawing/2014/main" id="{6F024E0E-71C0-882C-BFE8-FE0472BEA434}"/>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02" name="Line 963">
                          <a:extLst>
                            <a:ext uri="{FF2B5EF4-FFF2-40B4-BE49-F238E27FC236}">
                              <a16:creationId xmlns:a16="http://schemas.microsoft.com/office/drawing/2014/main" id="{D0E54B38-8807-F43D-DF72-E6E7DE0CEC2C}"/>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03" name="Line 964">
                          <a:extLst>
                            <a:ext uri="{FF2B5EF4-FFF2-40B4-BE49-F238E27FC236}">
                              <a16:creationId xmlns:a16="http://schemas.microsoft.com/office/drawing/2014/main" id="{FEBA7173-9CF8-029C-2E53-B0A311200B7F}"/>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026" name="Rectangle 965">
                          <a:extLst>
                            <a:ext uri="{FF2B5EF4-FFF2-40B4-BE49-F238E27FC236}">
                              <a16:creationId xmlns:a16="http://schemas.microsoft.com/office/drawing/2014/main" id="{9AEF237B-28E4-D2BB-E95A-FD6FA359DE9D}"/>
                            </a:ext>
                          </a:extLst>
                        </p:cNvPr>
                        <p:cNvSpPr>
                          <a:spLocks noChangeArrowheads="1"/>
                        </p:cNvSpPr>
                        <p:nvPr/>
                      </p:nvSpPr>
                      <p:spPr bwMode="auto">
                        <a:xfrm>
                          <a:off x="3060" y="2727"/>
                          <a:ext cx="48"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96" name="Group 966">
                        <a:extLst>
                          <a:ext uri="{FF2B5EF4-FFF2-40B4-BE49-F238E27FC236}">
                            <a16:creationId xmlns:a16="http://schemas.microsoft.com/office/drawing/2014/main" id="{E281587E-5ED5-F0BB-78E4-0A18DB29A159}"/>
                          </a:ext>
                        </a:extLst>
                      </p:cNvPr>
                      <p:cNvGrpSpPr>
                        <a:grpSpLocks/>
                      </p:cNvGrpSpPr>
                      <p:nvPr/>
                    </p:nvGrpSpPr>
                    <p:grpSpPr bwMode="auto">
                      <a:xfrm rot="21486375" flipH="1">
                        <a:off x="3874" y="2942"/>
                        <a:ext cx="57" cy="64"/>
                        <a:chOff x="2880" y="2736"/>
                        <a:chExt cx="240" cy="192"/>
                      </a:xfrm>
                    </p:grpSpPr>
                    <p:sp>
                      <p:nvSpPr>
                        <p:cNvPr id="132397" name="Line 967">
                          <a:extLst>
                            <a:ext uri="{FF2B5EF4-FFF2-40B4-BE49-F238E27FC236}">
                              <a16:creationId xmlns:a16="http://schemas.microsoft.com/office/drawing/2014/main" id="{984B7AE0-6D0E-7136-3B9E-BB0A8E60201D}"/>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398" name="Line 968">
                          <a:extLst>
                            <a:ext uri="{FF2B5EF4-FFF2-40B4-BE49-F238E27FC236}">
                              <a16:creationId xmlns:a16="http://schemas.microsoft.com/office/drawing/2014/main" id="{1F292D91-4D29-DD2E-5EEB-FD0219CF3094}"/>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399" name="Line 969">
                          <a:extLst>
                            <a:ext uri="{FF2B5EF4-FFF2-40B4-BE49-F238E27FC236}">
                              <a16:creationId xmlns:a16="http://schemas.microsoft.com/office/drawing/2014/main" id="{C9EE7532-5C0A-28D2-0939-749FF7B40AB7}"/>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022" name="Rectangle 970">
                          <a:extLst>
                            <a:ext uri="{FF2B5EF4-FFF2-40B4-BE49-F238E27FC236}">
                              <a16:creationId xmlns:a16="http://schemas.microsoft.com/office/drawing/2014/main" id="{33FFD003-3A47-D23A-B157-CE6030DA6402}"/>
                            </a:ext>
                          </a:extLst>
                        </p:cNvPr>
                        <p:cNvSpPr>
                          <a:spLocks noChangeArrowheads="1"/>
                        </p:cNvSpPr>
                        <p:nvPr/>
                      </p:nvSpPr>
                      <p:spPr bwMode="auto">
                        <a:xfrm>
                          <a:off x="3078" y="2731"/>
                          <a:ext cx="49" cy="188"/>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352" name="Group 971">
                      <a:extLst>
                        <a:ext uri="{FF2B5EF4-FFF2-40B4-BE49-F238E27FC236}">
                          <a16:creationId xmlns:a16="http://schemas.microsoft.com/office/drawing/2014/main" id="{C549DFDF-BF86-3814-0651-8A79B76A71F5}"/>
                        </a:ext>
                      </a:extLst>
                    </p:cNvPr>
                    <p:cNvGrpSpPr>
                      <a:grpSpLocks/>
                    </p:cNvGrpSpPr>
                    <p:nvPr/>
                  </p:nvGrpSpPr>
                  <p:grpSpPr bwMode="auto">
                    <a:xfrm>
                      <a:off x="5379" y="2869"/>
                      <a:ext cx="126" cy="132"/>
                      <a:chOff x="3696" y="2448"/>
                      <a:chExt cx="126" cy="132"/>
                    </a:xfrm>
                  </p:grpSpPr>
                  <p:sp>
                    <p:nvSpPr>
                      <p:cNvPr id="132392" name="Freeform 972">
                        <a:extLst>
                          <a:ext uri="{FF2B5EF4-FFF2-40B4-BE49-F238E27FC236}">
                            <a16:creationId xmlns:a16="http://schemas.microsoft.com/office/drawing/2014/main" id="{F1939649-6A76-DF5E-24C2-0691F4D428AE}"/>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15" name="Oval 973">
                        <a:extLst>
                          <a:ext uri="{FF2B5EF4-FFF2-40B4-BE49-F238E27FC236}">
                            <a16:creationId xmlns:a16="http://schemas.microsoft.com/office/drawing/2014/main" id="{7D58ECA7-282B-2FBE-A7E9-1BF7E0882E5D}"/>
                          </a:ext>
                        </a:extLst>
                      </p:cNvPr>
                      <p:cNvSpPr>
                        <a:spLocks noChangeArrowheads="1"/>
                      </p:cNvSpPr>
                      <p:nvPr/>
                    </p:nvSpPr>
                    <p:spPr bwMode="auto">
                      <a:xfrm rot="7300587" flipH="1" flipV="1">
                        <a:off x="3722" y="2481"/>
                        <a:ext cx="75" cy="8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53" name="Group 974">
                      <a:extLst>
                        <a:ext uri="{FF2B5EF4-FFF2-40B4-BE49-F238E27FC236}">
                          <a16:creationId xmlns:a16="http://schemas.microsoft.com/office/drawing/2014/main" id="{158493B2-B957-4FD6-7DBE-7CB30E66DF45}"/>
                        </a:ext>
                      </a:extLst>
                    </p:cNvPr>
                    <p:cNvGrpSpPr>
                      <a:grpSpLocks/>
                    </p:cNvGrpSpPr>
                    <p:nvPr/>
                  </p:nvGrpSpPr>
                  <p:grpSpPr bwMode="auto">
                    <a:xfrm>
                      <a:off x="5280" y="2880"/>
                      <a:ext cx="96" cy="96"/>
                      <a:chOff x="4032" y="2592"/>
                      <a:chExt cx="96" cy="96"/>
                    </a:xfrm>
                  </p:grpSpPr>
                  <p:sp>
                    <p:nvSpPr>
                      <p:cNvPr id="132390" name="Freeform 975">
                        <a:extLst>
                          <a:ext uri="{FF2B5EF4-FFF2-40B4-BE49-F238E27FC236}">
                            <a16:creationId xmlns:a16="http://schemas.microsoft.com/office/drawing/2014/main" id="{D1345B2D-2FCE-DFCB-2AA9-A22628658FA7}"/>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13" name="Oval 976">
                        <a:extLst>
                          <a:ext uri="{FF2B5EF4-FFF2-40B4-BE49-F238E27FC236}">
                            <a16:creationId xmlns:a16="http://schemas.microsoft.com/office/drawing/2014/main" id="{944CFD8A-C5F3-649F-41DA-C817083F6A5C}"/>
                          </a:ext>
                        </a:extLst>
                      </p:cNvPr>
                      <p:cNvSpPr>
                        <a:spLocks noChangeArrowheads="1"/>
                      </p:cNvSpPr>
                      <p:nvPr/>
                    </p:nvSpPr>
                    <p:spPr bwMode="auto">
                      <a:xfrm rot="16081017" flipV="1">
                        <a:off x="4049" y="2613"/>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54" name="Group 977">
                      <a:extLst>
                        <a:ext uri="{FF2B5EF4-FFF2-40B4-BE49-F238E27FC236}">
                          <a16:creationId xmlns:a16="http://schemas.microsoft.com/office/drawing/2014/main" id="{1D9EE408-841A-249F-2075-1A7ECD089703}"/>
                        </a:ext>
                      </a:extLst>
                    </p:cNvPr>
                    <p:cNvGrpSpPr>
                      <a:grpSpLocks/>
                    </p:cNvGrpSpPr>
                    <p:nvPr/>
                  </p:nvGrpSpPr>
                  <p:grpSpPr bwMode="auto">
                    <a:xfrm>
                      <a:off x="5232" y="2928"/>
                      <a:ext cx="144" cy="96"/>
                      <a:chOff x="4032" y="2592"/>
                      <a:chExt cx="96" cy="96"/>
                    </a:xfrm>
                  </p:grpSpPr>
                  <p:sp>
                    <p:nvSpPr>
                      <p:cNvPr id="132388" name="Freeform 978">
                        <a:extLst>
                          <a:ext uri="{FF2B5EF4-FFF2-40B4-BE49-F238E27FC236}">
                            <a16:creationId xmlns:a16="http://schemas.microsoft.com/office/drawing/2014/main" id="{C0729878-DDE2-FE1D-C03D-3F27916269E1}"/>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11" name="Oval 979">
                        <a:extLst>
                          <a:ext uri="{FF2B5EF4-FFF2-40B4-BE49-F238E27FC236}">
                            <a16:creationId xmlns:a16="http://schemas.microsoft.com/office/drawing/2014/main" id="{13EC249B-1E45-F254-13CB-619331C9573B}"/>
                          </a:ext>
                        </a:extLst>
                      </p:cNvPr>
                      <p:cNvSpPr>
                        <a:spLocks noChangeArrowheads="1"/>
                      </p:cNvSpPr>
                      <p:nvPr/>
                    </p:nvSpPr>
                    <p:spPr bwMode="auto">
                      <a:xfrm rot="16081017" flipV="1">
                        <a:off x="4049" y="2614"/>
                        <a:ext cx="54" cy="65"/>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55" name="Group 980">
                      <a:extLst>
                        <a:ext uri="{FF2B5EF4-FFF2-40B4-BE49-F238E27FC236}">
                          <a16:creationId xmlns:a16="http://schemas.microsoft.com/office/drawing/2014/main" id="{BD83DD76-1C1A-1B6E-31DF-F6D0B016E4B1}"/>
                        </a:ext>
                      </a:extLst>
                    </p:cNvPr>
                    <p:cNvGrpSpPr>
                      <a:grpSpLocks/>
                    </p:cNvGrpSpPr>
                    <p:nvPr/>
                  </p:nvGrpSpPr>
                  <p:grpSpPr bwMode="auto">
                    <a:xfrm rot="8151306">
                      <a:off x="5225" y="2671"/>
                      <a:ext cx="144" cy="96"/>
                      <a:chOff x="4032" y="2592"/>
                      <a:chExt cx="96" cy="96"/>
                    </a:xfrm>
                  </p:grpSpPr>
                  <p:sp>
                    <p:nvSpPr>
                      <p:cNvPr id="132386" name="Freeform 981">
                        <a:extLst>
                          <a:ext uri="{FF2B5EF4-FFF2-40B4-BE49-F238E27FC236}">
                            <a16:creationId xmlns:a16="http://schemas.microsoft.com/office/drawing/2014/main" id="{D834AB19-3606-4CF7-73EF-B7C742E6EA48}"/>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09" name="Oval 982">
                        <a:extLst>
                          <a:ext uri="{FF2B5EF4-FFF2-40B4-BE49-F238E27FC236}">
                            <a16:creationId xmlns:a16="http://schemas.microsoft.com/office/drawing/2014/main" id="{096F9651-016A-1FF5-B398-E0E429EA6E25}"/>
                          </a:ext>
                        </a:extLst>
                      </p:cNvPr>
                      <p:cNvSpPr>
                        <a:spLocks noChangeArrowheads="1"/>
                      </p:cNvSpPr>
                      <p:nvPr/>
                    </p:nvSpPr>
                    <p:spPr bwMode="auto">
                      <a:xfrm rot="16081017" flipV="1">
                        <a:off x="4048" y="2616"/>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56" name="Group 983">
                      <a:extLst>
                        <a:ext uri="{FF2B5EF4-FFF2-40B4-BE49-F238E27FC236}">
                          <a16:creationId xmlns:a16="http://schemas.microsoft.com/office/drawing/2014/main" id="{FD9D3D41-E15F-DFB1-E341-615625C3BD8C}"/>
                        </a:ext>
                      </a:extLst>
                    </p:cNvPr>
                    <p:cNvGrpSpPr>
                      <a:grpSpLocks/>
                    </p:cNvGrpSpPr>
                    <p:nvPr/>
                  </p:nvGrpSpPr>
                  <p:grpSpPr bwMode="auto">
                    <a:xfrm>
                      <a:off x="5088" y="2784"/>
                      <a:ext cx="96" cy="96"/>
                      <a:chOff x="3360" y="2448"/>
                      <a:chExt cx="96" cy="96"/>
                    </a:xfrm>
                  </p:grpSpPr>
                  <p:sp>
                    <p:nvSpPr>
                      <p:cNvPr id="159006" name="Oval 984">
                        <a:extLst>
                          <a:ext uri="{FF2B5EF4-FFF2-40B4-BE49-F238E27FC236}">
                            <a16:creationId xmlns:a16="http://schemas.microsoft.com/office/drawing/2014/main" id="{E6A333AF-2EE4-4676-E9A0-6C08035E38D2}"/>
                          </a:ext>
                        </a:extLst>
                      </p:cNvPr>
                      <p:cNvSpPr>
                        <a:spLocks noChangeArrowheads="1"/>
                      </p:cNvSpPr>
                      <p:nvPr/>
                    </p:nvSpPr>
                    <p:spPr bwMode="auto">
                      <a:xfrm>
                        <a:off x="3360" y="2447"/>
                        <a:ext cx="96" cy="95"/>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9007" name="Oval 985">
                        <a:extLst>
                          <a:ext uri="{FF2B5EF4-FFF2-40B4-BE49-F238E27FC236}">
                            <a16:creationId xmlns:a16="http://schemas.microsoft.com/office/drawing/2014/main" id="{F27D0397-AB96-CB1C-1813-CFA8DAF2883A}"/>
                          </a:ext>
                        </a:extLst>
                      </p:cNvPr>
                      <p:cNvSpPr>
                        <a:spLocks noChangeArrowheads="1"/>
                      </p:cNvSpPr>
                      <p:nvPr/>
                    </p:nvSpPr>
                    <p:spPr bwMode="auto">
                      <a:xfrm>
                        <a:off x="3377" y="2463"/>
                        <a:ext cx="48" cy="47"/>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57" name="Group 986">
                      <a:extLst>
                        <a:ext uri="{FF2B5EF4-FFF2-40B4-BE49-F238E27FC236}">
                          <a16:creationId xmlns:a16="http://schemas.microsoft.com/office/drawing/2014/main" id="{1B45517C-1DE2-257C-7B8A-AEDC6A79B0D8}"/>
                        </a:ext>
                      </a:extLst>
                    </p:cNvPr>
                    <p:cNvGrpSpPr>
                      <a:grpSpLocks/>
                    </p:cNvGrpSpPr>
                    <p:nvPr/>
                  </p:nvGrpSpPr>
                  <p:grpSpPr bwMode="auto">
                    <a:xfrm rot="8151306">
                      <a:off x="5376" y="2736"/>
                      <a:ext cx="96" cy="96"/>
                      <a:chOff x="4032" y="2592"/>
                      <a:chExt cx="96" cy="96"/>
                    </a:xfrm>
                  </p:grpSpPr>
                  <p:sp>
                    <p:nvSpPr>
                      <p:cNvPr id="132382" name="Freeform 987">
                        <a:extLst>
                          <a:ext uri="{FF2B5EF4-FFF2-40B4-BE49-F238E27FC236}">
                            <a16:creationId xmlns:a16="http://schemas.microsoft.com/office/drawing/2014/main" id="{E91A68D0-D4FA-9AC4-9948-A95F51238974}"/>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05" name="Oval 988">
                        <a:extLst>
                          <a:ext uri="{FF2B5EF4-FFF2-40B4-BE49-F238E27FC236}">
                            <a16:creationId xmlns:a16="http://schemas.microsoft.com/office/drawing/2014/main" id="{DBB71776-B307-EBBF-B6F0-649B3B0BBDE2}"/>
                          </a:ext>
                        </a:extLst>
                      </p:cNvPr>
                      <p:cNvSpPr>
                        <a:spLocks noChangeArrowheads="1"/>
                      </p:cNvSpPr>
                      <p:nvPr/>
                    </p:nvSpPr>
                    <p:spPr bwMode="auto">
                      <a:xfrm rot="16081017" flipV="1">
                        <a:off x="4049" y="2618"/>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58" name="Group 989">
                      <a:extLst>
                        <a:ext uri="{FF2B5EF4-FFF2-40B4-BE49-F238E27FC236}">
                          <a16:creationId xmlns:a16="http://schemas.microsoft.com/office/drawing/2014/main" id="{D7352D98-B0B3-9696-853D-C0E85754DAAB}"/>
                        </a:ext>
                      </a:extLst>
                    </p:cNvPr>
                    <p:cNvGrpSpPr>
                      <a:grpSpLocks/>
                    </p:cNvGrpSpPr>
                    <p:nvPr/>
                  </p:nvGrpSpPr>
                  <p:grpSpPr bwMode="auto">
                    <a:xfrm rot="8151306">
                      <a:off x="5280" y="2784"/>
                      <a:ext cx="96" cy="96"/>
                      <a:chOff x="4032" y="2592"/>
                      <a:chExt cx="96" cy="96"/>
                    </a:xfrm>
                  </p:grpSpPr>
                  <p:sp>
                    <p:nvSpPr>
                      <p:cNvPr id="132380" name="Freeform 990">
                        <a:extLst>
                          <a:ext uri="{FF2B5EF4-FFF2-40B4-BE49-F238E27FC236}">
                            <a16:creationId xmlns:a16="http://schemas.microsoft.com/office/drawing/2014/main" id="{2D2475D0-795D-DC0E-5D3A-548757BB6008}"/>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03" name="Oval 991">
                        <a:extLst>
                          <a:ext uri="{FF2B5EF4-FFF2-40B4-BE49-F238E27FC236}">
                            <a16:creationId xmlns:a16="http://schemas.microsoft.com/office/drawing/2014/main" id="{262CEF69-C2AF-FCB7-FCEF-50B2C3926422}"/>
                          </a:ext>
                        </a:extLst>
                      </p:cNvPr>
                      <p:cNvSpPr>
                        <a:spLocks noChangeArrowheads="1"/>
                      </p:cNvSpPr>
                      <p:nvPr/>
                    </p:nvSpPr>
                    <p:spPr bwMode="auto">
                      <a:xfrm rot="16081017" flipV="1">
                        <a:off x="4047" y="2613"/>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59" name="Group 992">
                      <a:extLst>
                        <a:ext uri="{FF2B5EF4-FFF2-40B4-BE49-F238E27FC236}">
                          <a16:creationId xmlns:a16="http://schemas.microsoft.com/office/drawing/2014/main" id="{A2026713-1C5D-8ECB-F7E0-7B58E7566FCA}"/>
                        </a:ext>
                      </a:extLst>
                    </p:cNvPr>
                    <p:cNvGrpSpPr>
                      <a:grpSpLocks/>
                    </p:cNvGrpSpPr>
                    <p:nvPr/>
                  </p:nvGrpSpPr>
                  <p:grpSpPr bwMode="auto">
                    <a:xfrm rot="5400000">
                      <a:off x="5331" y="2685"/>
                      <a:ext cx="126" cy="132"/>
                      <a:chOff x="3696" y="2448"/>
                      <a:chExt cx="126" cy="132"/>
                    </a:xfrm>
                  </p:grpSpPr>
                  <p:sp>
                    <p:nvSpPr>
                      <p:cNvPr id="132378" name="Freeform 993">
                        <a:extLst>
                          <a:ext uri="{FF2B5EF4-FFF2-40B4-BE49-F238E27FC236}">
                            <a16:creationId xmlns:a16="http://schemas.microsoft.com/office/drawing/2014/main" id="{13EEC54D-135C-DAD7-FEFE-DEE461FCB94C}"/>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01" name="Oval 994">
                        <a:extLst>
                          <a:ext uri="{FF2B5EF4-FFF2-40B4-BE49-F238E27FC236}">
                            <a16:creationId xmlns:a16="http://schemas.microsoft.com/office/drawing/2014/main" id="{F72262E0-6882-53A9-61D7-C91241D15165}"/>
                          </a:ext>
                        </a:extLst>
                      </p:cNvPr>
                      <p:cNvSpPr>
                        <a:spLocks noChangeArrowheads="1"/>
                      </p:cNvSpPr>
                      <p:nvPr/>
                    </p:nvSpPr>
                    <p:spPr bwMode="auto">
                      <a:xfrm rot="7300587" flipH="1" flipV="1">
                        <a:off x="3721" y="2480"/>
                        <a:ext cx="76" cy="8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60" name="Group 995">
                      <a:extLst>
                        <a:ext uri="{FF2B5EF4-FFF2-40B4-BE49-F238E27FC236}">
                          <a16:creationId xmlns:a16="http://schemas.microsoft.com/office/drawing/2014/main" id="{B538D4CD-A01B-DED5-2ABB-B8692544A6B6}"/>
                        </a:ext>
                      </a:extLst>
                    </p:cNvPr>
                    <p:cNvGrpSpPr>
                      <a:grpSpLocks/>
                    </p:cNvGrpSpPr>
                    <p:nvPr/>
                  </p:nvGrpSpPr>
                  <p:grpSpPr bwMode="auto">
                    <a:xfrm rot="5400000">
                      <a:off x="4803" y="2877"/>
                      <a:ext cx="126" cy="132"/>
                      <a:chOff x="3696" y="2448"/>
                      <a:chExt cx="126" cy="132"/>
                    </a:xfrm>
                  </p:grpSpPr>
                  <p:sp>
                    <p:nvSpPr>
                      <p:cNvPr id="132376" name="Freeform 996">
                        <a:extLst>
                          <a:ext uri="{FF2B5EF4-FFF2-40B4-BE49-F238E27FC236}">
                            <a16:creationId xmlns:a16="http://schemas.microsoft.com/office/drawing/2014/main" id="{EB52D7B2-6725-213C-0746-C712A7B096A9}"/>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8999" name="Oval 997">
                        <a:extLst>
                          <a:ext uri="{FF2B5EF4-FFF2-40B4-BE49-F238E27FC236}">
                            <a16:creationId xmlns:a16="http://schemas.microsoft.com/office/drawing/2014/main" id="{E84221E2-53F2-39F2-656C-0676D74F7F3E}"/>
                          </a:ext>
                        </a:extLst>
                      </p:cNvPr>
                      <p:cNvSpPr>
                        <a:spLocks noChangeArrowheads="1"/>
                      </p:cNvSpPr>
                      <p:nvPr/>
                    </p:nvSpPr>
                    <p:spPr bwMode="auto">
                      <a:xfrm rot="7300587" flipH="1" flipV="1">
                        <a:off x="3722" y="2483"/>
                        <a:ext cx="74" cy="8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61" name="Group 998">
                      <a:extLst>
                        <a:ext uri="{FF2B5EF4-FFF2-40B4-BE49-F238E27FC236}">
                          <a16:creationId xmlns:a16="http://schemas.microsoft.com/office/drawing/2014/main" id="{B962982D-5F94-8582-10CD-D6A912671F52}"/>
                        </a:ext>
                      </a:extLst>
                    </p:cNvPr>
                    <p:cNvGrpSpPr>
                      <a:grpSpLocks/>
                    </p:cNvGrpSpPr>
                    <p:nvPr/>
                  </p:nvGrpSpPr>
                  <p:grpSpPr bwMode="auto">
                    <a:xfrm rot="2958962">
                      <a:off x="5379" y="2781"/>
                      <a:ext cx="126" cy="132"/>
                      <a:chOff x="3696" y="2448"/>
                      <a:chExt cx="126" cy="132"/>
                    </a:xfrm>
                  </p:grpSpPr>
                  <p:sp>
                    <p:nvSpPr>
                      <p:cNvPr id="132374" name="Freeform 999">
                        <a:extLst>
                          <a:ext uri="{FF2B5EF4-FFF2-40B4-BE49-F238E27FC236}">
                            <a16:creationId xmlns:a16="http://schemas.microsoft.com/office/drawing/2014/main" id="{A65AAB79-F13A-D18A-C3C8-9B8C789110EF}"/>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8997" name="Oval 1000">
                        <a:extLst>
                          <a:ext uri="{FF2B5EF4-FFF2-40B4-BE49-F238E27FC236}">
                            <a16:creationId xmlns:a16="http://schemas.microsoft.com/office/drawing/2014/main" id="{CAA765F5-FE35-6215-5AA0-65E6728BDE51}"/>
                          </a:ext>
                        </a:extLst>
                      </p:cNvPr>
                      <p:cNvSpPr>
                        <a:spLocks noChangeArrowheads="1"/>
                      </p:cNvSpPr>
                      <p:nvPr/>
                    </p:nvSpPr>
                    <p:spPr bwMode="auto">
                      <a:xfrm rot="7300587" flipH="1" flipV="1">
                        <a:off x="3721" y="2483"/>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62" name="Group 1001">
                      <a:extLst>
                        <a:ext uri="{FF2B5EF4-FFF2-40B4-BE49-F238E27FC236}">
                          <a16:creationId xmlns:a16="http://schemas.microsoft.com/office/drawing/2014/main" id="{BA4783F5-43E4-EBAF-80D3-5110583DA0C7}"/>
                        </a:ext>
                      </a:extLst>
                    </p:cNvPr>
                    <p:cNvGrpSpPr>
                      <a:grpSpLocks/>
                    </p:cNvGrpSpPr>
                    <p:nvPr/>
                  </p:nvGrpSpPr>
                  <p:grpSpPr bwMode="auto">
                    <a:xfrm>
                      <a:off x="4992" y="2832"/>
                      <a:ext cx="96" cy="96"/>
                      <a:chOff x="3360" y="2448"/>
                      <a:chExt cx="96" cy="96"/>
                    </a:xfrm>
                  </p:grpSpPr>
                  <p:sp>
                    <p:nvSpPr>
                      <p:cNvPr id="158994" name="Oval 1002">
                        <a:extLst>
                          <a:ext uri="{FF2B5EF4-FFF2-40B4-BE49-F238E27FC236}">
                            <a16:creationId xmlns:a16="http://schemas.microsoft.com/office/drawing/2014/main" id="{289D8ED0-45CE-4FE5-542D-A26F16D0A753}"/>
                          </a:ext>
                        </a:extLst>
                      </p:cNvPr>
                      <p:cNvSpPr>
                        <a:spLocks noChangeArrowheads="1"/>
                      </p:cNvSpPr>
                      <p:nvPr/>
                    </p:nvSpPr>
                    <p:spPr bwMode="auto">
                      <a:xfrm>
                        <a:off x="3361" y="2448"/>
                        <a:ext cx="96" cy="95"/>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995" name="Oval 1003">
                        <a:extLst>
                          <a:ext uri="{FF2B5EF4-FFF2-40B4-BE49-F238E27FC236}">
                            <a16:creationId xmlns:a16="http://schemas.microsoft.com/office/drawing/2014/main" id="{423BF262-5EFF-9B17-25F3-C91C3EAED71B}"/>
                          </a:ext>
                        </a:extLst>
                      </p:cNvPr>
                      <p:cNvSpPr>
                        <a:spLocks noChangeArrowheads="1"/>
                      </p:cNvSpPr>
                      <p:nvPr/>
                    </p:nvSpPr>
                    <p:spPr bwMode="auto">
                      <a:xfrm>
                        <a:off x="3377" y="2464"/>
                        <a:ext cx="48" cy="47"/>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63" name="Group 1004">
                      <a:extLst>
                        <a:ext uri="{FF2B5EF4-FFF2-40B4-BE49-F238E27FC236}">
                          <a16:creationId xmlns:a16="http://schemas.microsoft.com/office/drawing/2014/main" id="{92E96DE8-BFA5-4DBF-FBA2-6D49B1D40B3E}"/>
                        </a:ext>
                      </a:extLst>
                    </p:cNvPr>
                    <p:cNvGrpSpPr>
                      <a:grpSpLocks/>
                    </p:cNvGrpSpPr>
                    <p:nvPr/>
                  </p:nvGrpSpPr>
                  <p:grpSpPr bwMode="auto">
                    <a:xfrm>
                      <a:off x="4992" y="2880"/>
                      <a:ext cx="96" cy="96"/>
                      <a:chOff x="3360" y="2448"/>
                      <a:chExt cx="96" cy="96"/>
                    </a:xfrm>
                  </p:grpSpPr>
                  <p:sp>
                    <p:nvSpPr>
                      <p:cNvPr id="158992" name="Oval 1005">
                        <a:extLst>
                          <a:ext uri="{FF2B5EF4-FFF2-40B4-BE49-F238E27FC236}">
                            <a16:creationId xmlns:a16="http://schemas.microsoft.com/office/drawing/2014/main" id="{F9FE1880-DC92-C910-255D-1DE709004D3A}"/>
                          </a:ext>
                        </a:extLst>
                      </p:cNvPr>
                      <p:cNvSpPr>
                        <a:spLocks noChangeArrowheads="1"/>
                      </p:cNvSpPr>
                      <p:nvPr/>
                    </p:nvSpPr>
                    <p:spPr bwMode="auto">
                      <a:xfrm>
                        <a:off x="3361" y="2446"/>
                        <a:ext cx="96" cy="97"/>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993" name="Oval 1006">
                        <a:extLst>
                          <a:ext uri="{FF2B5EF4-FFF2-40B4-BE49-F238E27FC236}">
                            <a16:creationId xmlns:a16="http://schemas.microsoft.com/office/drawing/2014/main" id="{CD266262-B984-69C8-F13E-1396EBF24034}"/>
                          </a:ext>
                        </a:extLst>
                      </p:cNvPr>
                      <p:cNvSpPr>
                        <a:spLocks noChangeArrowheads="1"/>
                      </p:cNvSpPr>
                      <p:nvPr/>
                    </p:nvSpPr>
                    <p:spPr bwMode="auto">
                      <a:xfrm>
                        <a:off x="3377" y="2463"/>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64" name="Group 1007">
                      <a:extLst>
                        <a:ext uri="{FF2B5EF4-FFF2-40B4-BE49-F238E27FC236}">
                          <a16:creationId xmlns:a16="http://schemas.microsoft.com/office/drawing/2014/main" id="{77CA6C5F-0027-3081-4DB2-76F942795D1A}"/>
                        </a:ext>
                      </a:extLst>
                    </p:cNvPr>
                    <p:cNvGrpSpPr>
                      <a:grpSpLocks/>
                    </p:cNvGrpSpPr>
                    <p:nvPr/>
                  </p:nvGrpSpPr>
                  <p:grpSpPr bwMode="auto">
                    <a:xfrm>
                      <a:off x="5136" y="2784"/>
                      <a:ext cx="96" cy="96"/>
                      <a:chOff x="3360" y="2448"/>
                      <a:chExt cx="96" cy="96"/>
                    </a:xfrm>
                  </p:grpSpPr>
                  <p:sp>
                    <p:nvSpPr>
                      <p:cNvPr id="158990" name="Oval 1008">
                        <a:extLst>
                          <a:ext uri="{FF2B5EF4-FFF2-40B4-BE49-F238E27FC236}">
                            <a16:creationId xmlns:a16="http://schemas.microsoft.com/office/drawing/2014/main" id="{DE124904-0687-8CCB-DEA9-EC73840335A2}"/>
                          </a:ext>
                        </a:extLst>
                      </p:cNvPr>
                      <p:cNvSpPr>
                        <a:spLocks noChangeArrowheads="1"/>
                      </p:cNvSpPr>
                      <p:nvPr/>
                    </p:nvSpPr>
                    <p:spPr bwMode="auto">
                      <a:xfrm>
                        <a:off x="3360" y="2447"/>
                        <a:ext cx="96" cy="95"/>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991" name="Oval 1009">
                        <a:extLst>
                          <a:ext uri="{FF2B5EF4-FFF2-40B4-BE49-F238E27FC236}">
                            <a16:creationId xmlns:a16="http://schemas.microsoft.com/office/drawing/2014/main" id="{9BAD98F0-C943-EEBB-906D-C1BB4AC87BF0}"/>
                          </a:ext>
                        </a:extLst>
                      </p:cNvPr>
                      <p:cNvSpPr>
                        <a:spLocks noChangeArrowheads="1"/>
                      </p:cNvSpPr>
                      <p:nvPr/>
                    </p:nvSpPr>
                    <p:spPr bwMode="auto">
                      <a:xfrm>
                        <a:off x="3376" y="2463"/>
                        <a:ext cx="48" cy="47"/>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65" name="Group 1010">
                      <a:extLst>
                        <a:ext uri="{FF2B5EF4-FFF2-40B4-BE49-F238E27FC236}">
                          <a16:creationId xmlns:a16="http://schemas.microsoft.com/office/drawing/2014/main" id="{D91AD6D5-2B56-D043-463B-008DD4F43905}"/>
                        </a:ext>
                      </a:extLst>
                    </p:cNvPr>
                    <p:cNvGrpSpPr>
                      <a:grpSpLocks/>
                    </p:cNvGrpSpPr>
                    <p:nvPr/>
                  </p:nvGrpSpPr>
                  <p:grpSpPr bwMode="auto">
                    <a:xfrm rot="8151306">
                      <a:off x="4944" y="2880"/>
                      <a:ext cx="96" cy="96"/>
                      <a:chOff x="4032" y="2592"/>
                      <a:chExt cx="96" cy="96"/>
                    </a:xfrm>
                  </p:grpSpPr>
                  <p:sp>
                    <p:nvSpPr>
                      <p:cNvPr id="132366" name="Freeform 1011">
                        <a:extLst>
                          <a:ext uri="{FF2B5EF4-FFF2-40B4-BE49-F238E27FC236}">
                            <a16:creationId xmlns:a16="http://schemas.microsoft.com/office/drawing/2014/main" id="{D6E9E245-C9A5-9FE8-18E2-8283783ECDD4}"/>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8989" name="Oval 1012">
                        <a:extLst>
                          <a:ext uri="{FF2B5EF4-FFF2-40B4-BE49-F238E27FC236}">
                            <a16:creationId xmlns:a16="http://schemas.microsoft.com/office/drawing/2014/main" id="{588AFE97-1671-1B43-D51B-810A0B8756E2}"/>
                          </a:ext>
                        </a:extLst>
                      </p:cNvPr>
                      <p:cNvSpPr>
                        <a:spLocks noChangeArrowheads="1"/>
                      </p:cNvSpPr>
                      <p:nvPr/>
                    </p:nvSpPr>
                    <p:spPr bwMode="auto">
                      <a:xfrm rot="16081017" flipV="1">
                        <a:off x="4048" y="2618"/>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sp>
                <p:nvSpPr>
                  <p:cNvPr id="132284" name="Freeform 1013">
                    <a:extLst>
                      <a:ext uri="{FF2B5EF4-FFF2-40B4-BE49-F238E27FC236}">
                        <a16:creationId xmlns:a16="http://schemas.microsoft.com/office/drawing/2014/main" id="{F82368A2-F2EF-523C-7E30-821E20764A7D}"/>
                      </a:ext>
                    </a:extLst>
                  </p:cNvPr>
                  <p:cNvSpPr>
                    <a:spLocks/>
                  </p:cNvSpPr>
                  <p:nvPr/>
                </p:nvSpPr>
                <p:spPr bwMode="auto">
                  <a:xfrm rot="10801">
                    <a:off x="2151" y="1824"/>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85" name="Freeform 1014">
                    <a:extLst>
                      <a:ext uri="{FF2B5EF4-FFF2-40B4-BE49-F238E27FC236}">
                        <a16:creationId xmlns:a16="http://schemas.microsoft.com/office/drawing/2014/main" id="{A45403ED-C1AF-7035-2DBF-807BB6451325}"/>
                      </a:ext>
                    </a:extLst>
                  </p:cNvPr>
                  <p:cNvSpPr>
                    <a:spLocks/>
                  </p:cNvSpPr>
                  <p:nvPr/>
                </p:nvSpPr>
                <p:spPr bwMode="auto">
                  <a:xfrm>
                    <a:off x="2256" y="2064"/>
                    <a:ext cx="208" cy="186"/>
                  </a:xfrm>
                  <a:custGeom>
                    <a:avLst/>
                    <a:gdLst>
                      <a:gd name="T0" fmla="*/ 0 w 1152"/>
                      <a:gd name="T1" fmla="*/ 0 h 1088"/>
                      <a:gd name="T2" fmla="*/ 0 w 1152"/>
                      <a:gd name="T3" fmla="*/ 0 h 1088"/>
                      <a:gd name="T4" fmla="*/ 0 w 1152"/>
                      <a:gd name="T5" fmla="*/ 0 h 1088"/>
                      <a:gd name="T6" fmla="*/ 0 w 1152"/>
                      <a:gd name="T7" fmla="*/ 0 h 1088"/>
                      <a:gd name="T8" fmla="*/ 0 w 1152"/>
                      <a:gd name="T9" fmla="*/ 0 h 1088"/>
                      <a:gd name="T10" fmla="*/ 0 w 1152"/>
                      <a:gd name="T11" fmla="*/ 0 h 1088"/>
                      <a:gd name="T12" fmla="*/ 0 w 1152"/>
                      <a:gd name="T13" fmla="*/ 0 h 1088"/>
                      <a:gd name="T14" fmla="*/ 0 w 1152"/>
                      <a:gd name="T15" fmla="*/ 0 h 1088"/>
                      <a:gd name="T16" fmla="*/ 0 w 1152"/>
                      <a:gd name="T17" fmla="*/ 0 h 1088"/>
                      <a:gd name="T18" fmla="*/ 0 w 1152"/>
                      <a:gd name="T19" fmla="*/ 0 h 1088"/>
                      <a:gd name="T20" fmla="*/ 0 w 1152"/>
                      <a:gd name="T21" fmla="*/ 0 h 1088"/>
                      <a:gd name="T22" fmla="*/ 0 w 1152"/>
                      <a:gd name="T23" fmla="*/ 0 h 1088"/>
                      <a:gd name="T24" fmla="*/ 0 w 1152"/>
                      <a:gd name="T25" fmla="*/ 0 h 1088"/>
                      <a:gd name="T26" fmla="*/ 0 w 1152"/>
                      <a:gd name="T27" fmla="*/ 0 h 1088"/>
                      <a:gd name="T28" fmla="*/ 0 w 1152"/>
                      <a:gd name="T29" fmla="*/ 0 h 1088"/>
                      <a:gd name="T30" fmla="*/ 0 w 1152"/>
                      <a:gd name="T31" fmla="*/ 0 h 1088"/>
                      <a:gd name="T32" fmla="*/ 0 w 1152"/>
                      <a:gd name="T33" fmla="*/ 0 h 1088"/>
                      <a:gd name="T34" fmla="*/ 0 w 1152"/>
                      <a:gd name="T35" fmla="*/ 0 h 1088"/>
                      <a:gd name="T36" fmla="*/ 0 w 1152"/>
                      <a:gd name="T37" fmla="*/ 0 h 1088"/>
                      <a:gd name="T38" fmla="*/ 0 w 1152"/>
                      <a:gd name="T39" fmla="*/ 0 h 1088"/>
                      <a:gd name="T40" fmla="*/ 0 w 1152"/>
                      <a:gd name="T41" fmla="*/ 0 h 1088"/>
                      <a:gd name="T42" fmla="*/ 0 w 1152"/>
                      <a:gd name="T43" fmla="*/ 0 h 1088"/>
                      <a:gd name="T44" fmla="*/ 0 w 1152"/>
                      <a:gd name="T45" fmla="*/ 0 h 1088"/>
                      <a:gd name="T46" fmla="*/ 0 w 1152"/>
                      <a:gd name="T47" fmla="*/ 0 h 1088"/>
                      <a:gd name="T48" fmla="*/ 0 w 1152"/>
                      <a:gd name="T49" fmla="*/ 0 h 1088"/>
                      <a:gd name="T50" fmla="*/ 0 w 1152"/>
                      <a:gd name="T51" fmla="*/ 0 h 1088"/>
                      <a:gd name="T52" fmla="*/ 0 w 1152"/>
                      <a:gd name="T53" fmla="*/ 0 h 1088"/>
                      <a:gd name="T54" fmla="*/ 0 w 1152"/>
                      <a:gd name="T55" fmla="*/ 0 h 1088"/>
                      <a:gd name="T56" fmla="*/ 0 w 1152"/>
                      <a:gd name="T57" fmla="*/ 0 h 1088"/>
                      <a:gd name="T58" fmla="*/ 0 w 1152"/>
                      <a:gd name="T59" fmla="*/ 0 h 1088"/>
                      <a:gd name="T60" fmla="*/ 0 w 1152"/>
                      <a:gd name="T61" fmla="*/ 0 h 1088"/>
                      <a:gd name="T62" fmla="*/ 0 w 1152"/>
                      <a:gd name="T63" fmla="*/ 0 h 1088"/>
                      <a:gd name="T64" fmla="*/ 0 w 1152"/>
                      <a:gd name="T65" fmla="*/ 0 h 1088"/>
                      <a:gd name="T66" fmla="*/ 0 w 1152"/>
                      <a:gd name="T67" fmla="*/ 0 h 1088"/>
                      <a:gd name="T68" fmla="*/ 0 w 1152"/>
                      <a:gd name="T69" fmla="*/ 0 h 1088"/>
                      <a:gd name="T70" fmla="*/ 0 w 1152"/>
                      <a:gd name="T71" fmla="*/ 0 h 1088"/>
                      <a:gd name="T72" fmla="*/ 0 w 1152"/>
                      <a:gd name="T73" fmla="*/ 0 h 1088"/>
                      <a:gd name="T74" fmla="*/ 0 w 1152"/>
                      <a:gd name="T75" fmla="*/ 0 h 1088"/>
                      <a:gd name="T76" fmla="*/ 0 w 1152"/>
                      <a:gd name="T77" fmla="*/ 0 h 1088"/>
                      <a:gd name="T78" fmla="*/ 0 w 1152"/>
                      <a:gd name="T79" fmla="*/ 0 h 1088"/>
                      <a:gd name="T80" fmla="*/ 0 w 1152"/>
                      <a:gd name="T81" fmla="*/ 0 h 1088"/>
                      <a:gd name="T82" fmla="*/ 0 w 1152"/>
                      <a:gd name="T83" fmla="*/ 0 h 1088"/>
                      <a:gd name="T84" fmla="*/ 0 w 1152"/>
                      <a:gd name="T85" fmla="*/ 0 h 1088"/>
                      <a:gd name="T86" fmla="*/ 0 w 1152"/>
                      <a:gd name="T87" fmla="*/ 0 h 1088"/>
                      <a:gd name="T88" fmla="*/ 0 w 1152"/>
                      <a:gd name="T89" fmla="*/ 0 h 1088"/>
                      <a:gd name="T90" fmla="*/ 0 w 1152"/>
                      <a:gd name="T91" fmla="*/ 0 h 1088"/>
                      <a:gd name="T92" fmla="*/ 0 w 1152"/>
                      <a:gd name="T93" fmla="*/ 0 h 1088"/>
                      <a:gd name="T94" fmla="*/ 0 w 1152"/>
                      <a:gd name="T95" fmla="*/ 0 h 10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2"/>
                      <a:gd name="T145" fmla="*/ 0 h 1088"/>
                      <a:gd name="T146" fmla="*/ 1152 w 1152"/>
                      <a:gd name="T147" fmla="*/ 1088 h 10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2" h="1088">
                        <a:moveTo>
                          <a:pt x="496" y="967"/>
                        </a:moveTo>
                        <a:cubicBezTo>
                          <a:pt x="478" y="914"/>
                          <a:pt x="439" y="857"/>
                          <a:pt x="384" y="839"/>
                        </a:cubicBezTo>
                        <a:cubicBezTo>
                          <a:pt x="247" y="843"/>
                          <a:pt x="141" y="846"/>
                          <a:pt x="0" y="843"/>
                        </a:cubicBezTo>
                        <a:cubicBezTo>
                          <a:pt x="1" y="836"/>
                          <a:pt x="0" y="829"/>
                          <a:pt x="4" y="823"/>
                        </a:cubicBezTo>
                        <a:cubicBezTo>
                          <a:pt x="10" y="814"/>
                          <a:pt x="25" y="817"/>
                          <a:pt x="36" y="815"/>
                        </a:cubicBezTo>
                        <a:cubicBezTo>
                          <a:pt x="75" y="806"/>
                          <a:pt x="112" y="803"/>
                          <a:pt x="152" y="799"/>
                        </a:cubicBezTo>
                        <a:cubicBezTo>
                          <a:pt x="176" y="797"/>
                          <a:pt x="224" y="791"/>
                          <a:pt x="224" y="791"/>
                        </a:cubicBezTo>
                        <a:cubicBezTo>
                          <a:pt x="255" y="783"/>
                          <a:pt x="285" y="782"/>
                          <a:pt x="316" y="779"/>
                        </a:cubicBezTo>
                        <a:cubicBezTo>
                          <a:pt x="324" y="776"/>
                          <a:pt x="332" y="774"/>
                          <a:pt x="340" y="771"/>
                        </a:cubicBezTo>
                        <a:cubicBezTo>
                          <a:pt x="349" y="768"/>
                          <a:pt x="356" y="747"/>
                          <a:pt x="356" y="747"/>
                        </a:cubicBezTo>
                        <a:cubicBezTo>
                          <a:pt x="348" y="722"/>
                          <a:pt x="312" y="716"/>
                          <a:pt x="292" y="699"/>
                        </a:cubicBezTo>
                        <a:cubicBezTo>
                          <a:pt x="279" y="688"/>
                          <a:pt x="274" y="676"/>
                          <a:pt x="260" y="667"/>
                        </a:cubicBezTo>
                        <a:cubicBezTo>
                          <a:pt x="247" y="647"/>
                          <a:pt x="220" y="618"/>
                          <a:pt x="212" y="595"/>
                        </a:cubicBezTo>
                        <a:cubicBezTo>
                          <a:pt x="204" y="570"/>
                          <a:pt x="187" y="541"/>
                          <a:pt x="172" y="519"/>
                        </a:cubicBezTo>
                        <a:cubicBezTo>
                          <a:pt x="162" y="467"/>
                          <a:pt x="145" y="417"/>
                          <a:pt x="128" y="367"/>
                        </a:cubicBezTo>
                        <a:cubicBezTo>
                          <a:pt x="132" y="321"/>
                          <a:pt x="128" y="302"/>
                          <a:pt x="172" y="291"/>
                        </a:cubicBezTo>
                        <a:cubicBezTo>
                          <a:pt x="183" y="257"/>
                          <a:pt x="174" y="205"/>
                          <a:pt x="148" y="179"/>
                        </a:cubicBezTo>
                        <a:cubicBezTo>
                          <a:pt x="138" y="150"/>
                          <a:pt x="142" y="163"/>
                          <a:pt x="136" y="139"/>
                        </a:cubicBezTo>
                        <a:cubicBezTo>
                          <a:pt x="138" y="105"/>
                          <a:pt x="127" y="74"/>
                          <a:pt x="160" y="63"/>
                        </a:cubicBezTo>
                        <a:cubicBezTo>
                          <a:pt x="173" y="67"/>
                          <a:pt x="178" y="68"/>
                          <a:pt x="188" y="79"/>
                        </a:cubicBezTo>
                        <a:cubicBezTo>
                          <a:pt x="194" y="86"/>
                          <a:pt x="204" y="103"/>
                          <a:pt x="204" y="103"/>
                        </a:cubicBezTo>
                        <a:cubicBezTo>
                          <a:pt x="207" y="153"/>
                          <a:pt x="207" y="177"/>
                          <a:pt x="232" y="215"/>
                        </a:cubicBezTo>
                        <a:cubicBezTo>
                          <a:pt x="231" y="242"/>
                          <a:pt x="233" y="269"/>
                          <a:pt x="228" y="295"/>
                        </a:cubicBezTo>
                        <a:cubicBezTo>
                          <a:pt x="224" y="316"/>
                          <a:pt x="188" y="350"/>
                          <a:pt x="180" y="383"/>
                        </a:cubicBezTo>
                        <a:cubicBezTo>
                          <a:pt x="183" y="449"/>
                          <a:pt x="166" y="477"/>
                          <a:pt x="204" y="515"/>
                        </a:cubicBezTo>
                        <a:cubicBezTo>
                          <a:pt x="210" y="534"/>
                          <a:pt x="238" y="563"/>
                          <a:pt x="256" y="575"/>
                        </a:cubicBezTo>
                        <a:cubicBezTo>
                          <a:pt x="268" y="592"/>
                          <a:pt x="283" y="611"/>
                          <a:pt x="300" y="623"/>
                        </a:cubicBezTo>
                        <a:cubicBezTo>
                          <a:pt x="309" y="637"/>
                          <a:pt x="351" y="669"/>
                          <a:pt x="368" y="675"/>
                        </a:cubicBezTo>
                        <a:cubicBezTo>
                          <a:pt x="384" y="691"/>
                          <a:pt x="408" y="702"/>
                          <a:pt x="428" y="711"/>
                        </a:cubicBezTo>
                        <a:cubicBezTo>
                          <a:pt x="436" y="714"/>
                          <a:pt x="444" y="716"/>
                          <a:pt x="452" y="719"/>
                        </a:cubicBezTo>
                        <a:cubicBezTo>
                          <a:pt x="456" y="720"/>
                          <a:pt x="464" y="723"/>
                          <a:pt x="464" y="723"/>
                        </a:cubicBezTo>
                        <a:cubicBezTo>
                          <a:pt x="496" y="719"/>
                          <a:pt x="504" y="721"/>
                          <a:pt x="512" y="691"/>
                        </a:cubicBezTo>
                        <a:cubicBezTo>
                          <a:pt x="509" y="679"/>
                          <a:pt x="510" y="665"/>
                          <a:pt x="504" y="655"/>
                        </a:cubicBezTo>
                        <a:cubicBezTo>
                          <a:pt x="499" y="647"/>
                          <a:pt x="480" y="639"/>
                          <a:pt x="480" y="639"/>
                        </a:cubicBezTo>
                        <a:cubicBezTo>
                          <a:pt x="470" y="624"/>
                          <a:pt x="458" y="617"/>
                          <a:pt x="444" y="607"/>
                        </a:cubicBezTo>
                        <a:cubicBezTo>
                          <a:pt x="425" y="578"/>
                          <a:pt x="435" y="590"/>
                          <a:pt x="416" y="571"/>
                        </a:cubicBezTo>
                        <a:cubicBezTo>
                          <a:pt x="413" y="557"/>
                          <a:pt x="404" y="531"/>
                          <a:pt x="404" y="531"/>
                        </a:cubicBezTo>
                        <a:cubicBezTo>
                          <a:pt x="408" y="443"/>
                          <a:pt x="412" y="407"/>
                          <a:pt x="472" y="347"/>
                        </a:cubicBezTo>
                        <a:cubicBezTo>
                          <a:pt x="485" y="308"/>
                          <a:pt x="463" y="258"/>
                          <a:pt x="508" y="243"/>
                        </a:cubicBezTo>
                        <a:cubicBezTo>
                          <a:pt x="576" y="254"/>
                          <a:pt x="544" y="322"/>
                          <a:pt x="516" y="359"/>
                        </a:cubicBezTo>
                        <a:cubicBezTo>
                          <a:pt x="510" y="377"/>
                          <a:pt x="499" y="393"/>
                          <a:pt x="492" y="411"/>
                        </a:cubicBezTo>
                        <a:cubicBezTo>
                          <a:pt x="489" y="419"/>
                          <a:pt x="484" y="435"/>
                          <a:pt x="484" y="435"/>
                        </a:cubicBezTo>
                        <a:cubicBezTo>
                          <a:pt x="480" y="485"/>
                          <a:pt x="463" y="559"/>
                          <a:pt x="512" y="591"/>
                        </a:cubicBezTo>
                        <a:cubicBezTo>
                          <a:pt x="539" y="631"/>
                          <a:pt x="589" y="625"/>
                          <a:pt x="632" y="627"/>
                        </a:cubicBezTo>
                        <a:cubicBezTo>
                          <a:pt x="641" y="641"/>
                          <a:pt x="650" y="650"/>
                          <a:pt x="664" y="659"/>
                        </a:cubicBezTo>
                        <a:cubicBezTo>
                          <a:pt x="667" y="663"/>
                          <a:pt x="668" y="668"/>
                          <a:pt x="672" y="671"/>
                        </a:cubicBezTo>
                        <a:cubicBezTo>
                          <a:pt x="679" y="675"/>
                          <a:pt x="696" y="679"/>
                          <a:pt x="696" y="679"/>
                        </a:cubicBezTo>
                        <a:cubicBezTo>
                          <a:pt x="757" y="673"/>
                          <a:pt x="751" y="663"/>
                          <a:pt x="780" y="615"/>
                        </a:cubicBezTo>
                        <a:cubicBezTo>
                          <a:pt x="786" y="570"/>
                          <a:pt x="780" y="492"/>
                          <a:pt x="736" y="463"/>
                        </a:cubicBezTo>
                        <a:cubicBezTo>
                          <a:pt x="729" y="442"/>
                          <a:pt x="717" y="423"/>
                          <a:pt x="708" y="403"/>
                        </a:cubicBezTo>
                        <a:cubicBezTo>
                          <a:pt x="705" y="395"/>
                          <a:pt x="703" y="387"/>
                          <a:pt x="700" y="379"/>
                        </a:cubicBezTo>
                        <a:cubicBezTo>
                          <a:pt x="699" y="375"/>
                          <a:pt x="696" y="367"/>
                          <a:pt x="696" y="367"/>
                        </a:cubicBezTo>
                        <a:cubicBezTo>
                          <a:pt x="693" y="282"/>
                          <a:pt x="692" y="200"/>
                          <a:pt x="700" y="115"/>
                        </a:cubicBezTo>
                        <a:cubicBezTo>
                          <a:pt x="693" y="88"/>
                          <a:pt x="681" y="62"/>
                          <a:pt x="676" y="35"/>
                        </a:cubicBezTo>
                        <a:cubicBezTo>
                          <a:pt x="674" y="26"/>
                          <a:pt x="665" y="14"/>
                          <a:pt x="672" y="7"/>
                        </a:cubicBezTo>
                        <a:cubicBezTo>
                          <a:pt x="679" y="0"/>
                          <a:pt x="691" y="10"/>
                          <a:pt x="700" y="11"/>
                        </a:cubicBezTo>
                        <a:cubicBezTo>
                          <a:pt x="727" y="38"/>
                          <a:pt x="755" y="81"/>
                          <a:pt x="764" y="119"/>
                        </a:cubicBezTo>
                        <a:cubicBezTo>
                          <a:pt x="761" y="187"/>
                          <a:pt x="758" y="220"/>
                          <a:pt x="748" y="279"/>
                        </a:cubicBezTo>
                        <a:cubicBezTo>
                          <a:pt x="749" y="308"/>
                          <a:pt x="750" y="338"/>
                          <a:pt x="752" y="367"/>
                        </a:cubicBezTo>
                        <a:cubicBezTo>
                          <a:pt x="754" y="389"/>
                          <a:pt x="767" y="408"/>
                          <a:pt x="776" y="427"/>
                        </a:cubicBezTo>
                        <a:cubicBezTo>
                          <a:pt x="783" y="444"/>
                          <a:pt x="785" y="463"/>
                          <a:pt x="792" y="479"/>
                        </a:cubicBezTo>
                        <a:cubicBezTo>
                          <a:pt x="797" y="491"/>
                          <a:pt x="807" y="503"/>
                          <a:pt x="812" y="515"/>
                        </a:cubicBezTo>
                        <a:cubicBezTo>
                          <a:pt x="820" y="533"/>
                          <a:pt x="821" y="547"/>
                          <a:pt x="832" y="563"/>
                        </a:cubicBezTo>
                        <a:cubicBezTo>
                          <a:pt x="837" y="601"/>
                          <a:pt x="847" y="648"/>
                          <a:pt x="828" y="683"/>
                        </a:cubicBezTo>
                        <a:cubicBezTo>
                          <a:pt x="821" y="696"/>
                          <a:pt x="812" y="707"/>
                          <a:pt x="804" y="719"/>
                        </a:cubicBezTo>
                        <a:cubicBezTo>
                          <a:pt x="801" y="723"/>
                          <a:pt x="796" y="731"/>
                          <a:pt x="796" y="731"/>
                        </a:cubicBezTo>
                        <a:cubicBezTo>
                          <a:pt x="797" y="743"/>
                          <a:pt x="791" y="759"/>
                          <a:pt x="800" y="767"/>
                        </a:cubicBezTo>
                        <a:cubicBezTo>
                          <a:pt x="812" y="777"/>
                          <a:pt x="848" y="775"/>
                          <a:pt x="848" y="775"/>
                        </a:cubicBezTo>
                        <a:cubicBezTo>
                          <a:pt x="932" y="770"/>
                          <a:pt x="934" y="779"/>
                          <a:pt x="948" y="707"/>
                        </a:cubicBezTo>
                        <a:cubicBezTo>
                          <a:pt x="947" y="670"/>
                          <a:pt x="947" y="632"/>
                          <a:pt x="944" y="595"/>
                        </a:cubicBezTo>
                        <a:cubicBezTo>
                          <a:pt x="942" y="574"/>
                          <a:pt x="915" y="555"/>
                          <a:pt x="904" y="539"/>
                        </a:cubicBezTo>
                        <a:cubicBezTo>
                          <a:pt x="894" y="525"/>
                          <a:pt x="893" y="509"/>
                          <a:pt x="884" y="495"/>
                        </a:cubicBezTo>
                        <a:cubicBezTo>
                          <a:pt x="881" y="477"/>
                          <a:pt x="876" y="461"/>
                          <a:pt x="872" y="443"/>
                        </a:cubicBezTo>
                        <a:cubicBezTo>
                          <a:pt x="886" y="421"/>
                          <a:pt x="899" y="427"/>
                          <a:pt x="924" y="431"/>
                        </a:cubicBezTo>
                        <a:cubicBezTo>
                          <a:pt x="956" y="474"/>
                          <a:pt x="950" y="522"/>
                          <a:pt x="976" y="567"/>
                        </a:cubicBezTo>
                        <a:cubicBezTo>
                          <a:pt x="987" y="587"/>
                          <a:pt x="985" y="588"/>
                          <a:pt x="992" y="615"/>
                        </a:cubicBezTo>
                        <a:cubicBezTo>
                          <a:pt x="994" y="623"/>
                          <a:pt x="1000" y="639"/>
                          <a:pt x="1000" y="639"/>
                        </a:cubicBezTo>
                        <a:cubicBezTo>
                          <a:pt x="999" y="671"/>
                          <a:pt x="996" y="703"/>
                          <a:pt x="996" y="735"/>
                        </a:cubicBezTo>
                        <a:cubicBezTo>
                          <a:pt x="996" y="743"/>
                          <a:pt x="993" y="756"/>
                          <a:pt x="1000" y="759"/>
                        </a:cubicBezTo>
                        <a:cubicBezTo>
                          <a:pt x="1012" y="765"/>
                          <a:pt x="1027" y="756"/>
                          <a:pt x="1040" y="755"/>
                        </a:cubicBezTo>
                        <a:cubicBezTo>
                          <a:pt x="1055" y="751"/>
                          <a:pt x="1065" y="744"/>
                          <a:pt x="1080" y="739"/>
                        </a:cubicBezTo>
                        <a:cubicBezTo>
                          <a:pt x="1102" y="706"/>
                          <a:pt x="1112" y="682"/>
                          <a:pt x="1120" y="643"/>
                        </a:cubicBezTo>
                        <a:cubicBezTo>
                          <a:pt x="1117" y="620"/>
                          <a:pt x="1112" y="601"/>
                          <a:pt x="1108" y="579"/>
                        </a:cubicBezTo>
                        <a:cubicBezTo>
                          <a:pt x="1115" y="557"/>
                          <a:pt x="1126" y="561"/>
                          <a:pt x="1140" y="575"/>
                        </a:cubicBezTo>
                        <a:cubicBezTo>
                          <a:pt x="1151" y="607"/>
                          <a:pt x="1147" y="591"/>
                          <a:pt x="1152" y="623"/>
                        </a:cubicBezTo>
                        <a:cubicBezTo>
                          <a:pt x="1151" y="655"/>
                          <a:pt x="1150" y="687"/>
                          <a:pt x="1148" y="719"/>
                        </a:cubicBezTo>
                        <a:cubicBezTo>
                          <a:pt x="1147" y="727"/>
                          <a:pt x="1137" y="755"/>
                          <a:pt x="1136" y="759"/>
                        </a:cubicBezTo>
                        <a:cubicBezTo>
                          <a:pt x="1136" y="759"/>
                          <a:pt x="1106" y="779"/>
                          <a:pt x="1100" y="783"/>
                        </a:cubicBezTo>
                        <a:cubicBezTo>
                          <a:pt x="1070" y="803"/>
                          <a:pt x="1041" y="822"/>
                          <a:pt x="1016" y="847"/>
                        </a:cubicBezTo>
                        <a:cubicBezTo>
                          <a:pt x="1007" y="874"/>
                          <a:pt x="979" y="884"/>
                          <a:pt x="964" y="907"/>
                        </a:cubicBezTo>
                        <a:cubicBezTo>
                          <a:pt x="941" y="942"/>
                          <a:pt x="928" y="983"/>
                          <a:pt x="892" y="1007"/>
                        </a:cubicBezTo>
                        <a:cubicBezTo>
                          <a:pt x="877" y="1029"/>
                          <a:pt x="861" y="1047"/>
                          <a:pt x="836" y="1055"/>
                        </a:cubicBezTo>
                        <a:cubicBezTo>
                          <a:pt x="813" y="1078"/>
                          <a:pt x="778" y="1079"/>
                          <a:pt x="748" y="1087"/>
                        </a:cubicBezTo>
                        <a:cubicBezTo>
                          <a:pt x="720" y="1086"/>
                          <a:pt x="692" y="1088"/>
                          <a:pt x="664" y="1083"/>
                        </a:cubicBezTo>
                        <a:cubicBezTo>
                          <a:pt x="634" y="1078"/>
                          <a:pt x="582" y="1032"/>
                          <a:pt x="556" y="1015"/>
                        </a:cubicBezTo>
                        <a:cubicBezTo>
                          <a:pt x="545" y="999"/>
                          <a:pt x="512" y="963"/>
                          <a:pt x="492" y="963"/>
                        </a:cubicBezTo>
                        <a:cubicBezTo>
                          <a:pt x="490" y="963"/>
                          <a:pt x="495" y="966"/>
                          <a:pt x="496" y="967"/>
                        </a:cubicBezTo>
                        <a:close/>
                      </a:path>
                    </a:pathLst>
                  </a:custGeom>
                  <a:solidFill>
                    <a:srgbClr val="CC9900"/>
                  </a:solidFill>
                  <a:ln w="28575" cmpd="sng">
                    <a:solidFill>
                      <a:srgbClr val="996633"/>
                    </a:solidFill>
                    <a:round/>
                    <a:headEnd/>
                    <a:tailEnd/>
                  </a:ln>
                </p:spPr>
                <p:txBody>
                  <a:bodyPr/>
                  <a:lstStyle/>
                  <a:p>
                    <a:endParaRPr lang="en-GR"/>
                  </a:p>
                </p:txBody>
              </p:sp>
            </p:grpSp>
          </p:grpSp>
        </p:grpSp>
        <p:sp>
          <p:nvSpPr>
            <p:cNvPr id="158750" name="Rectangle 1015">
              <a:extLst>
                <a:ext uri="{FF2B5EF4-FFF2-40B4-BE49-F238E27FC236}">
                  <a16:creationId xmlns:a16="http://schemas.microsoft.com/office/drawing/2014/main" id="{AD54D1DE-2CC1-A3A0-E18E-613CBEC13E21}"/>
                </a:ext>
              </a:extLst>
            </p:cNvPr>
            <p:cNvSpPr>
              <a:spLocks noChangeArrowheads="1"/>
            </p:cNvSpPr>
            <p:nvPr/>
          </p:nvSpPr>
          <p:spPr bwMode="auto">
            <a:xfrm>
              <a:off x="110" y="3930"/>
              <a:ext cx="5553" cy="408"/>
            </a:xfrm>
            <a:prstGeom prst="rect">
              <a:avLst/>
            </a:prstGeom>
            <a:noFill/>
            <a:ln>
              <a:noFill/>
            </a:ln>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FontTx/>
                <a:buNone/>
                <a:defRPr/>
              </a:pPr>
              <a:r>
                <a:rPr lang="el-GR" altLang="en-US" sz="2133"/>
                <a:t>Στάδιο Ι-ΙΙ</a:t>
              </a:r>
              <a:r>
                <a:rPr lang="en-US" altLang="en-US" sz="2133"/>
                <a:t>: E</a:t>
              </a:r>
              <a:r>
                <a:rPr lang="el-GR" altLang="en-US" sz="2133"/>
                <a:t>ντοπισμένη νόσος χαμηλού και μέσου κινδύνου</a:t>
              </a:r>
            </a:p>
          </p:txBody>
        </p:sp>
      </p:grpSp>
      <p:grpSp>
        <p:nvGrpSpPr>
          <p:cNvPr id="66601" name="Group 1016">
            <a:extLst>
              <a:ext uri="{FF2B5EF4-FFF2-40B4-BE49-F238E27FC236}">
                <a16:creationId xmlns:a16="http://schemas.microsoft.com/office/drawing/2014/main" id="{B9D92B34-F9B1-884A-9E90-C9B642DD6993}"/>
              </a:ext>
            </a:extLst>
          </p:cNvPr>
          <p:cNvGrpSpPr>
            <a:grpSpLocks/>
          </p:cNvGrpSpPr>
          <p:nvPr/>
        </p:nvGrpSpPr>
        <p:grpSpPr bwMode="auto">
          <a:xfrm>
            <a:off x="1293814" y="996951"/>
            <a:ext cx="6300787" cy="1903413"/>
            <a:chOff x="-163" y="436"/>
            <a:chExt cx="4465" cy="1349"/>
          </a:xfrm>
        </p:grpSpPr>
        <p:sp>
          <p:nvSpPr>
            <p:cNvPr id="132115" name="Freeform 1017">
              <a:extLst>
                <a:ext uri="{FF2B5EF4-FFF2-40B4-BE49-F238E27FC236}">
                  <a16:creationId xmlns:a16="http://schemas.microsoft.com/office/drawing/2014/main" id="{2336EECD-EAF9-848D-A735-B6B8D8DB03A9}"/>
                </a:ext>
              </a:extLst>
            </p:cNvPr>
            <p:cNvSpPr>
              <a:spLocks/>
            </p:cNvSpPr>
            <p:nvPr/>
          </p:nvSpPr>
          <p:spPr bwMode="auto">
            <a:xfrm>
              <a:off x="3648" y="1545"/>
              <a:ext cx="432" cy="240"/>
            </a:xfrm>
            <a:custGeom>
              <a:avLst/>
              <a:gdLst>
                <a:gd name="T0" fmla="*/ 2 w 536"/>
                <a:gd name="T1" fmla="*/ 1 h 472"/>
                <a:gd name="T2" fmla="*/ 10 w 536"/>
                <a:gd name="T3" fmla="*/ 1 h 472"/>
                <a:gd name="T4" fmla="*/ 12 w 536"/>
                <a:gd name="T5" fmla="*/ 1 h 472"/>
                <a:gd name="T6" fmla="*/ 13 w 536"/>
                <a:gd name="T7" fmla="*/ 1 h 472"/>
                <a:gd name="T8" fmla="*/ 11 w 536"/>
                <a:gd name="T9" fmla="*/ 1 h 472"/>
                <a:gd name="T10" fmla="*/ 2 w 536"/>
                <a:gd name="T11" fmla="*/ 1 h 472"/>
                <a:gd name="T12" fmla="*/ 2 w 536"/>
                <a:gd name="T13" fmla="*/ 1 h 472"/>
                <a:gd name="T14" fmla="*/ 0 60000 65536"/>
                <a:gd name="T15" fmla="*/ 0 60000 65536"/>
                <a:gd name="T16" fmla="*/ 0 60000 65536"/>
                <a:gd name="T17" fmla="*/ 0 60000 65536"/>
                <a:gd name="T18" fmla="*/ 0 60000 65536"/>
                <a:gd name="T19" fmla="*/ 0 60000 65536"/>
                <a:gd name="T20" fmla="*/ 0 60000 65536"/>
                <a:gd name="T21" fmla="*/ 0 w 536"/>
                <a:gd name="T22" fmla="*/ 0 h 472"/>
                <a:gd name="T23" fmla="*/ 536 w 536"/>
                <a:gd name="T24" fmla="*/ 472 h 4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6" h="472">
                  <a:moveTo>
                    <a:pt x="48" y="64"/>
                  </a:moveTo>
                  <a:cubicBezTo>
                    <a:pt x="96" y="0"/>
                    <a:pt x="312" y="64"/>
                    <a:pt x="384" y="64"/>
                  </a:cubicBezTo>
                  <a:cubicBezTo>
                    <a:pt x="456" y="64"/>
                    <a:pt x="456" y="56"/>
                    <a:pt x="480" y="64"/>
                  </a:cubicBezTo>
                  <a:cubicBezTo>
                    <a:pt x="504" y="72"/>
                    <a:pt x="536" y="80"/>
                    <a:pt x="528" y="112"/>
                  </a:cubicBezTo>
                  <a:cubicBezTo>
                    <a:pt x="520" y="144"/>
                    <a:pt x="504" y="200"/>
                    <a:pt x="432" y="256"/>
                  </a:cubicBezTo>
                  <a:cubicBezTo>
                    <a:pt x="360" y="312"/>
                    <a:pt x="160" y="472"/>
                    <a:pt x="96" y="448"/>
                  </a:cubicBezTo>
                  <a:cubicBezTo>
                    <a:pt x="32" y="424"/>
                    <a:pt x="0" y="128"/>
                    <a:pt x="48" y="64"/>
                  </a:cubicBezTo>
                  <a:close/>
                </a:path>
              </a:pathLst>
            </a:custGeom>
            <a:solidFill>
              <a:srgbClr val="FFCCCC"/>
            </a:solidFill>
            <a:ln w="9525" cap="flat" cmpd="sng">
              <a:solidFill>
                <a:srgbClr val="000000"/>
              </a:solidFill>
              <a:prstDash val="sysDot"/>
              <a:round/>
              <a:headEnd/>
              <a:tailEnd/>
            </a:ln>
          </p:spPr>
          <p:txBody>
            <a:bodyPr/>
            <a:lstStyle/>
            <a:p>
              <a:endParaRPr lang="en-GR"/>
            </a:p>
          </p:txBody>
        </p:sp>
        <p:grpSp>
          <p:nvGrpSpPr>
            <p:cNvPr id="132116" name="Group 1018">
              <a:extLst>
                <a:ext uri="{FF2B5EF4-FFF2-40B4-BE49-F238E27FC236}">
                  <a16:creationId xmlns:a16="http://schemas.microsoft.com/office/drawing/2014/main" id="{3E87A686-9032-AA6A-4E1C-4A7CC4BDE1CA}"/>
                </a:ext>
              </a:extLst>
            </p:cNvPr>
            <p:cNvGrpSpPr>
              <a:grpSpLocks/>
            </p:cNvGrpSpPr>
            <p:nvPr/>
          </p:nvGrpSpPr>
          <p:grpSpPr bwMode="auto">
            <a:xfrm>
              <a:off x="-163" y="436"/>
              <a:ext cx="4465" cy="1270"/>
              <a:chOff x="-163" y="436"/>
              <a:chExt cx="4465" cy="1270"/>
            </a:xfrm>
          </p:grpSpPr>
          <p:grpSp>
            <p:nvGrpSpPr>
              <p:cNvPr id="132117" name="Group 1019">
                <a:extLst>
                  <a:ext uri="{FF2B5EF4-FFF2-40B4-BE49-F238E27FC236}">
                    <a16:creationId xmlns:a16="http://schemas.microsoft.com/office/drawing/2014/main" id="{35579917-7B56-A298-DBF9-5880478ED14D}"/>
                  </a:ext>
                </a:extLst>
              </p:cNvPr>
              <p:cNvGrpSpPr>
                <a:grpSpLocks/>
              </p:cNvGrpSpPr>
              <p:nvPr/>
            </p:nvGrpSpPr>
            <p:grpSpPr bwMode="auto">
              <a:xfrm>
                <a:off x="3630" y="1057"/>
                <a:ext cx="672" cy="649"/>
                <a:chOff x="3630" y="1057"/>
                <a:chExt cx="672" cy="649"/>
              </a:xfrm>
            </p:grpSpPr>
            <p:grpSp>
              <p:nvGrpSpPr>
                <p:cNvPr id="132121" name="Group 1020">
                  <a:extLst>
                    <a:ext uri="{FF2B5EF4-FFF2-40B4-BE49-F238E27FC236}">
                      <a16:creationId xmlns:a16="http://schemas.microsoft.com/office/drawing/2014/main" id="{EAF0CD13-512A-0AD5-E8A8-4D7B06C34DA5}"/>
                    </a:ext>
                  </a:extLst>
                </p:cNvPr>
                <p:cNvGrpSpPr>
                  <a:grpSpLocks/>
                </p:cNvGrpSpPr>
                <p:nvPr/>
              </p:nvGrpSpPr>
              <p:grpSpPr bwMode="auto">
                <a:xfrm>
                  <a:off x="3630" y="1057"/>
                  <a:ext cx="672" cy="488"/>
                  <a:chOff x="4656" y="1152"/>
                  <a:chExt cx="672" cy="488"/>
                </a:xfrm>
              </p:grpSpPr>
              <p:sp>
                <p:nvSpPr>
                  <p:cNvPr id="132125" name="Freeform 1021">
                    <a:extLst>
                      <a:ext uri="{FF2B5EF4-FFF2-40B4-BE49-F238E27FC236}">
                        <a16:creationId xmlns:a16="http://schemas.microsoft.com/office/drawing/2014/main" id="{0CBB2873-C6A4-7903-AFBF-D8251602156E}"/>
                      </a:ext>
                    </a:extLst>
                  </p:cNvPr>
                  <p:cNvSpPr>
                    <a:spLocks/>
                  </p:cNvSpPr>
                  <p:nvPr/>
                </p:nvSpPr>
                <p:spPr bwMode="auto">
                  <a:xfrm>
                    <a:off x="4656" y="1152"/>
                    <a:ext cx="288" cy="488"/>
                  </a:xfrm>
                  <a:custGeom>
                    <a:avLst/>
                    <a:gdLst>
                      <a:gd name="T0" fmla="*/ 4 w 328"/>
                      <a:gd name="T1" fmla="*/ 9 h 544"/>
                      <a:gd name="T2" fmla="*/ 19 w 328"/>
                      <a:gd name="T3" fmla="*/ 9 h 544"/>
                      <a:gd name="T4" fmla="*/ 35 w 328"/>
                      <a:gd name="T5" fmla="*/ 16 h 544"/>
                      <a:gd name="T6" fmla="*/ 28 w 328"/>
                      <a:gd name="T7" fmla="*/ 53 h 544"/>
                      <a:gd name="T8" fmla="*/ 19 w 328"/>
                      <a:gd name="T9" fmla="*/ 83 h 544"/>
                      <a:gd name="T10" fmla="*/ 4 w 328"/>
                      <a:gd name="T11" fmla="*/ 62 h 544"/>
                      <a:gd name="T12" fmla="*/ 4 w 328"/>
                      <a:gd name="T13" fmla="*/ 9 h 544"/>
                      <a:gd name="T14" fmla="*/ 0 60000 65536"/>
                      <a:gd name="T15" fmla="*/ 0 60000 65536"/>
                      <a:gd name="T16" fmla="*/ 0 60000 65536"/>
                      <a:gd name="T17" fmla="*/ 0 60000 65536"/>
                      <a:gd name="T18" fmla="*/ 0 60000 65536"/>
                      <a:gd name="T19" fmla="*/ 0 60000 65536"/>
                      <a:gd name="T20" fmla="*/ 0 60000 65536"/>
                      <a:gd name="T21" fmla="*/ 0 w 328"/>
                      <a:gd name="T22" fmla="*/ 0 h 544"/>
                      <a:gd name="T23" fmla="*/ 328 w 328"/>
                      <a:gd name="T24" fmla="*/ 544 h 5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8" h="544">
                        <a:moveTo>
                          <a:pt x="24" y="56"/>
                        </a:moveTo>
                        <a:cubicBezTo>
                          <a:pt x="48" y="0"/>
                          <a:pt x="120" y="48"/>
                          <a:pt x="168" y="56"/>
                        </a:cubicBezTo>
                        <a:cubicBezTo>
                          <a:pt x="216" y="64"/>
                          <a:pt x="296" y="56"/>
                          <a:pt x="312" y="104"/>
                        </a:cubicBezTo>
                        <a:cubicBezTo>
                          <a:pt x="328" y="152"/>
                          <a:pt x="288" y="272"/>
                          <a:pt x="264" y="344"/>
                        </a:cubicBezTo>
                        <a:cubicBezTo>
                          <a:pt x="240" y="416"/>
                          <a:pt x="208" y="528"/>
                          <a:pt x="168" y="536"/>
                        </a:cubicBezTo>
                        <a:cubicBezTo>
                          <a:pt x="128" y="544"/>
                          <a:pt x="48" y="472"/>
                          <a:pt x="24" y="392"/>
                        </a:cubicBezTo>
                        <a:cubicBezTo>
                          <a:pt x="0" y="312"/>
                          <a:pt x="0" y="112"/>
                          <a:pt x="24" y="56"/>
                        </a:cubicBezTo>
                        <a:close/>
                      </a:path>
                    </a:pathLst>
                  </a:custGeom>
                  <a:solidFill>
                    <a:srgbClr val="FFCCCC"/>
                  </a:solidFill>
                  <a:ln w="9525" cap="flat" cmpd="sng">
                    <a:solidFill>
                      <a:srgbClr val="000000"/>
                    </a:solidFill>
                    <a:prstDash val="sysDot"/>
                    <a:round/>
                    <a:headEnd/>
                    <a:tailEnd/>
                  </a:ln>
                </p:spPr>
                <p:txBody>
                  <a:bodyPr/>
                  <a:lstStyle/>
                  <a:p>
                    <a:endParaRPr lang="en-GR"/>
                  </a:p>
                </p:txBody>
              </p:sp>
              <p:sp>
                <p:nvSpPr>
                  <p:cNvPr id="132126" name="Freeform 1022">
                    <a:extLst>
                      <a:ext uri="{FF2B5EF4-FFF2-40B4-BE49-F238E27FC236}">
                        <a16:creationId xmlns:a16="http://schemas.microsoft.com/office/drawing/2014/main" id="{9D5753A8-F5A5-DE42-2C99-BCE4C5466060}"/>
                      </a:ext>
                    </a:extLst>
                  </p:cNvPr>
                  <p:cNvSpPr>
                    <a:spLocks/>
                  </p:cNvSpPr>
                  <p:nvPr/>
                </p:nvSpPr>
                <p:spPr bwMode="auto">
                  <a:xfrm flipH="1">
                    <a:off x="5040" y="1152"/>
                    <a:ext cx="288" cy="488"/>
                  </a:xfrm>
                  <a:custGeom>
                    <a:avLst/>
                    <a:gdLst>
                      <a:gd name="T0" fmla="*/ 4 w 328"/>
                      <a:gd name="T1" fmla="*/ 9 h 544"/>
                      <a:gd name="T2" fmla="*/ 19 w 328"/>
                      <a:gd name="T3" fmla="*/ 9 h 544"/>
                      <a:gd name="T4" fmla="*/ 35 w 328"/>
                      <a:gd name="T5" fmla="*/ 16 h 544"/>
                      <a:gd name="T6" fmla="*/ 28 w 328"/>
                      <a:gd name="T7" fmla="*/ 53 h 544"/>
                      <a:gd name="T8" fmla="*/ 19 w 328"/>
                      <a:gd name="T9" fmla="*/ 83 h 544"/>
                      <a:gd name="T10" fmla="*/ 4 w 328"/>
                      <a:gd name="T11" fmla="*/ 62 h 544"/>
                      <a:gd name="T12" fmla="*/ 4 w 328"/>
                      <a:gd name="T13" fmla="*/ 9 h 544"/>
                      <a:gd name="T14" fmla="*/ 0 60000 65536"/>
                      <a:gd name="T15" fmla="*/ 0 60000 65536"/>
                      <a:gd name="T16" fmla="*/ 0 60000 65536"/>
                      <a:gd name="T17" fmla="*/ 0 60000 65536"/>
                      <a:gd name="T18" fmla="*/ 0 60000 65536"/>
                      <a:gd name="T19" fmla="*/ 0 60000 65536"/>
                      <a:gd name="T20" fmla="*/ 0 60000 65536"/>
                      <a:gd name="T21" fmla="*/ 0 w 328"/>
                      <a:gd name="T22" fmla="*/ 0 h 544"/>
                      <a:gd name="T23" fmla="*/ 328 w 328"/>
                      <a:gd name="T24" fmla="*/ 544 h 5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8" h="544">
                        <a:moveTo>
                          <a:pt x="24" y="56"/>
                        </a:moveTo>
                        <a:cubicBezTo>
                          <a:pt x="48" y="0"/>
                          <a:pt x="120" y="48"/>
                          <a:pt x="168" y="56"/>
                        </a:cubicBezTo>
                        <a:cubicBezTo>
                          <a:pt x="216" y="64"/>
                          <a:pt x="296" y="56"/>
                          <a:pt x="312" y="104"/>
                        </a:cubicBezTo>
                        <a:cubicBezTo>
                          <a:pt x="328" y="152"/>
                          <a:pt x="288" y="272"/>
                          <a:pt x="264" y="344"/>
                        </a:cubicBezTo>
                        <a:cubicBezTo>
                          <a:pt x="240" y="416"/>
                          <a:pt x="208" y="528"/>
                          <a:pt x="168" y="536"/>
                        </a:cubicBezTo>
                        <a:cubicBezTo>
                          <a:pt x="128" y="544"/>
                          <a:pt x="48" y="472"/>
                          <a:pt x="24" y="392"/>
                        </a:cubicBezTo>
                        <a:cubicBezTo>
                          <a:pt x="0" y="312"/>
                          <a:pt x="0" y="112"/>
                          <a:pt x="24" y="56"/>
                        </a:cubicBezTo>
                        <a:close/>
                      </a:path>
                    </a:pathLst>
                  </a:custGeom>
                  <a:solidFill>
                    <a:srgbClr val="FFCCCC"/>
                  </a:solidFill>
                  <a:ln w="9525" cap="flat" cmpd="sng">
                    <a:solidFill>
                      <a:srgbClr val="000000"/>
                    </a:solidFill>
                    <a:prstDash val="sysDot"/>
                    <a:round/>
                    <a:headEnd/>
                    <a:tailEnd/>
                  </a:ln>
                </p:spPr>
                <p:txBody>
                  <a:bodyPr/>
                  <a:lstStyle/>
                  <a:p>
                    <a:endParaRPr lang="en-GR"/>
                  </a:p>
                </p:txBody>
              </p:sp>
            </p:grpSp>
            <p:sp>
              <p:nvSpPr>
                <p:cNvPr id="158744" name="Oval 1023">
                  <a:extLst>
                    <a:ext uri="{FF2B5EF4-FFF2-40B4-BE49-F238E27FC236}">
                      <a16:creationId xmlns:a16="http://schemas.microsoft.com/office/drawing/2014/main" id="{ACE99509-5255-B342-E55B-C77793C9125E}"/>
                    </a:ext>
                  </a:extLst>
                </p:cNvPr>
                <p:cNvSpPr>
                  <a:spLocks noChangeArrowheads="1"/>
                </p:cNvSpPr>
                <p:nvPr/>
              </p:nvSpPr>
              <p:spPr bwMode="auto">
                <a:xfrm>
                  <a:off x="4102" y="1207"/>
                  <a:ext cx="136" cy="91"/>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745" name="Oval 1024">
                  <a:extLst>
                    <a:ext uri="{FF2B5EF4-FFF2-40B4-BE49-F238E27FC236}">
                      <a16:creationId xmlns:a16="http://schemas.microsoft.com/office/drawing/2014/main" id="{F0FBD43F-9D95-831A-9B2E-D5BBA368DB4F}"/>
                    </a:ext>
                  </a:extLst>
                </p:cNvPr>
                <p:cNvSpPr>
                  <a:spLocks noChangeArrowheads="1"/>
                </p:cNvSpPr>
                <p:nvPr/>
              </p:nvSpPr>
              <p:spPr bwMode="auto">
                <a:xfrm>
                  <a:off x="3695" y="1207"/>
                  <a:ext cx="136" cy="91"/>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746" name="Oval 1025">
                  <a:extLst>
                    <a:ext uri="{FF2B5EF4-FFF2-40B4-BE49-F238E27FC236}">
                      <a16:creationId xmlns:a16="http://schemas.microsoft.com/office/drawing/2014/main" id="{ABFEEF59-3192-7263-1433-F97EC3C4E9CF}"/>
                    </a:ext>
                  </a:extLst>
                </p:cNvPr>
                <p:cNvSpPr>
                  <a:spLocks noChangeArrowheads="1"/>
                </p:cNvSpPr>
                <p:nvPr/>
              </p:nvSpPr>
              <p:spPr bwMode="auto">
                <a:xfrm>
                  <a:off x="3740" y="1615"/>
                  <a:ext cx="136" cy="91"/>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sp>
            <p:nvSpPr>
              <p:cNvPr id="132118" name="Line 1026">
                <a:extLst>
                  <a:ext uri="{FF2B5EF4-FFF2-40B4-BE49-F238E27FC236}">
                    <a16:creationId xmlns:a16="http://schemas.microsoft.com/office/drawing/2014/main" id="{45DAD711-22A8-1EFA-9DF1-9627B7E9DA19}"/>
                  </a:ext>
                </a:extLst>
              </p:cNvPr>
              <p:cNvSpPr>
                <a:spLocks noChangeShapeType="1"/>
              </p:cNvSpPr>
              <p:nvPr/>
            </p:nvSpPr>
            <p:spPr bwMode="auto">
              <a:xfrm flipH="1">
                <a:off x="1970" y="1162"/>
                <a:ext cx="1724"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8741" name="Rectangle 1027">
                <a:extLst>
                  <a:ext uri="{FF2B5EF4-FFF2-40B4-BE49-F238E27FC236}">
                    <a16:creationId xmlns:a16="http://schemas.microsoft.com/office/drawing/2014/main" id="{0F6DC958-D256-9E92-CD7B-9AD7C901B47D}"/>
                  </a:ext>
                </a:extLst>
              </p:cNvPr>
              <p:cNvSpPr>
                <a:spLocks noChangeArrowheads="1"/>
              </p:cNvSpPr>
              <p:nvPr/>
            </p:nvSpPr>
            <p:spPr bwMode="auto">
              <a:xfrm>
                <a:off x="-163" y="436"/>
                <a:ext cx="4219" cy="410"/>
              </a:xfrm>
              <a:prstGeom prst="rect">
                <a:avLst/>
              </a:prstGeom>
              <a:noFill/>
              <a:ln>
                <a:noFill/>
              </a:ln>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FontTx/>
                  <a:buNone/>
                  <a:defRPr/>
                </a:pPr>
                <a:r>
                  <a:rPr lang="el-GR" altLang="en-US" sz="2133"/>
                  <a:t>Στάδιο Ι</a:t>
                </a:r>
                <a:r>
                  <a:rPr lang="en-US" altLang="en-US" sz="2133"/>
                  <a:t>V: </a:t>
                </a:r>
                <a:r>
                  <a:rPr lang="el-GR" altLang="en-US" sz="2133"/>
                  <a:t>Απομακρυσμένες μεταστάσεις</a:t>
                </a:r>
              </a:p>
            </p:txBody>
          </p:sp>
          <p:sp>
            <p:nvSpPr>
              <p:cNvPr id="132120" name="Line 1028">
                <a:extLst>
                  <a:ext uri="{FF2B5EF4-FFF2-40B4-BE49-F238E27FC236}">
                    <a16:creationId xmlns:a16="http://schemas.microsoft.com/office/drawing/2014/main" id="{2CA2B64C-0D3A-0B1F-2425-F90F568E5510}"/>
                  </a:ext>
                </a:extLst>
              </p:cNvPr>
              <p:cNvSpPr>
                <a:spLocks noChangeShapeType="1"/>
              </p:cNvSpPr>
              <p:nvPr/>
            </p:nvSpPr>
            <p:spPr bwMode="auto">
              <a:xfrm flipV="1">
                <a:off x="1970" y="754"/>
                <a:ext cx="0" cy="40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GR"/>
              </a:p>
            </p:txBody>
          </p:sp>
        </p:grpSp>
      </p:grpSp>
      <p:grpSp>
        <p:nvGrpSpPr>
          <p:cNvPr id="66605" name="Group 1029">
            <a:extLst>
              <a:ext uri="{FF2B5EF4-FFF2-40B4-BE49-F238E27FC236}">
                <a16:creationId xmlns:a16="http://schemas.microsoft.com/office/drawing/2014/main" id="{A7B2D5AE-758C-34E7-2AF4-1BB750C60764}"/>
              </a:ext>
            </a:extLst>
          </p:cNvPr>
          <p:cNvGrpSpPr>
            <a:grpSpLocks/>
          </p:cNvGrpSpPr>
          <p:nvPr/>
        </p:nvGrpSpPr>
        <p:grpSpPr bwMode="auto">
          <a:xfrm>
            <a:off x="6731000" y="2470151"/>
            <a:ext cx="4165600" cy="1222375"/>
            <a:chOff x="3690" y="1480"/>
            <a:chExt cx="2952" cy="867"/>
          </a:xfrm>
        </p:grpSpPr>
        <p:grpSp>
          <p:nvGrpSpPr>
            <p:cNvPr id="132106" name="Group 1030">
              <a:extLst>
                <a:ext uri="{FF2B5EF4-FFF2-40B4-BE49-F238E27FC236}">
                  <a16:creationId xmlns:a16="http://schemas.microsoft.com/office/drawing/2014/main" id="{254CA5E9-F638-5CB8-76B7-A471734B46C8}"/>
                </a:ext>
              </a:extLst>
            </p:cNvPr>
            <p:cNvGrpSpPr>
              <a:grpSpLocks/>
            </p:cNvGrpSpPr>
            <p:nvPr/>
          </p:nvGrpSpPr>
          <p:grpSpPr bwMode="auto">
            <a:xfrm>
              <a:off x="3690" y="2251"/>
              <a:ext cx="94" cy="96"/>
              <a:chOff x="3690" y="2251"/>
              <a:chExt cx="94" cy="96"/>
            </a:xfrm>
          </p:grpSpPr>
          <p:sp>
            <p:nvSpPr>
              <p:cNvPr id="158734" name="Oval 1031">
                <a:extLst>
                  <a:ext uri="{FF2B5EF4-FFF2-40B4-BE49-F238E27FC236}">
                    <a16:creationId xmlns:a16="http://schemas.microsoft.com/office/drawing/2014/main" id="{AE8B2315-DF6E-0AEC-1CD1-50796F9F30E8}"/>
                  </a:ext>
                </a:extLst>
              </p:cNvPr>
              <p:cNvSpPr>
                <a:spLocks noChangeArrowheads="1"/>
              </p:cNvSpPr>
              <p:nvPr/>
            </p:nvSpPr>
            <p:spPr bwMode="auto">
              <a:xfrm>
                <a:off x="3690" y="2251"/>
                <a:ext cx="48" cy="48"/>
              </a:xfrm>
              <a:prstGeom prst="ellipse">
                <a:avLst/>
              </a:prstGeom>
              <a:solidFill>
                <a:srgbClr val="996633"/>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735" name="Oval 1032">
                <a:extLst>
                  <a:ext uri="{FF2B5EF4-FFF2-40B4-BE49-F238E27FC236}">
                    <a16:creationId xmlns:a16="http://schemas.microsoft.com/office/drawing/2014/main" id="{3A6B10C8-FB5F-B0C0-38CC-9408E138F4A0}"/>
                  </a:ext>
                </a:extLst>
              </p:cNvPr>
              <p:cNvSpPr>
                <a:spLocks noChangeArrowheads="1"/>
              </p:cNvSpPr>
              <p:nvPr/>
            </p:nvSpPr>
            <p:spPr bwMode="auto">
              <a:xfrm>
                <a:off x="3736" y="2300"/>
                <a:ext cx="48" cy="47"/>
              </a:xfrm>
              <a:prstGeom prst="ellipse">
                <a:avLst/>
              </a:prstGeom>
              <a:solidFill>
                <a:srgbClr val="996633"/>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736" name="Oval 1033">
                <a:extLst>
                  <a:ext uri="{FF2B5EF4-FFF2-40B4-BE49-F238E27FC236}">
                    <a16:creationId xmlns:a16="http://schemas.microsoft.com/office/drawing/2014/main" id="{C31F6BC5-5B12-170D-F54E-647882581BC9}"/>
                  </a:ext>
                </a:extLst>
              </p:cNvPr>
              <p:cNvSpPr>
                <a:spLocks noChangeArrowheads="1"/>
              </p:cNvSpPr>
              <p:nvPr/>
            </p:nvSpPr>
            <p:spPr bwMode="auto">
              <a:xfrm>
                <a:off x="3690" y="2300"/>
                <a:ext cx="48" cy="47"/>
              </a:xfrm>
              <a:prstGeom prst="ellipse">
                <a:avLst/>
              </a:prstGeom>
              <a:solidFill>
                <a:srgbClr val="996633"/>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07" name="Group 1034">
              <a:extLst>
                <a:ext uri="{FF2B5EF4-FFF2-40B4-BE49-F238E27FC236}">
                  <a16:creationId xmlns:a16="http://schemas.microsoft.com/office/drawing/2014/main" id="{D7457C64-5DE7-9D98-104B-5B3FD30318EF}"/>
                </a:ext>
              </a:extLst>
            </p:cNvPr>
            <p:cNvGrpSpPr>
              <a:grpSpLocks/>
            </p:cNvGrpSpPr>
            <p:nvPr/>
          </p:nvGrpSpPr>
          <p:grpSpPr bwMode="auto">
            <a:xfrm>
              <a:off x="3830" y="1480"/>
              <a:ext cx="2812" cy="816"/>
              <a:chOff x="3830" y="1480"/>
              <a:chExt cx="2812" cy="816"/>
            </a:xfrm>
          </p:grpSpPr>
          <p:sp>
            <p:nvSpPr>
              <p:cNvPr id="132108" name="Line 1035">
                <a:extLst>
                  <a:ext uri="{FF2B5EF4-FFF2-40B4-BE49-F238E27FC236}">
                    <a16:creationId xmlns:a16="http://schemas.microsoft.com/office/drawing/2014/main" id="{C4DED5DC-DD22-1570-842F-5512FBFE0466}"/>
                  </a:ext>
                </a:extLst>
              </p:cNvPr>
              <p:cNvSpPr>
                <a:spLocks noChangeShapeType="1"/>
              </p:cNvSpPr>
              <p:nvPr/>
            </p:nvSpPr>
            <p:spPr bwMode="auto">
              <a:xfrm>
                <a:off x="3830" y="2296"/>
                <a:ext cx="1451"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GR"/>
              </a:p>
            </p:txBody>
          </p:sp>
          <p:grpSp>
            <p:nvGrpSpPr>
              <p:cNvPr id="132109" name="Group 1036">
                <a:extLst>
                  <a:ext uri="{FF2B5EF4-FFF2-40B4-BE49-F238E27FC236}">
                    <a16:creationId xmlns:a16="http://schemas.microsoft.com/office/drawing/2014/main" id="{33DE8699-9CDE-C895-D175-18258B891628}"/>
                  </a:ext>
                </a:extLst>
              </p:cNvPr>
              <p:cNvGrpSpPr>
                <a:grpSpLocks/>
              </p:cNvGrpSpPr>
              <p:nvPr/>
            </p:nvGrpSpPr>
            <p:grpSpPr bwMode="auto">
              <a:xfrm>
                <a:off x="4102" y="1480"/>
                <a:ext cx="2540" cy="816"/>
                <a:chOff x="4102" y="1480"/>
                <a:chExt cx="2540" cy="816"/>
              </a:xfrm>
            </p:grpSpPr>
            <p:sp>
              <p:nvSpPr>
                <p:cNvPr id="158732" name="Rectangle 1037">
                  <a:extLst>
                    <a:ext uri="{FF2B5EF4-FFF2-40B4-BE49-F238E27FC236}">
                      <a16:creationId xmlns:a16="http://schemas.microsoft.com/office/drawing/2014/main" id="{E39A42BA-D67C-CC20-99B1-91C52C97AD16}"/>
                    </a:ext>
                  </a:extLst>
                </p:cNvPr>
                <p:cNvSpPr>
                  <a:spLocks noChangeArrowheads="1"/>
                </p:cNvSpPr>
                <p:nvPr/>
              </p:nvSpPr>
              <p:spPr bwMode="auto">
                <a:xfrm>
                  <a:off x="4102" y="1480"/>
                  <a:ext cx="2540" cy="409"/>
                </a:xfrm>
                <a:prstGeom prst="rect">
                  <a:avLst/>
                </a:prstGeom>
                <a:noFill/>
                <a:ln>
                  <a:noFill/>
                </a:ln>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FontTx/>
                    <a:buNone/>
                    <a:defRPr/>
                  </a:pPr>
                  <a:r>
                    <a:rPr lang="el-GR" altLang="en-US" sz="2133"/>
                    <a:t>Στάδιο ΙΙΙ</a:t>
                  </a:r>
                  <a:r>
                    <a:rPr lang="en-US" altLang="en-US" sz="2133"/>
                    <a:t>: </a:t>
                  </a:r>
                  <a:r>
                    <a:rPr lang="el-GR" altLang="en-US" sz="2133"/>
                    <a:t>Προσβολή λεμφαδένων</a:t>
                  </a:r>
                </a:p>
              </p:txBody>
            </p:sp>
            <p:sp>
              <p:nvSpPr>
                <p:cNvPr id="132111" name="Line 1038">
                  <a:extLst>
                    <a:ext uri="{FF2B5EF4-FFF2-40B4-BE49-F238E27FC236}">
                      <a16:creationId xmlns:a16="http://schemas.microsoft.com/office/drawing/2014/main" id="{A7CBE9D0-267C-37B5-93A9-205731FBD91D}"/>
                    </a:ext>
                  </a:extLst>
                </p:cNvPr>
                <p:cNvSpPr>
                  <a:spLocks noChangeShapeType="1"/>
                </p:cNvSpPr>
                <p:nvPr/>
              </p:nvSpPr>
              <p:spPr bwMode="auto">
                <a:xfrm flipV="1">
                  <a:off x="5281" y="2024"/>
                  <a:ext cx="0" cy="272"/>
                </a:xfrm>
                <a:prstGeom prst="line">
                  <a:avLst/>
                </a:prstGeom>
                <a:noFill/>
                <a:ln w="3810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GR"/>
                </a:p>
              </p:txBody>
            </p:sp>
          </p:grpSp>
        </p:grpSp>
      </p:grpSp>
      <p:sp>
        <p:nvSpPr>
          <p:cNvPr id="158726" name="Text Box 1039">
            <a:extLst>
              <a:ext uri="{FF2B5EF4-FFF2-40B4-BE49-F238E27FC236}">
                <a16:creationId xmlns:a16="http://schemas.microsoft.com/office/drawing/2014/main" id="{8AD3C5EE-72A9-4EB2-1B86-4347E1FDDD08}"/>
              </a:ext>
            </a:extLst>
          </p:cNvPr>
          <p:cNvSpPr txBox="1">
            <a:spLocks noChangeArrowheads="1"/>
          </p:cNvSpPr>
          <p:nvPr/>
        </p:nvSpPr>
        <p:spPr bwMode="auto">
          <a:xfrm>
            <a:off x="7869238" y="5091113"/>
            <a:ext cx="2578100" cy="284162"/>
          </a:xfrm>
          <a:prstGeom prst="rect">
            <a:avLst/>
          </a:prstGeom>
          <a:noFill/>
          <a:ln>
            <a:noFill/>
          </a:ln>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l-GR" altLang="en-US" sz="1244">
              <a:latin typeface="Arial" pitchFamily="34" charset="0"/>
            </a:endParaRPr>
          </a:p>
        </p:txBody>
      </p:sp>
      <p:sp>
        <p:nvSpPr>
          <p:cNvPr id="158727" name="Rectangle 1044">
            <a:extLst>
              <a:ext uri="{FF2B5EF4-FFF2-40B4-BE49-F238E27FC236}">
                <a16:creationId xmlns:a16="http://schemas.microsoft.com/office/drawing/2014/main" id="{8462281C-ECCD-E2F5-3598-C2F22FB71092}"/>
              </a:ext>
            </a:extLst>
          </p:cNvPr>
          <p:cNvSpPr>
            <a:spLocks noChangeArrowheads="1"/>
          </p:cNvSpPr>
          <p:nvPr/>
        </p:nvSpPr>
        <p:spPr bwMode="auto">
          <a:xfrm>
            <a:off x="2632075" y="250826"/>
            <a:ext cx="7112000" cy="746125"/>
          </a:xfrm>
          <a:prstGeom prst="rect">
            <a:avLst/>
          </a:prstGeom>
          <a:noFill/>
          <a:ln>
            <a:noFill/>
          </a:ln>
        </p:spPr>
        <p:txBody>
          <a:bodyPr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defRPr/>
            </a:pPr>
            <a:r>
              <a:rPr lang="el-GR" altLang="en-US" sz="2844" dirty="0" err="1">
                <a:solidFill>
                  <a:srgbClr val="0000CC"/>
                </a:solidFill>
                <a:latin typeface="Calibri" panose="020F0502020204030204" pitchFamily="34" charset="0"/>
                <a:cs typeface="Calibri" panose="020F0502020204030204" pitchFamily="34" charset="0"/>
              </a:rPr>
              <a:t>Σταδιοποίηση</a:t>
            </a:r>
            <a:r>
              <a:rPr lang="el-GR" altLang="en-US" sz="2844" dirty="0">
                <a:solidFill>
                  <a:srgbClr val="0000CC"/>
                </a:solidFill>
                <a:latin typeface="Calibri" panose="020F0502020204030204" pitchFamily="34" charset="0"/>
                <a:cs typeface="Calibri" panose="020F0502020204030204" pitchFamily="34" charset="0"/>
              </a:rPr>
              <a:t> Μελανώματος</a:t>
            </a:r>
            <a:endParaRPr lang="en-US" altLang="en-US" sz="2844" dirty="0">
              <a:solidFill>
                <a:srgbClr val="0000CC"/>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4D1AB5F-9691-A512-9A4E-E5166C05A7FF}"/>
              </a:ext>
            </a:extLst>
          </p:cNvPr>
          <p:cNvSpPr txBox="1">
            <a:spLocks noChangeArrowheads="1"/>
          </p:cNvSpPr>
          <p:nvPr/>
        </p:nvSpPr>
        <p:spPr bwMode="auto">
          <a:xfrm>
            <a:off x="3359150" y="6421438"/>
            <a:ext cx="55114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r>
              <a:rPr lang="el-GR" altLang="en-GR" dirty="0" err="1">
                <a:solidFill>
                  <a:srgbClr val="C00000"/>
                </a:solidFill>
              </a:rPr>
              <a:t>Παρακολο</a:t>
            </a:r>
            <a:r>
              <a:rPr lang="en-GR" altLang="en-GR">
                <a:solidFill>
                  <a:srgbClr val="C00000"/>
                </a:solidFill>
              </a:rPr>
              <a:t>ύ</a:t>
            </a:r>
            <a:r>
              <a:rPr lang="el-GR" altLang="en-GR" dirty="0" err="1">
                <a:solidFill>
                  <a:srgbClr val="C00000"/>
                </a:solidFill>
              </a:rPr>
              <a:t>θηση</a:t>
            </a:r>
            <a:r>
              <a:rPr lang="en-US" altLang="en-GR" dirty="0">
                <a:solidFill>
                  <a:srgbClr val="C00000"/>
                </a:solidFill>
              </a:rPr>
              <a:t>/</a:t>
            </a:r>
            <a:r>
              <a:rPr lang="el-GR" altLang="en-GR" dirty="0">
                <a:solidFill>
                  <a:srgbClr val="C00000"/>
                </a:solidFill>
              </a:rPr>
              <a:t>Επικουρική θεραπεία (ΙΙΒ-ΙΙ</a:t>
            </a:r>
            <a:r>
              <a:rPr lang="en-US" altLang="en-GR" dirty="0">
                <a:solidFill>
                  <a:srgbClr val="C00000"/>
                </a:solidFill>
              </a:rPr>
              <a:t>C)</a:t>
            </a:r>
            <a:endParaRPr lang="en-GR" altLang="en-GR">
              <a:solidFill>
                <a:srgbClr val="C00000"/>
              </a:solidFill>
            </a:endParaRPr>
          </a:p>
        </p:txBody>
      </p:sp>
      <p:sp>
        <p:nvSpPr>
          <p:cNvPr id="1042" name="TextBox 1041">
            <a:extLst>
              <a:ext uri="{FF2B5EF4-FFF2-40B4-BE49-F238E27FC236}">
                <a16:creationId xmlns:a16="http://schemas.microsoft.com/office/drawing/2014/main" id="{7AFE9962-2B5F-74DA-D4C0-6798143C0561}"/>
              </a:ext>
            </a:extLst>
          </p:cNvPr>
          <p:cNvSpPr txBox="1">
            <a:spLocks noChangeArrowheads="1"/>
          </p:cNvSpPr>
          <p:nvPr/>
        </p:nvSpPr>
        <p:spPr bwMode="auto">
          <a:xfrm>
            <a:off x="8031164" y="3357563"/>
            <a:ext cx="25749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buFont typeface="Arial" panose="020B0604020202020204" pitchFamily="34" charset="0"/>
              <a:buChar char="•"/>
            </a:pPr>
            <a:r>
              <a:rPr lang="el-GR" altLang="en-GR">
                <a:solidFill>
                  <a:srgbClr val="C00000"/>
                </a:solidFill>
              </a:rPr>
              <a:t>Λεμφαδενικός καθαρισμός</a:t>
            </a:r>
          </a:p>
          <a:p>
            <a:pPr>
              <a:buFont typeface="Arial" panose="020B0604020202020204" pitchFamily="34" charset="0"/>
              <a:buChar char="•"/>
            </a:pPr>
            <a:r>
              <a:rPr lang="el-GR" altLang="en-GR">
                <a:solidFill>
                  <a:srgbClr val="C00000"/>
                </a:solidFill>
              </a:rPr>
              <a:t>Επικουρική συστηματική θεραπεία</a:t>
            </a:r>
            <a:endParaRPr lang="en-GR" altLang="en-GR">
              <a:solidFill>
                <a:srgbClr val="C00000"/>
              </a:solidFill>
            </a:endParaRPr>
          </a:p>
        </p:txBody>
      </p:sp>
      <p:sp>
        <p:nvSpPr>
          <p:cNvPr id="1043" name="TextBox 1042">
            <a:extLst>
              <a:ext uri="{FF2B5EF4-FFF2-40B4-BE49-F238E27FC236}">
                <a16:creationId xmlns:a16="http://schemas.microsoft.com/office/drawing/2014/main" id="{F0CD1898-025B-538A-4A88-69E987B4BEB9}"/>
              </a:ext>
            </a:extLst>
          </p:cNvPr>
          <p:cNvSpPr txBox="1">
            <a:spLocks noChangeArrowheads="1"/>
          </p:cNvSpPr>
          <p:nvPr/>
        </p:nvSpPr>
        <p:spPr bwMode="auto">
          <a:xfrm>
            <a:off x="2024064" y="1455738"/>
            <a:ext cx="44862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buFont typeface="Arial" panose="020B0604020202020204" pitchFamily="34" charset="0"/>
              <a:buChar char="•"/>
            </a:pPr>
            <a:r>
              <a:rPr lang="el-GR" altLang="en-GR">
                <a:solidFill>
                  <a:srgbClr val="C00000"/>
                </a:solidFill>
              </a:rPr>
              <a:t>Συστηματική θεραπεία (ανοσοθεραπεία, στοχευμένη θεραπεία χημειοθεραπεία)</a:t>
            </a:r>
            <a:endParaRPr lang="en-GR" altLang="en-GR">
              <a:solidFill>
                <a:srgbClr val="C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660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660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42" grpId="0"/>
      <p:bldP spid="1043" grpId="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4">
            <a:extLst>
              <a:ext uri="{FF2B5EF4-FFF2-40B4-BE49-F238E27FC236}">
                <a16:creationId xmlns:a16="http://schemas.microsoft.com/office/drawing/2014/main" id="{BEEA3CE2-8EA4-47D9-FA88-A451DAAE5206}"/>
              </a:ext>
            </a:extLst>
          </p:cNvPr>
          <p:cNvSpPr>
            <a:spLocks noGrp="1"/>
          </p:cNvSpPr>
          <p:nvPr>
            <p:ph type="dt" sz="quarter" idx="10"/>
          </p:nvPr>
        </p:nvSpPr>
        <p:spPr/>
        <p:txBody>
          <a:bodyPr/>
          <a:lstStyle/>
          <a:p>
            <a:pPr>
              <a:defRPr/>
            </a:pPr>
            <a:r>
              <a:rPr lang="en-US"/>
              <a:t>AJS</a:t>
            </a:r>
            <a:endParaRPr lang="en-US" sz="1400"/>
          </a:p>
        </p:txBody>
      </p:sp>
      <p:sp>
        <p:nvSpPr>
          <p:cNvPr id="89090" name="Rectangle 2">
            <a:extLst>
              <a:ext uri="{FF2B5EF4-FFF2-40B4-BE49-F238E27FC236}">
                <a16:creationId xmlns:a16="http://schemas.microsoft.com/office/drawing/2014/main" id="{CC625A18-1650-E534-F7E2-9EB7D17280A6}"/>
              </a:ext>
            </a:extLst>
          </p:cNvPr>
          <p:cNvSpPr>
            <a:spLocks noChangeArrowheads="1"/>
          </p:cNvSpPr>
          <p:nvPr/>
        </p:nvSpPr>
        <p:spPr bwMode="auto">
          <a:xfrm>
            <a:off x="1847851" y="1509714"/>
            <a:ext cx="8943975" cy="470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5425" indent="-22542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r>
              <a:rPr lang="el-GR" altLang="el-GR" sz="2400">
                <a:latin typeface="Arial" panose="020B0604020202020204" pitchFamily="34" charset="0"/>
                <a:cs typeface="Arial" panose="020B0604020202020204" pitchFamily="34" charset="0"/>
              </a:rPr>
              <a:t>Ο καρκίνος του δέρματος είναι συχνό πρόβλημα</a:t>
            </a:r>
          </a:p>
          <a:p>
            <a:pPr eaLnBrk="1" hangingPunct="1">
              <a:lnSpc>
                <a:spcPct val="30000"/>
              </a:lnSpc>
            </a:pPr>
            <a:endParaRPr lang="el-GR" altLang="el-GR" sz="2400">
              <a:latin typeface="Arial" panose="020B0604020202020204" pitchFamily="34" charset="0"/>
              <a:cs typeface="Arial" panose="020B0604020202020204" pitchFamily="34" charset="0"/>
            </a:endParaRPr>
          </a:p>
          <a:p>
            <a:pPr eaLnBrk="1" hangingPunct="1"/>
            <a:r>
              <a:rPr lang="el-GR" altLang="el-GR" sz="2400">
                <a:latin typeface="Arial" panose="020B0604020202020204" pitchFamily="34" charset="0"/>
                <a:cs typeface="Arial" panose="020B0604020202020204" pitchFamily="34" charset="0"/>
              </a:rPr>
              <a:t>Η έκθεση στην υπεριώδη ακτινοβολία αποτελεί το κυριώτερο αιτιολογικό παράγοντα</a:t>
            </a:r>
          </a:p>
          <a:p>
            <a:pPr eaLnBrk="1" hangingPunct="1">
              <a:lnSpc>
                <a:spcPct val="30000"/>
              </a:lnSpc>
            </a:pPr>
            <a:endParaRPr lang="el-GR" altLang="el-GR" sz="2400">
              <a:latin typeface="Arial" panose="020B0604020202020204" pitchFamily="34" charset="0"/>
              <a:cs typeface="Arial" panose="020B0604020202020204" pitchFamily="34" charset="0"/>
            </a:endParaRPr>
          </a:p>
          <a:p>
            <a:pPr eaLnBrk="1" hangingPunct="1"/>
            <a:r>
              <a:rPr lang="el-GR" altLang="el-GR" sz="2400">
                <a:latin typeface="Arial" panose="020B0604020202020204" pitchFamily="34" charset="0"/>
                <a:cs typeface="Arial" panose="020B0604020202020204" pitchFamily="34" charset="0"/>
              </a:rPr>
              <a:t>Το 95% των περιπτώσεων αποτελούν ιάσιμο προβλήματα</a:t>
            </a:r>
          </a:p>
          <a:p>
            <a:pPr eaLnBrk="1" hangingPunct="1">
              <a:lnSpc>
                <a:spcPct val="30000"/>
              </a:lnSpc>
            </a:pPr>
            <a:endParaRPr lang="el-GR" altLang="el-GR" sz="2400">
              <a:latin typeface="Arial" panose="020B0604020202020204" pitchFamily="34" charset="0"/>
              <a:cs typeface="Arial" panose="020B0604020202020204" pitchFamily="34" charset="0"/>
            </a:endParaRPr>
          </a:p>
          <a:p>
            <a:pPr eaLnBrk="1" hangingPunct="1"/>
            <a:r>
              <a:rPr lang="el-GR" altLang="el-GR" sz="2400">
                <a:latin typeface="Arial" panose="020B0604020202020204" pitchFamily="34" charset="0"/>
                <a:cs typeface="Arial" panose="020B0604020202020204" pitchFamily="34" charset="0"/>
              </a:rPr>
              <a:t>Η έγκαιρη αναγνώριση και διάγνωση συνιστούν αποφασιστικό παράγοντα πρόγνωσης</a:t>
            </a:r>
          </a:p>
          <a:p>
            <a:pPr eaLnBrk="1" hangingPunct="1">
              <a:lnSpc>
                <a:spcPct val="30000"/>
              </a:lnSpc>
            </a:pPr>
            <a:endParaRPr lang="el-GR" altLang="el-GR" sz="2400">
              <a:latin typeface="Arial" panose="020B0604020202020204" pitchFamily="34" charset="0"/>
              <a:cs typeface="Arial" panose="020B0604020202020204" pitchFamily="34" charset="0"/>
            </a:endParaRPr>
          </a:p>
          <a:p>
            <a:pPr eaLnBrk="1" hangingPunct="1"/>
            <a:r>
              <a:rPr lang="en-US" altLang="el-GR" sz="2400">
                <a:latin typeface="Arial" panose="020B0604020202020204" pitchFamily="34" charset="0"/>
                <a:cs typeface="Arial" panose="020B0604020202020204" pitchFamily="34" charset="0"/>
              </a:rPr>
              <a:t>O</a:t>
            </a:r>
            <a:r>
              <a:rPr lang="el-GR" altLang="el-GR" sz="2400">
                <a:latin typeface="Arial" panose="020B0604020202020204" pitchFamily="34" charset="0"/>
                <a:cs typeface="Arial" panose="020B0604020202020204" pitchFamily="34" charset="0"/>
              </a:rPr>
              <a:t>ι νεώτερες θεραπείες (στοχευμένες θεραπείες και ανοσοθεραπείες) έχουν βελτιώσει σημαντικά τη πρόγνωση των προχωρημένων μορφών μελανώματος και καρκίνου δέρματος</a:t>
            </a:r>
            <a:endParaRPr lang="en-GB" altLang="el-GR" sz="2400">
              <a:latin typeface="Arial" panose="020B0604020202020204" pitchFamily="34" charset="0"/>
              <a:cs typeface="Arial" panose="020B0604020202020204" pitchFamily="34" charset="0"/>
            </a:endParaRPr>
          </a:p>
        </p:txBody>
      </p:sp>
      <p:sp>
        <p:nvSpPr>
          <p:cNvPr id="89091" name="Rectangle 3">
            <a:extLst>
              <a:ext uri="{FF2B5EF4-FFF2-40B4-BE49-F238E27FC236}">
                <a16:creationId xmlns:a16="http://schemas.microsoft.com/office/drawing/2014/main" id="{B05B73B3-6CA5-CE8A-B9CE-D22BEA412410}"/>
              </a:ext>
            </a:extLst>
          </p:cNvPr>
          <p:cNvSpPr>
            <a:spLocks noGrp="1" noChangeArrowheads="1"/>
          </p:cNvSpPr>
          <p:nvPr>
            <p:ph type="title"/>
          </p:nvPr>
        </p:nvSpPr>
        <p:spPr>
          <a:xfrm>
            <a:off x="1460500" y="425451"/>
            <a:ext cx="9779000" cy="411163"/>
          </a:xfrm>
          <a:noFill/>
        </p:spPr>
        <p:txBody>
          <a:bodyPr>
            <a:normAutofit fontScale="90000"/>
          </a:bodyPr>
          <a:lstStyle/>
          <a:p>
            <a:pPr eaLnBrk="1" hangingPunct="1"/>
            <a:r>
              <a:rPr lang="el-GR" altLang="en-GB" sz="3600">
                <a:solidFill>
                  <a:srgbClr val="000099"/>
                </a:solidFill>
                <a:latin typeface="Arial" panose="020B0604020202020204" pitchFamily="34" charset="0"/>
              </a:rPr>
              <a:t>Συμπεράσματα</a:t>
            </a:r>
            <a:endParaRPr lang="en-GB" altLang="en-GB" sz="3600">
              <a:solidFill>
                <a:srgbClr val="000099"/>
              </a:solidFill>
              <a:latin typeface="Arial" panose="020B0604020202020204" pitchFamily="34" charset="0"/>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876425" y="287338"/>
            <a:ext cx="8542338" cy="838200"/>
          </a:xfrm>
        </p:spPr>
        <p:txBody>
          <a:bodyPr/>
          <a:lstStyle/>
          <a:p>
            <a:r>
              <a:rPr lang="en-US" sz="3200" dirty="0">
                <a:solidFill>
                  <a:srgbClr val="002060"/>
                </a:solidFill>
              </a:rPr>
              <a:t>5</a:t>
            </a:r>
            <a:r>
              <a:rPr lang="el-GR" sz="3200" dirty="0">
                <a:solidFill>
                  <a:srgbClr val="002060"/>
                </a:solidFill>
              </a:rPr>
              <a:t>-ετής επιβίωση σε ασθενείς με μελάνωμα</a:t>
            </a:r>
            <a:endParaRPr lang="en-US" sz="3200" dirty="0">
              <a:solidFill>
                <a:srgbClr val="002060"/>
              </a:solidFill>
            </a:endParaRPr>
          </a:p>
        </p:txBody>
      </p:sp>
      <p:graphicFrame>
        <p:nvGraphicFramePr>
          <p:cNvPr id="857114" name="Group 26"/>
          <p:cNvGraphicFramePr>
            <a:graphicFrameLocks noGrp="1"/>
          </p:cNvGraphicFramePr>
          <p:nvPr>
            <p:extLst>
              <p:ext uri="{D42A27DB-BD31-4B8C-83A1-F6EECF244321}">
                <p14:modId xmlns:p14="http://schemas.microsoft.com/office/powerpoint/2010/main" val="1259190689"/>
              </p:ext>
            </p:extLst>
          </p:nvPr>
        </p:nvGraphicFramePr>
        <p:xfrm>
          <a:off x="6528049" y="1557338"/>
          <a:ext cx="4606677" cy="4967288"/>
        </p:xfrm>
        <a:graphic>
          <a:graphicData uri="http://schemas.openxmlformats.org/drawingml/2006/table">
            <a:tbl>
              <a:tblPr/>
              <a:tblGrid>
                <a:gridCol w="1536133">
                  <a:extLst>
                    <a:ext uri="{9D8B030D-6E8A-4147-A177-3AD203B41FA5}">
                      <a16:colId xmlns:a16="http://schemas.microsoft.com/office/drawing/2014/main" val="20000"/>
                    </a:ext>
                  </a:extLst>
                </a:gridCol>
                <a:gridCol w="1534411">
                  <a:extLst>
                    <a:ext uri="{9D8B030D-6E8A-4147-A177-3AD203B41FA5}">
                      <a16:colId xmlns:a16="http://schemas.microsoft.com/office/drawing/2014/main" val="20001"/>
                    </a:ext>
                  </a:extLst>
                </a:gridCol>
                <a:gridCol w="1536133">
                  <a:extLst>
                    <a:ext uri="{9D8B030D-6E8A-4147-A177-3AD203B41FA5}">
                      <a16:colId xmlns:a16="http://schemas.microsoft.com/office/drawing/2014/main" val="20002"/>
                    </a:ext>
                  </a:extLst>
                </a:gridCol>
              </a:tblGrid>
              <a:tr h="12430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400" b="1" i="0" u="none" strike="noStrike" cap="none" normalizeH="0" baseline="0" dirty="0">
                          <a:ln>
                            <a:noFill/>
                          </a:ln>
                          <a:solidFill>
                            <a:schemeClr val="tx1"/>
                          </a:solidFill>
                          <a:effectLst/>
                          <a:latin typeface="Times New Roman" pitchFamily="18" charset="0"/>
                        </a:rPr>
                        <a:t>Χρονική περίοδος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400" b="1" i="0" u="none" strike="noStrike" cap="none" normalizeH="0" baseline="0" dirty="0">
                          <a:ln>
                            <a:noFill/>
                          </a:ln>
                          <a:solidFill>
                            <a:schemeClr val="tx1"/>
                          </a:solidFill>
                          <a:effectLst/>
                          <a:latin typeface="Times New Roman" pitchFamily="18" charset="0"/>
                        </a:rPr>
                        <a:t>Άνδρες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400" b="1" i="0" u="none" strike="noStrike" cap="none" normalizeH="0" baseline="0" dirty="0">
                          <a:ln>
                            <a:noFill/>
                          </a:ln>
                          <a:solidFill>
                            <a:schemeClr val="tx1"/>
                          </a:solidFill>
                          <a:effectLst/>
                          <a:latin typeface="Times New Roman" pitchFamily="18" charset="0"/>
                        </a:rPr>
                        <a:t>Γυναίκες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414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400" b="0" i="1" u="none" strike="noStrike" cap="none" normalizeH="0" baseline="0" dirty="0">
                          <a:ln>
                            <a:noFill/>
                          </a:ln>
                          <a:solidFill>
                            <a:schemeClr val="tx1"/>
                          </a:solidFill>
                          <a:effectLst/>
                          <a:latin typeface="Times New Roman" pitchFamily="18" charset="0"/>
                        </a:rPr>
                        <a:t>1940</a:t>
                      </a:r>
                      <a:r>
                        <a:rPr kumimoji="0" lang="en-US" sz="2400" b="0" i="1" u="none" strike="noStrike" cap="none" normalizeH="0" baseline="0" dirty="0">
                          <a:ln>
                            <a:noFill/>
                          </a:ln>
                          <a:solidFill>
                            <a:schemeClr val="tx1"/>
                          </a:solidFill>
                          <a:effectLst/>
                          <a:latin typeface="Times New Roman" pitchFamily="18" charset="0"/>
                        </a:rPr>
                        <a:t>s</a:t>
                      </a:r>
                      <a:endParaRPr kumimoji="0" lang="el-GR" sz="2400" b="0" i="1"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40%</a:t>
                      </a:r>
                      <a:endParaRPr kumimoji="0" lang="el-GR" sz="2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l-GR"/>
                    </a:p>
                  </a:txBody>
                  <a:tcPr/>
                </a:tc>
                <a:extLst>
                  <a:ext uri="{0D108BD9-81ED-4DB2-BD59-A6C34878D82A}">
                    <a16:rowId xmlns:a16="http://schemas.microsoft.com/office/drawing/2014/main" val="10001"/>
                  </a:ext>
                </a:extLst>
              </a:tr>
              <a:tr h="12414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400" b="0" i="1" u="none" strike="noStrike" cap="none" normalizeH="0" baseline="0" dirty="0">
                          <a:ln>
                            <a:noFill/>
                          </a:ln>
                          <a:solidFill>
                            <a:schemeClr val="tx1"/>
                          </a:solidFill>
                          <a:effectLst/>
                          <a:latin typeface="Times New Roman" pitchFamily="18" charset="0"/>
                        </a:rPr>
                        <a:t>1979-1981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400" b="0" i="0" u="none" strike="noStrike" cap="none" normalizeH="0" baseline="0" dirty="0">
                          <a:ln>
                            <a:noFill/>
                          </a:ln>
                          <a:solidFill>
                            <a:schemeClr val="tx1"/>
                          </a:solidFill>
                          <a:effectLst/>
                          <a:latin typeface="Times New Roman" pitchFamily="18" charset="0"/>
                        </a:rPr>
                        <a:t>58%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400" b="0" i="0" u="none" strike="noStrike" cap="none" normalizeH="0" baseline="0">
                          <a:ln>
                            <a:noFill/>
                          </a:ln>
                          <a:solidFill>
                            <a:schemeClr val="tx1"/>
                          </a:solidFill>
                          <a:effectLst/>
                          <a:latin typeface="Times New Roman" pitchFamily="18" charset="0"/>
                        </a:rPr>
                        <a:t>74%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414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400" b="0" i="1" u="none" strike="noStrike" cap="none" normalizeH="0" baseline="0" dirty="0">
                          <a:ln>
                            <a:noFill/>
                          </a:ln>
                          <a:solidFill>
                            <a:schemeClr val="tx1"/>
                          </a:solidFill>
                          <a:effectLst/>
                          <a:latin typeface="Times New Roman" pitchFamily="18" charset="0"/>
                        </a:rPr>
                        <a:t>1991-1993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400" b="0" i="0" u="none" strike="noStrike" cap="none" normalizeH="0" baseline="0" dirty="0">
                          <a:ln>
                            <a:noFill/>
                          </a:ln>
                          <a:solidFill>
                            <a:schemeClr val="tx1"/>
                          </a:solidFill>
                          <a:effectLst/>
                          <a:latin typeface="Times New Roman" pitchFamily="18" charset="0"/>
                        </a:rPr>
                        <a:t>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400" b="0" i="0" u="none" strike="noStrike" cap="none" normalizeH="0" baseline="0" dirty="0">
                          <a:ln>
                            <a:noFill/>
                          </a:ln>
                          <a:solidFill>
                            <a:schemeClr val="tx1"/>
                          </a:solidFill>
                          <a:effectLst/>
                          <a:latin typeface="Times New Roman" pitchFamily="18" charset="0"/>
                        </a:rPr>
                        <a:t>85%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61465" name="Picture 29" descr="σάρωση0011"/>
          <p:cNvPicPr>
            <a:picLocks noChangeAspect="1" noChangeArrowheads="1"/>
          </p:cNvPicPr>
          <p:nvPr/>
        </p:nvPicPr>
        <p:blipFill rotWithShape="1">
          <a:blip r:embed="rId3" cstate="print"/>
          <a:srcRect t="11259"/>
          <a:stretch/>
        </p:blipFill>
        <p:spPr bwMode="auto">
          <a:xfrm>
            <a:off x="1199457" y="1700809"/>
            <a:ext cx="5256213" cy="4409425"/>
          </a:xfrm>
          <a:prstGeom prst="rect">
            <a:avLst/>
          </a:prstGeom>
          <a:solidFill>
            <a:schemeClr val="bg1"/>
          </a:solid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9529EE-B316-1D4F-872F-F7AAC89DF33D}"/>
              </a:ext>
            </a:extLst>
          </p:cNvPr>
          <p:cNvSpPr>
            <a:spLocks noGrp="1"/>
          </p:cNvSpPr>
          <p:nvPr>
            <p:ph type="title"/>
          </p:nvPr>
        </p:nvSpPr>
        <p:spPr>
          <a:xfrm>
            <a:off x="838200" y="217414"/>
            <a:ext cx="10515600" cy="1325563"/>
          </a:xfrm>
        </p:spPr>
        <p:txBody>
          <a:bodyPr/>
          <a:lstStyle/>
          <a:p>
            <a:r>
              <a:rPr lang="el-GR" dirty="0">
                <a:solidFill>
                  <a:srgbClr val="002060"/>
                </a:solidFill>
              </a:rPr>
              <a:t>Θνητότητα</a:t>
            </a:r>
            <a:endParaRPr lang="el-GR" dirty="0"/>
          </a:p>
        </p:txBody>
      </p:sp>
      <p:pic>
        <p:nvPicPr>
          <p:cNvPr id="5" name="Θέση περιεχομένου 4">
            <a:extLst>
              <a:ext uri="{FF2B5EF4-FFF2-40B4-BE49-F238E27FC236}">
                <a16:creationId xmlns:a16="http://schemas.microsoft.com/office/drawing/2014/main" id="{4A97140B-6853-FF45-8CE8-5E187D365D16}"/>
              </a:ext>
            </a:extLst>
          </p:cNvPr>
          <p:cNvPicPr>
            <a:picLocks noGrp="1" noChangeAspect="1"/>
          </p:cNvPicPr>
          <p:nvPr>
            <p:ph sz="half" idx="1"/>
          </p:nvPr>
        </p:nvPicPr>
        <p:blipFill>
          <a:blip r:embed="rId2"/>
          <a:stretch>
            <a:fillRect/>
          </a:stretch>
        </p:blipFill>
        <p:spPr>
          <a:xfrm>
            <a:off x="1817139" y="1542977"/>
            <a:ext cx="4202661" cy="4938894"/>
          </a:xfrm>
        </p:spPr>
      </p:pic>
      <p:sp>
        <p:nvSpPr>
          <p:cNvPr id="6" name="Θέση περιεχομένου 5">
            <a:extLst>
              <a:ext uri="{FF2B5EF4-FFF2-40B4-BE49-F238E27FC236}">
                <a16:creationId xmlns:a16="http://schemas.microsoft.com/office/drawing/2014/main" id="{EF16ABD9-DF02-1147-80B3-8100662C783B}"/>
              </a:ext>
            </a:extLst>
          </p:cNvPr>
          <p:cNvSpPr>
            <a:spLocks noGrp="1"/>
          </p:cNvSpPr>
          <p:nvPr>
            <p:ph sz="half" idx="2"/>
          </p:nvPr>
        </p:nvSpPr>
        <p:spPr>
          <a:xfrm>
            <a:off x="6911656" y="2618128"/>
            <a:ext cx="4442143" cy="2528661"/>
          </a:xfrm>
        </p:spPr>
        <p:txBody>
          <a:bodyPr>
            <a:normAutofit/>
          </a:bodyPr>
          <a:lstStyle/>
          <a:p>
            <a:r>
              <a:rPr lang="el-GR" sz="2000" dirty="0"/>
              <a:t>Έχει παρατηρηθεί μείωση της θνητότητας από τη νόσο 2%/έτος  από το 2016-2020</a:t>
            </a:r>
          </a:p>
          <a:p>
            <a:r>
              <a:rPr lang="el-GR" sz="2000" dirty="0"/>
              <a:t>Ο αριθμός των ασθενών που ζει με μεταστατικό μελάνωμα αυξήθηκε κατά 258% μεταξύ του 1990 – 2018</a:t>
            </a:r>
          </a:p>
        </p:txBody>
      </p:sp>
      <p:sp>
        <p:nvSpPr>
          <p:cNvPr id="7" name="TextBox 6">
            <a:extLst>
              <a:ext uri="{FF2B5EF4-FFF2-40B4-BE49-F238E27FC236}">
                <a16:creationId xmlns:a16="http://schemas.microsoft.com/office/drawing/2014/main" id="{12737686-34BE-504C-9C11-D77F6F30CBD0}"/>
              </a:ext>
            </a:extLst>
          </p:cNvPr>
          <p:cNvSpPr txBox="1"/>
          <p:nvPr/>
        </p:nvSpPr>
        <p:spPr>
          <a:xfrm>
            <a:off x="8022771" y="5606144"/>
            <a:ext cx="3418115" cy="338554"/>
          </a:xfrm>
          <a:prstGeom prst="rect">
            <a:avLst/>
          </a:prstGeom>
          <a:noFill/>
        </p:spPr>
        <p:txBody>
          <a:bodyPr wrap="square" rtlCol="0">
            <a:spAutoFit/>
          </a:bodyPr>
          <a:lstStyle/>
          <a:p>
            <a:r>
              <a:rPr lang="en-US" sz="1600" i="1" dirty="0"/>
              <a:t>Siegel RL et al Cancer statistics 2023 </a:t>
            </a:r>
            <a:endParaRPr lang="el-GR" sz="1600" i="1" dirty="0"/>
          </a:p>
        </p:txBody>
      </p:sp>
    </p:spTree>
    <p:extLst>
      <p:ext uri="{BB962C8B-B14F-4D97-AF65-F5344CB8AC3E}">
        <p14:creationId xmlns:p14="http://schemas.microsoft.com/office/powerpoint/2010/main" val="4093756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724025" y="188913"/>
            <a:ext cx="8743950" cy="1143000"/>
          </a:xfrm>
        </p:spPr>
        <p:txBody>
          <a:bodyPr/>
          <a:lstStyle/>
          <a:p>
            <a:r>
              <a:rPr lang="el-GR" sz="3600" dirty="0">
                <a:solidFill>
                  <a:srgbClr val="002060"/>
                </a:solidFill>
              </a:rPr>
              <a:t>Θνησιμότητα μελανώματος</a:t>
            </a:r>
            <a:endParaRPr lang="en-US" sz="3600" dirty="0">
              <a:solidFill>
                <a:srgbClr val="002060"/>
              </a:solidFill>
            </a:endParaRPr>
          </a:p>
        </p:txBody>
      </p:sp>
      <p:sp>
        <p:nvSpPr>
          <p:cNvPr id="62467" name="Rectangle 3"/>
          <p:cNvSpPr>
            <a:spLocks noGrp="1" noChangeArrowheads="1"/>
          </p:cNvSpPr>
          <p:nvPr>
            <p:ph idx="1"/>
          </p:nvPr>
        </p:nvSpPr>
        <p:spPr>
          <a:xfrm>
            <a:off x="772319" y="1718023"/>
            <a:ext cx="5822950" cy="3816350"/>
          </a:xfrm>
        </p:spPr>
        <p:txBody>
          <a:bodyPr>
            <a:normAutofit/>
          </a:bodyPr>
          <a:lstStyle/>
          <a:p>
            <a:r>
              <a:rPr lang="en-US" sz="2400" dirty="0"/>
              <a:t>A</a:t>
            </a:r>
            <a:r>
              <a:rPr lang="el-GR" sz="2400" dirty="0" err="1"/>
              <a:t>ύξηση</a:t>
            </a:r>
            <a:r>
              <a:rPr lang="el-GR" sz="2400" dirty="0"/>
              <a:t> της θνησιμότητας παρατηρείται κυρίως σε άνδρες ηλικίας &gt; 65 ετών</a:t>
            </a:r>
            <a:endParaRPr lang="en-US" sz="2400" dirty="0"/>
          </a:p>
          <a:p>
            <a:endParaRPr lang="en-US" sz="2400" dirty="0"/>
          </a:p>
          <a:p>
            <a:r>
              <a:rPr lang="el-GR" sz="2400" dirty="0"/>
              <a:t>Προχωρημένα μελανώματα</a:t>
            </a:r>
            <a:r>
              <a:rPr lang="en-US" sz="2400" dirty="0"/>
              <a:t>, </a:t>
            </a:r>
            <a:r>
              <a:rPr lang="el-GR" sz="2400" dirty="0"/>
              <a:t>κυρίως οζώδη</a:t>
            </a:r>
            <a:endParaRPr lang="en-US" sz="2400" dirty="0"/>
          </a:p>
          <a:p>
            <a:pPr lvl="1"/>
            <a:r>
              <a:rPr lang="el-GR" dirty="0"/>
              <a:t>Επιθετική ανάπτυξη</a:t>
            </a:r>
            <a:r>
              <a:rPr lang="en-US" dirty="0"/>
              <a:t> (</a:t>
            </a:r>
            <a:r>
              <a:rPr lang="el-GR" dirty="0"/>
              <a:t>μειωμένη ανοσολογία)</a:t>
            </a:r>
          </a:p>
          <a:p>
            <a:pPr lvl="1"/>
            <a:r>
              <a:rPr lang="el-GR" dirty="0"/>
              <a:t>Καθυστερημένη διάγνωση</a:t>
            </a:r>
            <a:endParaRPr lang="en-US" dirty="0"/>
          </a:p>
          <a:p>
            <a:pPr lvl="1"/>
            <a:endParaRPr lang="en-US" dirty="0"/>
          </a:p>
          <a:p>
            <a:endParaRPr lang="en-US" sz="2400" dirty="0"/>
          </a:p>
        </p:txBody>
      </p:sp>
      <p:sp>
        <p:nvSpPr>
          <p:cNvPr id="62468" name="Rectangle 4"/>
          <p:cNvSpPr>
            <a:spLocks noChangeArrowheads="1"/>
          </p:cNvSpPr>
          <p:nvPr/>
        </p:nvSpPr>
        <p:spPr bwMode="auto">
          <a:xfrm>
            <a:off x="2286000" y="5659439"/>
            <a:ext cx="4391025" cy="433387"/>
          </a:xfrm>
          <a:prstGeom prst="rect">
            <a:avLst/>
          </a:prstGeom>
          <a:noFill/>
          <a:ln w="9525">
            <a:noFill/>
            <a:miter lim="800000"/>
            <a:headEnd/>
            <a:tailEnd/>
          </a:ln>
        </p:spPr>
        <p:txBody>
          <a:bodyPr/>
          <a:lstStyle/>
          <a:p>
            <a:pPr marL="342900" indent="-342900" eaLnBrk="0" hangingPunct="0">
              <a:lnSpc>
                <a:spcPct val="90000"/>
              </a:lnSpc>
              <a:spcBef>
                <a:spcPct val="20000"/>
              </a:spcBef>
            </a:pPr>
            <a:r>
              <a:rPr lang="en-US" sz="2000" dirty="0" err="1">
                <a:solidFill>
                  <a:srgbClr val="002060"/>
                </a:solidFill>
              </a:rPr>
              <a:t>Demierre</a:t>
            </a:r>
            <a:r>
              <a:rPr lang="en-US" sz="2000" dirty="0">
                <a:solidFill>
                  <a:srgbClr val="002060"/>
                </a:solidFill>
              </a:rPr>
              <a:t> et al, Arch </a:t>
            </a:r>
            <a:r>
              <a:rPr lang="en-US" sz="2000" dirty="0" err="1">
                <a:solidFill>
                  <a:srgbClr val="002060"/>
                </a:solidFill>
              </a:rPr>
              <a:t>Dermatol</a:t>
            </a:r>
            <a:r>
              <a:rPr lang="en-US" sz="2000" dirty="0">
                <a:solidFill>
                  <a:srgbClr val="002060"/>
                </a:solidFill>
              </a:rPr>
              <a:t> 2005</a:t>
            </a:r>
          </a:p>
        </p:txBody>
      </p:sp>
      <p:sp>
        <p:nvSpPr>
          <p:cNvPr id="62469" name="Text Box 6"/>
          <p:cNvSpPr txBox="1">
            <a:spLocks noChangeArrowheads="1"/>
          </p:cNvSpPr>
          <p:nvPr/>
        </p:nvSpPr>
        <p:spPr bwMode="auto">
          <a:xfrm>
            <a:off x="2321718" y="6019454"/>
            <a:ext cx="4319588" cy="396875"/>
          </a:xfrm>
          <a:prstGeom prst="rect">
            <a:avLst/>
          </a:prstGeom>
          <a:noFill/>
          <a:ln w="9525">
            <a:noFill/>
            <a:miter lim="800000"/>
            <a:headEnd/>
            <a:tailEnd/>
          </a:ln>
        </p:spPr>
        <p:txBody>
          <a:bodyPr>
            <a:spAutoFit/>
          </a:bodyPr>
          <a:lstStyle/>
          <a:p>
            <a:pPr>
              <a:spcBef>
                <a:spcPct val="50000"/>
              </a:spcBef>
            </a:pPr>
            <a:r>
              <a:rPr lang="en-US" sz="2000" dirty="0">
                <a:solidFill>
                  <a:schemeClr val="accent1">
                    <a:lumMod val="50000"/>
                  </a:schemeClr>
                </a:solidFill>
                <a:latin typeface="Calibri" panose="020F0502020204030204" pitchFamily="34" charset="0"/>
                <a:cs typeface="Calibri" panose="020F0502020204030204" pitchFamily="34" charset="0"/>
              </a:rPr>
              <a:t>Murray CS et al. Br J </a:t>
            </a:r>
            <a:r>
              <a:rPr lang="en-US" sz="2000" dirty="0" err="1">
                <a:solidFill>
                  <a:schemeClr val="accent1">
                    <a:lumMod val="50000"/>
                  </a:schemeClr>
                </a:solidFill>
                <a:latin typeface="Calibri" panose="020F0502020204030204" pitchFamily="34" charset="0"/>
                <a:cs typeface="Calibri" panose="020F0502020204030204" pitchFamily="34" charset="0"/>
              </a:rPr>
              <a:t>Dermatol</a:t>
            </a:r>
            <a:r>
              <a:rPr lang="en-US" sz="2000" dirty="0">
                <a:solidFill>
                  <a:schemeClr val="accent1">
                    <a:lumMod val="50000"/>
                  </a:schemeClr>
                </a:solidFill>
                <a:latin typeface="Calibri" panose="020F0502020204030204" pitchFamily="34" charset="0"/>
                <a:cs typeface="Calibri" panose="020F0502020204030204" pitchFamily="34" charset="0"/>
              </a:rPr>
              <a:t> 2005</a:t>
            </a:r>
            <a:endParaRPr lang="el-GR" sz="2000" dirty="0">
              <a:solidFill>
                <a:schemeClr val="accent1">
                  <a:lumMod val="50000"/>
                </a:schemeClr>
              </a:solidFill>
              <a:latin typeface="Calibri" panose="020F0502020204030204" pitchFamily="34" charset="0"/>
              <a:cs typeface="Calibri" panose="020F0502020204030204" pitchFamily="34" charset="0"/>
            </a:endParaRPr>
          </a:p>
        </p:txBody>
      </p:sp>
      <p:pic>
        <p:nvPicPr>
          <p:cNvPr id="62470" name="Picture 4"/>
          <p:cNvPicPr>
            <a:picLocks noChangeAspect="1" noChangeArrowheads="1"/>
          </p:cNvPicPr>
          <p:nvPr/>
        </p:nvPicPr>
        <p:blipFill>
          <a:blip r:embed="rId3" cstate="print"/>
          <a:srcRect/>
          <a:stretch>
            <a:fillRect/>
          </a:stretch>
        </p:blipFill>
        <p:spPr bwMode="auto">
          <a:xfrm>
            <a:off x="7239000" y="1214438"/>
            <a:ext cx="3786188" cy="5111750"/>
          </a:xfrm>
          <a:prstGeom prst="rect">
            <a:avLst/>
          </a:prstGeom>
          <a:noFill/>
          <a:ln w="9525">
            <a:noFill/>
            <a:miter lim="800000"/>
            <a:headEnd/>
            <a:tailEnd/>
          </a:ln>
        </p:spPr>
      </p:pic>
      <p:pic>
        <p:nvPicPr>
          <p:cNvPr id="9" name="Picture 5" descr="ALEXIOU PARTHENIS"/>
          <p:cNvPicPr>
            <a:picLocks noChangeAspect="1" noChangeArrowheads="1"/>
          </p:cNvPicPr>
          <p:nvPr/>
        </p:nvPicPr>
        <p:blipFill>
          <a:blip r:embed="rId4" cstate="print"/>
          <a:srcRect/>
          <a:stretch>
            <a:fillRect/>
          </a:stretch>
        </p:blipFill>
        <p:spPr bwMode="auto">
          <a:xfrm>
            <a:off x="7392144" y="1268760"/>
            <a:ext cx="3500438" cy="2357438"/>
          </a:xfrm>
          <a:prstGeom prst="rect">
            <a:avLst/>
          </a:prstGeom>
          <a:noFill/>
          <a:ln w="9525">
            <a:noFill/>
            <a:miter lim="800000"/>
            <a:headEnd/>
            <a:tailEnd/>
          </a:ln>
        </p:spPr>
      </p:pic>
      <p:sp>
        <p:nvSpPr>
          <p:cNvPr id="10" name="Rectangle 9"/>
          <p:cNvSpPr>
            <a:spLocks noChangeArrowheads="1"/>
          </p:cNvSpPr>
          <p:nvPr/>
        </p:nvSpPr>
        <p:spPr bwMode="auto">
          <a:xfrm>
            <a:off x="7310438" y="3714751"/>
            <a:ext cx="3643312" cy="2428875"/>
          </a:xfrm>
          <a:prstGeom prst="rect">
            <a:avLst/>
          </a:prstGeom>
          <a:noFill/>
          <a:ln w="28575" algn="ctr">
            <a:solidFill>
              <a:srgbClr val="FF0000"/>
            </a:solidFill>
            <a:round/>
            <a:headEnd/>
            <a:tailEnd/>
          </a:ln>
        </p:spPr>
        <p:txBody>
          <a:bodyPr/>
          <a:lstStyle/>
          <a:p>
            <a:pPr eaLnBrk="0" hangingPunct="0"/>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5257</TotalTime>
  <Words>4166</Words>
  <Application>Microsoft Macintosh PowerPoint</Application>
  <PresentationFormat>Ευρεία οθόνη</PresentationFormat>
  <Paragraphs>493</Paragraphs>
  <Slides>65</Slides>
  <Notes>28</Notes>
  <HiddenSlides>1</HiddenSlides>
  <MMClips>0</MMClips>
  <ScaleCrop>false</ScaleCrop>
  <HeadingPairs>
    <vt:vector size="8" baseType="variant">
      <vt:variant>
        <vt:lpstr>Γραμματοσειρές που χρησιμοποιούνται</vt:lpstr>
      </vt:variant>
      <vt:variant>
        <vt:i4>5</vt:i4>
      </vt: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65</vt:i4>
      </vt:variant>
    </vt:vector>
  </HeadingPairs>
  <TitlesOfParts>
    <vt:vector size="73" baseType="lpstr">
      <vt:lpstr>Arial</vt:lpstr>
      <vt:lpstr>Calibri</vt:lpstr>
      <vt:lpstr>Calibri Light</vt:lpstr>
      <vt:lpstr>Tahoma</vt:lpstr>
      <vt:lpstr>Times New Roman</vt:lpstr>
      <vt:lpstr>Θέμα του Office</vt:lpstr>
      <vt:lpstr>Photo Editor Photo</vt:lpstr>
      <vt:lpstr>Chart</vt:lpstr>
      <vt:lpstr>Μελάνωμα Επιδημιολογία Διάγνωση Σταδιοποίηση</vt:lpstr>
      <vt:lpstr>Ορισμός</vt:lpstr>
      <vt:lpstr>Επιδημιολογία</vt:lpstr>
      <vt:lpstr>Επιδημιολογία</vt:lpstr>
      <vt:lpstr>Επιδημιολογία Μελανώματος </vt:lpstr>
      <vt:lpstr>Επίπτωση </vt:lpstr>
      <vt:lpstr>5-ετής επιβίωση σε ασθενείς με μελάνωμα</vt:lpstr>
      <vt:lpstr>Θνητότητα</vt:lpstr>
      <vt:lpstr>Θνησιμότητα μελανώματος</vt:lpstr>
      <vt:lpstr>Παρουσίαση του PowerPoint</vt:lpstr>
      <vt:lpstr>Παράγοντες κινδύνου</vt:lpstr>
      <vt:lpstr>Παρουσίαση του PowerPoint</vt:lpstr>
      <vt:lpstr>Σπίλοι και μελάνωμα</vt:lpstr>
      <vt:lpstr>Μελανοκυτταρικοί σπίλοι και ΜΜ</vt:lpstr>
      <vt:lpstr>Μελανοκυτταρικοί σπίλοι και μελάνωμα </vt:lpstr>
      <vt:lpstr>Αριθμός κοινών σπίλων και κίνδυνος ανάπτυξης μελανώματος</vt:lpstr>
      <vt:lpstr>Δυσπλαστικοί σπίλος </vt:lpstr>
      <vt:lpstr>Δυσπλαστικοί σπίλοι </vt:lpstr>
      <vt:lpstr>Δυσπλαστικός σπίλος</vt:lpstr>
      <vt:lpstr>Δυσπλαστικός σπίλος</vt:lpstr>
      <vt:lpstr>Δυσπλαστικοί σπίλοι</vt:lpstr>
      <vt:lpstr>«Οικογενές» μελάνωμα </vt:lpstr>
      <vt:lpstr>Κίνδυνος μελανώματος και δυσπλαστικοί σπίλοι </vt:lpstr>
      <vt:lpstr>Συγγενείς σπίλοι </vt:lpstr>
      <vt:lpstr>Yπεριώδης Ακτινοβολία &amp; Μελάνωμα</vt:lpstr>
      <vt:lpstr>O ρόλος της υπεριώδους ακτινοβολίας Α</vt:lpstr>
      <vt:lpstr>Παρουσίαση του PowerPoint</vt:lpstr>
      <vt:lpstr>Παρουσίαση του PowerPoint</vt:lpstr>
      <vt:lpstr>Παρουσίαση του PowerPoint</vt:lpstr>
      <vt:lpstr>Ποιά μορφή έκθεσης είναι πιο επικίνδυνη;</vt:lpstr>
      <vt:lpstr>Διαλείπουσα vs Χρόνια Hλιακή Έκθεση Αποτελέσματα μετα-αναλύσεων αναδρομικών μελετών</vt:lpstr>
      <vt:lpstr>Ηλιακά εγκαύματα</vt:lpstr>
      <vt:lpstr>Παρουσίαση του PowerPoint</vt:lpstr>
      <vt:lpstr>Solarium </vt:lpstr>
      <vt:lpstr>Παρουσίαση του PowerPoint</vt:lpstr>
      <vt:lpstr>Ομάδες υψηλού κινδύνου</vt:lpstr>
      <vt:lpstr>Δύο βασικοί «φαινότυποι» μελανώματος</vt:lpstr>
      <vt:lpstr>Διάγνωση</vt:lpstr>
      <vt:lpstr>Πώς διαγιγνώσκουμε το μελάνωμα? </vt:lpstr>
      <vt:lpstr>Κλινική εικόνα</vt:lpstr>
      <vt:lpstr>Ύποπτα σημεία/συμπτώματα</vt:lpstr>
      <vt:lpstr>Παρουσίαση του PowerPoint</vt:lpstr>
      <vt:lpstr>Παρουσίαση του PowerPoint</vt:lpstr>
      <vt:lpstr>Οζώδες μελάνωμα  (nodular melanoma)</vt:lpstr>
      <vt:lpstr>Μελάνωμα τύπου κακοήθους φακής  (lentigo maligna melanoma)</vt:lpstr>
      <vt:lpstr>Μελάνωμα άκρων (acral melanoma)</vt:lpstr>
      <vt:lpstr>Υπονύχιο μελάνωμα</vt:lpstr>
      <vt:lpstr>Αμελανωτικό μελάνωμα </vt:lpstr>
      <vt:lpstr>Δερματοσκόπηση</vt:lpstr>
      <vt:lpstr>Παρουσίαση του PowerPoint</vt:lpstr>
      <vt:lpstr>Δερματοσκοπικά χαρακτηριστικά σπίλων/ΜΜ</vt:lpstr>
      <vt:lpstr>«Χαρτογράφηση» σπίλων</vt:lpstr>
      <vt:lpstr>Πώς αντιμετωπίζεται το μελάνωμα;</vt:lpstr>
      <vt:lpstr>Πρότυπο ιστολογικής αναφοράς</vt:lpstr>
      <vt:lpstr>Σταδιοποίηση</vt:lpstr>
      <vt:lpstr>Πώς προσεγγίζουμε τον ασθενή μετά τη διάγνωση του μελανώματος; </vt:lpstr>
      <vt:lpstr>TNM staging – AJCC staging system 8th edition Primary Tumor (T) </vt:lpstr>
      <vt:lpstr>Melanoma staging: Evidence-based changes in the American Joint Committee on Cancer eighth edition cancer staging manual CA Cancer J Clin 2017</vt:lpstr>
      <vt:lpstr>Παρουσίαση του PowerPoint</vt:lpstr>
      <vt:lpstr>Regional Involvement </vt:lpstr>
      <vt:lpstr>Melanoma staging: Evidence-based changes in the American Joint Committee on Cancer eighth edition cancer staging manual CA Cancer J Clin 2017</vt:lpstr>
      <vt:lpstr>Παρουσίαση του PowerPoint</vt:lpstr>
      <vt:lpstr>Σταδιοποίηση</vt:lpstr>
      <vt:lpstr>Παρουσίαση του PowerPoint</vt:lpstr>
      <vt:lpstr>Συμπεράσματα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Μελάνωμα Επιδημιολογία Διάγνωση Σταδιοποίηση</dc:title>
  <dc:creator>Viky Nikolaou</dc:creator>
  <cp:lastModifiedBy>Viky Nikolaou</cp:lastModifiedBy>
  <cp:revision>16</cp:revision>
  <dcterms:created xsi:type="dcterms:W3CDTF">2023-01-13T08:50:07Z</dcterms:created>
  <dcterms:modified xsi:type="dcterms:W3CDTF">2024-10-01T19:58:18Z</dcterms:modified>
</cp:coreProperties>
</file>