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42"/>
  </p:notesMasterIdLst>
  <p:handoutMasterIdLst>
    <p:handoutMasterId r:id="rId43"/>
  </p:handoutMasterIdLst>
  <p:sldIdLst>
    <p:sldId id="320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316" r:id="rId12"/>
    <p:sldId id="317" r:id="rId13"/>
    <p:sldId id="269" r:id="rId14"/>
    <p:sldId id="270" r:id="rId15"/>
    <p:sldId id="273" r:id="rId16"/>
    <p:sldId id="271" r:id="rId17"/>
    <p:sldId id="272" r:id="rId18"/>
    <p:sldId id="302" r:id="rId19"/>
    <p:sldId id="274" r:id="rId20"/>
    <p:sldId id="303" r:id="rId21"/>
    <p:sldId id="296" r:id="rId22"/>
    <p:sldId id="305" r:id="rId23"/>
    <p:sldId id="307" r:id="rId24"/>
    <p:sldId id="308" r:id="rId25"/>
    <p:sldId id="309" r:id="rId26"/>
    <p:sldId id="310" r:id="rId27"/>
    <p:sldId id="280" r:id="rId28"/>
    <p:sldId id="297" r:id="rId29"/>
    <p:sldId id="284" r:id="rId30"/>
    <p:sldId id="285" r:id="rId31"/>
    <p:sldId id="314" r:id="rId32"/>
    <p:sldId id="286" r:id="rId33"/>
    <p:sldId id="313" r:id="rId34"/>
    <p:sldId id="315" r:id="rId35"/>
    <p:sldId id="287" r:id="rId36"/>
    <p:sldId id="288" r:id="rId37"/>
    <p:sldId id="290" r:id="rId38"/>
    <p:sldId id="291" r:id="rId39"/>
    <p:sldId id="293" r:id="rId40"/>
    <p:sldId id="319" r:id="rId41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>
            <a:extLst>
              <a:ext uri="{FF2B5EF4-FFF2-40B4-BE49-F238E27FC236}">
                <a16:creationId xmlns:a16="http://schemas.microsoft.com/office/drawing/2014/main" id="{DE3EEEE2-727C-4CD7-985E-DA000E1E725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 altLang="en-US"/>
          </a:p>
        </p:txBody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5A4D1684-A9C3-4E3C-94DE-C380C0A1CEF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l-GR" altLang="en-US"/>
          </a:p>
        </p:txBody>
      </p:sp>
      <p:sp>
        <p:nvSpPr>
          <p:cNvPr id="314372" name="Rectangle 4">
            <a:extLst>
              <a:ext uri="{FF2B5EF4-FFF2-40B4-BE49-F238E27FC236}">
                <a16:creationId xmlns:a16="http://schemas.microsoft.com/office/drawing/2014/main" id="{5539BBDF-26E0-4E70-9CD6-3D3C35DFE6F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 altLang="en-US"/>
          </a:p>
        </p:txBody>
      </p:sp>
      <p:sp>
        <p:nvSpPr>
          <p:cNvPr id="314373" name="Rectangle 5">
            <a:extLst>
              <a:ext uri="{FF2B5EF4-FFF2-40B4-BE49-F238E27FC236}">
                <a16:creationId xmlns:a16="http://schemas.microsoft.com/office/drawing/2014/main" id="{E4DD5F9D-F4BC-4B63-92F3-B8A0C22385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3A029CC-9416-464A-8E74-83AEB50CFED6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026">
            <a:extLst>
              <a:ext uri="{FF2B5EF4-FFF2-40B4-BE49-F238E27FC236}">
                <a16:creationId xmlns:a16="http://schemas.microsoft.com/office/drawing/2014/main" id="{76468324-7A0C-42F5-90BB-6B5EAE08EE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 altLang="en-US"/>
          </a:p>
        </p:txBody>
      </p:sp>
      <p:sp>
        <p:nvSpPr>
          <p:cNvPr id="141315" name="Rectangle 1027">
            <a:extLst>
              <a:ext uri="{FF2B5EF4-FFF2-40B4-BE49-F238E27FC236}">
                <a16:creationId xmlns:a16="http://schemas.microsoft.com/office/drawing/2014/main" id="{AD546117-EE23-4CAA-9E37-83FF41FD91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l-GR" altLang="en-US"/>
          </a:p>
        </p:txBody>
      </p:sp>
      <p:sp>
        <p:nvSpPr>
          <p:cNvPr id="141316" name="Rectangle 1028">
            <a:extLst>
              <a:ext uri="{FF2B5EF4-FFF2-40B4-BE49-F238E27FC236}">
                <a16:creationId xmlns:a16="http://schemas.microsoft.com/office/drawing/2014/main" id="{3FD4623C-3202-4C3D-9E9B-8D5494BB70D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1317" name="Rectangle 1029">
            <a:extLst>
              <a:ext uri="{FF2B5EF4-FFF2-40B4-BE49-F238E27FC236}">
                <a16:creationId xmlns:a16="http://schemas.microsoft.com/office/drawing/2014/main" id="{D49E664C-E6CE-482B-ADB4-7FADCDEFBC4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Click to edit Master text styles</a:t>
            </a:r>
          </a:p>
          <a:p>
            <a:pPr lvl="1"/>
            <a:r>
              <a:rPr lang="el-GR" altLang="en-US"/>
              <a:t>Second level</a:t>
            </a:r>
          </a:p>
          <a:p>
            <a:pPr lvl="2"/>
            <a:r>
              <a:rPr lang="el-GR" altLang="en-US"/>
              <a:t>Third level</a:t>
            </a:r>
          </a:p>
          <a:p>
            <a:pPr lvl="3"/>
            <a:r>
              <a:rPr lang="el-GR" altLang="en-US"/>
              <a:t>Fourth level</a:t>
            </a:r>
          </a:p>
          <a:p>
            <a:pPr lvl="4"/>
            <a:r>
              <a:rPr lang="el-GR" altLang="en-US"/>
              <a:t>Fifth level</a:t>
            </a:r>
          </a:p>
        </p:txBody>
      </p:sp>
      <p:sp>
        <p:nvSpPr>
          <p:cNvPr id="141318" name="Rectangle 1030">
            <a:extLst>
              <a:ext uri="{FF2B5EF4-FFF2-40B4-BE49-F238E27FC236}">
                <a16:creationId xmlns:a16="http://schemas.microsoft.com/office/drawing/2014/main" id="{01C62DF8-0CE5-4635-B967-ED441F5B8C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 altLang="en-US"/>
          </a:p>
        </p:txBody>
      </p:sp>
      <p:sp>
        <p:nvSpPr>
          <p:cNvPr id="141319" name="Rectangle 1031">
            <a:extLst>
              <a:ext uri="{FF2B5EF4-FFF2-40B4-BE49-F238E27FC236}">
                <a16:creationId xmlns:a16="http://schemas.microsoft.com/office/drawing/2014/main" id="{BB65B64A-918C-4814-B13F-831B9C88A7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1B72B0-3CC2-4F9F-847D-B0E5FF6B7F07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C5E87A6-83A2-4696-BF15-0D70FBE351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37BC9D-1DDE-4B62-9438-D6FEB33CDD8D}" type="slidenum">
              <a:rPr lang="el-GR" altLang="en-US"/>
              <a:pPr/>
              <a:t>1</a:t>
            </a:fld>
            <a:endParaRPr lang="el-GR" altLang="en-US"/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58992678-D9CD-447A-8116-A3F9F0EE253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18C836C6-4F7B-4F42-AD22-4A2B52448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28D69AC4-9DBE-40BF-8051-FBB416BA8B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0CDE45-DCAD-4559-ADE5-5EBFE0CEF643}" type="slidenum">
              <a:rPr lang="el-GR" altLang="en-US"/>
              <a:pPr/>
              <a:t>2</a:t>
            </a:fld>
            <a:endParaRPr lang="el-GR" altLang="en-US"/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C8F49374-4D0E-4171-A40A-71B365512F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B6C36C21-29E5-425D-ACE7-BA156D42C4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CC666C6-83F8-4DD4-BE42-C8A24169EA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DF5F1-35F7-467E-A407-00977F180227}" type="slidenum">
              <a:rPr lang="el-GR" altLang="en-US"/>
              <a:pPr/>
              <a:t>3</a:t>
            </a:fld>
            <a:endParaRPr lang="el-GR" altLang="en-US"/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281FAEAD-DC6D-41BB-83A3-16E9CDB5F8E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1E2A5BD6-D224-4154-BC35-9764F027F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A30074F-5117-4602-B888-14AE235F3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9E18AD-9832-4CC8-834F-3A5CE8BAB88D}" type="slidenum">
              <a:rPr lang="el-GR" altLang="en-US"/>
              <a:pPr/>
              <a:t>4</a:t>
            </a:fld>
            <a:endParaRPr lang="el-GR" altLang="en-US"/>
          </a:p>
        </p:txBody>
      </p:sp>
      <p:sp>
        <p:nvSpPr>
          <p:cNvPr id="171010" name="Rectangle 2">
            <a:extLst>
              <a:ext uri="{FF2B5EF4-FFF2-40B4-BE49-F238E27FC236}">
                <a16:creationId xmlns:a16="http://schemas.microsoft.com/office/drawing/2014/main" id="{75A7A031-EC08-42FF-83AD-DE836C3E48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BE7A55EC-FB85-4535-9DE1-71C74B2215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6B5F9447-9DC3-47F4-8043-CC11FAA4BC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75F076-2F28-4829-8027-0C0C97A30C00}" type="slidenum">
              <a:rPr lang="el-GR" altLang="en-US"/>
              <a:pPr/>
              <a:t>5</a:t>
            </a:fld>
            <a:endParaRPr lang="el-GR" altLang="en-US"/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2E8B6913-430B-4637-AFC7-30A9FFC134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172B12D3-7172-464C-97E1-9AD8BF8F92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DD68246C-D0F0-4E2B-A20C-0A3A2BB5B6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DBF9AE-E2CF-4756-A4A8-C83BD123DD78}" type="slidenum">
              <a:rPr lang="el-GR" altLang="en-US"/>
              <a:pPr/>
              <a:t>6</a:t>
            </a:fld>
            <a:endParaRPr lang="el-GR" altLang="en-US"/>
          </a:p>
        </p:txBody>
      </p:sp>
      <p:sp>
        <p:nvSpPr>
          <p:cNvPr id="173058" name="Rectangle 2">
            <a:extLst>
              <a:ext uri="{FF2B5EF4-FFF2-40B4-BE49-F238E27FC236}">
                <a16:creationId xmlns:a16="http://schemas.microsoft.com/office/drawing/2014/main" id="{972FFC20-B920-4694-A5B1-8BFCB9F300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A03FF9C5-A4BF-42F3-BE3A-BB35BF72B3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58B4256-1988-4561-9795-ABC98D742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6300B5-045D-43A2-AEC6-0D44747BB7DE}" type="slidenum">
              <a:rPr lang="el-GR" altLang="en-US"/>
              <a:pPr/>
              <a:t>7</a:t>
            </a:fld>
            <a:endParaRPr lang="el-GR" altLang="en-US"/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CE024A04-E713-4C9A-AB24-BBF2175BB6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D61F4430-2822-4E6A-B086-29345FCA56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478E14DD-59CE-4442-B653-0C971F55D7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29039-D690-4EAA-8CD8-037820AA05C9}" type="slidenum">
              <a:rPr lang="el-GR" altLang="en-US"/>
              <a:pPr/>
              <a:t>8</a:t>
            </a:fld>
            <a:endParaRPr lang="el-GR" altLang="en-US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2EF05005-8004-4E7C-8455-CE9567D57C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D61D025A-E085-4DBF-85DE-B3FFA1A275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4EF14FD1-72E0-4A95-9C5A-E390128482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8862F5-A498-471B-87F4-F5A81B3C2880}" type="slidenum">
              <a:rPr lang="el-GR" altLang="en-US"/>
              <a:pPr/>
              <a:t>9</a:t>
            </a:fld>
            <a:endParaRPr lang="el-GR" altLang="en-US"/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A28343F0-F172-45C2-92C1-BE3385E2D7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B94002EC-864D-4FDC-8EF7-A2E801940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F2B6167-EF4C-434F-AB4C-57FA4134E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C62A-72B0-4701-83E0-9A350773377D}" type="slidenum">
              <a:rPr lang="el-GR" altLang="en-US"/>
              <a:pPr/>
              <a:t>10</a:t>
            </a:fld>
            <a:endParaRPr lang="el-GR" altLang="en-US"/>
          </a:p>
        </p:txBody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6BDDC37B-6538-4995-8A27-AE83455EE28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B2A985B0-751E-4A6D-8344-B4B497311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94A8B15-512F-42FB-BF5F-E3A7DCDF39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B146D9-B8A5-4E0E-95D5-B4F4114C37BA}" type="slidenum">
              <a:rPr lang="el-GR" altLang="en-US"/>
              <a:pPr/>
              <a:t>11</a:t>
            </a:fld>
            <a:endParaRPr lang="el-GR" altLang="en-US"/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3A819165-01A9-48A5-93B0-D0F8021271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FA0AFC7E-5C3B-4F18-8C5E-997628489B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30F76BF8-9FB0-4268-AFE8-A2322D6FF3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78BD2-B164-4469-A43B-1BDA486AD8DB}" type="slidenum">
              <a:rPr lang="el-GR" altLang="en-US"/>
              <a:pPr/>
              <a:t>12</a:t>
            </a:fld>
            <a:endParaRPr lang="el-GR" altLang="en-US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7810B9A2-C499-4B60-A927-7EBD26F536C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7B525C82-E8DF-4169-B398-8B0EDE22F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5ECE20C-3DA1-4CAC-8137-1CDA2653AD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F315A1-4ED1-4297-A2AF-70E48847E6C6}" type="slidenum">
              <a:rPr lang="el-GR" altLang="en-US"/>
              <a:pPr/>
              <a:t>13</a:t>
            </a:fld>
            <a:endParaRPr lang="el-GR" altLang="en-US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DEBE7C2D-E7F1-453A-A688-7D3F4500484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F64D510C-7012-492F-9624-79C9DDFD33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60859CA7-65C8-4551-9C7A-F571D724EE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B5CBB-619C-4713-B70B-6DA8145F1077}" type="slidenum">
              <a:rPr lang="el-GR" altLang="en-US"/>
              <a:pPr/>
              <a:t>14</a:t>
            </a:fld>
            <a:endParaRPr lang="el-GR" altLang="en-US"/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D074DB80-7AE2-480B-B74B-4C13DDBB43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90D558A8-81EB-44BF-996F-EF758BD21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0159475-3355-4286-BF84-483597BA1C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722CFA-8A6E-4211-9BE8-8B02BDC1C9B3}" type="slidenum">
              <a:rPr lang="el-GR" altLang="en-US"/>
              <a:pPr/>
              <a:t>15</a:t>
            </a:fld>
            <a:endParaRPr lang="el-GR" altLang="en-US"/>
          </a:p>
        </p:txBody>
      </p:sp>
      <p:sp>
        <p:nvSpPr>
          <p:cNvPr id="181250" name="Rectangle 2">
            <a:extLst>
              <a:ext uri="{FF2B5EF4-FFF2-40B4-BE49-F238E27FC236}">
                <a16:creationId xmlns:a16="http://schemas.microsoft.com/office/drawing/2014/main" id="{430CB3B0-2617-409C-BCE1-13A9677586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4C162410-273A-40A9-8D8B-6E1DD83D6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D3B9954C-6B99-4F8C-8E23-36BC1C516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220B84-135F-48A5-996A-311FF7EB79DF}" type="slidenum">
              <a:rPr lang="el-GR" altLang="en-US"/>
              <a:pPr/>
              <a:t>16</a:t>
            </a:fld>
            <a:endParaRPr lang="el-GR" altLang="en-US"/>
          </a:p>
        </p:txBody>
      </p:sp>
      <p:sp>
        <p:nvSpPr>
          <p:cNvPr id="182274" name="Rectangle 2">
            <a:extLst>
              <a:ext uri="{FF2B5EF4-FFF2-40B4-BE49-F238E27FC236}">
                <a16:creationId xmlns:a16="http://schemas.microsoft.com/office/drawing/2014/main" id="{3EC38F4B-B4AA-4762-8984-F275605067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31CB86B7-08C0-446D-A715-069EAC078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E1BE42FB-C958-4C5A-9C44-239B542DCE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F6CEB-DDEF-4F67-9E19-87DBC44C9DE6}" type="slidenum">
              <a:rPr lang="el-GR" altLang="en-US"/>
              <a:pPr/>
              <a:t>17</a:t>
            </a:fld>
            <a:endParaRPr lang="el-GR" altLang="en-US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60952E94-C704-4647-9714-781FEBAE11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AB99E3F1-F786-4427-AA7A-4BA3238EA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1C6EFBE-067B-46F7-A008-932AAAB5A5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FF581C-F5B1-4D34-97AA-1AD8CB6FE763}" type="slidenum">
              <a:rPr lang="el-GR" altLang="en-US"/>
              <a:pPr/>
              <a:t>18</a:t>
            </a:fld>
            <a:endParaRPr lang="el-GR" altLang="en-US"/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DAA74D1D-C1E1-48D5-9FBE-505D7A665B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8DCA29B1-3FA7-4FDF-B7BF-ECDD6F790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6E4A72D-B1A2-44BA-A44B-08A7DB4331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1AB1B1-F092-403E-A70D-19A476BEF4CE}" type="slidenum">
              <a:rPr lang="el-GR" altLang="en-US"/>
              <a:pPr/>
              <a:t>19</a:t>
            </a:fld>
            <a:endParaRPr lang="el-GR" altLang="en-US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DF87663F-79E3-411E-B858-82A4B826F2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F6553C9B-337A-46AB-B44C-D0298866A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8EE6848-43BE-4A43-9E23-F4526DD591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D68FF-3FF4-4D33-9FD6-298031EAEB10}" type="slidenum">
              <a:rPr lang="el-GR" altLang="en-US"/>
              <a:pPr/>
              <a:t>20</a:t>
            </a:fld>
            <a:endParaRPr lang="el-GR" altLang="en-US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6153CFFA-81D2-4D49-B503-2B7BE28B30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DC575806-88A9-4BFF-9753-E9E99BC8E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E604A18-D284-4C54-A03C-65C19D1E33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26B14-E601-46FF-9B37-297430F8F6C9}" type="slidenum">
              <a:rPr lang="el-GR" altLang="en-US"/>
              <a:pPr/>
              <a:t>21</a:t>
            </a:fld>
            <a:endParaRPr lang="el-GR" altLang="en-US"/>
          </a:p>
        </p:txBody>
      </p:sp>
      <p:sp>
        <p:nvSpPr>
          <p:cNvPr id="187394" name="Rectangle 2">
            <a:extLst>
              <a:ext uri="{FF2B5EF4-FFF2-40B4-BE49-F238E27FC236}">
                <a16:creationId xmlns:a16="http://schemas.microsoft.com/office/drawing/2014/main" id="{38BEA8A8-360C-4D0E-AD55-7EC0EEC216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FD7DF6A6-ED0C-4651-A210-0A460CF8E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99ED204-A9F7-4C91-8628-CA4B008328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2E85CE-38FC-4859-80AB-4AE9A06A588C}" type="slidenum">
              <a:rPr lang="el-GR" altLang="en-US"/>
              <a:pPr/>
              <a:t>22</a:t>
            </a:fld>
            <a:endParaRPr lang="el-GR" altLang="en-US"/>
          </a:p>
        </p:txBody>
      </p:sp>
      <p:sp>
        <p:nvSpPr>
          <p:cNvPr id="142338" name="Rectangle 2">
            <a:extLst>
              <a:ext uri="{FF2B5EF4-FFF2-40B4-BE49-F238E27FC236}">
                <a16:creationId xmlns:a16="http://schemas.microsoft.com/office/drawing/2014/main" id="{41CA6DE8-4A54-4CF8-9F2F-381AF719E0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3F24231F-479A-466D-A123-4FAD6C245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685E592-EE24-4AA3-AEBE-20C28A812A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29ABE-E74A-4210-9394-36B4BD22D193}" type="slidenum">
              <a:rPr lang="el-GR" altLang="en-US"/>
              <a:pPr/>
              <a:t>23</a:t>
            </a:fld>
            <a:endParaRPr lang="el-GR" altLang="en-US"/>
          </a:p>
        </p:txBody>
      </p:sp>
      <p:sp>
        <p:nvSpPr>
          <p:cNvPr id="146434" name="Rectangle 2">
            <a:extLst>
              <a:ext uri="{FF2B5EF4-FFF2-40B4-BE49-F238E27FC236}">
                <a16:creationId xmlns:a16="http://schemas.microsoft.com/office/drawing/2014/main" id="{7F8358EA-599E-480D-B600-E0B584B129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CF4735B3-6DC0-4725-8A10-963A6A37C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84B3FD4D-A019-4B53-A808-B331740985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9E11AD-27EF-4FF1-8D73-49BC68A22883}" type="slidenum">
              <a:rPr lang="el-GR" altLang="en-US"/>
              <a:pPr/>
              <a:t>24</a:t>
            </a:fld>
            <a:endParaRPr lang="el-GR" altLang="en-US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55CEE273-E258-479F-8DCE-2AF220104E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D67E40F6-2549-40A3-A4F8-3EFE406A0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BD773B16-D644-44F8-97A0-0A6C566C17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6C6D8A-5976-4189-99EC-B35757B1E48F}" type="slidenum">
              <a:rPr lang="el-GR" altLang="en-US"/>
              <a:pPr/>
              <a:t>25</a:t>
            </a:fld>
            <a:endParaRPr lang="el-GR" altLang="en-US"/>
          </a:p>
        </p:txBody>
      </p:sp>
      <p:sp>
        <p:nvSpPr>
          <p:cNvPr id="150530" name="Rectangle 2">
            <a:extLst>
              <a:ext uri="{FF2B5EF4-FFF2-40B4-BE49-F238E27FC236}">
                <a16:creationId xmlns:a16="http://schemas.microsoft.com/office/drawing/2014/main" id="{A9B9A004-8A2A-49B6-BEFA-83FAABAEB9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053E5E57-5CC9-454E-96F1-5F998FEA51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1CC548D-C123-443C-9D11-1DFD3B8C0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EF5618-316B-404C-88F0-711F0980BEEF}" type="slidenum">
              <a:rPr lang="el-GR" altLang="en-US"/>
              <a:pPr/>
              <a:t>26</a:t>
            </a:fld>
            <a:endParaRPr lang="el-GR" altLang="en-US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1208DA68-B46E-430D-A463-A65484BA64A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11E4D2F2-F91B-4115-8D93-3DDE812693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BA510A82-7DEF-415E-82A1-5C5A3FE124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9AD378-8D09-4114-BEB2-E5D7ACBA08B4}" type="slidenum">
              <a:rPr lang="el-GR" altLang="en-US"/>
              <a:pPr/>
              <a:t>27</a:t>
            </a:fld>
            <a:endParaRPr lang="el-GR" altLang="en-US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CF708C8B-030C-42B6-AB8D-A2415BF608A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27698803-41E1-48A7-B11F-DB178C69B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9B5DE141-AA75-44DD-B54B-201B4B3AA5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5745B3-58E4-4F6F-A2C7-EAB5D92BBCA8}" type="slidenum">
              <a:rPr lang="el-GR" altLang="en-US"/>
              <a:pPr/>
              <a:t>28</a:t>
            </a:fld>
            <a:endParaRPr lang="el-GR" altLang="en-US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AE27AA50-F62D-4D7E-B023-E8265AF354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E07AB3C2-7D45-4C7A-827F-E457064A5D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2FD0E925-1213-49FA-B4B3-9716024FAB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91D86F-D613-4613-B1E1-46E8964CD3D9}" type="slidenum">
              <a:rPr lang="el-GR" altLang="en-US"/>
              <a:pPr/>
              <a:t>29</a:t>
            </a:fld>
            <a:endParaRPr lang="el-GR" alt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5179C05F-8592-40D0-BF6F-694D99BE91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944153BA-0FE1-48B0-BE57-69F6CEC58D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7BDFE818-3EE7-450F-9EE1-6FE2F96990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C64AA9-42B3-4575-AD5D-7DC303785470}" type="slidenum">
              <a:rPr lang="el-GR" altLang="en-US"/>
              <a:pPr/>
              <a:t>30</a:t>
            </a:fld>
            <a:endParaRPr lang="el-GR" altLang="en-US"/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22CBD52C-3D88-4D31-AFBC-8DBE1457E3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6A669A86-DAD8-4FD3-A2F8-0A047F5AA2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9AF4D28D-1682-4CDF-84DC-F9F5EFD9E6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70250C-46A0-4C8D-9CB1-00437AFC9677}" type="slidenum">
              <a:rPr lang="el-GR" altLang="en-US"/>
              <a:pPr/>
              <a:t>31</a:t>
            </a:fld>
            <a:endParaRPr lang="el-GR" altLang="en-US"/>
          </a:p>
        </p:txBody>
      </p:sp>
      <p:sp>
        <p:nvSpPr>
          <p:cNvPr id="197634" name="Rectangle 2">
            <a:extLst>
              <a:ext uri="{FF2B5EF4-FFF2-40B4-BE49-F238E27FC236}">
                <a16:creationId xmlns:a16="http://schemas.microsoft.com/office/drawing/2014/main" id="{6F15616D-A67C-4E89-8226-40A206B564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D2E2D451-2390-4C1E-88A1-6C7B55C460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CBFDC22C-9F9A-47E4-93EB-B610C47ACF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F478F1-C1E9-4A57-9F42-6D0BDB48098E}" type="slidenum">
              <a:rPr lang="el-GR" altLang="en-US"/>
              <a:pPr/>
              <a:t>32</a:t>
            </a:fld>
            <a:endParaRPr lang="el-GR" altLang="en-US"/>
          </a:p>
        </p:txBody>
      </p:sp>
      <p:sp>
        <p:nvSpPr>
          <p:cNvPr id="198658" name="Rectangle 2">
            <a:extLst>
              <a:ext uri="{FF2B5EF4-FFF2-40B4-BE49-F238E27FC236}">
                <a16:creationId xmlns:a16="http://schemas.microsoft.com/office/drawing/2014/main" id="{8FBDF9C7-BCC7-45E1-9B12-5D682922A5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5A3F6B9D-C4E2-4DEB-B0BB-578B2B6701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5384F5C1-105A-40ED-971F-F3C8B92C84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1CF630-D462-4AF4-87EF-76A59D1809E9}" type="slidenum">
              <a:rPr lang="el-GR" altLang="en-US"/>
              <a:pPr/>
              <a:t>33</a:t>
            </a:fld>
            <a:endParaRPr lang="el-GR" altLang="en-US"/>
          </a:p>
        </p:txBody>
      </p:sp>
      <p:sp>
        <p:nvSpPr>
          <p:cNvPr id="157698" name="Rectangle 1026">
            <a:extLst>
              <a:ext uri="{FF2B5EF4-FFF2-40B4-BE49-F238E27FC236}">
                <a16:creationId xmlns:a16="http://schemas.microsoft.com/office/drawing/2014/main" id="{71854B0B-3905-4E7B-8074-F807905781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1027">
            <a:extLst>
              <a:ext uri="{FF2B5EF4-FFF2-40B4-BE49-F238E27FC236}">
                <a16:creationId xmlns:a16="http://schemas.microsoft.com/office/drawing/2014/main" id="{255D7B6E-8F2A-493D-BB75-04A21E0D3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389BC15-2F14-41DC-AC16-BD07AF6C9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C8E51A-9408-41FC-9452-6D7FA55B0CBD}" type="slidenum">
              <a:rPr lang="el-GR" altLang="en-US"/>
              <a:pPr/>
              <a:t>34</a:t>
            </a:fld>
            <a:endParaRPr lang="el-GR" altLang="en-US"/>
          </a:p>
        </p:txBody>
      </p: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BCB2E53A-3106-40A0-A10F-9C92BC88F9E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C5895F27-3412-4D47-96BC-80D6EBA06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/>
          <a:lstStyle/>
          <a:p>
            <a:pPr defTabSz="762000"/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FB3329A-6EAA-4CF6-A7F2-5DAADB2A7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7A0C2-7C34-4E5F-8EEF-D1A5C6C7DE19}" type="slidenum">
              <a:rPr lang="el-GR" altLang="en-US"/>
              <a:pPr/>
              <a:t>35</a:t>
            </a:fld>
            <a:endParaRPr lang="el-GR" altLang="en-US"/>
          </a:p>
        </p:txBody>
      </p:sp>
      <p:sp>
        <p:nvSpPr>
          <p:cNvPr id="199682" name="Rectangle 2">
            <a:extLst>
              <a:ext uri="{FF2B5EF4-FFF2-40B4-BE49-F238E27FC236}">
                <a16:creationId xmlns:a16="http://schemas.microsoft.com/office/drawing/2014/main" id="{A7BADD1F-D6CC-447D-AAC2-1C6D0C828CB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6E879776-8081-4BEF-9290-5CBF1C6A57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9E6D923-5629-48AD-BD51-D14C09F15A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5299B-4855-4864-8734-A95A59B43E96}" type="slidenum">
              <a:rPr lang="el-GR" altLang="en-US"/>
              <a:pPr/>
              <a:t>36</a:t>
            </a:fld>
            <a:endParaRPr lang="el-GR" altLang="en-US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858EAA82-0852-4ED4-AFD2-B2A0938732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A5608EE3-F047-4610-A5D9-8459CE0A6F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B77CFA77-D692-4D21-8DF6-EE446512EC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D66F16-F015-4C4A-82F7-23B80DD275FA}" type="slidenum">
              <a:rPr lang="el-GR" altLang="en-US"/>
              <a:pPr/>
              <a:t>37</a:t>
            </a:fld>
            <a:endParaRPr lang="el-GR" altLang="en-US"/>
          </a:p>
        </p:txBody>
      </p:sp>
      <p:sp>
        <p:nvSpPr>
          <p:cNvPr id="201730" name="Rectangle 2">
            <a:extLst>
              <a:ext uri="{FF2B5EF4-FFF2-40B4-BE49-F238E27FC236}">
                <a16:creationId xmlns:a16="http://schemas.microsoft.com/office/drawing/2014/main" id="{D4BF6497-3EAF-4494-AC9D-FBC3695BF4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702A164B-1B24-4FF4-9248-68D154ADD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A31E6330-32B7-4CE3-B9E6-6DAFE776EA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08285-1433-49A8-8CCB-ED05A6ADAF47}" type="slidenum">
              <a:rPr lang="el-GR" altLang="en-US"/>
              <a:pPr/>
              <a:t>38</a:t>
            </a:fld>
            <a:endParaRPr lang="el-GR" altLang="en-US"/>
          </a:p>
        </p:txBody>
      </p:sp>
      <p:sp>
        <p:nvSpPr>
          <p:cNvPr id="202754" name="Rectangle 2">
            <a:extLst>
              <a:ext uri="{FF2B5EF4-FFF2-40B4-BE49-F238E27FC236}">
                <a16:creationId xmlns:a16="http://schemas.microsoft.com/office/drawing/2014/main" id="{58543AE4-C3F7-4327-B496-7E18905292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4564617C-0E26-47D3-A58E-086FBA214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F6FAEB6B-3188-4A70-90AE-8FAA85C9F9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F273D-309D-4C18-ADA3-72F049041F6B}" type="slidenum">
              <a:rPr lang="el-GR" altLang="en-US"/>
              <a:pPr/>
              <a:t>39</a:t>
            </a:fld>
            <a:endParaRPr lang="el-GR" altLang="en-US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480F8BB4-6ED1-4DCF-B6B2-CCC4154C5B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F30D438B-E5C4-4E96-9E67-AB576F843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>
            <a:extLst>
              <a:ext uri="{FF2B5EF4-FFF2-40B4-BE49-F238E27FC236}">
                <a16:creationId xmlns:a16="http://schemas.microsoft.com/office/drawing/2014/main" id="{148ABF5C-4238-4EFB-9A7E-6F891DA41C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06C15B-9D10-4098-8F88-D4CB77E738EA}" type="slidenum">
              <a:rPr lang="el-GR" altLang="en-US"/>
              <a:pPr/>
              <a:t>40</a:t>
            </a:fld>
            <a:endParaRPr lang="el-GR" alt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DEC410CE-9883-42AF-B0A7-C40C4AEF16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6CF836F1-20F5-43C3-AC7A-C88958FE3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108A8A-1C29-4DAE-9A65-AB5383CC4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254126F-689B-4940-A009-3AB29A7ED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EB7B5BF-A49A-4F9C-9EF7-8AA8A4A3F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57E3F74-61D2-48D0-8AC8-53D680863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BF5F60B-763A-41D0-97D2-88AA57B48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AE3BE-C5B4-4A8F-82AF-B7D4FBCEC435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1227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BEAFEE-C2E0-405A-B169-E9B1A48F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852729-24DE-4308-B53B-DBD221308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CF70F59-035D-4C38-A7BA-1391B1377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9DEAF90-AF10-48D3-BCC1-CFCD7960A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BE010C4-4077-410B-BC4A-E893C9E5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DEFEE-17F5-404F-A878-2AECE03641BA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66698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C8D3C1-55D7-40B8-88B6-39947E97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47CD8E0-6F87-4C68-9AEB-FD15B7D97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974514E-6E4C-4117-9550-4D755B54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7297E7C-EA35-44EE-BCA0-EF854F5B1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A6D33B-8FF5-4342-B672-BDC2F0CC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2CA67-B877-4F4F-A76A-DB5E66B85FEF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63437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75BACF-FE47-4360-A4FF-184D64000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6A61AC-546B-43E1-AAF8-5AD290229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87CD64A-1049-4D11-ACEA-F020A46CB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94E10BF-66A2-4CE4-822A-63D7EF5A1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FEFC41D-24B6-4F20-99C3-564163AD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5218FB9-709D-43F3-B37C-B425141D0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FAAFAB-B9D7-43D4-AC7F-2575390789D2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34473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76CF81-8D83-498F-BF4D-332B19F9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2AA3E9B-19FA-4CBF-AB49-3A694323D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BE29B24-686D-4D04-B702-0DD081575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421B813-A32C-4CFD-94BA-85CF93991B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379EB1A-2790-48F8-8232-D67B4C9D25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DFA10A2-E018-46B5-9990-877246681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DF67932-E2B4-4307-A500-B0A9A5B4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C06678F-D4E1-4D50-A7B9-6B6DEEB8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3C6CE-9F74-4253-A609-76EA82C1F4C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74372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24CEF6-BC51-4AAB-99F9-25323975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BCF9969-31E0-48C3-A78A-087B1B34F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C3E55B0-9156-4192-9A71-7D65F996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26ECCCA-4CF1-47E1-8FB0-1DDDC1064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0FA11-E457-4493-9A1A-EC1055166149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6229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798F05C-9B8C-4978-8FB5-C149C74AD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91D6E98-288A-41CD-B380-299B945F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5513AE6-C8F0-4847-B471-400EB9FF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BC3205-4699-4DB9-B289-7C180B61752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90372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CBCFBF-99EC-4386-A66D-7483BEEE6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BA3B62-B858-4130-BF04-D40A7F31A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CFF45EE-951F-4F5D-A1BF-6F6AA984D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EC65B1B-013C-4F45-9BC7-C5828F322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FDA6818-200E-4DD0-9FEF-D2F1C1A2B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EF79CE5-5D7A-4E4D-A07A-BA3481C8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18BF3-09C1-468E-AE92-7BC2D76F6D8F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5090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EF3B0F-6B1E-4763-B53C-FA5FA0873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F7C53F3B-0703-4B30-9617-3F2CC22995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AF19484-7607-42EB-857F-62A1A8E2B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1321EE0-4EFF-4001-B7DE-D8C269FBB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E55F993-6E4A-4235-AAA8-F6072B44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587E927-80B9-4496-92BA-3C79A5F4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0D9D9-727F-4293-B5AF-8D4B6BBCE4A4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20374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91C1DF-3BC2-4198-A2E2-912C2B18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58953C1-CECB-415C-B5CC-D41D1D482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0B2E2E-85AF-4B3F-950A-A71F29E4F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52F6198-1089-4C52-ADA2-3D9B14FDA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AF2447-0038-4ACB-A66D-E3371125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DE13D-F0A2-40E0-A25D-865E4E0F2FDC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68338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01EE1CFD-E40B-4451-BDCC-867492D5CA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388D9EC-2027-4F55-BB4E-80053B7D1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358ADC7-6D2F-4B6A-ADC6-1C3A68C0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EC70F52-BC65-4086-9301-E7F538913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C76FC3C-8F2B-45AA-8C84-93C6D7FF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5FC77E-6B27-400A-8B01-4727413F1BAC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347507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E620D4-2136-4183-8424-5F2459ED9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D968BF-3B08-4A9F-8D4D-38ED70387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3F646E7-2DA6-400A-A3B0-26DAF3DB0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8A9BAE3-66A1-4EE2-BA28-333C88577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D9651A8-08DE-441F-8B89-E82B6E502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A9DA33D-8C6C-46FA-9A31-53FE87C0C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6480129-BF17-4693-BD86-F7B3BB6E443B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963031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F98D81-0BB1-4A7B-AC22-26205E8D2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69F16ED-6E3D-4D88-87E7-319D978325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AC88AF3-09E6-41C8-BFD3-4F5A782169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C8C9FC9-9264-454A-8B6B-BF4C40FC1B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3C7813E-20B7-4E8B-8708-787E63923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2D49938-B9D8-4A7D-BB14-C56D69C23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2BA41-4DD1-4ECF-956E-4B93558136F5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095144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7FAB55D2-51DE-458E-9F61-5D0689E0140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D98088C-7C1B-48CC-B17B-4508545ABA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0DB367B-35F8-4F85-A72D-5552310A9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20765FA-CB7D-41A2-95D6-919FC5AD6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7B12F8A-BEE4-46C2-92BD-F71578C4B55C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275023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7CB720-DFC8-46F9-9BF2-85C065691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ίνακα 2">
            <a:extLst>
              <a:ext uri="{FF2B5EF4-FFF2-40B4-BE49-F238E27FC236}">
                <a16:creationId xmlns:a16="http://schemas.microsoft.com/office/drawing/2014/main" id="{FB1020BF-F6F1-4EE9-965A-E714C2ABEA34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0E8B4AF-1A59-4407-B128-F2194901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18EBB34-DF7E-4E5A-9163-2778A3AA1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l-GR" alt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323A33-9D30-49D1-B0B1-D7F84626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0AB2782-12D4-49BB-983F-A618E43A9F31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54417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9CAFA6AC-A302-4128-899D-20D1B2476A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Κάντε κλικ για επεξεργασία του τίτλου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D14ADDF4-E9F0-4C48-8D7A-D1AFBD5A1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/>
              <a:t>Δεύτερου επιπέδου</a:t>
            </a:r>
          </a:p>
          <a:p>
            <a:pPr lvl="2"/>
            <a:r>
              <a:rPr lang="el-GR" altLang="en-US"/>
              <a:t>Τρίτου επιπέδου</a:t>
            </a:r>
          </a:p>
          <a:p>
            <a:pPr lvl="3"/>
            <a:r>
              <a:rPr lang="el-GR" altLang="en-US"/>
              <a:t>Τέταρτου επιπέδου</a:t>
            </a:r>
          </a:p>
          <a:p>
            <a:pPr lvl="4"/>
            <a:r>
              <a:rPr lang="el-GR" altLang="en-US"/>
              <a:t>Πέμπτου επιπέδου</a:t>
            </a:r>
          </a:p>
        </p:txBody>
      </p:sp>
      <p:sp>
        <p:nvSpPr>
          <p:cNvPr id="121860" name="Rectangle 4">
            <a:extLst>
              <a:ext uri="{FF2B5EF4-FFF2-40B4-BE49-F238E27FC236}">
                <a16:creationId xmlns:a16="http://schemas.microsoft.com/office/drawing/2014/main" id="{D2606ABF-60BA-4EAE-A0D6-768D2F187B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 altLang="en-US"/>
          </a:p>
        </p:txBody>
      </p:sp>
      <p:sp>
        <p:nvSpPr>
          <p:cNvPr id="121861" name="Rectangle 5">
            <a:extLst>
              <a:ext uri="{FF2B5EF4-FFF2-40B4-BE49-F238E27FC236}">
                <a16:creationId xmlns:a16="http://schemas.microsoft.com/office/drawing/2014/main" id="{E22CBD96-284D-4DD7-AA60-44551F83B0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 altLang="en-US"/>
          </a:p>
        </p:txBody>
      </p:sp>
      <p:sp>
        <p:nvSpPr>
          <p:cNvPr id="121862" name="Rectangle 6">
            <a:extLst>
              <a:ext uri="{FF2B5EF4-FFF2-40B4-BE49-F238E27FC236}">
                <a16:creationId xmlns:a16="http://schemas.microsoft.com/office/drawing/2014/main" id="{166C1A06-622F-4C5A-8267-058C37026D9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8B6E22D-0C96-4DD1-8D62-FC2D3D7D870C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>
            <a:extLst>
              <a:ext uri="{FF2B5EF4-FFF2-40B4-BE49-F238E27FC236}">
                <a16:creationId xmlns:a16="http://schemas.microsoft.com/office/drawing/2014/main" id="{ED3D0EDC-0C4F-4F3B-9243-8B199B72A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981075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n-US" sz="4000" b="1" dirty="0">
                <a:solidFill>
                  <a:schemeClr val="accent2"/>
                </a:solidFill>
              </a:rPr>
              <a:t>ΔΕΡΜΑΤΙΤΙΔΕΣ</a:t>
            </a:r>
          </a:p>
        </p:txBody>
      </p:sp>
      <p:sp>
        <p:nvSpPr>
          <p:cNvPr id="166916" name="Rectangle 4">
            <a:extLst>
              <a:ext uri="{FF2B5EF4-FFF2-40B4-BE49-F238E27FC236}">
                <a16:creationId xmlns:a16="http://schemas.microsoft.com/office/drawing/2014/main" id="{CEA731A6-EAEC-42C0-8A09-C72E40DA0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3429000"/>
            <a:ext cx="6400800" cy="276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n-US" b="1" dirty="0">
                <a:solidFill>
                  <a:schemeClr val="accent2"/>
                </a:solidFill>
              </a:rPr>
              <a:t>Σταμάτης Γρηγορίου</a:t>
            </a:r>
          </a:p>
          <a:p>
            <a:r>
              <a:rPr lang="el-GR" altLang="en-US" b="1" dirty="0">
                <a:solidFill>
                  <a:schemeClr val="accent2"/>
                </a:solidFill>
              </a:rPr>
              <a:t>Δερματολόγος-Αφροδισιολόγος</a:t>
            </a:r>
          </a:p>
          <a:p>
            <a:r>
              <a:rPr lang="el-GR" altLang="en-US" b="1" dirty="0">
                <a:solidFill>
                  <a:schemeClr val="accent2"/>
                </a:solidFill>
              </a:rPr>
              <a:t>1η Πανεπιστημιακή κλινική</a:t>
            </a:r>
          </a:p>
          <a:p>
            <a:r>
              <a:rPr lang="el-GR" altLang="en-US" b="1" dirty="0">
                <a:solidFill>
                  <a:schemeClr val="accent2"/>
                </a:solidFill>
              </a:rPr>
              <a:t>Νοσοκομείο «Α Συγγρός»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>
            <a:extLst>
              <a:ext uri="{FF2B5EF4-FFF2-40B4-BE49-F238E27FC236}">
                <a16:creationId xmlns:a16="http://schemas.microsoft.com/office/drawing/2014/main" id="{C8168665-3CB4-4E7A-985F-19538AD37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Δερματίτις εξ επαφής</a:t>
            </a:r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9573B822-3785-46BD-8E24-29D4C898E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 altLang="en-US" sz="2800"/>
          </a:p>
          <a:p>
            <a:r>
              <a:rPr lang="el-GR" altLang="en-US" sz="2800"/>
              <a:t>Η δερματίτις εξ επαφής αποτελεί μια φλεγμονώδη αντίδραση του δέρματος</a:t>
            </a:r>
            <a:r>
              <a:rPr lang="en-US" altLang="en-US" sz="2800"/>
              <a:t> </a:t>
            </a:r>
            <a:r>
              <a:rPr lang="el-GR" altLang="en-US" sz="2800"/>
              <a:t>σε εξωγενείς παράγοντες</a:t>
            </a:r>
            <a:endParaRPr lang="en-US" altLang="en-US" sz="2800"/>
          </a:p>
          <a:p>
            <a:endParaRPr lang="el-GR" altLang="en-US" sz="2800"/>
          </a:p>
          <a:p>
            <a:pPr>
              <a:buFontTx/>
              <a:buNone/>
            </a:pPr>
            <a:r>
              <a:rPr lang="en-US" altLang="en-US" sz="2800"/>
              <a:t>		</a:t>
            </a:r>
            <a:r>
              <a:rPr lang="el-GR" altLang="en-US" sz="2800"/>
              <a:t>Αιτι</a:t>
            </a:r>
            <a:r>
              <a:rPr lang="en-US" altLang="en-US" sz="2800"/>
              <a:t>o</a:t>
            </a:r>
            <a:r>
              <a:rPr lang="el-GR" altLang="en-US" sz="2800"/>
              <a:t>παθογένεια</a:t>
            </a:r>
            <a:r>
              <a:rPr lang="en-US" altLang="en-US" sz="2800"/>
              <a:t>:</a:t>
            </a:r>
          </a:p>
          <a:p>
            <a:endParaRPr lang="el-GR" altLang="en-US" sz="2800"/>
          </a:p>
          <a:p>
            <a:pPr>
              <a:buFontTx/>
              <a:buNone/>
            </a:pPr>
            <a:r>
              <a:rPr lang="el-GR" altLang="en-US" sz="2800"/>
              <a:t>		-  Ερεθιστική 80%</a:t>
            </a:r>
          </a:p>
          <a:p>
            <a:pPr>
              <a:buFontTx/>
              <a:buNone/>
            </a:pPr>
            <a:r>
              <a:rPr lang="el-GR" altLang="en-US" sz="2800"/>
              <a:t>		-  Αλλεργική </a:t>
            </a:r>
            <a:r>
              <a:rPr lang="en-US" altLang="en-US" sz="2800"/>
              <a:t> </a:t>
            </a:r>
            <a:r>
              <a:rPr lang="el-GR" altLang="en-US" sz="2800"/>
              <a:t>20%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>
            <a:extLst>
              <a:ext uri="{FF2B5EF4-FFF2-40B4-BE49-F238E27FC236}">
                <a16:creationId xmlns:a16="http://schemas.microsoft.com/office/drawing/2014/main" id="{BE02BAB2-ECCF-42C4-BF1B-F28CB2EEE9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Επιδημιολογικά στοιχεία</a:t>
            </a:r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270E57FA-8734-4FBA-B972-838D4C55FB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sz="2800"/>
              <a:t>&gt;</a:t>
            </a:r>
            <a:r>
              <a:rPr lang="en-US" altLang="en-US" sz="2800"/>
              <a:t>6000000</a:t>
            </a:r>
            <a:r>
              <a:rPr lang="el-GR" altLang="en-US" sz="2800"/>
              <a:t> χημικοί παράγοντες στο σύγχρονο περιβάλλον</a:t>
            </a:r>
          </a:p>
          <a:p>
            <a:r>
              <a:rPr lang="el-GR" altLang="en-US" sz="2800"/>
              <a:t>3700 γνωστά περιβαλλοντικά αλλεργιογόνα</a:t>
            </a:r>
          </a:p>
          <a:p>
            <a:r>
              <a:rPr lang="el-GR" altLang="en-US" sz="2800"/>
              <a:t>&gt; 90 % του συνόλου των επαγγελματικών δερματοπαθειών</a:t>
            </a:r>
          </a:p>
          <a:p>
            <a:r>
              <a:rPr lang="el-GR" altLang="en-US" sz="2800"/>
              <a:t>Κόστος λόγω αναπηρίας η απώλειας ωρών εργασίας : </a:t>
            </a:r>
            <a:r>
              <a:rPr lang="en-US" altLang="en-US" sz="2800"/>
              <a:t>250</a:t>
            </a:r>
            <a:r>
              <a:rPr lang="el-GR" altLang="en-US" sz="2800"/>
              <a:t>.000.000$ ετησίως στις ΗΠΑ</a:t>
            </a:r>
          </a:p>
          <a:p>
            <a:endParaRPr lang="en-US" altLang="en-US" sz="160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altLang="en-US" sz="1600">
                <a:solidFill>
                  <a:schemeClr val="accent2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en-US" sz="1600">
                <a:solidFill>
                  <a:schemeClr val="accent2"/>
                </a:solidFill>
              </a:rPr>
              <a:t>	Mark B. Med Clin N Am 2006;169-75</a:t>
            </a:r>
            <a:endParaRPr lang="el-GR" altLang="en-US" sz="16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00CEFA4D-51BA-4DEF-B232-E9A3A685B0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ΠΑΘΟΦΥΣΙΟΛΟΓΙΑ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6E03FA8E-A2BD-4206-959F-2B62BF9B199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2114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000" b="1" u="sng"/>
              <a:t>ΕΡΕΘΙΣΤΙΚΗ ΔΕΡΜΑΤΙΤΙΣ</a:t>
            </a:r>
          </a:p>
          <a:p>
            <a:pPr>
              <a:lnSpc>
                <a:spcPct val="80000"/>
              </a:lnSpc>
            </a:pPr>
            <a:endParaRPr lang="el-GR" altLang="en-US" sz="2000" b="1" u="sng"/>
          </a:p>
          <a:p>
            <a:pPr>
              <a:lnSpc>
                <a:spcPct val="80000"/>
              </a:lnSpc>
            </a:pPr>
            <a:r>
              <a:rPr lang="el-GR" altLang="en-US" sz="2000"/>
              <a:t>ΜΗ ΑΝΟΣΟΛΟΓΙΚΟΙ ΜΗΧΑΝΙΣΜΟΙ</a:t>
            </a:r>
            <a:endParaRPr lang="en-US" altLang="en-US" sz="2000"/>
          </a:p>
          <a:p>
            <a:pPr>
              <a:lnSpc>
                <a:spcPct val="80000"/>
              </a:lnSpc>
            </a:pPr>
            <a:r>
              <a:rPr lang="el-GR" altLang="en-US" sz="2000"/>
              <a:t>ΔΕΝ ΠΡΟΗΓΕΙΤΑΙ ΕΥΑΙΣΘΗΤΟΠΟΙΗΣΗ</a:t>
            </a:r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ADA7C2D4-967B-4444-BC8E-020D3B13FCE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24018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000" b="1" u="sng"/>
              <a:t>ΑΛΛΕΡΓΙΚΗ ΔΕΡΜΑΤΙΤΙΣ</a:t>
            </a:r>
          </a:p>
          <a:p>
            <a:pPr>
              <a:lnSpc>
                <a:spcPct val="80000"/>
              </a:lnSpc>
            </a:pPr>
            <a:endParaRPr lang="el-GR" altLang="en-US" sz="2000" b="1" u="sng"/>
          </a:p>
          <a:p>
            <a:pPr>
              <a:lnSpc>
                <a:spcPct val="80000"/>
              </a:lnSpc>
            </a:pPr>
            <a:r>
              <a:rPr lang="el-GR" altLang="en-US" sz="2000"/>
              <a:t>ΚΛΑΣΣΙΚΟ ΠΑΡΑΔΕΙΓΜΑ ΕΠΙΒΡΑΔΥΝΟΜΕΝΗΣ ΥΠΕΡΕΥΑΙΣΘΗΣΙΑΣ ΤΥΠΟΥ </a:t>
            </a:r>
            <a:r>
              <a:rPr lang="en-US" altLang="en-US" sz="2000"/>
              <a:t>IV</a:t>
            </a:r>
            <a:endParaRPr lang="el-GR" altLang="en-US" sz="2000"/>
          </a:p>
          <a:p>
            <a:pPr>
              <a:lnSpc>
                <a:spcPct val="80000"/>
              </a:lnSpc>
            </a:pPr>
            <a:r>
              <a:rPr lang="el-GR" altLang="en-US" sz="2000"/>
              <a:t>ΑΠΑΙΤΕΙ ΠΡΟΗΓΟΥΜΕΝΗ ΕΥΑΙΣΘΗΤΟΠΟΙΗΣΗ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E735444E-BF03-4AC7-9EC6-B96C6083D8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400"/>
              <a:t>ΠΑΘΟΦΥΣΙΟΛΟΓΙΑ ΑΛΛΕΡΓΙΚΗΣ ΔΕΡΜΑΤΙΤΙΔΑΣ ΕΞ ΕΠΑΦΗΣ</a:t>
            </a: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26904447-5257-4D87-9DBD-C1D06856BE7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8C5FD38C-D77D-4222-941B-2217441AA56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1600" b="1" u="sng"/>
              <a:t>Φάση ευαισθητοποίησης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Απτίνες είναι ασθενή αλλεργιογόνα (απαιτείται επανειλημένη επαφή προκειμένου να επέλθει ευαισθητοποίηση)</a:t>
            </a:r>
            <a:endParaRPr lang="en-US" altLang="en-US" sz="1600" b="1"/>
          </a:p>
          <a:p>
            <a:pPr>
              <a:lnSpc>
                <a:spcPct val="80000"/>
              </a:lnSpc>
              <a:buFontTx/>
              <a:buNone/>
            </a:pPr>
            <a:endParaRPr lang="en-US" altLang="en-US" sz="1600" b="1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600" b="1"/>
              <a:t>	Langerhaans cells = </a:t>
            </a:r>
            <a:r>
              <a:rPr lang="el-GR" altLang="en-US" sz="1600" b="1"/>
              <a:t>παρουσιάζουν το σύμπλεγμα αντιγόνου-</a:t>
            </a:r>
            <a:r>
              <a:rPr lang="en-US" altLang="en-US" sz="1600" b="1"/>
              <a:t>MHC II </a:t>
            </a:r>
            <a:r>
              <a:rPr lang="el-GR" altLang="en-US" sz="1600" b="1"/>
              <a:t>στα</a:t>
            </a:r>
            <a:r>
              <a:rPr lang="en-US" altLang="en-US" sz="1600" b="1"/>
              <a:t> T-</a:t>
            </a:r>
            <a:r>
              <a:rPr lang="el-GR" altLang="en-US" sz="1600" b="1"/>
              <a:t>λεμφοκυτταρα (24 ωρες)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600" b="1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Κλωνική διέγερση και διαφοροποίηση των Τ-λκ (εκτελεστικά κύτταρα &amp; κύτταρα μνήμης) που φέρουν ειδικούς για το αντιγόνο υποδοχείς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600" b="1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Διάρκεια = 1-2 εβδομάδες</a:t>
            </a:r>
            <a:endParaRPr lang="en-US" altLang="en-US" sz="1600" b="1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1600" b="1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1600" b="1" u="sng"/>
          </a:p>
          <a:p>
            <a:pPr>
              <a:lnSpc>
                <a:spcPct val="80000"/>
              </a:lnSpc>
            </a:pPr>
            <a:endParaRPr lang="el-GR" altLang="en-US" sz="2400" u="sng"/>
          </a:p>
        </p:txBody>
      </p:sp>
      <p:pic>
        <p:nvPicPr>
          <p:cNvPr id="59398" name="Picture 6">
            <a:extLst>
              <a:ext uri="{FF2B5EF4-FFF2-40B4-BE49-F238E27FC236}">
                <a16:creationId xmlns:a16="http://schemas.microsoft.com/office/drawing/2014/main" id="{27FF982C-CCFC-4DE7-BB42-94DCB454B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84313"/>
            <a:ext cx="4127500" cy="500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52110802-A521-45C6-AAA0-75639ECA5D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400"/>
              <a:t>ΠΑΘΟΦΥΣΙΟΛΟΓΙΑ ΑΛΛΕΡΓΙΚΗΣ ΔΕΡΜΑΤΙΤΙΔΑΣ ΕΞ ΕΠΑΦΗΣ</a:t>
            </a:r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603971C2-AF9D-43DE-AA16-175E867C41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altLang="en-US" sz="1600"/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639B03FD-ECDF-4AF6-AB8C-3DA503ECAD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000" b="1" u="sng"/>
              <a:t>Φάση επανέκθεσης (</a:t>
            </a:r>
            <a:r>
              <a:rPr lang="en-US" altLang="en-US" sz="2000" b="1" u="sng"/>
              <a:t>elicitation phase)</a:t>
            </a:r>
          </a:p>
          <a:p>
            <a:pPr>
              <a:lnSpc>
                <a:spcPct val="80000"/>
              </a:lnSpc>
            </a:pPr>
            <a:endParaRPr lang="en-US" altLang="en-US" sz="2000" b="1" u="sng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200" b="1"/>
              <a:t>	</a:t>
            </a:r>
            <a:r>
              <a:rPr lang="en-US" altLang="en-US" sz="1600" b="1"/>
              <a:t>A</a:t>
            </a:r>
            <a:r>
              <a:rPr lang="el-GR" altLang="en-US" sz="1600" b="1"/>
              <a:t>ναγνώριση του πεπτιδικού αντιγόνου (απτίνης + πτωτείνης φορέα)</a:t>
            </a:r>
            <a:r>
              <a:rPr lang="en-US" altLang="en-US" sz="1600" b="1"/>
              <a:t> </a:t>
            </a:r>
            <a:r>
              <a:rPr lang="el-GR" altLang="en-US" sz="1600" b="1"/>
              <a:t>από τα εκτελεστικά και τα κύτταρα μνήμης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 </a:t>
            </a:r>
            <a:r>
              <a:rPr lang="el-GR" altLang="en-US" sz="1600" b="1">
                <a:sym typeface="Wingdings" panose="05000000000000000000" pitchFamily="2" charset="2"/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>
                <a:sym typeface="Wingdings" panose="05000000000000000000" pitchFamily="2" charset="2"/>
              </a:rPr>
              <a:t>	 πολλαπλασιασμός Τ-λκ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>
                <a:sym typeface="Wingdings" panose="05000000000000000000" pitchFamily="2" charset="2"/>
              </a:rPr>
              <a:t>	 έκκριση φλεγμονωδών κυτταροκινών (κερατινοκύτταρο, </a:t>
            </a:r>
            <a:r>
              <a:rPr lang="en-US" altLang="en-US" sz="1600" b="1">
                <a:sym typeface="Wingdings" panose="05000000000000000000" pitchFamily="2" charset="2"/>
              </a:rPr>
              <a:t>Langerhaans)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600" b="1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Κλινικές εκδηλώσεις &gt; 48 ώρες από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600" b="1"/>
              <a:t>	την επανέκθεση</a:t>
            </a:r>
            <a:endParaRPr lang="en-US" altLang="en-US" sz="1600" b="1"/>
          </a:p>
          <a:p>
            <a:pPr>
              <a:lnSpc>
                <a:spcPct val="80000"/>
              </a:lnSpc>
              <a:buFontTx/>
              <a:buNone/>
            </a:pPr>
            <a:endParaRPr lang="en-US" altLang="en-US" sz="1600" b="1"/>
          </a:p>
          <a:p>
            <a:pPr>
              <a:lnSpc>
                <a:spcPct val="80000"/>
              </a:lnSpc>
              <a:buFontTx/>
              <a:buNone/>
            </a:pPr>
            <a:endParaRPr lang="en-US" altLang="en-US" sz="1200" b="1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/>
              <a:t> </a:t>
            </a:r>
            <a:endParaRPr lang="en-US" altLang="en-US" sz="1200" b="1"/>
          </a:p>
          <a:p>
            <a:pPr>
              <a:lnSpc>
                <a:spcPct val="80000"/>
              </a:lnSpc>
            </a:pPr>
            <a:endParaRPr lang="en-US" altLang="en-US" sz="1200" b="1" u="sng"/>
          </a:p>
          <a:p>
            <a:pPr>
              <a:lnSpc>
                <a:spcPct val="80000"/>
              </a:lnSpc>
            </a:pPr>
            <a:endParaRPr lang="el-GR" altLang="en-US" sz="1200" b="1" u="sng"/>
          </a:p>
        </p:txBody>
      </p:sp>
      <p:pic>
        <p:nvPicPr>
          <p:cNvPr id="61446" name="Picture 6">
            <a:extLst>
              <a:ext uri="{FF2B5EF4-FFF2-40B4-BE49-F238E27FC236}">
                <a16:creationId xmlns:a16="http://schemas.microsoft.com/office/drawing/2014/main" id="{BBF661BF-52DE-4055-9571-1A982ABA3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41438"/>
            <a:ext cx="4102100" cy="501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BE48FCB1-22AA-4D11-91D3-78DB7858C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000" b="1"/>
              <a:t>ΦΑΙΝΟΤΥΠΟΙ Τ-ΛΕΜΦΟΚΥΤΤΑΡΙΚΟΥ ΠΛΗΘΥΣΜΟΥ</a:t>
            </a:r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F17C37C0-A229-4BE2-A5E4-9900429E77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 u="sng"/>
              <a:t>CD4+</a:t>
            </a:r>
          </a:p>
          <a:p>
            <a:pPr>
              <a:buFontTx/>
              <a:buNone/>
            </a:pPr>
            <a:r>
              <a:rPr lang="en-US" altLang="en-US" sz="2800" b="1" u="sng">
                <a:solidFill>
                  <a:srgbClr val="FFFF00"/>
                </a:solidFill>
              </a:rPr>
              <a:t>Th1</a:t>
            </a:r>
            <a:r>
              <a:rPr lang="en-US" altLang="en-US" sz="2800" b="1" u="sng"/>
              <a:t> 			Th2	</a:t>
            </a:r>
          </a:p>
          <a:p>
            <a:pPr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</a:rPr>
              <a:t>IL-2	</a:t>
            </a:r>
            <a:r>
              <a:rPr lang="en-US" altLang="en-US" sz="2800" b="1"/>
              <a:t>		IL-4</a:t>
            </a:r>
          </a:p>
          <a:p>
            <a:pPr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</a:rPr>
              <a:t>IFN-</a:t>
            </a:r>
            <a:r>
              <a:rPr lang="el-GR" altLang="en-US" sz="2800" b="1">
                <a:solidFill>
                  <a:srgbClr val="FFFF00"/>
                </a:solidFill>
              </a:rPr>
              <a:t>γ</a:t>
            </a:r>
            <a:r>
              <a:rPr lang="en-US" altLang="en-US" sz="2800" b="1">
                <a:solidFill>
                  <a:srgbClr val="FFFF00"/>
                </a:solidFill>
              </a:rPr>
              <a:t>	</a:t>
            </a:r>
            <a:r>
              <a:rPr lang="en-US" altLang="en-US" sz="2800" b="1"/>
              <a:t>		IL-5</a:t>
            </a:r>
            <a:endParaRPr lang="el-GR" altLang="en-US" sz="2800" b="1"/>
          </a:p>
          <a:p>
            <a:pPr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</a:rPr>
              <a:t>TNF</a:t>
            </a:r>
            <a:r>
              <a:rPr lang="en-US" altLang="en-US" sz="2800" b="1"/>
              <a:t>		</a:t>
            </a:r>
            <a:r>
              <a:rPr lang="el-GR" altLang="en-US" sz="2800" b="1"/>
              <a:t>	</a:t>
            </a:r>
            <a:r>
              <a:rPr lang="en-US" altLang="en-US" sz="2800" b="1"/>
              <a:t>IL-6</a:t>
            </a:r>
          </a:p>
          <a:p>
            <a:pPr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</a:rPr>
              <a:t>IL-12	</a:t>
            </a:r>
            <a:r>
              <a:rPr lang="en-US" altLang="en-US" sz="2800" b="1"/>
              <a:t>		</a:t>
            </a:r>
            <a:r>
              <a:rPr lang="en-US" altLang="en-US" sz="2800" b="1">
                <a:solidFill>
                  <a:schemeClr val="accent2"/>
                </a:solidFill>
              </a:rPr>
              <a:t>IL-10</a:t>
            </a:r>
          </a:p>
          <a:p>
            <a:pPr>
              <a:buFontTx/>
              <a:buNone/>
            </a:pPr>
            <a:r>
              <a:rPr lang="en-US" altLang="en-US" sz="2800" b="1">
                <a:solidFill>
                  <a:srgbClr val="FFFF00"/>
                </a:solidFill>
              </a:rPr>
              <a:t>MIF</a:t>
            </a:r>
            <a:r>
              <a:rPr lang="en-US" altLang="en-US" sz="2800" b="1"/>
              <a:t>			IL-13</a:t>
            </a:r>
          </a:p>
          <a:p>
            <a:pPr>
              <a:buFontTx/>
              <a:buNone/>
            </a:pPr>
            <a:endParaRPr lang="en-US" altLang="en-US" sz="1600" b="1"/>
          </a:p>
          <a:p>
            <a:pPr>
              <a:buFontTx/>
              <a:buNone/>
            </a:pPr>
            <a:endParaRPr lang="en-US" altLang="en-US" sz="1600" b="1"/>
          </a:p>
          <a:p>
            <a:pPr>
              <a:buFontTx/>
              <a:buNone/>
            </a:pPr>
            <a:endParaRPr lang="en-US" altLang="en-US" sz="2800" b="1"/>
          </a:p>
          <a:p>
            <a:pPr>
              <a:buFontTx/>
              <a:buNone/>
            </a:pPr>
            <a:endParaRPr lang="el-GR" altLang="en-US" sz="2800" b="1" u="sng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5B525683-2465-454E-BB12-614B6A92753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 u="sng"/>
              <a:t>CD8+</a:t>
            </a:r>
          </a:p>
          <a:p>
            <a:pPr>
              <a:buFontTx/>
              <a:buNone/>
            </a:pPr>
            <a:r>
              <a:rPr lang="en-US" altLang="en-US" sz="2800" b="1" u="sng"/>
              <a:t>T1			   T2</a:t>
            </a:r>
            <a:r>
              <a:rPr lang="en-US" altLang="en-US" sz="2800" u="sng"/>
              <a:t>	</a:t>
            </a:r>
            <a:endParaRPr lang="el-GR" altLang="en-US" sz="2800" u="sng"/>
          </a:p>
          <a:p>
            <a:pPr>
              <a:buFontTx/>
              <a:buNone/>
            </a:pPr>
            <a:r>
              <a:rPr lang="en-US" altLang="en-US" sz="2800" b="1"/>
              <a:t>IFN-</a:t>
            </a:r>
            <a:r>
              <a:rPr lang="el-GR" altLang="en-US" sz="2800" b="1"/>
              <a:t>γ</a:t>
            </a:r>
            <a:r>
              <a:rPr lang="en-US" altLang="en-US" sz="2800" b="1"/>
              <a:t>			 IL-4 	</a:t>
            </a:r>
            <a:endParaRPr lang="el-GR" altLang="en-US" sz="28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76301652-AB19-4AE7-B230-233E320601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/>
              <a:t>Ο ρόλος της Τ</a:t>
            </a:r>
            <a:r>
              <a:rPr lang="en-US" altLang="en-US" sz="4000"/>
              <a:t>h1 </a:t>
            </a:r>
            <a:r>
              <a:rPr lang="el-GR" altLang="en-US" sz="4000"/>
              <a:t>αντίδρασης</a:t>
            </a:r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F47C08BF-75C4-4F3B-8392-ED0CE7BF3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b="1" u="sng"/>
              <a:t>Th1 </a:t>
            </a:r>
            <a:r>
              <a:rPr lang="en-US" altLang="en-US" sz="2800" b="1"/>
              <a:t>: </a:t>
            </a:r>
            <a:r>
              <a:rPr lang="el-GR" altLang="en-US" sz="2800" b="1"/>
              <a:t>επικρατούν στις αντιδράσεις της 		υπερευαισθησίας εξ επαφής</a:t>
            </a:r>
          </a:p>
          <a:p>
            <a:pPr>
              <a:lnSpc>
                <a:spcPct val="80000"/>
              </a:lnSpc>
            </a:pPr>
            <a:r>
              <a:rPr lang="el-GR" altLang="en-US" sz="2800" b="1" u="sng"/>
              <a:t>Τ</a:t>
            </a:r>
            <a:r>
              <a:rPr lang="en-US" altLang="en-US" sz="2800" b="1" u="sng"/>
              <a:t>h2 : </a:t>
            </a:r>
            <a:r>
              <a:rPr lang="el-GR" altLang="en-US" sz="2800" b="1"/>
              <a:t>κατασταλτικός ρόλος </a:t>
            </a:r>
            <a:r>
              <a:rPr lang="en-US" altLang="en-US" sz="2800" b="1"/>
              <a:t>(IL-10)</a:t>
            </a:r>
            <a:endParaRPr lang="el-GR" altLang="en-US" sz="2800" b="1"/>
          </a:p>
          <a:p>
            <a:pPr>
              <a:lnSpc>
                <a:spcPct val="80000"/>
              </a:lnSpc>
            </a:pPr>
            <a:endParaRPr lang="en-US" altLang="en-US" sz="2800" b="1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</a:pPr>
            <a:r>
              <a:rPr lang="el-GR" altLang="en-US" sz="2800" b="1"/>
              <a:t>Τόσο τα </a:t>
            </a:r>
            <a:r>
              <a:rPr lang="en-US" altLang="en-US" sz="2800" b="1"/>
              <a:t>CD4+ </a:t>
            </a:r>
            <a:r>
              <a:rPr lang="el-GR" altLang="en-US" sz="2800" b="1"/>
              <a:t>οσο και τα </a:t>
            </a:r>
            <a:r>
              <a:rPr lang="en-US" altLang="en-US" sz="2800" b="1"/>
              <a:t>CD8+ </a:t>
            </a:r>
            <a:r>
              <a:rPr lang="el-GR" altLang="en-US" sz="2800" b="1"/>
              <a:t>ειναι απαραίτητα για την πλήρη έκφραση της δερματίτιδας εξ επαφής</a:t>
            </a:r>
          </a:p>
          <a:p>
            <a:pPr>
              <a:lnSpc>
                <a:spcPct val="80000"/>
              </a:lnSpc>
            </a:pPr>
            <a:endParaRPr lang="el-GR" altLang="en-US" sz="2800" b="1" u="sn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1A77486-2855-4EC4-90CB-404BAE937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/>
              <a:t>Παθογένεια ερεθιστικής δερματίτιδας εξ επαφής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E40A268F-35CC-441D-AF21-6FFBA1FE3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 altLang="en-US" sz="2400"/>
          </a:p>
          <a:p>
            <a:r>
              <a:rPr lang="el-GR" altLang="en-US" sz="2400"/>
              <a:t>Φλεγμονώδης διαδικασία</a:t>
            </a:r>
          </a:p>
          <a:p>
            <a:r>
              <a:rPr lang="el-GR" altLang="en-US" sz="2400"/>
              <a:t>Ερεθιστικές ουσίες </a:t>
            </a:r>
            <a:r>
              <a:rPr lang="el-GR" altLang="en-US" sz="2400">
                <a:sym typeface="Wingdings" panose="05000000000000000000" pitchFamily="2" charset="2"/>
              </a:rPr>
              <a:t> </a:t>
            </a:r>
            <a:r>
              <a:rPr lang="el-GR" altLang="en-US" sz="2400"/>
              <a:t>Ενεργοποιούν τον «καταρράκτη» της ανοσολογικής αντίδρασης,παρακάμπτοντας την οδό της αντιγονοπαρουσίασης</a:t>
            </a:r>
          </a:p>
          <a:p>
            <a:r>
              <a:rPr lang="el-GR" altLang="en-US" sz="2400"/>
              <a:t>Κυταροκίνες που αυξάνονται παραγόμενες από τα κερατινοκύτταρα</a:t>
            </a:r>
            <a:r>
              <a:rPr lang="en-US" altLang="en-US" sz="2400"/>
              <a:t>:</a:t>
            </a:r>
            <a:r>
              <a:rPr lang="el-GR" altLang="en-US" sz="2400"/>
              <a:t> </a:t>
            </a:r>
            <a:r>
              <a:rPr lang="en-US" altLang="en-US" sz="2400"/>
              <a:t>IL 1a, IL1b, TNF-a, </a:t>
            </a:r>
            <a:r>
              <a:rPr lang="el-GR" altLang="en-US" sz="2400"/>
              <a:t>χημειοκίνη </a:t>
            </a:r>
            <a:r>
              <a:rPr lang="en-US" altLang="en-US" sz="2400"/>
              <a:t>CCL21</a:t>
            </a:r>
          </a:p>
          <a:p>
            <a:r>
              <a:rPr lang="el-GR" altLang="en-US" sz="2400"/>
              <a:t>Τα Τλκ από τις περιοχές της ερεθιστικής δερματίτιδας εκφράζουν το αντιγόνο </a:t>
            </a:r>
            <a:r>
              <a:rPr lang="en-US" altLang="en-US" sz="2400"/>
              <a:t>CLA </a:t>
            </a:r>
            <a:r>
              <a:rPr lang="el-GR" altLang="en-US" sz="2400"/>
              <a:t>και το </a:t>
            </a:r>
            <a:r>
              <a:rPr lang="en-US" altLang="en-US" sz="2400"/>
              <a:t>ligand </a:t>
            </a:r>
            <a:r>
              <a:rPr lang="el-GR" altLang="en-US" sz="2400"/>
              <a:t>του την Ε-σελεκτίνη</a:t>
            </a:r>
            <a:r>
              <a:rPr lang="en-US" altLang="en-US" sz="2400"/>
              <a:t> </a:t>
            </a:r>
            <a:endParaRPr lang="el-GR" altLang="en-US" sz="2400"/>
          </a:p>
          <a:p>
            <a:pPr>
              <a:buFontTx/>
              <a:buNone/>
            </a:pPr>
            <a:endParaRPr lang="el-GR" altLang="en-US" sz="2400"/>
          </a:p>
          <a:p>
            <a:pPr>
              <a:buFontTx/>
              <a:buNone/>
            </a:pPr>
            <a:endParaRPr lang="el-GR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4DD0D34F-5AAD-4438-9A3F-3FC6F0C53E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0600"/>
          </a:xfrm>
        </p:spPr>
        <p:txBody>
          <a:bodyPr/>
          <a:lstStyle/>
          <a:p>
            <a:r>
              <a:rPr lang="el-GR" altLang="en-US" sz="2800"/>
              <a:t>Αιτιοπαθογενετικοί παράγοντες ερεθιστικής δερματίτιδας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813E044-E7FC-4EE8-86BC-AECF4AC277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1800" u="sng">
                <a:solidFill>
                  <a:schemeClr val="accent2"/>
                </a:solidFill>
              </a:rPr>
              <a:t>Εξωγενείς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800" u="sng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1. Συχνή επαφή με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Νερό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Σάπωνες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Οργανικούς διαλύτες, λιπαντικά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2. Περιβαλλοντικοί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Υγρό θερμό περιβάλλον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Ψυχρό ξηρό περιβάλλον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Δυνάμεις τριβής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Υπεριώδης ακτινοβολία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3. Προσωπικοί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Απουσία προστατευτικών ρούχων και γαντιών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Ανεπαρκής καθαρισμός ρούχων και δέρματος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800" b="1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70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700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700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700"/>
              <a:t>	</a:t>
            </a:r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D93D7310-62DF-479D-9B0C-0D2614A2C3B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1800" u="sng">
                <a:solidFill>
                  <a:schemeClr val="accent2"/>
                </a:solidFill>
              </a:rPr>
              <a:t>Ενδογενείς</a:t>
            </a:r>
          </a:p>
          <a:p>
            <a:pPr>
              <a:lnSpc>
                <a:spcPct val="80000"/>
              </a:lnSpc>
            </a:pPr>
            <a:endParaRPr lang="el-GR" altLang="en-US" sz="1800" b="1" u="sng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/>
              <a:t>1. </a:t>
            </a:r>
            <a:r>
              <a:rPr lang="el-GR" altLang="en-US" sz="1800" b="1"/>
              <a:t>Συνυπάρχουσες δερματοπάθειες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 Ατοπική Δερματίτις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 Ψωρίαση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	 Ιχθύαση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/>
              <a:t>2. </a:t>
            </a:r>
            <a:r>
              <a:rPr lang="el-GR" altLang="en-US" sz="1800" b="1"/>
              <a:t>Περιοχή έκθεσης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     Η ραχιαία επιφάνεια χεριών και των ποδιών είναι πιο ευάλωτη σε σχέση με το παχύτερο δέρμα των παλαμών-πελμάτων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/>
              <a:t>3. </a:t>
            </a:r>
            <a:r>
              <a:rPr lang="el-GR" altLang="en-US" sz="1800" b="1"/>
              <a:t>Φύλο</a:t>
            </a:r>
            <a:r>
              <a:rPr lang="en-US" altLang="en-US" sz="1800" b="1"/>
              <a:t>:</a:t>
            </a:r>
            <a:r>
              <a:rPr lang="el-GR" altLang="en-US" sz="1800" b="1"/>
              <a:t> Γυναίκες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/>
              <a:t>4. Επάγγελμα</a:t>
            </a:r>
            <a:r>
              <a:rPr lang="en-US" altLang="en-US" sz="1800" b="1"/>
              <a:t>: </a:t>
            </a:r>
            <a:r>
              <a:rPr lang="el-GR" altLang="en-US" sz="1800" b="1"/>
              <a:t>κομμωτές, χειριστές τροφίμων, επαγγέλματα υγείας, εργαζόμενοι σε αποκομιδή απορριμάτων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E1D0635A-E08F-4F97-9944-AC5C70BFD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4663" y="685800"/>
            <a:ext cx="7772400" cy="701675"/>
          </a:xfrm>
        </p:spPr>
        <p:txBody>
          <a:bodyPr/>
          <a:lstStyle/>
          <a:p>
            <a:r>
              <a:rPr lang="el-GR" altLang="en-US" sz="4000" b="1">
                <a:solidFill>
                  <a:schemeClr val="tx1"/>
                </a:solidFill>
              </a:rPr>
              <a:t>Συχνότερα ερεθιστικά</a:t>
            </a:r>
            <a:r>
              <a:rPr lang="el-GR" altLang="en-US" sz="4000" b="1"/>
              <a:t> </a:t>
            </a:r>
            <a:endParaRPr lang="en-GB" altLang="en-US" sz="4000" b="1"/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C10790AC-22DC-450D-AA88-07208847F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16000" y="1981200"/>
            <a:ext cx="7772400" cy="4114800"/>
          </a:xfrm>
        </p:spPr>
        <p:txBody>
          <a:bodyPr/>
          <a:lstStyle/>
          <a:p>
            <a:r>
              <a:rPr lang="el-GR" altLang="en-US" b="1"/>
              <a:t>Κυρίως στις υγρές εργασίες</a:t>
            </a:r>
          </a:p>
          <a:p>
            <a:pPr>
              <a:buFontTx/>
              <a:buNone/>
            </a:pPr>
            <a:r>
              <a:rPr lang="en-US" altLang="en-US"/>
              <a:t>	</a:t>
            </a:r>
            <a:r>
              <a:rPr lang="el-GR" altLang="en-US"/>
              <a:t>(νερό, σαπούνι, απορρυπαντικό, διαλύτες)</a:t>
            </a:r>
          </a:p>
          <a:p>
            <a:r>
              <a:rPr lang="el-GR" altLang="en-US"/>
              <a:t>Αθροιστική δράση επαγγελματικών και</a:t>
            </a:r>
          </a:p>
          <a:p>
            <a:pPr>
              <a:buFontTx/>
              <a:buNone/>
            </a:pPr>
            <a:r>
              <a:rPr lang="el-GR" altLang="en-US"/>
              <a:t>   οικιακών ερεθιστικών</a:t>
            </a:r>
          </a:p>
          <a:p>
            <a:r>
              <a:rPr lang="el-GR" altLang="en-US"/>
              <a:t>Επιβάρυνση από τριβή, πίεση, τραύμα, θερμότητα, ξηρασία</a:t>
            </a:r>
            <a:endParaRPr lang="en-GB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995F7EB0-9AFB-4D76-BC76-60CB1AFC19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255000" cy="41148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l-GR" altLang="en-US" sz="3600">
                <a:latin typeface="Verdana" panose="020B0604030504040204" pitchFamily="34" charset="0"/>
              </a:rPr>
              <a:t>Δεν υπάρχουν αβλαβή χημικά.</a:t>
            </a:r>
          </a:p>
          <a:p>
            <a:pPr>
              <a:lnSpc>
                <a:spcPct val="90000"/>
              </a:lnSpc>
            </a:pPr>
            <a:endParaRPr lang="el-GR" altLang="en-US" sz="3600">
              <a:latin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l-GR" altLang="en-US" sz="3600">
                <a:latin typeface="Verdana" panose="020B0604030504040204" pitchFamily="34" charset="0"/>
              </a:rPr>
              <a:t>Το νερό είναι από τους πλέον ερεθιστικούς παράγοντες.</a:t>
            </a:r>
          </a:p>
          <a:p>
            <a:pPr>
              <a:lnSpc>
                <a:spcPct val="90000"/>
              </a:lnSpc>
            </a:pPr>
            <a:endParaRPr lang="el-GR" altLang="en-US" sz="3600">
              <a:latin typeface="Verdan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l-GR" altLang="en-US" sz="3600">
                <a:latin typeface="Verdana" panose="020B0604030504040204" pitchFamily="34" charset="0"/>
              </a:rPr>
              <a:t>Η ερεθιστικότητα προδιαθέτει για</a:t>
            </a:r>
            <a:r>
              <a:rPr lang="el-GR" altLang="en-US" b="1"/>
              <a:t> </a:t>
            </a:r>
            <a:r>
              <a:rPr lang="el-GR" altLang="en-US" sz="3600">
                <a:latin typeface="Verdana" panose="020B0604030504040204" pitchFamily="34" charset="0"/>
              </a:rPr>
              <a:t>την εμφάνιση αλλεργίας.</a:t>
            </a:r>
            <a:endParaRPr lang="en-GB" altLang="en-US" sz="36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45E01092-1139-4730-A064-82DC9CF35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Κλινική εικόνα-Οξεία φάση</a:t>
            </a:r>
          </a:p>
        </p:txBody>
      </p:sp>
      <p:pic>
        <p:nvPicPr>
          <p:cNvPr id="78852" name="Picture 4">
            <a:extLst>
              <a:ext uri="{FF2B5EF4-FFF2-40B4-BE49-F238E27FC236}">
                <a16:creationId xmlns:a16="http://schemas.microsoft.com/office/drawing/2014/main" id="{EC0258A0-AEFD-480D-9C71-8CC8DB3188FC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8853" name="Rectangle 5">
            <a:extLst>
              <a:ext uri="{FF2B5EF4-FFF2-40B4-BE49-F238E27FC236}">
                <a16:creationId xmlns:a16="http://schemas.microsoft.com/office/drawing/2014/main" id="{86C2A136-1E70-4DB5-877D-8892E14AEDF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altLang="en-US" sz="2800"/>
              <a:t>Οξεία φάση :</a:t>
            </a:r>
          </a:p>
          <a:p>
            <a:pPr>
              <a:buFontTx/>
              <a:buNone/>
            </a:pPr>
            <a:endParaRPr lang="el-GR" altLang="en-US" sz="2800"/>
          </a:p>
          <a:p>
            <a:pPr>
              <a:buFontTx/>
              <a:buNone/>
            </a:pPr>
            <a:r>
              <a:rPr lang="el-GR" altLang="en-US" sz="2800"/>
              <a:t>Ερύθημα</a:t>
            </a:r>
          </a:p>
          <a:p>
            <a:pPr>
              <a:buFontTx/>
              <a:buNone/>
            </a:pPr>
            <a:r>
              <a:rPr lang="el-GR" altLang="en-US" sz="2800"/>
              <a:t>Οίδημα</a:t>
            </a:r>
          </a:p>
          <a:p>
            <a:pPr>
              <a:buFontTx/>
              <a:buNone/>
            </a:pPr>
            <a:r>
              <a:rPr lang="el-GR" altLang="en-US" sz="2800"/>
              <a:t>Φυσαλίδες</a:t>
            </a:r>
          </a:p>
          <a:p>
            <a:pPr>
              <a:buFontTx/>
              <a:buNone/>
            </a:pPr>
            <a:r>
              <a:rPr lang="el-GR" altLang="en-US" sz="2800"/>
              <a:t>Έντονος κνησμός</a:t>
            </a:r>
          </a:p>
          <a:p>
            <a:pPr>
              <a:buFontTx/>
              <a:buNone/>
            </a:pPr>
            <a:endParaRPr lang="el-GR" altLang="en-US" sz="2800"/>
          </a:p>
          <a:p>
            <a:pPr>
              <a:buFontTx/>
              <a:buNone/>
            </a:pPr>
            <a:r>
              <a:rPr lang="en-US" altLang="en-US" sz="2800"/>
              <a:t>	</a:t>
            </a:r>
            <a:endParaRPr lang="el-GR" altLang="en-US" sz="18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>
            <a:extLst>
              <a:ext uri="{FF2B5EF4-FFF2-40B4-BE49-F238E27FC236}">
                <a16:creationId xmlns:a16="http://schemas.microsoft.com/office/drawing/2014/main" id="{92B63EF2-3186-4E19-BD4F-2EC3FC9D6D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Κλινική εικόνα-Οξεία φάση</a:t>
            </a:r>
          </a:p>
        </p:txBody>
      </p:sp>
      <p:pic>
        <p:nvPicPr>
          <p:cNvPr id="80903" name="Picture 7">
            <a:extLst>
              <a:ext uri="{FF2B5EF4-FFF2-40B4-BE49-F238E27FC236}">
                <a16:creationId xmlns:a16="http://schemas.microsoft.com/office/drawing/2014/main" id="{3192268E-A7EA-4A5A-B816-D4F2E0C49E0D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52675"/>
            <a:ext cx="4038600" cy="3019425"/>
          </a:xfrm>
          <a:noFill/>
          <a:ln/>
        </p:spPr>
      </p:pic>
      <p:pic>
        <p:nvPicPr>
          <p:cNvPr id="80904" name="Picture 8">
            <a:extLst>
              <a:ext uri="{FF2B5EF4-FFF2-40B4-BE49-F238E27FC236}">
                <a16:creationId xmlns:a16="http://schemas.microsoft.com/office/drawing/2014/main" id="{66B54003-6427-4E93-9E61-9E972CDE94E3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51088"/>
            <a:ext cx="4038600" cy="3022600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D153A2D2-28BD-46A3-90B2-3EAC948621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800"/>
              <a:t>ΑΛΛΕΡΓΙΚΗ ΔΕΡΜΑΤΙΤΙΔΑ ΕΞ ΕΠΑΦΗΣ –ΟΞΕΙΑ ΦΑΣΗ-ΙΣΤΟΛΟΓΙΚΟ ΠΑΡΑΣΚΕΥΑΣΜΑ</a:t>
            </a:r>
          </a:p>
        </p:txBody>
      </p:sp>
      <p:pic>
        <p:nvPicPr>
          <p:cNvPr id="87044" name="Picture 4">
            <a:extLst>
              <a:ext uri="{FF2B5EF4-FFF2-40B4-BE49-F238E27FC236}">
                <a16:creationId xmlns:a16="http://schemas.microsoft.com/office/drawing/2014/main" id="{36FA18C8-EDCF-4D4E-A31D-D907EBC2E522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7045" name="Rectangle 5">
            <a:extLst>
              <a:ext uri="{FF2B5EF4-FFF2-40B4-BE49-F238E27FC236}">
                <a16:creationId xmlns:a16="http://schemas.microsoft.com/office/drawing/2014/main" id="{E51072D6-0874-49E2-9783-CCDBD5C46A6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altLang="en-US" sz="2800"/>
              <a:t>Σπογγίωση (αύξηση των μεσοκυττάριων διαστημάτων) της επιδερμίδας</a:t>
            </a:r>
          </a:p>
          <a:p>
            <a:r>
              <a:rPr lang="el-GR" altLang="en-US" sz="2800"/>
              <a:t>Σχηματισμός φυσαλιδας</a:t>
            </a:r>
          </a:p>
          <a:p>
            <a:r>
              <a:rPr lang="el-GR" altLang="en-US" sz="2800"/>
              <a:t>Επιπολής περιαγγειακή κυτταρική διήθηση</a:t>
            </a:r>
          </a:p>
          <a:p>
            <a:endParaRPr lang="el-GR" altLang="en-US" sz="2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01808C6E-3696-49A3-B54D-B3437266E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Κλινική εικόνα</a:t>
            </a:r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1312F358-4778-41A3-9DF2-11160F29F625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82949" name="Rectangle 5">
            <a:extLst>
              <a:ext uri="{FF2B5EF4-FFF2-40B4-BE49-F238E27FC236}">
                <a16:creationId xmlns:a16="http://schemas.microsoft.com/office/drawing/2014/main" id="{36FC0D18-CA38-44D2-8618-630FD5E5B81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endParaRPr lang="el-GR" altLang="en-US" sz="2800"/>
          </a:p>
          <a:p>
            <a:r>
              <a:rPr lang="el-GR" altLang="en-US" sz="2800"/>
              <a:t>Ρήξη φυσαλίδων</a:t>
            </a:r>
          </a:p>
          <a:p>
            <a:r>
              <a:rPr lang="el-GR" altLang="en-US" sz="2800"/>
              <a:t>Εφελκιδοποίηση</a:t>
            </a:r>
          </a:p>
          <a:p>
            <a:r>
              <a:rPr lang="el-GR" altLang="en-US" sz="2800"/>
              <a:t>Απολέπιση</a:t>
            </a:r>
          </a:p>
          <a:p>
            <a:pPr>
              <a:buFontTx/>
              <a:buNone/>
            </a:pPr>
            <a:endParaRPr lang="el-GR" altLang="en-US" sz="2800"/>
          </a:p>
          <a:p>
            <a:pPr>
              <a:buFontTx/>
              <a:buNone/>
            </a:pPr>
            <a:endParaRPr lang="el-GR" altLang="en-US" sz="2800"/>
          </a:p>
        </p:txBody>
      </p:sp>
      <p:pic>
        <p:nvPicPr>
          <p:cNvPr id="82950" name="Picture 6">
            <a:extLst>
              <a:ext uri="{FF2B5EF4-FFF2-40B4-BE49-F238E27FC236}">
                <a16:creationId xmlns:a16="http://schemas.microsoft.com/office/drawing/2014/main" id="{4D41D8BC-485B-4922-87F4-0E20BF860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70AB9907-FD18-42DD-AD8F-82C734D825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Κλινική εικόνα-Χρόνια Φάση</a:t>
            </a:r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E1627D49-B321-4187-93C2-2A3B3220193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altLang="en-US" sz="2800"/>
              <a:t>Λειχηνοποίηση (πάχυνση της επιδερμίδας και εκσεσημασμένες οι φυσιολογικές πτυχές του δέρματος)</a:t>
            </a:r>
          </a:p>
          <a:p>
            <a:r>
              <a:rPr lang="el-GR" altLang="en-US" sz="2800"/>
              <a:t>Υπερκεράτωση και επώδυνες διαβρώσεις (παλάμες-πέλματα)</a:t>
            </a:r>
          </a:p>
        </p:txBody>
      </p:sp>
      <p:pic>
        <p:nvPicPr>
          <p:cNvPr id="85001" name="Picture 9">
            <a:extLst>
              <a:ext uri="{FF2B5EF4-FFF2-40B4-BE49-F238E27FC236}">
                <a16:creationId xmlns:a16="http://schemas.microsoft.com/office/drawing/2014/main" id="{E2A5809B-6620-41DE-A5E0-34C296EE5117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133600"/>
            <a:ext cx="3887787" cy="3311525"/>
          </a:xfrm>
          <a:noFill/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3" name="Picture 7">
            <a:extLst>
              <a:ext uri="{FF2B5EF4-FFF2-40B4-BE49-F238E27FC236}">
                <a16:creationId xmlns:a16="http://schemas.microsoft.com/office/drawing/2014/main" id="{C3388231-FB60-4C1D-824B-9C187322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105" name="Rectangle 9">
            <a:extLst>
              <a:ext uri="{FF2B5EF4-FFF2-40B4-BE49-F238E27FC236}">
                <a16:creationId xmlns:a16="http://schemas.microsoft.com/office/drawing/2014/main" id="{20A5F4E7-C810-4446-B125-8C26CC901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l-GR" altLang="en-US"/>
              <a:t>Κλινική εικόνα-Χρόνια Φάση</a:t>
            </a:r>
          </a:p>
        </p:txBody>
      </p:sp>
      <p:sp>
        <p:nvSpPr>
          <p:cNvPr id="132106" name="Rectangle 10">
            <a:extLst>
              <a:ext uri="{FF2B5EF4-FFF2-40B4-BE49-F238E27FC236}">
                <a16:creationId xmlns:a16="http://schemas.microsoft.com/office/drawing/2014/main" id="{9B1A5A8C-3B44-4BBB-8134-960AB1409B9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altLang="en-US" sz="2800"/>
              <a:t>Μεταφλεγμονώδης υπερμελάχρωση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F4E6D914-FBC3-435D-BE8C-2DED4BF27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800" b="1"/>
              <a:t>Αλλεργική δερματίτιδα εξ επαφής</a:t>
            </a:r>
            <a:br>
              <a:rPr lang="el-GR" altLang="en-US" sz="2800" b="1"/>
            </a:br>
            <a:endParaRPr lang="el-GR" altLang="en-US" sz="2800" b="1"/>
          </a:p>
        </p:txBody>
      </p:sp>
      <p:pic>
        <p:nvPicPr>
          <p:cNvPr id="89092" name="Picture 4">
            <a:extLst>
              <a:ext uri="{FF2B5EF4-FFF2-40B4-BE49-F238E27FC236}">
                <a16:creationId xmlns:a16="http://schemas.microsoft.com/office/drawing/2014/main" id="{FFE15F7A-DD20-4D79-93C8-B361B5B93F42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9096" name="Picture 8">
            <a:extLst>
              <a:ext uri="{FF2B5EF4-FFF2-40B4-BE49-F238E27FC236}">
                <a16:creationId xmlns:a16="http://schemas.microsoft.com/office/drawing/2014/main" id="{6CFD92FE-EDA1-4F2C-B62A-B5AFABE14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05000"/>
            <a:ext cx="3455988" cy="316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6" name="Picture 4">
            <a:extLst>
              <a:ext uri="{FF2B5EF4-FFF2-40B4-BE49-F238E27FC236}">
                <a16:creationId xmlns:a16="http://schemas.microsoft.com/office/drawing/2014/main" id="{5027608E-D597-401F-9BE0-6C8506E54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6973888" cy="521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197" name="Rectangle 5">
            <a:extLst>
              <a:ext uri="{FF2B5EF4-FFF2-40B4-BE49-F238E27FC236}">
                <a16:creationId xmlns:a16="http://schemas.microsoft.com/office/drawing/2014/main" id="{7F1C1482-8C1C-4179-953F-DF74A92C3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Ερεθιστική δερματίτις εξ επαφής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>
            <a:extLst>
              <a:ext uri="{FF2B5EF4-FFF2-40B4-BE49-F238E27FC236}">
                <a16:creationId xmlns:a16="http://schemas.microsoft.com/office/drawing/2014/main" id="{364014CC-6BF2-4FD8-A784-98132DA40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989138"/>
            <a:ext cx="6337300" cy="438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4931" name="Rectangle 3">
            <a:extLst>
              <a:ext uri="{FF2B5EF4-FFF2-40B4-BE49-F238E27FC236}">
                <a16:creationId xmlns:a16="http://schemas.microsoft.com/office/drawing/2014/main" id="{CF0C20BE-143C-4D88-A1F9-4C52A28D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n-US" sz="2800" b="1"/>
              <a:t>Αλλεργική δερματίτιδα εξ επαφής</a:t>
            </a:r>
            <a:br>
              <a:rPr lang="el-GR" altLang="en-US" sz="2800" b="1"/>
            </a:br>
            <a:endParaRPr lang="el-GR" altLang="en-US" sz="28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>
            <a:extLst>
              <a:ext uri="{FF2B5EF4-FFF2-40B4-BE49-F238E27FC236}">
                <a16:creationId xmlns:a16="http://schemas.microsoft.com/office/drawing/2014/main" id="{7727B0FD-1424-4A3E-B793-509CB5FFE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1484313"/>
            <a:ext cx="3648075" cy="52212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291" name="Picture 3">
            <a:extLst>
              <a:ext uri="{FF2B5EF4-FFF2-40B4-BE49-F238E27FC236}">
                <a16:creationId xmlns:a16="http://schemas.microsoft.com/office/drawing/2014/main" id="{C73CD713-4093-4BB0-91B9-A7188F59C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3603625" cy="56165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>
            <a:extLst>
              <a:ext uri="{FF2B5EF4-FFF2-40B4-BE49-F238E27FC236}">
                <a16:creationId xmlns:a16="http://schemas.microsoft.com/office/drawing/2014/main" id="{7B44A43C-DCEB-4267-A0B5-16DA09F95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404813"/>
            <a:ext cx="3275012" cy="36195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411" name="Rectangle 3">
            <a:extLst>
              <a:ext uri="{FF2B5EF4-FFF2-40B4-BE49-F238E27FC236}">
                <a16:creationId xmlns:a16="http://schemas.microsoft.com/office/drawing/2014/main" id="{D4D46D16-DEDA-45D8-89E0-148DB06AD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5516563"/>
            <a:ext cx="85105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l-GR" altLang="en-US" sz="3200" b="1">
                <a:solidFill>
                  <a:schemeClr val="accent2"/>
                </a:solidFill>
              </a:rPr>
              <a:t>Οξεία ερεθιστική</a:t>
            </a:r>
            <a:r>
              <a:rPr lang="en-US" altLang="en-US" sz="3200"/>
              <a:t> </a:t>
            </a:r>
            <a:r>
              <a:rPr lang="el-GR" altLang="en-US" sz="3200" b="1">
                <a:solidFill>
                  <a:schemeClr val="accent2"/>
                </a:solidFill>
              </a:rPr>
              <a:t>δερματίτιδα</a:t>
            </a:r>
            <a:endParaRPr lang="en-US" altLang="en-US" sz="3200" b="1">
              <a:solidFill>
                <a:schemeClr val="accent2"/>
              </a:solidFill>
            </a:endParaRPr>
          </a:p>
        </p:txBody>
      </p:sp>
      <p:pic>
        <p:nvPicPr>
          <p:cNvPr id="145412" name="Picture 4">
            <a:extLst>
              <a:ext uri="{FF2B5EF4-FFF2-40B4-BE49-F238E27FC236}">
                <a16:creationId xmlns:a16="http://schemas.microsoft.com/office/drawing/2014/main" id="{3FEAEE3C-529D-4896-8649-E94104C2B02E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0650" y="1484313"/>
            <a:ext cx="4892675" cy="3684587"/>
          </a:xfrm>
          <a:noFill/>
          <a:ln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1026">
            <a:extLst>
              <a:ext uri="{FF2B5EF4-FFF2-40B4-BE49-F238E27FC236}">
                <a16:creationId xmlns:a16="http://schemas.microsoft.com/office/drawing/2014/main" id="{E80A46C0-C02E-46D4-AA34-04397B5A4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25463"/>
            <a:ext cx="7983538" cy="1311275"/>
          </a:xfrm>
        </p:spPr>
        <p:txBody>
          <a:bodyPr/>
          <a:lstStyle/>
          <a:p>
            <a:r>
              <a:rPr lang="en-GB" altLang="en-US" sz="40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Χρόνια Aθροιστική Eρεθιστική </a:t>
            </a:r>
            <a:r>
              <a:rPr lang="el-GR" altLang="en-US" sz="40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Δ</a:t>
            </a:r>
            <a:r>
              <a:rPr lang="en-GB" altLang="en-US" sz="40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ερματίτις</a:t>
            </a:r>
          </a:p>
        </p:txBody>
      </p:sp>
      <p:sp>
        <p:nvSpPr>
          <p:cNvPr id="147459" name="Rectangle 1027">
            <a:extLst>
              <a:ext uri="{FF2B5EF4-FFF2-40B4-BE49-F238E27FC236}">
                <a16:creationId xmlns:a16="http://schemas.microsoft.com/office/drawing/2014/main" id="{13629EEF-9004-4155-A37C-5EF924F72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0250" y="2420938"/>
            <a:ext cx="8239125" cy="4114800"/>
          </a:xfrm>
        </p:spPr>
        <p:txBody>
          <a:bodyPr/>
          <a:lstStyle/>
          <a:p>
            <a:r>
              <a:rPr lang="en-GB" altLang="en-US"/>
              <a:t>Επαναλαμβανόμενες συχνές επαφές με ήπια ερεθιστικά για μεγάλο χρόνο.</a:t>
            </a:r>
          </a:p>
          <a:p>
            <a:r>
              <a:rPr lang="en-GB" altLang="en-US"/>
              <a:t>Εντόπιση κυρίως στα χέρια</a:t>
            </a:r>
          </a:p>
          <a:p>
            <a:r>
              <a:rPr lang="en-GB" altLang="en-US"/>
              <a:t> Η ατοπία προδιαθέτει στην εμφάνιση και χρονιότητα</a:t>
            </a:r>
          </a:p>
          <a:p>
            <a:r>
              <a:rPr lang="en-GB" altLang="en-US" sz="3600" b="1"/>
              <a:t>Διαταραχή του φραγμού της κερατίνης</a:t>
            </a:r>
          </a:p>
          <a:p>
            <a:endParaRPr lang="en-GB" altLang="en-US" sz="36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>
            <a:extLst>
              <a:ext uri="{FF2B5EF4-FFF2-40B4-BE49-F238E27FC236}">
                <a16:creationId xmlns:a16="http://schemas.microsoft.com/office/drawing/2014/main" id="{F57B66D2-C878-438B-BC02-B6D6C0BDE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765175"/>
            <a:ext cx="7105650" cy="53197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EC6EF645-93F4-4E30-8BB9-13F769636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2538" y="5638800"/>
            <a:ext cx="5351462" cy="946150"/>
          </a:xfrm>
        </p:spPr>
        <p:txBody>
          <a:bodyPr/>
          <a:lstStyle/>
          <a:p>
            <a:pPr algn="l"/>
            <a:r>
              <a:rPr lang="el-GR" altLang="en-US" sz="2800">
                <a:solidFill>
                  <a:schemeClr val="tx1"/>
                </a:solidFill>
                <a:latin typeface="Verdana" panose="020B0604030504040204" pitchFamily="34" charset="0"/>
              </a:rPr>
              <a:t>Ξηρότητα, Υπερκεράτωση, Ρωγμές </a:t>
            </a:r>
            <a:r>
              <a:rPr lang="en-GB" altLang="en-US" sz="2800">
                <a:solidFill>
                  <a:schemeClr val="tx1"/>
                </a:solidFill>
                <a:latin typeface="Verdana" panose="020B0604030504040204" pitchFamily="34" charset="0"/>
              </a:rPr>
              <a:t>&amp;</a:t>
            </a:r>
            <a:r>
              <a:rPr lang="el-GR" altLang="en-US" sz="2800">
                <a:solidFill>
                  <a:schemeClr val="tx1"/>
                </a:solidFill>
                <a:latin typeface="Verdana" panose="020B0604030504040204" pitchFamily="34" charset="0"/>
              </a:rPr>
              <a:t> Κνησμός</a:t>
            </a:r>
            <a:endParaRPr lang="en-GB" altLang="en-US" sz="28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151555" name="Picture 3">
            <a:extLst>
              <a:ext uri="{FF2B5EF4-FFF2-40B4-BE49-F238E27FC236}">
                <a16:creationId xmlns:a16="http://schemas.microsoft.com/office/drawing/2014/main" id="{A8A76AD4-C9F7-4F04-8EC0-460CCDF70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228600"/>
            <a:ext cx="3657600" cy="26765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6" name="Picture 4">
            <a:extLst>
              <a:ext uri="{FF2B5EF4-FFF2-40B4-BE49-F238E27FC236}">
                <a16:creationId xmlns:a16="http://schemas.microsoft.com/office/drawing/2014/main" id="{4636DB75-0619-4E5B-86DB-79D29A709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38" y="685800"/>
            <a:ext cx="3497262" cy="25828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7" name="Picture 5">
            <a:extLst>
              <a:ext uri="{FF2B5EF4-FFF2-40B4-BE49-F238E27FC236}">
                <a16:creationId xmlns:a16="http://schemas.microsoft.com/office/drawing/2014/main" id="{48941480-4DDD-4301-808C-D6702A3BF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3124200"/>
            <a:ext cx="1865312" cy="34972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558" name="Picture 6">
            <a:extLst>
              <a:ext uri="{FF2B5EF4-FFF2-40B4-BE49-F238E27FC236}">
                <a16:creationId xmlns:a16="http://schemas.microsoft.com/office/drawing/2014/main" id="{3FBAD890-44DA-4531-922B-7BD4E19BF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05200"/>
            <a:ext cx="2249488" cy="2149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E0179761-B32C-490F-92A7-1E0993D14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/>
              <a:t>ΔΙΑΦΟΡΙΚΗ ΔΙΑΓΝΩΣΗ ΔΕΡΜΑΤΙΤΙΔΑΣ ΕΞ ΕΠΑΦΗΣ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AAB649C2-2B57-4CD9-812B-B3B61EA84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l-GR" altLang="en-US" sz="2400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2400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Ατοπική Δερματίτιδα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Νομισματοειδές έκζεμα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Δυσιδρωσικό έκζεμα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Σμηγματορροική δερματίτις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Δερματίτις εκ στάσεως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Ψωρίαση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400"/>
              <a:t>Επιπολείς Μυκητιάσεις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2400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7CD69969-D772-4A4D-A69D-84A2D67B3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r>
              <a:rPr lang="el-GR" altLang="en-US" sz="3400" b="1">
                <a:solidFill>
                  <a:schemeClr val="bg2"/>
                </a:solidFill>
              </a:rPr>
              <a:t>ΔΔ ερεθιστικής και αλλεργικής εξ επαφής δερματίτιδας</a:t>
            </a:r>
          </a:p>
        </p:txBody>
      </p:sp>
      <p:graphicFrame>
        <p:nvGraphicFramePr>
          <p:cNvPr id="126007" name="Group 55">
            <a:extLst>
              <a:ext uri="{FF2B5EF4-FFF2-40B4-BE49-F238E27FC236}">
                <a16:creationId xmlns:a16="http://schemas.microsoft.com/office/drawing/2014/main" id="{F623DA9D-8D22-461E-9E55-D0CF56C226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54991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146451216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31875773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88267342"/>
                    </a:ext>
                  </a:extLst>
                </a:gridCol>
              </a:tblGrid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Κριτήρια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Ερεθιστική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Αλλεργική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907028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Πληθυσμός σε κίνδυνο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Όλοι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Γενετική προδιάθεση και ευαισθητοποίηση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4498547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Μηχανισμός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Άμεση ιστική καταστροφή, μη ανοσολογική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Τύπου </a:t>
                      </a:r>
                      <a:r>
                        <a:rPr kumimoji="0" lang="en-US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IV </a:t>
                      </a: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υπερευαισθησία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983934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Συγκέντρωση αντιγόνου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Συνήθως υψηλή, δοσοεξαρτώμενη απάντηση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Χαμηλή, οριακή δόση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920122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Ατοπία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Αυξημένη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Χαμηλή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907896"/>
                  </a:ext>
                </a:extLst>
              </a:tr>
              <a:tr h="544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Ιστολογία βλάβης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Σπογγίωση, ουδετεροφιλική διήθηση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Σπογγίωση, λεμφοκυτταρική διήθηση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916939"/>
                  </a:ext>
                </a:extLst>
              </a:tr>
              <a:tr h="388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Συμπτώματα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Καύσος, τσίμπημα, πόνος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Κνησμός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430311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Κλινική εικόνα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Ερύθημα,όίδημα, απολέπιση, σχισμές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Ερύθημα, οίδημα, βλατίδες, φυσσαλίδες,λειχηνοποίηση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833354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Χρόνος εμφάνισης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Λεπτά ή ώρες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Ώρες ή μέρες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0957769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Συχνότεροι παράγοντες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Νερό, σαπούνια,απορρυπαντικά,οξέα, βάσεις, διαλύτες,σάλιο, ούρα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Μέταλλα, καλλυντικά,φάρμακα, τροφές, φυσικό λάστιχο, κόλες, ρητίνες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583449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Διαγνωστικός έλεγχος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Κανένας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344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671513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0239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341438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17986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2558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27130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17023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Επιδερμικές δοκιμασίες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088954"/>
                  </a:ext>
                </a:extLst>
              </a:tr>
            </a:tbl>
          </a:graphicData>
        </a:graphic>
      </p:graphicFrame>
      <p:sp>
        <p:nvSpPr>
          <p:cNvPr id="126005" name="Oval 53">
            <a:extLst>
              <a:ext uri="{FF2B5EF4-FFF2-40B4-BE49-F238E27FC236}">
                <a16:creationId xmlns:a16="http://schemas.microsoft.com/office/drawing/2014/main" id="{1B339F98-5C25-47E9-8814-1350E2CC9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600200"/>
            <a:ext cx="2519363" cy="554038"/>
          </a:xfrm>
          <a:prstGeom prst="ellips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006" name="Oval 54">
            <a:extLst>
              <a:ext uri="{FF2B5EF4-FFF2-40B4-BE49-F238E27FC236}">
                <a16:creationId xmlns:a16="http://schemas.microsoft.com/office/drawing/2014/main" id="{C061FB35-3047-4B34-AE66-00A8614BD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1655763" cy="360363"/>
          </a:xfrm>
          <a:prstGeom prst="ellips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008" name="Oval 56">
            <a:extLst>
              <a:ext uri="{FF2B5EF4-FFF2-40B4-BE49-F238E27FC236}">
                <a16:creationId xmlns:a16="http://schemas.microsoft.com/office/drawing/2014/main" id="{7D900046-A4EB-4D89-B887-FBC64D013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105400"/>
            <a:ext cx="2519363" cy="325438"/>
          </a:xfrm>
          <a:prstGeom prst="ellips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009" name="Oval 57">
            <a:extLst>
              <a:ext uri="{FF2B5EF4-FFF2-40B4-BE49-F238E27FC236}">
                <a16:creationId xmlns:a16="http://schemas.microsoft.com/office/drawing/2014/main" id="{72CB2F5B-D0C1-4FF7-9454-BBD72BF82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6477000"/>
            <a:ext cx="2519363" cy="381000"/>
          </a:xfrm>
          <a:prstGeom prst="ellips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010" name="Oval 58">
            <a:extLst>
              <a:ext uri="{FF2B5EF4-FFF2-40B4-BE49-F238E27FC236}">
                <a16:creationId xmlns:a16="http://schemas.microsoft.com/office/drawing/2014/main" id="{3B581667-E9A7-49F9-BE90-2201DA81B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486400"/>
            <a:ext cx="2595563" cy="914400"/>
          </a:xfrm>
          <a:prstGeom prst="ellipse">
            <a:avLst/>
          </a:prstGeom>
          <a:noFill/>
          <a:ln w="28575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70880D10-2220-4314-BF6A-D8232166DF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PATCH TESTING</a:t>
            </a:r>
            <a:endParaRPr lang="el-GR" altLang="en-US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64FCA2D7-ED15-4629-A8BA-32CEB8F797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/>
              <a:t>Ειδικότητα και ευαισθησία : 70 %</a:t>
            </a:r>
          </a:p>
          <a:p>
            <a:r>
              <a:rPr lang="el-GR" altLang="en-US"/>
              <a:t>Τοποθέτηση : άνω μέρος της ράχης</a:t>
            </a:r>
          </a:p>
          <a:p>
            <a:r>
              <a:rPr lang="el-GR" altLang="en-US"/>
              <a:t>Αποφυγή λουτρού,άσκησης για 48 ωρες</a:t>
            </a:r>
          </a:p>
          <a:p>
            <a:r>
              <a:rPr lang="el-GR" altLang="en-US"/>
              <a:t>Ανάγνωση : </a:t>
            </a:r>
          </a:p>
          <a:p>
            <a:pPr>
              <a:buFontTx/>
              <a:buNone/>
            </a:pPr>
            <a:r>
              <a:rPr lang="el-GR" altLang="en-US"/>
              <a:t>			- 48 και 72 ωρες</a:t>
            </a:r>
          </a:p>
          <a:p>
            <a:pPr>
              <a:buFontTx/>
              <a:buNone/>
            </a:pPr>
            <a:r>
              <a:rPr lang="el-GR" altLang="en-US"/>
              <a:t>			- σε ηλικιωμένους : 96 ώρες</a:t>
            </a:r>
          </a:p>
          <a:p>
            <a:pPr>
              <a:buFontTx/>
              <a:buNone/>
            </a:pPr>
            <a:r>
              <a:rPr lang="el-GR" altLang="en-US"/>
              <a:t>			</a:t>
            </a:r>
            <a:endParaRPr lang="el-GR" altLang="en-US" sz="1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AB503A1-28FC-48A2-A5AA-5EE891F10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Σειρές </a:t>
            </a:r>
            <a:r>
              <a:rPr lang="en-US" altLang="en-US"/>
              <a:t>Patch test</a:t>
            </a:r>
            <a:endParaRPr lang="el-GR" alt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99A00311-2BE8-4F0D-BAF6-8C1E038C0A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111750"/>
          </a:xfrm>
        </p:spPr>
        <p:txBody>
          <a:bodyPr/>
          <a:lstStyle/>
          <a:p>
            <a:r>
              <a:rPr lang="en-US" altLang="en-US" sz="2000"/>
              <a:t>T.R.U.E TEST (2</a:t>
            </a:r>
            <a:r>
              <a:rPr lang="el-GR" altLang="en-US" sz="2000"/>
              <a:t>9</a:t>
            </a:r>
            <a:r>
              <a:rPr lang="en-US" altLang="en-US" sz="2000"/>
              <a:t> </a:t>
            </a:r>
            <a:r>
              <a:rPr lang="el-GR" altLang="en-US" sz="2000"/>
              <a:t>αλλεργιογόνα)</a:t>
            </a:r>
            <a:endParaRPr lang="el-GR" altLang="en-US" sz="2000">
              <a:sym typeface="Wingdings" panose="05000000000000000000" pitchFamily="2" charset="2"/>
            </a:endParaRPr>
          </a:p>
          <a:p>
            <a:r>
              <a:rPr lang="en-US" altLang="en-US" sz="2000"/>
              <a:t>Standard series : </a:t>
            </a:r>
          </a:p>
          <a:p>
            <a:pPr>
              <a:buFontTx/>
              <a:buNone/>
            </a:pPr>
            <a:r>
              <a:rPr lang="en-US" altLang="en-US" sz="2000"/>
              <a:t>		- NACDG (USA) : 65 </a:t>
            </a:r>
            <a:r>
              <a:rPr lang="el-GR" altLang="en-US" sz="2000"/>
              <a:t>αλλεργιογόνα </a:t>
            </a:r>
            <a:endParaRPr lang="en-US" altLang="en-US" sz="2000"/>
          </a:p>
          <a:p>
            <a:pPr>
              <a:buFontTx/>
              <a:buNone/>
            </a:pPr>
            <a:r>
              <a:rPr lang="en-US" altLang="en-US" sz="2000"/>
              <a:t>		- North American Standard Series</a:t>
            </a:r>
            <a:endParaRPr lang="el-GR" altLang="en-US" sz="2000"/>
          </a:p>
          <a:p>
            <a:pPr>
              <a:buFontTx/>
              <a:buNone/>
            </a:pPr>
            <a:r>
              <a:rPr lang="el-GR" altLang="en-US" sz="2000"/>
              <a:t>		- Ε</a:t>
            </a:r>
            <a:r>
              <a:rPr lang="en-US" altLang="en-US" sz="2000"/>
              <a:t>uropean Standard Series</a:t>
            </a:r>
            <a:endParaRPr lang="el-GR" altLang="en-US" sz="2000"/>
          </a:p>
          <a:p>
            <a:pPr>
              <a:buFontTx/>
              <a:buNone/>
            </a:pPr>
            <a:r>
              <a:rPr lang="el-GR" altLang="en-US" sz="2000"/>
              <a:t> -</a:t>
            </a:r>
            <a:r>
              <a:rPr lang="el-GR" altLang="en-US" sz="2000">
                <a:sym typeface="Wingdings" panose="05000000000000000000" pitchFamily="2" charset="2"/>
              </a:rPr>
              <a:t>Επιπλέον εξειδικευμένες σειρές αλλεργιογόνων :</a:t>
            </a:r>
          </a:p>
          <a:p>
            <a:pPr>
              <a:buFontTx/>
              <a:buNone/>
            </a:pPr>
            <a:r>
              <a:rPr lang="el-GR" altLang="en-US" sz="2000"/>
              <a:t>	φαρμακευτικές ουσίες 	</a:t>
            </a:r>
          </a:p>
          <a:p>
            <a:pPr>
              <a:buFontTx/>
              <a:buNone/>
            </a:pPr>
            <a:r>
              <a:rPr lang="el-GR" altLang="en-US" sz="2000"/>
              <a:t>	αρώματα</a:t>
            </a:r>
          </a:p>
          <a:p>
            <a:pPr>
              <a:buFontTx/>
              <a:buNone/>
            </a:pPr>
            <a:r>
              <a:rPr lang="el-GR" altLang="en-US" sz="2000"/>
              <a:t>	συντηρητικά</a:t>
            </a:r>
          </a:p>
          <a:p>
            <a:pPr>
              <a:buFontTx/>
              <a:buNone/>
            </a:pPr>
            <a:r>
              <a:rPr lang="el-GR" altLang="en-US" sz="2000"/>
              <a:t>	</a:t>
            </a:r>
            <a:r>
              <a:rPr lang="en-US" altLang="en-US" sz="2000"/>
              <a:t>cosmetics</a:t>
            </a:r>
          </a:p>
          <a:p>
            <a:pPr>
              <a:buFontTx/>
              <a:buNone/>
            </a:pPr>
            <a:r>
              <a:rPr lang="en-US" altLang="en-US" sz="2000"/>
              <a:t>	</a:t>
            </a:r>
            <a:r>
              <a:rPr lang="el-GR" altLang="en-US" sz="2000"/>
              <a:t>επαγγελματικές σειρές ( κομμωτών,μηχανικών,τυπογράφων)</a:t>
            </a:r>
          </a:p>
          <a:p>
            <a:pPr>
              <a:buFontTx/>
              <a:buNone/>
            </a:pPr>
            <a:r>
              <a:rPr lang="el-GR" altLang="en-US" sz="2000"/>
              <a:t>	υφάσματα, κλπ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>
            <a:extLst>
              <a:ext uri="{FF2B5EF4-FFF2-40B4-BE49-F238E27FC236}">
                <a16:creationId xmlns:a16="http://schemas.microsoft.com/office/drawing/2014/main" id="{D8F10791-9CD1-4950-B8EF-6B5432626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38862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3" name="Picture 3">
            <a:extLst>
              <a:ext uri="{FF2B5EF4-FFF2-40B4-BE49-F238E27FC236}">
                <a16:creationId xmlns:a16="http://schemas.microsoft.com/office/drawing/2014/main" id="{5B2B7B19-8F59-4418-ADA6-7D611D0DA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655D5F4C-7535-4848-935A-74FBD1D1F7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Αξιολόγηση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069D1179-A78D-485F-B4C8-901083A57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800"/>
              <a:t>Αξιολόγηση διήθησης-οιδήματος 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ΌΧΙ ΕΡΥΘΡΟΤΗΤΑΣ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Προσοχή στις ερεθιστικές αντιδράσεις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Αποτελέσματα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800"/>
              <a:t>			0 	= καμμία αντιδραση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800"/>
              <a:t>			1+	= διήθηση με οίδημα η οποία 			   εκτείνεται στο 50% της 				   επιφάνειας που 					   τοποθετήθηκε το αλλεργιογόνο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800"/>
              <a:t>			2+	= βλατίδες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800"/>
              <a:t>			3+	= φυσαλίδες-φλυκταινίδια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462178FC-EBA3-4BC0-8617-2A64D66CDF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4538" y="182563"/>
            <a:ext cx="7451725" cy="701675"/>
          </a:xfrm>
        </p:spPr>
        <p:txBody>
          <a:bodyPr/>
          <a:lstStyle/>
          <a:p>
            <a:r>
              <a:rPr lang="el-GR" altLang="en-US" sz="4000">
                <a:solidFill>
                  <a:srgbClr val="66FFFF"/>
                </a:solidFill>
              </a:rPr>
              <a:t>Αλλεργικές Αντιδράσεις</a:t>
            </a:r>
            <a:endParaRPr lang="en-GB" altLang="en-US" sz="4000">
              <a:solidFill>
                <a:srgbClr val="66FFFF"/>
              </a:solidFill>
            </a:endParaRPr>
          </a:p>
        </p:txBody>
      </p:sp>
      <p:pic>
        <p:nvPicPr>
          <p:cNvPr id="156675" name="Picture 3">
            <a:extLst>
              <a:ext uri="{FF2B5EF4-FFF2-40B4-BE49-F238E27FC236}">
                <a16:creationId xmlns:a16="http://schemas.microsoft.com/office/drawing/2014/main" id="{EAEEBCAD-FEB2-4684-837B-BA1DEE585782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6" t="54024" r="2856" b="4597"/>
          <a:stretch>
            <a:fillRect/>
          </a:stretch>
        </p:blipFill>
        <p:spPr>
          <a:xfrm>
            <a:off x="3319463" y="3962400"/>
            <a:ext cx="2301875" cy="2895600"/>
          </a:xfr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6676" name="Picture 4">
            <a:extLst>
              <a:ext uri="{FF2B5EF4-FFF2-40B4-BE49-F238E27FC236}">
                <a16:creationId xmlns:a16="http://schemas.microsoft.com/office/drawing/2014/main" id="{A63F2320-37D0-4031-95F5-8AFE4D8C5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54024" r="51428" b="4597"/>
          <a:stretch>
            <a:fillRect/>
          </a:stretch>
        </p:blipFill>
        <p:spPr bwMode="auto">
          <a:xfrm>
            <a:off x="5621338" y="914400"/>
            <a:ext cx="2217737" cy="2895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677" name="Picture 5">
            <a:extLst>
              <a:ext uri="{FF2B5EF4-FFF2-40B4-BE49-F238E27FC236}">
                <a16:creationId xmlns:a16="http://schemas.microsoft.com/office/drawing/2014/main" id="{79F3429A-C642-463C-A5F8-BC89DCAD7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8" t="4597" r="2856" b="55173"/>
          <a:stretch>
            <a:fillRect/>
          </a:stretch>
        </p:blipFill>
        <p:spPr bwMode="auto">
          <a:xfrm>
            <a:off x="3319463" y="914400"/>
            <a:ext cx="2278062" cy="2895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678" name="Picture 6">
            <a:extLst>
              <a:ext uri="{FF2B5EF4-FFF2-40B4-BE49-F238E27FC236}">
                <a16:creationId xmlns:a16="http://schemas.microsoft.com/office/drawing/2014/main" id="{75D09761-FB8D-486D-9A48-8266894FA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4597" r="52856" b="54024"/>
          <a:stretch>
            <a:fillRect/>
          </a:stretch>
        </p:blipFill>
        <p:spPr bwMode="auto">
          <a:xfrm>
            <a:off x="1084263" y="914400"/>
            <a:ext cx="2216150" cy="2895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679" name="Text Box 7">
            <a:extLst>
              <a:ext uri="{FF2B5EF4-FFF2-40B4-BE49-F238E27FC236}">
                <a16:creationId xmlns:a16="http://schemas.microsoft.com/office/drawing/2014/main" id="{BA1E0036-7E8E-44A2-97ED-0194F9531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0938" y="1066800"/>
            <a:ext cx="542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0" name="Text Box 8">
            <a:extLst>
              <a:ext uri="{FF2B5EF4-FFF2-40B4-BE49-F238E27FC236}">
                <a16:creationId xmlns:a16="http://schemas.microsoft.com/office/drawing/2014/main" id="{7E45E9D8-2A1A-4347-86D4-316FA8B9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863" y="1066800"/>
            <a:ext cx="541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1" name="Text Box 9">
            <a:extLst>
              <a:ext uri="{FF2B5EF4-FFF2-40B4-BE49-F238E27FC236}">
                <a16:creationId xmlns:a16="http://schemas.microsoft.com/office/drawing/2014/main" id="{6FAE99E0-D496-4A28-925A-35EC30FF0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1066800"/>
            <a:ext cx="541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2" name="Text Box 10">
            <a:extLst>
              <a:ext uri="{FF2B5EF4-FFF2-40B4-BE49-F238E27FC236}">
                <a16:creationId xmlns:a16="http://schemas.microsoft.com/office/drawing/2014/main" id="{9FB8920A-ABAF-4CC3-AA9A-9C8CFB018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4663" y="1066800"/>
            <a:ext cx="541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3" name="Text Box 11">
            <a:extLst>
              <a:ext uri="{FF2B5EF4-FFF2-40B4-BE49-F238E27FC236}">
                <a16:creationId xmlns:a16="http://schemas.microsoft.com/office/drawing/2014/main" id="{B99C4C8E-DFDB-43FA-B58E-D1E6F51F4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263" y="4038600"/>
            <a:ext cx="5413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4" name="Text Box 12">
            <a:extLst>
              <a:ext uri="{FF2B5EF4-FFF2-40B4-BE49-F238E27FC236}">
                <a16:creationId xmlns:a16="http://schemas.microsoft.com/office/drawing/2014/main" id="{BFA65EC6-25D2-46FE-825A-105ADB927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7738" y="1066800"/>
            <a:ext cx="5429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5" name="Text Box 13">
            <a:extLst>
              <a:ext uri="{FF2B5EF4-FFF2-40B4-BE49-F238E27FC236}">
                <a16:creationId xmlns:a16="http://schemas.microsoft.com/office/drawing/2014/main" id="{483F35FD-0F46-4F39-8468-56958B6F9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4038600"/>
            <a:ext cx="541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  <p:sp>
        <p:nvSpPr>
          <p:cNvPr id="156686" name="Text Box 14">
            <a:extLst>
              <a:ext uri="{FF2B5EF4-FFF2-40B4-BE49-F238E27FC236}">
                <a16:creationId xmlns:a16="http://schemas.microsoft.com/office/drawing/2014/main" id="{27F9B432-F20A-4688-B1AB-E420D9F22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038600"/>
            <a:ext cx="5413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defTabSz="762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l-GR" altLang="en-US" sz="4000" b="1">
                <a:solidFill>
                  <a:srgbClr val="00FF00"/>
                </a:solidFill>
                <a:latin typeface="Verdana" panose="020B0604030504040204" pitchFamily="34" charset="0"/>
              </a:rPr>
              <a:t>+</a:t>
            </a:r>
            <a:endParaRPr lang="en-GB" altLang="en-US" sz="4000" b="1">
              <a:solidFill>
                <a:srgbClr val="00FF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16BAF987-BD2E-425D-9120-40F943C2B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57237"/>
          </a:xfrm>
          <a:noFill/>
          <a:ln/>
        </p:spPr>
        <p:txBody>
          <a:bodyPr lIns="92075" tIns="46038" rIns="92075" bIns="46038"/>
          <a:lstStyle/>
          <a:p>
            <a:r>
              <a:rPr lang="el-GR" altLang="en-US" sz="4000" b="1">
                <a:solidFill>
                  <a:schemeClr val="tx1"/>
                </a:solidFill>
              </a:rPr>
              <a:t>Ερεθιστικές Απαντήσεις</a:t>
            </a:r>
            <a:endParaRPr lang="en-GB" altLang="en-US" sz="4000" b="1">
              <a:solidFill>
                <a:schemeClr val="tx1"/>
              </a:solidFill>
            </a:endParaRPr>
          </a:p>
        </p:txBody>
      </p:sp>
      <p:pic>
        <p:nvPicPr>
          <p:cNvPr id="159747" name="Picture 3">
            <a:extLst>
              <a:ext uri="{FF2B5EF4-FFF2-40B4-BE49-F238E27FC236}">
                <a16:creationId xmlns:a16="http://schemas.microsoft.com/office/drawing/2014/main" id="{E476F9DC-0773-4E9E-9FB0-84EC1D4FE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188" y="2060575"/>
            <a:ext cx="5961062" cy="43830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5E6E4DF0-6274-4469-B28E-EF2BCDC9D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/>
              <a:t>Ψευδώς θετικές και ψευδώς αρνητικές αντιδράσεις</a:t>
            </a: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5F8CFD47-4303-4ED8-9DE2-D81DA6DB09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 u="sng">
                <a:solidFill>
                  <a:schemeClr val="accent2"/>
                </a:solidFill>
              </a:rPr>
              <a:t>ΨΕΥΔΩΣ ΘΕΤΙΚΕΣ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800" b="1" u="sng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r>
              <a:rPr lang="el-GR" altLang="en-US" sz="1800"/>
              <a:t>Χρήση αλλεργιογόνων σε ερεθιστικές συγκεντρώσεις</a:t>
            </a:r>
            <a:endParaRPr lang="el-GR" altLang="en-US" sz="1800">
              <a:sym typeface="Wingdings" panose="05000000000000000000" pitchFamily="2" charset="2"/>
            </a:endParaRPr>
          </a:p>
          <a:p>
            <a:pPr>
              <a:lnSpc>
                <a:spcPct val="80000"/>
              </a:lnSpc>
            </a:pPr>
            <a:r>
              <a:rPr lang="el-GR" altLang="en-US" sz="1800">
                <a:sym typeface="Wingdings" panose="05000000000000000000" pitchFamily="2" charset="2"/>
              </a:rPr>
              <a:t>Αντιδράσεις στην κολλητική ταινία</a:t>
            </a:r>
          </a:p>
          <a:p>
            <a:pPr>
              <a:lnSpc>
                <a:spcPct val="80000"/>
              </a:lnSpc>
              <a:buFontTx/>
              <a:buNone/>
            </a:pPr>
            <a:endParaRPr lang="el-GR" altLang="en-US" sz="1600"/>
          </a:p>
        </p:txBody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id="{862D804C-B1AC-406C-AD08-F046B381B47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>
                <a:solidFill>
                  <a:schemeClr val="accent2"/>
                </a:solidFill>
              </a:rPr>
              <a:t>	</a:t>
            </a:r>
            <a:r>
              <a:rPr lang="el-GR" altLang="en-US" sz="1800" b="1" u="sng">
                <a:solidFill>
                  <a:schemeClr val="accent2"/>
                </a:solidFill>
              </a:rPr>
              <a:t>ΨΕΥΔΩΣ ΑΡΝΗΤΙΚΕΣ</a:t>
            </a:r>
          </a:p>
          <a:p>
            <a:pPr>
              <a:lnSpc>
                <a:spcPct val="80000"/>
              </a:lnSpc>
            </a:pPr>
            <a:endParaRPr lang="el-GR" altLang="en-US" sz="1800" b="1" u="sng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el-GR" altLang="en-US" sz="1800">
                <a:sym typeface="Wingdings" panose="05000000000000000000" pitchFamily="2" charset="2"/>
              </a:rPr>
              <a:t>Μη εκτελέση μεταγενέστερων αναγνώσεων</a:t>
            </a:r>
          </a:p>
          <a:p>
            <a:pPr>
              <a:lnSpc>
                <a:spcPct val="80000"/>
              </a:lnSpc>
            </a:pPr>
            <a:r>
              <a:rPr lang="el-GR" altLang="en-US" sz="1800"/>
              <a:t>Ανεπαρκής συγκέντρωση αλλεργιογόνου</a:t>
            </a:r>
            <a:endParaRPr lang="en-US" altLang="en-US" sz="1800"/>
          </a:p>
          <a:p>
            <a:pPr>
              <a:lnSpc>
                <a:spcPct val="80000"/>
              </a:lnSpc>
            </a:pPr>
            <a:r>
              <a:rPr lang="el-GR" altLang="en-US" sz="1800"/>
              <a:t>Μεθοδολογία ( το </a:t>
            </a:r>
            <a:r>
              <a:rPr lang="en-US" altLang="en-US" sz="1800"/>
              <a:t>True test </a:t>
            </a:r>
            <a:r>
              <a:rPr lang="el-GR" altLang="en-US" sz="1800"/>
              <a:t>υπολλείπεται</a:t>
            </a:r>
            <a:r>
              <a:rPr lang="en-US" altLang="en-US" sz="1800"/>
              <a:t> </a:t>
            </a:r>
            <a:r>
              <a:rPr lang="el-GR" altLang="en-US" sz="1800"/>
              <a:t>στην διερεύνηση αντιδράσεων σε </a:t>
            </a:r>
            <a:r>
              <a:rPr lang="en-US" altLang="en-US" sz="1800"/>
              <a:t>fragrances </a:t>
            </a:r>
            <a:r>
              <a:rPr lang="el-GR" altLang="en-US" sz="1800"/>
              <a:t>και προσθετικά ελαστικων – </a:t>
            </a:r>
            <a:r>
              <a:rPr lang="en-US" altLang="en-US" sz="1800"/>
              <a:t>thiuram,carba mix.</a:t>
            </a:r>
            <a:r>
              <a:rPr lang="el-GR" altLang="en-US" sz="1800"/>
              <a:t>Αντιθετα υπερτερεί στο Νικέλιο και την Νεομυκίνη)</a:t>
            </a:r>
          </a:p>
          <a:p>
            <a:pPr>
              <a:lnSpc>
                <a:spcPct val="80000"/>
              </a:lnSpc>
            </a:pPr>
            <a:r>
              <a:rPr lang="el-GR" altLang="en-US" sz="1800"/>
              <a:t>Θεραπεία με κορτικοειδή (διακοπή 7 ημερες πριν) και </a:t>
            </a:r>
            <a:r>
              <a:rPr lang="en-US" altLang="en-US" sz="1800"/>
              <a:t>UVA.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/>
              <a:t>	T</a:t>
            </a:r>
            <a:r>
              <a:rPr lang="el-GR" altLang="en-US" sz="1800"/>
              <a:t>α αντιισταμινικά δεν επηρεάζουν την δοκιμασία.</a:t>
            </a:r>
          </a:p>
          <a:p>
            <a:pPr>
              <a:lnSpc>
                <a:spcPct val="80000"/>
              </a:lnSpc>
            </a:pPr>
            <a:endParaRPr lang="el-GR" altLang="en-US" sz="1800" b="1" u="sng">
              <a:solidFill>
                <a:srgbClr val="FFFF00"/>
              </a:solidFill>
            </a:endParaRPr>
          </a:p>
          <a:p>
            <a:pPr>
              <a:lnSpc>
                <a:spcPct val="80000"/>
              </a:lnSpc>
            </a:pPr>
            <a:endParaRPr lang="el-GR" altLang="en-US" sz="1800" b="1" u="sng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B752E0AB-FCE8-44C5-9824-7C6688509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000" b="1" u="sng"/>
              <a:t>The 10 most frequent allergens in the US: 1998–2000</a:t>
            </a:r>
            <a:br>
              <a:rPr lang="el-GR" altLang="en-US" sz="2000" b="1" u="sng"/>
            </a:br>
            <a:endParaRPr lang="el-GR" altLang="en-US" sz="2000" b="1" u="sng"/>
          </a:p>
        </p:txBody>
      </p:sp>
      <p:graphicFrame>
        <p:nvGraphicFramePr>
          <p:cNvPr id="112723" name="Group 83">
            <a:extLst>
              <a:ext uri="{FF2B5EF4-FFF2-40B4-BE49-F238E27FC236}">
                <a16:creationId xmlns:a16="http://schemas.microsoft.com/office/drawing/2014/main" id="{2C673290-C894-4E31-A7AD-8A47138A3593}"/>
              </a:ext>
            </a:extLst>
          </p:cNvPr>
          <p:cNvGraphicFramePr>
            <a:graphicFrameLocks noGrp="1"/>
          </p:cNvGraphicFramePr>
          <p:nvPr/>
        </p:nvGraphicFramePr>
        <p:xfrm>
          <a:off x="2484438" y="879475"/>
          <a:ext cx="4064000" cy="5978525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6977793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84451726"/>
                    </a:ext>
                  </a:extLst>
                </a:gridCol>
              </a:tblGrid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ΑΛΛΕΡΓΙΟΓΟΝΟ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ΕΥΑΙΣΘΗΤΟΠΟΙΗΣΗ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852258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Nickel sulfate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557433"/>
                  </a:ext>
                </a:extLst>
              </a:tr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Balsam of Peru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398718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Neomycin sulfate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77102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Fragrance mix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228240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Thi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mersal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3149626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Sodium gold thiosulfate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2887472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Formaldehyde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15412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Quaternium-15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5324158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Bacitracin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655066"/>
                  </a:ext>
                </a:extLst>
              </a:tr>
              <a:tr h="496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Cobalt chloride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9546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6039E4E4-23CC-4344-A882-CCE8FE91F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Θεραπεία-αντιμετώπιση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95E058DA-8259-46F8-BEFE-142B38FD4B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800"/>
              <a:t>Αποφυγή αλλεργιογόνων και ερεθιστικών παραγόντων : βασική η σημασία της ορθής διάγνωσης.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Προστατευτικά γάντια από βινύλιο και κρέμες φραγμού 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Συνεχής ενυδάτωση δέρματος και χρήση μαλακτικών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Τοπικά Κορτικοειδή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Συστηματικά αντιβιοτικά (επιμολυσμένες βλάβες)</a:t>
            </a:r>
          </a:p>
          <a:p>
            <a:pPr>
              <a:lnSpc>
                <a:spcPct val="80000"/>
              </a:lnSpc>
            </a:pPr>
            <a:r>
              <a:rPr lang="el-GR" altLang="en-US" sz="2800"/>
              <a:t>Αναστολείς καλσινευρίνης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PUVA,UVB	</a:t>
            </a:r>
            <a:endParaRPr lang="el-GR" altLang="en-US" sz="2800"/>
          </a:p>
          <a:p>
            <a:pPr>
              <a:lnSpc>
                <a:spcPct val="80000"/>
              </a:lnSpc>
              <a:buFontTx/>
              <a:buNone/>
            </a:pPr>
            <a:endParaRPr lang="el-GR" altLang="en-US" sz="2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8C75BB7A-03E0-4B13-BAFF-94AC456626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Τοπικά Κορτικοειδή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8E620D17-F3C0-4357-A469-EF367AB3C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000"/>
              <a:t>Παλάμες-πέλματα : μέτρια –ισχυρά κορτικοειδη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000"/>
              <a:t>betamethasone dipropionate,</a:t>
            </a:r>
            <a:endParaRPr lang="el-GR" alt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/>
              <a:t>mometasone furoate</a:t>
            </a:r>
            <a:r>
              <a:rPr lang="en-GB" altLang="en-US" sz="2000"/>
              <a:t> </a:t>
            </a:r>
            <a:r>
              <a:rPr lang="el-GR" altLang="en-US" sz="2000"/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2000"/>
              <a:t>clobetasol propionate </a:t>
            </a:r>
            <a:r>
              <a:rPr lang="el-GR" altLang="en-US" sz="2000"/>
              <a:t> </a:t>
            </a:r>
          </a:p>
          <a:p>
            <a:pPr>
              <a:lnSpc>
                <a:spcPct val="80000"/>
              </a:lnSpc>
            </a:pPr>
            <a:r>
              <a:rPr lang="el-GR" altLang="en-US" sz="2000"/>
              <a:t>Κορμός-άκρα :μέτριας ισχύος	</a:t>
            </a:r>
          </a:p>
          <a:p>
            <a:pPr>
              <a:lnSpc>
                <a:spcPct val="80000"/>
              </a:lnSpc>
            </a:pPr>
            <a:r>
              <a:rPr lang="el-GR" altLang="en-US" sz="2000"/>
              <a:t>Πρόσωπο,πτυχές,περιοχές με λεπτό δέρμα : ήπιας ισχύος.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000"/>
              <a:t>		</a:t>
            </a:r>
            <a:r>
              <a:rPr lang="en-GB" altLang="en-US" sz="2000"/>
              <a:t>1% hydrocortisone</a:t>
            </a:r>
            <a:endParaRPr lang="el-GR" alt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2000"/>
              <a:t>Έκδοχο</a:t>
            </a:r>
          </a:p>
          <a:p>
            <a:pPr>
              <a:lnSpc>
                <a:spcPct val="80000"/>
              </a:lnSpc>
            </a:pPr>
            <a:r>
              <a:rPr lang="el-GR" altLang="en-US" sz="2000"/>
              <a:t>Υπερκερατωσικές βλάβες   : </a:t>
            </a:r>
            <a:r>
              <a:rPr lang="en-GB" altLang="en-US" sz="2000"/>
              <a:t>Ointments</a:t>
            </a:r>
            <a:r>
              <a:rPr lang="el-GR" altLang="en-US" sz="2000"/>
              <a:t> </a:t>
            </a:r>
          </a:p>
          <a:p>
            <a:pPr>
              <a:lnSpc>
                <a:spcPct val="80000"/>
              </a:lnSpc>
            </a:pPr>
            <a:r>
              <a:rPr lang="el-GR" altLang="en-US" sz="2000"/>
              <a:t>Εξιδρωματικές βλαβες : </a:t>
            </a:r>
            <a:r>
              <a:rPr lang="en-GB" altLang="en-US" sz="2000"/>
              <a:t>creams and lotions </a:t>
            </a:r>
            <a:endParaRPr lang="el-GR" altLang="en-US" sz="2000"/>
          </a:p>
          <a:p>
            <a:pPr>
              <a:lnSpc>
                <a:spcPct val="80000"/>
              </a:lnSpc>
            </a:pPr>
            <a:r>
              <a:rPr lang="el-GR" altLang="en-US" sz="2000"/>
              <a:t>Συστηματική χορήγηση : </a:t>
            </a:r>
            <a:r>
              <a:rPr lang="en-GB" altLang="en-US" sz="2000"/>
              <a:t> prednisone 0.5 to 1.0 mg/kg/day</a:t>
            </a:r>
            <a:r>
              <a:rPr lang="el-GR" altLang="en-US" sz="2000"/>
              <a:t> με σταδιακή ελάτωση για 2-3 εβδομαδες 		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B29B32A6-7C0A-4651-8C7A-0DA6CFF97F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/>
              <a:t>ΣΥΜΠΕΡΑΣΜΑ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769D6A9D-68EE-46DE-92AA-50BD3DB90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l-GR" altLang="en-US"/>
              <a:t>Πολυπαραγοντική νόσος</a:t>
            </a:r>
          </a:p>
          <a:p>
            <a:pPr>
              <a:lnSpc>
                <a:spcPct val="90000"/>
              </a:lnSpc>
            </a:pPr>
            <a:r>
              <a:rPr lang="el-GR" altLang="en-US"/>
              <a:t>Χρόνια πορεία</a:t>
            </a:r>
          </a:p>
          <a:p>
            <a:pPr>
              <a:lnSpc>
                <a:spcPct val="90000"/>
              </a:lnSpc>
            </a:pPr>
            <a:r>
              <a:rPr lang="el-GR" altLang="en-US"/>
              <a:t>Η αλλεργική και η ερεθιστική δερματίτιδα πολλές φορές ειναι δύσκολο να διαχωριστούν η μία από την άλλη</a:t>
            </a:r>
          </a:p>
          <a:p>
            <a:pPr>
              <a:lnSpc>
                <a:spcPct val="90000"/>
              </a:lnSpc>
            </a:pPr>
            <a:r>
              <a:rPr lang="el-GR" altLang="en-US"/>
              <a:t>Χρειάζεται να συνδυασθούν οι κλινικές πληροφορίες με τον εργαστηριακή διερεύνηση για τον μακροχρόνιο έλεγχο του προβλήματος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3" name="Picture 5">
            <a:extLst>
              <a:ext uri="{FF2B5EF4-FFF2-40B4-BE49-F238E27FC236}">
                <a16:creationId xmlns:a16="http://schemas.microsoft.com/office/drawing/2014/main" id="{C90BFF2F-9C91-4DC7-9005-DE101ECDF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4" name="Rectangle 6">
            <a:extLst>
              <a:ext uri="{FF2B5EF4-FFF2-40B4-BE49-F238E27FC236}">
                <a16:creationId xmlns:a16="http://schemas.microsoft.com/office/drawing/2014/main" id="{7D630E13-05FD-484F-A435-1226F93F6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4451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l-GR" altLang="en-US">
                <a:solidFill>
                  <a:schemeClr val="accent2"/>
                </a:solidFill>
              </a:rPr>
              <a:t>Ευχαριστώ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</TotalTime>
  <Words>1339</Words>
  <Application>Microsoft Office PowerPoint</Application>
  <PresentationFormat>Προβολή στην οθόνη (4:3)</PresentationFormat>
  <Paragraphs>338</Paragraphs>
  <Slides>40</Slides>
  <Notes>40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40</vt:i4>
      </vt:variant>
    </vt:vector>
  </HeadingPairs>
  <TitlesOfParts>
    <vt:vector size="51" baseType="lpstr">
      <vt:lpstr>Arial</vt:lpstr>
      <vt:lpstr>Verdana</vt:lpstr>
      <vt:lpstr>Wingdings</vt:lpstr>
      <vt:lpstr>Times New Roman</vt:lpstr>
      <vt:lpstr>Calibri</vt:lpstr>
      <vt:lpstr>ＭＳ Ｐゴシック</vt:lpstr>
      <vt:lpstr>Helvetica</vt:lpstr>
      <vt:lpstr>Arial Black</vt:lpstr>
      <vt:lpstr>Times</vt:lpstr>
      <vt:lpstr>Courier New</vt:lpstr>
      <vt:lpstr>Προεπιλεγμένη σχεδίαση</vt:lpstr>
      <vt:lpstr>Παρουσίαση του PowerPoint</vt:lpstr>
      <vt:lpstr>Δερματίτις εξ επαφής</vt:lpstr>
      <vt:lpstr>Επιδημιολογικά στοιχεία</vt:lpstr>
      <vt:lpstr>ΠΑΘΟΦΥΣΙΟΛΟΓΙΑ</vt:lpstr>
      <vt:lpstr>ΠΑΘΟΦΥΣΙΟΛΟΓΙΑ ΑΛΛΕΡΓΙΚΗΣ ΔΕΡΜΑΤΙΤΙΔΑΣ ΕΞ ΕΠΑΦΗΣ</vt:lpstr>
      <vt:lpstr>ΠΑΘΟΦΥΣΙΟΛΟΓΙΑ ΑΛΛΕΡΓΙΚΗΣ ΔΕΡΜΑΤΙΤΙΔΑΣ ΕΞ ΕΠΑΦΗΣ</vt:lpstr>
      <vt:lpstr>ΦΑΙΝΟΤΥΠΟΙ Τ-ΛΕΜΦΟΚΥΤΤΑΡΙΚΟΥ ΠΛΗΘΥΣΜΟΥ</vt:lpstr>
      <vt:lpstr>Ο ρόλος της Τh1 αντίδρασης</vt:lpstr>
      <vt:lpstr>Παθογένεια ερεθιστικής δερματίτιδας εξ επαφής</vt:lpstr>
      <vt:lpstr>Αιτιοπαθογενετικοί παράγοντες ερεθιστικής δερματίτιδας</vt:lpstr>
      <vt:lpstr>Συχνότερα ερεθιστικά </vt:lpstr>
      <vt:lpstr>Παρουσίαση του PowerPoint</vt:lpstr>
      <vt:lpstr>Κλινική εικόνα-Οξεία φάση</vt:lpstr>
      <vt:lpstr>Κλινική εικόνα-Οξεία φάση</vt:lpstr>
      <vt:lpstr>ΑΛΛΕΡΓΙΚΗ ΔΕΡΜΑΤΙΤΙΔΑ ΕΞ ΕΠΑΦΗΣ –ΟΞΕΙΑ ΦΑΣΗ-ΙΣΤΟΛΟΓΙΚΟ ΠΑΡΑΣΚΕΥΑΣΜΑ</vt:lpstr>
      <vt:lpstr>Κλινική εικόνα</vt:lpstr>
      <vt:lpstr>Κλινική εικόνα-Χρόνια Φάση</vt:lpstr>
      <vt:lpstr>Κλινική εικόνα-Χρόνια Φάση</vt:lpstr>
      <vt:lpstr>Αλλεργική δερματίτιδα εξ επαφής </vt:lpstr>
      <vt:lpstr>Ερεθιστική δερματίτις εξ επαφής</vt:lpstr>
      <vt:lpstr>Παρουσίαση του PowerPoint</vt:lpstr>
      <vt:lpstr>Παρουσίαση του PowerPoint</vt:lpstr>
      <vt:lpstr>Παρουσίαση του PowerPoint</vt:lpstr>
      <vt:lpstr>Χρόνια Aθροιστική Eρεθιστική Δερματίτις</vt:lpstr>
      <vt:lpstr>Παρουσίαση του PowerPoint</vt:lpstr>
      <vt:lpstr>Ξηρότητα, Υπερκεράτωση, Ρωγμές &amp; Κνησμός</vt:lpstr>
      <vt:lpstr>ΔΙΑΦΟΡΙΚΗ ΔΙΑΓΝΩΣΗ ΔΕΡΜΑΤΙΤΙΔΑΣ ΕΞ ΕΠΑΦΗΣ</vt:lpstr>
      <vt:lpstr>ΔΔ ερεθιστικής και αλλεργικής εξ επαφής δερματίτιδας</vt:lpstr>
      <vt:lpstr>PATCH TESTING</vt:lpstr>
      <vt:lpstr>Σειρές Patch test</vt:lpstr>
      <vt:lpstr>Παρουσίαση του PowerPoint</vt:lpstr>
      <vt:lpstr>Αξιολόγηση</vt:lpstr>
      <vt:lpstr>Αλλεργικές Αντιδράσεις</vt:lpstr>
      <vt:lpstr>Ερεθιστικές Απαντήσεις</vt:lpstr>
      <vt:lpstr>Ψευδώς θετικές και ψευδώς αρνητικές αντιδράσεις</vt:lpstr>
      <vt:lpstr>The 10 most frequent allergens in the US: 1998–2000 </vt:lpstr>
      <vt:lpstr>Θεραπεία-αντιμετώπιση</vt:lpstr>
      <vt:lpstr>Τοπικά Κορτικοειδή</vt:lpstr>
      <vt:lpstr>ΣΥΜΠΕΡΑΣΜΑ</vt:lpstr>
      <vt:lpstr>Παρουσίαση του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ΔΕΡΜΑΤΙΤΙΣ ΕΞ ΕΠΑΦΗΣ</dc:title>
  <dc:creator>user</dc:creator>
  <cp:lastModifiedBy>Stamatis Gregoriou</cp:lastModifiedBy>
  <cp:revision>49</cp:revision>
  <dcterms:created xsi:type="dcterms:W3CDTF">2005-11-08T00:47:58Z</dcterms:created>
  <dcterms:modified xsi:type="dcterms:W3CDTF">2025-09-21T05:48:20Z</dcterms:modified>
</cp:coreProperties>
</file>