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2"/>
  </p:notesMasterIdLst>
  <p:sldIdLst>
    <p:sldId id="458" r:id="rId2"/>
    <p:sldId id="475" r:id="rId3"/>
    <p:sldId id="635" r:id="rId4"/>
    <p:sldId id="429" r:id="rId5"/>
    <p:sldId id="518" r:id="rId6"/>
    <p:sldId id="594" r:id="rId7"/>
    <p:sldId id="742" r:id="rId8"/>
    <p:sldId id="722" r:id="rId9"/>
    <p:sldId id="597" r:id="rId10"/>
    <p:sldId id="366" r:id="rId11"/>
    <p:sldId id="293" r:id="rId12"/>
    <p:sldId id="614" r:id="rId13"/>
    <p:sldId id="733" r:id="rId14"/>
    <p:sldId id="740" r:id="rId15"/>
    <p:sldId id="746" r:id="rId16"/>
    <p:sldId id="749" r:id="rId17"/>
    <p:sldId id="747" r:id="rId18"/>
    <p:sldId id="737" r:id="rId19"/>
    <p:sldId id="739" r:id="rId20"/>
    <p:sldId id="257" r:id="rId21"/>
    <p:sldId id="259" r:id="rId22"/>
    <p:sldId id="260" r:id="rId23"/>
    <p:sldId id="593" r:id="rId24"/>
    <p:sldId id="592" r:id="rId25"/>
    <p:sldId id="572" r:id="rId26"/>
    <p:sldId id="573" r:id="rId27"/>
    <p:sldId id="571" r:id="rId28"/>
    <p:sldId id="596" r:id="rId29"/>
    <p:sldId id="526" r:id="rId30"/>
    <p:sldId id="530" r:id="rId31"/>
    <p:sldId id="726" r:id="rId32"/>
    <p:sldId id="300" r:id="rId33"/>
    <p:sldId id="266" r:id="rId34"/>
    <p:sldId id="267" r:id="rId35"/>
    <p:sldId id="382" r:id="rId36"/>
    <p:sldId id="383" r:id="rId37"/>
    <p:sldId id="563" r:id="rId38"/>
    <p:sldId id="611" r:id="rId39"/>
    <p:sldId id="557" r:id="rId40"/>
    <p:sldId id="268" r:id="rId41"/>
    <p:sldId id="275" r:id="rId42"/>
    <p:sldId id="276" r:id="rId43"/>
    <p:sldId id="384" r:id="rId44"/>
    <p:sldId id="381" r:id="rId45"/>
    <p:sldId id="277" r:id="rId46"/>
    <p:sldId id="599" r:id="rId47"/>
    <p:sldId id="378" r:id="rId48"/>
    <p:sldId id="558" r:id="rId49"/>
    <p:sldId id="455" r:id="rId50"/>
    <p:sldId id="637" r:id="rId51"/>
    <p:sldId id="640" r:id="rId52"/>
    <p:sldId id="731" r:id="rId53"/>
    <p:sldId id="643" r:id="rId54"/>
    <p:sldId id="644" r:id="rId55"/>
    <p:sldId id="648" r:id="rId56"/>
    <p:sldId id="649" r:id="rId57"/>
    <p:sldId id="741" r:id="rId58"/>
    <p:sldId id="650" r:id="rId59"/>
    <p:sldId id="651" r:id="rId60"/>
    <p:sldId id="652" r:id="rId61"/>
    <p:sldId id="653" r:id="rId62"/>
    <p:sldId id="654" r:id="rId63"/>
    <p:sldId id="719" r:id="rId64"/>
    <p:sldId id="656" r:id="rId65"/>
    <p:sldId id="657" r:id="rId66"/>
    <p:sldId id="667" r:id="rId67"/>
    <p:sldId id="730" r:id="rId68"/>
    <p:sldId id="724" r:id="rId69"/>
    <p:sldId id="673" r:id="rId70"/>
    <p:sldId id="677" r:id="rId71"/>
    <p:sldId id="720" r:id="rId72"/>
    <p:sldId id="682" r:id="rId73"/>
    <p:sldId id="683" r:id="rId74"/>
    <p:sldId id="685" r:id="rId75"/>
    <p:sldId id="736" r:id="rId76"/>
    <p:sldId id="745" r:id="rId77"/>
    <p:sldId id="750" r:id="rId78"/>
    <p:sldId id="751" r:id="rId79"/>
    <p:sldId id="686" r:id="rId80"/>
    <p:sldId id="687" r:id="rId81"/>
  </p:sldIdLst>
  <p:sldSz cx="10287000" cy="6858000" type="35mm"/>
  <p:notesSz cx="6858000" cy="9144000"/>
  <p:defaultTextStyle>
    <a:defPPr>
      <a:defRPr lang="el-GR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C1926"/>
    <a:srgbClr val="14283C"/>
    <a:srgbClr val="362412"/>
    <a:srgbClr val="452E17"/>
    <a:srgbClr val="33CCFF"/>
    <a:srgbClr val="1C3854"/>
    <a:srgbClr val="343434"/>
    <a:srgbClr val="FFCC66"/>
    <a:srgbClr val="00BB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4698" autoAdjust="0"/>
  </p:normalViewPr>
  <p:slideViewPr>
    <p:cSldViewPr>
      <p:cViewPr varScale="1">
        <p:scale>
          <a:sx n="87" d="100"/>
          <a:sy n="87" d="100"/>
        </p:scale>
        <p:origin x="-1152" y="-84"/>
      </p:cViewPr>
      <p:guideLst>
        <p:guide orient="horz" pos="2160"/>
        <p:guide pos="3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652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914;&#953;&#946;&#955;&#943;&#959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l-G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Φύλλο1!$B$1</c:f>
              <c:strCache>
                <c:ptCount val="1"/>
              </c:strCache>
            </c:strRef>
          </c:tx>
          <c:cat>
            <c:strRef>
              <c:f>Φύλλο1!$A$2:$A$15</c:f>
              <c:strCache>
                <c:ptCount val="14"/>
                <c:pt idx="0">
                  <c:v> ΕΤΟΣ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  <c:pt idx="9">
                  <c:v>2018</c:v>
                </c:pt>
                <c:pt idx="10">
                  <c:v>2019</c:v>
                </c:pt>
                <c:pt idx="11">
                  <c:v>2020</c:v>
                </c:pt>
                <c:pt idx="12">
                  <c:v>2021</c:v>
                </c:pt>
                <c:pt idx="13">
                  <c:v>2022</c:v>
                </c:pt>
              </c:strCache>
            </c:strRef>
          </c:cat>
          <c:val>
            <c:numRef>
              <c:f>Φύλλο1!$B$2:$B$15</c:f>
              <c:numCache>
                <c:formatCode>\Γ\ε\ν\ι\κ\ό\ς\ \τ\ύ\π\ο\ς</c:formatCode>
                <c:ptCount val="14"/>
                <c:pt idx="0">
                  <c:v>0</c:v>
                </c:pt>
                <c:pt idx="1">
                  <c:v>44</c:v>
                </c:pt>
                <c:pt idx="2">
                  <c:v>50</c:v>
                </c:pt>
                <c:pt idx="3">
                  <c:v>64</c:v>
                </c:pt>
                <c:pt idx="4">
                  <c:v>44</c:v>
                </c:pt>
                <c:pt idx="5">
                  <c:v>43</c:v>
                </c:pt>
                <c:pt idx="6">
                  <c:v>54</c:v>
                </c:pt>
                <c:pt idx="7">
                  <c:v>51</c:v>
                </c:pt>
                <c:pt idx="8">
                  <c:v>55</c:v>
                </c:pt>
                <c:pt idx="9">
                  <c:v>58</c:v>
                </c:pt>
                <c:pt idx="10">
                  <c:v>83</c:v>
                </c:pt>
                <c:pt idx="11">
                  <c:v>95</c:v>
                </c:pt>
                <c:pt idx="12">
                  <c:v>133</c:v>
                </c:pt>
                <c:pt idx="13">
                  <c:v>122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5EBE-48D4-B308-7AB0948DAC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1831680"/>
        <c:axId val="92255360"/>
      </c:lineChart>
      <c:catAx>
        <c:axId val="91831680"/>
        <c:scaling>
          <c:orientation val="minMax"/>
        </c:scaling>
        <c:delete val="0"/>
        <c:axPos val="b"/>
        <c:numFmt formatCode="\Γ\ε\ν\ι\κ\ό\ς\ \τ\ύ\π\ο\ς" sourceLinked="0"/>
        <c:majorTickMark val="out"/>
        <c:minorTickMark val="none"/>
        <c:tickLblPos val="nextTo"/>
        <c:crossAx val="92255360"/>
        <c:crosses val="autoZero"/>
        <c:auto val="1"/>
        <c:lblAlgn val="ctr"/>
        <c:lblOffset val="100"/>
        <c:noMultiLvlLbl val="0"/>
      </c:catAx>
      <c:valAx>
        <c:axId val="92255360"/>
        <c:scaling>
          <c:orientation val="minMax"/>
        </c:scaling>
        <c:delete val="0"/>
        <c:axPos val="l"/>
        <c:majorGridlines/>
        <c:numFmt formatCode="\Γ\ε\ν\ι\κ\ό\ς\ \τ\ύ\π\ο\ς" sourceLinked="1"/>
        <c:majorTickMark val="out"/>
        <c:minorTickMark val="none"/>
        <c:tickLblPos val="nextTo"/>
        <c:crossAx val="9183168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spPr>
    <a:ln>
      <a:solidFill>
        <a:schemeClr val="accent1"/>
      </a:solidFill>
    </a:ln>
  </c:spPr>
  <c:txPr>
    <a:bodyPr/>
    <a:lstStyle/>
    <a:p>
      <a:pPr>
        <a:defRPr>
          <a:solidFill>
            <a:schemeClr val="bg1"/>
          </a:solidFill>
        </a:defRPr>
      </a:pPr>
      <a:endParaRPr lang="el-GR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0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396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29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57250" y="685800"/>
            <a:ext cx="51435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396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2396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396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B497183-64B4-4900-899B-FDA22A20FBFA}" type="slidenum">
              <a:rPr lang="en-GB" altLang="el-GR"/>
              <a:pPr>
                <a:defRPr/>
              </a:pPr>
              <a:t>‹#›</a:t>
            </a:fld>
            <a:endParaRPr lang="en-GB" altLang="el-GR"/>
          </a:p>
        </p:txBody>
      </p:sp>
    </p:spTree>
    <p:extLst>
      <p:ext uri="{BB962C8B-B14F-4D97-AF65-F5344CB8AC3E}">
        <p14:creationId xmlns:p14="http://schemas.microsoft.com/office/powerpoint/2010/main" val="31908548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771525" y="2130425"/>
            <a:ext cx="8743950" cy="1470025"/>
          </a:xfrm>
        </p:spPr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l-GR"/>
              <a:t>Στυλ κύριου υπότιτλου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40D11A-77B7-4113-B6B3-91E3C61549CD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922897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61E5A6-0C81-4FC7-BD4E-28CC296D72D1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567684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12800" y="4406900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8747D8-980C-4332-9D64-52C5F38798A7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342318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771525" y="1981200"/>
            <a:ext cx="429577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5219700" y="1981200"/>
            <a:ext cx="429577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102E75-7277-4D2A-91B7-256239E1A415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568010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514350" y="274638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0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0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214312-3F2C-487A-8DAC-6813EFF85525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170725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9A07FE-E688-44E8-82F2-5C706E181D9F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7745379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EC7AB8-EEF2-4638-82E0-A11D7B30EB74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882643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55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022725" y="273050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514350" y="1435100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86ABFB-9F6C-4352-A7E5-551D6DC92E91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211610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Στυλ υποδείγματος κειμένου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7EE9A1-6C0A-4ADF-9B0C-021A4764E3B1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5972068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FC3BD0-964E-484B-829E-3B1411C083D3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630788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7329488" y="609600"/>
            <a:ext cx="2185987" cy="5486400"/>
          </a:xfrm>
        </p:spPr>
        <p:txBody>
          <a:bodyPr vert="eaVert"/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771525" y="609600"/>
            <a:ext cx="6405563" cy="5486400"/>
          </a:xfrm>
        </p:spPr>
        <p:txBody>
          <a:bodyPr vert="eaVert"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CE5A42-E89B-4123-8406-9E0A8243BF16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787010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/>
          </p:nvPr>
        </p:nvSpPr>
        <p:spPr>
          <a:xfrm>
            <a:off x="771525" y="609600"/>
            <a:ext cx="8743950" cy="5486400"/>
          </a:xfrm>
        </p:spPr>
        <p:txBody>
          <a:bodyPr/>
          <a:lstStyle/>
          <a:p>
            <a:pPr lvl="0"/>
            <a:r>
              <a:rPr lang="el-GR"/>
              <a:t>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617E65-AC81-443E-841E-8AE2E4616B80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9032350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19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71525" y="609600"/>
            <a:ext cx="87439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/>
              <a:t>Κάντε κλικ για να επεξεργαστείτε τον τίτλο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1525" y="1981200"/>
            <a:ext cx="874395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altLang="el-GR"/>
              <a:t>Δεύτερου επιπέδου</a:t>
            </a:r>
          </a:p>
          <a:p>
            <a:pPr lvl="2"/>
            <a:r>
              <a:rPr lang="el-GR" altLang="el-GR"/>
              <a:t>Τρίτου επιπέδου</a:t>
            </a:r>
          </a:p>
          <a:p>
            <a:pPr lvl="3"/>
            <a:r>
              <a:rPr lang="el-GR" altLang="el-GR"/>
              <a:t>Τέταρτου επιπέδου</a:t>
            </a:r>
          </a:p>
          <a:p>
            <a:pPr lvl="4"/>
            <a:r>
              <a:rPr lang="el-GR" altLang="el-GR"/>
              <a:t>Πέμπτου επιπέδου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71525" y="6248400"/>
            <a:ext cx="2143125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5" y="6248400"/>
            <a:ext cx="325755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2350" y="6248400"/>
            <a:ext cx="2143125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336FF58-6232-4285-B74F-68FB41E9D3CE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2.jpeg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4.jpeg"/><Relationship Id="rId4" Type="http://schemas.openxmlformats.org/officeDocument/2006/relationships/image" Target="../media/image13.jpeg"/><Relationship Id="rId9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2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0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1.png"/><Relationship Id="rId4" Type="http://schemas.openxmlformats.org/officeDocument/2006/relationships/image" Target="../media/image80.jpeg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6"/>
          <p:cNvSpPr txBox="1">
            <a:spLocks noChangeArrowheads="1"/>
          </p:cNvSpPr>
          <p:nvPr/>
        </p:nvSpPr>
        <p:spPr bwMode="auto">
          <a:xfrm>
            <a:off x="1111250" y="927100"/>
            <a:ext cx="2206625" cy="1108075"/>
          </a:xfrm>
          <a:prstGeom prst="rect">
            <a:avLst/>
          </a:prstGeom>
          <a:noFill/>
          <a:ln w="28575">
            <a:solidFill>
              <a:srgbClr val="66CC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6600" b="1">
                <a:solidFill>
                  <a:srgbClr val="FFCC00"/>
                </a:solidFill>
                <a:latin typeface="Albertus Extra Bold" pitchFamily="34" charset="0"/>
              </a:rPr>
              <a:t>AIDS</a:t>
            </a:r>
            <a:endParaRPr lang="el-GR" altLang="el-GR" sz="6600" b="1">
              <a:solidFill>
                <a:srgbClr val="FFCC00"/>
              </a:solidFill>
              <a:latin typeface="Albertus Extra Bold" pitchFamily="34" charset="0"/>
            </a:endParaRPr>
          </a:p>
        </p:txBody>
      </p:sp>
      <p:sp>
        <p:nvSpPr>
          <p:cNvPr id="3075" name="Text Box 7"/>
          <p:cNvSpPr txBox="1">
            <a:spLocks noChangeArrowheads="1"/>
          </p:cNvSpPr>
          <p:nvPr/>
        </p:nvSpPr>
        <p:spPr bwMode="auto">
          <a:xfrm>
            <a:off x="803274" y="5345113"/>
            <a:ext cx="2172390" cy="746358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el-GR" sz="1050" dirty="0">
                <a:solidFill>
                  <a:srgbClr val="FFFFFF"/>
                </a:solidFill>
                <a:latin typeface="Arial" panose="020B0604020202020204" pitchFamily="34" charset="0"/>
              </a:rPr>
              <a:t>B.</a:t>
            </a:r>
            <a:r>
              <a:rPr lang="el-GR" altLang="el-GR" sz="1050" dirty="0">
                <a:solidFill>
                  <a:srgbClr val="FFFFFF"/>
                </a:solidFill>
                <a:latin typeface="Arial" panose="020B0604020202020204" pitchFamily="34" charset="0"/>
              </a:rPr>
              <a:t>Παπαρίζος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l-GR" altLang="el-GR" sz="1050" dirty="0" smtClean="0">
                <a:solidFill>
                  <a:srgbClr val="FFFFFF"/>
                </a:solidFill>
                <a:latin typeface="Arial" panose="020B0604020202020204" pitchFamily="34" charset="0"/>
              </a:rPr>
              <a:t>Δερματολόγος-Αφροδισιολόγος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l-GR" altLang="el-GR" sz="1050" smtClean="0">
                <a:solidFill>
                  <a:srgbClr val="FFFFFF"/>
                </a:solidFill>
                <a:latin typeface="Arial" panose="020B0604020202020204" pitchFamily="34" charset="0"/>
              </a:rPr>
              <a:t>Επιστημονικός Σύμβουλος ΕΟΔΥ</a:t>
            </a:r>
            <a:endParaRPr lang="el-GR" altLang="el-GR" sz="1050" dirty="0">
              <a:solidFill>
                <a:srgbClr val="FFFFFF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endParaRPr lang="el-GR" altLang="el-GR" sz="11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  <p:sp>
        <p:nvSpPr>
          <p:cNvPr id="2052" name="AutoShape 6" descr="Image result for TAZ"/>
          <p:cNvSpPr>
            <a:spLocks noChangeAspect="1" noChangeArrowheads="1"/>
          </p:cNvSpPr>
          <p:nvPr/>
        </p:nvSpPr>
        <p:spPr bwMode="auto">
          <a:xfrm>
            <a:off x="168275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l-GR" altLang="el-GR" sz="2400"/>
          </a:p>
        </p:txBody>
      </p:sp>
      <p:pic>
        <p:nvPicPr>
          <p:cNvPr id="2053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9763" y="2152650"/>
            <a:ext cx="2303462" cy="2305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4" name="TextBox 1"/>
          <p:cNvSpPr txBox="1">
            <a:spLocks noChangeArrowheads="1"/>
          </p:cNvSpPr>
          <p:nvPr/>
        </p:nvSpPr>
        <p:spPr bwMode="auto">
          <a:xfrm>
            <a:off x="6523038" y="4638675"/>
            <a:ext cx="6969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l-GR" sz="2400" b="1">
                <a:solidFill>
                  <a:srgbClr val="FFC000"/>
                </a:solidFill>
                <a:latin typeface="Arial" charset="0"/>
                <a:cs typeface="Arial" charset="0"/>
              </a:rPr>
              <a:t>HIV</a:t>
            </a:r>
            <a:endParaRPr lang="el-GR" altLang="el-GR" sz="2400" b="1">
              <a:solidFill>
                <a:srgbClr val="FFC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76" name="Rectangle 4"/>
          <p:cNvSpPr>
            <a:spLocks noChangeArrowheads="1"/>
          </p:cNvSpPr>
          <p:nvPr/>
        </p:nvSpPr>
        <p:spPr bwMode="auto">
          <a:xfrm>
            <a:off x="428625" y="765175"/>
            <a:ext cx="9429750" cy="5330825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/>
          <a:p>
            <a:pPr marL="342900" indent="-342900" algn="ctr" eaLnBrk="1" hangingPunct="1">
              <a:spcBef>
                <a:spcPct val="20000"/>
              </a:spcBef>
              <a:defRPr/>
            </a:pPr>
            <a:r>
              <a:rPr lang="en-US" sz="54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AIDS</a:t>
            </a:r>
            <a:r>
              <a:rPr lang="en-US" sz="2800" b="1" dirty="0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</a:p>
          <a:p>
            <a:pPr marL="342900" indent="-342900" algn="ctr" eaLnBrk="1" hangingPunct="1">
              <a:spcBef>
                <a:spcPct val="20000"/>
              </a:spcBef>
              <a:defRPr/>
            </a:pP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(Acquired Immune Deficiency Syndrome)</a:t>
            </a:r>
          </a:p>
          <a:p>
            <a:pPr marL="342900" indent="-342900" algn="ctr" eaLnBrk="1" hangingPunct="1">
              <a:spcBef>
                <a:spcPct val="20000"/>
              </a:spcBef>
              <a:defRPr/>
            </a:pPr>
            <a:r>
              <a:rPr lang="el-GR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Τελικό στάδιο της λοίμωξης με τον 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HIV</a:t>
            </a:r>
          </a:p>
          <a:p>
            <a:pPr marL="342900" indent="-342900" algn="ctr" eaLnBrk="1" hangingPunct="1">
              <a:spcBef>
                <a:spcPct val="20000"/>
              </a:spcBef>
              <a:defRPr/>
            </a:pPr>
            <a:endParaRPr lang="en-US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342900" indent="-342900" algn="ctr" eaLnBrk="1" hangingPunct="1">
              <a:spcBef>
                <a:spcPct val="20000"/>
              </a:spcBef>
              <a:defRPr/>
            </a:pPr>
            <a:r>
              <a:rPr lang="en-US" sz="54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HIV</a:t>
            </a:r>
            <a:r>
              <a:rPr lang="en-US" sz="4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</a:p>
          <a:p>
            <a:pPr marL="342900" indent="-342900" algn="ctr" eaLnBrk="1" hangingPunct="1">
              <a:spcBef>
                <a:spcPct val="20000"/>
              </a:spcBef>
              <a:defRPr/>
            </a:pP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(Human Immunodeficiency Virus)</a:t>
            </a:r>
          </a:p>
          <a:p>
            <a:pPr marL="342900" indent="-342900" algn="ctr" eaLnBrk="1" hangingPunct="1">
              <a:spcBef>
                <a:spcPct val="20000"/>
              </a:spcBef>
              <a:defRPr/>
            </a:pPr>
            <a:endParaRPr lang="el-GR" sz="32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/>
          </p:nvPr>
        </p:nvSpPr>
        <p:spPr>
          <a:xfrm>
            <a:off x="822325" y="333375"/>
            <a:ext cx="8743950" cy="5691188"/>
          </a:xfrm>
        </p:spPr>
        <p:txBody>
          <a:bodyPr/>
          <a:lstStyle/>
          <a:p>
            <a:pPr marL="0" indent="0" algn="ctr">
              <a:buFontTx/>
              <a:buNone/>
              <a:defRPr/>
            </a:pPr>
            <a:r>
              <a:rPr lang="en-US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IOI KAI </a:t>
            </a:r>
            <a:r>
              <a:rPr lang="el-GR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ΑΝΘΡΩΠΙΝΟΙ ΝΟΣΟΙ</a:t>
            </a:r>
          </a:p>
          <a:p>
            <a:pPr marL="0" indent="0">
              <a:buClr>
                <a:srgbClr val="00BBFE"/>
              </a:buClr>
              <a:buFontTx/>
              <a:buNone/>
              <a:defRPr/>
            </a:pPr>
            <a:endParaRPr lang="en-GB" sz="20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00BBFE"/>
              </a:buClr>
              <a:defRPr/>
            </a:pPr>
            <a:r>
              <a:rPr lang="el-GR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Κοινά κρυολογήματα, γαστρεντερίτιδες, «παιδικά» νοσήματα (ιλαρά, ερυθρά </a:t>
            </a:r>
            <a:r>
              <a:rPr lang="el-GR" sz="1800" b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κλπ</a:t>
            </a:r>
            <a:r>
              <a:rPr lang="el-GR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γρίπες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00BBFE"/>
              </a:buClr>
              <a:defRPr/>
            </a:pPr>
            <a:r>
              <a:rPr lang="el-GR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Λοιμώξεις από </a:t>
            </a:r>
            <a:r>
              <a:rPr lang="el-GR" sz="1800" b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ερπητοϊούς</a:t>
            </a:r>
            <a:r>
              <a:rPr lang="el-GR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HSV, VZV</a:t>
            </a:r>
            <a:r>
              <a:rPr lang="el-GR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EBV, C</a:t>
            </a:r>
            <a:r>
              <a:rPr lang="el-GR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en-US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</a:t>
            </a:r>
            <a:r>
              <a:rPr lang="el-GR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κλπ)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00BBFE"/>
              </a:buClr>
              <a:defRPr/>
            </a:pPr>
            <a:r>
              <a:rPr lang="el-GR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Ηπατίτιδες (</a:t>
            </a:r>
            <a:r>
              <a:rPr lang="en-US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A, B, C </a:t>
            </a:r>
            <a:r>
              <a:rPr lang="el-GR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κλπ)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00BBFE"/>
              </a:buClr>
              <a:defRPr/>
            </a:pPr>
            <a:r>
              <a:rPr lang="el-GR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Λοιμώξεις </a:t>
            </a:r>
            <a:r>
              <a:rPr lang="en-US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HPV</a:t>
            </a:r>
            <a:endParaRPr lang="el-GR" sz="18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00BBFE"/>
              </a:buClr>
              <a:defRPr/>
            </a:pPr>
            <a:r>
              <a:rPr lang="el-GR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Λύσσα, πολιομυελίτιδα</a:t>
            </a:r>
            <a:r>
              <a:rPr lang="en-GB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l-GR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κλπ</a:t>
            </a: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00BBFE"/>
              </a:buClr>
              <a:defRPr/>
            </a:pPr>
            <a:r>
              <a:rPr lang="en-US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SARS, </a:t>
            </a:r>
            <a:r>
              <a:rPr lang="en-US" sz="18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Embola</a:t>
            </a:r>
            <a:r>
              <a:rPr lang="en-US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, West Nile</a:t>
            </a:r>
            <a:r>
              <a:rPr lang="el-GR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, </a:t>
            </a:r>
            <a:r>
              <a:rPr lang="en-GB" sz="18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Zika</a:t>
            </a:r>
            <a:endParaRPr lang="en-US" sz="18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00BBFE"/>
              </a:buClr>
              <a:defRPr/>
            </a:pPr>
            <a:r>
              <a:rPr lang="en-GB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Covid-19</a:t>
            </a:r>
            <a:endParaRPr lang="en-US" sz="18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00BBFE"/>
              </a:buClr>
              <a:defRPr/>
            </a:pPr>
            <a:r>
              <a:rPr lang="en-US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AIDS</a:t>
            </a:r>
            <a:endParaRPr lang="el-GR" sz="18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00BBFE"/>
              </a:buClr>
              <a:defRPr/>
            </a:pPr>
            <a:r>
              <a:rPr lang="el-GR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Ευλογιά πιθήκων</a:t>
            </a:r>
            <a:endParaRPr lang="en-US" sz="18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Clr>
                <a:srgbClr val="00BBFE"/>
              </a:buClr>
              <a:defRPr/>
            </a:pPr>
            <a:r>
              <a:rPr lang="el-GR" sz="2000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Καρκινογένεση</a:t>
            </a:r>
            <a:endParaRPr lang="el-GR" sz="20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>
                <a:srgbClr val="00BBFE"/>
              </a:buClr>
              <a:defRPr/>
            </a:pPr>
            <a:endParaRPr lang="el-GR" sz="20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8" name="Rectangle 4"/>
          <p:cNvSpPr>
            <a:spLocks noGrp="1" noChangeArrowheads="1"/>
          </p:cNvSpPr>
          <p:nvPr>
            <p:ph/>
          </p:nvPr>
        </p:nvSpPr>
        <p:spPr>
          <a:xfrm>
            <a:off x="750888" y="331788"/>
            <a:ext cx="8743950" cy="936625"/>
          </a:xfrm>
        </p:spPr>
        <p:txBody>
          <a:bodyPr/>
          <a:lstStyle/>
          <a:p>
            <a:pPr algn="ctr" eaLnBrk="1" hangingPunct="1">
              <a:buClr>
                <a:srgbClr val="FF9933"/>
              </a:buClr>
              <a:buFontTx/>
              <a:buNone/>
              <a:defRPr/>
            </a:pPr>
            <a:r>
              <a:rPr lang="en-US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1981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: </a:t>
            </a:r>
            <a:r>
              <a:rPr lang="el-GR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Η ΠΡΩΤΗ ΠΕΡΙΓΡΑΦΗ ΚΡΟΥΣΜΑΤΟΣ </a:t>
            </a:r>
            <a:r>
              <a:rPr lang="en-US" sz="2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AIDS</a:t>
            </a:r>
            <a:endParaRPr lang="en-GB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ctr" eaLnBrk="1" hangingPunct="1">
              <a:buClr>
                <a:srgbClr val="FF9933"/>
              </a:buClr>
              <a:buFontTx/>
              <a:buNone/>
              <a:defRPr/>
            </a:pPr>
            <a:endParaRPr lang="en-GB" sz="14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37" y="1412776"/>
            <a:ext cx="9194800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437" y="3284984"/>
            <a:ext cx="9140825" cy="129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31F6236-D79C-A989-4636-BC8E5EFF2585}"/>
              </a:ext>
            </a:extLst>
          </p:cNvPr>
          <p:cNvSpPr txBox="1"/>
          <p:nvPr/>
        </p:nvSpPr>
        <p:spPr>
          <a:xfrm>
            <a:off x="4063380" y="5301208"/>
            <a:ext cx="201426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ΚΑΙ ΜΕΤΑ;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4" descr="AIDS%20pres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050" y="476250"/>
            <a:ext cx="7632700" cy="577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paparizos.DOMAIN\Pictures\PICTURES\HIV\AIDSfobia1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3863" y="3403600"/>
            <a:ext cx="3024187" cy="310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 descr="C:\Users\paparizos.DOMAIN\Pictures\PICTURES\HIV\AIDSfobia1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063" y="384175"/>
            <a:ext cx="5113337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 descr="C:\Users\paparizos.DOMAIN\Pictures\PICTURES\HIV\AIDSfobia19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88" y="593725"/>
            <a:ext cx="3152775" cy="533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004" y="502102"/>
            <a:ext cx="4106862" cy="352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1113" y="4437063"/>
            <a:ext cx="5484812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5" descr="C:\Users\paparizos.DOMAIN\Pictures\Pictures\HIV\AIDSfobia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1492" y="1190624"/>
            <a:ext cx="4762500" cy="223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AIDSfob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028" y="235761"/>
            <a:ext cx="2390105" cy="3710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5" descr="AIDSfobia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367" y="4015580"/>
            <a:ext cx="1914525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 descr="aids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200" y="549275"/>
            <a:ext cx="2465388" cy="323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269" name="Αντικείμενο 4"/>
          <p:cNvGraphicFramePr>
            <a:graphicFrameLocks noChangeAspect="1"/>
          </p:cNvGraphicFramePr>
          <p:nvPr/>
        </p:nvGraphicFramePr>
        <p:xfrm>
          <a:off x="3703638" y="549275"/>
          <a:ext cx="2460625" cy="323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1" name="PhotoImpact" r:id="rId6" imgW="2161905" imgH="2847619" progId="PI3.Image">
                  <p:embed/>
                </p:oleObj>
              </mc:Choice>
              <mc:Fallback>
                <p:oleObj name="PhotoImpact" r:id="rId6" imgW="2161905" imgH="2847619" progId="PI3.Image">
                  <p:embed/>
                  <p:pic>
                    <p:nvPicPr>
                      <p:cNvPr id="0" name="Αντικείμενο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3638" y="549275"/>
                        <a:ext cx="2460625" cy="323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270" name="Picture 3" descr="C:\Users\papva\Pictures\Pictures\HIV\AIDSfobiaTheyLive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5388" y="3889470"/>
            <a:ext cx="1714500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4C6FC095-F9B3-D03D-C0E3-A4FAA32B3E5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7636" y="4015580"/>
            <a:ext cx="3321462" cy="21497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paparizos.DOMAIN\Documents\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7888" y="908050"/>
            <a:ext cx="2232025" cy="266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TextBox 1"/>
          <p:cNvSpPr txBox="1">
            <a:spLocks noChangeArrowheads="1"/>
          </p:cNvSpPr>
          <p:nvPr/>
        </p:nvSpPr>
        <p:spPr bwMode="auto">
          <a:xfrm>
            <a:off x="1398588" y="774700"/>
            <a:ext cx="18478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l-GR" sz="2400" b="1">
                <a:solidFill>
                  <a:srgbClr val="FFC000"/>
                </a:solidFill>
                <a:latin typeface="Arial" charset="0"/>
                <a:cs typeface="Arial" charset="0"/>
              </a:rPr>
              <a:t>ΤΕΛΙΚΗ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l-GR" sz="2400" b="1">
                <a:solidFill>
                  <a:srgbClr val="FFC000"/>
                </a:solidFill>
                <a:latin typeface="Arial" charset="0"/>
                <a:cs typeface="Arial" charset="0"/>
              </a:rPr>
              <a:t>ΚΑΤΑΛΗΞΗ</a:t>
            </a:r>
          </a:p>
        </p:txBody>
      </p:sp>
      <p:sp>
        <p:nvSpPr>
          <p:cNvPr id="12292" name="TextBox 1"/>
          <p:cNvSpPr txBox="1">
            <a:spLocks noChangeArrowheads="1"/>
          </p:cNvSpPr>
          <p:nvPr/>
        </p:nvSpPr>
        <p:spPr bwMode="auto">
          <a:xfrm>
            <a:off x="1255713" y="2127250"/>
            <a:ext cx="25844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l-GR" sz="2000" b="1">
                <a:solidFill>
                  <a:srgbClr val="FFFFFF"/>
                </a:solidFill>
                <a:latin typeface="Arial" charset="0"/>
                <a:cs typeface="Arial" charset="0"/>
              </a:rPr>
              <a:t>Φοβία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l-GR" sz="2000" b="1">
                <a:solidFill>
                  <a:srgbClr val="FFFFFF"/>
                </a:solidFill>
                <a:latin typeface="Arial" charset="0"/>
                <a:cs typeface="Arial" charset="0"/>
              </a:rPr>
              <a:t>Πανικός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l-GR" sz="2000" b="1">
                <a:solidFill>
                  <a:srgbClr val="FFFFFF"/>
                </a:solidFill>
                <a:latin typeface="Arial" charset="0"/>
                <a:cs typeface="Arial" charset="0"/>
              </a:rPr>
              <a:t>Στίγμα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l-GR" sz="2000" b="1">
                <a:solidFill>
                  <a:srgbClr val="FFFFFF"/>
                </a:solidFill>
                <a:latin typeface="Arial" charset="0"/>
                <a:cs typeface="Arial" charset="0"/>
              </a:rPr>
              <a:t>Ρατσισμός</a:t>
            </a:r>
          </a:p>
        </p:txBody>
      </p:sp>
      <p:sp>
        <p:nvSpPr>
          <p:cNvPr id="10245" name="TextBox 1"/>
          <p:cNvSpPr txBox="1">
            <a:spLocks noChangeArrowheads="1"/>
          </p:cNvSpPr>
          <p:nvPr/>
        </p:nvSpPr>
        <p:spPr bwMode="auto">
          <a:xfrm>
            <a:off x="1182688" y="4005263"/>
            <a:ext cx="33845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000" b="1">
                <a:solidFill>
                  <a:srgbClr val="FFFFFF"/>
                </a:solidFill>
                <a:latin typeface="Arial" charset="0"/>
                <a:cs typeface="Arial" charset="0"/>
              </a:rPr>
              <a:t>Δυστυχώς, παραμένουν τέτοιες αντιλήψεις και μεταξύ ιατρών</a:t>
            </a:r>
            <a:endParaRPr lang="en-GB" altLang="en-US" sz="2000" b="1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pic>
        <p:nvPicPr>
          <p:cNvPr id="10246" name="Picture 6" descr="C:\Users\papva\Pictures\Pictures\HIV\AIDSfobia1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988" y="3860800"/>
            <a:ext cx="2409825" cy="197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23" name="Text Box 11"/>
          <p:cNvSpPr txBox="1">
            <a:spLocks noChangeArrowheads="1"/>
          </p:cNvSpPr>
          <p:nvPr/>
        </p:nvSpPr>
        <p:spPr bwMode="auto">
          <a:xfrm>
            <a:off x="6923088" y="1216025"/>
            <a:ext cx="2859087" cy="118745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b="1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Human</a:t>
            </a:r>
          </a:p>
          <a:p>
            <a:pPr eaLnBrk="1" hangingPunct="1">
              <a:defRPr/>
            </a:pPr>
            <a:r>
              <a:rPr lang="en-US" b="1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Immunodeficiency</a:t>
            </a:r>
          </a:p>
          <a:p>
            <a:pPr eaLnBrk="1" hangingPunct="1">
              <a:defRPr/>
            </a:pPr>
            <a:r>
              <a:rPr lang="en-US" b="1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Virus</a:t>
            </a:r>
            <a:endParaRPr lang="el-GR" b="1">
              <a:solidFill>
                <a:srgbClr val="FFCC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3316" name="Rectangle 12"/>
          <p:cNvSpPr>
            <a:spLocks noChangeArrowheads="1"/>
          </p:cNvSpPr>
          <p:nvPr/>
        </p:nvSpPr>
        <p:spPr bwMode="auto">
          <a:xfrm>
            <a:off x="6799263" y="1125538"/>
            <a:ext cx="3097212" cy="1366837"/>
          </a:xfrm>
          <a:prstGeom prst="rect">
            <a:avLst/>
          </a:prstGeom>
          <a:noFill/>
          <a:ln w="9525">
            <a:solidFill>
              <a:srgbClr val="63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/>
          </a:p>
        </p:txBody>
      </p:sp>
      <p:sp>
        <p:nvSpPr>
          <p:cNvPr id="13317" name="Text Box 13"/>
          <p:cNvSpPr txBox="1">
            <a:spLocks noChangeArrowheads="1"/>
          </p:cNvSpPr>
          <p:nvPr/>
        </p:nvSpPr>
        <p:spPr bwMode="auto">
          <a:xfrm>
            <a:off x="2407196" y="4653136"/>
            <a:ext cx="568437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b="1" dirty="0">
                <a:solidFill>
                  <a:srgbClr val="FFFFFF"/>
                </a:solidFill>
                <a:latin typeface="Arial" charset="0"/>
              </a:rPr>
              <a:t>ΑΝΑΚΑΛΥΨΗ ΤΟΥ ΙΟΥ: 1983</a:t>
            </a:r>
            <a:endParaRPr lang="en-GB" altLang="el-GR" b="1" dirty="0">
              <a:solidFill>
                <a:srgbClr val="FFFFFF"/>
              </a:solidFill>
              <a:latin typeface="Arial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9084" y="1440989"/>
            <a:ext cx="4341833" cy="210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/>
          </p:nvPr>
        </p:nvSpPr>
        <p:spPr>
          <a:xfrm>
            <a:off x="750888" y="620713"/>
            <a:ext cx="8743950" cy="5486400"/>
          </a:xfrm>
        </p:spPr>
        <p:txBody>
          <a:bodyPr/>
          <a:lstStyle/>
          <a:p>
            <a:pPr eaLnBrk="1" hangingPunct="1">
              <a:buClr>
                <a:srgbClr val="FFFFFF"/>
              </a:buClr>
              <a:defRPr/>
            </a:pP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1" hangingPunct="1">
              <a:buClr>
                <a:srgbClr val="FFFFFF"/>
              </a:buClr>
              <a:defRPr/>
            </a:pP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1" hangingPunct="1">
              <a:buClr>
                <a:srgbClr val="FFFFFF"/>
              </a:buClr>
              <a:defRPr/>
            </a:pP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1" hangingPunct="1">
              <a:buClr>
                <a:srgbClr val="FFFFFF"/>
              </a:buClr>
              <a:defRPr/>
            </a:pP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1" hangingPunct="1">
              <a:buClr>
                <a:srgbClr val="FFFFFF"/>
              </a:buClr>
              <a:defRPr/>
            </a:pP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1" hangingPunct="1">
              <a:buClr>
                <a:srgbClr val="FFFFFF"/>
              </a:buClr>
              <a:defRPr/>
            </a:pP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1" hangingPunct="1">
              <a:buClr>
                <a:srgbClr val="FFFFFF"/>
              </a:buClr>
              <a:defRPr/>
            </a:pPr>
            <a:endParaRPr 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ctr" eaLnBrk="1" hangingPunct="1">
              <a:buClr>
                <a:srgbClr val="FFFFFF"/>
              </a:buClr>
              <a:buFontTx/>
              <a:buNone/>
              <a:defRPr/>
            </a:pPr>
            <a:r>
              <a:rPr lang="en-US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                                        </a:t>
            </a:r>
            <a:endParaRPr lang="el-GR" b="1" dirty="0">
              <a:solidFill>
                <a:srgbClr val="FFCC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4341" name="Text Box 5"/>
          <p:cNvSpPr txBox="1">
            <a:spLocks noChangeArrowheads="1"/>
          </p:cNvSpPr>
          <p:nvPr/>
        </p:nvSpPr>
        <p:spPr bwMode="auto">
          <a:xfrm>
            <a:off x="2479675" y="260350"/>
            <a:ext cx="50927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1800" b="1">
                <a:solidFill>
                  <a:srgbClr val="FFFFFF"/>
                </a:solidFill>
                <a:latin typeface="Arial" charset="0"/>
              </a:rPr>
              <a:t>H ANAKA</a:t>
            </a:r>
            <a:r>
              <a:rPr lang="el-GR" altLang="el-GR" sz="1800" b="1">
                <a:solidFill>
                  <a:srgbClr val="FFFFFF"/>
                </a:solidFill>
                <a:latin typeface="Arial" charset="0"/>
              </a:rPr>
              <a:t>ΛΥΨ</a:t>
            </a:r>
            <a:r>
              <a:rPr lang="en-US" altLang="el-GR" sz="1800" b="1">
                <a:solidFill>
                  <a:srgbClr val="FFFFFF"/>
                </a:solidFill>
                <a:latin typeface="Arial" charset="0"/>
              </a:rPr>
              <a:t>H TOY IOY</a:t>
            </a:r>
            <a:r>
              <a:rPr lang="el-GR" altLang="el-GR" sz="1800" b="1">
                <a:solidFill>
                  <a:srgbClr val="FFFFFF"/>
                </a:solidFill>
                <a:latin typeface="Arial" charset="0"/>
              </a:rPr>
              <a:t> (ΤΑΥΤΟΧΡΟΝΑ)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FFFF"/>
                </a:solidFill>
                <a:latin typeface="Arial" charset="0"/>
              </a:rPr>
              <a:t>ΑΠ</a:t>
            </a:r>
            <a:r>
              <a:rPr lang="en-US" altLang="el-GR" sz="1800" b="1">
                <a:solidFill>
                  <a:srgbClr val="FFFFFF"/>
                </a:solidFill>
                <a:latin typeface="Arial" charset="0"/>
              </a:rPr>
              <a:t>O</a:t>
            </a:r>
            <a:r>
              <a:rPr lang="el-GR" altLang="el-GR" sz="1800" b="1">
                <a:solidFill>
                  <a:srgbClr val="FFFFFF"/>
                </a:solidFill>
                <a:latin typeface="Arial" charset="0"/>
              </a:rPr>
              <a:t> ΤΙΣ ΟΜΑΔΕΣ </a:t>
            </a:r>
            <a:r>
              <a:rPr lang="en-US" altLang="el-GR" sz="1800" b="1">
                <a:solidFill>
                  <a:srgbClr val="FFFFFF"/>
                </a:solidFill>
                <a:latin typeface="Arial" charset="0"/>
              </a:rPr>
              <a:t>GALLO</a:t>
            </a:r>
            <a:r>
              <a:rPr lang="el-GR" altLang="el-GR" sz="1800" b="1">
                <a:solidFill>
                  <a:srgbClr val="FFFFFF"/>
                </a:solidFill>
                <a:latin typeface="Arial" charset="0"/>
              </a:rPr>
              <a:t> ΚΑΙ</a:t>
            </a:r>
            <a:r>
              <a:rPr lang="en-US" altLang="el-GR" sz="1800" b="1">
                <a:solidFill>
                  <a:srgbClr val="FFFFFF"/>
                </a:solidFill>
                <a:latin typeface="Arial" charset="0"/>
              </a:rPr>
              <a:t> MONTAGNIER</a:t>
            </a:r>
            <a:endParaRPr lang="el-GR" altLang="el-GR" sz="1800" b="1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1327150" y="333375"/>
            <a:ext cx="86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2400" b="1">
                <a:solidFill>
                  <a:srgbClr val="FFCC00"/>
                </a:solidFill>
                <a:latin typeface="Arial" charset="0"/>
              </a:rPr>
              <a:t>1983</a:t>
            </a:r>
            <a:endParaRPr lang="en-GB" altLang="el-GR" sz="2400" b="1">
              <a:solidFill>
                <a:srgbClr val="FFCC00"/>
              </a:solidFill>
              <a:latin typeface="Arial" charset="0"/>
            </a:endParaRPr>
          </a:p>
        </p:txBody>
      </p:sp>
      <p:sp>
        <p:nvSpPr>
          <p:cNvPr id="14344" name="Text Box 9"/>
          <p:cNvSpPr txBox="1">
            <a:spLocks noChangeArrowheads="1"/>
          </p:cNvSpPr>
          <p:nvPr/>
        </p:nvSpPr>
        <p:spPr bwMode="auto">
          <a:xfrm>
            <a:off x="1182688" y="4365625"/>
            <a:ext cx="15541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2400" b="1">
                <a:solidFill>
                  <a:srgbClr val="FFCC00"/>
                </a:solidFill>
                <a:latin typeface="Arial" charset="0"/>
              </a:rPr>
              <a:t>R.C.Gallo</a:t>
            </a:r>
            <a:endParaRPr lang="en-GB" altLang="el-GR" sz="2400" b="1">
              <a:solidFill>
                <a:srgbClr val="FFCC00"/>
              </a:solidFill>
              <a:latin typeface="Arial" charset="0"/>
            </a:endParaRPr>
          </a:p>
        </p:txBody>
      </p:sp>
      <p:sp>
        <p:nvSpPr>
          <p:cNvPr id="39946" name="Text Box 10"/>
          <p:cNvSpPr txBox="1">
            <a:spLocks noChangeArrowheads="1"/>
          </p:cNvSpPr>
          <p:nvPr/>
        </p:nvSpPr>
        <p:spPr bwMode="auto">
          <a:xfrm>
            <a:off x="4351412" y="4365625"/>
            <a:ext cx="5141913" cy="167640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F. Barre-</a:t>
            </a:r>
            <a:r>
              <a:rPr lang="en-US" b="1" dirty="0" err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Sinoussi</a:t>
            </a:r>
            <a:r>
              <a:rPr lang="en-US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, Luc </a:t>
            </a:r>
            <a:r>
              <a:rPr lang="en-US" b="1" dirty="0" err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Montagnier</a:t>
            </a:r>
            <a:endParaRPr lang="en-US" b="1" dirty="0">
              <a:solidFill>
                <a:srgbClr val="FFCC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ctr" eaLnBrk="1" hangingPunct="1">
              <a:defRPr/>
            </a:pPr>
            <a:endParaRPr lang="en-US" b="1" dirty="0">
              <a:solidFill>
                <a:srgbClr val="FFCC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ctr" eaLnBrk="1" hangingPunct="1">
              <a:defRPr/>
            </a:pPr>
            <a:r>
              <a:rPr lang="en-US" sz="2800" b="1" dirty="0">
                <a:solidFill>
                  <a:srgbClr val="0099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NOBEL 2008</a:t>
            </a:r>
            <a:endParaRPr lang="el-GR" sz="2800" b="1" dirty="0">
              <a:solidFill>
                <a:srgbClr val="0099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ctr" eaLnBrk="1" hangingPunct="1">
              <a:defRPr/>
            </a:pPr>
            <a:endParaRPr lang="en-GB" sz="2800" dirty="0">
              <a:solidFill>
                <a:srgbClr val="FF9933"/>
              </a:solidFill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028" y="1484784"/>
            <a:ext cx="2102706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8661" y="1484784"/>
            <a:ext cx="2484664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1412" y="1484784"/>
            <a:ext cx="2095500" cy="272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ChangeArrowheads="1"/>
          </p:cNvSpPr>
          <p:nvPr/>
        </p:nvSpPr>
        <p:spPr bwMode="auto">
          <a:xfrm>
            <a:off x="857250" y="609600"/>
            <a:ext cx="8743950" cy="5486400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buFontTx/>
              <a:buNone/>
              <a:defRPr/>
            </a:pPr>
            <a:r>
              <a:rPr lang="el-GR" altLang="en-US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ΕΠΙΔΗΜΙΟΛΟΓΙΚΑ ΔΕΔΟΜΕΝΑ:</a:t>
            </a:r>
          </a:p>
          <a:p>
            <a:pPr>
              <a:buFontTx/>
              <a:buNone/>
              <a:defRPr/>
            </a:pPr>
            <a:endParaRPr lang="el-GR" altLang="en-US" sz="1600" b="1" dirty="0">
              <a:solidFill>
                <a:srgbClr val="00FFCC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buFontTx/>
              <a:buNone/>
              <a:defRPr/>
            </a:pPr>
            <a:r>
              <a:rPr lang="el-GR" altLang="en-US" sz="2400" b="1" dirty="0">
                <a:solidFill>
                  <a:srgbClr val="66CC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Στο τέλος του 20</a:t>
            </a:r>
            <a:r>
              <a:rPr lang="en-US" altLang="en-US" sz="2400" b="1" dirty="0">
                <a:solidFill>
                  <a:srgbClr val="66CC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l-GR" altLang="en-US" sz="2400" b="1" dirty="0">
                <a:solidFill>
                  <a:srgbClr val="66CC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3:</a:t>
            </a:r>
          </a:p>
          <a:p>
            <a:pPr>
              <a:buFontTx/>
              <a:buNone/>
              <a:defRPr/>
            </a:pPr>
            <a:endParaRPr lang="el-GR" altLang="en-US" sz="1800" b="1" dirty="0">
              <a:solidFill>
                <a:srgbClr val="66CC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ts val="600"/>
              </a:spcBef>
              <a:spcAft>
                <a:spcPts val="1200"/>
              </a:spcAft>
              <a:buClr>
                <a:srgbClr val="FFCC00"/>
              </a:buClr>
              <a:defRPr/>
            </a:pPr>
            <a:r>
              <a:rPr lang="en-US" alt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8</a:t>
            </a:r>
            <a:r>
              <a:rPr lang="el-GR" alt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2.200.000 </a:t>
            </a:r>
            <a:r>
              <a:rPr lang="el-GR" altLang="en-US" sz="2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μολυνθέντες</a:t>
            </a:r>
            <a:r>
              <a:rPr lang="el-GR" alt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σε όλο τον κόσμο</a:t>
            </a:r>
          </a:p>
          <a:p>
            <a:pPr>
              <a:spcBef>
                <a:spcPts val="600"/>
              </a:spcBef>
              <a:spcAft>
                <a:spcPts val="1200"/>
              </a:spcAft>
              <a:buClr>
                <a:srgbClr val="FFCC00"/>
              </a:buClr>
              <a:defRPr/>
            </a:pPr>
            <a:r>
              <a:rPr lang="en-US" alt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39.900.000 </a:t>
            </a:r>
            <a:r>
              <a:rPr lang="el-GR" alt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ζώντες</a:t>
            </a:r>
            <a:endParaRPr lang="en-US" altLang="en-US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ts val="600"/>
              </a:spcBef>
              <a:spcAft>
                <a:spcPts val="1200"/>
              </a:spcAft>
              <a:buClr>
                <a:srgbClr val="FFCC00"/>
              </a:buClr>
              <a:defRPr/>
            </a:pPr>
            <a:r>
              <a:rPr lang="en-US" alt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42</a:t>
            </a:r>
            <a:r>
              <a:rPr lang="el-GR" alt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  <a:r>
              <a:rPr lang="en-US" alt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  <a:r>
              <a:rPr lang="el-GR" alt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00.000 θύματα</a:t>
            </a:r>
            <a:endParaRPr lang="en-GB" altLang="en-US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spcBef>
                <a:spcPts val="600"/>
              </a:spcBef>
              <a:spcAft>
                <a:spcPts val="1200"/>
              </a:spcAft>
              <a:buClr>
                <a:srgbClr val="FFCC00"/>
              </a:buClr>
              <a:defRPr/>
            </a:pPr>
            <a:r>
              <a:rPr lang="el-GR" alt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Νέες μολύνσεις 20</a:t>
            </a:r>
            <a:r>
              <a:rPr lang="en-US" alt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l-GR" alt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3: 1.300.000</a:t>
            </a:r>
          </a:p>
          <a:p>
            <a:pPr>
              <a:spcBef>
                <a:spcPts val="600"/>
              </a:spcBef>
              <a:spcAft>
                <a:spcPts val="1200"/>
              </a:spcAft>
              <a:buClr>
                <a:srgbClr val="FFCC00"/>
              </a:buClr>
              <a:defRPr/>
            </a:pPr>
            <a:r>
              <a:rPr lang="el-GR" alt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Θάνατοι 20</a:t>
            </a:r>
            <a:r>
              <a:rPr lang="en-US" alt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  <a:r>
              <a:rPr lang="el-GR" alt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3: 630.000</a:t>
            </a: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9675" y="5314950"/>
            <a:ext cx="2295525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838" y="5323865"/>
            <a:ext cx="2363933" cy="812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"/>
          <p:cNvSpPr txBox="1">
            <a:spLocks noChangeArrowheads="1"/>
          </p:cNvSpPr>
          <p:nvPr/>
        </p:nvSpPr>
        <p:spPr bwMode="auto">
          <a:xfrm>
            <a:off x="822325" y="404813"/>
            <a:ext cx="87852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GB" altLang="en-US" sz="2000" b="1">
                <a:solidFill>
                  <a:srgbClr val="FFFFFF"/>
                </a:solidFill>
                <a:latin typeface="Arial" charset="0"/>
                <a:cs typeface="Arial" charset="0"/>
              </a:rPr>
              <a:t>O </a:t>
            </a:r>
            <a:r>
              <a:rPr lang="el-GR" altLang="en-US" sz="2000" b="1">
                <a:solidFill>
                  <a:srgbClr val="FFFFFF"/>
                </a:solidFill>
                <a:latin typeface="Arial" charset="0"/>
                <a:cs typeface="Arial" charset="0"/>
              </a:rPr>
              <a:t>μεγαλύτερος αριθμός κρουσμάτων: Αφρική, ΝΑ Ασία – όπως σε όλα τα ΣΜΝ και γενικά, σε όλες τις λοιμώξεις</a:t>
            </a:r>
            <a:endParaRPr lang="en-GB" altLang="en-US" sz="2000" b="1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pic>
        <p:nvPicPr>
          <p:cNvPr id="16387" name="Picture 5" descr="Chart: The Global HIV Burden | Statis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3988" y="1393825"/>
            <a:ext cx="5041900" cy="5040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extBox 1"/>
          <p:cNvSpPr txBox="1">
            <a:spLocks noChangeArrowheads="1"/>
          </p:cNvSpPr>
          <p:nvPr/>
        </p:nvSpPr>
        <p:spPr bwMode="auto">
          <a:xfrm>
            <a:off x="1255713" y="381000"/>
            <a:ext cx="9636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l-GR" sz="2800" b="1">
                <a:solidFill>
                  <a:srgbClr val="FFC000"/>
                </a:solidFill>
                <a:latin typeface="Arial" charset="0"/>
                <a:cs typeface="Arial" charset="0"/>
              </a:rPr>
              <a:t>ΗΠΑ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804172BF-3EA6-2512-62B5-2F7EDE491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037" y="1290637"/>
            <a:ext cx="7400925" cy="42767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463550" y="404813"/>
            <a:ext cx="164306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sz="2800" b="1" dirty="0">
                <a:solidFill>
                  <a:srgbClr val="FFCC00"/>
                </a:solidFill>
                <a:latin typeface="Arial" charset="0"/>
              </a:rPr>
              <a:t>Ευρώπη</a:t>
            </a:r>
            <a:endParaRPr lang="en-GB" altLang="en-US" sz="2800" b="1" dirty="0">
              <a:solidFill>
                <a:srgbClr val="FFCC00"/>
              </a:solidFill>
              <a:latin typeface="Arial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383" y="1844824"/>
            <a:ext cx="8499621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7396" y="404813"/>
            <a:ext cx="2958374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747" y="413358"/>
            <a:ext cx="2485675" cy="927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7981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2A131D1F-5AAF-2E46-3757-286A19A877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996" y="332656"/>
            <a:ext cx="8668892" cy="19477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D63F403B-2688-DACE-A239-044C17E091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2824" y="3455671"/>
            <a:ext cx="5987008" cy="119457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39CD609F-3C74-E4D8-07DA-EA9E82ED58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59" y="4941168"/>
            <a:ext cx="10043682" cy="9543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4A0E7E04-D165-DA83-FEDE-F818D0E9EC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2824" y="2618757"/>
            <a:ext cx="5987008" cy="762235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="" xmlns:a16="http://schemas.microsoft.com/office/drawing/2014/main" id="{140D616B-F5A3-7773-9403-36DD8E513968}"/>
              </a:ext>
            </a:extLst>
          </p:cNvPr>
          <p:cNvCxnSpPr/>
          <p:nvPr/>
        </p:nvCxnSpPr>
        <p:spPr>
          <a:xfrm>
            <a:off x="6439644" y="5301208"/>
            <a:ext cx="3096344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="" xmlns:a16="http://schemas.microsoft.com/office/drawing/2014/main" id="{524DB37A-F92D-9EC6-588D-875643C7FFED}"/>
              </a:ext>
            </a:extLst>
          </p:cNvPr>
          <p:cNvCxnSpPr>
            <a:cxnSpLocks/>
          </p:cNvCxnSpPr>
          <p:nvPr/>
        </p:nvCxnSpPr>
        <p:spPr>
          <a:xfrm>
            <a:off x="1039044" y="5517232"/>
            <a:ext cx="6408712" cy="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3559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996" y="404664"/>
            <a:ext cx="1224136" cy="9861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4654752" y="404664"/>
            <a:ext cx="1298575" cy="58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n-US" b="1" dirty="0">
                <a:solidFill>
                  <a:srgbClr val="FFC000"/>
                </a:solidFill>
                <a:latin typeface="Arial" charset="0"/>
              </a:rPr>
              <a:t>ΕΟΔΥ</a:t>
            </a:r>
            <a:endParaRPr lang="en-GB" altLang="en-US" b="1" dirty="0">
              <a:solidFill>
                <a:srgbClr val="FFC000"/>
              </a:solidFill>
              <a:latin typeface="Arial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0733" y="1390773"/>
            <a:ext cx="6777760" cy="4805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9585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8"/>
          <p:cNvSpPr>
            <a:spLocks noChangeArrowheads="1"/>
          </p:cNvSpPr>
          <p:nvPr/>
        </p:nvSpPr>
        <p:spPr bwMode="auto">
          <a:xfrm>
            <a:off x="685800" y="1439862"/>
            <a:ext cx="8915400" cy="3978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buClr>
                <a:srgbClr val="FFCC00"/>
              </a:buClr>
              <a:buFontTx/>
              <a:buNone/>
            </a:pPr>
            <a:r>
              <a:rPr lang="el-GR" altLang="el-GR" sz="2800" b="1" dirty="0">
                <a:solidFill>
                  <a:srgbClr val="33CCFF"/>
                </a:solidFill>
                <a:latin typeface="Arial" charset="0"/>
              </a:rPr>
              <a:t>ΕΛΛΑΔΑ, 31</a:t>
            </a:r>
            <a:r>
              <a:rPr lang="en-US" altLang="el-GR" sz="2800" b="1" dirty="0">
                <a:solidFill>
                  <a:srgbClr val="33CCFF"/>
                </a:solidFill>
                <a:latin typeface="Arial" charset="0"/>
              </a:rPr>
              <a:t>-</a:t>
            </a:r>
            <a:r>
              <a:rPr lang="el-GR" altLang="el-GR" sz="2800" b="1" dirty="0" smtClean="0">
                <a:solidFill>
                  <a:srgbClr val="33CCFF"/>
                </a:solidFill>
                <a:latin typeface="Arial" charset="0"/>
              </a:rPr>
              <a:t>10</a:t>
            </a:r>
            <a:r>
              <a:rPr lang="en-US" altLang="el-GR" sz="2800" b="1" dirty="0" smtClean="0">
                <a:solidFill>
                  <a:srgbClr val="33CCFF"/>
                </a:solidFill>
                <a:latin typeface="Arial" charset="0"/>
              </a:rPr>
              <a:t>-</a:t>
            </a:r>
            <a:r>
              <a:rPr lang="el-GR" altLang="el-GR" sz="2800" b="1" dirty="0" smtClean="0">
                <a:solidFill>
                  <a:srgbClr val="33CCFF"/>
                </a:solidFill>
                <a:latin typeface="Arial" charset="0"/>
              </a:rPr>
              <a:t>2024:</a:t>
            </a:r>
            <a:endParaRPr lang="el-GR" altLang="el-GR" sz="2800" b="1" dirty="0">
              <a:solidFill>
                <a:srgbClr val="33CCFF"/>
              </a:solidFill>
              <a:latin typeface="Arial" charset="0"/>
            </a:endParaRPr>
          </a:p>
          <a:p>
            <a:pPr eaLnBrk="1" hangingPunct="1">
              <a:buClr>
                <a:srgbClr val="FFCC00"/>
              </a:buClr>
            </a:pPr>
            <a:endParaRPr lang="el-GR" altLang="el-GR" sz="2800" b="1" dirty="0">
              <a:solidFill>
                <a:srgbClr val="33CCCC"/>
              </a:solidFill>
              <a:latin typeface="Arial" charset="0"/>
            </a:endParaRPr>
          </a:p>
          <a:p>
            <a:pPr eaLnBrk="1" hangingPunct="1">
              <a:buClr>
                <a:srgbClr val="FFCC00"/>
              </a:buClr>
            </a:pPr>
            <a:r>
              <a:rPr lang="el-GR" altLang="el-GR" sz="2000" b="1" dirty="0">
                <a:solidFill>
                  <a:srgbClr val="FFFFFF"/>
                </a:solidFill>
                <a:latin typeface="Arial" charset="0"/>
              </a:rPr>
              <a:t>Συνολικός αριθμός δηλωθέντων στον </a:t>
            </a:r>
            <a:r>
              <a:rPr lang="en-US" altLang="el-GR" sz="2000" b="1" dirty="0">
                <a:solidFill>
                  <a:srgbClr val="FFFFFF"/>
                </a:solidFill>
                <a:latin typeface="Arial" charset="0"/>
              </a:rPr>
              <a:t>EO</a:t>
            </a:r>
            <a:r>
              <a:rPr lang="el-GR" altLang="el-GR" sz="2000" b="1" dirty="0">
                <a:solidFill>
                  <a:srgbClr val="FFFFFF"/>
                </a:solidFill>
                <a:latin typeface="Arial" charset="0"/>
              </a:rPr>
              <a:t>ΔΥ περιπτώσεων: </a:t>
            </a:r>
            <a:r>
              <a:rPr lang="el-GR" altLang="el-GR" sz="2000" b="1" dirty="0" smtClean="0">
                <a:solidFill>
                  <a:srgbClr val="FFFFFF"/>
                </a:solidFill>
                <a:latin typeface="Arial" charset="0"/>
              </a:rPr>
              <a:t>21.199</a:t>
            </a:r>
            <a:endParaRPr lang="el-GR" altLang="el-GR" sz="2000" b="1" dirty="0">
              <a:solidFill>
                <a:srgbClr val="FFFFFF"/>
              </a:solidFill>
              <a:latin typeface="Arial" charset="0"/>
            </a:endParaRPr>
          </a:p>
          <a:p>
            <a:pPr eaLnBrk="1" hangingPunct="1">
              <a:buClr>
                <a:srgbClr val="FFCC00"/>
              </a:buClr>
            </a:pPr>
            <a:endParaRPr lang="el-GR" altLang="el-GR" sz="2000" b="1" dirty="0">
              <a:solidFill>
                <a:srgbClr val="FFFFFF"/>
              </a:solidFill>
              <a:latin typeface="Arial" charset="0"/>
            </a:endParaRPr>
          </a:p>
          <a:p>
            <a:pPr marL="0" indent="0" eaLnBrk="1" hangingPunct="1">
              <a:buClr>
                <a:srgbClr val="FFCC00"/>
              </a:buClr>
              <a:buNone/>
            </a:pPr>
            <a:endParaRPr lang="el-GR" altLang="el-GR" sz="2000" b="1" dirty="0">
              <a:solidFill>
                <a:srgbClr val="FFFFFF"/>
              </a:solidFill>
              <a:latin typeface="Arial" charset="0"/>
            </a:endParaRPr>
          </a:p>
          <a:p>
            <a:pPr eaLnBrk="1" hangingPunct="1">
              <a:buClr>
                <a:srgbClr val="FFCC00"/>
              </a:buClr>
            </a:pPr>
            <a:r>
              <a:rPr lang="en-US" altLang="el-GR" sz="2000" b="1" dirty="0">
                <a:solidFill>
                  <a:srgbClr val="FFFFFF"/>
                </a:solidFill>
                <a:latin typeface="Arial" charset="0"/>
              </a:rPr>
              <a:t>N</a:t>
            </a:r>
            <a:r>
              <a:rPr lang="el-GR" altLang="el-GR" sz="2000" b="1" dirty="0" err="1">
                <a:solidFill>
                  <a:srgbClr val="FFFFFF"/>
                </a:solidFill>
                <a:latin typeface="Arial" charset="0"/>
              </a:rPr>
              <a:t>έες</a:t>
            </a:r>
            <a:r>
              <a:rPr lang="el-GR" altLang="el-GR" sz="2000" b="1" dirty="0">
                <a:solidFill>
                  <a:srgbClr val="FFFFFF"/>
                </a:solidFill>
                <a:latin typeface="Arial" charset="0"/>
              </a:rPr>
              <a:t> διαγνώσεις </a:t>
            </a:r>
            <a:r>
              <a:rPr lang="el-GR" altLang="el-GR" sz="2000" b="1" dirty="0" smtClean="0">
                <a:solidFill>
                  <a:srgbClr val="FFFFFF"/>
                </a:solidFill>
                <a:latin typeface="Arial" charset="0"/>
              </a:rPr>
              <a:t>1/1/2024 έως 31/10/2024: 550</a:t>
            </a:r>
            <a:endParaRPr lang="el-GR" altLang="el-GR" sz="2000" b="1" dirty="0">
              <a:solidFill>
                <a:srgbClr val="FFFFFF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9124" y="908720"/>
            <a:ext cx="6984776" cy="47623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/>
          </p:nvPr>
        </p:nvSpPr>
        <p:spPr>
          <a:xfrm>
            <a:off x="514350" y="609600"/>
            <a:ext cx="9344025" cy="5867400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n-US" sz="4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HIV</a:t>
            </a:r>
          </a:p>
          <a:p>
            <a:pPr eaLnBrk="1" hangingPunct="1">
              <a:buFontTx/>
              <a:buNone/>
              <a:defRPr/>
            </a:pPr>
            <a:endParaRPr lang="en-US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1" hangingPunct="1">
              <a:spcBef>
                <a:spcPts val="600"/>
              </a:spcBef>
              <a:spcAft>
                <a:spcPts val="1200"/>
              </a:spcAft>
              <a:buClr>
                <a:srgbClr val="66CCFF"/>
              </a:buClr>
              <a:defRPr/>
            </a:pPr>
            <a:r>
              <a:rPr lang="en-US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RNA-</a:t>
            </a:r>
            <a:r>
              <a:rPr lang="el-GR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ιός</a:t>
            </a:r>
            <a:r>
              <a:rPr lang="en-US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(</a:t>
            </a:r>
            <a:r>
              <a:rPr lang="en-US" sz="1800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SS-RNA-RT</a:t>
            </a:r>
            <a:r>
              <a:rPr lang="en-US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)</a:t>
            </a:r>
            <a:endParaRPr lang="el-GR" sz="18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1" hangingPunct="1">
              <a:spcBef>
                <a:spcPts val="600"/>
              </a:spcBef>
              <a:spcAft>
                <a:spcPts val="1200"/>
              </a:spcAft>
              <a:buClr>
                <a:srgbClr val="66CCFF"/>
              </a:buClr>
              <a:defRPr/>
            </a:pPr>
            <a:r>
              <a:rPr lang="el-GR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Χαρακτηριστικό: η παραγωγή </a:t>
            </a:r>
            <a:r>
              <a:rPr lang="en-US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DNA</a:t>
            </a:r>
            <a:r>
              <a:rPr lang="el-GR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από</a:t>
            </a:r>
            <a:r>
              <a:rPr lang="en-US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RNA </a:t>
            </a:r>
            <a:r>
              <a:rPr lang="el-GR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με τη βοήθεια του ενζύμου </a:t>
            </a:r>
            <a:r>
              <a:rPr lang="el-GR" sz="1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ανάστροφη </a:t>
            </a:r>
            <a:r>
              <a:rPr lang="el-GR" sz="18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μεταγραφάση</a:t>
            </a:r>
            <a:r>
              <a:rPr lang="el-GR" sz="1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l-GR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(</a:t>
            </a:r>
            <a:r>
              <a:rPr lang="en-US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reverse transcriptase)</a:t>
            </a:r>
            <a:endParaRPr lang="el-GR" sz="18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1" hangingPunct="1">
              <a:spcBef>
                <a:spcPts val="600"/>
              </a:spcBef>
              <a:spcAft>
                <a:spcPts val="1200"/>
              </a:spcAft>
              <a:buClr>
                <a:srgbClr val="66CCFF"/>
              </a:buClr>
              <a:defRPr/>
            </a:pPr>
            <a:r>
              <a:rPr lang="el-GR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Ανήκει στην ομάδα των </a:t>
            </a:r>
            <a:r>
              <a:rPr lang="el-GR" sz="18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ρετροϊών</a:t>
            </a:r>
            <a:endParaRPr lang="en-US" sz="18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1" hangingPunct="1">
              <a:spcBef>
                <a:spcPts val="600"/>
              </a:spcBef>
              <a:spcAft>
                <a:spcPts val="1200"/>
              </a:spcAft>
              <a:buClr>
                <a:srgbClr val="66CCFF"/>
              </a:buClr>
              <a:defRPr/>
            </a:pPr>
            <a:r>
              <a:rPr lang="el-GR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Άλλοι ανθρώπινοι </a:t>
            </a:r>
            <a:r>
              <a:rPr lang="el-GR" sz="18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ρετροϊοί</a:t>
            </a:r>
            <a:r>
              <a:rPr lang="el-GR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: </a:t>
            </a:r>
            <a:r>
              <a:rPr lang="en-US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HTLV-1, HTLV-2</a:t>
            </a:r>
            <a:endParaRPr lang="el-GR" sz="18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1" hangingPunct="1">
              <a:spcBef>
                <a:spcPts val="600"/>
              </a:spcBef>
              <a:spcAft>
                <a:spcPts val="1200"/>
              </a:spcAft>
              <a:buClr>
                <a:srgbClr val="66CCFF"/>
              </a:buClr>
              <a:defRPr/>
            </a:pPr>
            <a:r>
              <a:rPr lang="el-GR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Είναι </a:t>
            </a:r>
            <a:r>
              <a:rPr lang="el-GR" sz="18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ογκογόνοι</a:t>
            </a:r>
            <a:r>
              <a:rPr lang="el-GR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ιοί</a:t>
            </a:r>
            <a:endParaRPr lang="en-US" sz="18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1" hangingPunct="1">
              <a:spcBef>
                <a:spcPts val="600"/>
              </a:spcBef>
              <a:spcAft>
                <a:spcPts val="1200"/>
              </a:spcAft>
              <a:buClr>
                <a:srgbClr val="66CCFF"/>
              </a:buClr>
              <a:defRPr/>
            </a:pPr>
            <a:r>
              <a:rPr lang="el-GR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Κύριος στόχος του </a:t>
            </a:r>
            <a:r>
              <a:rPr lang="en-US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HIV</a:t>
            </a:r>
            <a:r>
              <a:rPr lang="el-GR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: </a:t>
            </a:r>
            <a:r>
              <a:rPr lang="el-GR" sz="18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μακροφάγα</a:t>
            </a:r>
            <a:r>
              <a:rPr lang="el-GR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και </a:t>
            </a:r>
            <a:r>
              <a:rPr lang="en-US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CD4 </a:t>
            </a:r>
            <a:r>
              <a:rPr lang="el-GR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Τ-λεμφοκύτταρα</a:t>
            </a:r>
            <a:r>
              <a:rPr lang="en-US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(M-tropic </a:t>
            </a:r>
            <a:r>
              <a:rPr lang="el-GR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και </a:t>
            </a:r>
            <a:r>
              <a:rPr lang="en-US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T-tropic </a:t>
            </a:r>
            <a:r>
              <a:rPr lang="el-GR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στελέχη).</a:t>
            </a:r>
            <a:endParaRPr lang="en-US" sz="18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1" hangingPunct="1">
              <a:buClr>
                <a:srgbClr val="66CCFF"/>
              </a:buClr>
              <a:defRPr/>
            </a:pPr>
            <a:endParaRPr lang="el-GR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/>
          </p:nvPr>
        </p:nvSpPr>
        <p:spPr>
          <a:xfrm>
            <a:off x="534988" y="765175"/>
            <a:ext cx="9344025" cy="4953000"/>
          </a:xfrm>
        </p:spPr>
        <p:txBody>
          <a:bodyPr/>
          <a:lstStyle/>
          <a:p>
            <a:pPr eaLnBrk="1" hangingPunct="1">
              <a:spcBef>
                <a:spcPts val="600"/>
              </a:spcBef>
              <a:spcAft>
                <a:spcPts val="1200"/>
              </a:spcAft>
              <a:buClr>
                <a:srgbClr val="66CCFF"/>
              </a:buClr>
              <a:buFont typeface="Wingdings" pitchFamily="2" charset="2"/>
              <a:buChar char="v"/>
              <a:defRPr/>
            </a:pPr>
            <a:r>
              <a:rPr lang="el-GR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n-US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M</a:t>
            </a:r>
            <a:r>
              <a:rPr lang="el-GR" b="1" dirty="0" err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εταδίδεται</a:t>
            </a:r>
            <a:r>
              <a:rPr lang="el-GR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:</a:t>
            </a:r>
            <a:endParaRPr lang="en-US" b="1" dirty="0">
              <a:solidFill>
                <a:srgbClr val="FFCC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1" hangingPunct="1">
              <a:spcBef>
                <a:spcPts val="600"/>
              </a:spcBef>
              <a:spcAft>
                <a:spcPts val="1200"/>
              </a:spcAft>
              <a:buClr>
                <a:srgbClr val="00FFFF"/>
              </a:buClr>
              <a:buFont typeface="Wingdings" pitchFamily="2" charset="2"/>
              <a:buNone/>
              <a:defRPr/>
            </a:pPr>
            <a:endParaRPr lang="el-GR" sz="1600" b="1" dirty="0">
              <a:solidFill>
                <a:srgbClr val="FFCC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1" hangingPunct="1">
              <a:spcBef>
                <a:spcPts val="600"/>
              </a:spcBef>
              <a:spcAft>
                <a:spcPts val="1200"/>
              </a:spcAft>
              <a:buClr>
                <a:srgbClr val="FFCC00"/>
              </a:buClr>
              <a:defRPr/>
            </a:pPr>
            <a:r>
              <a:rPr lang="el-GR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Με τη σεξουαλική επαφή</a:t>
            </a:r>
          </a:p>
          <a:p>
            <a:pPr eaLnBrk="1" hangingPunct="1">
              <a:spcBef>
                <a:spcPts val="600"/>
              </a:spcBef>
              <a:spcAft>
                <a:spcPts val="1200"/>
              </a:spcAft>
              <a:buClr>
                <a:srgbClr val="C0C0C0"/>
              </a:buClr>
              <a:defRPr/>
            </a:pPr>
            <a:r>
              <a:rPr lang="el-GR" sz="1800" b="1" i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Κάθε είδος, μορφή, ποικιλία</a:t>
            </a:r>
          </a:p>
          <a:p>
            <a:pPr eaLnBrk="1" hangingPunct="1">
              <a:spcBef>
                <a:spcPts val="600"/>
              </a:spcBef>
              <a:spcAft>
                <a:spcPts val="1200"/>
              </a:spcAft>
              <a:buClr>
                <a:srgbClr val="FFCC00"/>
              </a:buClr>
              <a:defRPr/>
            </a:pPr>
            <a:r>
              <a:rPr lang="el-GR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Με το αίμα </a:t>
            </a:r>
          </a:p>
          <a:p>
            <a:pPr eaLnBrk="1" hangingPunct="1">
              <a:spcBef>
                <a:spcPts val="600"/>
              </a:spcBef>
              <a:spcAft>
                <a:spcPts val="1200"/>
              </a:spcAft>
              <a:buClr>
                <a:srgbClr val="C0C0C0"/>
              </a:buClr>
              <a:defRPr/>
            </a:pPr>
            <a:r>
              <a:rPr lang="el-GR" sz="1800" b="1" i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Χρήστες </a:t>
            </a:r>
            <a:r>
              <a:rPr lang="en-US" sz="1800" b="1" i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iv </a:t>
            </a:r>
            <a:r>
              <a:rPr lang="el-GR" sz="1800" b="1" i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ουσιών και εξαιρετικά σπάνια: ατυχήματα, μεταγγίσεις</a:t>
            </a:r>
            <a:endParaRPr lang="en-US" sz="1800" b="1" i="1" dirty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1" hangingPunct="1">
              <a:spcBef>
                <a:spcPts val="600"/>
              </a:spcBef>
              <a:spcAft>
                <a:spcPts val="1200"/>
              </a:spcAft>
              <a:buClr>
                <a:srgbClr val="FFCC00"/>
              </a:buClr>
              <a:defRPr/>
            </a:pPr>
            <a:r>
              <a: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K</a:t>
            </a:r>
            <a:r>
              <a:rPr lang="el-GR" sz="24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άθετα</a:t>
            </a:r>
            <a:endParaRPr lang="el-GR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1" hangingPunct="1">
              <a:spcBef>
                <a:spcPts val="600"/>
              </a:spcBef>
              <a:spcAft>
                <a:spcPts val="1200"/>
              </a:spcAft>
              <a:buClr>
                <a:srgbClr val="C0C0C0"/>
              </a:buClr>
              <a:defRPr/>
            </a:pPr>
            <a:r>
              <a:rPr lang="el-GR" sz="1800" b="1" i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Κατά την κύηση, τοκετό, θηλασμό</a:t>
            </a:r>
            <a:r>
              <a:rPr lang="el-GR" sz="1600" b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endParaRPr lang="en-US" sz="1600" b="1" dirty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1" hangingPunct="1">
              <a:buFontTx/>
              <a:buNone/>
              <a:defRPr/>
            </a:pPr>
            <a:endParaRPr lang="el-GR" sz="2400" b="1" dirty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/>
          </p:nvPr>
        </p:nvSpPr>
        <p:spPr>
          <a:xfrm>
            <a:off x="771525" y="620713"/>
            <a:ext cx="8743950" cy="5322887"/>
          </a:xfrm>
        </p:spPr>
        <p:txBody>
          <a:bodyPr/>
          <a:lstStyle/>
          <a:p>
            <a:pPr eaLnBrk="1" hangingPunct="1">
              <a:buClr>
                <a:srgbClr val="66CCFF"/>
              </a:buClr>
              <a:buFont typeface="Wingdings" pitchFamily="2" charset="2"/>
              <a:buChar char="v"/>
              <a:defRPr/>
            </a:pPr>
            <a:r>
              <a:rPr lang="el-GR" sz="3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l-GR" sz="36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ΔΕΝ μεταδίδεται:</a:t>
            </a:r>
          </a:p>
          <a:p>
            <a:pPr marL="0" indent="0" eaLnBrk="1" hangingPunct="1">
              <a:buClr>
                <a:srgbClr val="66CCFF"/>
              </a:buClr>
              <a:buFontTx/>
              <a:buNone/>
              <a:defRPr/>
            </a:pPr>
            <a:endParaRPr lang="el-GR" sz="2000" b="1" dirty="0">
              <a:solidFill>
                <a:srgbClr val="FFCC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1" hangingPunct="1">
              <a:buClr>
                <a:srgbClr val="FFCC00"/>
              </a:buClr>
              <a:defRPr/>
            </a:pP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Με απλή σωματική επαφή</a:t>
            </a:r>
          </a:p>
          <a:p>
            <a:pPr eaLnBrk="1" hangingPunct="1">
              <a:buClr>
                <a:schemeClr val="folHlink"/>
              </a:buClr>
              <a:defRPr/>
            </a:pPr>
            <a:r>
              <a:rPr lang="el-GR" sz="1600" b="1" i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Χειραψία, αγκαλιά, φιλί</a:t>
            </a:r>
          </a:p>
          <a:p>
            <a:pPr eaLnBrk="1" hangingPunct="1">
              <a:buClr>
                <a:srgbClr val="FFCC00"/>
              </a:buClr>
              <a:defRPr/>
            </a:pP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Με κοινόχρηστα αντικείμενα</a:t>
            </a:r>
          </a:p>
          <a:p>
            <a:pPr eaLnBrk="1" hangingPunct="1">
              <a:buClr>
                <a:schemeClr val="folHlink"/>
              </a:buClr>
              <a:defRPr/>
            </a:pPr>
            <a:r>
              <a:rPr lang="el-GR" sz="1600" b="1" i="1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Πόμολα, μαγειρικά σκεύη, ρούχα</a:t>
            </a:r>
          </a:p>
          <a:p>
            <a:pPr eaLnBrk="1" hangingPunct="1">
              <a:buClr>
                <a:srgbClr val="FFCC00"/>
              </a:buClr>
              <a:defRPr/>
            </a:pP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Με τα έντομα</a:t>
            </a:r>
          </a:p>
          <a:p>
            <a:pPr eaLnBrk="1" hangingPunct="1">
              <a:buClr>
                <a:srgbClr val="FFCC00"/>
              </a:buClr>
              <a:defRPr/>
            </a:pP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Από τουαλέτες</a:t>
            </a:r>
          </a:p>
          <a:p>
            <a:pPr eaLnBrk="1" hangingPunct="1">
              <a:buClr>
                <a:srgbClr val="FFCC00"/>
              </a:buClr>
              <a:defRPr/>
            </a:pP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Από θάλασσα-πισίνες</a:t>
            </a:r>
          </a:p>
          <a:p>
            <a:pPr eaLnBrk="1" hangingPunct="1">
              <a:buClr>
                <a:srgbClr val="FFCC00"/>
              </a:buClr>
              <a:defRPr/>
            </a:pP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Από πλυντήρια</a:t>
            </a:r>
          </a:p>
        </p:txBody>
      </p:sp>
      <p:pic>
        <p:nvPicPr>
          <p:cNvPr id="2662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3363" y="1557338"/>
            <a:ext cx="232410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7550" y="3644900"/>
            <a:ext cx="1357313" cy="248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9" name="TextBox 1"/>
          <p:cNvSpPr txBox="1">
            <a:spLocks noChangeArrowheads="1"/>
          </p:cNvSpPr>
          <p:nvPr/>
        </p:nvSpPr>
        <p:spPr bwMode="auto">
          <a:xfrm>
            <a:off x="822325" y="4887913"/>
            <a:ext cx="46815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l-GR" sz="1800" b="1" i="1">
                <a:solidFill>
                  <a:srgbClr val="FFFFFF"/>
                </a:solidFill>
                <a:latin typeface="Arial" charset="0"/>
                <a:cs typeface="Arial" charset="0"/>
              </a:rPr>
              <a:t>…άρα, οι ασθενείς δεν χρειάζονται απομόνωση ή  ειδικές προφυλάξεις</a:t>
            </a:r>
            <a:endParaRPr lang="en-GB" altLang="el-GR" sz="1800" b="1" i="1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TextBox 7"/>
          <p:cNvSpPr txBox="1">
            <a:spLocks noChangeArrowheads="1"/>
          </p:cNvSpPr>
          <p:nvPr/>
        </p:nvSpPr>
        <p:spPr bwMode="auto">
          <a:xfrm>
            <a:off x="1584325" y="219075"/>
            <a:ext cx="71580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n-US" sz="2400" b="1">
                <a:solidFill>
                  <a:srgbClr val="FFC000"/>
                </a:solidFill>
                <a:latin typeface="Arial" charset="0"/>
                <a:cs typeface="Arial" charset="0"/>
              </a:rPr>
              <a:t>ΕΚΤΙΜΗΣΗ ΚΙΝΔΥΝΟΥ ΜΟΛΥΝΣΗΣ ΑΝΑ ΕΠΑΦΗ</a:t>
            </a:r>
            <a:endParaRPr lang="en-GB" altLang="en-US" sz="2400">
              <a:solidFill>
                <a:srgbClr val="FFC000"/>
              </a:solidFill>
            </a:endParaRPr>
          </a:p>
        </p:txBody>
      </p:sp>
      <p:sp>
        <p:nvSpPr>
          <p:cNvPr id="27653" name="TextBox 2"/>
          <p:cNvSpPr txBox="1">
            <a:spLocks noChangeArrowheads="1"/>
          </p:cNvSpPr>
          <p:nvPr/>
        </p:nvSpPr>
        <p:spPr bwMode="auto">
          <a:xfrm>
            <a:off x="2854325" y="5843588"/>
            <a:ext cx="46180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FFFF"/>
                </a:solidFill>
                <a:latin typeface="Arial" charset="0"/>
                <a:cs typeface="Arial" charset="0"/>
              </a:rPr>
              <a:t>Ο </a:t>
            </a:r>
            <a:r>
              <a:rPr lang="en-GB" altLang="el-GR" sz="1800" b="1">
                <a:solidFill>
                  <a:srgbClr val="FFFFFF"/>
                </a:solidFill>
                <a:latin typeface="Arial" charset="0"/>
                <a:cs typeface="Arial" charset="0"/>
              </a:rPr>
              <a:t>HIV </a:t>
            </a:r>
            <a:r>
              <a:rPr lang="el-GR" altLang="el-GR" sz="1800" b="1">
                <a:solidFill>
                  <a:srgbClr val="FFFFFF"/>
                </a:solidFill>
                <a:latin typeface="Arial" charset="0"/>
                <a:cs typeface="Arial" charset="0"/>
              </a:rPr>
              <a:t>είναι ιός που μεταδίδεται δύσκολα</a:t>
            </a:r>
            <a:endParaRPr lang="en-GB" altLang="el-GR" sz="1800" b="1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2811" y="1124744"/>
            <a:ext cx="6530708" cy="44644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Έλλειψη 6"/>
          <p:cNvSpPr/>
          <p:nvPr/>
        </p:nvSpPr>
        <p:spPr>
          <a:xfrm>
            <a:off x="6295628" y="3356991"/>
            <a:ext cx="719138" cy="503238"/>
          </a:xfrm>
          <a:prstGeom prst="ellipse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/>
          </p:nvPr>
        </p:nvSpPr>
        <p:spPr>
          <a:xfrm>
            <a:off x="771525" y="836613"/>
            <a:ext cx="8743950" cy="5259387"/>
          </a:xfrm>
        </p:spPr>
        <p:txBody>
          <a:bodyPr/>
          <a:lstStyle/>
          <a:p>
            <a:pPr marL="0" indent="0" algn="ctr">
              <a:buFontTx/>
              <a:buNone/>
              <a:defRPr/>
            </a:pPr>
            <a:r>
              <a:rPr lang="el-GR" altLang="el-GR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Ποιοι κινδυνεύουν από </a:t>
            </a:r>
            <a:r>
              <a:rPr lang="en-US" altLang="el-GR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HIV </a:t>
            </a:r>
            <a:r>
              <a:rPr lang="el-GR" altLang="el-GR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λοίμωξη</a:t>
            </a:r>
            <a:r>
              <a:rPr lang="en-US" altLang="el-GR" sz="24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;</a:t>
            </a:r>
            <a:endParaRPr lang="el-GR" altLang="el-GR" sz="2400" b="1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marL="0" indent="0" algn="ctr">
              <a:buFontTx/>
              <a:buNone/>
              <a:defRPr/>
            </a:pPr>
            <a:endParaRPr lang="el-GR" altLang="el-GR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marL="0" indent="0">
              <a:spcBef>
                <a:spcPts val="600"/>
              </a:spcBef>
              <a:spcAft>
                <a:spcPts val="1200"/>
              </a:spcAft>
              <a:buFontTx/>
              <a:buNone/>
              <a:defRPr/>
            </a:pPr>
            <a:r>
              <a:rPr lang="el-GR" altLang="el-GR" sz="2000" b="1" dirty="0">
                <a:solidFill>
                  <a:srgbClr val="00BBF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Κυρίως:</a:t>
            </a:r>
            <a:r>
              <a:rPr lang="el-GR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</a:p>
          <a:p>
            <a:pPr marL="0" indent="0">
              <a:spcBef>
                <a:spcPts val="600"/>
              </a:spcBef>
              <a:spcAft>
                <a:spcPts val="1200"/>
              </a:spcAft>
              <a:buFontTx/>
              <a:buNone/>
              <a:defRPr/>
            </a:pPr>
            <a:endParaRPr lang="el-GR" altLang="el-GR" sz="11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>
              <a:spcBef>
                <a:spcPts val="600"/>
              </a:spcBef>
              <a:spcAft>
                <a:spcPts val="1200"/>
              </a:spcAft>
              <a:buClr>
                <a:srgbClr val="FFCC00"/>
              </a:buClr>
              <a:defRPr/>
            </a:pPr>
            <a:r>
              <a:rPr lang="el-GR" altLang="el-GR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Άτομα με σεξουαλική συμπεριφορά υψηλού κινδύνου</a:t>
            </a:r>
          </a:p>
          <a:p>
            <a:pPr>
              <a:spcBef>
                <a:spcPts val="600"/>
              </a:spcBef>
              <a:spcAft>
                <a:spcPts val="1200"/>
              </a:spcAft>
              <a:buClr>
                <a:srgbClr val="FFCC00"/>
              </a:buClr>
              <a:defRPr/>
            </a:pPr>
            <a:r>
              <a:rPr lang="el-GR" altLang="el-GR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Χρήστες ενδοφλεβίων ουσιών</a:t>
            </a:r>
          </a:p>
          <a:p>
            <a:pPr>
              <a:spcBef>
                <a:spcPts val="600"/>
              </a:spcBef>
              <a:spcAft>
                <a:spcPts val="1200"/>
              </a:spcAft>
              <a:buClr>
                <a:srgbClr val="FFCC00"/>
              </a:buClr>
              <a:defRPr/>
            </a:pPr>
            <a:r>
              <a:rPr lang="el-GR" altLang="el-GR" sz="2000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Οποιοσδήποτε απρόσεκτος-άτυχος</a:t>
            </a:r>
            <a:endParaRPr lang="en-GB" altLang="el-GR" sz="2000" i="1" dirty="0">
              <a:solidFill>
                <a:srgbClr val="FFFFFF"/>
              </a:solidFill>
            </a:endParaRPr>
          </a:p>
          <a:p>
            <a:pPr>
              <a:defRPr/>
            </a:pP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5" descr="hiv1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71600" y="609600"/>
            <a:ext cx="7615238" cy="5486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0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613" y="1196975"/>
            <a:ext cx="3662362" cy="389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9187" name="Text Box 3"/>
          <p:cNvSpPr txBox="1">
            <a:spLocks noChangeArrowheads="1"/>
          </p:cNvSpPr>
          <p:nvPr/>
        </p:nvSpPr>
        <p:spPr bwMode="auto">
          <a:xfrm>
            <a:off x="5935663" y="1628775"/>
            <a:ext cx="1214437" cy="519113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2800" b="1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gp120</a:t>
            </a:r>
            <a:endParaRPr lang="el-GR" sz="2800" b="1">
              <a:solidFill>
                <a:srgbClr val="FFCC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5648325" y="1484313"/>
            <a:ext cx="1871663" cy="865187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/>
          </a:p>
        </p:txBody>
      </p:sp>
      <p:sp>
        <p:nvSpPr>
          <p:cNvPr id="349189" name="Text Box 5"/>
          <p:cNvSpPr txBox="1">
            <a:spLocks noChangeArrowheads="1"/>
          </p:cNvSpPr>
          <p:nvPr/>
        </p:nvSpPr>
        <p:spPr bwMode="auto">
          <a:xfrm>
            <a:off x="6080125" y="3284538"/>
            <a:ext cx="1016000" cy="51911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2800" b="1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gp41</a:t>
            </a:r>
            <a:endParaRPr lang="el-GR" sz="2800" b="1">
              <a:solidFill>
                <a:srgbClr val="FFCC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5864225" y="3141663"/>
            <a:ext cx="1439863" cy="863600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/>
          </a:p>
        </p:txBody>
      </p:sp>
      <p:sp>
        <p:nvSpPr>
          <p:cNvPr id="30727" name="Line 7"/>
          <p:cNvSpPr>
            <a:spLocks noChangeShapeType="1"/>
          </p:cNvSpPr>
          <p:nvPr/>
        </p:nvSpPr>
        <p:spPr bwMode="auto">
          <a:xfrm flipH="1">
            <a:off x="4351338" y="2349500"/>
            <a:ext cx="1296987" cy="503238"/>
          </a:xfrm>
          <a:prstGeom prst="line">
            <a:avLst/>
          </a:prstGeom>
          <a:noFill/>
          <a:ln w="38100">
            <a:solidFill>
              <a:srgbClr val="FFCC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30728" name="Line 8"/>
          <p:cNvSpPr>
            <a:spLocks noChangeShapeType="1"/>
          </p:cNvSpPr>
          <p:nvPr/>
        </p:nvSpPr>
        <p:spPr bwMode="auto">
          <a:xfrm flipH="1" flipV="1">
            <a:off x="4064000" y="3357563"/>
            <a:ext cx="1800225" cy="142875"/>
          </a:xfrm>
          <a:prstGeom prst="line">
            <a:avLst/>
          </a:prstGeom>
          <a:noFill/>
          <a:ln w="38100">
            <a:solidFill>
              <a:srgbClr val="FFCC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771525" y="765175"/>
            <a:ext cx="8743950" cy="5330825"/>
          </a:xfrm>
        </p:spPr>
        <p:txBody>
          <a:bodyPr/>
          <a:lstStyle/>
          <a:p>
            <a:pPr>
              <a:buClr>
                <a:srgbClr val="FFCC00"/>
              </a:buClr>
              <a:defRPr/>
            </a:pP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O</a:t>
            </a: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ι ιοί δεν είναι αυτόνομοι  και αυτοδύναμοι οργανισμοί</a:t>
            </a:r>
          </a:p>
          <a:p>
            <a:pPr>
              <a:buClr>
                <a:srgbClr val="FFCC00"/>
              </a:buClr>
              <a:defRPr/>
            </a:pPr>
            <a:endParaRPr lang="el-GR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>
              <a:buClr>
                <a:srgbClr val="FFCC00"/>
              </a:buClr>
              <a:defRPr/>
            </a:pP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Είναι υποχρεωτικά ενδοκυττάρια παράσιτα</a:t>
            </a:r>
          </a:p>
          <a:p>
            <a:pPr>
              <a:buClr>
                <a:srgbClr val="FFCC00"/>
              </a:buClr>
              <a:defRPr/>
            </a:pPr>
            <a:endParaRPr lang="el-GR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>
              <a:buClr>
                <a:srgbClr val="FFCC00"/>
              </a:buClr>
              <a:defRPr/>
            </a:pP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Για να μπούν στο κύτταρο χρειάζονται να «ξεκλειδώσουν την πόρτα»</a:t>
            </a:r>
          </a:p>
          <a:p>
            <a:pPr>
              <a:buClr>
                <a:srgbClr val="FFCC00"/>
              </a:buClr>
              <a:defRPr/>
            </a:pPr>
            <a:endParaRPr lang="el-GR" sz="2400" dirty="0"/>
          </a:p>
        </p:txBody>
      </p:sp>
      <p:pic>
        <p:nvPicPr>
          <p:cNvPr id="31747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4850" y="3500438"/>
            <a:ext cx="58420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00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613" y="1196975"/>
            <a:ext cx="3662362" cy="389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5935663" y="1628775"/>
            <a:ext cx="1214437" cy="519113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2800" b="1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gp120</a:t>
            </a:r>
            <a:endParaRPr lang="el-GR" sz="2800" b="1">
              <a:solidFill>
                <a:srgbClr val="FFCC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5648325" y="1484313"/>
            <a:ext cx="1871663" cy="865187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080125" y="3284538"/>
            <a:ext cx="1016000" cy="51911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2800" b="1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gp41</a:t>
            </a:r>
            <a:endParaRPr lang="el-GR" sz="2800" b="1">
              <a:solidFill>
                <a:srgbClr val="FFCC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32774" name="Rectangle 6"/>
          <p:cNvSpPr>
            <a:spLocks noChangeArrowheads="1"/>
          </p:cNvSpPr>
          <p:nvPr/>
        </p:nvSpPr>
        <p:spPr bwMode="auto">
          <a:xfrm>
            <a:off x="5864225" y="3141663"/>
            <a:ext cx="1439863" cy="863600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/>
          </a:p>
        </p:txBody>
      </p:sp>
      <p:sp>
        <p:nvSpPr>
          <p:cNvPr id="32775" name="Line 7"/>
          <p:cNvSpPr>
            <a:spLocks noChangeShapeType="1"/>
          </p:cNvSpPr>
          <p:nvPr/>
        </p:nvSpPr>
        <p:spPr bwMode="auto">
          <a:xfrm flipH="1">
            <a:off x="4351338" y="2349500"/>
            <a:ext cx="1296987" cy="503238"/>
          </a:xfrm>
          <a:prstGeom prst="line">
            <a:avLst/>
          </a:prstGeom>
          <a:noFill/>
          <a:ln w="38100">
            <a:solidFill>
              <a:srgbClr val="FFCC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32776" name="Line 8"/>
          <p:cNvSpPr>
            <a:spLocks noChangeShapeType="1"/>
          </p:cNvSpPr>
          <p:nvPr/>
        </p:nvSpPr>
        <p:spPr bwMode="auto">
          <a:xfrm flipH="1" flipV="1">
            <a:off x="4064000" y="3357563"/>
            <a:ext cx="1800225" cy="142875"/>
          </a:xfrm>
          <a:prstGeom prst="line">
            <a:avLst/>
          </a:prstGeom>
          <a:noFill/>
          <a:ln w="38100">
            <a:solidFill>
              <a:srgbClr val="FFCC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32777" name="TextBox 3"/>
          <p:cNvSpPr txBox="1">
            <a:spLocks noChangeArrowheads="1"/>
          </p:cNvSpPr>
          <p:nvPr/>
        </p:nvSpPr>
        <p:spPr bwMode="auto">
          <a:xfrm>
            <a:off x="6183313" y="5095875"/>
            <a:ext cx="22415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l-GR" sz="2400" b="1">
                <a:solidFill>
                  <a:srgbClr val="FFFFFF"/>
                </a:solidFill>
                <a:latin typeface="Arial" charset="0"/>
                <a:cs typeface="Arial" charset="0"/>
              </a:rPr>
              <a:t>Τα αντικλείδια</a:t>
            </a:r>
            <a:endParaRPr lang="en-GB" altLang="el-GR" sz="2400" b="1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0" name="Rectangle 2"/>
          <p:cNvSpPr>
            <a:spLocks noGrp="1" noChangeArrowheads="1"/>
          </p:cNvSpPr>
          <p:nvPr>
            <p:ph/>
          </p:nvPr>
        </p:nvSpPr>
        <p:spPr>
          <a:xfrm>
            <a:off x="428625" y="333375"/>
            <a:ext cx="9344025" cy="5762625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l-GR" sz="2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Είσοδος του ιού στο κύτταρο:</a:t>
            </a:r>
            <a:endParaRPr lang="en-US" sz="2800" b="1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ctr" eaLnBrk="1" hangingPunct="1">
              <a:buFontTx/>
              <a:buNone/>
              <a:defRPr/>
            </a:pPr>
            <a:endParaRPr lang="el-GR" b="1" dirty="0">
              <a:solidFill>
                <a:srgbClr val="66CC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rgbClr val="FFCC00"/>
              </a:buClr>
              <a:defRPr/>
            </a:pPr>
            <a:r>
              <a:rPr lang="el-GR" sz="2000" b="1" dirty="0">
                <a:solidFill>
                  <a:srgbClr val="33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Σύνδεση</a:t>
            </a: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n-US" sz="2000" b="1" dirty="0">
                <a:solidFill>
                  <a:srgbClr val="33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gp-120 </a:t>
            </a:r>
            <a:r>
              <a:rPr lang="el-GR" sz="2000" b="1" dirty="0">
                <a:solidFill>
                  <a:srgbClr val="33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με </a:t>
            </a:r>
            <a:r>
              <a:rPr lang="en-US" sz="2000" b="1" dirty="0">
                <a:solidFill>
                  <a:srgbClr val="33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CD4 </a:t>
            </a: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υποδοχέα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rgbClr val="FFCC00"/>
              </a:buClr>
              <a:defRPr/>
            </a:pPr>
            <a:r>
              <a:rPr lang="el-GR" sz="2000" b="1" dirty="0">
                <a:solidFill>
                  <a:srgbClr val="33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Σύνδεση με </a:t>
            </a:r>
            <a:r>
              <a:rPr lang="el-GR" sz="2000" b="1" dirty="0" err="1">
                <a:solidFill>
                  <a:srgbClr val="33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συνυποδοχέα</a:t>
            </a: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(</a:t>
            </a: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CCR5, CXCR4) </a:t>
            </a: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και σχηματισμός τριπλού συμπλέγματος (</a:t>
            </a: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tri-complex)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rgbClr val="FFCC00"/>
              </a:buClr>
              <a:defRPr/>
            </a:pP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Έκθεση της </a:t>
            </a: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gp41 </a:t>
            </a: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προς την εξωτερική επιφάνεια</a:t>
            </a:r>
            <a:endParaRPr lang="en-US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rgbClr val="FFCC00"/>
              </a:buClr>
              <a:defRPr/>
            </a:pPr>
            <a:r>
              <a:rPr lang="el-GR" sz="2000" b="1" dirty="0">
                <a:solidFill>
                  <a:srgbClr val="33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Σύνδεση της </a:t>
            </a:r>
            <a:r>
              <a:rPr lang="en-US" sz="2000" b="1" dirty="0">
                <a:solidFill>
                  <a:srgbClr val="33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gp41 </a:t>
            </a: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με την επιφάνεια του κυττάρου-στόχου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rgbClr val="FFCC00"/>
              </a:buClr>
              <a:defRPr/>
            </a:pPr>
            <a:r>
              <a:rPr lang="el-GR" sz="2000" b="1" dirty="0">
                <a:solidFill>
                  <a:srgbClr val="33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Σύντηξη </a:t>
            </a: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της </a:t>
            </a:r>
            <a:r>
              <a:rPr lang="el-GR" sz="2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μεβράνης</a:t>
            </a: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του ιού με τη μεμβράνη του κυττάρου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rgbClr val="FFCC00"/>
              </a:buClr>
              <a:defRPr/>
            </a:pP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Είσοδος του </a:t>
            </a:r>
            <a:r>
              <a:rPr lang="el-GR" sz="2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ιικού</a:t>
            </a: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υλικού στο κυτταρόπλασμα</a:t>
            </a:r>
            <a:endParaRPr lang="en-US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2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2"/>
          <p:cNvSpPr>
            <a:spLocks noGrp="1" noChangeArrowheads="1"/>
          </p:cNvSpPr>
          <p:nvPr>
            <p:ph/>
          </p:nvPr>
        </p:nvSpPr>
        <p:spPr>
          <a:xfrm>
            <a:off x="390525" y="620689"/>
            <a:ext cx="9382125" cy="5475312"/>
          </a:xfrm>
        </p:spPr>
        <p:txBody>
          <a:bodyPr/>
          <a:lstStyle/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rgbClr val="FFCC00"/>
              </a:buClr>
              <a:defRPr/>
            </a:pPr>
            <a:r>
              <a:rPr lang="el-GR" sz="2000" b="1" dirty="0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Κυτταρόπλασμα</a:t>
            </a: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: Μεταγραφή του </a:t>
            </a:r>
            <a:r>
              <a:rPr lang="el-GR" sz="2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ιικού</a:t>
            </a: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RNA </a:t>
            </a: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σε </a:t>
            </a: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DNA</a:t>
            </a: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με τη βοήθεια της </a:t>
            </a:r>
            <a:r>
              <a:rPr lang="el-GR" sz="2000" b="1" dirty="0">
                <a:solidFill>
                  <a:srgbClr val="66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ανάστροφης </a:t>
            </a:r>
            <a:r>
              <a:rPr lang="el-GR" sz="2000" b="1" dirty="0" err="1">
                <a:solidFill>
                  <a:srgbClr val="66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μεταγραφάσης</a:t>
            </a:r>
            <a:endParaRPr lang="el-GR" sz="2000" b="1" dirty="0">
              <a:solidFill>
                <a:srgbClr val="66CC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rgbClr val="FFCC00"/>
              </a:buClr>
              <a:defRPr/>
            </a:pP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Μεταφορά του </a:t>
            </a:r>
            <a:r>
              <a:rPr lang="el-GR" sz="2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ιικού</a:t>
            </a: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DNA </a:t>
            </a: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στον πυρήνα του κυττάρου (</a:t>
            </a:r>
            <a:r>
              <a:rPr lang="el-GR" sz="2000" b="1" dirty="0" err="1">
                <a:solidFill>
                  <a:srgbClr val="33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ιντεγκράση</a:t>
            </a: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)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rgbClr val="FFCC00"/>
              </a:buClr>
              <a:defRPr/>
            </a:pPr>
            <a:r>
              <a:rPr lang="el-GR" sz="2000" b="1" dirty="0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Πυρήνας:</a:t>
            </a: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Ενσωμάτωση του </a:t>
            </a:r>
            <a:r>
              <a:rPr lang="el-GR" sz="2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ιικού</a:t>
            </a: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DNA</a:t>
            </a: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στο </a:t>
            </a: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DNA</a:t>
            </a: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του κυττάρου (</a:t>
            </a:r>
            <a:r>
              <a:rPr lang="el-GR" sz="2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ιντεγκράση</a:t>
            </a: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)</a:t>
            </a:r>
            <a:endParaRPr lang="en-US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rgbClr val="FFCC00"/>
              </a:buClr>
              <a:defRPr/>
            </a:pP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Ενεργοποίηση: παραγωγή </a:t>
            </a: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RNA </a:t>
            </a: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από το </a:t>
            </a:r>
            <a:r>
              <a:rPr lang="el-GR" sz="2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ιικό</a:t>
            </a: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DNA</a:t>
            </a:r>
            <a:endParaRPr lang="el-GR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rgbClr val="FFCC00"/>
              </a:buClr>
              <a:defRPr/>
            </a:pP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Κωδικοποίηση πρόδρομων πρωτεϊνών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rgbClr val="FFCC00"/>
              </a:buClr>
              <a:defRPr/>
            </a:pP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«Κόψιμο» των πρόδρομων πρωτεϊνών και παραγωγή δομικών και ρυθμιστικών πρωτεϊνών του ιού (</a:t>
            </a:r>
            <a:r>
              <a:rPr lang="el-GR" sz="2000" b="1" dirty="0" err="1">
                <a:solidFill>
                  <a:srgbClr val="66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πρωτεάση</a:t>
            </a: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)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rgbClr val="FFCC00"/>
              </a:buClr>
              <a:defRPr/>
            </a:pPr>
            <a:endParaRPr lang="el-GR" sz="18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950" y="476250"/>
            <a:ext cx="6907213" cy="5845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/>
          </p:nvPr>
        </p:nvSpPr>
        <p:spPr>
          <a:xfrm>
            <a:off x="606425" y="609600"/>
            <a:ext cx="9145588" cy="5486400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l-GR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ΤΕΛΙΚΟ ΚΥΡΙΟ ΑΠΟΤΕΛΕΣΜΑ:</a:t>
            </a:r>
          </a:p>
          <a:p>
            <a:pPr eaLnBrk="1" hangingPunct="1">
              <a:buClr>
                <a:srgbClr val="FFFF00"/>
              </a:buClr>
              <a:buFontTx/>
              <a:buNone/>
              <a:defRPr/>
            </a:pPr>
            <a:endParaRPr lang="en-US" sz="1400" b="1" dirty="0">
              <a:solidFill>
                <a:srgbClr val="FFCC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rgbClr val="66CCFF"/>
              </a:buClr>
              <a:defRPr/>
            </a:pP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Σταδιακή, βραδεία έκπτωση (</a:t>
            </a:r>
            <a:r>
              <a:rPr lang="el-GR" sz="20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ποσοτική ΚΑΙ ποιοτική</a:t>
            </a: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) </a:t>
            </a:r>
            <a:r>
              <a:rPr lang="el-GR" sz="2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ανοσοδραστικών</a:t>
            </a: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κυττάρων (</a:t>
            </a: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CD4 </a:t>
            </a: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λεμφοκύτταρα κατά κύριο λόγο) </a:t>
            </a:r>
            <a:r>
              <a:rPr lang="el-GR" sz="2000" b="1" i="1" dirty="0">
                <a:solidFill>
                  <a:srgbClr val="C0C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υπό καθεστώς συνεχούς αναποτελεσματικής </a:t>
            </a:r>
            <a:r>
              <a:rPr lang="el-GR" sz="2000" b="1" i="1" dirty="0" err="1">
                <a:solidFill>
                  <a:srgbClr val="C0C0C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ανοσοδιέγερσης</a:t>
            </a:r>
            <a:endParaRPr lang="en-US" sz="2000" b="1" i="1" dirty="0">
              <a:solidFill>
                <a:srgbClr val="C0C0C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rgbClr val="66CCFF"/>
              </a:buClr>
              <a:defRPr/>
            </a:pPr>
            <a:r>
              <a:rPr lang="en-US" sz="2000" b="1" dirty="0">
                <a:solidFill>
                  <a:srgbClr val="00BBF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CD4 </a:t>
            </a:r>
            <a:r>
              <a:rPr lang="el-GR" sz="2000" b="1" dirty="0">
                <a:solidFill>
                  <a:srgbClr val="00BBF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λεμφοκύτταρα, φυσ.τιμές=500-1500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rgbClr val="66CCFF"/>
              </a:buClr>
              <a:defRPr/>
            </a:pP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CD4</a:t>
            </a: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&lt; 500: </a:t>
            </a:r>
            <a:r>
              <a:rPr lang="el-GR" sz="2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ανοσοανεπάρκεια</a:t>
            </a:r>
            <a:endParaRPr lang="el-GR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rgbClr val="66CCFF"/>
              </a:buClr>
              <a:defRPr/>
            </a:pP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CD4</a:t>
            </a: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&lt; 350: σημαντική </a:t>
            </a:r>
            <a:r>
              <a:rPr lang="el-GR" sz="2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ανοσοανεπάρκεια</a:t>
            </a:r>
            <a:endParaRPr lang="el-GR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rgbClr val="66CCFF"/>
              </a:buClr>
              <a:defRPr/>
            </a:pP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CD4</a:t>
            </a: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&lt; 200: </a:t>
            </a:r>
            <a:r>
              <a:rPr lang="el-GR" sz="2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βαρειά</a:t>
            </a: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l-GR" sz="2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ανοσοανεπάρκεια</a:t>
            </a: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(</a:t>
            </a:r>
            <a:r>
              <a:rPr lang="el-GR" sz="20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χωρίς θεραπεία: μέση επιβίωση: ~3 χρόνια</a:t>
            </a: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)</a:t>
            </a:r>
            <a:endParaRPr lang="el-GR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1" hangingPunct="1">
              <a:defRPr/>
            </a:pP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/>
          </p:nvPr>
        </p:nvSpPr>
        <p:spPr>
          <a:xfrm>
            <a:off x="428625" y="836613"/>
            <a:ext cx="9429750" cy="5259387"/>
          </a:xfrm>
        </p:spPr>
        <p:txBody>
          <a:bodyPr/>
          <a:lstStyle/>
          <a:p>
            <a:pPr marL="0" indent="0" algn="ctr" eaLnBrk="1" hangingPunct="1">
              <a:buClr>
                <a:srgbClr val="FFCC00"/>
              </a:buClr>
              <a:buFontTx/>
              <a:buNone/>
              <a:defRPr/>
            </a:pPr>
            <a:r>
              <a:rPr lang="el-GR" b="1" i="1" dirty="0">
                <a:solidFill>
                  <a:srgbClr val="66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Ο ασθενής μετά τη μόλυνση, μπορεί:</a:t>
            </a:r>
          </a:p>
          <a:p>
            <a:pPr marL="609600" indent="-609600" eaLnBrk="1" hangingPunct="1">
              <a:buClr>
                <a:srgbClr val="FFFF00"/>
              </a:buClr>
              <a:buFontTx/>
              <a:buNone/>
              <a:defRPr/>
            </a:pPr>
            <a:endParaRPr lang="el-GR" sz="3600" b="1" dirty="0">
              <a:solidFill>
                <a:srgbClr val="66CC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609600" indent="-609600" eaLnBrk="1" hangingPunct="1">
              <a:spcBef>
                <a:spcPts val="1200"/>
              </a:spcBef>
              <a:spcAft>
                <a:spcPts val="600"/>
              </a:spcAft>
              <a:buClr>
                <a:srgbClr val="66CCFF"/>
              </a:buClr>
              <a:buFontTx/>
              <a:buAutoNum type="arabicPeriod"/>
              <a:defRPr/>
            </a:pP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N</a:t>
            </a: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α παραμείνει εξ αρχής </a:t>
            </a:r>
            <a:r>
              <a:rPr lang="el-GR" sz="2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ασυμπτωματικός</a:t>
            </a:r>
            <a:endParaRPr lang="el-GR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609600" indent="-609600" eaLnBrk="1" hangingPunct="1">
              <a:spcBef>
                <a:spcPts val="1200"/>
              </a:spcBef>
              <a:spcAft>
                <a:spcPts val="600"/>
              </a:spcAft>
              <a:buClr>
                <a:srgbClr val="66CCFF"/>
              </a:buClr>
              <a:buFontTx/>
              <a:buAutoNum type="arabicPeriod"/>
              <a:defRPr/>
            </a:pP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Να εκδηλώσει οξεία </a:t>
            </a:r>
            <a:r>
              <a:rPr lang="el-GR" sz="2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πρωτολοίμωξη</a:t>
            </a: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(</a:t>
            </a: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mononucleosis like syndrome)</a:t>
            </a: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: ποικίλης έντασης συμπτωματολογία, συνήθως </a:t>
            </a:r>
            <a:r>
              <a:rPr lang="el-GR" sz="2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αυτοπεριοριζόμενη</a:t>
            </a:r>
            <a:endParaRPr lang="el-GR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609600" indent="-609600" eaLnBrk="1" hangingPunct="1">
              <a:spcBef>
                <a:spcPts val="1200"/>
              </a:spcBef>
              <a:spcAft>
                <a:spcPts val="600"/>
              </a:spcAft>
              <a:buClr>
                <a:srgbClr val="66CCFF"/>
              </a:buClr>
              <a:buFontTx/>
              <a:buAutoNum type="arabicPeriod"/>
              <a:defRPr/>
            </a:pPr>
            <a:endParaRPr lang="el-GR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609600" indent="-609600" eaLnBrk="1" hangingPunct="1">
              <a:spcBef>
                <a:spcPts val="1200"/>
              </a:spcBef>
              <a:spcAft>
                <a:spcPts val="600"/>
              </a:spcAft>
              <a:buClr>
                <a:srgbClr val="FFCC00"/>
              </a:buClr>
              <a:defRPr/>
            </a:pP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Ακολουθεί μακρό διάστημα </a:t>
            </a:r>
            <a:r>
              <a:rPr lang="el-GR" sz="2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ασυμπτωματικής</a:t>
            </a: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πορείας (με ή χωρίς λεμφαδένες): </a:t>
            </a:r>
            <a:r>
              <a:rPr lang="el-GR" sz="2000" b="1" dirty="0">
                <a:solidFill>
                  <a:srgbClr val="66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στάδιο Α</a:t>
            </a:r>
          </a:p>
          <a:p>
            <a:pPr marL="609600" indent="-609600" eaLnBrk="1" hangingPunct="1">
              <a:buClr>
                <a:srgbClr val="FFCC00"/>
              </a:buClr>
              <a:buFontTx/>
              <a:buNone/>
              <a:defRPr/>
            </a:pPr>
            <a:endParaRPr lang="el-GR" sz="1600" b="1" dirty="0">
              <a:solidFill>
                <a:srgbClr val="66CC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/>
          </p:nvPr>
        </p:nvSpPr>
        <p:spPr>
          <a:xfrm>
            <a:off x="428625" y="1989138"/>
            <a:ext cx="9344025" cy="3802062"/>
          </a:xfrm>
        </p:spPr>
        <p:txBody>
          <a:bodyPr/>
          <a:lstStyle/>
          <a:p>
            <a:pPr marL="609600" indent="-609600" eaLnBrk="1" hangingPunct="1">
              <a:lnSpc>
                <a:spcPct val="150000"/>
              </a:lnSpc>
              <a:buClr>
                <a:srgbClr val="FFCC00"/>
              </a:buClr>
              <a:defRPr/>
            </a:pP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Με τη βαθμιαία έκπτωση της ανοσολογικής ικανότητας, αρχίζουν να εμφανίζονται εκδηλώσεις όχι άμεσα απειλητικές για τη ζωή, αλλά υποδηλωτικές της </a:t>
            </a:r>
            <a:r>
              <a:rPr lang="el-GR" sz="2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ανοσοανεπάρκειας</a:t>
            </a:r>
            <a:r>
              <a:rPr lang="el-GR" sz="20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l-GR" sz="1800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(μυκητιάσεις στόματος, τριχωτή </a:t>
            </a:r>
            <a:r>
              <a:rPr lang="el-GR" sz="1800" i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λευκοπλακία</a:t>
            </a:r>
            <a:r>
              <a:rPr lang="el-GR" sz="1800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, </a:t>
            </a:r>
            <a:r>
              <a:rPr lang="el-GR" sz="1800" i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υποτρ</a:t>
            </a:r>
            <a:r>
              <a:rPr lang="el-GR" sz="1800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. ζωστήρας, </a:t>
            </a:r>
            <a:r>
              <a:rPr lang="el-GR" sz="1800" i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θρομβοπενία</a:t>
            </a:r>
            <a:r>
              <a:rPr lang="el-GR" sz="1800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, πυρετοί, διάρροιες κλπ): </a:t>
            </a:r>
            <a:r>
              <a:rPr lang="el-GR" sz="2000" b="1" dirty="0">
                <a:solidFill>
                  <a:srgbClr val="66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στάδιο Β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8" descr="Candida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8588" y="549275"/>
            <a:ext cx="3673475" cy="265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39" name="Picture 10" descr="OHL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450" y="3716338"/>
            <a:ext cx="3600450" cy="210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0539" name="Text Box 11"/>
          <p:cNvSpPr txBox="1">
            <a:spLocks noChangeArrowheads="1"/>
          </p:cNvSpPr>
          <p:nvPr/>
        </p:nvSpPr>
        <p:spPr bwMode="auto">
          <a:xfrm>
            <a:off x="6296025" y="1557338"/>
            <a:ext cx="1825625" cy="51911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CANDIDA</a:t>
            </a:r>
            <a:endParaRPr lang="el-GR" sz="2800" b="1">
              <a:solidFill>
                <a:srgbClr val="FFCC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150540" name="Rectangle 12"/>
          <p:cNvSpPr>
            <a:spLocks noChangeArrowheads="1"/>
          </p:cNvSpPr>
          <p:nvPr/>
        </p:nvSpPr>
        <p:spPr bwMode="auto">
          <a:xfrm>
            <a:off x="4638675" y="4508500"/>
            <a:ext cx="4438650" cy="519113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l-GR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ΤΡΙΧΩΤΗ ΛΕΥΚΟΠΛΑΚΙΑ</a:t>
            </a:r>
          </a:p>
        </p:txBody>
      </p:sp>
      <p:sp>
        <p:nvSpPr>
          <p:cNvPr id="39942" name="Rectangle 13"/>
          <p:cNvSpPr>
            <a:spLocks noChangeArrowheads="1"/>
          </p:cNvSpPr>
          <p:nvPr/>
        </p:nvSpPr>
        <p:spPr bwMode="auto">
          <a:xfrm>
            <a:off x="6007100" y="1412875"/>
            <a:ext cx="2376488" cy="863600"/>
          </a:xfrm>
          <a:prstGeom prst="rect">
            <a:avLst/>
          </a:prstGeom>
          <a:noFill/>
          <a:ln w="9525">
            <a:solidFill>
              <a:srgbClr val="63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/>
          </a:p>
        </p:txBody>
      </p:sp>
      <p:sp>
        <p:nvSpPr>
          <p:cNvPr id="39943" name="Rectangle 14"/>
          <p:cNvSpPr>
            <a:spLocks noChangeArrowheads="1"/>
          </p:cNvSpPr>
          <p:nvPr/>
        </p:nvSpPr>
        <p:spPr bwMode="auto">
          <a:xfrm>
            <a:off x="4567238" y="4437063"/>
            <a:ext cx="4679950" cy="720725"/>
          </a:xfrm>
          <a:prstGeom prst="rect">
            <a:avLst/>
          </a:prstGeom>
          <a:noFill/>
          <a:ln w="9525">
            <a:solidFill>
              <a:srgbClr val="63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5" descr="p162_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1613" y="404813"/>
            <a:ext cx="2424112" cy="316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3" name="Picture 6" descr="zoster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1338" y="3284538"/>
            <a:ext cx="4679950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2586" name="Text Box 10"/>
          <p:cNvSpPr txBox="1">
            <a:spLocks noChangeArrowheads="1"/>
          </p:cNvSpPr>
          <p:nvPr/>
        </p:nvSpPr>
        <p:spPr bwMode="auto">
          <a:xfrm>
            <a:off x="4927600" y="1341438"/>
            <a:ext cx="3854450" cy="51911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l-GR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ΕΡΠΗΤΑΣ ΖΩΣΤΗΡΑΣ</a:t>
            </a:r>
          </a:p>
        </p:txBody>
      </p:sp>
      <p:sp>
        <p:nvSpPr>
          <p:cNvPr id="40965" name="Rectangle 11"/>
          <p:cNvSpPr>
            <a:spLocks noChangeArrowheads="1"/>
          </p:cNvSpPr>
          <p:nvPr/>
        </p:nvSpPr>
        <p:spPr bwMode="auto">
          <a:xfrm>
            <a:off x="4856163" y="1268413"/>
            <a:ext cx="4032250" cy="720725"/>
          </a:xfrm>
          <a:prstGeom prst="rect">
            <a:avLst/>
          </a:prstGeom>
          <a:noFill/>
          <a:ln w="9525">
            <a:solidFill>
              <a:srgbClr val="63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http://www.consultant360.com/sites/default/files/images/Screen%20shot%202012-07-16%20at%2011.22.51%20AM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813" y="836613"/>
            <a:ext cx="3052762" cy="432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7" name="Picture 4" descr="http://www.odermatol.com/wp-content/uploads/fig_2j(58)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8675" y="1492250"/>
            <a:ext cx="4846638" cy="300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Image result for HIV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5713" y="1052513"/>
            <a:ext cx="7939087" cy="446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350" y="415925"/>
            <a:ext cx="8107363" cy="574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/>
          </p:nvPr>
        </p:nvSpPr>
        <p:spPr>
          <a:xfrm>
            <a:off x="685800" y="1412875"/>
            <a:ext cx="8743950" cy="4454525"/>
          </a:xfrm>
        </p:spPr>
        <p:txBody>
          <a:bodyPr/>
          <a:lstStyle/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rgbClr val="FFCC00"/>
              </a:buClr>
              <a:defRPr/>
            </a:pP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Σε προχωρημένη </a:t>
            </a:r>
            <a:r>
              <a:rPr lang="el-GR" sz="2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ανοσοανεπάρκεια</a:t>
            </a: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, εμφανίζονται καιροσκοπικές εκδηλώσεις (</a:t>
            </a:r>
            <a:r>
              <a:rPr lang="el-GR" sz="2000" b="1" dirty="0">
                <a:solidFill>
                  <a:srgbClr val="66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στάδιο </a:t>
            </a:r>
            <a:r>
              <a:rPr lang="en-US" sz="2000" b="1" dirty="0">
                <a:solidFill>
                  <a:srgbClr val="66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</a:t>
            </a:r>
            <a:r>
              <a:rPr lang="el-GR" sz="2000" b="1" dirty="0">
                <a:solidFill>
                  <a:srgbClr val="66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=</a:t>
            </a:r>
            <a:r>
              <a:rPr lang="en-US" sz="2000" b="1" dirty="0">
                <a:solidFill>
                  <a:srgbClr val="66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AIDS</a:t>
            </a: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) : 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chemeClr val="folHlink"/>
              </a:buClr>
              <a:buFont typeface="Wingdings" pitchFamily="2" charset="2"/>
              <a:buChar char="Ø"/>
              <a:defRPr/>
            </a:pPr>
            <a:r>
              <a:rPr lang="el-GR" sz="20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Λοιμώξεις (</a:t>
            </a:r>
            <a:r>
              <a:rPr lang="en-US" sz="2000" b="1" i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P.jiroveci</a:t>
            </a:r>
            <a:r>
              <a:rPr lang="en-US" sz="20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, TBC, CMV, MAC, </a:t>
            </a:r>
            <a:r>
              <a:rPr lang="el-GR" sz="20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απλός </a:t>
            </a:r>
            <a:r>
              <a:rPr lang="el-GR" sz="2000" b="1" i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έρπης</a:t>
            </a:r>
            <a:r>
              <a:rPr lang="el-GR" sz="20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με διάρκεια&gt;1 μήνα, τοξόπλασμα, </a:t>
            </a:r>
            <a:r>
              <a:rPr lang="el-GR" sz="2000" b="1" i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κρυπτοσπορίδιο</a:t>
            </a:r>
            <a:r>
              <a:rPr lang="el-GR" sz="20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, </a:t>
            </a:r>
            <a:r>
              <a:rPr lang="el-GR" sz="2000" b="1" i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κρυπτόκοκκος</a:t>
            </a:r>
            <a:r>
              <a:rPr lang="el-GR" sz="20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, </a:t>
            </a:r>
            <a:r>
              <a:rPr lang="el-GR" sz="2000" b="1" i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ιστόπλασμα</a:t>
            </a:r>
            <a:r>
              <a:rPr lang="el-GR" sz="20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κλπ)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chemeClr val="folHlink"/>
              </a:buClr>
              <a:buFont typeface="Wingdings" pitchFamily="2" charset="2"/>
              <a:buChar char="Ø"/>
              <a:defRPr/>
            </a:pPr>
            <a:r>
              <a:rPr lang="el-GR" sz="20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Νεοπλασίες (Β-</a:t>
            </a:r>
            <a:r>
              <a:rPr lang="el-GR" sz="2000" b="1" i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λέμφωμ</a:t>
            </a:r>
            <a:r>
              <a:rPr lang="el-GR" sz="20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α, σάρκωμα </a:t>
            </a:r>
            <a:r>
              <a:rPr lang="en-US" sz="20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Kaposi</a:t>
            </a:r>
            <a:r>
              <a:rPr lang="el-GR" sz="20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, </a:t>
            </a:r>
            <a:r>
              <a:rPr lang="en-US" sz="20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Ca </a:t>
            </a:r>
            <a:r>
              <a:rPr lang="el-GR" sz="20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τραχήλου μήτρας</a:t>
            </a:r>
            <a:r>
              <a:rPr lang="en-US" sz="20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)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chemeClr val="folHlink"/>
              </a:buClr>
              <a:buFont typeface="Wingdings" pitchFamily="2" charset="2"/>
              <a:buChar char="Ø"/>
              <a:defRPr/>
            </a:pPr>
            <a:r>
              <a:rPr lang="el-GR" sz="20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Άλλα: σύνδρομο απίσχνασης, </a:t>
            </a:r>
            <a:r>
              <a:rPr lang="en-US" sz="20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HIV-</a:t>
            </a:r>
            <a:r>
              <a:rPr lang="el-GR" sz="20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άνοια</a:t>
            </a:r>
          </a:p>
          <a:p>
            <a:pPr eaLnBrk="1" hangingPunct="1">
              <a:buFontTx/>
              <a:buNone/>
              <a:defRPr/>
            </a:pPr>
            <a:endParaRPr lang="el-GR" sz="3600" b="1" i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PCP2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304800"/>
            <a:ext cx="5091113" cy="6172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6083" name="Picture 3" descr="PCP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505200"/>
            <a:ext cx="3886200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4" name="Text Box 4"/>
          <p:cNvSpPr txBox="1">
            <a:spLocks noChangeArrowheads="1"/>
          </p:cNvSpPr>
          <p:nvPr/>
        </p:nvSpPr>
        <p:spPr bwMode="auto">
          <a:xfrm>
            <a:off x="6086475" y="533400"/>
            <a:ext cx="3886200" cy="1160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l-GR" sz="2800" b="1">
                <a:solidFill>
                  <a:srgbClr val="FFCC00"/>
                </a:solidFill>
                <a:latin typeface="Arial" charset="0"/>
              </a:rPr>
              <a:t>Pneumocystis carinii</a:t>
            </a:r>
          </a:p>
          <a:p>
            <a:pPr algn="ctr">
              <a:spcBef>
                <a:spcPct val="50000"/>
              </a:spcBef>
              <a:buFontTx/>
              <a:buNone/>
            </a:pPr>
            <a:r>
              <a:rPr lang="en-US" altLang="el-GR" sz="2800" b="1">
                <a:solidFill>
                  <a:srgbClr val="FFCC00"/>
                </a:solidFill>
                <a:latin typeface="Arial" charset="0"/>
              </a:rPr>
              <a:t>(Jiroveci)</a:t>
            </a:r>
            <a:endParaRPr lang="en-GB" altLang="el-GR" sz="2800" b="1">
              <a:solidFill>
                <a:srgbClr val="FFCC00"/>
              </a:solidFill>
              <a:latin typeface="Arial" charset="0"/>
            </a:endParaRPr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5791200" y="476250"/>
            <a:ext cx="4248150" cy="1439863"/>
          </a:xfrm>
          <a:prstGeom prst="rect">
            <a:avLst/>
          </a:prstGeom>
          <a:noFill/>
          <a:ln w="12700">
            <a:solidFill>
              <a:srgbClr val="66CCFF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TOXO1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7200" y="304800"/>
            <a:ext cx="4876800" cy="6172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7107" name="Picture 3" descr="TOXO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3581400"/>
            <a:ext cx="4000500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8" name="Text Box 4"/>
          <p:cNvSpPr txBox="1">
            <a:spLocks noChangeArrowheads="1"/>
          </p:cNvSpPr>
          <p:nvPr/>
        </p:nvSpPr>
        <p:spPr bwMode="auto">
          <a:xfrm>
            <a:off x="5791200" y="1052513"/>
            <a:ext cx="396081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l-GR" altLang="el-GR" sz="2800" b="1">
                <a:solidFill>
                  <a:srgbClr val="FFCC00"/>
                </a:solidFill>
                <a:latin typeface="Arial" charset="0"/>
              </a:rPr>
              <a:t>Τοξοπλάσμωση ΚΝΣ</a:t>
            </a:r>
            <a:endParaRPr lang="en-GB" altLang="el-GR" sz="2800" b="1">
              <a:solidFill>
                <a:srgbClr val="FFCC00"/>
              </a:solidFill>
              <a:latin typeface="Arial" charset="0"/>
            </a:endParaRPr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5575300" y="908050"/>
            <a:ext cx="4343400" cy="792163"/>
          </a:xfrm>
          <a:prstGeom prst="rect">
            <a:avLst/>
          </a:prstGeom>
          <a:noFill/>
          <a:ln w="12700">
            <a:solidFill>
              <a:srgbClr val="66CCFF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5" descr="Copy of 000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0" y="2924175"/>
            <a:ext cx="4392613" cy="303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131" name="Picture 6" descr="Copy of 000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3863" y="836613"/>
            <a:ext cx="3951287" cy="526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4632" name="Text Box 8"/>
          <p:cNvSpPr txBox="1">
            <a:spLocks noChangeArrowheads="1"/>
          </p:cNvSpPr>
          <p:nvPr/>
        </p:nvSpPr>
        <p:spPr bwMode="auto">
          <a:xfrm>
            <a:off x="1039813" y="981075"/>
            <a:ext cx="3197225" cy="94615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l-GR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ΑΠΛΟΣ ΕΡΠΗΤΑΣ</a:t>
            </a:r>
          </a:p>
          <a:p>
            <a:pPr algn="ctr" eaLnBrk="1" hangingPunct="1">
              <a:defRPr/>
            </a:pPr>
            <a:r>
              <a:rPr lang="el-GR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(ΧΡΟΝΙΟΣ)</a:t>
            </a:r>
          </a:p>
        </p:txBody>
      </p:sp>
      <p:sp>
        <p:nvSpPr>
          <p:cNvPr id="48133" name="Rectangle 9"/>
          <p:cNvSpPr>
            <a:spLocks noChangeArrowheads="1"/>
          </p:cNvSpPr>
          <p:nvPr/>
        </p:nvSpPr>
        <p:spPr bwMode="auto">
          <a:xfrm>
            <a:off x="679450" y="908050"/>
            <a:ext cx="4032250" cy="1225550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6" descr="Lymphom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50" y="333375"/>
            <a:ext cx="5689600" cy="417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5" name="Picture 7" descr="nhl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138" y="1773238"/>
            <a:ext cx="3516312" cy="453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8488" name="Text Box 8"/>
          <p:cNvSpPr txBox="1">
            <a:spLocks noChangeArrowheads="1"/>
          </p:cNvSpPr>
          <p:nvPr/>
        </p:nvSpPr>
        <p:spPr bwMode="auto">
          <a:xfrm>
            <a:off x="2840038" y="5178425"/>
            <a:ext cx="2085975" cy="519113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l-GR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ΛΕΜΦΩΜΑ</a:t>
            </a:r>
          </a:p>
        </p:txBody>
      </p:sp>
      <p:sp>
        <p:nvSpPr>
          <p:cNvPr id="49157" name="Rectangle 9"/>
          <p:cNvSpPr>
            <a:spLocks noChangeArrowheads="1"/>
          </p:cNvSpPr>
          <p:nvPr/>
        </p:nvSpPr>
        <p:spPr bwMode="auto">
          <a:xfrm>
            <a:off x="2406650" y="5013325"/>
            <a:ext cx="2952750" cy="936625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KAPOSAKI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0600" y="228600"/>
            <a:ext cx="2800350" cy="3429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0179" name="Picture 3" descr="Ks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304800"/>
            <a:ext cx="5486400" cy="333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0" name="Picture 4" descr="Kaposaki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921125"/>
            <a:ext cx="4191000" cy="272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1" name="Text Box 5"/>
          <p:cNvSpPr txBox="1">
            <a:spLocks noChangeArrowheads="1"/>
          </p:cNvSpPr>
          <p:nvPr/>
        </p:nvSpPr>
        <p:spPr bwMode="auto">
          <a:xfrm>
            <a:off x="5575300" y="4941888"/>
            <a:ext cx="39147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l-GR" sz="2800" b="1">
                <a:solidFill>
                  <a:srgbClr val="FFCC00"/>
                </a:solidFill>
                <a:latin typeface="Arial" charset="0"/>
              </a:rPr>
              <a:t>Kaposi’s sarcoma</a:t>
            </a:r>
            <a:endParaRPr lang="en-GB" altLang="el-GR" sz="2800" b="1">
              <a:solidFill>
                <a:srgbClr val="FFCC00"/>
              </a:solidFill>
              <a:latin typeface="Arial" charset="0"/>
            </a:endParaRPr>
          </a:p>
        </p:txBody>
      </p:sp>
      <p:sp>
        <p:nvSpPr>
          <p:cNvPr id="50182" name="Rectangle 6"/>
          <p:cNvSpPr>
            <a:spLocks noChangeArrowheads="1"/>
          </p:cNvSpPr>
          <p:nvPr/>
        </p:nvSpPr>
        <p:spPr bwMode="auto">
          <a:xfrm>
            <a:off x="5229225" y="4800600"/>
            <a:ext cx="3857625" cy="990600"/>
          </a:xfrm>
          <a:prstGeom prst="rect">
            <a:avLst/>
          </a:prstGeom>
          <a:noFill/>
          <a:ln w="12700">
            <a:solidFill>
              <a:srgbClr val="00FFCC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9263" y="333375"/>
            <a:ext cx="2692400" cy="3586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813" y="549275"/>
            <a:ext cx="5157787" cy="234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4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1763" y="4221163"/>
            <a:ext cx="3327400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5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150" y="3209925"/>
            <a:ext cx="4127500" cy="309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5" descr="ANOIA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50" y="1412875"/>
            <a:ext cx="8135938" cy="505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2342" name="Rectangle 6"/>
          <p:cNvSpPr>
            <a:spLocks noChangeArrowheads="1"/>
          </p:cNvSpPr>
          <p:nvPr/>
        </p:nvSpPr>
        <p:spPr bwMode="auto">
          <a:xfrm>
            <a:off x="4135438" y="496888"/>
            <a:ext cx="2041525" cy="519112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2800" b="1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HIV-ANOIA</a:t>
            </a:r>
            <a:endParaRPr lang="el-GR" sz="2800" b="1">
              <a:solidFill>
                <a:srgbClr val="FFCC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2228" name="Rectangle 7"/>
          <p:cNvSpPr>
            <a:spLocks noChangeArrowheads="1"/>
          </p:cNvSpPr>
          <p:nvPr/>
        </p:nvSpPr>
        <p:spPr bwMode="auto">
          <a:xfrm>
            <a:off x="3919538" y="333375"/>
            <a:ext cx="2447925" cy="792163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196850"/>
            <a:ext cx="4691063" cy="633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9400" y="2212975"/>
            <a:ext cx="4632325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274" name="Object 4"/>
          <p:cNvGraphicFramePr>
            <a:graphicFrameLocks noChangeAspect="1"/>
          </p:cNvGraphicFramePr>
          <p:nvPr/>
        </p:nvGraphicFramePr>
        <p:xfrm>
          <a:off x="534988" y="446088"/>
          <a:ext cx="9288462" cy="6011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" name="PhotoImpact" r:id="rId3" imgW="5561905" imgH="3600000" progId="PI3.Image">
                  <p:embed/>
                </p:oleObj>
              </mc:Choice>
              <mc:Fallback>
                <p:oleObj name="PhotoImpact" r:id="rId3" imgW="5561905" imgH="3600000" progId="PI3.Image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988" y="446088"/>
                        <a:ext cx="9288462" cy="6011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/>
          </p:nvPr>
        </p:nvSpPr>
        <p:spPr>
          <a:xfrm>
            <a:off x="936625" y="2060575"/>
            <a:ext cx="8743950" cy="4046538"/>
          </a:xfrm>
        </p:spPr>
        <p:txBody>
          <a:bodyPr/>
          <a:lstStyle/>
          <a:p>
            <a:pPr algn="ctr" eaLnBrk="1" hangingPunct="1">
              <a:buFontTx/>
              <a:buNone/>
            </a:pPr>
            <a:endParaRPr lang="el-GR" altLang="el-GR" sz="2400" b="1">
              <a:solidFill>
                <a:srgbClr val="FFCC00"/>
              </a:solidFill>
              <a:latin typeface="Arial" charset="0"/>
            </a:endParaRPr>
          </a:p>
          <a:p>
            <a:pPr algn="ctr" eaLnBrk="1" hangingPunct="1">
              <a:buFontTx/>
              <a:buNone/>
            </a:pPr>
            <a:r>
              <a:rPr lang="el-GR" altLang="el-GR" b="1">
                <a:solidFill>
                  <a:srgbClr val="FFCC00"/>
                </a:solidFill>
                <a:latin typeface="Arial" charset="0"/>
              </a:rPr>
              <a:t>ΕΡΓΑΣΤΗΡΙΑΚΗ ΔΙΑΓΝΩΣΗ ΚΑΙ</a:t>
            </a:r>
            <a:endParaRPr lang="en-US" altLang="el-GR" b="1">
              <a:solidFill>
                <a:srgbClr val="FFCC00"/>
              </a:solidFill>
              <a:latin typeface="Arial" charset="0"/>
            </a:endParaRPr>
          </a:p>
          <a:p>
            <a:pPr algn="ctr" eaLnBrk="1" hangingPunct="1">
              <a:buFontTx/>
              <a:buNone/>
            </a:pPr>
            <a:r>
              <a:rPr lang="el-GR" altLang="el-GR" b="1">
                <a:solidFill>
                  <a:srgbClr val="FFCC00"/>
                </a:solidFill>
                <a:latin typeface="Arial" charset="0"/>
              </a:rPr>
              <a:t>ΘΕΡΑΠΕΙΑ ΤΗΣ </a:t>
            </a:r>
            <a:r>
              <a:rPr lang="en-US" altLang="el-GR" b="1">
                <a:solidFill>
                  <a:srgbClr val="FFCC00"/>
                </a:solidFill>
                <a:latin typeface="Arial" charset="0"/>
              </a:rPr>
              <a:t>HIV </a:t>
            </a:r>
            <a:r>
              <a:rPr lang="el-GR" altLang="el-GR" b="1">
                <a:solidFill>
                  <a:srgbClr val="FFCC00"/>
                </a:solidFill>
                <a:latin typeface="Arial" charset="0"/>
              </a:rPr>
              <a:t>Λ</a:t>
            </a:r>
            <a:r>
              <a:rPr lang="en-US" altLang="el-GR" b="1">
                <a:solidFill>
                  <a:srgbClr val="FFCC00"/>
                </a:solidFill>
                <a:latin typeface="Arial" charset="0"/>
              </a:rPr>
              <a:t>OIM</a:t>
            </a:r>
            <a:r>
              <a:rPr lang="el-GR" altLang="el-GR" b="1">
                <a:solidFill>
                  <a:srgbClr val="FFCC00"/>
                </a:solidFill>
                <a:latin typeface="Arial" charset="0"/>
              </a:rPr>
              <a:t>ΩΞΗΣ</a:t>
            </a:r>
          </a:p>
          <a:p>
            <a:pPr algn="ctr" eaLnBrk="1" hangingPunct="1">
              <a:buFontTx/>
              <a:buNone/>
            </a:pPr>
            <a:endParaRPr lang="el-GR" altLang="el-GR" b="1">
              <a:solidFill>
                <a:srgbClr val="FFCC00"/>
              </a:solidFill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l-GR" altLang="el-GR" sz="2400" b="1"/>
          </a:p>
          <a:p>
            <a:pPr algn="ctr" eaLnBrk="1" hangingPunct="1">
              <a:buFontTx/>
              <a:buNone/>
            </a:pPr>
            <a:endParaRPr lang="el-GR" altLang="el-GR" sz="2400" b="1"/>
          </a:p>
          <a:p>
            <a:pPr algn="ctr" eaLnBrk="1" hangingPunct="1">
              <a:buFontTx/>
              <a:buNone/>
            </a:pPr>
            <a:endParaRPr lang="el-GR" altLang="el-GR" sz="2400" b="1"/>
          </a:p>
          <a:p>
            <a:pPr eaLnBrk="1" hangingPunct="1">
              <a:buFontTx/>
              <a:buNone/>
            </a:pPr>
            <a:endParaRPr lang="el-GR" altLang="el-GR" sz="2000" b="1" i="1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endParaRPr lang="en-US" altLang="el-GR" sz="2000" b="1" i="1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endParaRPr lang="en-US" altLang="el-GR" sz="2000" b="1" i="1">
              <a:solidFill>
                <a:schemeClr val="bg1"/>
              </a:solidFill>
            </a:endParaRPr>
          </a:p>
          <a:p>
            <a:pPr eaLnBrk="1" hangingPunct="1">
              <a:buFontTx/>
              <a:buNone/>
            </a:pPr>
            <a:endParaRPr lang="el-GR" altLang="el-GR" sz="2000" b="1" i="1">
              <a:solidFill>
                <a:srgbClr val="FFFFFF"/>
              </a:solidFill>
              <a:latin typeface="Arial" charset="0"/>
            </a:endParaRPr>
          </a:p>
          <a:p>
            <a:pPr eaLnBrk="1" hangingPunct="1">
              <a:buFontTx/>
              <a:buNone/>
            </a:pPr>
            <a:endParaRPr lang="el-GR" altLang="el-GR" sz="2000" b="1" i="1">
              <a:solidFill>
                <a:schemeClr val="bg1"/>
              </a:solidFill>
            </a:endParaRPr>
          </a:p>
        </p:txBody>
      </p:sp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606425" y="2133600"/>
            <a:ext cx="9074150" cy="2160588"/>
          </a:xfrm>
          <a:prstGeom prst="rect">
            <a:avLst/>
          </a:prstGeom>
          <a:noFill/>
          <a:ln w="9525">
            <a:solidFill>
              <a:srgbClr val="99CC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/>
          </p:nvPr>
        </p:nvSpPr>
        <p:spPr>
          <a:xfrm>
            <a:off x="463550" y="1484313"/>
            <a:ext cx="9359900" cy="4611687"/>
          </a:xfrm>
        </p:spPr>
        <p:txBody>
          <a:bodyPr/>
          <a:lstStyle/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rgbClr val="FFCC00"/>
              </a:buClr>
              <a:defRPr/>
            </a:pPr>
            <a:r>
              <a:rPr lang="el-GR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Η ΔΙΑΓΝΩΣΗ της λοίμωξης τίθεται με την εργαστηριακή αναζήτηση των </a:t>
            </a:r>
            <a:r>
              <a:rPr lang="el-GR" sz="2400" b="1" i="1" dirty="0">
                <a:solidFill>
                  <a:srgbClr val="33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αντισωμάτων</a:t>
            </a:r>
            <a:r>
              <a:rPr lang="el-GR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κατά του ιού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rgbClr val="66CCFF"/>
              </a:buClr>
              <a:buFont typeface="Wingdings" pitchFamily="2" charset="2"/>
              <a:buChar char="§"/>
              <a:defRPr/>
            </a:pPr>
            <a:r>
              <a:rPr lang="el-GR" sz="24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Μέθοδος </a:t>
            </a:r>
            <a:r>
              <a:rPr lang="en-US" sz="24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screening: ELISA</a:t>
            </a:r>
            <a:r>
              <a:rPr lang="el-GR" sz="24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l-GR" sz="1800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(Ε</a:t>
            </a:r>
            <a:r>
              <a:rPr lang="en-US" sz="1800" i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nzyme</a:t>
            </a:r>
            <a:r>
              <a:rPr lang="en-US" sz="1800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Linked </a:t>
            </a:r>
            <a:r>
              <a:rPr lang="en-US" sz="1800" i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ImmunoSorbed</a:t>
            </a:r>
            <a:r>
              <a:rPr lang="en-US" sz="1800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Assay)</a:t>
            </a:r>
            <a:endParaRPr lang="el-GR" sz="2000" b="1" i="1" dirty="0">
              <a:solidFill>
                <a:srgbClr val="C0C0C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1" hangingPunct="1">
              <a:spcBef>
                <a:spcPts val="1800"/>
              </a:spcBef>
              <a:spcAft>
                <a:spcPts val="1200"/>
              </a:spcAft>
              <a:buClr>
                <a:srgbClr val="66CCFF"/>
              </a:buClr>
              <a:buFont typeface="Wingdings" pitchFamily="2" charset="2"/>
              <a:buChar char="§"/>
              <a:defRPr/>
            </a:pPr>
            <a:r>
              <a:rPr lang="el-GR" sz="24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Μέθοδος επιβεβαίωσης: </a:t>
            </a:r>
            <a:r>
              <a:rPr lang="en-US" sz="24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Western-Blot</a:t>
            </a:r>
            <a:r>
              <a:rPr lang="el-GR" sz="24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, </a:t>
            </a:r>
            <a:r>
              <a:rPr lang="en-US" sz="2400" b="1" i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Innolia</a:t>
            </a:r>
            <a:r>
              <a:rPr lang="en-US" sz="24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l-GR" sz="24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κλπ</a:t>
            </a:r>
            <a:endParaRPr lang="en-US" sz="2400" b="1" i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eaLnBrk="1" hangingPunct="1">
              <a:spcBef>
                <a:spcPts val="1800"/>
              </a:spcBef>
              <a:spcAft>
                <a:spcPts val="1200"/>
              </a:spcAft>
              <a:buClr>
                <a:srgbClr val="66CCFF"/>
              </a:buClr>
              <a:buFont typeface="Wingdings" pitchFamily="2" charset="2"/>
              <a:buChar char="§"/>
              <a:defRPr/>
            </a:pPr>
            <a:r>
              <a:rPr lang="en-US" sz="24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PCR</a:t>
            </a:r>
            <a:r>
              <a:rPr lang="el-GR" sz="24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: αναζήτηση του </a:t>
            </a:r>
            <a:r>
              <a:rPr lang="el-GR" sz="2400" b="1" i="1" dirty="0">
                <a:solidFill>
                  <a:srgbClr val="33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ιού</a:t>
            </a:r>
            <a:r>
              <a:rPr lang="el-GR" sz="24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στο αίμα </a:t>
            </a:r>
            <a:r>
              <a:rPr lang="en-US" sz="1800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(</a:t>
            </a:r>
            <a:r>
              <a:rPr lang="el-GR" sz="1800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όχι ρουτίνα)</a:t>
            </a:r>
            <a:endParaRPr lang="el-GR" sz="1800" dirty="0">
              <a:solidFill>
                <a:srgbClr val="FFCC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56323" name="AutoShape 4" descr="Image result for star"/>
          <p:cNvSpPr>
            <a:spLocks noChangeAspect="1" noChangeArrowheads="1"/>
          </p:cNvSpPr>
          <p:nvPr/>
        </p:nvSpPr>
        <p:spPr bwMode="auto">
          <a:xfrm>
            <a:off x="168275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l-GR" altLang="el-GR" sz="280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/>
        <p:txBody>
          <a:bodyPr/>
          <a:lstStyle/>
          <a:p>
            <a:pPr marL="0" indent="0">
              <a:spcBef>
                <a:spcPts val="1200"/>
              </a:spcBef>
              <a:spcAft>
                <a:spcPts val="600"/>
              </a:spcAft>
              <a:buClr>
                <a:srgbClr val="FFCC00"/>
              </a:buClr>
              <a:buFontTx/>
              <a:buNone/>
              <a:defRPr/>
            </a:pPr>
            <a:r>
              <a:rPr lang="el-GR" sz="2400" b="1" dirty="0">
                <a:solidFill>
                  <a:srgbClr val="33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Μέθοδος Ε</a:t>
            </a:r>
            <a:r>
              <a:rPr lang="en-US" sz="2400" b="1" dirty="0">
                <a:solidFill>
                  <a:srgbClr val="33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LISA:</a:t>
            </a:r>
          </a:p>
          <a:p>
            <a:pPr>
              <a:spcBef>
                <a:spcPts val="1200"/>
              </a:spcBef>
              <a:spcAft>
                <a:spcPts val="600"/>
              </a:spcAft>
              <a:buClr>
                <a:srgbClr val="FFCC00"/>
              </a:buClr>
              <a:defRPr/>
            </a:pP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Αντιδραστήρια 4</a:t>
            </a:r>
            <a:r>
              <a:rPr lang="el-GR" sz="2000" b="1" baseline="30000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ης</a:t>
            </a: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γενεάς: ανίχνευση αντισωμάτων έναντι </a:t>
            </a: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HIV-1, HIV-2 </a:t>
            </a:r>
            <a:r>
              <a:rPr lang="el-GR" sz="2000" b="1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και</a:t>
            </a: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αντιγόνου </a:t>
            </a: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p24</a:t>
            </a:r>
          </a:p>
          <a:p>
            <a:pPr>
              <a:spcBef>
                <a:spcPts val="1200"/>
              </a:spcBef>
              <a:spcAft>
                <a:spcPts val="600"/>
              </a:spcAft>
              <a:buClr>
                <a:srgbClr val="FFCC00"/>
              </a:buClr>
              <a:defRPr/>
            </a:pP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Θετικοποιείται: 3 εβδομάδες μετά τη μόλυνση </a:t>
            </a:r>
            <a:endParaRPr lang="en-GB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>
              <a:spcBef>
                <a:spcPts val="1200"/>
              </a:spcBef>
              <a:spcAft>
                <a:spcPts val="600"/>
              </a:spcAft>
              <a:buClr>
                <a:srgbClr val="FFCC00"/>
              </a:buClr>
              <a:defRPr/>
            </a:pP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Ευαισθησία &amp; ειδικότητα: &gt;99.6%</a:t>
            </a:r>
            <a:endParaRPr lang="en-GB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0" indent="0">
              <a:spcBef>
                <a:spcPts val="1200"/>
              </a:spcBef>
              <a:spcAft>
                <a:spcPts val="600"/>
              </a:spcAft>
              <a:buClr>
                <a:srgbClr val="FFCC00"/>
              </a:buClr>
              <a:buFontTx/>
              <a:buNone/>
              <a:defRPr/>
            </a:pPr>
            <a:endParaRPr lang="el-GR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marL="0" indent="0">
              <a:spcBef>
                <a:spcPts val="1200"/>
              </a:spcBef>
              <a:spcAft>
                <a:spcPts val="600"/>
              </a:spcAft>
              <a:buClr>
                <a:srgbClr val="FFCC00"/>
              </a:buClr>
              <a:buFontTx/>
              <a:buNone/>
              <a:defRPr/>
            </a:pPr>
            <a:r>
              <a:rPr lang="el-GR" sz="2400" b="1" dirty="0">
                <a:solidFill>
                  <a:srgbClr val="33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«Γρήγορα τεστ»: ανοσοχρωματογραφική μέθοδος</a:t>
            </a:r>
          </a:p>
          <a:p>
            <a:pPr>
              <a:spcBef>
                <a:spcPts val="1200"/>
              </a:spcBef>
              <a:spcAft>
                <a:spcPts val="600"/>
              </a:spcAft>
              <a:buClr>
                <a:srgbClr val="FFCC00"/>
              </a:buClr>
              <a:defRPr/>
            </a:pP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Αποτέλεσμα εντός </a:t>
            </a: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15-</a:t>
            </a: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30 λεπτών.</a:t>
            </a:r>
          </a:p>
          <a:p>
            <a:pPr>
              <a:spcBef>
                <a:spcPts val="1200"/>
              </a:spcBef>
              <a:spcAft>
                <a:spcPts val="600"/>
              </a:spcAft>
              <a:buClr>
                <a:srgbClr val="FFCC00"/>
              </a:buClr>
              <a:defRPr/>
            </a:pP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Θετικοποιούνται: 6-12  εβδομάδες</a:t>
            </a:r>
          </a:p>
          <a:p>
            <a:pPr>
              <a:spcBef>
                <a:spcPts val="1200"/>
              </a:spcBef>
              <a:spcAft>
                <a:spcPts val="600"/>
              </a:spcAft>
              <a:buClr>
                <a:srgbClr val="FFCC00"/>
              </a:buClr>
              <a:defRPr/>
            </a:pP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Ευαισθησία &amp; ειδικότητα: &gt;99.6%</a:t>
            </a:r>
          </a:p>
          <a:p>
            <a:pPr marL="0" indent="0">
              <a:spcBef>
                <a:spcPts val="1200"/>
              </a:spcBef>
              <a:buFontTx/>
              <a:buNone/>
              <a:defRPr/>
            </a:pPr>
            <a:endParaRPr lang="el-G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/>
          </p:nvPr>
        </p:nvSpPr>
        <p:spPr>
          <a:xfrm>
            <a:off x="428625" y="1700213"/>
            <a:ext cx="9515475" cy="4167187"/>
          </a:xfrm>
        </p:spPr>
        <p:txBody>
          <a:bodyPr/>
          <a:lstStyle/>
          <a:p>
            <a:pPr eaLnBrk="1" hangingPunct="1">
              <a:spcAft>
                <a:spcPts val="600"/>
              </a:spcAft>
              <a:buClr>
                <a:srgbClr val="FFCC00"/>
              </a:buClr>
              <a:defRPr/>
            </a:pP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Η εξέταση για </a:t>
            </a:r>
            <a:r>
              <a:rPr lang="en-US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HIV</a:t>
            </a: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γίνεται μόνο μετά από ενημέρωση και συναίνεση του ασθενούς. Η εν αγνοία του ασθενούς διενέργεια είναι παράνομη </a:t>
            </a:r>
          </a:p>
          <a:p>
            <a:pPr eaLnBrk="1" hangingPunct="1">
              <a:spcAft>
                <a:spcPts val="600"/>
              </a:spcAft>
              <a:buClr>
                <a:srgbClr val="FFCC00"/>
              </a:buClr>
              <a:defRPr/>
            </a:pP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Γίνεται ως ρουτίνα μόνον σε αιμοδότες και δωρητές οργάνων και ιστών</a:t>
            </a:r>
          </a:p>
        </p:txBody>
      </p:sp>
      <p:sp>
        <p:nvSpPr>
          <p:cNvPr id="58371" name="Rectangle 3"/>
          <p:cNvSpPr>
            <a:spLocks noChangeArrowheads="1"/>
          </p:cNvSpPr>
          <p:nvPr/>
        </p:nvSpPr>
        <p:spPr bwMode="auto">
          <a:xfrm>
            <a:off x="257175" y="1341438"/>
            <a:ext cx="9858375" cy="2016125"/>
          </a:xfrm>
          <a:prstGeom prst="rect">
            <a:avLst/>
          </a:prstGeom>
          <a:noFill/>
          <a:ln w="57150" cmpd="thickThin">
            <a:solidFill>
              <a:srgbClr val="66CC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534988" y="404813"/>
            <a:ext cx="9429750" cy="517842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r>
              <a:rPr lang="el-GR" sz="28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ΣΤΟΙΧΕΙΑ ΑΞΙΟΛΟΓΗΣΗΣ ΗΙ</a:t>
            </a:r>
            <a:r>
              <a:rPr lang="en-US" sz="28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V </a:t>
            </a:r>
            <a:r>
              <a:rPr lang="el-GR" sz="28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ΑΣΘΕΝΟΥΣ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FontTx/>
              <a:buNone/>
              <a:defRPr/>
            </a:pPr>
            <a:endParaRPr lang="el-GR" sz="16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rgbClr val="FFCC00"/>
              </a:buClr>
              <a:buFont typeface="Wingdings" panose="05000000000000000000" pitchFamily="2" charset="2"/>
              <a:buChar char="v"/>
              <a:defRPr/>
            </a:pPr>
            <a:r>
              <a:rPr lang="el-GR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Ιστορικό</a:t>
            </a:r>
            <a:endParaRPr lang="en-US" sz="18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rgbClr val="FFCC00"/>
              </a:buClr>
              <a:buFont typeface="Wingdings" panose="05000000000000000000" pitchFamily="2" charset="2"/>
              <a:buChar char="v"/>
              <a:defRPr/>
            </a:pPr>
            <a:r>
              <a:rPr lang="el-GR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Κλινική εξέταση</a:t>
            </a:r>
            <a:endParaRPr lang="en-US" sz="18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rgbClr val="FFCC00"/>
              </a:buClr>
              <a:buFont typeface="Wingdings" panose="05000000000000000000" pitchFamily="2" charset="2"/>
              <a:buChar char="v"/>
              <a:defRPr/>
            </a:pPr>
            <a:r>
              <a:rPr lang="en-US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E</a:t>
            </a:r>
            <a:r>
              <a:rPr lang="el-GR" sz="18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ργαστηριακά</a:t>
            </a:r>
            <a:r>
              <a:rPr lang="el-GR" sz="18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: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rgbClr val="66CCFF"/>
              </a:buClr>
              <a:buFont typeface="Wingdings" panose="05000000000000000000" pitchFamily="2" charset="2"/>
              <a:buChar char="ü"/>
              <a:defRPr/>
            </a:pPr>
            <a:r>
              <a:rPr lang="el-GR" sz="18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Προσδιορισμός </a:t>
            </a:r>
            <a:r>
              <a:rPr lang="en-US" sz="18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CD4 </a:t>
            </a:r>
            <a:r>
              <a:rPr lang="el-GR" sz="18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λεμφοκυττάρων (</a:t>
            </a:r>
            <a:r>
              <a:rPr lang="el-GR" sz="1800" b="1" i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φυσ.τιμές</a:t>
            </a:r>
            <a:r>
              <a:rPr lang="el-GR" sz="18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: 500 – 1.500)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rgbClr val="66CCFF"/>
              </a:buClr>
              <a:buFont typeface="Wingdings" panose="05000000000000000000" pitchFamily="2" charset="2"/>
              <a:buChar char="ü"/>
              <a:defRPr/>
            </a:pPr>
            <a:r>
              <a:rPr lang="el-GR" sz="18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Προσδιορισμός </a:t>
            </a:r>
            <a:r>
              <a:rPr lang="el-GR" sz="1800" b="1" i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ιικού</a:t>
            </a:r>
            <a:r>
              <a:rPr lang="el-GR" sz="18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φορτίου (επιθυμητή τιμή: &lt; 50 </a:t>
            </a:r>
            <a:r>
              <a:rPr lang="en-US" sz="18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copies/ml = </a:t>
            </a:r>
            <a:r>
              <a:rPr lang="el-GR" sz="18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μη ανιχνεύσιμο)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rgbClr val="66CCFF"/>
              </a:buClr>
              <a:buFont typeface="Wingdings" panose="05000000000000000000" pitchFamily="2" charset="2"/>
              <a:buChar char="ü"/>
              <a:defRPr/>
            </a:pPr>
            <a:r>
              <a:rPr lang="el-GR" sz="18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Γονοτυπικός έλεγχος: ανίχνευση μεταλλάξεων στο </a:t>
            </a:r>
            <a:r>
              <a:rPr lang="el-GR" sz="1800" b="1" i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ιικό</a:t>
            </a:r>
            <a:r>
              <a:rPr lang="el-GR" sz="18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 </a:t>
            </a:r>
            <a:r>
              <a:rPr lang="el-GR" sz="1800" b="1" i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γονιδίωμα</a:t>
            </a:r>
            <a:r>
              <a:rPr lang="el-GR" sz="18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, που είναι υπεύθυνες για αντοχή σε φάρμακα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rgbClr val="66CCFF"/>
              </a:buClr>
              <a:buFont typeface="Wingdings" panose="05000000000000000000" pitchFamily="2" charset="2"/>
              <a:buChar char="ü"/>
              <a:defRPr/>
            </a:pPr>
            <a:r>
              <a:rPr lang="el-GR" sz="18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Γενικός και βιοχημικός έλεγχος, έλεγχος για ΣΜΝ, </a:t>
            </a:r>
            <a:r>
              <a:rPr lang="en-US" sz="1800" b="1" i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Mantoux</a:t>
            </a:r>
            <a:r>
              <a:rPr lang="en-US" sz="18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, </a:t>
            </a:r>
            <a:r>
              <a:rPr lang="el-GR" sz="1800" b="1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ακτινογραφικός έλεγχος κλπ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defRPr/>
            </a:pPr>
            <a:endParaRPr lang="el-GR" sz="28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Box 2"/>
          <p:cNvSpPr txBox="1">
            <a:spLocks noChangeArrowheads="1"/>
          </p:cNvSpPr>
          <p:nvPr/>
        </p:nvSpPr>
        <p:spPr bwMode="auto">
          <a:xfrm>
            <a:off x="822325" y="981075"/>
            <a:ext cx="8858250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l-GR" altLang="el-GR" sz="2400" b="1">
                <a:solidFill>
                  <a:srgbClr val="FFC000"/>
                </a:solidFill>
                <a:latin typeface="Arial" charset="0"/>
              </a:rPr>
              <a:t>ΘΕΡΑΠΕΙΑ: </a:t>
            </a:r>
            <a:r>
              <a:rPr lang="el-GR" altLang="el-GR" sz="1800" b="1">
                <a:solidFill>
                  <a:srgbClr val="FFFFFF"/>
                </a:solidFill>
                <a:latin typeface="Arial" charset="0"/>
              </a:rPr>
              <a:t>Στην περίπτωση της </a:t>
            </a:r>
            <a:r>
              <a:rPr lang="en-US" altLang="el-GR" sz="1800" b="1">
                <a:solidFill>
                  <a:srgbClr val="FFFFFF"/>
                </a:solidFill>
                <a:latin typeface="Arial" charset="0"/>
              </a:rPr>
              <a:t>HIV </a:t>
            </a:r>
            <a:r>
              <a:rPr lang="el-GR" altLang="el-GR" sz="1800" b="1">
                <a:solidFill>
                  <a:srgbClr val="FFFFFF"/>
                </a:solidFill>
                <a:latin typeface="Arial" charset="0"/>
              </a:rPr>
              <a:t>λοίμωξης, οι εξελίξεις στη θεραπεία της είναι αλλεπάλληλες και οι ταχύτερες από κάθε άλλη νόσο στην ιστορία</a:t>
            </a:r>
            <a:endParaRPr lang="el-GR" altLang="el-GR" b="1">
              <a:solidFill>
                <a:srgbClr val="FFFF00"/>
              </a:solidFill>
            </a:endParaRPr>
          </a:p>
          <a:p>
            <a:pPr>
              <a:spcBef>
                <a:spcPct val="0"/>
              </a:spcBef>
              <a:buFontTx/>
              <a:buNone/>
            </a:pPr>
            <a:endParaRPr lang="el-GR" altLang="el-GR" sz="2400"/>
          </a:p>
        </p:txBody>
      </p:sp>
      <p:pic>
        <p:nvPicPr>
          <p:cNvPr id="6041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375" y="2349500"/>
            <a:ext cx="3887788" cy="331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996" y="1196752"/>
            <a:ext cx="8925323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813" y="188913"/>
            <a:ext cx="4148137" cy="635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Oval 2"/>
          <p:cNvSpPr>
            <a:spLocks noChangeArrowheads="1"/>
          </p:cNvSpPr>
          <p:nvPr/>
        </p:nvSpPr>
        <p:spPr bwMode="auto">
          <a:xfrm>
            <a:off x="1039813" y="3429000"/>
            <a:ext cx="3311525" cy="295116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l-GR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89795" name="Oval 3"/>
          <p:cNvSpPr>
            <a:spLocks noChangeArrowheads="1"/>
          </p:cNvSpPr>
          <p:nvPr/>
        </p:nvSpPr>
        <p:spPr bwMode="auto">
          <a:xfrm>
            <a:off x="2190750" y="1268413"/>
            <a:ext cx="1152525" cy="10810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el-GR" sz="3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HIV</a:t>
            </a:r>
            <a:endParaRPr lang="el-GR" altLang="el-GR" sz="36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63492" name="Rectangle 4"/>
          <p:cNvSpPr>
            <a:spLocks noChangeArrowheads="1"/>
          </p:cNvSpPr>
          <p:nvPr/>
        </p:nvSpPr>
        <p:spPr bwMode="auto">
          <a:xfrm>
            <a:off x="2695575" y="2349500"/>
            <a:ext cx="144463" cy="503238"/>
          </a:xfrm>
          <a:prstGeom prst="rect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/>
          </a:p>
        </p:txBody>
      </p:sp>
      <p:sp>
        <p:nvSpPr>
          <p:cNvPr id="63493" name="AutoShape 5"/>
          <p:cNvSpPr>
            <a:spLocks noChangeArrowheads="1"/>
          </p:cNvSpPr>
          <p:nvPr/>
        </p:nvSpPr>
        <p:spPr bwMode="auto">
          <a:xfrm>
            <a:off x="2406650" y="2852738"/>
            <a:ext cx="215900" cy="576262"/>
          </a:xfrm>
          <a:prstGeom prst="parallelogram">
            <a:avLst>
              <a:gd name="adj" fmla="val 25000"/>
            </a:avLst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/>
          </a:p>
        </p:txBody>
      </p:sp>
      <p:sp>
        <p:nvSpPr>
          <p:cNvPr id="63494" name="AutoShape 6"/>
          <p:cNvSpPr>
            <a:spLocks noChangeArrowheads="1"/>
          </p:cNvSpPr>
          <p:nvPr/>
        </p:nvSpPr>
        <p:spPr bwMode="auto">
          <a:xfrm>
            <a:off x="2767013" y="2997200"/>
            <a:ext cx="215900" cy="431800"/>
          </a:xfrm>
          <a:prstGeom prst="roundRect">
            <a:avLst>
              <a:gd name="adj" fmla="val 16667"/>
            </a:avLst>
          </a:prstGeom>
          <a:solidFill>
            <a:srgbClr val="80008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/>
          </a:p>
        </p:txBody>
      </p:sp>
      <p:sp>
        <p:nvSpPr>
          <p:cNvPr id="289799" name="Text Box 7"/>
          <p:cNvSpPr txBox="1">
            <a:spLocks noChangeArrowheads="1"/>
          </p:cNvSpPr>
          <p:nvPr/>
        </p:nvSpPr>
        <p:spPr bwMode="auto">
          <a:xfrm>
            <a:off x="1974850" y="4508500"/>
            <a:ext cx="1377950" cy="64135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el-GR" sz="3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CELL</a:t>
            </a:r>
            <a:endParaRPr lang="el-GR" altLang="el-GR" sz="36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63496" name="Text Box 8"/>
          <p:cNvSpPr txBox="1">
            <a:spLocks noChangeArrowheads="1"/>
          </p:cNvSpPr>
          <p:nvPr/>
        </p:nvSpPr>
        <p:spPr bwMode="auto">
          <a:xfrm>
            <a:off x="750888" y="2205038"/>
            <a:ext cx="919162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2000" b="1">
                <a:solidFill>
                  <a:srgbClr val="FFFFFF"/>
                </a:solidFill>
                <a:latin typeface="Arial" charset="0"/>
              </a:rPr>
              <a:t>gp120</a:t>
            </a:r>
            <a:endParaRPr lang="el-GR" altLang="el-GR" sz="2000" b="1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89801" name="Text Box 9"/>
          <p:cNvSpPr txBox="1">
            <a:spLocks noChangeArrowheads="1"/>
          </p:cNvSpPr>
          <p:nvPr/>
        </p:nvSpPr>
        <p:spPr bwMode="auto">
          <a:xfrm>
            <a:off x="730250" y="2919413"/>
            <a:ext cx="693738" cy="3968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el-GR" sz="20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CD4</a:t>
            </a:r>
            <a:endParaRPr lang="el-GR" altLang="el-GR" sz="20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289802" name="Text Box 10"/>
          <p:cNvSpPr txBox="1">
            <a:spLocks noChangeArrowheads="1"/>
          </p:cNvSpPr>
          <p:nvPr/>
        </p:nvSpPr>
        <p:spPr bwMode="auto">
          <a:xfrm>
            <a:off x="3343275" y="2708275"/>
            <a:ext cx="1624013" cy="396875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el-GR" sz="20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Co-receptor</a:t>
            </a:r>
            <a:endParaRPr lang="el-GR" altLang="el-GR" sz="20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63499" name="Line 11"/>
          <p:cNvSpPr>
            <a:spLocks noChangeShapeType="1"/>
          </p:cNvSpPr>
          <p:nvPr/>
        </p:nvSpPr>
        <p:spPr bwMode="auto">
          <a:xfrm>
            <a:off x="1398588" y="3141663"/>
            <a:ext cx="936625" cy="71437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63500" name="Line 12"/>
          <p:cNvSpPr>
            <a:spLocks noChangeShapeType="1"/>
          </p:cNvSpPr>
          <p:nvPr/>
        </p:nvSpPr>
        <p:spPr bwMode="auto">
          <a:xfrm>
            <a:off x="1687513" y="2492375"/>
            <a:ext cx="936625" cy="71438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63501" name="Line 13"/>
          <p:cNvSpPr>
            <a:spLocks noChangeShapeType="1"/>
          </p:cNvSpPr>
          <p:nvPr/>
        </p:nvSpPr>
        <p:spPr bwMode="auto">
          <a:xfrm flipH="1">
            <a:off x="3198813" y="3141663"/>
            <a:ext cx="936625" cy="71437"/>
          </a:xfrm>
          <a:prstGeom prst="line">
            <a:avLst/>
          </a:prstGeom>
          <a:noFill/>
          <a:ln w="9525">
            <a:solidFill>
              <a:srgbClr val="FF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289806" name="Text Box 14"/>
          <p:cNvSpPr txBox="1">
            <a:spLocks noChangeArrowheads="1"/>
          </p:cNvSpPr>
          <p:nvPr/>
        </p:nvSpPr>
        <p:spPr bwMode="auto">
          <a:xfrm>
            <a:off x="2479675" y="333375"/>
            <a:ext cx="4260850" cy="528638"/>
          </a:xfrm>
          <a:prstGeom prst="rect">
            <a:avLst/>
          </a:prstGeom>
          <a:noFill/>
          <a:ln w="9525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el-GR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K</a:t>
            </a:r>
            <a:r>
              <a:rPr lang="el-GR" altLang="el-GR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ΥΚΛΟΣ ΖΩΗΣ ΤΟΥ </a:t>
            </a:r>
            <a:r>
              <a:rPr lang="en-US" altLang="el-GR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HIV</a:t>
            </a:r>
            <a:endParaRPr lang="el-GR" altLang="el-GR" sz="28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289807" name="Text Box 15"/>
          <p:cNvSpPr txBox="1">
            <a:spLocks noChangeArrowheads="1"/>
          </p:cNvSpPr>
          <p:nvPr/>
        </p:nvSpPr>
        <p:spPr bwMode="auto">
          <a:xfrm>
            <a:off x="5430838" y="1916113"/>
            <a:ext cx="2670175" cy="98425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8001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573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717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buFontTx/>
              <a:buAutoNum type="arabicPeriod"/>
              <a:defRPr/>
            </a:pPr>
            <a:r>
              <a:rPr lang="el-GR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Σύνδεση του ιού </a:t>
            </a:r>
          </a:p>
          <a:p>
            <a:pPr eaLnBrk="1" hangingPunct="1">
              <a:defRPr/>
            </a:pPr>
            <a:r>
              <a:rPr lang="el-GR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με το κύτταρο-στόχο</a:t>
            </a:r>
          </a:p>
          <a:p>
            <a:pPr eaLnBrk="1" hangingPunct="1">
              <a:defRPr/>
            </a:pPr>
            <a:endParaRPr lang="el-GR" altLang="el-GR" sz="16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289808" name="Rectangle 16"/>
          <p:cNvSpPr>
            <a:spLocks noChangeArrowheads="1"/>
          </p:cNvSpPr>
          <p:nvPr/>
        </p:nvSpPr>
        <p:spPr bwMode="auto">
          <a:xfrm>
            <a:off x="5033963" y="4271963"/>
            <a:ext cx="4681537" cy="1755775"/>
          </a:xfrm>
          <a:prstGeom prst="rect">
            <a:avLst/>
          </a:prstGeom>
          <a:noFill/>
          <a:ln w="9525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eaLnBrk="1" hangingPunct="1">
              <a:lnSpc>
                <a:spcPct val="150000"/>
              </a:lnSpc>
              <a:buClr>
                <a:srgbClr val="33CCFF"/>
              </a:buClr>
              <a:buFont typeface="Arial" panose="020B0604020202020204" pitchFamily="34" charset="0"/>
              <a:buChar char="•"/>
              <a:defRPr/>
            </a:pPr>
            <a:r>
              <a:rPr lang="en-US" altLang="el-GR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A</a:t>
            </a:r>
            <a:r>
              <a:rPr lang="el-GR" altLang="el-GR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ναστολείς</a:t>
            </a:r>
            <a:r>
              <a:rPr lang="el-GR" altLang="el-GR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n-US" altLang="el-GR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gp120</a:t>
            </a:r>
          </a:p>
          <a:p>
            <a:pPr marL="342900" indent="-342900" eaLnBrk="1" hangingPunct="1">
              <a:lnSpc>
                <a:spcPct val="150000"/>
              </a:lnSpc>
              <a:buClr>
                <a:srgbClr val="33CCFF"/>
              </a:buClr>
              <a:buFont typeface="Arial" panose="020B0604020202020204" pitchFamily="34" charset="0"/>
              <a:buChar char="•"/>
              <a:defRPr/>
            </a:pPr>
            <a:r>
              <a:rPr lang="el-GR" altLang="el-GR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Αναστολείς </a:t>
            </a:r>
            <a:r>
              <a:rPr lang="en-US" altLang="el-GR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CD4</a:t>
            </a:r>
            <a:endParaRPr lang="el-GR" altLang="el-GR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pPr marL="342900" indent="-342900" eaLnBrk="1" hangingPunct="1">
              <a:lnSpc>
                <a:spcPct val="150000"/>
              </a:lnSpc>
              <a:buClr>
                <a:srgbClr val="33CCFF"/>
              </a:buClr>
              <a:buFont typeface="Arial" panose="020B0604020202020204" pitchFamily="34" charset="0"/>
              <a:buChar char="•"/>
              <a:defRPr/>
            </a:pPr>
            <a:r>
              <a:rPr lang="el-GR" altLang="el-GR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Αναστολείς </a:t>
            </a:r>
            <a:r>
              <a:rPr lang="el-GR" altLang="el-GR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συνυποδοχέων</a:t>
            </a:r>
            <a:endParaRPr lang="el-GR" altLang="el-GR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9808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Oval 2"/>
          <p:cNvSpPr>
            <a:spLocks noChangeArrowheads="1"/>
          </p:cNvSpPr>
          <p:nvPr/>
        </p:nvSpPr>
        <p:spPr bwMode="auto">
          <a:xfrm>
            <a:off x="1039813" y="2852738"/>
            <a:ext cx="3311525" cy="2951162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l-GR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90819" name="Oval 3"/>
          <p:cNvSpPr>
            <a:spLocks noChangeArrowheads="1"/>
          </p:cNvSpPr>
          <p:nvPr/>
        </p:nvSpPr>
        <p:spPr bwMode="auto">
          <a:xfrm>
            <a:off x="1974850" y="1844675"/>
            <a:ext cx="1152525" cy="10810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el-GR" sz="3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HIV</a:t>
            </a:r>
            <a:endParaRPr lang="el-GR" altLang="el-GR" sz="36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290820" name="Text Box 4"/>
          <p:cNvSpPr txBox="1">
            <a:spLocks noChangeArrowheads="1"/>
          </p:cNvSpPr>
          <p:nvPr/>
        </p:nvSpPr>
        <p:spPr bwMode="auto">
          <a:xfrm>
            <a:off x="1974850" y="4076700"/>
            <a:ext cx="1377950" cy="64135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el-GR" sz="3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CELL</a:t>
            </a:r>
            <a:endParaRPr lang="el-GR" altLang="el-GR" sz="36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290821" name="Text Box 5"/>
          <p:cNvSpPr txBox="1">
            <a:spLocks noChangeArrowheads="1"/>
          </p:cNvSpPr>
          <p:nvPr/>
        </p:nvSpPr>
        <p:spPr bwMode="auto">
          <a:xfrm>
            <a:off x="2479675" y="333375"/>
            <a:ext cx="4260850" cy="528638"/>
          </a:xfrm>
          <a:prstGeom prst="rect">
            <a:avLst/>
          </a:prstGeom>
          <a:noFill/>
          <a:ln w="9525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el-GR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K</a:t>
            </a:r>
            <a:r>
              <a:rPr lang="el-GR" altLang="el-GR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ΥΚΛΟΣ ΖΩΗΣ ΤΟΥ </a:t>
            </a:r>
            <a:r>
              <a:rPr lang="en-US" altLang="el-GR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HIV</a:t>
            </a:r>
            <a:endParaRPr lang="el-GR" altLang="el-GR" sz="28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290822" name="Text Box 6"/>
          <p:cNvSpPr txBox="1">
            <a:spLocks noChangeArrowheads="1"/>
          </p:cNvSpPr>
          <p:nvPr/>
        </p:nvSpPr>
        <p:spPr bwMode="auto">
          <a:xfrm>
            <a:off x="4783138" y="1628775"/>
            <a:ext cx="4392612" cy="954088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8001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573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717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r>
              <a:rPr lang="el-GR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2. Σύντηξη της μεμβράνης του ιού με τη μεμβράνη του κυττάρου</a:t>
            </a:r>
          </a:p>
          <a:p>
            <a:pPr eaLnBrk="1" hangingPunct="1">
              <a:defRPr/>
            </a:pPr>
            <a:endParaRPr lang="el-GR" altLang="el-GR" sz="16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290823" name="Rectangle 7"/>
          <p:cNvSpPr>
            <a:spLocks noChangeArrowheads="1"/>
          </p:cNvSpPr>
          <p:nvPr/>
        </p:nvSpPr>
        <p:spPr bwMode="auto">
          <a:xfrm>
            <a:off x="5359400" y="4746625"/>
            <a:ext cx="3303588" cy="461963"/>
          </a:xfrm>
          <a:prstGeom prst="rect">
            <a:avLst/>
          </a:prstGeom>
          <a:noFill/>
          <a:ln w="9525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l-GR" altLang="el-GR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Αναστολείς σύντηξης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0823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AutoShape 2"/>
          <p:cNvSpPr>
            <a:spLocks noChangeArrowheads="1"/>
          </p:cNvSpPr>
          <p:nvPr/>
        </p:nvSpPr>
        <p:spPr bwMode="auto">
          <a:xfrm>
            <a:off x="1039813" y="1628775"/>
            <a:ext cx="503237" cy="287338"/>
          </a:xfrm>
          <a:prstGeom prst="wave">
            <a:avLst>
              <a:gd name="adj1" fmla="val 13005"/>
              <a:gd name="adj2" fmla="val 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/>
          </a:p>
        </p:txBody>
      </p:sp>
      <p:sp>
        <p:nvSpPr>
          <p:cNvPr id="65539" name="AutoShape 3"/>
          <p:cNvSpPr>
            <a:spLocks noChangeArrowheads="1"/>
          </p:cNvSpPr>
          <p:nvPr/>
        </p:nvSpPr>
        <p:spPr bwMode="auto">
          <a:xfrm>
            <a:off x="1543050" y="1628775"/>
            <a:ext cx="503238" cy="287338"/>
          </a:xfrm>
          <a:prstGeom prst="wave">
            <a:avLst>
              <a:gd name="adj1" fmla="val 13005"/>
              <a:gd name="adj2" fmla="val 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/>
          </a:p>
        </p:txBody>
      </p:sp>
      <p:sp>
        <p:nvSpPr>
          <p:cNvPr id="65540" name="AutoShape 4"/>
          <p:cNvSpPr>
            <a:spLocks noChangeArrowheads="1"/>
          </p:cNvSpPr>
          <p:nvPr/>
        </p:nvSpPr>
        <p:spPr bwMode="auto">
          <a:xfrm>
            <a:off x="2047875" y="1628775"/>
            <a:ext cx="503238" cy="287338"/>
          </a:xfrm>
          <a:prstGeom prst="wave">
            <a:avLst>
              <a:gd name="adj1" fmla="val 13005"/>
              <a:gd name="adj2" fmla="val 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/>
          </a:p>
        </p:txBody>
      </p:sp>
      <p:sp>
        <p:nvSpPr>
          <p:cNvPr id="65541" name="AutoShape 5"/>
          <p:cNvSpPr>
            <a:spLocks noChangeArrowheads="1"/>
          </p:cNvSpPr>
          <p:nvPr/>
        </p:nvSpPr>
        <p:spPr bwMode="auto">
          <a:xfrm>
            <a:off x="2551113" y="1628775"/>
            <a:ext cx="503237" cy="287338"/>
          </a:xfrm>
          <a:prstGeom prst="wave">
            <a:avLst>
              <a:gd name="adj1" fmla="val 13005"/>
              <a:gd name="adj2" fmla="val 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/>
          </a:p>
        </p:txBody>
      </p:sp>
      <p:sp>
        <p:nvSpPr>
          <p:cNvPr id="65542" name="AutoShape 6"/>
          <p:cNvSpPr>
            <a:spLocks noChangeArrowheads="1"/>
          </p:cNvSpPr>
          <p:nvPr/>
        </p:nvSpPr>
        <p:spPr bwMode="auto">
          <a:xfrm>
            <a:off x="966788" y="3644900"/>
            <a:ext cx="503237" cy="287338"/>
          </a:xfrm>
          <a:prstGeom prst="wave">
            <a:avLst>
              <a:gd name="adj1" fmla="val 13005"/>
              <a:gd name="adj2" fmla="val 0"/>
            </a:avLst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/>
          </a:p>
        </p:txBody>
      </p:sp>
      <p:sp>
        <p:nvSpPr>
          <p:cNvPr id="65543" name="AutoShape 7"/>
          <p:cNvSpPr>
            <a:spLocks noChangeArrowheads="1"/>
          </p:cNvSpPr>
          <p:nvPr/>
        </p:nvSpPr>
        <p:spPr bwMode="auto">
          <a:xfrm>
            <a:off x="1471613" y="3644900"/>
            <a:ext cx="503237" cy="287338"/>
          </a:xfrm>
          <a:prstGeom prst="wave">
            <a:avLst>
              <a:gd name="adj1" fmla="val 13005"/>
              <a:gd name="adj2" fmla="val 0"/>
            </a:avLst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/>
          </a:p>
        </p:txBody>
      </p:sp>
      <p:sp>
        <p:nvSpPr>
          <p:cNvPr id="65544" name="AutoShape 8"/>
          <p:cNvSpPr>
            <a:spLocks noChangeArrowheads="1"/>
          </p:cNvSpPr>
          <p:nvPr/>
        </p:nvSpPr>
        <p:spPr bwMode="auto">
          <a:xfrm>
            <a:off x="1974850" y="3644900"/>
            <a:ext cx="503238" cy="287338"/>
          </a:xfrm>
          <a:prstGeom prst="wave">
            <a:avLst>
              <a:gd name="adj1" fmla="val 13005"/>
              <a:gd name="adj2" fmla="val 0"/>
            </a:avLst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/>
          </a:p>
        </p:txBody>
      </p:sp>
      <p:sp>
        <p:nvSpPr>
          <p:cNvPr id="65545" name="AutoShape 9"/>
          <p:cNvSpPr>
            <a:spLocks noChangeArrowheads="1"/>
          </p:cNvSpPr>
          <p:nvPr/>
        </p:nvSpPr>
        <p:spPr bwMode="auto">
          <a:xfrm>
            <a:off x="2479675" y="3644900"/>
            <a:ext cx="503238" cy="287338"/>
          </a:xfrm>
          <a:prstGeom prst="wave">
            <a:avLst>
              <a:gd name="adj1" fmla="val 13005"/>
              <a:gd name="adj2" fmla="val 0"/>
            </a:avLst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/>
          </a:p>
        </p:txBody>
      </p:sp>
      <p:sp>
        <p:nvSpPr>
          <p:cNvPr id="65546" name="AutoShape 10"/>
          <p:cNvSpPr>
            <a:spLocks noChangeArrowheads="1"/>
          </p:cNvSpPr>
          <p:nvPr/>
        </p:nvSpPr>
        <p:spPr bwMode="auto">
          <a:xfrm>
            <a:off x="966788" y="4005263"/>
            <a:ext cx="503237" cy="287337"/>
          </a:xfrm>
          <a:prstGeom prst="wave">
            <a:avLst>
              <a:gd name="adj1" fmla="val 13005"/>
              <a:gd name="adj2" fmla="val 0"/>
            </a:avLst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/>
          </a:p>
        </p:txBody>
      </p:sp>
      <p:sp>
        <p:nvSpPr>
          <p:cNvPr id="65547" name="AutoShape 11"/>
          <p:cNvSpPr>
            <a:spLocks noChangeArrowheads="1"/>
          </p:cNvSpPr>
          <p:nvPr/>
        </p:nvSpPr>
        <p:spPr bwMode="auto">
          <a:xfrm>
            <a:off x="1471613" y="4005263"/>
            <a:ext cx="503237" cy="287337"/>
          </a:xfrm>
          <a:prstGeom prst="wave">
            <a:avLst>
              <a:gd name="adj1" fmla="val 13005"/>
              <a:gd name="adj2" fmla="val 0"/>
            </a:avLst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/>
          </a:p>
        </p:txBody>
      </p:sp>
      <p:sp>
        <p:nvSpPr>
          <p:cNvPr id="65548" name="AutoShape 12"/>
          <p:cNvSpPr>
            <a:spLocks noChangeArrowheads="1"/>
          </p:cNvSpPr>
          <p:nvPr/>
        </p:nvSpPr>
        <p:spPr bwMode="auto">
          <a:xfrm>
            <a:off x="1974850" y="4005263"/>
            <a:ext cx="503238" cy="287337"/>
          </a:xfrm>
          <a:prstGeom prst="wave">
            <a:avLst>
              <a:gd name="adj1" fmla="val 13005"/>
              <a:gd name="adj2" fmla="val 0"/>
            </a:avLst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/>
          </a:p>
        </p:txBody>
      </p:sp>
      <p:sp>
        <p:nvSpPr>
          <p:cNvPr id="65549" name="AutoShape 13"/>
          <p:cNvSpPr>
            <a:spLocks noChangeArrowheads="1"/>
          </p:cNvSpPr>
          <p:nvPr/>
        </p:nvSpPr>
        <p:spPr bwMode="auto">
          <a:xfrm>
            <a:off x="2479675" y="4005263"/>
            <a:ext cx="503238" cy="287337"/>
          </a:xfrm>
          <a:prstGeom prst="wave">
            <a:avLst>
              <a:gd name="adj1" fmla="val 13005"/>
              <a:gd name="adj2" fmla="val 0"/>
            </a:avLst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/>
          </a:p>
        </p:txBody>
      </p:sp>
      <p:sp>
        <p:nvSpPr>
          <p:cNvPr id="65550" name="AutoShape 14"/>
          <p:cNvSpPr>
            <a:spLocks noChangeArrowheads="1"/>
          </p:cNvSpPr>
          <p:nvPr/>
        </p:nvSpPr>
        <p:spPr bwMode="auto">
          <a:xfrm>
            <a:off x="1687513" y="2205038"/>
            <a:ext cx="287337" cy="1223962"/>
          </a:xfrm>
          <a:prstGeom prst="downArrow">
            <a:avLst>
              <a:gd name="adj1" fmla="val 50000"/>
              <a:gd name="adj2" fmla="val 106492"/>
            </a:avLst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/>
          </a:p>
        </p:txBody>
      </p:sp>
      <p:sp>
        <p:nvSpPr>
          <p:cNvPr id="291855" name="Text Box 15"/>
          <p:cNvSpPr txBox="1">
            <a:spLocks noChangeArrowheads="1"/>
          </p:cNvSpPr>
          <p:nvPr/>
        </p:nvSpPr>
        <p:spPr bwMode="auto">
          <a:xfrm>
            <a:off x="1543050" y="857250"/>
            <a:ext cx="955675" cy="519113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el-GR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RNA</a:t>
            </a:r>
            <a:endParaRPr lang="el-GR" altLang="el-GR" sz="28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291856" name="Text Box 16"/>
          <p:cNvSpPr txBox="1">
            <a:spLocks noChangeArrowheads="1"/>
          </p:cNvSpPr>
          <p:nvPr/>
        </p:nvSpPr>
        <p:spPr bwMode="auto">
          <a:xfrm>
            <a:off x="1471613" y="4724400"/>
            <a:ext cx="955675" cy="519113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el-GR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DNA</a:t>
            </a:r>
            <a:endParaRPr lang="el-GR" altLang="el-GR" sz="28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291857" name="Text Box 17"/>
          <p:cNvSpPr txBox="1">
            <a:spLocks noChangeArrowheads="1"/>
          </p:cNvSpPr>
          <p:nvPr/>
        </p:nvSpPr>
        <p:spPr bwMode="auto">
          <a:xfrm>
            <a:off x="2190750" y="2276475"/>
            <a:ext cx="2520950" cy="94615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el-GR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Reverse</a:t>
            </a:r>
          </a:p>
          <a:p>
            <a:pPr eaLnBrk="1" hangingPunct="1">
              <a:defRPr/>
            </a:pPr>
            <a:r>
              <a:rPr lang="en-US" altLang="el-GR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Transcriptase</a:t>
            </a:r>
            <a:endParaRPr lang="el-GR" altLang="el-GR" sz="28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291858" name="Text Box 18"/>
          <p:cNvSpPr txBox="1">
            <a:spLocks noChangeArrowheads="1"/>
          </p:cNvSpPr>
          <p:nvPr/>
        </p:nvSpPr>
        <p:spPr bwMode="auto">
          <a:xfrm>
            <a:off x="5575300" y="1628775"/>
            <a:ext cx="3438525" cy="1446213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8001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573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717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r>
              <a:rPr lang="en-US" altLang="el-GR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3</a:t>
            </a:r>
            <a:r>
              <a:rPr lang="el-GR" altLang="el-GR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. </a:t>
            </a:r>
            <a:r>
              <a:rPr lang="en-US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M</a:t>
            </a:r>
            <a:r>
              <a:rPr lang="el-GR" altLang="el-GR" sz="2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εταγραφή</a:t>
            </a:r>
            <a:r>
              <a:rPr lang="el-GR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του </a:t>
            </a:r>
            <a:r>
              <a:rPr lang="el-GR" altLang="el-GR" sz="2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ιικού</a:t>
            </a:r>
            <a:r>
              <a:rPr lang="el-GR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</a:t>
            </a:r>
            <a:endParaRPr lang="en-US" altLang="el-GR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en-US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RNA </a:t>
            </a:r>
            <a:r>
              <a:rPr lang="el-GR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σε </a:t>
            </a:r>
            <a:r>
              <a:rPr lang="en-US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DNA</a:t>
            </a:r>
            <a:r>
              <a:rPr lang="el-GR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με τη βοήθεια</a:t>
            </a:r>
          </a:p>
          <a:p>
            <a:pPr eaLnBrk="1" hangingPunct="1">
              <a:defRPr/>
            </a:pPr>
            <a:r>
              <a:rPr lang="el-GR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της αν. </a:t>
            </a:r>
            <a:r>
              <a:rPr lang="el-GR" altLang="el-GR" sz="2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μεταγραφάσης</a:t>
            </a:r>
            <a:endParaRPr lang="el-GR" altLang="el-GR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pPr eaLnBrk="1" hangingPunct="1">
              <a:defRPr/>
            </a:pPr>
            <a:endParaRPr lang="el-GR" altLang="el-GR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65555" name="Rectangle 19"/>
          <p:cNvSpPr>
            <a:spLocks noChangeArrowheads="1"/>
          </p:cNvSpPr>
          <p:nvPr/>
        </p:nvSpPr>
        <p:spPr bwMode="auto">
          <a:xfrm>
            <a:off x="390525" y="476250"/>
            <a:ext cx="4608513" cy="5400675"/>
          </a:xfrm>
          <a:prstGeom prst="rect">
            <a:avLst/>
          </a:prstGeom>
          <a:noFill/>
          <a:ln w="9525">
            <a:solidFill>
              <a:srgbClr val="FFFFFF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400"/>
          </a:p>
        </p:txBody>
      </p:sp>
      <p:sp>
        <p:nvSpPr>
          <p:cNvPr id="291860" name="Rectangle 20"/>
          <p:cNvSpPr>
            <a:spLocks noChangeArrowheads="1"/>
          </p:cNvSpPr>
          <p:nvPr/>
        </p:nvSpPr>
        <p:spPr bwMode="auto">
          <a:xfrm>
            <a:off x="5719763" y="3933825"/>
            <a:ext cx="4100512" cy="1508125"/>
          </a:xfrm>
          <a:prstGeom prst="rect">
            <a:avLst/>
          </a:prstGeom>
          <a:noFill/>
          <a:ln w="9525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spcBef>
                <a:spcPts val="600"/>
              </a:spcBef>
              <a:spcAft>
                <a:spcPts val="600"/>
              </a:spcAft>
              <a:defRPr/>
            </a:pPr>
            <a:r>
              <a:rPr lang="el-GR" altLang="el-GR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Αναστολείς </a:t>
            </a:r>
            <a:r>
              <a:rPr lang="el-GR" altLang="el-GR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μεταγραφάσης</a:t>
            </a:r>
            <a:endParaRPr lang="el-GR" altLang="el-GR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rgbClr val="00BBFE"/>
              </a:buClr>
              <a:buFontTx/>
              <a:buChar char="•"/>
              <a:defRPr/>
            </a:pPr>
            <a:r>
              <a:rPr lang="el-GR" altLang="el-GR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l-GR" altLang="el-GR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Νουκλεοσιδικοί</a:t>
            </a:r>
            <a:endParaRPr lang="el-GR" altLang="el-GR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rgbClr val="00BBFE"/>
              </a:buClr>
              <a:buFontTx/>
              <a:buChar char="•"/>
              <a:defRPr/>
            </a:pPr>
            <a:r>
              <a:rPr lang="el-GR" altLang="el-GR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Μη </a:t>
            </a:r>
            <a:r>
              <a:rPr lang="el-GR" altLang="el-GR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Νουκλεοσιδικοί</a:t>
            </a:r>
            <a:endParaRPr lang="el-GR" altLang="el-GR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1860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0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325" y="1052513"/>
            <a:ext cx="3657600" cy="355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2867" name="Text Box 3"/>
          <p:cNvSpPr txBox="1">
            <a:spLocks noChangeArrowheads="1"/>
          </p:cNvSpPr>
          <p:nvPr/>
        </p:nvSpPr>
        <p:spPr bwMode="auto">
          <a:xfrm>
            <a:off x="5072063" y="1341438"/>
            <a:ext cx="4319587" cy="1754187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8001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573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717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r>
              <a:rPr lang="en-US" altLang="el-GR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4</a:t>
            </a:r>
            <a:r>
              <a:rPr lang="el-GR" altLang="el-GR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. Με</a:t>
            </a:r>
            <a:r>
              <a:rPr lang="el-GR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ταφορά του </a:t>
            </a:r>
            <a:r>
              <a:rPr lang="el-GR" altLang="el-GR" sz="2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ιικού</a:t>
            </a:r>
            <a:r>
              <a:rPr lang="el-GR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</a:t>
            </a:r>
            <a:r>
              <a:rPr lang="en-US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DNA</a:t>
            </a:r>
            <a:r>
              <a:rPr lang="el-GR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στον πυρήνα και ενσωμάτωση στο </a:t>
            </a:r>
            <a:r>
              <a:rPr lang="en-US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DNA</a:t>
            </a:r>
            <a:r>
              <a:rPr lang="el-GR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του κυττάρου με τη βοήθεια της </a:t>
            </a:r>
            <a:r>
              <a:rPr lang="el-GR" altLang="el-GR" sz="2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ιντεγκράσης</a:t>
            </a:r>
            <a:endParaRPr lang="el-GR" altLang="el-GR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pPr eaLnBrk="1" hangingPunct="1">
              <a:defRPr/>
            </a:pPr>
            <a:endParaRPr lang="el-GR" altLang="el-GR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292868" name="Rectangle 4"/>
          <p:cNvSpPr>
            <a:spLocks noChangeArrowheads="1"/>
          </p:cNvSpPr>
          <p:nvPr/>
        </p:nvSpPr>
        <p:spPr bwMode="auto">
          <a:xfrm>
            <a:off x="5359400" y="4797425"/>
            <a:ext cx="3746500" cy="466725"/>
          </a:xfrm>
          <a:prstGeom prst="rect">
            <a:avLst/>
          </a:prstGeom>
          <a:noFill/>
          <a:ln w="9525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l-GR" altLang="el-GR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Αναστολείς ιντεγκράσης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2868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Oval 2"/>
          <p:cNvSpPr>
            <a:spLocks noChangeArrowheads="1"/>
          </p:cNvSpPr>
          <p:nvPr/>
        </p:nvSpPr>
        <p:spPr bwMode="auto">
          <a:xfrm>
            <a:off x="1111250" y="4652963"/>
            <a:ext cx="1152525" cy="10810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el-GR" sz="3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HIV</a:t>
            </a:r>
            <a:endParaRPr lang="el-GR" altLang="el-GR" sz="36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293891" name="Oval 3"/>
          <p:cNvSpPr>
            <a:spLocks noChangeArrowheads="1"/>
          </p:cNvSpPr>
          <p:nvPr/>
        </p:nvSpPr>
        <p:spPr bwMode="auto">
          <a:xfrm>
            <a:off x="3775075" y="4076700"/>
            <a:ext cx="1152525" cy="10810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el-GR" sz="3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HIV</a:t>
            </a:r>
            <a:endParaRPr lang="el-GR" altLang="el-GR" sz="36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67588" name="Oval 4"/>
          <p:cNvSpPr>
            <a:spLocks noChangeArrowheads="1"/>
          </p:cNvSpPr>
          <p:nvPr/>
        </p:nvSpPr>
        <p:spPr bwMode="auto">
          <a:xfrm>
            <a:off x="822325" y="836613"/>
            <a:ext cx="3311525" cy="2951162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GB" altLang="el-GR" sz="180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93893" name="Text Box 5"/>
          <p:cNvSpPr txBox="1">
            <a:spLocks noChangeArrowheads="1"/>
          </p:cNvSpPr>
          <p:nvPr/>
        </p:nvSpPr>
        <p:spPr bwMode="auto">
          <a:xfrm>
            <a:off x="1758950" y="1989138"/>
            <a:ext cx="1377950" cy="64135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altLang="el-GR" sz="3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CELL</a:t>
            </a:r>
            <a:endParaRPr lang="el-GR" altLang="el-GR" sz="36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293894" name="Oval 6"/>
          <p:cNvSpPr>
            <a:spLocks noChangeArrowheads="1"/>
          </p:cNvSpPr>
          <p:nvPr/>
        </p:nvSpPr>
        <p:spPr bwMode="auto">
          <a:xfrm>
            <a:off x="2479675" y="4437063"/>
            <a:ext cx="1152525" cy="1081087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el-GR" sz="3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HIV</a:t>
            </a:r>
            <a:endParaRPr lang="el-GR" altLang="el-GR" sz="36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293895" name="Oval 7"/>
          <p:cNvSpPr>
            <a:spLocks noChangeArrowheads="1"/>
          </p:cNvSpPr>
          <p:nvPr/>
        </p:nvSpPr>
        <p:spPr bwMode="auto">
          <a:xfrm>
            <a:off x="390525" y="3644900"/>
            <a:ext cx="1152525" cy="108108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el-GR" sz="36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HIV</a:t>
            </a:r>
            <a:endParaRPr lang="el-GR" altLang="el-GR" sz="3600" b="1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67592" name="Line 8"/>
          <p:cNvSpPr>
            <a:spLocks noChangeShapeType="1"/>
          </p:cNvSpPr>
          <p:nvPr/>
        </p:nvSpPr>
        <p:spPr bwMode="auto">
          <a:xfrm>
            <a:off x="3559175" y="3429000"/>
            <a:ext cx="504825" cy="64770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67593" name="Line 9"/>
          <p:cNvSpPr>
            <a:spLocks noChangeShapeType="1"/>
          </p:cNvSpPr>
          <p:nvPr/>
        </p:nvSpPr>
        <p:spPr bwMode="auto">
          <a:xfrm>
            <a:off x="2695575" y="3789363"/>
            <a:ext cx="144463" cy="576262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67594" name="Line 10"/>
          <p:cNvSpPr>
            <a:spLocks noChangeShapeType="1"/>
          </p:cNvSpPr>
          <p:nvPr/>
        </p:nvSpPr>
        <p:spPr bwMode="auto">
          <a:xfrm flipH="1">
            <a:off x="1327150" y="3429000"/>
            <a:ext cx="144463" cy="21590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67595" name="Line 11"/>
          <p:cNvSpPr>
            <a:spLocks noChangeShapeType="1"/>
          </p:cNvSpPr>
          <p:nvPr/>
        </p:nvSpPr>
        <p:spPr bwMode="auto">
          <a:xfrm flipH="1">
            <a:off x="1830388" y="3716338"/>
            <a:ext cx="144462" cy="865187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l-GR"/>
          </a:p>
        </p:txBody>
      </p:sp>
      <p:sp>
        <p:nvSpPr>
          <p:cNvPr id="293900" name="Text Box 12"/>
          <p:cNvSpPr txBox="1">
            <a:spLocks noChangeArrowheads="1"/>
          </p:cNvSpPr>
          <p:nvPr/>
        </p:nvSpPr>
        <p:spPr bwMode="auto">
          <a:xfrm>
            <a:off x="4949825" y="1179513"/>
            <a:ext cx="3794125" cy="2430462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8001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573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7145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1717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628900" indent="-3429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3086100" indent="-3429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543300" indent="-3429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4000500" indent="-3429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r>
              <a:rPr lang="el-GR" altLang="el-GR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5</a:t>
            </a:r>
            <a:r>
              <a:rPr lang="el-GR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. Ενεργοποίηση, σύνθεση</a:t>
            </a:r>
          </a:p>
          <a:p>
            <a:pPr eaLnBrk="1" hangingPunct="1">
              <a:defRPr/>
            </a:pPr>
            <a:r>
              <a:rPr lang="el-GR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πρωτεϊνών (</a:t>
            </a:r>
            <a:r>
              <a:rPr lang="el-GR" altLang="el-GR" sz="2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πρωτεάση</a:t>
            </a:r>
            <a:r>
              <a:rPr lang="el-GR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)</a:t>
            </a:r>
            <a:r>
              <a:rPr lang="en-US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,</a:t>
            </a:r>
            <a:endParaRPr lang="el-GR" altLang="el-GR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pPr eaLnBrk="1" hangingPunct="1">
              <a:defRPr/>
            </a:pPr>
            <a:r>
              <a:rPr lang="el-GR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νέα </a:t>
            </a:r>
            <a:r>
              <a:rPr lang="el-GR" altLang="el-GR" sz="2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ιικά</a:t>
            </a:r>
            <a:r>
              <a:rPr lang="el-GR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σωματίδια,</a:t>
            </a:r>
          </a:p>
          <a:p>
            <a:pPr eaLnBrk="1" hangingPunct="1">
              <a:defRPr/>
            </a:pPr>
            <a:r>
              <a:rPr lang="el-GR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έξοδος νέων ιών από το</a:t>
            </a:r>
          </a:p>
          <a:p>
            <a:pPr eaLnBrk="1" hangingPunct="1">
              <a:defRPr/>
            </a:pPr>
            <a:r>
              <a:rPr lang="el-GR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κύτταρο</a:t>
            </a:r>
          </a:p>
          <a:p>
            <a:pPr eaLnBrk="1" hangingPunct="1">
              <a:defRPr/>
            </a:pPr>
            <a:endParaRPr lang="el-GR" altLang="el-GR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pPr eaLnBrk="1" hangingPunct="1">
              <a:defRPr/>
            </a:pPr>
            <a:endParaRPr lang="el-GR" altLang="el-GR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293901" name="Rectangle 13"/>
          <p:cNvSpPr>
            <a:spLocks noChangeArrowheads="1"/>
          </p:cNvSpPr>
          <p:nvPr/>
        </p:nvSpPr>
        <p:spPr bwMode="auto">
          <a:xfrm>
            <a:off x="5575300" y="5229225"/>
            <a:ext cx="4219575" cy="528638"/>
          </a:xfrm>
          <a:prstGeom prst="rect">
            <a:avLst/>
          </a:prstGeom>
          <a:noFill/>
          <a:ln w="9525">
            <a:solidFill>
              <a:srgbClr val="FFCC00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l-GR" altLang="el-GR" sz="28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Αναστολείς πρωτεάσης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3901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/>
          </p:nvPr>
        </p:nvSpPr>
        <p:spPr>
          <a:xfrm>
            <a:off x="606425" y="404813"/>
            <a:ext cx="9290050" cy="5486400"/>
          </a:xfrm>
        </p:spPr>
        <p:txBody>
          <a:bodyPr/>
          <a:lstStyle/>
          <a:p>
            <a:pPr marL="0" indent="0" algn="ctr" eaLnBrk="1" hangingPunct="1">
              <a:buFontTx/>
              <a:buNone/>
              <a:defRPr/>
            </a:pPr>
            <a:r>
              <a:rPr lang="el-GR" altLang="el-GR" sz="28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Έτσι, συνολικά σήμερα υπάρχουν:</a:t>
            </a:r>
          </a:p>
          <a:p>
            <a:pPr marL="0" indent="0" algn="ctr" eaLnBrk="1" hangingPunct="1">
              <a:buFontTx/>
              <a:buNone/>
              <a:defRPr/>
            </a:pPr>
            <a:endParaRPr lang="el-GR" altLang="el-GR" sz="1600" b="1" dirty="0">
              <a:solidFill>
                <a:srgbClr val="FFCC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rgbClr val="33CCFF"/>
              </a:buClr>
              <a:buFont typeface="Arial" panose="020B0604020202020204" pitchFamily="34" charset="0"/>
              <a:buChar char="•"/>
              <a:defRPr/>
            </a:pPr>
            <a:r>
              <a:rPr lang="el-GR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Αναστολείς ανάστροφης </a:t>
            </a:r>
            <a:r>
              <a:rPr lang="el-GR" altLang="el-GR" sz="2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μεταγραφάσης</a:t>
            </a:r>
            <a:r>
              <a:rPr lang="el-GR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</a:t>
            </a:r>
            <a:r>
              <a:rPr lang="el-GR" altLang="el-GR" sz="2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νουκλεοσιδικοί</a:t>
            </a:r>
            <a:r>
              <a:rPr lang="el-GR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)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rgbClr val="33CCFF"/>
              </a:buClr>
              <a:buFont typeface="Arial" panose="020B0604020202020204" pitchFamily="34" charset="0"/>
              <a:buChar char="•"/>
              <a:defRPr/>
            </a:pPr>
            <a:r>
              <a:rPr lang="el-GR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Αναστολείς ανάστροφης </a:t>
            </a:r>
            <a:r>
              <a:rPr lang="el-GR" altLang="el-GR" sz="2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μεταγραφάσης</a:t>
            </a:r>
            <a:r>
              <a:rPr lang="el-GR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(μη </a:t>
            </a:r>
            <a:r>
              <a:rPr lang="el-GR" altLang="el-GR" sz="2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νουκλεοσιδικοί</a:t>
            </a:r>
            <a:r>
              <a:rPr lang="el-GR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)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rgbClr val="33CCFF"/>
              </a:buClr>
              <a:buFont typeface="Arial" panose="020B0604020202020204" pitchFamily="34" charset="0"/>
              <a:buChar char="•"/>
              <a:defRPr/>
            </a:pPr>
            <a:r>
              <a:rPr lang="el-GR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Αναστολείς </a:t>
            </a:r>
            <a:r>
              <a:rPr lang="el-GR" altLang="el-GR" sz="2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πρωτεάσης</a:t>
            </a:r>
            <a:endParaRPr lang="el-GR" altLang="el-GR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rgbClr val="33CCFF"/>
              </a:buClr>
              <a:buFont typeface="Arial" panose="020B0604020202020204" pitchFamily="34" charset="0"/>
              <a:buChar char="•"/>
              <a:defRPr/>
            </a:pPr>
            <a:r>
              <a:rPr lang="el-GR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Αναστολείς </a:t>
            </a:r>
            <a:r>
              <a:rPr lang="el-GR" altLang="el-GR" sz="2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ιντεγκράσης</a:t>
            </a:r>
            <a:endParaRPr lang="el-GR" altLang="el-GR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rgbClr val="33CCFF"/>
              </a:buClr>
              <a:buFont typeface="Arial" panose="020B0604020202020204" pitchFamily="34" charset="0"/>
              <a:buChar char="•"/>
              <a:defRPr/>
            </a:pPr>
            <a:r>
              <a:rPr lang="el-GR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Αναστολείς σύντηξης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rgbClr val="33CCFF"/>
              </a:buClr>
              <a:buFont typeface="Arial" panose="020B0604020202020204" pitchFamily="34" charset="0"/>
              <a:buChar char="•"/>
              <a:defRPr/>
            </a:pPr>
            <a:r>
              <a:rPr lang="el-GR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Αναστολείς </a:t>
            </a:r>
            <a:r>
              <a:rPr lang="en-GB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CD4 </a:t>
            </a:r>
            <a:r>
              <a:rPr lang="el-GR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υποδοχέα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rgbClr val="33CCFF"/>
              </a:buClr>
              <a:buFont typeface="Arial" panose="020B0604020202020204" pitchFamily="34" charset="0"/>
              <a:buChar char="•"/>
              <a:defRPr/>
            </a:pPr>
            <a:r>
              <a:rPr lang="el-GR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Αναστολείς </a:t>
            </a:r>
            <a:r>
              <a:rPr lang="en-GB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gp120</a:t>
            </a:r>
            <a:endParaRPr lang="el-GR" altLang="el-GR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rgbClr val="33CCFF"/>
              </a:buClr>
              <a:buFont typeface="Arial" panose="020B0604020202020204" pitchFamily="34" charset="0"/>
              <a:buChar char="•"/>
              <a:defRPr/>
            </a:pPr>
            <a:r>
              <a:rPr lang="el-GR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Αναστολείς </a:t>
            </a:r>
            <a:r>
              <a:rPr lang="el-GR" altLang="el-GR" sz="2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καψιδίου</a:t>
            </a:r>
            <a:endParaRPr lang="el-GR" altLang="el-GR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pPr marL="0" indent="0" eaLnBrk="1" hangingPunct="1">
              <a:spcBef>
                <a:spcPts val="600"/>
              </a:spcBef>
              <a:spcAft>
                <a:spcPts val="600"/>
              </a:spcAft>
              <a:buClr>
                <a:srgbClr val="33CCFF"/>
              </a:buClr>
              <a:buNone/>
              <a:defRPr/>
            </a:pPr>
            <a:r>
              <a:rPr lang="el-GR" altLang="el-GR" sz="2000" b="1" dirty="0">
                <a:solidFill>
                  <a:srgbClr val="FFCC6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Και έπονται: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rgbClr val="33CCFF"/>
              </a:buClr>
              <a:buFont typeface="Arial" panose="020B0604020202020204" pitchFamily="34" charset="0"/>
              <a:buChar char="•"/>
              <a:defRPr/>
            </a:pPr>
            <a:r>
              <a:rPr lang="el-GR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Αναστολείς ωρίμανσης</a:t>
            </a:r>
            <a:r>
              <a:rPr lang="en-GB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, </a:t>
            </a:r>
            <a:r>
              <a:rPr lang="el-GR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αναστολείς γονιδίων του ιού (</a:t>
            </a:r>
            <a:r>
              <a:rPr lang="en-GB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Rev) </a:t>
            </a:r>
            <a:r>
              <a:rPr lang="el-GR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κλπ </a:t>
            </a:r>
            <a:r>
              <a:rPr lang="el-GR" altLang="el-GR" sz="2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κλπ</a:t>
            </a:r>
            <a:r>
              <a:rPr lang="el-GR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</a:t>
            </a:r>
          </a:p>
          <a:p>
            <a:pPr marL="0" indent="0" eaLnBrk="1" hangingPunct="1">
              <a:spcBef>
                <a:spcPts val="600"/>
              </a:spcBef>
              <a:spcAft>
                <a:spcPts val="600"/>
              </a:spcAft>
              <a:buClr>
                <a:srgbClr val="00BBFE"/>
              </a:buClr>
              <a:buFontTx/>
              <a:buNone/>
              <a:defRPr/>
            </a:pPr>
            <a:r>
              <a:rPr lang="en-US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   </a:t>
            </a:r>
            <a:endParaRPr lang="el-GR" altLang="el-GR" sz="2000" b="1" i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/>
          </p:nvPr>
        </p:nvSpPr>
        <p:spPr>
          <a:xfrm>
            <a:off x="771525" y="476672"/>
            <a:ext cx="8743950" cy="5619328"/>
          </a:xfrm>
        </p:spPr>
        <p:txBody>
          <a:bodyPr/>
          <a:lstStyle/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rgbClr val="FFCC00"/>
              </a:buClr>
            </a:pPr>
            <a:r>
              <a:rPr lang="el-GR" altLang="el-GR" sz="2000" b="1" dirty="0">
                <a:solidFill>
                  <a:srgbClr val="66CCFF"/>
                </a:solidFill>
                <a:latin typeface="Arial" charset="0"/>
              </a:rPr>
              <a:t>Στα 1981:</a:t>
            </a:r>
            <a:r>
              <a:rPr lang="el-GR" altLang="el-GR" sz="2000" b="1" dirty="0">
                <a:solidFill>
                  <a:srgbClr val="00FFFF"/>
                </a:solidFill>
                <a:latin typeface="Arial" charset="0"/>
              </a:rPr>
              <a:t> 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rgbClr val="FFCC00"/>
              </a:buClr>
            </a:pPr>
            <a:r>
              <a:rPr lang="el-GR" altLang="el-GR" sz="2000" b="1" dirty="0" err="1">
                <a:solidFill>
                  <a:srgbClr val="FFFFFF"/>
                </a:solidFill>
                <a:latin typeface="Arial" charset="0"/>
              </a:rPr>
              <a:t>Οχι</a:t>
            </a:r>
            <a:r>
              <a:rPr lang="el-GR" altLang="el-GR" sz="2000" b="1" dirty="0">
                <a:solidFill>
                  <a:srgbClr val="FFFFFF"/>
                </a:solidFill>
                <a:latin typeface="Arial" charset="0"/>
              </a:rPr>
              <a:t> θεραπεία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rgbClr val="FFCC00"/>
              </a:buClr>
            </a:pPr>
            <a:r>
              <a:rPr lang="el-GR" altLang="el-GR" sz="2000" b="1" dirty="0">
                <a:solidFill>
                  <a:srgbClr val="66CCFF"/>
                </a:solidFill>
                <a:latin typeface="Arial" charset="0"/>
              </a:rPr>
              <a:t>1987: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rgbClr val="FFCC00"/>
              </a:buClr>
            </a:pPr>
            <a:r>
              <a:rPr lang="el-GR" altLang="el-GR" sz="2000" b="1" dirty="0" err="1">
                <a:solidFill>
                  <a:srgbClr val="FFFFFF"/>
                </a:solidFill>
                <a:latin typeface="Arial" charset="0"/>
              </a:rPr>
              <a:t>Μονοθεραπεία</a:t>
            </a:r>
            <a:r>
              <a:rPr lang="el-GR" altLang="el-GR" sz="2000" b="1" dirty="0">
                <a:solidFill>
                  <a:srgbClr val="FFFFFF"/>
                </a:solidFill>
                <a:latin typeface="Arial" charset="0"/>
              </a:rPr>
              <a:t> με ΑΖΤ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rgbClr val="FFCC00"/>
              </a:buClr>
            </a:pPr>
            <a:r>
              <a:rPr lang="el-GR" altLang="el-GR" sz="2000" b="1" dirty="0">
                <a:solidFill>
                  <a:srgbClr val="66CCFF"/>
                </a:solidFill>
                <a:latin typeface="Arial" charset="0"/>
              </a:rPr>
              <a:t>1995: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rgbClr val="FFCC00"/>
              </a:buClr>
            </a:pPr>
            <a:r>
              <a:rPr lang="el-GR" altLang="el-GR" sz="2000" b="1" dirty="0">
                <a:solidFill>
                  <a:srgbClr val="FFFFFF"/>
                </a:solidFill>
                <a:latin typeface="Arial" charset="0"/>
              </a:rPr>
              <a:t>Συνδυασμένη θεραπεία (τριπλά σχήματα)</a:t>
            </a:r>
            <a:r>
              <a:rPr lang="en-US" altLang="el-GR" sz="2000" b="1" dirty="0">
                <a:solidFill>
                  <a:srgbClr val="FFFFFF"/>
                </a:solidFill>
                <a:latin typeface="Arial" charset="0"/>
              </a:rPr>
              <a:t> – Highly Active Antiretroviral Therapy (HAART)</a:t>
            </a:r>
            <a:r>
              <a:rPr lang="el-GR" altLang="el-GR" sz="2000" b="1" dirty="0">
                <a:solidFill>
                  <a:srgbClr val="FFFFFF"/>
                </a:solidFill>
                <a:latin typeface="Arial" charset="0"/>
              </a:rPr>
              <a:t> ή </a:t>
            </a:r>
            <a:r>
              <a:rPr lang="en-US" altLang="el-GR" sz="2000" b="1" dirty="0">
                <a:solidFill>
                  <a:srgbClr val="FFFFFF"/>
                </a:solidFill>
                <a:latin typeface="Arial" charset="0"/>
              </a:rPr>
              <a:t>c-ART (</a:t>
            </a:r>
            <a:r>
              <a:rPr lang="en-US" altLang="el-GR" sz="2000" b="1" dirty="0" err="1">
                <a:solidFill>
                  <a:srgbClr val="FFFFFF"/>
                </a:solidFill>
                <a:latin typeface="Arial" charset="0"/>
              </a:rPr>
              <a:t>Combinated</a:t>
            </a:r>
            <a:r>
              <a:rPr lang="en-US" altLang="el-GR" sz="2000" b="1" dirty="0">
                <a:solidFill>
                  <a:srgbClr val="FFFFFF"/>
                </a:solidFill>
                <a:latin typeface="Arial" charset="0"/>
              </a:rPr>
              <a:t> Antiretroviral Therapy) </a:t>
            </a:r>
            <a:endParaRPr lang="el-GR" altLang="el-GR" sz="2000" b="1" dirty="0">
              <a:solidFill>
                <a:srgbClr val="66CCFF"/>
              </a:solidFill>
              <a:latin typeface="Arial" charset="0"/>
            </a:endParaRP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rgbClr val="FFCC00"/>
              </a:buClr>
            </a:pPr>
            <a:r>
              <a:rPr lang="el-GR" altLang="el-GR" sz="2000" b="1" dirty="0">
                <a:solidFill>
                  <a:srgbClr val="66CCFF"/>
                </a:solidFill>
                <a:latin typeface="Arial" charset="0"/>
              </a:rPr>
              <a:t>Σήμερα: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rgbClr val="FFCC00"/>
              </a:buClr>
            </a:pPr>
            <a:r>
              <a:rPr lang="en-US" altLang="el-GR" sz="2000" b="1" dirty="0">
                <a:solidFill>
                  <a:srgbClr val="FFFFFF"/>
                </a:solidFill>
                <a:latin typeface="Arial" charset="0"/>
              </a:rPr>
              <a:t>STR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/>
          </p:nvPr>
        </p:nvSpPr>
        <p:spPr>
          <a:xfrm>
            <a:off x="390525" y="692150"/>
            <a:ext cx="9258300" cy="5635625"/>
          </a:xfrm>
        </p:spPr>
        <p:txBody>
          <a:bodyPr/>
          <a:lstStyle/>
          <a:p>
            <a:pPr eaLnBrk="1" hangingPunct="1">
              <a:buClr>
                <a:srgbClr val="FFCC00"/>
              </a:buClr>
            </a:pPr>
            <a:r>
              <a:rPr lang="el-GR" altLang="el-GR" sz="2000" b="1">
                <a:solidFill>
                  <a:srgbClr val="FFFFFF"/>
                </a:solidFill>
                <a:latin typeface="Arial" charset="0"/>
              </a:rPr>
              <a:t>Τα φάρμακα για την αντιμετώπιση του </a:t>
            </a:r>
            <a:r>
              <a:rPr lang="en-US" altLang="el-GR" sz="2000" b="1">
                <a:solidFill>
                  <a:srgbClr val="FFFFFF"/>
                </a:solidFill>
                <a:latin typeface="Arial" charset="0"/>
              </a:rPr>
              <a:t>AIDS </a:t>
            </a:r>
            <a:r>
              <a:rPr lang="el-GR" altLang="el-GR" sz="2000" b="1">
                <a:solidFill>
                  <a:srgbClr val="FFFFFF"/>
                </a:solidFill>
                <a:latin typeface="Arial" charset="0"/>
              </a:rPr>
              <a:t>είναι ιοστατικά</a:t>
            </a:r>
          </a:p>
          <a:p>
            <a:pPr eaLnBrk="1" hangingPunct="1">
              <a:buClr>
                <a:srgbClr val="FFCC00"/>
              </a:buClr>
            </a:pPr>
            <a:r>
              <a:rPr lang="el-GR" altLang="el-GR" sz="2000" b="1">
                <a:solidFill>
                  <a:srgbClr val="FFFFFF"/>
                </a:solidFill>
                <a:latin typeface="Arial" charset="0"/>
              </a:rPr>
              <a:t>Αναστέλλουν τον πολλαπλασιασμό του </a:t>
            </a:r>
            <a:r>
              <a:rPr lang="en-US" altLang="el-GR" sz="2000" b="1">
                <a:solidFill>
                  <a:srgbClr val="FFFFFF"/>
                </a:solidFill>
                <a:latin typeface="Arial" charset="0"/>
              </a:rPr>
              <a:t>HIV,</a:t>
            </a:r>
            <a:r>
              <a:rPr lang="en-US" altLang="el-GR" sz="2000" b="1">
                <a:solidFill>
                  <a:srgbClr val="63FFFF"/>
                </a:solidFill>
                <a:latin typeface="Arial" charset="0"/>
              </a:rPr>
              <a:t> </a:t>
            </a:r>
            <a:r>
              <a:rPr lang="el-GR" altLang="el-GR" sz="2000" b="1" u="sng">
                <a:solidFill>
                  <a:srgbClr val="66CCFF"/>
                </a:solidFill>
                <a:latin typeface="Arial" charset="0"/>
              </a:rPr>
              <a:t>δεν</a:t>
            </a:r>
            <a:r>
              <a:rPr lang="el-GR" altLang="el-GR" sz="2000" b="1">
                <a:solidFill>
                  <a:srgbClr val="66CCFF"/>
                </a:solidFill>
                <a:latin typeface="Arial" charset="0"/>
              </a:rPr>
              <a:t> </a:t>
            </a:r>
            <a:r>
              <a:rPr lang="el-GR" altLang="el-GR" sz="2000" b="1">
                <a:solidFill>
                  <a:srgbClr val="FFFFFF"/>
                </a:solidFill>
                <a:latin typeface="Arial" charset="0"/>
              </a:rPr>
              <a:t>μπορούν να επιτύχουν εκρίζωση – και άρα, ίαση</a:t>
            </a:r>
            <a:endParaRPr lang="en-US" altLang="el-GR" sz="2000" b="1">
              <a:solidFill>
                <a:srgbClr val="FFFFFF"/>
              </a:solidFill>
              <a:latin typeface="Arial" charset="0"/>
            </a:endParaRPr>
          </a:p>
          <a:p>
            <a:pPr eaLnBrk="1" hangingPunct="1">
              <a:buClr>
                <a:srgbClr val="FFCC00"/>
              </a:buClr>
              <a:buFontTx/>
              <a:buNone/>
            </a:pPr>
            <a:endParaRPr lang="el-GR" altLang="el-GR" sz="1400" b="1">
              <a:solidFill>
                <a:srgbClr val="FFFFFF"/>
              </a:solidFill>
              <a:latin typeface="Arial" charset="0"/>
            </a:endParaRPr>
          </a:p>
          <a:p>
            <a:pPr eaLnBrk="1" hangingPunct="1">
              <a:buClr>
                <a:srgbClr val="FFCC00"/>
              </a:buClr>
            </a:pPr>
            <a:r>
              <a:rPr lang="el-GR" altLang="el-GR" sz="2000" b="1">
                <a:solidFill>
                  <a:srgbClr val="FFFFFF"/>
                </a:solidFill>
                <a:latin typeface="Arial" charset="0"/>
              </a:rPr>
              <a:t>Επιτρέπουν την ανασυγκρότηση του ανοσολογικού συστήματος</a:t>
            </a:r>
          </a:p>
          <a:p>
            <a:pPr eaLnBrk="1" hangingPunct="1">
              <a:buClr>
                <a:srgbClr val="FFCC00"/>
              </a:buClr>
            </a:pPr>
            <a:r>
              <a:rPr lang="el-GR" altLang="el-GR" sz="2000" b="1">
                <a:solidFill>
                  <a:srgbClr val="FFFFFF"/>
                </a:solidFill>
                <a:latin typeface="Arial" charset="0"/>
              </a:rPr>
              <a:t>Μείωση των καιροσκοπικών λοιμώξεων, αύξηση του προσδόκιμου επιβίωσης, καλή ποιότητα ζωής</a:t>
            </a:r>
          </a:p>
          <a:p>
            <a:pPr eaLnBrk="1" hangingPunct="1">
              <a:buClr>
                <a:srgbClr val="FFCC00"/>
              </a:buClr>
              <a:buFontTx/>
              <a:buNone/>
            </a:pPr>
            <a:endParaRPr lang="el-GR" altLang="el-GR" sz="1400" b="1">
              <a:solidFill>
                <a:srgbClr val="FFFFFF"/>
              </a:solidFill>
              <a:latin typeface="Arial" charset="0"/>
            </a:endParaRPr>
          </a:p>
          <a:p>
            <a:pPr eaLnBrk="1" hangingPunct="1">
              <a:buClr>
                <a:srgbClr val="FFCC00"/>
              </a:buClr>
            </a:pPr>
            <a:r>
              <a:rPr lang="el-GR" altLang="el-GR" sz="2000" b="1">
                <a:solidFill>
                  <a:srgbClr val="FFFFFF"/>
                </a:solidFill>
                <a:latin typeface="Arial" charset="0"/>
              </a:rPr>
              <a:t>Η μεταδοτικότητα του ιού στον θεραπευόμενο ασθενή ελαχιστοποιείται</a:t>
            </a:r>
            <a:endParaRPr lang="el-GR" altLang="el-GR" sz="2000" b="1" u="sng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70659" name="AutoShape 4" descr="Αποτέλεσμα εικόνας για U=U"/>
          <p:cNvSpPr>
            <a:spLocks noChangeAspect="1" noChangeArrowheads="1"/>
          </p:cNvSpPr>
          <p:nvPr/>
        </p:nvSpPr>
        <p:spPr bwMode="auto">
          <a:xfrm>
            <a:off x="168275" y="-1825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l-GR" altLang="el-GR" sz="2400"/>
          </a:p>
        </p:txBody>
      </p:sp>
      <p:pic>
        <p:nvPicPr>
          <p:cNvPr id="70660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3763" y="4724400"/>
            <a:ext cx="3419475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4"/>
          <p:cNvSpPr>
            <a:spLocks noGrp="1" noChangeArrowheads="1"/>
          </p:cNvSpPr>
          <p:nvPr>
            <p:ph/>
          </p:nvPr>
        </p:nvSpPr>
        <p:spPr>
          <a:xfrm>
            <a:off x="771525" y="1196975"/>
            <a:ext cx="8743950" cy="4899025"/>
          </a:xfrm>
        </p:spPr>
        <p:txBody>
          <a:bodyPr/>
          <a:lstStyle/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rgbClr val="FFCC00"/>
              </a:buClr>
            </a:pPr>
            <a:r>
              <a:rPr lang="el-GR" altLang="el-GR" sz="2000" b="1" dirty="0">
                <a:solidFill>
                  <a:srgbClr val="FFFFFF"/>
                </a:solidFill>
                <a:latin typeface="Arial" charset="0"/>
              </a:rPr>
              <a:t>Η θεραπεία περιλαμβάνει συνήθως συνδυασμό τριών φαρμάκων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rgbClr val="FFCC00"/>
              </a:buClr>
            </a:pPr>
            <a:r>
              <a:rPr lang="el-GR" altLang="el-GR" sz="2000" b="1" dirty="0">
                <a:solidFill>
                  <a:srgbClr val="FFFFFF"/>
                </a:solidFill>
                <a:latin typeface="Arial" charset="0"/>
              </a:rPr>
              <a:t>Γιατί συνδυασμός</a:t>
            </a:r>
            <a:r>
              <a:rPr lang="en-US" altLang="el-GR" sz="2000" b="1" dirty="0">
                <a:solidFill>
                  <a:srgbClr val="FFFFFF"/>
                </a:solidFill>
                <a:latin typeface="Arial" charset="0"/>
              </a:rPr>
              <a:t>;</a:t>
            </a:r>
            <a:endParaRPr lang="el-GR" altLang="el-GR" sz="2000" b="1" dirty="0">
              <a:solidFill>
                <a:srgbClr val="FFFFFF"/>
              </a:solidFill>
              <a:latin typeface="Arial" charset="0"/>
            </a:endParaRP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rgbClr val="66CCFF"/>
              </a:buClr>
              <a:buFont typeface="Wingdings" pitchFamily="2" charset="2"/>
              <a:buChar char="Ø"/>
            </a:pPr>
            <a:r>
              <a:rPr lang="el-GR" altLang="el-GR" sz="2000" b="1" i="1" dirty="0">
                <a:solidFill>
                  <a:srgbClr val="FFFFFF"/>
                </a:solidFill>
                <a:latin typeface="Arial" charset="0"/>
              </a:rPr>
              <a:t>Συνέργεια μεταξύ φαρμάκων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rgbClr val="66CCFF"/>
              </a:buClr>
              <a:buFont typeface="Wingdings" pitchFamily="2" charset="2"/>
              <a:buChar char="Ø"/>
            </a:pPr>
            <a:r>
              <a:rPr lang="el-GR" altLang="el-GR" sz="2000" b="1" i="1" dirty="0">
                <a:solidFill>
                  <a:srgbClr val="FFFFFF"/>
                </a:solidFill>
                <a:latin typeface="Arial" charset="0"/>
              </a:rPr>
              <a:t>Κυρίως: αποφυγή ανάπτυξης αντοχής</a:t>
            </a:r>
          </a:p>
          <a:p>
            <a:pPr eaLnBrk="1" hangingPunct="1">
              <a:spcBef>
                <a:spcPts val="1200"/>
              </a:spcBef>
              <a:spcAft>
                <a:spcPts val="1200"/>
              </a:spcAft>
              <a:buClr>
                <a:srgbClr val="FFCC00"/>
              </a:buClr>
            </a:pPr>
            <a:r>
              <a:rPr lang="el-GR" altLang="el-GR" sz="2000" b="1" dirty="0">
                <a:solidFill>
                  <a:srgbClr val="FFFFFF"/>
                </a:solidFill>
                <a:latin typeface="Arial" charset="0"/>
              </a:rPr>
              <a:t>Συνήθως: Δύο </a:t>
            </a:r>
            <a:r>
              <a:rPr lang="el-GR" altLang="el-GR" sz="2000" b="1" dirty="0" err="1">
                <a:solidFill>
                  <a:srgbClr val="FFFFFF"/>
                </a:solidFill>
                <a:latin typeface="Arial" charset="0"/>
              </a:rPr>
              <a:t>νουκλεοσιδικοί</a:t>
            </a:r>
            <a:r>
              <a:rPr lang="el-GR" altLang="el-GR" sz="2000" b="1" dirty="0">
                <a:solidFill>
                  <a:srgbClr val="FFFFFF"/>
                </a:solidFill>
                <a:latin typeface="Arial" charset="0"/>
              </a:rPr>
              <a:t> αναστολείς ανάστροφης </a:t>
            </a:r>
            <a:r>
              <a:rPr lang="el-GR" altLang="el-GR" sz="2000" b="1" dirty="0" err="1">
                <a:solidFill>
                  <a:srgbClr val="FFFFFF"/>
                </a:solidFill>
                <a:latin typeface="Arial" charset="0"/>
              </a:rPr>
              <a:t>μεταγραφάσης</a:t>
            </a:r>
            <a:r>
              <a:rPr lang="el-GR" altLang="el-GR" sz="2000" b="1" dirty="0">
                <a:solidFill>
                  <a:srgbClr val="FFFFFF"/>
                </a:solidFill>
                <a:latin typeface="Arial" charset="0"/>
              </a:rPr>
              <a:t> (</a:t>
            </a:r>
            <a:r>
              <a:rPr lang="en-US" altLang="el-GR" sz="2000" b="1" dirty="0">
                <a:solidFill>
                  <a:srgbClr val="FFFFFF"/>
                </a:solidFill>
                <a:latin typeface="Arial" charset="0"/>
              </a:rPr>
              <a:t>NRTIs) </a:t>
            </a:r>
            <a:r>
              <a:rPr lang="el-GR" altLang="el-GR" sz="2000" b="1" dirty="0">
                <a:solidFill>
                  <a:srgbClr val="FFFFFF"/>
                </a:solidFill>
                <a:latin typeface="Arial" charset="0"/>
              </a:rPr>
              <a:t>ΚΑΙ: ένα τρίτο φάρμακο (αναστολέας </a:t>
            </a:r>
            <a:r>
              <a:rPr lang="el-GR" altLang="el-GR" sz="2000" b="1" dirty="0" err="1">
                <a:solidFill>
                  <a:srgbClr val="FFFFFF"/>
                </a:solidFill>
                <a:latin typeface="Arial" charset="0"/>
              </a:rPr>
              <a:t>ιντεγκράσης</a:t>
            </a:r>
            <a:r>
              <a:rPr lang="el-GR" altLang="el-GR" sz="2000" b="1" dirty="0">
                <a:solidFill>
                  <a:srgbClr val="FFFFFF"/>
                </a:solidFill>
                <a:latin typeface="Arial" charset="0"/>
              </a:rPr>
              <a:t>, μη </a:t>
            </a:r>
            <a:r>
              <a:rPr lang="el-GR" altLang="el-GR" sz="2000" b="1" dirty="0" err="1">
                <a:solidFill>
                  <a:srgbClr val="FFFFFF"/>
                </a:solidFill>
                <a:latin typeface="Arial" charset="0"/>
              </a:rPr>
              <a:t>νουκλεοσιδικός</a:t>
            </a:r>
            <a:r>
              <a:rPr lang="el-GR" altLang="el-GR" sz="2000" b="1" dirty="0">
                <a:solidFill>
                  <a:srgbClr val="FFFFFF"/>
                </a:solidFill>
                <a:latin typeface="Arial" charset="0"/>
              </a:rPr>
              <a:t> αναστολέας ανάστροφης </a:t>
            </a:r>
            <a:r>
              <a:rPr lang="el-GR" altLang="el-GR" sz="2000" b="1" dirty="0" err="1">
                <a:solidFill>
                  <a:srgbClr val="FFFFFF"/>
                </a:solidFill>
                <a:latin typeface="Arial" charset="0"/>
              </a:rPr>
              <a:t>μεταγραφάσης</a:t>
            </a:r>
            <a:r>
              <a:rPr lang="el-GR" altLang="el-GR" sz="2000" b="1" dirty="0">
                <a:solidFill>
                  <a:srgbClr val="FFFFFF"/>
                </a:solidFill>
                <a:latin typeface="Arial" charset="0"/>
              </a:rPr>
              <a:t>, αναστολέας </a:t>
            </a:r>
            <a:r>
              <a:rPr lang="el-GR" altLang="el-GR" sz="2000" b="1" dirty="0" err="1">
                <a:solidFill>
                  <a:srgbClr val="FFFFFF"/>
                </a:solidFill>
                <a:latin typeface="Arial" charset="0"/>
              </a:rPr>
              <a:t>πρωτεάσης</a:t>
            </a:r>
            <a:r>
              <a:rPr lang="el-GR" altLang="el-GR" sz="2000" b="1" dirty="0">
                <a:solidFill>
                  <a:srgbClr val="FFFFFF"/>
                </a:solidFill>
                <a:latin typeface="Arial" charset="0"/>
              </a:rPr>
              <a:t>)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Grp="1" noChangeArrowheads="1"/>
          </p:cNvSpPr>
          <p:nvPr>
            <p:ph/>
          </p:nvPr>
        </p:nvSpPr>
        <p:spPr>
          <a:xfrm>
            <a:off x="463550" y="620713"/>
            <a:ext cx="9504363" cy="5486400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l-GR" altLang="el-GR" sz="2400" b="1" dirty="0">
                <a:solidFill>
                  <a:srgbClr val="66CCFF"/>
                </a:solidFill>
                <a:latin typeface="Arial" pitchFamily="34" charset="0"/>
              </a:rPr>
              <a:t>Σήμερα: </a:t>
            </a:r>
            <a:r>
              <a:rPr lang="en-US" altLang="el-GR" sz="2400" b="1" dirty="0">
                <a:solidFill>
                  <a:srgbClr val="66CCFF"/>
                </a:solidFill>
                <a:latin typeface="Arial" pitchFamily="34" charset="0"/>
              </a:rPr>
              <a:t>Single </a:t>
            </a:r>
            <a:r>
              <a:rPr lang="en-US" altLang="el-GR" sz="2400" b="1" dirty="0" err="1">
                <a:solidFill>
                  <a:srgbClr val="66CCFF"/>
                </a:solidFill>
                <a:latin typeface="Arial" pitchFamily="34" charset="0"/>
              </a:rPr>
              <a:t>Tabl</a:t>
            </a:r>
            <a:r>
              <a:rPr lang="en-US" altLang="el-GR" sz="2400" b="1" dirty="0">
                <a:solidFill>
                  <a:srgbClr val="66CCFF"/>
                </a:solidFill>
                <a:latin typeface="Arial" pitchFamily="34" charset="0"/>
              </a:rPr>
              <a:t> Regimens (STR)</a:t>
            </a:r>
          </a:p>
          <a:p>
            <a:pPr eaLnBrk="1" hangingPunct="1">
              <a:defRPr/>
            </a:pPr>
            <a:endParaRPr lang="en-US" altLang="el-GR" sz="2400" b="1" dirty="0">
              <a:solidFill>
                <a:srgbClr val="66CCFF"/>
              </a:solidFill>
              <a:latin typeface="Arial" pitchFamily="34" charset="0"/>
            </a:endParaRPr>
          </a:p>
          <a:p>
            <a:pPr marL="514350" indent="-514350" eaLnBrk="1" hangingPunct="1">
              <a:buClr>
                <a:srgbClr val="FFCC00"/>
              </a:buClr>
              <a:buFont typeface="+mj-lt"/>
              <a:buAutoNum type="arabicPeriod"/>
              <a:defRPr/>
            </a:pPr>
            <a:r>
              <a:rPr lang="en-US" altLang="el-GR" sz="2000" b="1" dirty="0">
                <a:solidFill>
                  <a:srgbClr val="FFFFFF"/>
                </a:solidFill>
                <a:latin typeface="Arial" pitchFamily="34" charset="0"/>
              </a:rPr>
              <a:t>ATRIPLA </a:t>
            </a:r>
            <a:r>
              <a:rPr lang="en-US" altLang="el-GR" sz="1800" b="1" i="1" dirty="0">
                <a:solidFill>
                  <a:srgbClr val="FFFFFF"/>
                </a:solidFill>
                <a:latin typeface="Arial" pitchFamily="34" charset="0"/>
              </a:rPr>
              <a:t>(</a:t>
            </a:r>
            <a:r>
              <a:rPr lang="en-US" altLang="el-GR" sz="1800" b="1" i="1" dirty="0" err="1">
                <a:solidFill>
                  <a:srgbClr val="FFFFFF"/>
                </a:solidFill>
                <a:latin typeface="Arial" pitchFamily="34" charset="0"/>
              </a:rPr>
              <a:t>Emtricitabine</a:t>
            </a:r>
            <a:r>
              <a:rPr lang="en-US" altLang="el-GR" sz="1800" b="1" i="1" dirty="0">
                <a:solidFill>
                  <a:srgbClr val="FFFFFF"/>
                </a:solidFill>
                <a:latin typeface="Arial" pitchFamily="34" charset="0"/>
              </a:rPr>
              <a:t>/</a:t>
            </a:r>
            <a:r>
              <a:rPr lang="en-US" altLang="el-GR" sz="1800" b="1" i="1" dirty="0" err="1">
                <a:solidFill>
                  <a:srgbClr val="FFFFFF"/>
                </a:solidFill>
                <a:latin typeface="Arial" pitchFamily="34" charset="0"/>
              </a:rPr>
              <a:t>Tenofovir</a:t>
            </a:r>
            <a:r>
              <a:rPr lang="en-US" altLang="el-GR" sz="1800" b="1" i="1" dirty="0">
                <a:solidFill>
                  <a:srgbClr val="FFFFFF"/>
                </a:solidFill>
                <a:latin typeface="Arial" pitchFamily="34" charset="0"/>
              </a:rPr>
              <a:t>/</a:t>
            </a:r>
            <a:r>
              <a:rPr lang="en-US" altLang="el-GR" sz="1800" b="1" i="1" dirty="0" err="1">
                <a:solidFill>
                  <a:srgbClr val="FFFFFF"/>
                </a:solidFill>
                <a:latin typeface="Arial" pitchFamily="34" charset="0"/>
              </a:rPr>
              <a:t>Efavirenz</a:t>
            </a:r>
            <a:r>
              <a:rPr lang="en-US" altLang="el-GR" sz="1800" b="1" i="1" dirty="0">
                <a:solidFill>
                  <a:srgbClr val="FFFFFF"/>
                </a:solidFill>
                <a:latin typeface="Arial" pitchFamily="34" charset="0"/>
              </a:rPr>
              <a:t>)</a:t>
            </a:r>
          </a:p>
          <a:p>
            <a:pPr marL="514350" indent="-514350" eaLnBrk="1" hangingPunct="1">
              <a:buClr>
                <a:srgbClr val="FFCC00"/>
              </a:buClr>
              <a:buFont typeface="+mj-lt"/>
              <a:buAutoNum type="arabicPeriod"/>
              <a:defRPr/>
            </a:pPr>
            <a:r>
              <a:rPr lang="en-US" altLang="el-GR" sz="2000" b="1" dirty="0">
                <a:solidFill>
                  <a:srgbClr val="FFFFFF"/>
                </a:solidFill>
                <a:latin typeface="Arial" pitchFamily="34" charset="0"/>
              </a:rPr>
              <a:t>EVIPLERA </a:t>
            </a:r>
            <a:r>
              <a:rPr lang="en-US" altLang="el-GR" sz="1800" b="1" i="1" dirty="0">
                <a:solidFill>
                  <a:srgbClr val="FFFFFF"/>
                </a:solidFill>
                <a:latin typeface="Arial" pitchFamily="34" charset="0"/>
              </a:rPr>
              <a:t>(</a:t>
            </a:r>
            <a:r>
              <a:rPr lang="en-US" altLang="el-GR" sz="1800" b="1" i="1" dirty="0" err="1">
                <a:solidFill>
                  <a:srgbClr val="FFFFFF"/>
                </a:solidFill>
                <a:latin typeface="Arial" pitchFamily="34" charset="0"/>
              </a:rPr>
              <a:t>Emtricitabine</a:t>
            </a:r>
            <a:r>
              <a:rPr lang="en-US" altLang="el-GR" sz="1800" b="1" i="1" dirty="0">
                <a:solidFill>
                  <a:srgbClr val="FFFFFF"/>
                </a:solidFill>
                <a:latin typeface="Arial" pitchFamily="34" charset="0"/>
              </a:rPr>
              <a:t>/</a:t>
            </a:r>
            <a:r>
              <a:rPr lang="en-US" altLang="el-GR" sz="1800" b="1" i="1" dirty="0" err="1">
                <a:solidFill>
                  <a:srgbClr val="FFFFFF"/>
                </a:solidFill>
                <a:latin typeface="Arial" pitchFamily="34" charset="0"/>
              </a:rPr>
              <a:t>Tenofovir</a:t>
            </a:r>
            <a:r>
              <a:rPr lang="en-US" altLang="el-GR" sz="1800" b="1" i="1" dirty="0">
                <a:solidFill>
                  <a:srgbClr val="FFFFFF"/>
                </a:solidFill>
                <a:latin typeface="Arial" pitchFamily="34" charset="0"/>
              </a:rPr>
              <a:t>/</a:t>
            </a:r>
            <a:r>
              <a:rPr lang="en-US" altLang="el-GR" sz="1800" b="1" i="1" dirty="0" err="1">
                <a:solidFill>
                  <a:srgbClr val="FFFFFF"/>
                </a:solidFill>
                <a:latin typeface="Arial" pitchFamily="34" charset="0"/>
              </a:rPr>
              <a:t>Rilpivirin</a:t>
            </a:r>
            <a:r>
              <a:rPr lang="en-US" altLang="el-GR" sz="1800" b="1" i="1" dirty="0">
                <a:solidFill>
                  <a:srgbClr val="FFFFFF"/>
                </a:solidFill>
                <a:latin typeface="Arial" pitchFamily="34" charset="0"/>
              </a:rPr>
              <a:t>)</a:t>
            </a:r>
          </a:p>
          <a:p>
            <a:pPr marL="514350" indent="-514350" eaLnBrk="1" hangingPunct="1">
              <a:buClr>
                <a:srgbClr val="FFCC00"/>
              </a:buClr>
              <a:buFont typeface="+mj-lt"/>
              <a:buAutoNum type="arabicPeriod"/>
              <a:defRPr/>
            </a:pPr>
            <a:r>
              <a:rPr lang="el-GR" altLang="el-GR" sz="2000" b="1" dirty="0">
                <a:solidFill>
                  <a:srgbClr val="FFFFFF"/>
                </a:solidFill>
                <a:latin typeface="Arial" pitchFamily="34" charset="0"/>
              </a:rPr>
              <a:t>Ο</a:t>
            </a:r>
            <a:r>
              <a:rPr lang="en-US" altLang="el-GR" sz="2000" b="1" dirty="0">
                <a:solidFill>
                  <a:srgbClr val="FFFFFF"/>
                </a:solidFill>
                <a:latin typeface="Arial" pitchFamily="34" charset="0"/>
              </a:rPr>
              <a:t>DEFSEY </a:t>
            </a:r>
            <a:r>
              <a:rPr lang="en-US" altLang="el-GR" sz="1800" b="1" i="1" dirty="0">
                <a:solidFill>
                  <a:srgbClr val="FFFFFF"/>
                </a:solidFill>
                <a:latin typeface="Arial" pitchFamily="34" charset="0"/>
              </a:rPr>
              <a:t>(</a:t>
            </a:r>
            <a:r>
              <a:rPr lang="en-US" altLang="el-GR" sz="1800" b="1" i="1" dirty="0" err="1">
                <a:solidFill>
                  <a:srgbClr val="FFFFFF"/>
                </a:solidFill>
                <a:latin typeface="Arial" pitchFamily="34" charset="0"/>
              </a:rPr>
              <a:t>Emtricitabine</a:t>
            </a:r>
            <a:r>
              <a:rPr lang="en-US" altLang="el-GR" sz="1800" b="1" i="1" dirty="0">
                <a:solidFill>
                  <a:srgbClr val="FFFFFF"/>
                </a:solidFill>
                <a:latin typeface="Arial" pitchFamily="34" charset="0"/>
              </a:rPr>
              <a:t>/TAF/</a:t>
            </a:r>
            <a:r>
              <a:rPr lang="en-US" altLang="el-GR" sz="1800" b="1" i="1" dirty="0" err="1">
                <a:solidFill>
                  <a:srgbClr val="FFFFFF"/>
                </a:solidFill>
                <a:latin typeface="Arial" pitchFamily="34" charset="0"/>
              </a:rPr>
              <a:t>Rilpivirin</a:t>
            </a:r>
            <a:r>
              <a:rPr lang="en-US" altLang="el-GR" sz="1800" b="1" i="1" dirty="0">
                <a:solidFill>
                  <a:srgbClr val="FFFFFF"/>
                </a:solidFill>
                <a:latin typeface="Arial" pitchFamily="34" charset="0"/>
              </a:rPr>
              <a:t>)</a:t>
            </a:r>
          </a:p>
          <a:p>
            <a:pPr marL="514350" indent="-514350" eaLnBrk="1" hangingPunct="1">
              <a:buClr>
                <a:srgbClr val="FFCC00"/>
              </a:buClr>
              <a:buFont typeface="+mj-lt"/>
              <a:buAutoNum type="arabicPeriod"/>
              <a:defRPr/>
            </a:pPr>
            <a:r>
              <a:rPr lang="en-US" altLang="el-GR" sz="2000" b="1" dirty="0">
                <a:solidFill>
                  <a:srgbClr val="FFFFFF"/>
                </a:solidFill>
                <a:latin typeface="Arial" pitchFamily="34" charset="0"/>
              </a:rPr>
              <a:t>STRIBILD </a:t>
            </a:r>
            <a:r>
              <a:rPr lang="en-US" altLang="el-GR" sz="1800" b="1" i="1" dirty="0">
                <a:solidFill>
                  <a:srgbClr val="FFFFFF"/>
                </a:solidFill>
                <a:latin typeface="Arial" pitchFamily="34" charset="0"/>
              </a:rPr>
              <a:t>(</a:t>
            </a:r>
            <a:r>
              <a:rPr lang="en-US" altLang="el-GR" sz="1800" b="1" i="1" dirty="0" err="1">
                <a:solidFill>
                  <a:srgbClr val="FFFFFF"/>
                </a:solidFill>
                <a:latin typeface="Arial" pitchFamily="34" charset="0"/>
              </a:rPr>
              <a:t>Emtricitabine</a:t>
            </a:r>
            <a:r>
              <a:rPr lang="en-US" altLang="el-GR" sz="1800" b="1" i="1" dirty="0">
                <a:solidFill>
                  <a:srgbClr val="FFFFFF"/>
                </a:solidFill>
                <a:latin typeface="Arial" pitchFamily="34" charset="0"/>
              </a:rPr>
              <a:t>/</a:t>
            </a:r>
            <a:r>
              <a:rPr lang="en-US" altLang="el-GR" sz="1800" b="1" i="1" dirty="0" err="1">
                <a:solidFill>
                  <a:srgbClr val="FFFFFF"/>
                </a:solidFill>
                <a:latin typeface="Arial" pitchFamily="34" charset="0"/>
              </a:rPr>
              <a:t>Tenofovir</a:t>
            </a:r>
            <a:r>
              <a:rPr lang="en-US" altLang="el-GR" sz="1800" b="1" i="1" dirty="0">
                <a:solidFill>
                  <a:srgbClr val="FFFFFF"/>
                </a:solidFill>
                <a:latin typeface="Arial" pitchFamily="34" charset="0"/>
              </a:rPr>
              <a:t>/</a:t>
            </a:r>
            <a:r>
              <a:rPr lang="en-US" altLang="el-GR" sz="1800" b="1" i="1" dirty="0" err="1">
                <a:solidFill>
                  <a:srgbClr val="FFFFFF"/>
                </a:solidFill>
                <a:latin typeface="Arial" pitchFamily="34" charset="0"/>
              </a:rPr>
              <a:t>Combisistat</a:t>
            </a:r>
            <a:r>
              <a:rPr lang="en-US" altLang="el-GR" sz="1800" b="1" i="1" dirty="0">
                <a:solidFill>
                  <a:srgbClr val="FFFFFF"/>
                </a:solidFill>
                <a:latin typeface="Arial" pitchFamily="34" charset="0"/>
              </a:rPr>
              <a:t>/</a:t>
            </a:r>
            <a:r>
              <a:rPr lang="en-US" altLang="el-GR" sz="1800" b="1" i="1" dirty="0" err="1">
                <a:solidFill>
                  <a:srgbClr val="FFFFFF"/>
                </a:solidFill>
                <a:latin typeface="Arial" pitchFamily="34" charset="0"/>
              </a:rPr>
              <a:t>Elvitegravir</a:t>
            </a:r>
            <a:r>
              <a:rPr lang="en-US" altLang="el-GR" sz="1800" b="1" i="1" dirty="0">
                <a:solidFill>
                  <a:srgbClr val="FFFFFF"/>
                </a:solidFill>
                <a:latin typeface="Arial" pitchFamily="34" charset="0"/>
              </a:rPr>
              <a:t>)</a:t>
            </a:r>
          </a:p>
          <a:p>
            <a:pPr marL="514350" indent="-514350" eaLnBrk="1" hangingPunct="1">
              <a:buClr>
                <a:srgbClr val="FFCC00"/>
              </a:buClr>
              <a:buFont typeface="+mj-lt"/>
              <a:buAutoNum type="arabicPeriod"/>
              <a:defRPr/>
            </a:pPr>
            <a:r>
              <a:rPr lang="en-US" altLang="el-GR" sz="2000" b="1" dirty="0">
                <a:solidFill>
                  <a:srgbClr val="FFFFFF"/>
                </a:solidFill>
                <a:latin typeface="Arial" pitchFamily="34" charset="0"/>
              </a:rPr>
              <a:t>GENVOYA</a:t>
            </a:r>
            <a:r>
              <a:rPr lang="en-US" altLang="el-GR" sz="1800" b="1" i="1" dirty="0">
                <a:solidFill>
                  <a:srgbClr val="FFFFFF"/>
                </a:solidFill>
                <a:latin typeface="Arial" pitchFamily="34" charset="0"/>
              </a:rPr>
              <a:t> (</a:t>
            </a:r>
            <a:r>
              <a:rPr lang="en-US" altLang="el-GR" sz="1800" b="1" i="1" dirty="0" err="1">
                <a:solidFill>
                  <a:srgbClr val="FFFFFF"/>
                </a:solidFill>
                <a:latin typeface="Arial" pitchFamily="34" charset="0"/>
              </a:rPr>
              <a:t>Emtricitabine</a:t>
            </a:r>
            <a:r>
              <a:rPr lang="en-US" altLang="el-GR" sz="1800" b="1" i="1" dirty="0">
                <a:solidFill>
                  <a:srgbClr val="FFFFFF"/>
                </a:solidFill>
                <a:latin typeface="Arial" pitchFamily="34" charset="0"/>
              </a:rPr>
              <a:t>/TAF/</a:t>
            </a:r>
            <a:r>
              <a:rPr lang="en-US" altLang="el-GR" sz="1800" b="1" i="1" dirty="0" err="1">
                <a:solidFill>
                  <a:srgbClr val="FFFFFF"/>
                </a:solidFill>
                <a:latin typeface="Arial" pitchFamily="34" charset="0"/>
              </a:rPr>
              <a:t>Combisistat</a:t>
            </a:r>
            <a:r>
              <a:rPr lang="en-US" altLang="el-GR" sz="1800" b="1" i="1" dirty="0">
                <a:solidFill>
                  <a:srgbClr val="FFFFFF"/>
                </a:solidFill>
                <a:latin typeface="Arial" pitchFamily="34" charset="0"/>
              </a:rPr>
              <a:t>/</a:t>
            </a:r>
            <a:r>
              <a:rPr lang="en-US" altLang="el-GR" sz="1800" b="1" i="1" dirty="0" err="1">
                <a:solidFill>
                  <a:srgbClr val="FFFFFF"/>
                </a:solidFill>
                <a:latin typeface="Arial" pitchFamily="34" charset="0"/>
              </a:rPr>
              <a:t>Elvitegravir</a:t>
            </a:r>
            <a:r>
              <a:rPr lang="en-US" altLang="el-GR" sz="1800" b="1" i="1" dirty="0">
                <a:solidFill>
                  <a:srgbClr val="FFFFFF"/>
                </a:solidFill>
                <a:latin typeface="Arial" pitchFamily="34" charset="0"/>
              </a:rPr>
              <a:t>)</a:t>
            </a:r>
          </a:p>
          <a:p>
            <a:pPr marL="514350" indent="-514350" eaLnBrk="1" hangingPunct="1">
              <a:buClr>
                <a:srgbClr val="FFCC00"/>
              </a:buClr>
              <a:buFont typeface="+mj-lt"/>
              <a:buAutoNum type="arabicPeriod"/>
              <a:defRPr/>
            </a:pPr>
            <a:r>
              <a:rPr lang="en-US" altLang="el-GR" sz="2000" b="1" dirty="0">
                <a:solidFill>
                  <a:srgbClr val="FFFFFF"/>
                </a:solidFill>
                <a:latin typeface="Arial" pitchFamily="34" charset="0"/>
              </a:rPr>
              <a:t>TRIUMEQ </a:t>
            </a:r>
            <a:r>
              <a:rPr lang="en-US" altLang="el-GR" sz="1800" b="1" i="1" dirty="0">
                <a:solidFill>
                  <a:srgbClr val="FFFFFF"/>
                </a:solidFill>
                <a:latin typeface="Arial" pitchFamily="34" charset="0"/>
              </a:rPr>
              <a:t>(</a:t>
            </a:r>
            <a:r>
              <a:rPr lang="en-US" altLang="el-GR" sz="1800" b="1" i="1" dirty="0" err="1">
                <a:solidFill>
                  <a:srgbClr val="FFFFFF"/>
                </a:solidFill>
                <a:latin typeface="Arial" pitchFamily="34" charset="0"/>
              </a:rPr>
              <a:t>Abacavir</a:t>
            </a:r>
            <a:r>
              <a:rPr lang="en-US" altLang="el-GR" sz="1800" b="1" i="1" dirty="0">
                <a:solidFill>
                  <a:srgbClr val="FFFFFF"/>
                </a:solidFill>
                <a:latin typeface="Arial" pitchFamily="34" charset="0"/>
              </a:rPr>
              <a:t>/Lamivudine/</a:t>
            </a:r>
            <a:r>
              <a:rPr lang="en-US" altLang="el-GR" sz="1800" b="1" i="1" dirty="0" err="1">
                <a:solidFill>
                  <a:srgbClr val="FFFFFF"/>
                </a:solidFill>
                <a:latin typeface="Arial" pitchFamily="34" charset="0"/>
              </a:rPr>
              <a:t>Dolutegravir</a:t>
            </a:r>
            <a:r>
              <a:rPr lang="en-US" altLang="el-GR" sz="2000" b="1" i="1" dirty="0">
                <a:solidFill>
                  <a:srgbClr val="FFFFFF"/>
                </a:solidFill>
                <a:latin typeface="Arial" pitchFamily="34" charset="0"/>
              </a:rPr>
              <a:t>)</a:t>
            </a:r>
          </a:p>
          <a:p>
            <a:pPr marL="514350" indent="-514350" eaLnBrk="1" hangingPunct="1">
              <a:buClr>
                <a:srgbClr val="FFCC00"/>
              </a:buClr>
              <a:buFont typeface="+mj-lt"/>
              <a:buAutoNum type="arabicPeriod"/>
              <a:defRPr/>
            </a:pPr>
            <a:r>
              <a:rPr lang="en-US" altLang="el-GR" sz="2000" b="1" dirty="0">
                <a:solidFill>
                  <a:srgbClr val="FFFFFF"/>
                </a:solidFill>
                <a:latin typeface="Arial" pitchFamily="34" charset="0"/>
              </a:rPr>
              <a:t>SYMTUZA </a:t>
            </a:r>
            <a:r>
              <a:rPr lang="en-US" altLang="el-GR" sz="1800" b="1" i="1" dirty="0">
                <a:solidFill>
                  <a:srgbClr val="FFFFFF"/>
                </a:solidFill>
                <a:latin typeface="Arial" pitchFamily="34" charset="0"/>
              </a:rPr>
              <a:t>(</a:t>
            </a:r>
            <a:r>
              <a:rPr lang="en-US" altLang="el-GR" sz="1800" b="1" i="1" dirty="0" err="1">
                <a:solidFill>
                  <a:srgbClr val="FFFFFF"/>
                </a:solidFill>
                <a:latin typeface="Arial" pitchFamily="34" charset="0"/>
              </a:rPr>
              <a:t>Emtricitabine</a:t>
            </a:r>
            <a:r>
              <a:rPr lang="en-US" altLang="el-GR" sz="1800" b="1" i="1" dirty="0">
                <a:solidFill>
                  <a:srgbClr val="FFFFFF"/>
                </a:solidFill>
                <a:latin typeface="Arial" pitchFamily="34" charset="0"/>
              </a:rPr>
              <a:t>/TAF/</a:t>
            </a:r>
            <a:r>
              <a:rPr lang="en-US" altLang="el-GR" sz="1800" b="1" i="1" dirty="0" err="1">
                <a:solidFill>
                  <a:srgbClr val="FFFFFF"/>
                </a:solidFill>
                <a:latin typeface="Arial" pitchFamily="34" charset="0"/>
              </a:rPr>
              <a:t>Cobisistat</a:t>
            </a:r>
            <a:r>
              <a:rPr lang="en-US" altLang="el-GR" sz="1800" b="1" i="1" dirty="0">
                <a:solidFill>
                  <a:srgbClr val="FFFFFF"/>
                </a:solidFill>
                <a:latin typeface="Arial" pitchFamily="34" charset="0"/>
              </a:rPr>
              <a:t>/</a:t>
            </a:r>
            <a:r>
              <a:rPr lang="en-US" altLang="el-GR" sz="1800" b="1" i="1" dirty="0" err="1">
                <a:solidFill>
                  <a:srgbClr val="FFFFFF"/>
                </a:solidFill>
                <a:latin typeface="Arial" pitchFamily="34" charset="0"/>
              </a:rPr>
              <a:t>Darunavir</a:t>
            </a:r>
            <a:r>
              <a:rPr lang="en-US" altLang="el-GR" sz="1800" b="1" i="1" dirty="0">
                <a:solidFill>
                  <a:srgbClr val="FFFFFF"/>
                </a:solidFill>
                <a:latin typeface="Arial" pitchFamily="34" charset="0"/>
              </a:rPr>
              <a:t>)</a:t>
            </a:r>
          </a:p>
          <a:p>
            <a:pPr marL="514350" indent="-514350" eaLnBrk="1" hangingPunct="1">
              <a:buClr>
                <a:srgbClr val="FFCC00"/>
              </a:buClr>
              <a:buFont typeface="+mj-lt"/>
              <a:buAutoNum type="arabicPeriod"/>
              <a:defRPr/>
            </a:pPr>
            <a:r>
              <a:rPr lang="en-US" altLang="el-GR" sz="2000" b="1" dirty="0">
                <a:solidFill>
                  <a:srgbClr val="FFFFFF"/>
                </a:solidFill>
                <a:latin typeface="Arial" pitchFamily="34" charset="0"/>
              </a:rPr>
              <a:t>BICTARVY </a:t>
            </a:r>
            <a:r>
              <a:rPr lang="en-US" altLang="el-GR" sz="1800" b="1" i="1" dirty="0">
                <a:solidFill>
                  <a:srgbClr val="FFFFFF"/>
                </a:solidFill>
                <a:latin typeface="Arial" pitchFamily="34" charset="0"/>
              </a:rPr>
              <a:t>(</a:t>
            </a:r>
            <a:r>
              <a:rPr lang="en-US" altLang="el-GR" sz="1800" b="1" i="1" dirty="0" err="1">
                <a:solidFill>
                  <a:srgbClr val="FFFFFF"/>
                </a:solidFill>
                <a:latin typeface="Arial" pitchFamily="34" charset="0"/>
              </a:rPr>
              <a:t>Emtricitabine</a:t>
            </a:r>
            <a:r>
              <a:rPr lang="en-US" altLang="el-GR" sz="1800" b="1" i="1" dirty="0">
                <a:solidFill>
                  <a:srgbClr val="FFFFFF"/>
                </a:solidFill>
                <a:latin typeface="Arial" pitchFamily="34" charset="0"/>
              </a:rPr>
              <a:t>/TAF/</a:t>
            </a:r>
            <a:r>
              <a:rPr lang="en-US" altLang="el-GR" sz="1800" b="1" i="1" dirty="0" err="1">
                <a:solidFill>
                  <a:srgbClr val="FFFFFF"/>
                </a:solidFill>
                <a:latin typeface="Arial" pitchFamily="34" charset="0"/>
              </a:rPr>
              <a:t>Bictegravir</a:t>
            </a:r>
            <a:r>
              <a:rPr lang="en-US" altLang="el-GR" sz="1800" b="1" i="1" dirty="0">
                <a:solidFill>
                  <a:srgbClr val="FFFFFF"/>
                </a:solidFill>
                <a:latin typeface="Arial" pitchFamily="34" charset="0"/>
              </a:rPr>
              <a:t>)</a:t>
            </a:r>
          </a:p>
          <a:p>
            <a:pPr marL="514350" indent="-514350" eaLnBrk="1" hangingPunct="1">
              <a:buClr>
                <a:srgbClr val="FFCC00"/>
              </a:buClr>
              <a:buFont typeface="+mj-lt"/>
              <a:buAutoNum type="arabicPeriod"/>
              <a:defRPr/>
            </a:pPr>
            <a:r>
              <a:rPr lang="en-US" altLang="el-GR" sz="2000" b="1" dirty="0">
                <a:solidFill>
                  <a:srgbClr val="FFFFFF"/>
                </a:solidFill>
                <a:latin typeface="Arial" pitchFamily="34" charset="0"/>
              </a:rPr>
              <a:t>JULUCA</a:t>
            </a:r>
            <a:r>
              <a:rPr lang="en-US" altLang="el-GR" sz="1800" b="1" dirty="0">
                <a:solidFill>
                  <a:srgbClr val="FFFFFF"/>
                </a:solidFill>
                <a:latin typeface="Arial" pitchFamily="34" charset="0"/>
              </a:rPr>
              <a:t> </a:t>
            </a:r>
            <a:r>
              <a:rPr lang="en-US" altLang="el-GR" sz="1800" b="1" i="1" dirty="0">
                <a:solidFill>
                  <a:srgbClr val="FFFFFF"/>
                </a:solidFill>
                <a:latin typeface="Arial" pitchFamily="34" charset="0"/>
              </a:rPr>
              <a:t>(</a:t>
            </a:r>
            <a:r>
              <a:rPr lang="en-US" altLang="el-GR" sz="1800" b="1" i="1" dirty="0" err="1">
                <a:solidFill>
                  <a:srgbClr val="FFFFFF"/>
                </a:solidFill>
                <a:latin typeface="Arial" pitchFamily="34" charset="0"/>
              </a:rPr>
              <a:t>Rilpivirine</a:t>
            </a:r>
            <a:r>
              <a:rPr lang="en-US" altLang="el-GR" sz="1800" b="1" i="1" dirty="0">
                <a:solidFill>
                  <a:srgbClr val="FFFFFF"/>
                </a:solidFill>
                <a:latin typeface="Arial" pitchFamily="34" charset="0"/>
              </a:rPr>
              <a:t>/</a:t>
            </a:r>
            <a:r>
              <a:rPr lang="en-US" altLang="el-GR" sz="1800" b="1" i="1" dirty="0" err="1">
                <a:solidFill>
                  <a:srgbClr val="FFFFFF"/>
                </a:solidFill>
                <a:latin typeface="Arial" pitchFamily="34" charset="0"/>
              </a:rPr>
              <a:t>Dolutegravir</a:t>
            </a:r>
            <a:r>
              <a:rPr lang="en-US" altLang="el-GR" sz="1800" b="1" i="1" dirty="0">
                <a:solidFill>
                  <a:srgbClr val="FFFFFF"/>
                </a:solidFill>
                <a:latin typeface="Arial" pitchFamily="34" charset="0"/>
              </a:rPr>
              <a:t>)</a:t>
            </a:r>
          </a:p>
          <a:p>
            <a:pPr marL="609600" indent="-609600" eaLnBrk="1" hangingPunct="1">
              <a:buClr>
                <a:srgbClr val="FFCC00"/>
              </a:buClr>
              <a:buFontTx/>
              <a:buAutoNum type="arabicPeriod"/>
              <a:defRPr/>
            </a:pPr>
            <a:r>
              <a:rPr lang="en-US" altLang="en-US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DOVATO </a:t>
            </a:r>
            <a:r>
              <a:rPr lang="en-US" altLang="en-US" sz="1800" b="1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en-US" sz="1800" b="1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Dolutegravir</a:t>
            </a:r>
            <a:r>
              <a:rPr lang="en-US" altLang="en-US" sz="1800" b="1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/Lamivudine)</a:t>
            </a:r>
          </a:p>
          <a:p>
            <a:pPr marL="609600" indent="-609600" eaLnBrk="1" hangingPunct="1">
              <a:buClr>
                <a:srgbClr val="FFCC00"/>
              </a:buClr>
              <a:buFontTx/>
              <a:buAutoNum type="arabicPeriod"/>
              <a:defRPr/>
            </a:pPr>
            <a:r>
              <a:rPr lang="en-US" altLang="en-US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DELSTRIGO </a:t>
            </a:r>
            <a:r>
              <a:rPr lang="en-US" altLang="en-US" sz="1800" b="1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en-US" sz="1800" b="1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Tenofovir</a:t>
            </a:r>
            <a:r>
              <a:rPr lang="en-US" altLang="en-US" sz="1800" b="1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/Lamivudine/</a:t>
            </a:r>
            <a:r>
              <a:rPr lang="en-US" altLang="en-US" sz="1800" b="1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Doravirine</a:t>
            </a:r>
            <a:r>
              <a:rPr lang="en-US" altLang="en-US" sz="1800" b="1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609600" indent="-609600" eaLnBrk="1" hangingPunct="1">
              <a:buClr>
                <a:srgbClr val="FFCC00"/>
              </a:buClr>
              <a:buFontTx/>
              <a:buAutoNum type="arabicPeriod"/>
              <a:defRPr/>
            </a:pPr>
            <a:r>
              <a:rPr lang="en-US" altLang="en-US" sz="20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CABENUVA </a:t>
            </a:r>
            <a:r>
              <a:rPr lang="en-US" altLang="en-US" sz="1800" b="1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(Cabotegravir/</a:t>
            </a:r>
            <a:r>
              <a:rPr lang="en-US" altLang="en-US" sz="1800" b="1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Rilpivirine</a:t>
            </a:r>
            <a:r>
              <a:rPr lang="en-US" altLang="en-US" sz="1800" b="1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altLang="en-US" sz="1800" b="1" i="1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inj</a:t>
            </a:r>
            <a:endParaRPr lang="en-US" altLang="en-US" sz="1800" b="1" i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270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4088" y="4652963"/>
            <a:ext cx="2376487" cy="1481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C:\Users\papva\Pictures\Pictures\HIV\Μονοχαπα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100" y="1700213"/>
            <a:ext cx="6765925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C:\Users\paparizos.DOMAIN\Documents\ADALA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63" y="333375"/>
            <a:ext cx="2447925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5" name="Picture 3" descr="C:\Users\paparizos.DOMAIN\Documents\COAPROVE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613" y="2349500"/>
            <a:ext cx="2447925" cy="186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6" name="Picture 4" descr="C:\Users\paparizos.DOMAIN\Documents\LOBIVO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888" y="4437063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9625" y="3449638"/>
            <a:ext cx="2670175" cy="2519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58" name="TextBox 1"/>
          <p:cNvSpPr txBox="1">
            <a:spLocks noChangeArrowheads="1"/>
          </p:cNvSpPr>
          <p:nvPr/>
        </p:nvSpPr>
        <p:spPr bwMode="auto">
          <a:xfrm>
            <a:off x="4567238" y="908050"/>
            <a:ext cx="18065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l-GR" sz="2400" b="1">
                <a:solidFill>
                  <a:srgbClr val="FFFFFF"/>
                </a:solidFill>
                <a:latin typeface="Arial" charset="0"/>
                <a:cs typeface="Arial" charset="0"/>
              </a:rPr>
              <a:t>Y</a:t>
            </a:r>
            <a:r>
              <a:rPr lang="el-GR" altLang="el-GR" sz="2400" b="1">
                <a:solidFill>
                  <a:srgbClr val="FFFFFF"/>
                </a:solidFill>
                <a:latin typeface="Arial" charset="0"/>
                <a:cs typeface="Arial" charset="0"/>
              </a:rPr>
              <a:t>ΠΕΡΤΑΣΗ</a:t>
            </a:r>
          </a:p>
        </p:txBody>
      </p:sp>
      <p:sp>
        <p:nvSpPr>
          <p:cNvPr id="3" name="Δεξιό άγκιστρο 2"/>
          <p:cNvSpPr/>
          <p:nvPr/>
        </p:nvSpPr>
        <p:spPr>
          <a:xfrm>
            <a:off x="3657600" y="784225"/>
            <a:ext cx="811213" cy="5040313"/>
          </a:xfrm>
          <a:prstGeom prst="rightBrace">
            <a:avLst/>
          </a:prstGeom>
          <a:ln>
            <a:solidFill>
              <a:srgbClr val="FFCC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74760" name="TextBox 7"/>
          <p:cNvSpPr txBox="1">
            <a:spLocks noChangeArrowheads="1"/>
          </p:cNvSpPr>
          <p:nvPr/>
        </p:nvSpPr>
        <p:spPr bwMode="auto">
          <a:xfrm>
            <a:off x="7583488" y="1139825"/>
            <a:ext cx="6969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l-GR" sz="2400" b="1">
                <a:solidFill>
                  <a:srgbClr val="FFFFFF"/>
                </a:solidFill>
                <a:latin typeface="Arial" charset="0"/>
                <a:cs typeface="Arial" charset="0"/>
              </a:rPr>
              <a:t>HIV</a:t>
            </a:r>
            <a:endParaRPr lang="el-GR" altLang="el-GR" sz="2400" b="1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cxnSp>
        <p:nvCxnSpPr>
          <p:cNvPr id="12" name="Ευθύγραμμο βέλος σύνδεσης 11"/>
          <p:cNvCxnSpPr/>
          <p:nvPr/>
        </p:nvCxnSpPr>
        <p:spPr>
          <a:xfrm>
            <a:off x="7921625" y="1736725"/>
            <a:ext cx="11113" cy="1404938"/>
          </a:xfrm>
          <a:prstGeom prst="straightConnector1">
            <a:avLst/>
          </a:prstGeom>
          <a:ln w="508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Ευθύγραμμο βέλος σύνδεσης 13"/>
          <p:cNvCxnSpPr/>
          <p:nvPr/>
        </p:nvCxnSpPr>
        <p:spPr>
          <a:xfrm flipH="1">
            <a:off x="4468813" y="1384300"/>
            <a:ext cx="1106487" cy="1612900"/>
          </a:xfrm>
          <a:prstGeom prst="straightConnector1">
            <a:avLst/>
          </a:prstGeom>
          <a:ln w="50800">
            <a:solidFill>
              <a:srgbClr val="FFC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150" y="476250"/>
            <a:ext cx="7564438" cy="561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Ευθεία γραμμή σύνδεσης 2"/>
          <p:cNvCxnSpPr/>
          <p:nvPr/>
        </p:nvCxnSpPr>
        <p:spPr>
          <a:xfrm>
            <a:off x="4711700" y="2565400"/>
            <a:ext cx="1152525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>
          <a:xfrm>
            <a:off x="462980" y="692696"/>
            <a:ext cx="9289032" cy="5073427"/>
          </a:xfrm>
        </p:spPr>
        <p:txBody>
          <a:bodyPr>
            <a:normAutofit/>
          </a:bodyPr>
          <a:lstStyle/>
          <a:p>
            <a:pPr marL="388620">
              <a:spcBef>
                <a:spcPts val="1200"/>
              </a:spcBef>
              <a:spcAft>
                <a:spcPts val="12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l-GR" sz="2000" b="1" dirty="0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Η θεραπεία όμως γίνεται και ακόμη ευκολότερη:</a:t>
            </a:r>
            <a:r>
              <a:rPr lang="en-US" sz="2000" b="1" dirty="0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l-GR" sz="2000" b="1" dirty="0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αρχίζει η εποχή της </a:t>
            </a:r>
            <a:r>
              <a:rPr lang="en-US" sz="2000" b="1" dirty="0">
                <a:solidFill>
                  <a:srgbClr val="33CC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Long-Acting Therapy</a:t>
            </a:r>
            <a:r>
              <a:rPr lang="en-US" sz="2000" b="1" dirty="0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!</a:t>
            </a:r>
            <a:endParaRPr lang="el-GR" sz="2000" b="1" dirty="0">
              <a:solidFill>
                <a:srgbClr val="FFFFFF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88620">
              <a:spcBef>
                <a:spcPts val="1200"/>
              </a:spcBef>
              <a:spcAft>
                <a:spcPts val="12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l-GR" sz="2000" b="1" dirty="0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Συνδυασμός </a:t>
            </a:r>
            <a:r>
              <a:rPr lang="en-US" sz="2000" b="1" dirty="0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Cabotegravir </a:t>
            </a:r>
            <a:r>
              <a:rPr lang="el-GR" sz="2000" b="1" dirty="0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και </a:t>
            </a:r>
            <a:r>
              <a:rPr lang="en-US" sz="2000" b="1" dirty="0" err="1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Rilpivirine</a:t>
            </a:r>
            <a:r>
              <a:rPr lang="en-US" sz="2000" b="1" dirty="0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</a:t>
            </a:r>
            <a:r>
              <a:rPr lang="en-US" sz="2000" b="1" dirty="0" err="1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Cabenuva</a:t>
            </a:r>
            <a:r>
              <a:rPr lang="en-US" sz="2000" b="1" dirty="0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</a:t>
            </a:r>
            <a:r>
              <a:rPr lang="el-GR" sz="2000" b="1" dirty="0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ενέσιμο, μία ένεση κάθε 2 μήνες!</a:t>
            </a:r>
          </a:p>
          <a:p>
            <a:pPr marL="388620">
              <a:spcBef>
                <a:spcPts val="1200"/>
              </a:spcBef>
              <a:spcAft>
                <a:spcPts val="12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l-GR" sz="2000" b="1" dirty="0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Κυκλοφορεί από τριετίας σε ΗΠΑ και Ευρώπη, όχι ακόμη στην Ελλάδα (ίσως εντός του 2024)</a:t>
            </a:r>
            <a:endParaRPr lang="en-US" sz="2000" b="1" dirty="0">
              <a:solidFill>
                <a:srgbClr val="FFFFFF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88620">
              <a:spcBef>
                <a:spcPts val="1200"/>
              </a:spcBef>
              <a:spcAft>
                <a:spcPts val="12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l-GR" sz="2000" b="1" dirty="0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Σε φάση ΙΙΙ δοκιμών: συνδυασμός </a:t>
            </a:r>
            <a:r>
              <a:rPr lang="en-US" sz="2000" b="1" dirty="0" err="1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Lenacapavir</a:t>
            </a:r>
            <a:r>
              <a:rPr lang="en-US" sz="2000" b="1" dirty="0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l-GR" sz="2000" b="1" dirty="0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και </a:t>
            </a:r>
            <a:r>
              <a:rPr lang="en-US" sz="2000" b="1" dirty="0" err="1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Islatravir</a:t>
            </a:r>
            <a:r>
              <a:rPr lang="en-US" sz="2000" b="1" dirty="0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l-GR" sz="2000" b="1" dirty="0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ένα χάπι μια φορά την εβδομάδα</a:t>
            </a:r>
          </a:p>
          <a:p>
            <a:pPr marL="388620">
              <a:spcBef>
                <a:spcPts val="1200"/>
              </a:spcBef>
              <a:spcAft>
                <a:spcPts val="12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US" sz="2000" b="1" dirty="0" err="1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Lenacapavir</a:t>
            </a:r>
            <a:r>
              <a:rPr lang="en-US" sz="2000" b="1" dirty="0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inj</a:t>
            </a:r>
            <a:r>
              <a:rPr lang="en-US" sz="2000" b="1" dirty="0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r>
              <a:rPr lang="el-GR" sz="2000" b="1" dirty="0">
                <a:solidFill>
                  <a:srgbClr val="FFFFF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μία ένεση κάθε 6 μήνες!</a:t>
            </a:r>
            <a:endParaRPr lang="en-US" sz="2000" b="1" dirty="0">
              <a:solidFill>
                <a:srgbClr val="FFFFFF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88620">
              <a:spcBef>
                <a:spcPts val="1200"/>
              </a:spcBef>
              <a:spcAft>
                <a:spcPts val="1200"/>
              </a:spcAft>
              <a:buClr>
                <a:srgbClr val="FFC000"/>
              </a:buClr>
              <a:buFont typeface="Arial" panose="020B0604020202020204" pitchFamily="34" charset="0"/>
              <a:buChar char="•"/>
            </a:pPr>
            <a:endParaRPr lang="el-GR" sz="2000" b="1" i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314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περιεχομένου 1"/>
          <p:cNvSpPr>
            <a:spLocks noGrp="1"/>
          </p:cNvSpPr>
          <p:nvPr>
            <p:ph/>
          </p:nvPr>
        </p:nvSpPr>
        <p:spPr>
          <a:xfrm>
            <a:off x="771525" y="1125538"/>
            <a:ext cx="8743950" cy="4970462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l-GR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Σήμερα, η θεραπεία είναι εύκολη και αποτελεσματική και η επιβίωση είναι μακρά</a:t>
            </a:r>
          </a:p>
          <a:p>
            <a:pPr algn="ctr" eaLnBrk="1" hangingPunct="1">
              <a:buFontTx/>
              <a:buNone/>
              <a:defRPr/>
            </a:pPr>
            <a:endParaRPr lang="el-GR" altLang="el-GR" sz="24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pPr algn="ctr" eaLnBrk="1" hangingPunct="1">
              <a:buFontTx/>
              <a:buNone/>
              <a:defRPr/>
            </a:pPr>
            <a:r>
              <a:rPr lang="el-GR" altLang="el-GR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ΑΛΛΑ…</a:t>
            </a:r>
            <a:endParaRPr lang="en-GB" altLang="el-GR" b="1" dirty="0">
              <a:solidFill>
                <a:srgbClr val="FFCC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pPr algn="ctr" eaLnBrk="1" hangingPunct="1">
              <a:buFontTx/>
              <a:buNone/>
              <a:defRPr/>
            </a:pPr>
            <a:endParaRPr lang="en-GB" altLang="el-GR" sz="1800" b="1" dirty="0">
              <a:solidFill>
                <a:srgbClr val="FFCC66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  <a:buClr>
                <a:srgbClr val="66CCFF"/>
              </a:buClr>
              <a:defRPr/>
            </a:pPr>
            <a:r>
              <a:rPr lang="el-GR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ΔΕΝ ΠΑΝΕ ΟΛΑ ΚΑΛΑ!</a:t>
            </a:r>
          </a:p>
          <a:p>
            <a:pPr eaLnBrk="1" hangingPunct="1">
              <a:lnSpc>
                <a:spcPct val="150000"/>
              </a:lnSpc>
              <a:buClr>
                <a:srgbClr val="66CCFF"/>
              </a:buClr>
              <a:defRPr/>
            </a:pPr>
            <a:r>
              <a:rPr lang="el-GR" sz="2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Η </a:t>
            </a:r>
            <a:r>
              <a:rPr lang="el-GR" sz="2000" b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ανοσοανεπάρκεια</a:t>
            </a:r>
            <a:r>
              <a:rPr 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 και οι καιροσκοπικές εκδηλώσεις δεν είναι πλέον ο μόνος (γνωστός) κίνδυνος…</a:t>
            </a:r>
            <a:endParaRPr lang="el-GR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2" name="Rectangle 4"/>
          <p:cNvSpPr>
            <a:spLocks noGrp="1" noChangeArrowheads="1"/>
          </p:cNvSpPr>
          <p:nvPr>
            <p:ph/>
          </p:nvPr>
        </p:nvSpPr>
        <p:spPr>
          <a:xfrm>
            <a:off x="750888" y="549275"/>
            <a:ext cx="9072562" cy="5759450"/>
          </a:xfrm>
        </p:spPr>
        <p:txBody>
          <a:bodyPr/>
          <a:lstStyle/>
          <a:p>
            <a:pPr eaLnBrk="1" hangingPunct="1">
              <a:buClr>
                <a:srgbClr val="FFCC00"/>
              </a:buClr>
              <a:buFontTx/>
              <a:buNone/>
              <a:defRPr/>
            </a:pPr>
            <a:r>
              <a:rPr lang="el-GR" altLang="el-GR" sz="2800" b="1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ΣΥΝ-ΝΟΣΗΡΟΤΗΤΑ </a:t>
            </a:r>
            <a:r>
              <a:rPr lang="el-GR" altLang="el-GR" sz="2400" b="1" i="1" dirty="0">
                <a:solidFill>
                  <a:srgbClr val="FFCC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(ΟΧΙ ΑΜΕΣΑ ΣΧΕΤΙΖΟΜΕΝΗ ΜΕ ΑΝΟΣΟΑΝΕΠΑΡΚΕΙΑ)</a:t>
            </a:r>
          </a:p>
          <a:p>
            <a:pPr eaLnBrk="1" hangingPunct="1">
              <a:buClr>
                <a:srgbClr val="FFCC00"/>
              </a:buClr>
              <a:buFontTx/>
              <a:buNone/>
              <a:defRPr/>
            </a:pPr>
            <a:endParaRPr lang="el-GR" altLang="el-GR" sz="2800" b="1" dirty="0">
              <a:solidFill>
                <a:srgbClr val="FFCC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rgbClr val="33CCFF"/>
              </a:buClr>
              <a:defRPr/>
            </a:pPr>
            <a:r>
              <a:rPr lang="el-GR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Καρδιαγγειακή νόσος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rgbClr val="33CCFF"/>
              </a:buClr>
              <a:defRPr/>
            </a:pPr>
            <a:r>
              <a:rPr lang="el-GR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Σακχαρώδης διαβήτης 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rgbClr val="33CCFF"/>
              </a:buClr>
              <a:defRPr/>
            </a:pPr>
            <a:r>
              <a:rPr lang="el-GR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Υπέρταση </a:t>
            </a:r>
            <a:endParaRPr lang="en-US" altLang="el-GR" sz="2000" b="1" dirty="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</a:endParaRP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rgbClr val="33CCFF"/>
              </a:buClr>
              <a:defRPr/>
            </a:pPr>
            <a:r>
              <a:rPr lang="el-GR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Οστεοπόρωση 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rgbClr val="33CCFF"/>
              </a:buClr>
              <a:defRPr/>
            </a:pPr>
            <a:r>
              <a:rPr lang="el-GR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Νεφρική βλάβη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rgbClr val="33CCFF"/>
              </a:buClr>
              <a:defRPr/>
            </a:pPr>
            <a:r>
              <a:rPr lang="el-GR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Ηπατική βλάβη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rgbClr val="33CCFF"/>
              </a:buClr>
              <a:defRPr/>
            </a:pPr>
            <a:r>
              <a:rPr lang="el-GR" altLang="el-GR" sz="20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Νευρο-διανοητική διαταραχή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rgbClr val="33CCFF"/>
              </a:buClr>
              <a:defRPr/>
            </a:pPr>
            <a:r>
              <a:rPr lang="el-GR" altLang="el-GR" sz="2800" b="1" dirty="0">
                <a:solidFill>
                  <a:srgbClr val="33CC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</a:rPr>
              <a:t>Καρκίνοι </a:t>
            </a:r>
          </a:p>
          <a:p>
            <a:pPr eaLnBrk="1" hangingPunct="1">
              <a:defRPr/>
            </a:pPr>
            <a:endParaRPr lang="en-GB" altLang="el-GR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8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9"/>
          <p:cNvSpPr>
            <a:spLocks noGrp="1" noChangeArrowheads="1"/>
          </p:cNvSpPr>
          <p:nvPr>
            <p:ph/>
          </p:nvPr>
        </p:nvSpPr>
        <p:spPr>
          <a:xfrm>
            <a:off x="463550" y="1341438"/>
            <a:ext cx="9432925" cy="4899025"/>
          </a:xfrm>
        </p:spPr>
        <p:txBody>
          <a:bodyPr/>
          <a:lstStyle/>
          <a:p>
            <a:pPr eaLnBrk="1" hangingPunct="1">
              <a:spcBef>
                <a:spcPts val="1800"/>
              </a:spcBef>
              <a:spcAft>
                <a:spcPts val="1200"/>
              </a:spcAft>
              <a:buClr>
                <a:srgbClr val="FFCC00"/>
              </a:buClr>
            </a:pPr>
            <a:r>
              <a:rPr lang="el-GR" altLang="el-GR" sz="2000" b="1">
                <a:solidFill>
                  <a:srgbClr val="FFFFFF"/>
                </a:solidFill>
                <a:latin typeface="Arial" charset="0"/>
              </a:rPr>
              <a:t>Τα νοσήματα αυτά εμφανίζονται σε ηλικίες μικρότερες του αναμενομένου σε </a:t>
            </a:r>
            <a:r>
              <a:rPr lang="en-US" altLang="el-GR" sz="2000" b="1">
                <a:solidFill>
                  <a:srgbClr val="FFFFFF"/>
                </a:solidFill>
                <a:latin typeface="Arial" charset="0"/>
              </a:rPr>
              <a:t>HIV </a:t>
            </a:r>
            <a:r>
              <a:rPr lang="el-GR" altLang="el-GR" sz="2000" b="1">
                <a:solidFill>
                  <a:srgbClr val="FFFFFF"/>
                </a:solidFill>
                <a:latin typeface="Arial" charset="0"/>
              </a:rPr>
              <a:t>ασθενείς, ακόμη και υπό επιτυχή θεραπεία</a:t>
            </a:r>
            <a:endParaRPr lang="en-US" altLang="el-GR" sz="2000" b="1">
              <a:solidFill>
                <a:srgbClr val="FFFFFF"/>
              </a:solidFill>
              <a:latin typeface="Arial" charset="0"/>
            </a:endParaRPr>
          </a:p>
          <a:p>
            <a:pPr eaLnBrk="1" hangingPunct="1">
              <a:spcBef>
                <a:spcPts val="1800"/>
              </a:spcBef>
              <a:spcAft>
                <a:spcPts val="1200"/>
              </a:spcAft>
              <a:buClr>
                <a:srgbClr val="FFCC00"/>
              </a:buClr>
            </a:pPr>
            <a:r>
              <a:rPr lang="el-GR" altLang="el-GR" sz="2000" b="1">
                <a:solidFill>
                  <a:srgbClr val="FFFFFF"/>
                </a:solidFill>
                <a:latin typeface="Arial" charset="0"/>
              </a:rPr>
              <a:t>Η εμφάνιση πολλών συνοδών εκδηλώσεων και νοσημάτων «φθοράς» σχετίζεται με τη χρόνια ανοσολογική ενεργοποίηση και φλεγμονή</a:t>
            </a:r>
          </a:p>
          <a:p>
            <a:pPr eaLnBrk="1" hangingPunct="1">
              <a:spcBef>
                <a:spcPts val="1800"/>
              </a:spcBef>
              <a:spcAft>
                <a:spcPts val="1200"/>
              </a:spcAft>
              <a:buClr>
                <a:srgbClr val="FFCC00"/>
              </a:buClr>
            </a:pPr>
            <a:r>
              <a:rPr lang="el-GR" altLang="el-GR" sz="2000" b="1" i="1" u="sng">
                <a:solidFill>
                  <a:srgbClr val="FFFFFF"/>
                </a:solidFill>
                <a:latin typeface="Arial" charset="0"/>
              </a:rPr>
              <a:t>ΕΙΝΑΙ</a:t>
            </a:r>
            <a:r>
              <a:rPr lang="el-GR" altLang="el-GR" sz="2000" b="1">
                <a:solidFill>
                  <a:srgbClr val="FFFFFF"/>
                </a:solidFill>
                <a:latin typeface="Arial" charset="0"/>
              </a:rPr>
              <a:t> συνέπεια της </a:t>
            </a:r>
            <a:r>
              <a:rPr lang="en-US" altLang="el-GR" sz="2000" b="1">
                <a:solidFill>
                  <a:srgbClr val="FFFFFF"/>
                </a:solidFill>
                <a:latin typeface="Arial" charset="0"/>
              </a:rPr>
              <a:t>HIV </a:t>
            </a:r>
            <a:r>
              <a:rPr lang="el-GR" altLang="el-GR" sz="2000" b="1">
                <a:solidFill>
                  <a:srgbClr val="FFFFFF"/>
                </a:solidFill>
                <a:latin typeface="Arial" charset="0"/>
              </a:rPr>
              <a:t>λοίμωξης</a:t>
            </a:r>
            <a:endParaRPr lang="en-US" altLang="el-GR" sz="2000" b="1">
              <a:solidFill>
                <a:srgbClr val="FFFFFF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4"/>
          <p:cNvSpPr>
            <a:spLocks noGrp="1" noChangeArrowheads="1"/>
          </p:cNvSpPr>
          <p:nvPr>
            <p:ph/>
          </p:nvPr>
        </p:nvSpPr>
        <p:spPr>
          <a:xfrm>
            <a:off x="771525" y="620713"/>
            <a:ext cx="8743950" cy="5475287"/>
          </a:xfrm>
        </p:spPr>
        <p:txBody>
          <a:bodyPr/>
          <a:lstStyle/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rgbClr val="66CCFF"/>
              </a:buClr>
            </a:pPr>
            <a:r>
              <a:rPr lang="el-GR" altLang="el-GR" sz="2000" b="1" dirty="0">
                <a:solidFill>
                  <a:srgbClr val="FFFFFF"/>
                </a:solidFill>
                <a:latin typeface="Arial" charset="0"/>
              </a:rPr>
              <a:t>Στη ΜΕΛ του Νοσοκομείου «</a:t>
            </a:r>
            <a:r>
              <a:rPr lang="el-GR" altLang="el-GR" sz="2000" b="1" dirty="0" err="1">
                <a:solidFill>
                  <a:srgbClr val="FFFFFF"/>
                </a:solidFill>
                <a:latin typeface="Arial" charset="0"/>
              </a:rPr>
              <a:t>Α.Συγγρός</a:t>
            </a:r>
            <a:r>
              <a:rPr lang="el-GR" altLang="el-GR" sz="2000" b="1" dirty="0">
                <a:solidFill>
                  <a:srgbClr val="FFFFFF"/>
                </a:solidFill>
                <a:latin typeface="Arial" charset="0"/>
              </a:rPr>
              <a:t>» κατά την πενταετία </a:t>
            </a:r>
            <a:r>
              <a:rPr lang="el-GR" altLang="el-GR" sz="2000" b="1" dirty="0" smtClean="0">
                <a:solidFill>
                  <a:srgbClr val="FFFFFF"/>
                </a:solidFill>
                <a:latin typeface="Arial" charset="0"/>
              </a:rPr>
              <a:t>2020-2024</a:t>
            </a:r>
            <a:r>
              <a:rPr lang="en-US" altLang="el-GR" sz="2000" b="1" dirty="0" smtClean="0">
                <a:solidFill>
                  <a:srgbClr val="FFFFFF"/>
                </a:solidFill>
                <a:latin typeface="Arial" charset="0"/>
              </a:rPr>
              <a:t> </a:t>
            </a:r>
            <a:r>
              <a:rPr lang="el-GR" altLang="el-GR" sz="2000" b="1" dirty="0">
                <a:solidFill>
                  <a:srgbClr val="FFFFFF"/>
                </a:solidFill>
                <a:latin typeface="Arial" charset="0"/>
              </a:rPr>
              <a:t>απεβίωσαν 57 ασθενείς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buClr>
                <a:srgbClr val="66CCFF"/>
              </a:buClr>
            </a:pPr>
            <a:r>
              <a:rPr lang="el-GR" altLang="el-GR" sz="1800" b="1" i="1" dirty="0">
                <a:solidFill>
                  <a:srgbClr val="FFFFFF"/>
                </a:solidFill>
                <a:latin typeface="Arial" charset="0"/>
              </a:rPr>
              <a:t>19 από καρδιαγγειακά νοσήματα ή εγκεφαλικά επεισόδια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buClr>
                <a:srgbClr val="66CCFF"/>
              </a:buClr>
            </a:pPr>
            <a:r>
              <a:rPr lang="el-GR" altLang="el-GR" sz="1800" b="1" i="1" dirty="0">
                <a:solidFill>
                  <a:srgbClr val="FFFFFF"/>
                </a:solidFill>
                <a:latin typeface="Arial" charset="0"/>
              </a:rPr>
              <a:t>23 από καρκίνους 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buClr>
                <a:srgbClr val="66CCFF"/>
              </a:buClr>
            </a:pPr>
            <a:r>
              <a:rPr lang="el-GR" altLang="el-GR" sz="1800" b="1" i="1" dirty="0">
                <a:solidFill>
                  <a:srgbClr val="FFFFFF"/>
                </a:solidFill>
                <a:latin typeface="Arial" charset="0"/>
              </a:rPr>
              <a:t>2 αυτοκτονίες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buClr>
                <a:srgbClr val="66CCFF"/>
              </a:buClr>
            </a:pPr>
            <a:r>
              <a:rPr lang="el-GR" altLang="el-GR" sz="1800" b="1" i="1" dirty="0">
                <a:solidFill>
                  <a:srgbClr val="FFFFFF"/>
                </a:solidFill>
                <a:latin typeface="Arial" charset="0"/>
              </a:rPr>
              <a:t>6</a:t>
            </a:r>
            <a:r>
              <a:rPr lang="el-GR" altLang="el-GR" sz="1800" b="1" i="1" dirty="0" smtClean="0">
                <a:solidFill>
                  <a:srgbClr val="FFFFFF"/>
                </a:solidFill>
                <a:latin typeface="Arial" charset="0"/>
              </a:rPr>
              <a:t> </a:t>
            </a:r>
            <a:r>
              <a:rPr lang="el-GR" altLang="el-GR" sz="1800" b="1" i="1" dirty="0">
                <a:solidFill>
                  <a:srgbClr val="FFFFFF"/>
                </a:solidFill>
                <a:latin typeface="Arial" charset="0"/>
              </a:rPr>
              <a:t>από άλλες αιτίες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buClr>
                <a:srgbClr val="66CCFF"/>
              </a:buClr>
            </a:pPr>
            <a:r>
              <a:rPr lang="el-GR" altLang="el-GR" sz="1800" b="1" i="1" dirty="0">
                <a:solidFill>
                  <a:srgbClr val="FFFFFF"/>
                </a:solidFill>
                <a:latin typeface="Arial" charset="0"/>
              </a:rPr>
              <a:t>3 από </a:t>
            </a:r>
            <a:r>
              <a:rPr lang="en-GB" altLang="el-GR" sz="1800" b="1" i="1" dirty="0">
                <a:solidFill>
                  <a:srgbClr val="FFFFFF"/>
                </a:solidFill>
                <a:latin typeface="Arial" charset="0"/>
              </a:rPr>
              <a:t>Covid-19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buClr>
                <a:srgbClr val="66CCFF"/>
              </a:buClr>
            </a:pPr>
            <a:r>
              <a:rPr lang="en-GB" altLang="el-GR" sz="1800" b="1" i="1" dirty="0">
                <a:solidFill>
                  <a:srgbClr val="FFFFFF"/>
                </a:solidFill>
                <a:latin typeface="Arial" charset="0"/>
              </a:rPr>
              <a:t>1 </a:t>
            </a:r>
            <a:r>
              <a:rPr lang="el-GR" altLang="el-GR" sz="1800" b="1" i="1" dirty="0">
                <a:solidFill>
                  <a:srgbClr val="FFFFFF"/>
                </a:solidFill>
                <a:latin typeface="Arial" charset="0"/>
              </a:rPr>
              <a:t>από ατύχημα</a:t>
            </a: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buClr>
                <a:srgbClr val="66CCFF"/>
              </a:buClr>
            </a:pPr>
            <a:r>
              <a:rPr lang="el-GR" altLang="el-GR" sz="1800" b="1" i="1" dirty="0">
                <a:solidFill>
                  <a:srgbClr val="FFFFFF"/>
                </a:solidFill>
                <a:latin typeface="Arial" charset="0"/>
              </a:rPr>
              <a:t>3</a:t>
            </a:r>
            <a:r>
              <a:rPr lang="el-GR" altLang="el-GR" sz="1800" b="1" i="1" dirty="0" smtClean="0">
                <a:solidFill>
                  <a:srgbClr val="FFFFFF"/>
                </a:solidFill>
                <a:latin typeface="Arial" charset="0"/>
              </a:rPr>
              <a:t> </a:t>
            </a:r>
            <a:r>
              <a:rPr lang="el-GR" altLang="el-GR" sz="1800" b="1" i="1" dirty="0">
                <a:solidFill>
                  <a:srgbClr val="FFFFFF"/>
                </a:solidFill>
                <a:latin typeface="Arial" charset="0"/>
              </a:rPr>
              <a:t>από </a:t>
            </a:r>
            <a:r>
              <a:rPr lang="en-US" altLang="el-GR" sz="1800" b="1" i="1" dirty="0">
                <a:solidFill>
                  <a:srgbClr val="FFFFFF"/>
                </a:solidFill>
                <a:latin typeface="Arial" charset="0"/>
              </a:rPr>
              <a:t>overdose</a:t>
            </a:r>
            <a:endParaRPr lang="el-GR" altLang="el-GR" sz="1800" b="1" i="1" dirty="0">
              <a:solidFill>
                <a:srgbClr val="FFFFFF"/>
              </a:solidFill>
              <a:latin typeface="Arial" charset="0"/>
            </a:endParaRPr>
          </a:p>
          <a:p>
            <a:pPr eaLnBrk="1" hangingPunct="1">
              <a:spcBef>
                <a:spcPts val="1200"/>
              </a:spcBef>
              <a:spcAft>
                <a:spcPts val="600"/>
              </a:spcAft>
              <a:buClr>
                <a:srgbClr val="66CCFF"/>
              </a:buClr>
            </a:pPr>
            <a:r>
              <a:rPr lang="el-GR" altLang="el-GR" sz="2000" b="1" i="1" dirty="0">
                <a:solidFill>
                  <a:srgbClr val="FFC000"/>
                </a:solidFill>
                <a:latin typeface="Arial" charset="0"/>
              </a:rPr>
              <a:t>ΣΗΜΕΡΑ, η συχνότερη λοίμωξη στους ασθενείς μας είναι η σύφιλη!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Πίνακας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5032466"/>
              </p:ext>
            </p:extLst>
          </p:nvPr>
        </p:nvGraphicFramePr>
        <p:xfrm>
          <a:off x="1399084" y="620688"/>
          <a:ext cx="2088232" cy="475252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4411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4411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339466"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1" u="none" strike="noStrike" dirty="0">
                          <a:effectLst/>
                        </a:rPr>
                        <a:t> ΕΤΟΣ</a:t>
                      </a:r>
                      <a:endParaRPr lang="el-G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1" u="none" strike="noStrike" dirty="0">
                          <a:effectLst/>
                        </a:rPr>
                        <a:t>ΣΥΦΙΛΗ</a:t>
                      </a:r>
                      <a:endParaRPr lang="el-G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solidFill>
                      <a:schemeClr val="accent1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39466"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1" u="none" strike="noStrike" dirty="0">
                          <a:effectLst/>
                        </a:rPr>
                        <a:t>2010</a:t>
                      </a:r>
                      <a:endParaRPr lang="el-G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1" u="none" strike="noStrike">
                          <a:effectLst/>
                        </a:rPr>
                        <a:t>44</a:t>
                      </a:r>
                      <a:endParaRPr lang="el-GR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39466"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1" u="none" strike="noStrike" dirty="0">
                          <a:effectLst/>
                        </a:rPr>
                        <a:t>2011</a:t>
                      </a:r>
                      <a:endParaRPr lang="el-G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1" u="none" strike="noStrike" dirty="0">
                          <a:effectLst/>
                        </a:rPr>
                        <a:t>50</a:t>
                      </a:r>
                      <a:endParaRPr lang="el-G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39466"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1" u="none" strike="noStrike" dirty="0">
                          <a:effectLst/>
                        </a:rPr>
                        <a:t>2012</a:t>
                      </a:r>
                      <a:endParaRPr lang="el-G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1" u="none" strike="noStrike" dirty="0">
                          <a:effectLst/>
                        </a:rPr>
                        <a:t>64</a:t>
                      </a:r>
                      <a:endParaRPr lang="el-G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39466"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1" u="none" strike="noStrike" dirty="0">
                          <a:effectLst/>
                        </a:rPr>
                        <a:t>2013</a:t>
                      </a:r>
                      <a:endParaRPr lang="el-G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1" u="none" strike="noStrike" dirty="0">
                          <a:effectLst/>
                        </a:rPr>
                        <a:t>44</a:t>
                      </a:r>
                      <a:endParaRPr lang="el-G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39466"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1" u="none" strike="noStrike" dirty="0">
                          <a:effectLst/>
                        </a:rPr>
                        <a:t>2014</a:t>
                      </a:r>
                      <a:endParaRPr lang="el-G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1" u="none" strike="noStrike" dirty="0">
                          <a:effectLst/>
                        </a:rPr>
                        <a:t>43</a:t>
                      </a:r>
                      <a:endParaRPr lang="el-G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39466"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1" u="none" strike="noStrike">
                          <a:effectLst/>
                        </a:rPr>
                        <a:t>2015</a:t>
                      </a:r>
                      <a:endParaRPr lang="el-GR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1" u="none" strike="noStrike" dirty="0">
                          <a:effectLst/>
                        </a:rPr>
                        <a:t>54</a:t>
                      </a:r>
                      <a:endParaRPr lang="el-G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39466"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1" u="none" strike="noStrike">
                          <a:effectLst/>
                        </a:rPr>
                        <a:t>2016</a:t>
                      </a:r>
                      <a:endParaRPr lang="el-GR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1" u="none" strike="noStrike" dirty="0">
                          <a:effectLst/>
                        </a:rPr>
                        <a:t>51</a:t>
                      </a:r>
                      <a:endParaRPr lang="el-G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39466"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1" u="none" strike="noStrike">
                          <a:effectLst/>
                        </a:rPr>
                        <a:t>2017</a:t>
                      </a:r>
                      <a:endParaRPr lang="el-GR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1" u="none" strike="noStrike" dirty="0">
                          <a:effectLst/>
                        </a:rPr>
                        <a:t>55</a:t>
                      </a:r>
                      <a:endParaRPr lang="el-G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39466"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1" u="none" strike="noStrike">
                          <a:effectLst/>
                        </a:rPr>
                        <a:t>2018</a:t>
                      </a:r>
                      <a:endParaRPr lang="el-GR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1" u="none" strike="noStrike" dirty="0">
                          <a:effectLst/>
                        </a:rPr>
                        <a:t>58</a:t>
                      </a:r>
                      <a:endParaRPr lang="el-G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39466"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1" u="none" strike="noStrike">
                          <a:effectLst/>
                        </a:rPr>
                        <a:t>2019</a:t>
                      </a:r>
                      <a:endParaRPr lang="el-GR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1" u="none" strike="noStrike" dirty="0">
                          <a:effectLst/>
                        </a:rPr>
                        <a:t>83</a:t>
                      </a:r>
                      <a:endParaRPr lang="el-G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39466"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1" u="none" strike="noStrike">
                          <a:effectLst/>
                        </a:rPr>
                        <a:t>2020</a:t>
                      </a:r>
                      <a:endParaRPr lang="el-GR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1" u="none" strike="noStrike" dirty="0">
                          <a:effectLst/>
                        </a:rPr>
                        <a:t>95</a:t>
                      </a:r>
                      <a:endParaRPr lang="el-G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39466"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1" u="none" strike="noStrike">
                          <a:effectLst/>
                        </a:rPr>
                        <a:t>2021</a:t>
                      </a:r>
                      <a:endParaRPr lang="el-GR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1" u="none" strike="noStrike" dirty="0">
                          <a:effectLst/>
                        </a:rPr>
                        <a:t>133</a:t>
                      </a:r>
                      <a:endParaRPr lang="el-G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39466"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1" u="none" strike="noStrike">
                          <a:effectLst/>
                        </a:rPr>
                        <a:t>2022</a:t>
                      </a:r>
                      <a:endParaRPr lang="el-GR" sz="14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l-GR" sz="1400" b="1" u="none" strike="noStrike" dirty="0">
                          <a:effectLst/>
                        </a:rPr>
                        <a:t>122</a:t>
                      </a:r>
                      <a:endParaRPr lang="el-G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</a:tbl>
          </a:graphicData>
        </a:graphic>
      </p:graphicFrame>
      <p:graphicFrame>
        <p:nvGraphicFramePr>
          <p:cNvPr id="4" name="Γράφημα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2062404"/>
              </p:ext>
            </p:extLst>
          </p:nvPr>
        </p:nvGraphicFramePr>
        <p:xfrm>
          <a:off x="4999484" y="1340768"/>
          <a:ext cx="3672408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31396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069" y="996655"/>
            <a:ext cx="8292604" cy="5444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3" name="Ευθεία γραμμή σύνδεσης 2"/>
          <p:cNvCxnSpPr/>
          <p:nvPr/>
        </p:nvCxnSpPr>
        <p:spPr>
          <a:xfrm>
            <a:off x="2191172" y="5445224"/>
            <a:ext cx="108012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Ευθεία γραμμή σύνδεσης 4"/>
          <p:cNvCxnSpPr/>
          <p:nvPr/>
        </p:nvCxnSpPr>
        <p:spPr>
          <a:xfrm>
            <a:off x="7951118" y="5733256"/>
            <a:ext cx="1080120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Ευθεία γραμμή σύνδεσης 5"/>
          <p:cNvCxnSpPr/>
          <p:nvPr/>
        </p:nvCxnSpPr>
        <p:spPr>
          <a:xfrm>
            <a:off x="2191172" y="5949280"/>
            <a:ext cx="4824536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111980" y="260648"/>
            <a:ext cx="63931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28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ΚΑΙ ΣΑΝ ΝΑ ΜΗΝ ΕΦΤΑΝΑΝ ΑΥΤΑ…</a:t>
            </a:r>
            <a:endParaRPr lang="el-GR" sz="28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9634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020" y="476672"/>
            <a:ext cx="2438400" cy="147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030" y="2492896"/>
            <a:ext cx="8563907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9102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4"/>
          <p:cNvSpPr>
            <a:spLocks noGrp="1" noChangeArrowheads="1"/>
          </p:cNvSpPr>
          <p:nvPr>
            <p:ph/>
          </p:nvPr>
        </p:nvSpPr>
        <p:spPr>
          <a:xfrm>
            <a:off x="771525" y="836613"/>
            <a:ext cx="8743950" cy="5259387"/>
          </a:xfrm>
        </p:spPr>
        <p:txBody>
          <a:bodyPr/>
          <a:lstStyle/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rgbClr val="66CCFF"/>
              </a:buClr>
            </a:pPr>
            <a:r>
              <a:rPr lang="el-GR" altLang="el-GR" sz="2000" b="1" dirty="0">
                <a:solidFill>
                  <a:srgbClr val="FFFFFF"/>
                </a:solidFill>
                <a:latin typeface="Arial" charset="0"/>
              </a:rPr>
              <a:t>Η μακρόχρονη επιβίωση των ασθενών ανέδειξε σειρά νέων προβλημάτων, που σχετίζονται: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rgbClr val="66CCFF"/>
              </a:buClr>
              <a:buFontTx/>
              <a:buNone/>
            </a:pPr>
            <a:endParaRPr lang="el-GR" altLang="el-GR" sz="2000" b="1" dirty="0">
              <a:solidFill>
                <a:srgbClr val="FFFFFF"/>
              </a:solidFill>
              <a:latin typeface="Arial" charset="0"/>
            </a:endParaRP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rgbClr val="FFCC00"/>
              </a:buClr>
              <a:buFont typeface="Wingdings" pitchFamily="2" charset="2"/>
              <a:buChar char="Ø"/>
            </a:pPr>
            <a:r>
              <a:rPr lang="el-GR" altLang="el-GR" sz="2000" b="1" i="1" dirty="0">
                <a:solidFill>
                  <a:srgbClr val="FFFFFF"/>
                </a:solidFill>
                <a:latin typeface="Arial" charset="0"/>
              </a:rPr>
              <a:t>Με την ίδια τη νόσο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rgbClr val="FFCC00"/>
              </a:buClr>
              <a:buFont typeface="Wingdings" pitchFamily="2" charset="2"/>
              <a:buChar char="Ø"/>
            </a:pPr>
            <a:r>
              <a:rPr lang="el-GR" altLang="el-GR" sz="2000" b="1" i="1" dirty="0">
                <a:solidFill>
                  <a:srgbClr val="FFFFFF"/>
                </a:solidFill>
                <a:latin typeface="Arial" charset="0"/>
              </a:rPr>
              <a:t>Με τα φάρμακα για την αντιμετώπισή της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rgbClr val="FFCC00"/>
              </a:buClr>
              <a:buFont typeface="Wingdings" pitchFamily="2" charset="2"/>
              <a:buChar char="Ø"/>
            </a:pPr>
            <a:r>
              <a:rPr lang="el-GR" altLang="el-GR" sz="2000" b="1" i="1" dirty="0">
                <a:solidFill>
                  <a:srgbClr val="FFFFFF"/>
                </a:solidFill>
                <a:latin typeface="Arial" charset="0"/>
              </a:rPr>
              <a:t>Με τη χρόνια, χαμηλού επιπέδου φλεγμονή και </a:t>
            </a:r>
            <a:r>
              <a:rPr lang="el-GR" altLang="el-GR" sz="2000" b="1" i="1" dirty="0" err="1">
                <a:solidFill>
                  <a:srgbClr val="FFFFFF"/>
                </a:solidFill>
                <a:latin typeface="Arial" charset="0"/>
              </a:rPr>
              <a:t>ανοσοδιέγερση</a:t>
            </a:r>
            <a:endParaRPr lang="el-GR" altLang="el-GR" sz="2000" b="1" i="1" dirty="0">
              <a:solidFill>
                <a:srgbClr val="FFFFFF"/>
              </a:solidFill>
              <a:latin typeface="Arial" charset="0"/>
            </a:endParaRP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rgbClr val="FFCC00"/>
              </a:buClr>
              <a:buFont typeface="Wingdings" pitchFamily="2" charset="2"/>
              <a:buChar char="Ø"/>
            </a:pPr>
            <a:r>
              <a:rPr lang="el-GR" altLang="el-GR" sz="2000" b="1" i="1" dirty="0">
                <a:solidFill>
                  <a:srgbClr val="FFFFFF"/>
                </a:solidFill>
                <a:latin typeface="Arial" charset="0"/>
              </a:rPr>
              <a:t>Με τη συμπεριφορά ασθενών και πληθυσμών υψηλού </a:t>
            </a:r>
            <a:r>
              <a:rPr lang="el-GR" altLang="el-GR" sz="2000" b="1" i="1" dirty="0" smtClean="0">
                <a:solidFill>
                  <a:srgbClr val="FFFFFF"/>
                </a:solidFill>
                <a:latin typeface="Arial" charset="0"/>
              </a:rPr>
              <a:t>κινδύνου</a:t>
            </a: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rgbClr val="FFCC00"/>
              </a:buClr>
              <a:buFont typeface="Wingdings" pitchFamily="2" charset="2"/>
              <a:buChar char="Ø"/>
            </a:pPr>
            <a:r>
              <a:rPr lang="el-GR" altLang="el-GR" sz="2000" b="1" i="1" dirty="0" smtClean="0">
                <a:solidFill>
                  <a:srgbClr val="FFFFFF"/>
                </a:solidFill>
                <a:latin typeface="Arial" charset="0"/>
              </a:rPr>
              <a:t>Με </a:t>
            </a:r>
            <a:r>
              <a:rPr lang="el-GR" altLang="el-GR" sz="2000" b="1" i="1" smtClean="0">
                <a:solidFill>
                  <a:srgbClr val="FFFFFF"/>
                </a:solidFill>
                <a:latin typeface="Arial" charset="0"/>
              </a:rPr>
              <a:t>την πολιτική </a:t>
            </a:r>
            <a:r>
              <a:rPr lang="el-GR" altLang="el-GR" sz="2000" b="1" i="1" dirty="0" smtClean="0">
                <a:solidFill>
                  <a:srgbClr val="FFFFFF"/>
                </a:solidFill>
                <a:latin typeface="Arial" charset="0"/>
              </a:rPr>
              <a:t>κρατών και οργανισμών</a:t>
            </a:r>
            <a:endParaRPr lang="el-GR" altLang="el-GR" sz="2000" b="1" i="1" dirty="0">
              <a:solidFill>
                <a:srgbClr val="FFFFFF"/>
              </a:solidFill>
              <a:latin typeface="Arial" charset="0"/>
            </a:endParaRPr>
          </a:p>
          <a:p>
            <a:pPr eaLnBrk="1" hangingPunct="1">
              <a:spcBef>
                <a:spcPts val="600"/>
              </a:spcBef>
              <a:spcAft>
                <a:spcPts val="600"/>
              </a:spcAft>
              <a:buClr>
                <a:srgbClr val="FFCC00"/>
              </a:buClr>
              <a:buFont typeface="Wingdings" pitchFamily="2" charset="2"/>
              <a:buChar char="Ø"/>
            </a:pPr>
            <a:r>
              <a:rPr lang="el-GR" altLang="el-GR" sz="2000" b="1" i="1" dirty="0">
                <a:solidFill>
                  <a:srgbClr val="FFFFFF"/>
                </a:solidFill>
                <a:latin typeface="Arial" charset="0"/>
              </a:rPr>
              <a:t>Με επακόλουθα κοινωνικά κλπ προβλήματα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4" descr="HYD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8813" y="549275"/>
            <a:ext cx="6696075" cy="567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3" name="Text Box 5"/>
          <p:cNvSpPr txBox="1">
            <a:spLocks noChangeArrowheads="1"/>
          </p:cNvSpPr>
          <p:nvPr/>
        </p:nvSpPr>
        <p:spPr bwMode="auto">
          <a:xfrm>
            <a:off x="319088" y="549275"/>
            <a:ext cx="2774950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l-GR" sz="2400" b="1">
                <a:solidFill>
                  <a:srgbClr val="FFCC00"/>
                </a:solidFill>
                <a:latin typeface="Arial" charset="0"/>
              </a:rPr>
              <a:t>AIDS</a:t>
            </a:r>
            <a:r>
              <a:rPr lang="el-GR" altLang="el-GR" sz="2400" b="1">
                <a:solidFill>
                  <a:srgbClr val="FFCC00"/>
                </a:solidFill>
                <a:latin typeface="Arial" charset="0"/>
              </a:rPr>
              <a:t>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l-GR" sz="2400" b="1">
                <a:solidFill>
                  <a:srgbClr val="FFFFFF"/>
                </a:solidFill>
                <a:latin typeface="Arial" charset="0"/>
              </a:rPr>
              <a:t>Η ΛΕΡΝΑΙΑ ΥΔΡΑ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l-GR" sz="2400" b="1">
                <a:solidFill>
                  <a:srgbClr val="FFFFFF"/>
                </a:solidFill>
                <a:latin typeface="Arial" charset="0"/>
              </a:rPr>
              <a:t>ΤΗΣ ΣΥΓΧΡΟΝΗΣ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l-GR" altLang="el-GR" sz="2400" b="1">
                <a:solidFill>
                  <a:srgbClr val="FFFFFF"/>
                </a:solidFill>
                <a:latin typeface="Arial" charset="0"/>
              </a:rPr>
              <a:t>ΙΑΤΡΙΚΗΣ</a:t>
            </a:r>
            <a:endParaRPr lang="en-GB" altLang="el-GR" sz="2400" b="1">
              <a:solidFill>
                <a:srgbClr val="FFFFFF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Προεπιλεγμένη σχεδίαση">
  <a:themeElements>
    <a:clrScheme name="">
      <a:dk1>
        <a:srgbClr val="000000"/>
      </a:dk1>
      <a:lt1>
        <a:srgbClr val="440022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B0AAAB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Προεπιλεγμένη σχεδίαση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Προεπιλεγμένη σχεδίαση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Θέμα του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3972</TotalTime>
  <Words>1687</Words>
  <Application>Microsoft Office PowerPoint</Application>
  <PresentationFormat>Διαφάνειες 35 χιλ.</PresentationFormat>
  <Paragraphs>356</Paragraphs>
  <Slides>80</Slides>
  <Notes>0</Notes>
  <HiddenSlides>0</HiddenSlides>
  <MMClips>0</MMClips>
  <ScaleCrop>false</ScaleCrop>
  <HeadingPairs>
    <vt:vector size="6" baseType="variant">
      <vt:variant>
        <vt:lpstr>Θέμα</vt:lpstr>
      </vt:variant>
      <vt:variant>
        <vt:i4>1</vt:i4>
      </vt:variant>
      <vt:variant>
        <vt:lpstr>Ενσωματωμένοι διακομιστές OLE</vt:lpstr>
      </vt:variant>
      <vt:variant>
        <vt:i4>1</vt:i4>
      </vt:variant>
      <vt:variant>
        <vt:lpstr>Τίτλοι διαφανειών</vt:lpstr>
      </vt:variant>
      <vt:variant>
        <vt:i4>80</vt:i4>
      </vt:variant>
    </vt:vector>
  </HeadingPairs>
  <TitlesOfParts>
    <vt:vector size="82" baseType="lpstr">
      <vt:lpstr>Προεπιλεγμένη σχεδίαση</vt:lpstr>
      <vt:lpstr>PhotoImpact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>NADIS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KITSOS</dc:creator>
  <cp:lastModifiedBy>Vasilis Paparizos</cp:lastModifiedBy>
  <cp:revision>450</cp:revision>
  <dcterms:created xsi:type="dcterms:W3CDTF">2005-07-25T10:47:43Z</dcterms:created>
  <dcterms:modified xsi:type="dcterms:W3CDTF">2025-02-14T06:01:30Z</dcterms:modified>
</cp:coreProperties>
</file>