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7" r:id="rId2"/>
  </p:sldMasterIdLst>
  <p:notesMasterIdLst>
    <p:notesMasterId r:id="rId165"/>
  </p:notesMasterIdLst>
  <p:sldIdLst>
    <p:sldId id="463" r:id="rId3"/>
    <p:sldId id="3060" r:id="rId4"/>
    <p:sldId id="3059" r:id="rId5"/>
    <p:sldId id="748" r:id="rId6"/>
    <p:sldId id="750" r:id="rId7"/>
    <p:sldId id="751" r:id="rId8"/>
    <p:sldId id="753" r:id="rId9"/>
    <p:sldId id="754" r:id="rId10"/>
    <p:sldId id="3061" r:id="rId11"/>
    <p:sldId id="3031" r:id="rId12"/>
    <p:sldId id="3010" r:id="rId13"/>
    <p:sldId id="3118" r:id="rId14"/>
    <p:sldId id="3119" r:id="rId15"/>
    <p:sldId id="3120" r:id="rId16"/>
    <p:sldId id="3122" r:id="rId17"/>
    <p:sldId id="3121" r:id="rId18"/>
    <p:sldId id="4056" r:id="rId19"/>
    <p:sldId id="3123" r:id="rId20"/>
    <p:sldId id="4053" r:id="rId21"/>
    <p:sldId id="4054" r:id="rId22"/>
    <p:sldId id="4052" r:id="rId23"/>
    <p:sldId id="3124" r:id="rId24"/>
    <p:sldId id="4055" r:id="rId25"/>
    <p:sldId id="3113" r:id="rId26"/>
    <p:sldId id="3112" r:id="rId27"/>
    <p:sldId id="265" r:id="rId28"/>
    <p:sldId id="3062" r:id="rId29"/>
    <p:sldId id="3064" r:id="rId30"/>
    <p:sldId id="3063" r:id="rId31"/>
    <p:sldId id="3065" r:id="rId32"/>
    <p:sldId id="3074" r:id="rId33"/>
    <p:sldId id="3115" r:id="rId34"/>
    <p:sldId id="3116" r:id="rId35"/>
    <p:sldId id="3066" r:id="rId36"/>
    <p:sldId id="3067" r:id="rId37"/>
    <p:sldId id="3068" r:id="rId38"/>
    <p:sldId id="3069" r:id="rId39"/>
    <p:sldId id="3070" r:id="rId40"/>
    <p:sldId id="3072" r:id="rId41"/>
    <p:sldId id="3071" r:id="rId42"/>
    <p:sldId id="266" r:id="rId43"/>
    <p:sldId id="267" r:id="rId44"/>
    <p:sldId id="3073" r:id="rId45"/>
    <p:sldId id="270" r:id="rId46"/>
    <p:sldId id="271" r:id="rId47"/>
    <p:sldId id="272" r:id="rId48"/>
    <p:sldId id="273" r:id="rId49"/>
    <p:sldId id="274" r:id="rId50"/>
    <p:sldId id="275" r:id="rId51"/>
    <p:sldId id="276" r:id="rId52"/>
    <p:sldId id="3075" r:id="rId53"/>
    <p:sldId id="279" r:id="rId54"/>
    <p:sldId id="280" r:id="rId55"/>
    <p:sldId id="281" r:id="rId56"/>
    <p:sldId id="3076" r:id="rId57"/>
    <p:sldId id="3077" r:id="rId58"/>
    <p:sldId id="283" r:id="rId59"/>
    <p:sldId id="289" r:id="rId60"/>
    <p:sldId id="290" r:id="rId61"/>
    <p:sldId id="3080" r:id="rId62"/>
    <p:sldId id="3079" r:id="rId63"/>
    <p:sldId id="292" r:id="rId64"/>
    <p:sldId id="293" r:id="rId65"/>
    <p:sldId id="295" r:id="rId66"/>
    <p:sldId id="296" r:id="rId67"/>
    <p:sldId id="297" r:id="rId68"/>
    <p:sldId id="291" r:id="rId69"/>
    <p:sldId id="3081" r:id="rId70"/>
    <p:sldId id="417" r:id="rId71"/>
    <p:sldId id="3082" r:id="rId72"/>
    <p:sldId id="3087" r:id="rId73"/>
    <p:sldId id="3083" r:id="rId74"/>
    <p:sldId id="298" r:id="rId75"/>
    <p:sldId id="299" r:id="rId76"/>
    <p:sldId id="300" r:id="rId77"/>
    <p:sldId id="3085" r:id="rId78"/>
    <p:sldId id="3086" r:id="rId79"/>
    <p:sldId id="3088" r:id="rId80"/>
    <p:sldId id="312" r:id="rId81"/>
    <p:sldId id="320" r:id="rId82"/>
    <p:sldId id="321" r:id="rId83"/>
    <p:sldId id="322" r:id="rId84"/>
    <p:sldId id="323" r:id="rId85"/>
    <p:sldId id="324" r:id="rId86"/>
    <p:sldId id="325" r:id="rId87"/>
    <p:sldId id="326" r:id="rId88"/>
    <p:sldId id="330" r:id="rId89"/>
    <p:sldId id="331" r:id="rId90"/>
    <p:sldId id="334" r:id="rId91"/>
    <p:sldId id="335" r:id="rId92"/>
    <p:sldId id="336" r:id="rId93"/>
    <p:sldId id="337" r:id="rId94"/>
    <p:sldId id="338" r:id="rId95"/>
    <p:sldId id="339" r:id="rId96"/>
    <p:sldId id="342" r:id="rId97"/>
    <p:sldId id="3114" r:id="rId98"/>
    <p:sldId id="343" r:id="rId99"/>
    <p:sldId id="344" r:id="rId100"/>
    <p:sldId id="301" r:id="rId101"/>
    <p:sldId id="302" r:id="rId102"/>
    <p:sldId id="303" r:id="rId103"/>
    <p:sldId id="304" r:id="rId104"/>
    <p:sldId id="307" r:id="rId105"/>
    <p:sldId id="308" r:id="rId106"/>
    <p:sldId id="309" r:id="rId107"/>
    <p:sldId id="311" r:id="rId108"/>
    <p:sldId id="3089" r:id="rId109"/>
    <p:sldId id="313" r:id="rId110"/>
    <p:sldId id="314" r:id="rId111"/>
    <p:sldId id="315" r:id="rId112"/>
    <p:sldId id="316" r:id="rId113"/>
    <p:sldId id="351" r:id="rId114"/>
    <p:sldId id="352" r:id="rId115"/>
    <p:sldId id="353" r:id="rId116"/>
    <p:sldId id="350" r:id="rId117"/>
    <p:sldId id="384" r:id="rId118"/>
    <p:sldId id="385" r:id="rId119"/>
    <p:sldId id="386" r:id="rId120"/>
    <p:sldId id="387" r:id="rId121"/>
    <p:sldId id="388" r:id="rId122"/>
    <p:sldId id="389" r:id="rId123"/>
    <p:sldId id="392" r:id="rId124"/>
    <p:sldId id="3117" r:id="rId125"/>
    <p:sldId id="396" r:id="rId126"/>
    <p:sldId id="397" r:id="rId127"/>
    <p:sldId id="398" r:id="rId128"/>
    <p:sldId id="399" r:id="rId129"/>
    <p:sldId id="400" r:id="rId130"/>
    <p:sldId id="401" r:id="rId131"/>
    <p:sldId id="402" r:id="rId132"/>
    <p:sldId id="403" r:id="rId133"/>
    <p:sldId id="404" r:id="rId134"/>
    <p:sldId id="405" r:id="rId135"/>
    <p:sldId id="406" r:id="rId136"/>
    <p:sldId id="407" r:id="rId137"/>
    <p:sldId id="418" r:id="rId138"/>
    <p:sldId id="3090" r:id="rId139"/>
    <p:sldId id="3092" r:id="rId140"/>
    <p:sldId id="3093" r:id="rId141"/>
    <p:sldId id="3094" r:id="rId142"/>
    <p:sldId id="3095" r:id="rId143"/>
    <p:sldId id="3096" r:id="rId144"/>
    <p:sldId id="3097" r:id="rId145"/>
    <p:sldId id="3099" r:id="rId146"/>
    <p:sldId id="3098" r:id="rId147"/>
    <p:sldId id="3100" r:id="rId148"/>
    <p:sldId id="3101" r:id="rId149"/>
    <p:sldId id="3102" r:id="rId150"/>
    <p:sldId id="3103" r:id="rId151"/>
    <p:sldId id="3104" r:id="rId152"/>
    <p:sldId id="3105" r:id="rId153"/>
    <p:sldId id="3106" r:id="rId154"/>
    <p:sldId id="3107" r:id="rId155"/>
    <p:sldId id="3108" r:id="rId156"/>
    <p:sldId id="3111" r:id="rId157"/>
    <p:sldId id="3109" r:id="rId158"/>
    <p:sldId id="419" r:id="rId159"/>
    <p:sldId id="3091" r:id="rId160"/>
    <p:sldId id="432" r:id="rId161"/>
    <p:sldId id="459" r:id="rId162"/>
    <p:sldId id="460" r:id="rId163"/>
    <p:sldId id="461" r:id="rId16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582"/>
  </p:normalViewPr>
  <p:slideViewPr>
    <p:cSldViewPr snapToGrid="0">
      <p:cViewPr varScale="1">
        <p:scale>
          <a:sx n="57" d="100"/>
          <a:sy n="57" d="100"/>
        </p:scale>
        <p:origin x="23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slide" Target="slides/slide159.xml"/><Relationship Id="rId16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l-GR" dirty="0"/>
              <a:t>Αναμενόμενη Επίπτωση</a:t>
            </a:r>
            <a:r>
              <a:rPr lang="en-US" dirty="0"/>
              <a:t> </a:t>
            </a:r>
            <a:r>
              <a:rPr lang="en-US" sz="2128" b="1" i="0" u="none" strike="noStrike" baseline="0" dirty="0">
                <a:effectLst/>
              </a:rPr>
              <a:t>NMSC</a:t>
            </a:r>
            <a:r>
              <a:rPr lang="el-GR" sz="2128" b="1" i="0" u="none" strike="noStrike" baseline="0" dirty="0">
                <a:effectLst/>
              </a:rPr>
              <a:t> </a:t>
            </a:r>
            <a:r>
              <a:rPr lang="en-US" sz="2128" b="1" i="0" u="none" strike="noStrike" baseline="0" dirty="0">
                <a:effectLst/>
              </a:rPr>
              <a:t>vs</a:t>
            </a:r>
            <a:r>
              <a:rPr lang="en-US" dirty="0"/>
              <a:t> </a:t>
            </a:r>
            <a:r>
              <a:rPr lang="en-US" dirty="0" err="1"/>
              <a:t>ό</a:t>
            </a:r>
            <a:r>
              <a:rPr lang="el-GR" dirty="0" err="1"/>
              <a:t>λων</a:t>
            </a:r>
            <a:r>
              <a:rPr lang="el-GR" dirty="0"/>
              <a:t> των περιπτώσεων καρκίνου</a:t>
            </a:r>
            <a:r>
              <a:rPr lang="en-US" dirty="0"/>
              <a:t> (202</a:t>
            </a:r>
            <a:r>
              <a:rPr lang="el-GR" dirty="0"/>
              <a:t>4</a:t>
            </a:r>
            <a:r>
              <a:rPr lang="en-US" dirty="0"/>
              <a:t>,</a:t>
            </a:r>
            <a:r>
              <a:rPr lang="en-US" baseline="0" dirty="0"/>
              <a:t> </a:t>
            </a:r>
            <a:r>
              <a:rPr lang="el-GR" dirty="0"/>
              <a:t>ΗΠΑ)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Επίπτωση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912-2046-ADDC-A2DAB8C2883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912-2046-ADDC-A2DAB8C2883E}"/>
              </c:ext>
            </c:extLst>
          </c:dPt>
          <c:cat>
            <c:strRef>
              <c:f>Sheet1!$A$2:$A$3</c:f>
              <c:strCache>
                <c:ptCount val="2"/>
                <c:pt idx="0">
                  <c:v>NMSC</c:v>
                </c:pt>
                <c:pt idx="1">
                  <c:v>Όλοι οι άλλοι καρκίνοι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5400000</c:v>
                </c:pt>
                <c:pt idx="1">
                  <c:v>1918300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5A-AD4B-951E-690C82FB4C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>
                <a:solidFill>
                  <a:schemeClr val="bg1"/>
                </a:solidFill>
              </a:rPr>
              <a:t>SCC Vs All other Cancers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FE-DC4A-B15C-272A335ED7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FE-DC4A-B15C-272A335ED759}"/>
              </c:ext>
            </c:extLst>
          </c:dPt>
          <c:cat>
            <c:strRef>
              <c:f>Sheet1!$A$2:$A$3</c:f>
              <c:strCache>
                <c:ptCount val="2"/>
                <c:pt idx="0">
                  <c:v>All other Cancers Combined</c:v>
                </c:pt>
                <c:pt idx="1">
                  <c:v>Squamous Cell Carcinoma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2000000</c:v>
                </c:pt>
                <c:pt idx="1">
                  <c:v>1800000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2B-0E47-BF72-AA761139C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Incidence of AK vs SCC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F9A-9E47-8E4B-70CA032A17C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F9A-9E47-8E4B-70CA032A17C8}"/>
              </c:ext>
            </c:extLst>
          </c:dPt>
          <c:cat>
            <c:strRef>
              <c:f>Sheet1!$A$2:$A$3</c:f>
              <c:strCache>
                <c:ptCount val="2"/>
                <c:pt idx="0">
                  <c:v>AK</c:v>
                </c:pt>
                <c:pt idx="1">
                  <c:v>SCC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40000</c:v>
                </c:pt>
                <c:pt idx="1">
                  <c:v>1800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94-C24B-AC0C-695E2962D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7" name="Shape 25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68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841DD-1605-40A6-90E1-AE0B80BE432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63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Arial Unicode MS" charset="0"/>
              </a:defRPr>
            </a:lvl1pPr>
            <a:lvl2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Arial Unicode MS" charset="0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Arial Unicode MS" charset="0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Arial Unicode MS" charset="0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Arial Unicode MS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Arial Unicode MS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Arial Unicode MS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Arial Unicode MS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ea typeface="Arial Unicode MS" charset="0"/>
              </a:defRPr>
            </a:lvl9pPr>
          </a:lstStyle>
          <a:p>
            <a:fld id="{B10E75A7-B0F9-5642-96AB-06237E68FE07}" type="slidenum">
              <a:rPr lang="en-US" altLang="en-US">
                <a:solidFill>
                  <a:srgbClr val="000000"/>
                </a:solidFill>
                <a:latin typeface="Times New Roman" charset="0"/>
              </a:rPr>
              <a:pPr/>
              <a:t>20</a:t>
            </a:fld>
            <a:endParaRPr lang="en-US" altLang="en-US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9" name="Text Box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Text Box 2"/>
          <p:cNvSpPr txBox="1"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algn="l" rtl="0"/>
            <a:r>
              <a:rPr lang="en-US" sz="1800" b="0" i="0" u="none" strike="noStrike" baseline="0" dirty="0">
                <a:latin typeface="AGaramond-Regular"/>
              </a:rPr>
              <a:t>Infiltrative and </a:t>
            </a:r>
            <a:r>
              <a:rPr lang="en-US" sz="1800" b="0" i="0" u="none" strike="noStrike" baseline="0" dirty="0" err="1">
                <a:latin typeface="AGaramond-Regular"/>
              </a:rPr>
              <a:t>morpheiform</a:t>
            </a:r>
            <a:r>
              <a:rPr lang="en-US" sz="1800" b="0" i="0" u="none" strike="noStrike" baseline="0" dirty="0">
                <a:latin typeface="AGaramond-Regular"/>
              </a:rPr>
              <a:t> BCC represent the most aggressive subtypes of the tumor, since up to 40% of them recur after surgery.</a:t>
            </a:r>
          </a:p>
          <a:p>
            <a:pPr algn="l" rtl="0"/>
            <a:endParaRPr lang="en-US" altLang="en-US" sz="1800" b="0" i="0" u="none" strike="noStrike" baseline="0" dirty="0">
              <a:latin typeface="AGaramond-Regula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Curettage &amp; </a:t>
            </a:r>
            <a:r>
              <a:rPr lang="en-US" dirty="0" err="1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electrodesication</a:t>
            </a:r>
            <a:endParaRPr lang="en-US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  <a:p>
            <a:pPr algn="l" rtl="0"/>
            <a:endParaRPr lang="en-US" altLang="en-US" dirty="0">
              <a:latin typeface="Times New Roman" charset="0"/>
            </a:endParaRPr>
          </a:p>
          <a:p>
            <a:pPr algn="l" rtl="0"/>
            <a:endParaRPr lang="en-US" alt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68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841DD-1605-40A6-90E1-AE0B80BE432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945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46094-4BE6-49F0-8C4D-BC8F30415FC7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01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46094-4BE6-49F0-8C4D-BC8F30415FC7}" type="slidenum">
              <a:rPr lang="en-US" smtClean="0"/>
              <a:t>158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799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1583266" y="-1879600"/>
            <a:ext cx="10414001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r>
              <a:t>“Type a quote here.”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6673453" y="3442394"/>
            <a:ext cx="11037095" cy="3482579"/>
          </a:xfrm>
          <a:prstGeom prst="rect">
            <a:avLst/>
          </a:prstGeom>
        </p:spPr>
        <p:txBody>
          <a:bodyPr lIns="53578" tIns="53578" rIns="53578" bIns="53578" anchor="b"/>
          <a:lstStyle>
            <a:lvl1pPr defTabSz="584200">
              <a:defRPr sz="11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73453" y="7018734"/>
            <a:ext cx="11037095" cy="1192114"/>
          </a:xfrm>
          <a:prstGeom prst="rect">
            <a:avLst/>
          </a:prstGeom>
        </p:spPr>
        <p:txBody>
          <a:bodyPr lIns="53578" tIns="53578" rIns="53578" bIns="53578" anchor="t"/>
          <a:lstStyle>
            <a:lvl1pPr marL="0" indent="0" algn="ctr" defTabSz="58420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1pPr>
            <a:lvl2pPr marL="0" indent="0" algn="ctr" defTabSz="58420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2pPr>
            <a:lvl3pPr marL="0" indent="0" algn="ctr" defTabSz="58420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3pPr>
            <a:lvl4pPr marL="0" indent="0" algn="ctr" defTabSz="58420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4pPr>
            <a:lvl5pPr marL="0" indent="0" algn="ctr" defTabSz="584200">
              <a:spcBef>
                <a:spcPts val="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5674" y="11479113"/>
            <a:ext cx="399257" cy="424657"/>
          </a:xfrm>
          <a:prstGeom prst="rect">
            <a:avLst/>
          </a:prstGeom>
        </p:spPr>
        <p:txBody>
          <a:bodyPr lIns="53578" tIns="53578" rIns="53578" bIns="53578" anchor="t">
            <a:normAutofit/>
          </a:bodyPr>
          <a:lstStyle>
            <a:lvl1pPr defTabSz="584200">
              <a:defRPr sz="2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35814" y="13001625"/>
            <a:ext cx="494513" cy="511175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/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Text"/>
          <p:cNvSpPr txBox="1">
            <a:spLocks noGrp="1"/>
          </p:cNvSpPr>
          <p:nvPr>
            <p:ph type="title"/>
          </p:nvPr>
        </p:nvSpPr>
        <p:spPr>
          <a:xfrm>
            <a:off x="6673453" y="3442394"/>
            <a:ext cx="11037095" cy="3482579"/>
          </a:xfrm>
          <a:prstGeom prst="rect">
            <a:avLst/>
          </a:prstGeom>
        </p:spPr>
        <p:txBody>
          <a:bodyPr lIns="53578" tIns="53578" rIns="53578" bIns="53578" anchor="b"/>
          <a:lstStyle>
            <a:lvl1pPr defTabSz="821531">
              <a:defRPr sz="10800"/>
            </a:lvl1pPr>
          </a:lstStyle>
          <a:p>
            <a:r>
              <a:t>Title Text</a:t>
            </a:r>
          </a:p>
        </p:txBody>
      </p:sp>
      <p:sp>
        <p:nvSpPr>
          <p:cNvPr id="1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73453" y="7018734"/>
            <a:ext cx="11037095" cy="1192114"/>
          </a:xfrm>
          <a:prstGeom prst="rect">
            <a:avLst/>
          </a:prstGeom>
        </p:spPr>
        <p:txBody>
          <a:bodyPr lIns="53578" tIns="53578" rIns="53578" bIns="53578" anchor="t"/>
          <a:lstStyle>
            <a:lvl1pPr marL="0" indent="0" algn="ctr" defTabSz="821531">
              <a:spcBef>
                <a:spcPts val="0"/>
              </a:spcBef>
              <a:buSzTx/>
              <a:buNone/>
              <a:defRPr sz="4200"/>
            </a:lvl1pPr>
            <a:lvl2pPr marL="0" indent="228600" algn="ctr" defTabSz="821531">
              <a:spcBef>
                <a:spcPts val="0"/>
              </a:spcBef>
              <a:buSzTx/>
              <a:buNone/>
              <a:defRPr sz="4200"/>
            </a:lvl2pPr>
            <a:lvl3pPr marL="0" indent="457200" algn="ctr" defTabSz="821531">
              <a:spcBef>
                <a:spcPts val="0"/>
              </a:spcBef>
              <a:buSzTx/>
              <a:buNone/>
              <a:defRPr sz="4200"/>
            </a:lvl3pPr>
            <a:lvl4pPr marL="0" indent="685800" algn="ctr" defTabSz="821531">
              <a:spcBef>
                <a:spcPts val="0"/>
              </a:spcBef>
              <a:buSzTx/>
              <a:buNone/>
              <a:defRPr sz="4200"/>
            </a:lvl4pPr>
            <a:lvl5pPr marL="0" indent="914400" algn="ctr" defTabSz="821531">
              <a:spcBef>
                <a:spcPts val="0"/>
              </a:spcBef>
              <a:buSzTx/>
              <a:buNone/>
              <a:defRPr sz="4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0028" y="11479113"/>
            <a:ext cx="430550" cy="437357"/>
          </a:xfrm>
          <a:prstGeom prst="rect">
            <a:avLst/>
          </a:prstGeom>
        </p:spPr>
        <p:txBody>
          <a:bodyPr lIns="53578" tIns="53578" rIns="53578" bIns="53578" anchor="t"/>
          <a:lstStyle>
            <a:lvl1pPr defTabSz="821531">
              <a:defRPr sz="2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Text"/>
          <p:cNvSpPr txBox="1">
            <a:spLocks noGrp="1"/>
          </p:cNvSpPr>
          <p:nvPr>
            <p:ph type="title"/>
          </p:nvPr>
        </p:nvSpPr>
        <p:spPr>
          <a:xfrm>
            <a:off x="6671309" y="1988819"/>
            <a:ext cx="11041381" cy="2571751"/>
          </a:xfrm>
          <a:prstGeom prst="rect">
            <a:avLst/>
          </a:prstGeom>
        </p:spPr>
        <p:txBody>
          <a:bodyPr lIns="51435" tIns="51435" rIns="51435" bIns="51435">
            <a:noAutofit/>
          </a:bodyPr>
          <a:lstStyle>
            <a:lvl1pPr defTabSz="822960"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4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71309" y="4629149"/>
            <a:ext cx="11041381" cy="6035041"/>
          </a:xfrm>
          <a:prstGeom prst="rect">
            <a:avLst/>
          </a:prstGeom>
        </p:spPr>
        <p:txBody>
          <a:bodyPr lIns="51435" tIns="51435" rIns="51435" bIns="51435">
            <a:noAutofit/>
          </a:bodyPr>
          <a:lstStyle>
            <a:lvl1pPr marL="976312" indent="-722312" defTabSz="822960">
              <a:spcBef>
                <a:spcPts val="32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1pPr>
            <a:lvl2pPr marL="1319212" indent="-722312" defTabSz="822960">
              <a:spcBef>
                <a:spcPts val="32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2pPr>
            <a:lvl3pPr marL="1662112" indent="-722312" defTabSz="822960">
              <a:spcBef>
                <a:spcPts val="32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3pPr>
            <a:lvl4pPr marL="2017712" indent="-722312" defTabSz="822960">
              <a:spcBef>
                <a:spcPts val="32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4pPr>
            <a:lvl5pPr marL="2360612" indent="-722312" defTabSz="822960">
              <a:spcBef>
                <a:spcPts val="32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5942" y="11504294"/>
            <a:ext cx="394971" cy="420371"/>
          </a:xfrm>
          <a:prstGeom prst="rect">
            <a:avLst/>
          </a:prstGeom>
        </p:spPr>
        <p:txBody>
          <a:bodyPr lIns="51435" tIns="51435" rIns="51435" bIns="51435" anchor="t"/>
          <a:lstStyle>
            <a:lvl1pPr defTabSz="822960">
              <a:defRPr sz="2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3442" y="13108781"/>
            <a:ext cx="399257" cy="424657"/>
          </a:xfrm>
          <a:prstGeom prst="rect">
            <a:avLst/>
          </a:prstGeom>
        </p:spPr>
        <p:txBody>
          <a:bodyPr lIns="53578" tIns="53578" rIns="53578" bIns="53578" anchor="t"/>
          <a:lstStyle>
            <a:lvl1pPr defTabSz="821531">
              <a:defRPr sz="2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Text"/>
          <p:cNvSpPr txBox="1">
            <a:spLocks noGrp="1"/>
          </p:cNvSpPr>
          <p:nvPr>
            <p:ph type="title"/>
          </p:nvPr>
        </p:nvSpPr>
        <p:spPr>
          <a:xfrm>
            <a:off x="4833937" y="4179093"/>
            <a:ext cx="14716126" cy="5357814"/>
          </a:xfrm>
          <a:prstGeom prst="rect">
            <a:avLst/>
          </a:prstGeom>
        </p:spPr>
        <p:txBody>
          <a:bodyPr lIns="71437" tIns="71437" rIns="71437" bIns="71437">
            <a:noAutofit/>
          </a:bodyPr>
          <a:lstStyle>
            <a:lvl1pPr defTabSz="821531">
              <a:defRPr sz="1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2882" y="13019484"/>
            <a:ext cx="460376" cy="498476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itle Text"/>
          <p:cNvSpPr txBox="1">
            <a:spLocks noGrp="1"/>
          </p:cNvSpPr>
          <p:nvPr>
            <p:ph type="title"/>
          </p:nvPr>
        </p:nvSpPr>
        <p:spPr>
          <a:xfrm>
            <a:off x="6671309" y="1988819"/>
            <a:ext cx="11041381" cy="2571751"/>
          </a:xfrm>
          <a:prstGeom prst="rect">
            <a:avLst/>
          </a:prstGeom>
        </p:spPr>
        <p:txBody>
          <a:bodyPr lIns="51435" tIns="51435" rIns="51435" bIns="51435">
            <a:noAutofit/>
          </a:bodyPr>
          <a:lstStyle>
            <a:lvl1pPr defTabSz="642937">
              <a:defRPr sz="10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1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71309" y="4629149"/>
            <a:ext cx="11041381" cy="6035041"/>
          </a:xfrm>
          <a:prstGeom prst="rect">
            <a:avLst/>
          </a:prstGeom>
        </p:spPr>
        <p:txBody>
          <a:bodyPr lIns="51435" tIns="51435" rIns="51435" bIns="51435">
            <a:noAutofit/>
          </a:bodyPr>
          <a:lstStyle>
            <a:lvl1pPr marL="976312" indent="-722312" defTabSz="642937">
              <a:spcBef>
                <a:spcPts val="25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1pPr>
            <a:lvl2pPr marL="1319212" indent="-722312" defTabSz="642937">
              <a:spcBef>
                <a:spcPts val="25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2pPr>
            <a:lvl3pPr marL="1662112" indent="-722312" defTabSz="642937">
              <a:spcBef>
                <a:spcPts val="25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3pPr>
            <a:lvl4pPr marL="2017712" indent="-722312" defTabSz="642937">
              <a:spcBef>
                <a:spcPts val="25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4pPr>
            <a:lvl5pPr marL="2360612" indent="-722312" defTabSz="642937">
              <a:spcBef>
                <a:spcPts val="2500"/>
              </a:spcBef>
              <a:buSzPct val="171000"/>
              <a:defRPr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11342" y="11504295"/>
            <a:ext cx="344171" cy="369571"/>
          </a:xfrm>
          <a:prstGeom prst="rect">
            <a:avLst/>
          </a:prstGeom>
        </p:spPr>
        <p:txBody>
          <a:bodyPr lIns="51435" tIns="51435" rIns="51435" bIns="51435" anchor="t"/>
          <a:lstStyle>
            <a:lvl1pPr defTabSz="642937"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Text"/>
          <p:cNvSpPr txBox="1">
            <a:spLocks noGrp="1"/>
          </p:cNvSpPr>
          <p:nvPr>
            <p:ph type="title"/>
          </p:nvPr>
        </p:nvSpPr>
        <p:spPr>
          <a:xfrm>
            <a:off x="6338589" y="2143124"/>
            <a:ext cx="11706822" cy="2236888"/>
          </a:xfrm>
          <a:prstGeom prst="rect">
            <a:avLst/>
          </a:prstGeom>
        </p:spPr>
        <p:txBody>
          <a:bodyPr lIns="53578" tIns="53578" rIns="53578" bIns="53578"/>
          <a:lstStyle>
            <a:lvl1pPr defTabSz="821531">
              <a:defRPr sz="10800"/>
            </a:lvl1pPr>
          </a:lstStyle>
          <a:p>
            <a:r>
              <a:t>Title Text</a:t>
            </a:r>
          </a:p>
        </p:txBody>
      </p:sp>
      <p:sp>
        <p:nvSpPr>
          <p:cNvPr id="18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338589" y="4446984"/>
            <a:ext cx="11706822" cy="6630295"/>
          </a:xfrm>
          <a:prstGeom prst="rect">
            <a:avLst/>
          </a:prstGeom>
        </p:spPr>
        <p:txBody>
          <a:bodyPr lIns="53578" tIns="53578" rIns="53578" bIns="53578"/>
          <a:lstStyle>
            <a:lvl1pPr marL="601578" indent="-601578" defTabSz="821531">
              <a:defRPr sz="5000"/>
            </a:lvl1pPr>
            <a:lvl2pPr marL="1058778" indent="-601578" defTabSz="821531">
              <a:defRPr sz="5000"/>
            </a:lvl2pPr>
            <a:lvl3pPr marL="1515978" indent="-601578" defTabSz="821531">
              <a:defRPr sz="5000"/>
            </a:lvl3pPr>
            <a:lvl4pPr marL="1973178" indent="-601578" defTabSz="821531">
              <a:defRPr sz="5000"/>
            </a:lvl4pPr>
            <a:lvl5pPr marL="2430378" indent="-601578" defTabSz="821531">
              <a:defRPr sz="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70028" y="11465718"/>
            <a:ext cx="430550" cy="437357"/>
          </a:xfrm>
          <a:prstGeom prst="rect">
            <a:avLst/>
          </a:prstGeom>
        </p:spPr>
        <p:txBody>
          <a:bodyPr lIns="53578" tIns="53578" rIns="53578" bIns="53578" anchor="t"/>
          <a:lstStyle>
            <a:lvl1pPr defTabSz="821531">
              <a:defRPr sz="2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υπότι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itle Text"/>
          <p:cNvSpPr txBox="1">
            <a:spLocks noGrp="1"/>
          </p:cNvSpPr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υπότι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22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229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</p:spPr>
        <p:txBody>
          <a:bodyPr/>
          <a:lstStyle>
            <a:lvl1pPr marL="635000" indent="-635000">
              <a:buSzPct val="125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00" indent="-635000">
              <a:buSzPct val="125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905000" indent="-635000">
              <a:buSzPct val="125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540000" indent="-635000">
              <a:buSzPct val="125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175000" indent="-635000">
              <a:buSzPct val="125000"/>
              <a:defRPr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A8696-7B76-3C4B-8728-666D7B8D5E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1F9F6B-DA4D-6E40-B4E3-A0D3E4D690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C4F2D-3938-9D4B-9C5C-E76C3DFD6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C176E-665C-3449-9A26-6BC9691A9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A7B42-A4B4-1345-80D3-D598EB8DD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83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2C797-911B-E646-9ED8-03864CD70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549AE-1B40-3D4C-9F81-7D911A2D5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F5EAD-6EBB-2C43-AD9D-DC6A3C473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835E5-4270-3747-A8F8-5057101E3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48FE4-A79D-0944-976E-DEE25768E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379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1EBBA-F0A5-2749-9E0C-BAFCDDCF5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7"/>
            <a:ext cx="210312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030D3-E95F-6E43-AA56-FCBD64EA9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7"/>
            <a:ext cx="210312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1C034-FA3D-4641-8BEC-5257362AA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178E6-F966-DA49-B9A4-04198D795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66ABA-0CAF-8E49-919D-C16E38065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916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0CEC-9178-944F-95EA-A5F2851C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34248-0684-9A48-A61B-A6EE6FC2BA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CA7C57-6579-FF4C-8A5A-3B3151DB3C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5BD32-7D88-624A-8E0A-2BEDC26FE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7F19-CC86-5342-B129-925219D9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4AFE9-E6F4-1D47-85F1-70728FCF3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69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F3CB2-98B6-2C44-9A14-327BA65F1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55C79-23C9-0C45-84BC-C8EB57370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CE3259-76D4-EA41-8544-979CB652CB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5E7501-8B3B-4F4B-ACB8-26A7B0058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D1C5AA-1335-DB49-8014-0756B7A88F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896350-6CF6-4849-9F59-3F88F039F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24387E-4C8B-3042-BE98-E9E9A1C36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9169C-D7D1-E640-9819-FD794D4E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24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34899-2DEF-6F40-A79F-D7CF7DC0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F4F6D-4C65-1849-B44F-1F1CE1DAC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5302FB-4940-FC4B-89D3-65CBCAEA7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3D1B85-6B8E-054B-85FC-320E9BB2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209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F7D8A-207C-5D4D-A5AC-B91661C37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484AB-CF74-2649-B9FD-968C40D36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8B255-08C2-9142-970B-F80BBF382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112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07B09-90CF-354B-90F6-3955F2E4D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DA859-40AA-8342-B29A-FE51B20D2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DC69A-861C-B54B-8D57-E0F705559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7AB5D-C30D-4E49-AAEA-93F13F7D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2CDD7-F48A-5945-9F9C-3DC4271DA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8AAA0-9C94-9B4E-B78E-B672421EE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1033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FDE8D-3D74-F649-B2B6-C5C93AB1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2C2C47-8EA4-8B4D-AD89-7CAF8BB3B7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</p:spPr>
        <p:txBody>
          <a:bodyPr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602CF-8ADA-C34E-BD87-0B5D8684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1C8D00-4140-C64B-8325-3CC39C034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14C39-3573-E946-ACAD-F96D4ACB7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93687F-FBC9-1C40-81C9-E7760C909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499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AA63-F9FB-1B48-9E8E-487956E8E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96EB8B-801D-A145-8035-9C8BAF7C1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4237E-2A16-2240-BE7C-BAAF37F2A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6397C-FF82-8849-B064-9C21EDC43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8A269-1C33-0647-9D04-4B2B1919E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092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D5805D-726C-1446-B389-2EEBD73329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7AFF22-D7B2-6747-8EDB-F236113A68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541641-E5E3-0C43-9BA9-2CE401A40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BD2CD-15E5-3547-92A2-347D25E89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FF503-0A28-6444-8285-582C411C7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749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EF Canfield logo-white.eps">
            <a:extLst>
              <a:ext uri="{FF2B5EF4-FFF2-40B4-BE49-F238E27FC236}">
                <a16:creationId xmlns:a16="http://schemas.microsoft.com/office/drawing/2014/main" id="{7ACBCFF7-78E5-B4F9-AC8C-E4716C1CC8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400" y="12547601"/>
            <a:ext cx="3096768" cy="67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15072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97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5253" y="13004799"/>
            <a:ext cx="453238" cy="4699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9" r:id="rId19"/>
    <p:sldLayoutId id="2147483672" r:id="rId20"/>
    <p:sldLayoutId id="2147483673" r:id="rId21"/>
    <p:sldLayoutId id="2147483674" r:id="rId22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BFC6B8-6E56-C048-B371-D8927DC3F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F0776B-BDBC-D548-899E-8B791D289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7DDF3-0E30-9240-AA3B-EC56AE76ED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CFCCF-4B79-884C-A203-3DE0DBCFFD34}" type="datetimeFigureOut">
              <a:rPr lang="en-US" smtClean="0"/>
              <a:t>10/10/24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7C179-53A1-8A43-8B47-ACAAA3683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DC483-14F6-9D4F-84CE-F161040A6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1EDE7-F019-264F-8B03-29043301D4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851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1.jpeg"/><Relationship Id="rId4" Type="http://schemas.openxmlformats.org/officeDocument/2006/relationships/image" Target="../media/image5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1.png"/><Relationship Id="rId5" Type="http://schemas.openxmlformats.org/officeDocument/2006/relationships/image" Target="../media/image100.jpg"/><Relationship Id="rId4" Type="http://schemas.openxmlformats.org/officeDocument/2006/relationships/image" Target="../media/image99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3" Type="http://schemas.openxmlformats.org/officeDocument/2006/relationships/image" Target="../media/image123.jpeg"/><Relationship Id="rId7" Type="http://schemas.openxmlformats.org/officeDocument/2006/relationships/image" Target="../media/image127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1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1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1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1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1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1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15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1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1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5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15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7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eg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19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7" Type="http://schemas.openxmlformats.org/officeDocument/2006/relationships/image" Target="../media/image168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7.jpeg"/><Relationship Id="rId5" Type="http://schemas.openxmlformats.org/officeDocument/2006/relationships/image" Target="../media/image166.jpeg"/><Relationship Id="rId4" Type="http://schemas.openxmlformats.org/officeDocument/2006/relationships/image" Target="../media/image165.jpe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0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0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0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0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0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image" Target="../media/image175.jpeg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0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0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0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0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0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0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0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0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0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0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eg"/><Relationship Id="rId1" Type="http://schemas.openxmlformats.org/officeDocument/2006/relationships/slideLayout" Target="../slideLayouts/slideLayout20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jpeg"/><Relationship Id="rId1" Type="http://schemas.openxmlformats.org/officeDocument/2006/relationships/slideLayout" Target="../slideLayouts/slideLayout19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19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19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15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15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jpeg"/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15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15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15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15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15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15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15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15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15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15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15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15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15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15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15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8.jpe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e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9.png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BB8F14-D642-8F9A-ED4F-5A69E9BD4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143375"/>
            <a:ext cx="23926800" cy="4410373"/>
          </a:xfrm>
        </p:spPr>
        <p:txBody>
          <a:bodyPr>
            <a:normAutofit/>
          </a:bodyPr>
          <a:lstStyle/>
          <a:p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Επιθηλιακοί Όγκοι Δέρματος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34C58A1-CBA1-F5EB-EC25-FEC57DF9337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1604962" y="10476309"/>
            <a:ext cx="21174075" cy="2839641"/>
          </a:xfrm>
        </p:spPr>
        <p:txBody>
          <a:bodyPr/>
          <a:lstStyle/>
          <a:p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Κωνσταντίνος Λιοπύρης,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MD, PhD,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Εντεταλμένος Διδάσκων, ΕΚΠΑ, Νοσοκομείο Ανδρέας Συγγρός,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MSKCC</a:t>
            </a:r>
          </a:p>
        </p:txBody>
      </p:sp>
    </p:spTree>
    <p:extLst>
      <p:ext uri="{BB962C8B-B14F-4D97-AF65-F5344CB8AC3E}">
        <p14:creationId xmlns:p14="http://schemas.microsoft.com/office/powerpoint/2010/main" val="67342304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5311867-93E9-E644-9DD7-D42BDA53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"/>
            <a:ext cx="21031200" cy="2651126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Τι είναι η Δερματολογία;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4" descr="Botox Injections: Side Effects, Risks, &amp; Cost, According to Experts | Allure">
            <a:extLst>
              <a:ext uri="{FF2B5EF4-FFF2-40B4-BE49-F238E27FC236}">
                <a16:creationId xmlns:a16="http://schemas.microsoft.com/office/drawing/2014/main" id="{3C7473B2-B6D6-9948-B9D1-772FFCEB1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8175"/>
            <a:ext cx="24384000" cy="1218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68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5311867-93E9-E644-9DD7-D42BDA53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"/>
            <a:ext cx="21031200" cy="2651126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Τι είναι η Δερματολογία;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9D0194A-A93F-BA48-B7D8-352603EE3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44" y="5116902"/>
            <a:ext cx="24002312" cy="8027440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25D2160-3772-2945-90AB-DA5721206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45" y="2004414"/>
            <a:ext cx="6056734" cy="311248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AD7D0B93-C29A-0C44-894E-585F78C06B94}"/>
              </a:ext>
            </a:extLst>
          </p:cNvPr>
          <p:cNvSpPr/>
          <p:nvPr/>
        </p:nvSpPr>
        <p:spPr>
          <a:xfrm>
            <a:off x="368514" y="10373195"/>
            <a:ext cx="4488304" cy="1412406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828800" hangingPunct="1"/>
            <a:endParaRPr lang="en-US" sz="3600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9709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5311867-93E9-E644-9DD7-D42BDA53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950" y="308217"/>
            <a:ext cx="18643800" cy="2651126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Οι δερματολογικές παθήσεις είναι ο πιο συχνός λόγος για να αναζητήσει κάποιος ιατρική φροντίδα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102C5F86-CB32-A44B-ADCA-9DB1EE37E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7599" y="8805865"/>
            <a:ext cx="18368802" cy="3509962"/>
          </a:xfrm>
          <a:prstGeom prst="rect">
            <a:avLst/>
          </a:prstGeom>
        </p:spPr>
      </p:pic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DF8FB4E-CC2E-3A9C-718D-89E2E2331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35350"/>
            <a:ext cx="24408392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0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5311867-93E9-E644-9DD7-D42BDA53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974" y="-400051"/>
            <a:ext cx="21031200" cy="2651126"/>
          </a:xfrm>
        </p:spPr>
        <p:txBody>
          <a:bodyPr>
            <a:normAutofit/>
          </a:bodyPr>
          <a:lstStyle/>
          <a:p>
            <a:pPr algn="ctr"/>
            <a:r>
              <a:rPr lang="el-GR" sz="6400" b="1" dirty="0">
                <a:solidFill>
                  <a:schemeClr val="bg1"/>
                </a:solidFill>
              </a:rPr>
              <a:t>Ένα μεγάλο ποσοστό από αυτές τις επισκέψεις αφορά </a:t>
            </a:r>
            <a:br>
              <a:rPr lang="el-GR" sz="6400" b="1" dirty="0">
                <a:solidFill>
                  <a:schemeClr val="bg1"/>
                </a:solidFill>
              </a:rPr>
            </a:br>
            <a:r>
              <a:rPr lang="el-GR" sz="6400" b="1" dirty="0">
                <a:solidFill>
                  <a:schemeClr val="bg1"/>
                </a:solidFill>
              </a:rPr>
              <a:t>στον Καρκίνο του Δέρματος</a:t>
            </a:r>
            <a:endParaRPr lang="en-US" sz="6400" b="1" dirty="0">
              <a:solidFill>
                <a:schemeClr val="bg1"/>
              </a:solidFill>
            </a:endParaRPr>
          </a:p>
        </p:txBody>
      </p:sp>
      <p:pic>
        <p:nvPicPr>
          <p:cNvPr id="5" name="Picture 4" descr="A picture containing text, screenshot, font, information&#10;&#10;Description automatically generated">
            <a:extLst>
              <a:ext uri="{FF2B5EF4-FFF2-40B4-BE49-F238E27FC236}">
                <a16:creationId xmlns:a16="http://schemas.microsoft.com/office/drawing/2014/main" id="{2789ACB9-4C8D-B46C-BA6B-1E6D3219F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51074"/>
            <a:ext cx="24384000" cy="1086034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ADFFCA7-AF6E-82AB-D8A5-50F5DAE555EF}"/>
              </a:ext>
            </a:extLst>
          </p:cNvPr>
          <p:cNvSpPr/>
          <p:nvPr/>
        </p:nvSpPr>
        <p:spPr>
          <a:xfrm>
            <a:off x="-343594" y="10939550"/>
            <a:ext cx="25281776" cy="253208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828800" hangingPunct="1"/>
            <a:endParaRPr lang="en-US" sz="360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AA49B6-0B4E-2717-1904-F20150E97C7C}"/>
              </a:ext>
            </a:extLst>
          </p:cNvPr>
          <p:cNvSpPr txBox="1"/>
          <p:nvPr/>
        </p:nvSpPr>
        <p:spPr>
          <a:xfrm>
            <a:off x="554182" y="4555124"/>
            <a:ext cx="24384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1828800" hangingPunct="1"/>
            <a:r>
              <a:rPr lang="en-US" sz="3200" b="1" kern="1200" dirty="0">
                <a:solidFill>
                  <a:prstClr val="black"/>
                </a:solidFill>
                <a:latin typeface="Montserrat" panose="020F0502020204030204" pitchFamily="34" charset="0"/>
              </a:rPr>
              <a:t>Richard M-A et al. The Burden of Skin Diseases [BOSD] in Europe: Preliminary results about skin cancers diagnosis and care pathway. </a:t>
            </a:r>
            <a:endParaRPr lang="en-US" sz="3200" b="1" kern="12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4999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5311867-93E9-E644-9DD7-D42BDA53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8" y="-419723"/>
            <a:ext cx="21031200" cy="2651126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Π</a:t>
            </a:r>
            <a:r>
              <a:rPr lang="en-US" b="1" dirty="0">
                <a:solidFill>
                  <a:schemeClr val="bg1"/>
                </a:solidFill>
              </a:rPr>
              <a:t>ό</a:t>
            </a:r>
            <a:r>
              <a:rPr lang="el-GR" b="1" dirty="0">
                <a:solidFill>
                  <a:schemeClr val="bg1"/>
                </a:solidFill>
              </a:rPr>
              <a:t>σο συχνό είναι το μελάνωμα;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5" descr="Table&#10;&#10;Description automatically generated">
            <a:extLst>
              <a:ext uri="{FF2B5EF4-FFF2-40B4-BE49-F238E27FC236}">
                <a16:creationId xmlns:a16="http://schemas.microsoft.com/office/drawing/2014/main" id="{734829FF-AAD9-2463-F807-7A1A123810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290"/>
          <a:stretch/>
        </p:blipFill>
        <p:spPr>
          <a:xfrm>
            <a:off x="333375" y="1972260"/>
            <a:ext cx="23717250" cy="110050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F067C5-366F-8477-3B5B-28F5A89E8871}"/>
              </a:ext>
            </a:extLst>
          </p:cNvPr>
          <p:cNvSpPr txBox="1"/>
          <p:nvPr/>
        </p:nvSpPr>
        <p:spPr>
          <a:xfrm>
            <a:off x="4657726" y="12977337"/>
            <a:ext cx="142623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828800" hangingPunct="1"/>
            <a:r>
              <a:rPr lang="en-US" sz="3600" kern="1200" dirty="0">
                <a:solidFill>
                  <a:prstClr val="white"/>
                </a:solidFill>
                <a:latin typeface="Calibri" panose="020F0502020204030204"/>
              </a:rPr>
              <a:t>Surveillance, Epidemiology and End Results Program (SEER) Database, 2022</a:t>
            </a:r>
          </a:p>
        </p:txBody>
      </p:sp>
    </p:spTree>
    <p:extLst>
      <p:ext uri="{BB962C8B-B14F-4D97-AF65-F5344CB8AC3E}">
        <p14:creationId xmlns:p14="http://schemas.microsoft.com/office/powerpoint/2010/main" val="195237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65B8CA-738E-AE41-8E74-2A8A8B381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4657729"/>
            <a:ext cx="21031200" cy="83788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dirty="0">
                <a:solidFill>
                  <a:schemeClr val="bg1"/>
                </a:solidFill>
              </a:rPr>
              <a:t>Τα </a:t>
            </a:r>
            <a:r>
              <a:rPr lang="en-US" dirty="0">
                <a:solidFill>
                  <a:schemeClr val="bg1"/>
                </a:solidFill>
              </a:rPr>
              <a:t>NMSC </a:t>
            </a:r>
            <a:r>
              <a:rPr lang="el-GR" dirty="0">
                <a:solidFill>
                  <a:schemeClr val="bg1"/>
                </a:solidFill>
              </a:rPr>
              <a:t>είναι ο συχνότερος καρκίνος στον κόσμο - Τόσο συχνό που τα περισσότερα </a:t>
            </a:r>
            <a:r>
              <a:rPr lang="en-US" dirty="0">
                <a:solidFill>
                  <a:schemeClr val="bg1"/>
                </a:solidFill>
              </a:rPr>
              <a:t>cancer registries </a:t>
            </a:r>
            <a:r>
              <a:rPr lang="el-GR" dirty="0">
                <a:solidFill>
                  <a:schemeClr val="bg1"/>
                </a:solidFill>
              </a:rPr>
              <a:t>δεν τον καταγράφουν</a:t>
            </a:r>
          </a:p>
          <a:p>
            <a:pPr algn="ctr"/>
            <a:r>
              <a:rPr lang="el-GR" dirty="0">
                <a:solidFill>
                  <a:schemeClr val="bg1"/>
                </a:solidFill>
              </a:rPr>
              <a:t>Με αποτέλεσμα τα δεδομένα μας για τον επιπολασμό του να είναι περιορισμένα.</a:t>
            </a:r>
          </a:p>
          <a:p>
            <a:pPr algn="ctr"/>
            <a:r>
              <a:rPr lang="el-GR" dirty="0">
                <a:solidFill>
                  <a:schemeClr val="bg1"/>
                </a:solidFill>
              </a:rPr>
              <a:t>Υπολογίζεται πως στην Αμερική προκύπτουν περισσότερα από 5.4 εκατομμύρια </a:t>
            </a:r>
            <a:r>
              <a:rPr lang="en-US" dirty="0">
                <a:solidFill>
                  <a:schemeClr val="bg1"/>
                </a:solidFill>
              </a:rPr>
              <a:t>NMSC </a:t>
            </a:r>
            <a:r>
              <a:rPr lang="el-GR" dirty="0">
                <a:solidFill>
                  <a:schemeClr val="bg1"/>
                </a:solidFill>
              </a:rPr>
              <a:t>το χρόνο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6">
            <a:extLst>
              <a:ext uri="{FF2B5EF4-FFF2-40B4-BE49-F238E27FC236}">
                <a16:creationId xmlns:a16="http://schemas.microsoft.com/office/drawing/2014/main" id="{6DF8AFF1-3FD4-A34C-AD7C-4E988AAD78A7}"/>
              </a:ext>
            </a:extLst>
          </p:cNvPr>
          <p:cNvSpPr txBox="1">
            <a:spLocks/>
          </p:cNvSpPr>
          <p:nvPr/>
        </p:nvSpPr>
        <p:spPr>
          <a:xfrm>
            <a:off x="1676400" y="679447"/>
            <a:ext cx="21031200" cy="2651126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828800"/>
            <a:r>
              <a:rPr lang="el-GR" sz="7200" b="1" dirty="0">
                <a:solidFill>
                  <a:prstClr val="white"/>
                </a:solidFill>
                <a:latin typeface="Calibri Light" panose="020F0302020204030204"/>
              </a:rPr>
              <a:t>Μη Μελανοκυτταρικοί Καρκίνοι Δέρματος</a:t>
            </a:r>
            <a:r>
              <a:rPr lang="en-US" sz="7200" b="1" dirty="0">
                <a:solidFill>
                  <a:prstClr val="white"/>
                </a:solidFill>
                <a:latin typeface="Calibri Light" panose="020F0302020204030204"/>
              </a:rPr>
              <a:t> (NMSC)</a:t>
            </a:r>
          </a:p>
        </p:txBody>
      </p:sp>
    </p:spTree>
    <p:extLst>
      <p:ext uri="{BB962C8B-B14F-4D97-AF65-F5344CB8AC3E}">
        <p14:creationId xmlns:p14="http://schemas.microsoft.com/office/powerpoint/2010/main" val="347979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9E28A1-264F-DD48-A159-D24778B9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8" y="1"/>
            <a:ext cx="21031200" cy="2651126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Ως μέτρο σύγκρισης: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1DBD423A-5F7F-054A-AB7D-6DDB625E3C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2746103"/>
              </p:ext>
            </p:extLst>
          </p:nvPr>
        </p:nvGraphicFramePr>
        <p:xfrm>
          <a:off x="628650" y="2130485"/>
          <a:ext cx="23126700" cy="1084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BECCE27-4112-4B4F-B561-17F6CC514AFE}"/>
              </a:ext>
            </a:extLst>
          </p:cNvPr>
          <p:cNvSpPr txBox="1"/>
          <p:nvPr/>
        </p:nvSpPr>
        <p:spPr>
          <a:xfrm>
            <a:off x="9903680" y="12977337"/>
            <a:ext cx="4460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828800" hangingPunct="1"/>
            <a:r>
              <a:rPr lang="en-US" sz="3600" b="1" kern="1200" dirty="0">
                <a:solidFill>
                  <a:prstClr val="white"/>
                </a:solidFill>
                <a:latin typeface="Calibri" panose="020F0502020204030204"/>
              </a:rPr>
              <a:t>Cancer Statistics, 202</a:t>
            </a:r>
            <a:r>
              <a:rPr lang="el-GR" sz="3600" b="1" kern="1200" dirty="0">
                <a:solidFill>
                  <a:prstClr val="white"/>
                </a:solidFill>
                <a:latin typeface="Calibri" panose="020F0502020204030204"/>
              </a:rPr>
              <a:t>4</a:t>
            </a:r>
            <a:endParaRPr lang="en-US" sz="3600" b="1" kern="120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697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9E28A1-264F-DD48-A159-D24778B9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398" y="1"/>
            <a:ext cx="21031200" cy="2651126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Και μιας και μιλάμε για το </a:t>
            </a:r>
            <a:r>
              <a:rPr lang="en-US" b="1" dirty="0">
                <a:solidFill>
                  <a:schemeClr val="bg1"/>
                </a:solidFill>
              </a:rPr>
              <a:t>SCC…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ECCE27-4112-4B4F-B561-17F6CC514AFE}"/>
              </a:ext>
            </a:extLst>
          </p:cNvPr>
          <p:cNvSpPr txBox="1"/>
          <p:nvPr/>
        </p:nvSpPr>
        <p:spPr>
          <a:xfrm>
            <a:off x="9903680" y="12977337"/>
            <a:ext cx="4460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828800" hangingPunct="1"/>
            <a:r>
              <a:rPr lang="en-US" sz="3600" b="1" kern="1200" dirty="0">
                <a:solidFill>
                  <a:prstClr val="white"/>
                </a:solidFill>
                <a:latin typeface="Calibri" panose="020F0502020204030204"/>
              </a:rPr>
              <a:t>Cancer Statistics, 202</a:t>
            </a:r>
            <a:r>
              <a:rPr lang="el-GR" sz="3600" b="1" kern="1200" dirty="0">
                <a:solidFill>
                  <a:prstClr val="white"/>
                </a:solidFill>
                <a:latin typeface="Calibri" panose="020F0502020204030204"/>
              </a:rPr>
              <a:t>3</a:t>
            </a:r>
            <a:endParaRPr lang="en-US" sz="3600" b="1" kern="120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A9776DA-F18A-2F05-4A16-4527858922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1259758"/>
              </p:ext>
            </p:extLst>
          </p:nvPr>
        </p:nvGraphicFramePr>
        <p:xfrm>
          <a:off x="0" y="2085975"/>
          <a:ext cx="24384000" cy="10891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6475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EC28F-5B12-A797-201F-261A77889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527541"/>
            <a:ext cx="21031200" cy="2651126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err="1">
                <a:solidFill>
                  <a:srgbClr val="FFFFFF"/>
                </a:solidFill>
              </a:rPr>
              <a:t>Κ</a:t>
            </a:r>
            <a:r>
              <a:rPr lang="en-US" sz="6000" b="1" dirty="0">
                <a:solidFill>
                  <a:srgbClr val="FFFFFF"/>
                </a:solidFill>
              </a:rPr>
              <a:t>α</a:t>
            </a:r>
            <a:r>
              <a:rPr lang="en-US" sz="6000" b="1" dirty="0" err="1">
                <a:solidFill>
                  <a:srgbClr val="FFFFFF"/>
                </a:solidFill>
              </a:rPr>
              <a:t>ι</a:t>
            </a:r>
            <a:r>
              <a:rPr lang="en-US" sz="6000" b="1" dirty="0">
                <a:solidFill>
                  <a:srgbClr val="FFFFFF"/>
                </a:solidFill>
              </a:rPr>
              <a:t> α</a:t>
            </a:r>
            <a:r>
              <a:rPr lang="en-US" sz="6000" b="1" dirty="0" err="1">
                <a:solidFill>
                  <a:srgbClr val="FFFFFF"/>
                </a:solidFill>
              </a:rPr>
              <a:t>ν</a:t>
            </a:r>
            <a:r>
              <a:rPr lang="en-US" sz="6000" b="1" dirty="0">
                <a:solidFill>
                  <a:srgbClr val="FFFFFF"/>
                </a:solidFill>
              </a:rPr>
              <a:t> </a:t>
            </a:r>
            <a:r>
              <a:rPr lang="en-US" sz="6000" b="1" dirty="0" err="1">
                <a:solidFill>
                  <a:srgbClr val="FFFFFF"/>
                </a:solidFill>
              </a:rPr>
              <a:t>κάνουμε</a:t>
            </a:r>
            <a:r>
              <a:rPr lang="en-US" sz="6000" b="1" dirty="0">
                <a:solidFill>
                  <a:srgbClr val="FFFFFF"/>
                </a:solidFill>
              </a:rPr>
              <a:t> </a:t>
            </a:r>
            <a:r>
              <a:rPr lang="en-US" sz="6000" b="1" dirty="0" err="1">
                <a:solidFill>
                  <a:srgbClr val="FFFFFF"/>
                </a:solidFill>
              </a:rPr>
              <a:t>μι</a:t>
            </a:r>
            <a:r>
              <a:rPr lang="en-US" sz="6000" b="1" dirty="0">
                <a:solidFill>
                  <a:srgbClr val="FFFFFF"/>
                </a:solidFill>
              </a:rPr>
              <a:t>α π</a:t>
            </a:r>
            <a:r>
              <a:rPr lang="en-US" sz="6000" b="1" dirty="0" err="1">
                <a:solidFill>
                  <a:srgbClr val="FFFFFF"/>
                </a:solidFill>
              </a:rPr>
              <a:t>ρο</a:t>
            </a:r>
            <a:r>
              <a:rPr lang="en-US" sz="6000" b="1" dirty="0">
                <a:solidFill>
                  <a:srgbClr val="FFFFFF"/>
                </a:solidFill>
              </a:rPr>
              <a:t>β</a:t>
            </a:r>
            <a:r>
              <a:rPr lang="en-US" sz="6000" b="1" dirty="0" err="1">
                <a:solidFill>
                  <a:srgbClr val="FFFFFF"/>
                </a:solidFill>
              </a:rPr>
              <a:t>ολή</a:t>
            </a:r>
            <a:r>
              <a:rPr lang="en-US" sz="6000" b="1" dirty="0">
                <a:solidFill>
                  <a:srgbClr val="FFFFFF"/>
                </a:solidFill>
              </a:rPr>
              <a:t> </a:t>
            </a:r>
            <a:r>
              <a:rPr lang="en-US" sz="6000" b="1" dirty="0" err="1">
                <a:solidFill>
                  <a:srgbClr val="FFFFFF"/>
                </a:solidFill>
              </a:rPr>
              <a:t>στο</a:t>
            </a:r>
            <a:r>
              <a:rPr lang="en-US" sz="6000" b="1" dirty="0">
                <a:solidFill>
                  <a:srgbClr val="FFFFFF"/>
                </a:solidFill>
              </a:rPr>
              <a:t> </a:t>
            </a:r>
            <a:r>
              <a:rPr lang="en-US" sz="6000" b="1" dirty="0" err="1">
                <a:solidFill>
                  <a:srgbClr val="FFFFFF"/>
                </a:solidFill>
              </a:rPr>
              <a:t>μέλλον</a:t>
            </a:r>
            <a:r>
              <a:rPr lang="en-US" sz="6000" b="1" dirty="0">
                <a:solidFill>
                  <a:srgbClr val="FFFFFF"/>
                </a:solidFill>
              </a:rPr>
              <a:t>:</a:t>
            </a:r>
            <a:br>
              <a:rPr lang="en-US" sz="6000" b="1" dirty="0">
                <a:solidFill>
                  <a:srgbClr val="FFFFFF"/>
                </a:solidFill>
              </a:rPr>
            </a:br>
            <a:r>
              <a:rPr lang="en-US" sz="5600" dirty="0">
                <a:solidFill>
                  <a:schemeClr val="bg1"/>
                </a:solidFill>
              </a:rPr>
              <a:t>C. </a:t>
            </a:r>
            <a:r>
              <a:rPr lang="en-US" sz="5600" dirty="0" err="1">
                <a:solidFill>
                  <a:schemeClr val="bg1"/>
                </a:solidFill>
              </a:rPr>
              <a:t>Girvalaki</a:t>
            </a:r>
            <a:r>
              <a:rPr lang="en-US" sz="5600" dirty="0">
                <a:solidFill>
                  <a:schemeClr val="bg1"/>
                </a:solidFill>
              </a:rPr>
              <a:t>, Journal of Health Inequalities, 2020</a:t>
            </a:r>
          </a:p>
        </p:txBody>
      </p:sp>
      <p:pic>
        <p:nvPicPr>
          <p:cNvPr id="5" name="Picture 4" descr="A picture containing text, diagram, line, plot&#10;&#10;Description automatically generated">
            <a:extLst>
              <a:ext uri="{FF2B5EF4-FFF2-40B4-BE49-F238E27FC236}">
                <a16:creationId xmlns:a16="http://schemas.microsoft.com/office/drawing/2014/main" id="{A4D3570F-B26B-B592-89F8-4B54ECAAF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700" y="1586461"/>
            <a:ext cx="24555400" cy="1207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223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9E28A1-264F-DD48-A159-D24778B9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342" y="-320693"/>
            <a:ext cx="21031200" cy="2651126"/>
          </a:xfrm>
        </p:spPr>
        <p:txBody>
          <a:bodyPr>
            <a:normAutofit/>
          </a:bodyPr>
          <a:lstStyle/>
          <a:p>
            <a:pPr algn="ctr"/>
            <a:r>
              <a:rPr lang="el-GR" sz="6800" b="1" dirty="0">
                <a:solidFill>
                  <a:schemeClr val="bg1"/>
                </a:solidFill>
              </a:rPr>
              <a:t>Οι Μη Μελανοκυτταρικοί Καρκίνοι Δέρματος και η επίπτωση τους στον πληθυσμό</a:t>
            </a:r>
            <a:endParaRPr lang="en-US" sz="6800" b="1" dirty="0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65B8CA-738E-AE41-8E74-2A8A8B381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2251066"/>
            <a:ext cx="21031200" cy="8702676"/>
          </a:xfrm>
        </p:spPr>
        <p:txBody>
          <a:bodyPr/>
          <a:lstStyle/>
          <a:p>
            <a:r>
              <a:rPr lang="el-GR" dirty="0" err="1">
                <a:solidFill>
                  <a:schemeClr val="bg1"/>
                </a:solidFill>
              </a:rPr>
              <a:t>Συχν</a:t>
            </a:r>
            <a:r>
              <a:rPr lang="en-US" dirty="0" err="1">
                <a:solidFill>
                  <a:schemeClr val="bg1"/>
                </a:solidFill>
              </a:rPr>
              <a:t>ά</a:t>
            </a:r>
            <a:r>
              <a:rPr lang="el-GR" dirty="0">
                <a:solidFill>
                  <a:schemeClr val="bg1"/>
                </a:solidFill>
              </a:rPr>
              <a:t> τα </a:t>
            </a:r>
            <a:r>
              <a:rPr lang="en-US" dirty="0">
                <a:solidFill>
                  <a:schemeClr val="bg1"/>
                </a:solidFill>
              </a:rPr>
              <a:t>NMSC </a:t>
            </a:r>
            <a:r>
              <a:rPr lang="el-GR" dirty="0">
                <a:solidFill>
                  <a:schemeClr val="bg1"/>
                </a:solidFill>
              </a:rPr>
              <a:t>αναφέρονται ως </a:t>
            </a:r>
            <a:r>
              <a:rPr lang="el-GR" dirty="0" err="1">
                <a:solidFill>
                  <a:schemeClr val="bg1"/>
                </a:solidFill>
              </a:rPr>
              <a:t>επιθηλιώματα</a:t>
            </a:r>
            <a:r>
              <a:rPr lang="el-GR" dirty="0">
                <a:solidFill>
                  <a:schemeClr val="bg1"/>
                </a:solidFill>
              </a:rPr>
              <a:t>, θέλοντας να υπογραμμιστεί η «καλοήθης» πορεία του όγκου</a:t>
            </a:r>
          </a:p>
          <a:p>
            <a:r>
              <a:rPr lang="el-GR" dirty="0">
                <a:solidFill>
                  <a:schemeClr val="bg1"/>
                </a:solidFill>
              </a:rPr>
              <a:t>Ωστόσο, πόσο «καλοήθης» είναι ένας όγκος ο οποίος μπορεί να οδηγήσει σε αυτό: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42092C-1D58-9D84-07E6-3BA3A7D16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"/>
            <a:ext cx="1828800" cy="1124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picture containing person, indoor, flesh, wall&#10;&#10;Description automatically generated">
            <a:extLst>
              <a:ext uri="{FF2B5EF4-FFF2-40B4-BE49-F238E27FC236}">
                <a16:creationId xmlns:a16="http://schemas.microsoft.com/office/drawing/2014/main" id="{186AEF44-76BD-DF4E-6CE2-69F81966AE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31" r="28838" b="15486"/>
          <a:stretch/>
        </p:blipFill>
        <p:spPr>
          <a:xfrm rot="5400000">
            <a:off x="13327062" y="2588434"/>
            <a:ext cx="8702676" cy="134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2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24377904" cy="1371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person, close&#10;&#10;Description automatically generated">
            <a:extLst>
              <a:ext uri="{FF2B5EF4-FFF2-40B4-BE49-F238E27FC236}">
                <a16:creationId xmlns:a16="http://schemas.microsoft.com/office/drawing/2014/main" id="{19CDE648-C69B-2F1D-2C3E-95E13807A5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63" b="15851"/>
          <a:stretch/>
        </p:blipFill>
        <p:spPr>
          <a:xfrm>
            <a:off x="20" y="2564"/>
            <a:ext cx="24383980" cy="1371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6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5311867-93E9-E644-9DD7-D42BDA534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"/>
            <a:ext cx="21031200" cy="2651126"/>
          </a:xfrm>
        </p:spPr>
        <p:txBody>
          <a:bodyPr/>
          <a:lstStyle/>
          <a:p>
            <a:pPr algn="ctr"/>
            <a:r>
              <a:rPr lang="el-GR" b="1" dirty="0">
                <a:solidFill>
                  <a:schemeClr val="bg1"/>
                </a:solidFill>
              </a:rPr>
              <a:t>Και είναι κρίμα.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7" descr="Close-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1A1920EB-8E38-EC4B-AB8C-7BCC1E0EA1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27"/>
          <a:stretch/>
        </p:blipFill>
        <p:spPr>
          <a:xfrm>
            <a:off x="0" y="2087871"/>
            <a:ext cx="11632368" cy="11628130"/>
          </a:xfrm>
          <a:prstGeom prst="rect">
            <a:avLst/>
          </a:prstGeom>
        </p:spPr>
      </p:pic>
      <p:pic>
        <p:nvPicPr>
          <p:cNvPr id="10" name="Picture 9" descr="A picture containing person, close&#10;&#10;Description automatically generated">
            <a:extLst>
              <a:ext uri="{FF2B5EF4-FFF2-40B4-BE49-F238E27FC236}">
                <a16:creationId xmlns:a16="http://schemas.microsoft.com/office/drawing/2014/main" id="{E52A5667-6B81-0F46-8FD9-CDC6E160C1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68" r="13743" b="22077"/>
          <a:stretch/>
        </p:blipFill>
        <p:spPr>
          <a:xfrm>
            <a:off x="11632368" y="2087871"/>
            <a:ext cx="12751632" cy="116281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7D2211-7333-73C2-E8D9-70301A1825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111" b="28000"/>
          <a:stretch/>
        </p:blipFill>
        <p:spPr>
          <a:xfrm>
            <a:off x="0" y="1975272"/>
            <a:ext cx="11685216" cy="1027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73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's face&#10;&#10;Description automatically generated">
            <a:extLst>
              <a:ext uri="{FF2B5EF4-FFF2-40B4-BE49-F238E27FC236}">
                <a16:creationId xmlns:a16="http://schemas.microsoft.com/office/drawing/2014/main" id="{FBAB4114-7BFF-8B0B-7C84-57F29BFDE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11040"/>
            <a:ext cx="4823460" cy="6431280"/>
          </a:xfrm>
          <a:prstGeom prst="rect">
            <a:avLst/>
          </a:prstGeom>
        </p:spPr>
      </p:pic>
      <p:pic>
        <p:nvPicPr>
          <p:cNvPr id="6" name="Picture 5" descr="A close up of a skin with a small blister&#10;&#10;Description automatically generated">
            <a:extLst>
              <a:ext uri="{FF2B5EF4-FFF2-40B4-BE49-F238E27FC236}">
                <a16:creationId xmlns:a16="http://schemas.microsoft.com/office/drawing/2014/main" id="{65B5B604-3A7C-2698-B5AF-E543F5C07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4511040"/>
            <a:ext cx="4823460" cy="6431280"/>
          </a:xfrm>
          <a:prstGeom prst="rect">
            <a:avLst/>
          </a:prstGeom>
        </p:spPr>
      </p:pic>
      <p:pic>
        <p:nvPicPr>
          <p:cNvPr id="8" name="Picture 7" descr="A close-up of a person's shoulder&#10;&#10;Description automatically generated">
            <a:extLst>
              <a:ext uri="{FF2B5EF4-FFF2-40B4-BE49-F238E27FC236}">
                <a16:creationId xmlns:a16="http://schemas.microsoft.com/office/drawing/2014/main" id="{CF061C58-236C-9CC3-9788-6A1EEE610F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140" y="4511040"/>
            <a:ext cx="4823460" cy="6431280"/>
          </a:xfrm>
          <a:prstGeom prst="rect">
            <a:avLst/>
          </a:prstGeom>
        </p:spPr>
      </p:pic>
      <p:pic>
        <p:nvPicPr>
          <p:cNvPr id="10" name="Picture 9" descr="A close-up of a bald head&#10;&#10;Description automatically generated">
            <a:extLst>
              <a:ext uri="{FF2B5EF4-FFF2-40B4-BE49-F238E27FC236}">
                <a16:creationId xmlns:a16="http://schemas.microsoft.com/office/drawing/2014/main" id="{062A9331-F785-28BC-3702-F725E19809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6600" y="4511040"/>
            <a:ext cx="4823460" cy="6431280"/>
          </a:xfrm>
          <a:prstGeom prst="rect">
            <a:avLst/>
          </a:prstGeom>
        </p:spPr>
      </p:pic>
      <p:pic>
        <p:nvPicPr>
          <p:cNvPr id="12" name="Picture 11" descr="A wound on a person's leg&#10;&#10;Description automatically generated">
            <a:extLst>
              <a:ext uri="{FF2B5EF4-FFF2-40B4-BE49-F238E27FC236}">
                <a16:creationId xmlns:a16="http://schemas.microsoft.com/office/drawing/2014/main" id="{39102B37-5185-81C9-30DA-7DA78549F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0540" y="4511040"/>
            <a:ext cx="4823460" cy="6431280"/>
          </a:xfrm>
          <a:prstGeom prst="rect">
            <a:avLst/>
          </a:prstGeom>
        </p:spPr>
      </p:pic>
      <p:pic>
        <p:nvPicPr>
          <p:cNvPr id="14" name="Picture 13" descr="Close-up of a pink surface&#10;&#10;Description automatically generated">
            <a:extLst>
              <a:ext uri="{FF2B5EF4-FFF2-40B4-BE49-F238E27FC236}">
                <a16:creationId xmlns:a16="http://schemas.microsoft.com/office/drawing/2014/main" id="{96B9DB78-1A79-B443-A797-43FD683066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803910" y="5314950"/>
            <a:ext cx="6431280" cy="4823460"/>
          </a:xfrm>
          <a:prstGeom prst="rect">
            <a:avLst/>
          </a:prstGeom>
        </p:spPr>
      </p:pic>
      <p:pic>
        <p:nvPicPr>
          <p:cNvPr id="16" name="Picture 15" descr="A close-up of a skin cancer&#10;&#10;Description automatically generated">
            <a:extLst>
              <a:ext uri="{FF2B5EF4-FFF2-40B4-BE49-F238E27FC236}">
                <a16:creationId xmlns:a16="http://schemas.microsoft.com/office/drawing/2014/main" id="{1008A367-1179-762D-3489-4088146205C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78455" y="5314950"/>
            <a:ext cx="6431280" cy="4823460"/>
          </a:xfrm>
          <a:prstGeom prst="rect">
            <a:avLst/>
          </a:prstGeom>
        </p:spPr>
      </p:pic>
      <p:pic>
        <p:nvPicPr>
          <p:cNvPr id="18" name="Picture 17" descr="Close up of a skin with a ruler&#10;&#10;Description automatically generated">
            <a:extLst>
              <a:ext uri="{FF2B5EF4-FFF2-40B4-BE49-F238E27FC236}">
                <a16:creationId xmlns:a16="http://schemas.microsoft.com/office/drawing/2014/main" id="{DA1F402C-7A00-CD2D-C37F-15CF9C984C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79230" y="5314950"/>
            <a:ext cx="6431280" cy="4823460"/>
          </a:xfrm>
          <a:prstGeom prst="rect">
            <a:avLst/>
          </a:prstGeom>
        </p:spPr>
      </p:pic>
      <p:pic>
        <p:nvPicPr>
          <p:cNvPr id="20" name="Picture 19" descr="Close-up of a wound&#10;&#10;Description automatically generated">
            <a:extLst>
              <a:ext uri="{FF2B5EF4-FFF2-40B4-BE49-F238E27FC236}">
                <a16:creationId xmlns:a16="http://schemas.microsoft.com/office/drawing/2014/main" id="{8C455826-C5DA-1CC7-1378-479DC0FD34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7080" y="4511040"/>
            <a:ext cx="4876800" cy="6502400"/>
          </a:xfrm>
          <a:prstGeom prst="rect">
            <a:avLst/>
          </a:prstGeom>
        </p:spPr>
      </p:pic>
      <p:pic>
        <p:nvPicPr>
          <p:cNvPr id="22" name="Picture 21" descr="A close-up of a wound&#10;&#10;Description automatically generated">
            <a:extLst>
              <a:ext uri="{FF2B5EF4-FFF2-40B4-BE49-F238E27FC236}">
                <a16:creationId xmlns:a16="http://schemas.microsoft.com/office/drawing/2014/main" id="{E0C4C34B-19F7-0880-B078-B2E0BFE59F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0060" y="4511040"/>
            <a:ext cx="4823460" cy="64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38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563BF-69C5-5D0D-51F6-E4004BDC0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ross section of a human body&#10;&#10;Description automatically generated">
            <a:extLst>
              <a:ext uri="{FF2B5EF4-FFF2-40B4-BE49-F238E27FC236}">
                <a16:creationId xmlns:a16="http://schemas.microsoft.com/office/drawing/2014/main" id="{7EC36E7D-172B-294E-3803-27E0566D3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" y="0"/>
            <a:ext cx="21884640" cy="1374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99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9F7C-5097-3915-89FD-63F84DB50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367029"/>
            <a:ext cx="21031200" cy="265112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Basal Cell Carcinoma</a:t>
            </a:r>
          </a:p>
        </p:txBody>
      </p:sp>
      <p:pic>
        <p:nvPicPr>
          <p:cNvPr id="1026" name="Picture 2" descr="Basal cell carcinoma of the skin | MyPathologyReport.ca">
            <a:extLst>
              <a:ext uri="{FF2B5EF4-FFF2-40B4-BE49-F238E27FC236}">
                <a16:creationId xmlns:a16="http://schemas.microsoft.com/office/drawing/2014/main" id="{552A3CF0-4A98-0B9E-E629-FDEAB00A7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70737"/>
            <a:ext cx="24384000" cy="1240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640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B8014-57A7-821E-7E8A-D9209F523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Basal Cell Carcinoma (BCC) | Calgary Guide">
            <a:extLst>
              <a:ext uri="{FF2B5EF4-FFF2-40B4-BE49-F238E27FC236}">
                <a16:creationId xmlns:a16="http://schemas.microsoft.com/office/drawing/2014/main" id="{DD41AD36-3BBF-79A6-C7CA-354F373B2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0"/>
            <a:ext cx="18288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982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F54F-0E79-E170-FD57-BBBA6C597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lose up of a skin with a bruise&#10;&#10;Description automatically generated">
            <a:extLst>
              <a:ext uri="{FF2B5EF4-FFF2-40B4-BE49-F238E27FC236}">
                <a16:creationId xmlns:a16="http://schemas.microsoft.com/office/drawing/2014/main" id="{D096106E-CC4F-CCF3-F4A5-0601C9F5D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1280"/>
            <a:ext cx="8321040" cy="11094720"/>
          </a:xfrm>
          <a:prstGeom prst="rect">
            <a:avLst/>
          </a:prstGeom>
        </p:spPr>
      </p:pic>
      <p:pic>
        <p:nvPicPr>
          <p:cNvPr id="6" name="Picture 5" descr="A close-up of an old person with a black mark on her face&#10;&#10;Description automatically generated">
            <a:extLst>
              <a:ext uri="{FF2B5EF4-FFF2-40B4-BE49-F238E27FC236}">
                <a16:creationId xmlns:a16="http://schemas.microsoft.com/office/drawing/2014/main" id="{AB346530-32CC-5744-CB73-57A6B54AC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9" r="25341"/>
          <a:stretch/>
        </p:blipFill>
        <p:spPr>
          <a:xfrm>
            <a:off x="7741920" y="2621280"/>
            <a:ext cx="8321040" cy="11094720"/>
          </a:xfrm>
          <a:prstGeom prst="rect">
            <a:avLst/>
          </a:prstGeom>
        </p:spPr>
      </p:pic>
      <p:pic>
        <p:nvPicPr>
          <p:cNvPr id="8" name="Picture 7" descr="A person with a mustache and a mustache with a bruise on his face&#10;&#10;Description automatically generated">
            <a:extLst>
              <a:ext uri="{FF2B5EF4-FFF2-40B4-BE49-F238E27FC236}">
                <a16:creationId xmlns:a16="http://schemas.microsoft.com/office/drawing/2014/main" id="{91C04F64-1788-5677-C8EA-2F3F35F69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0" t="23937" r="18000" b="7813"/>
          <a:stretch/>
        </p:blipFill>
        <p:spPr>
          <a:xfrm>
            <a:off x="16062960" y="2621280"/>
            <a:ext cx="8321040" cy="11094720"/>
          </a:xfrm>
          <a:prstGeom prst="rect">
            <a:avLst/>
          </a:prstGeom>
        </p:spPr>
      </p:pic>
      <p:pic>
        <p:nvPicPr>
          <p:cNvPr id="10" name="Picture 9" descr="Close-up of a wound&#10;&#10;Description automatically generated">
            <a:extLst>
              <a:ext uri="{FF2B5EF4-FFF2-40B4-BE49-F238E27FC236}">
                <a16:creationId xmlns:a16="http://schemas.microsoft.com/office/drawing/2014/main" id="{5D1E384A-0D85-221B-4201-B99A130BC6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2960" y="2621280"/>
            <a:ext cx="8321040" cy="11094720"/>
          </a:xfrm>
          <a:prstGeom prst="rect">
            <a:avLst/>
          </a:prstGeom>
        </p:spPr>
      </p:pic>
      <p:pic>
        <p:nvPicPr>
          <p:cNvPr id="12" name="Picture 11" descr="A close-up of a wound&#10;&#10;Description automatically generated">
            <a:extLst>
              <a:ext uri="{FF2B5EF4-FFF2-40B4-BE49-F238E27FC236}">
                <a16:creationId xmlns:a16="http://schemas.microsoft.com/office/drawing/2014/main" id="{733D42B5-118D-5654-6B49-4A408BD1BA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8" r="26443"/>
          <a:stretch/>
        </p:blipFill>
        <p:spPr>
          <a:xfrm>
            <a:off x="7741920" y="2621280"/>
            <a:ext cx="8321040" cy="11094720"/>
          </a:xfrm>
          <a:prstGeom prst="rect">
            <a:avLst/>
          </a:prstGeom>
        </p:spPr>
      </p:pic>
      <p:pic>
        <p:nvPicPr>
          <p:cNvPr id="14" name="Picture 13" descr="Close-up of a skin with hair&#10;&#10;Description automatically generated">
            <a:extLst>
              <a:ext uri="{FF2B5EF4-FFF2-40B4-BE49-F238E27FC236}">
                <a16:creationId xmlns:a16="http://schemas.microsoft.com/office/drawing/2014/main" id="{588D317C-6E9C-85CC-B134-C3A0C5B7CC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9"/>
          <a:stretch/>
        </p:blipFill>
        <p:spPr>
          <a:xfrm rot="5400000">
            <a:off x="-1676400" y="4297680"/>
            <a:ext cx="11094720" cy="774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21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תמונה 23">
            <a:extLst>
              <a:ext uri="{FF2B5EF4-FFF2-40B4-BE49-F238E27FC236}">
                <a16:creationId xmlns:a16="http://schemas.microsoft.com/office/drawing/2014/main" id="{F79D4511-D791-485A-AD18-1BDBEFDFB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47" y="5704479"/>
            <a:ext cx="22867982" cy="6278078"/>
          </a:xfrm>
          <a:prstGeom prst="rect">
            <a:avLst/>
          </a:prstGeom>
        </p:spPr>
      </p:pic>
      <p:pic>
        <p:nvPicPr>
          <p:cNvPr id="25" name="Picture 4" descr="The NCCN Guidelines – Foundation for Thymic Cancer Research">
            <a:extLst>
              <a:ext uri="{FF2B5EF4-FFF2-40B4-BE49-F238E27FC236}">
                <a16:creationId xmlns:a16="http://schemas.microsoft.com/office/drawing/2014/main" id="{A394C628-FC6E-4777-814C-64AC850443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0" t="2399" r="18534" b="64363"/>
          <a:stretch/>
        </p:blipFill>
        <p:spPr bwMode="auto">
          <a:xfrm>
            <a:off x="193486" y="461864"/>
            <a:ext cx="10747720" cy="31089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9BD927C4-A017-40D3-B232-B4BEEA7B7599}"/>
              </a:ext>
            </a:extLst>
          </p:cNvPr>
          <p:cNvSpPr/>
          <p:nvPr/>
        </p:nvSpPr>
        <p:spPr>
          <a:xfrm>
            <a:off x="820546" y="10959152"/>
            <a:ext cx="22742908" cy="42308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400"/>
          </a:p>
        </p:txBody>
      </p:sp>
    </p:spTree>
    <p:extLst>
      <p:ext uri="{BB962C8B-B14F-4D97-AF65-F5344CB8AC3E}">
        <p14:creationId xmlns:p14="http://schemas.microsoft.com/office/powerpoint/2010/main" val="10726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55DA6A5F-7770-4FD9-94A2-E6DAF4A35D20}"/>
              </a:ext>
            </a:extLst>
          </p:cNvPr>
          <p:cNvGrpSpPr/>
          <p:nvPr/>
        </p:nvGrpSpPr>
        <p:grpSpPr>
          <a:xfrm>
            <a:off x="15898992" y="3754916"/>
            <a:ext cx="5120108" cy="9499218"/>
            <a:chOff x="7949496" y="1877458"/>
            <a:chExt cx="2560054" cy="4749609"/>
          </a:xfrm>
        </p:grpSpPr>
        <p:sp>
          <p:nvSpPr>
            <p:cNvPr id="260" name="Freeform 162"/>
            <p:cNvSpPr>
              <a:spLocks noChangeArrowheads="1"/>
            </p:cNvSpPr>
            <p:nvPr/>
          </p:nvSpPr>
          <p:spPr bwMode="auto">
            <a:xfrm>
              <a:off x="8063047" y="2180752"/>
              <a:ext cx="104783" cy="4446315"/>
            </a:xfrm>
            <a:custGeom>
              <a:avLst/>
              <a:gdLst>
                <a:gd name="T0" fmla="*/ 82 w 165"/>
                <a:gd name="T1" fmla="*/ 6820 h 6821"/>
                <a:gd name="T2" fmla="*/ 82 w 165"/>
                <a:gd name="T3" fmla="*/ 6820 h 6821"/>
                <a:gd name="T4" fmla="*/ 82 w 165"/>
                <a:gd name="T5" fmla="*/ 6820 h 6821"/>
                <a:gd name="T6" fmla="*/ 0 w 165"/>
                <a:gd name="T7" fmla="*/ 6738 h 6821"/>
                <a:gd name="T8" fmla="*/ 0 w 165"/>
                <a:gd name="T9" fmla="*/ 82 h 6821"/>
                <a:gd name="T10" fmla="*/ 0 w 165"/>
                <a:gd name="T11" fmla="*/ 82 h 6821"/>
                <a:gd name="T12" fmla="*/ 82 w 165"/>
                <a:gd name="T13" fmla="*/ 0 h 6821"/>
                <a:gd name="T14" fmla="*/ 82 w 165"/>
                <a:gd name="T15" fmla="*/ 0 h 6821"/>
                <a:gd name="T16" fmla="*/ 164 w 165"/>
                <a:gd name="T17" fmla="*/ 82 h 6821"/>
                <a:gd name="T18" fmla="*/ 164 w 165"/>
                <a:gd name="T19" fmla="*/ 6738 h 6821"/>
                <a:gd name="T20" fmla="*/ 164 w 165"/>
                <a:gd name="T21" fmla="*/ 6738 h 6821"/>
                <a:gd name="T22" fmla="*/ 82 w 165"/>
                <a:gd name="T23" fmla="*/ 6820 h 6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6821">
                  <a:moveTo>
                    <a:pt x="82" y="6820"/>
                  </a:moveTo>
                  <a:lnTo>
                    <a:pt x="82" y="6820"/>
                  </a:lnTo>
                  <a:lnTo>
                    <a:pt x="82" y="6820"/>
                  </a:lnTo>
                  <a:cubicBezTo>
                    <a:pt x="36" y="6820"/>
                    <a:pt x="0" y="6784"/>
                    <a:pt x="0" y="6738"/>
                  </a:cubicBezTo>
                  <a:lnTo>
                    <a:pt x="0" y="82"/>
                  </a:lnTo>
                  <a:lnTo>
                    <a:pt x="0" y="82"/>
                  </a:lnTo>
                  <a:cubicBezTo>
                    <a:pt x="0" y="37"/>
                    <a:pt x="36" y="0"/>
                    <a:pt x="82" y="0"/>
                  </a:cubicBezTo>
                  <a:lnTo>
                    <a:pt x="82" y="0"/>
                  </a:lnTo>
                  <a:cubicBezTo>
                    <a:pt x="127" y="0"/>
                    <a:pt x="164" y="37"/>
                    <a:pt x="164" y="82"/>
                  </a:cubicBezTo>
                  <a:lnTo>
                    <a:pt x="164" y="6738"/>
                  </a:lnTo>
                  <a:lnTo>
                    <a:pt x="164" y="6738"/>
                  </a:lnTo>
                  <a:cubicBezTo>
                    <a:pt x="164" y="6784"/>
                    <a:pt x="127" y="6820"/>
                    <a:pt x="82" y="682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Freeform 163"/>
            <p:cNvSpPr>
              <a:spLocks noChangeArrowheads="1"/>
            </p:cNvSpPr>
            <p:nvPr/>
          </p:nvSpPr>
          <p:spPr bwMode="auto">
            <a:xfrm>
              <a:off x="7949496" y="2340757"/>
              <a:ext cx="2560054" cy="95485"/>
            </a:xfrm>
            <a:custGeom>
              <a:avLst/>
              <a:gdLst>
                <a:gd name="T0" fmla="*/ 4375 w 4376"/>
                <a:gd name="T1" fmla="*/ 82 h 165"/>
                <a:gd name="T2" fmla="*/ 4375 w 4376"/>
                <a:gd name="T3" fmla="*/ 82 h 165"/>
                <a:gd name="T4" fmla="*/ 4375 w 4376"/>
                <a:gd name="T5" fmla="*/ 82 h 165"/>
                <a:gd name="T6" fmla="*/ 4293 w 4376"/>
                <a:gd name="T7" fmla="*/ 164 h 165"/>
                <a:gd name="T8" fmla="*/ 81 w 4376"/>
                <a:gd name="T9" fmla="*/ 164 h 165"/>
                <a:gd name="T10" fmla="*/ 81 w 4376"/>
                <a:gd name="T11" fmla="*/ 164 h 165"/>
                <a:gd name="T12" fmla="*/ 0 w 4376"/>
                <a:gd name="T13" fmla="*/ 82 h 165"/>
                <a:gd name="T14" fmla="*/ 0 w 4376"/>
                <a:gd name="T15" fmla="*/ 82 h 165"/>
                <a:gd name="T16" fmla="*/ 81 w 4376"/>
                <a:gd name="T17" fmla="*/ 0 h 165"/>
                <a:gd name="T18" fmla="*/ 4293 w 4376"/>
                <a:gd name="T19" fmla="*/ 0 h 165"/>
                <a:gd name="T20" fmla="*/ 4293 w 4376"/>
                <a:gd name="T21" fmla="*/ 0 h 165"/>
                <a:gd name="T22" fmla="*/ 4375 w 4376"/>
                <a:gd name="T23" fmla="*/ 8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6" h="165">
                  <a:moveTo>
                    <a:pt x="4375" y="82"/>
                  </a:moveTo>
                  <a:lnTo>
                    <a:pt x="4375" y="82"/>
                  </a:lnTo>
                  <a:lnTo>
                    <a:pt x="4375" y="82"/>
                  </a:lnTo>
                  <a:cubicBezTo>
                    <a:pt x="4375" y="127"/>
                    <a:pt x="4338" y="164"/>
                    <a:pt x="4293" y="164"/>
                  </a:cubicBezTo>
                  <a:lnTo>
                    <a:pt x="81" y="164"/>
                  </a:lnTo>
                  <a:lnTo>
                    <a:pt x="81" y="164"/>
                  </a:lnTo>
                  <a:cubicBezTo>
                    <a:pt x="36" y="164"/>
                    <a:pt x="0" y="127"/>
                    <a:pt x="0" y="82"/>
                  </a:cubicBezTo>
                  <a:lnTo>
                    <a:pt x="0" y="82"/>
                  </a:lnTo>
                  <a:cubicBezTo>
                    <a:pt x="0" y="36"/>
                    <a:pt x="36" y="0"/>
                    <a:pt x="81" y="0"/>
                  </a:cubicBezTo>
                  <a:lnTo>
                    <a:pt x="4293" y="0"/>
                  </a:lnTo>
                  <a:lnTo>
                    <a:pt x="4293" y="0"/>
                  </a:lnTo>
                  <a:cubicBezTo>
                    <a:pt x="4338" y="0"/>
                    <a:pt x="4375" y="36"/>
                    <a:pt x="4375" y="82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Freeform 164"/>
            <p:cNvSpPr>
              <a:spLocks noChangeArrowheads="1"/>
            </p:cNvSpPr>
            <p:nvPr/>
          </p:nvSpPr>
          <p:spPr bwMode="auto">
            <a:xfrm>
              <a:off x="8287569" y="2500760"/>
              <a:ext cx="1883912" cy="1105418"/>
            </a:xfrm>
            <a:custGeom>
              <a:avLst/>
              <a:gdLst>
                <a:gd name="T0" fmla="*/ 3166 w 3218"/>
                <a:gd name="T1" fmla="*/ 1700 h 1701"/>
                <a:gd name="T2" fmla="*/ 52 w 3218"/>
                <a:gd name="T3" fmla="*/ 1700 h 1701"/>
                <a:gd name="T4" fmla="*/ 52 w 3218"/>
                <a:gd name="T5" fmla="*/ 1700 h 1701"/>
                <a:gd name="T6" fmla="*/ 0 w 3218"/>
                <a:gd name="T7" fmla="*/ 1648 h 1701"/>
                <a:gd name="T8" fmla="*/ 0 w 3218"/>
                <a:gd name="T9" fmla="*/ 52 h 1701"/>
                <a:gd name="T10" fmla="*/ 0 w 3218"/>
                <a:gd name="T11" fmla="*/ 52 h 1701"/>
                <a:gd name="T12" fmla="*/ 52 w 3218"/>
                <a:gd name="T13" fmla="*/ 0 h 1701"/>
                <a:gd name="T14" fmla="*/ 3166 w 3218"/>
                <a:gd name="T15" fmla="*/ 0 h 1701"/>
                <a:gd name="T16" fmla="*/ 3166 w 3218"/>
                <a:gd name="T17" fmla="*/ 0 h 1701"/>
                <a:gd name="T18" fmla="*/ 3217 w 3218"/>
                <a:gd name="T19" fmla="*/ 52 h 1701"/>
                <a:gd name="T20" fmla="*/ 3217 w 3218"/>
                <a:gd name="T21" fmla="*/ 1648 h 1701"/>
                <a:gd name="T22" fmla="*/ 3217 w 3218"/>
                <a:gd name="T23" fmla="*/ 1648 h 1701"/>
                <a:gd name="T24" fmla="*/ 3166 w 3218"/>
                <a:gd name="T25" fmla="*/ 1700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8" h="1701">
                  <a:moveTo>
                    <a:pt x="3166" y="1700"/>
                  </a:moveTo>
                  <a:lnTo>
                    <a:pt x="52" y="1700"/>
                  </a:lnTo>
                  <a:lnTo>
                    <a:pt x="52" y="1700"/>
                  </a:lnTo>
                  <a:cubicBezTo>
                    <a:pt x="23" y="1700"/>
                    <a:pt x="0" y="1676"/>
                    <a:pt x="0" y="1648"/>
                  </a:cubicBezTo>
                  <a:lnTo>
                    <a:pt x="0" y="52"/>
                  </a:lnTo>
                  <a:lnTo>
                    <a:pt x="0" y="52"/>
                  </a:lnTo>
                  <a:cubicBezTo>
                    <a:pt x="0" y="23"/>
                    <a:pt x="23" y="0"/>
                    <a:pt x="52" y="0"/>
                  </a:cubicBezTo>
                  <a:lnTo>
                    <a:pt x="3166" y="0"/>
                  </a:lnTo>
                  <a:lnTo>
                    <a:pt x="3166" y="0"/>
                  </a:lnTo>
                  <a:cubicBezTo>
                    <a:pt x="3195" y="0"/>
                    <a:pt x="3217" y="23"/>
                    <a:pt x="3217" y="52"/>
                  </a:cubicBezTo>
                  <a:lnTo>
                    <a:pt x="3217" y="1648"/>
                  </a:lnTo>
                  <a:lnTo>
                    <a:pt x="3217" y="1648"/>
                  </a:lnTo>
                  <a:cubicBezTo>
                    <a:pt x="3217" y="1676"/>
                    <a:pt x="3195" y="1700"/>
                    <a:pt x="3166" y="170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Freeform 165"/>
            <p:cNvSpPr>
              <a:spLocks noChangeArrowheads="1"/>
            </p:cNvSpPr>
            <p:nvPr/>
          </p:nvSpPr>
          <p:spPr bwMode="auto">
            <a:xfrm>
              <a:off x="8390797" y="2317529"/>
              <a:ext cx="64517" cy="294200"/>
            </a:xfrm>
            <a:custGeom>
              <a:avLst/>
              <a:gdLst>
                <a:gd name="T0" fmla="*/ 54 w 110"/>
                <a:gd name="T1" fmla="*/ 500 h 501"/>
                <a:gd name="T2" fmla="*/ 54 w 110"/>
                <a:gd name="T3" fmla="*/ 500 h 501"/>
                <a:gd name="T4" fmla="*/ 54 w 110"/>
                <a:gd name="T5" fmla="*/ 500 h 501"/>
                <a:gd name="T6" fmla="*/ 0 w 110"/>
                <a:gd name="T7" fmla="*/ 445 h 501"/>
                <a:gd name="T8" fmla="*/ 0 w 110"/>
                <a:gd name="T9" fmla="*/ 54 h 501"/>
                <a:gd name="T10" fmla="*/ 0 w 110"/>
                <a:gd name="T11" fmla="*/ 54 h 501"/>
                <a:gd name="T12" fmla="*/ 54 w 110"/>
                <a:gd name="T13" fmla="*/ 0 h 501"/>
                <a:gd name="T14" fmla="*/ 54 w 110"/>
                <a:gd name="T15" fmla="*/ 0 h 501"/>
                <a:gd name="T16" fmla="*/ 109 w 110"/>
                <a:gd name="T17" fmla="*/ 54 h 501"/>
                <a:gd name="T18" fmla="*/ 109 w 110"/>
                <a:gd name="T19" fmla="*/ 445 h 501"/>
                <a:gd name="T20" fmla="*/ 109 w 110"/>
                <a:gd name="T21" fmla="*/ 445 h 501"/>
                <a:gd name="T22" fmla="*/ 54 w 110"/>
                <a:gd name="T23" fmla="*/ 50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0" h="501">
                  <a:moveTo>
                    <a:pt x="54" y="500"/>
                  </a:moveTo>
                  <a:lnTo>
                    <a:pt x="54" y="500"/>
                  </a:lnTo>
                  <a:lnTo>
                    <a:pt x="54" y="500"/>
                  </a:lnTo>
                  <a:cubicBezTo>
                    <a:pt x="24" y="500"/>
                    <a:pt x="0" y="475"/>
                    <a:pt x="0" y="445"/>
                  </a:cubicBezTo>
                  <a:lnTo>
                    <a:pt x="0" y="54"/>
                  </a:lnTo>
                  <a:lnTo>
                    <a:pt x="0" y="54"/>
                  </a:lnTo>
                  <a:cubicBezTo>
                    <a:pt x="0" y="24"/>
                    <a:pt x="24" y="0"/>
                    <a:pt x="54" y="0"/>
                  </a:cubicBezTo>
                  <a:lnTo>
                    <a:pt x="54" y="0"/>
                  </a:lnTo>
                  <a:cubicBezTo>
                    <a:pt x="85" y="0"/>
                    <a:pt x="109" y="24"/>
                    <a:pt x="109" y="54"/>
                  </a:cubicBezTo>
                  <a:lnTo>
                    <a:pt x="109" y="445"/>
                  </a:lnTo>
                  <a:lnTo>
                    <a:pt x="109" y="445"/>
                  </a:lnTo>
                  <a:cubicBezTo>
                    <a:pt x="109" y="475"/>
                    <a:pt x="85" y="500"/>
                    <a:pt x="54" y="50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Freeform 166"/>
            <p:cNvSpPr>
              <a:spLocks noChangeArrowheads="1"/>
            </p:cNvSpPr>
            <p:nvPr/>
          </p:nvSpPr>
          <p:spPr bwMode="auto">
            <a:xfrm>
              <a:off x="10037283" y="2317529"/>
              <a:ext cx="64517" cy="294200"/>
            </a:xfrm>
            <a:custGeom>
              <a:avLst/>
              <a:gdLst>
                <a:gd name="T0" fmla="*/ 55 w 111"/>
                <a:gd name="T1" fmla="*/ 500 h 501"/>
                <a:gd name="T2" fmla="*/ 55 w 111"/>
                <a:gd name="T3" fmla="*/ 500 h 501"/>
                <a:gd name="T4" fmla="*/ 55 w 111"/>
                <a:gd name="T5" fmla="*/ 500 h 501"/>
                <a:gd name="T6" fmla="*/ 0 w 111"/>
                <a:gd name="T7" fmla="*/ 445 h 501"/>
                <a:gd name="T8" fmla="*/ 0 w 111"/>
                <a:gd name="T9" fmla="*/ 54 h 501"/>
                <a:gd name="T10" fmla="*/ 0 w 111"/>
                <a:gd name="T11" fmla="*/ 54 h 501"/>
                <a:gd name="T12" fmla="*/ 55 w 111"/>
                <a:gd name="T13" fmla="*/ 0 h 501"/>
                <a:gd name="T14" fmla="*/ 55 w 111"/>
                <a:gd name="T15" fmla="*/ 0 h 501"/>
                <a:gd name="T16" fmla="*/ 110 w 111"/>
                <a:gd name="T17" fmla="*/ 54 h 501"/>
                <a:gd name="T18" fmla="*/ 110 w 111"/>
                <a:gd name="T19" fmla="*/ 445 h 501"/>
                <a:gd name="T20" fmla="*/ 110 w 111"/>
                <a:gd name="T21" fmla="*/ 445 h 501"/>
                <a:gd name="T22" fmla="*/ 55 w 111"/>
                <a:gd name="T23" fmla="*/ 50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501">
                  <a:moveTo>
                    <a:pt x="55" y="500"/>
                  </a:moveTo>
                  <a:lnTo>
                    <a:pt x="55" y="500"/>
                  </a:lnTo>
                  <a:lnTo>
                    <a:pt x="55" y="500"/>
                  </a:lnTo>
                  <a:cubicBezTo>
                    <a:pt x="25" y="500"/>
                    <a:pt x="0" y="475"/>
                    <a:pt x="0" y="445"/>
                  </a:cubicBezTo>
                  <a:lnTo>
                    <a:pt x="0" y="54"/>
                  </a:lnTo>
                  <a:lnTo>
                    <a:pt x="0" y="54"/>
                  </a:lnTo>
                  <a:cubicBezTo>
                    <a:pt x="0" y="24"/>
                    <a:pt x="25" y="0"/>
                    <a:pt x="55" y="0"/>
                  </a:cubicBezTo>
                  <a:lnTo>
                    <a:pt x="55" y="0"/>
                  </a:lnTo>
                  <a:cubicBezTo>
                    <a:pt x="85" y="0"/>
                    <a:pt x="110" y="24"/>
                    <a:pt x="110" y="54"/>
                  </a:cubicBezTo>
                  <a:lnTo>
                    <a:pt x="110" y="445"/>
                  </a:lnTo>
                  <a:lnTo>
                    <a:pt x="110" y="445"/>
                  </a:lnTo>
                  <a:cubicBezTo>
                    <a:pt x="110" y="475"/>
                    <a:pt x="85" y="500"/>
                    <a:pt x="55" y="50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4" name="CuadroTexto 473"/>
            <p:cNvSpPr txBox="1"/>
            <p:nvPr/>
          </p:nvSpPr>
          <p:spPr>
            <a:xfrm>
              <a:off x="8455314" y="1877458"/>
              <a:ext cx="15819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High-risk</a:t>
              </a:r>
            </a:p>
          </p:txBody>
        </p:sp>
        <p:sp>
          <p:nvSpPr>
            <p:cNvPr id="475" name="Rectángulo 474"/>
            <p:cNvSpPr/>
            <p:nvPr/>
          </p:nvSpPr>
          <p:spPr>
            <a:xfrm>
              <a:off x="8272338" y="2467404"/>
              <a:ext cx="2108293" cy="1138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l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Infiltrative</a:t>
              </a:r>
            </a:p>
            <a:p>
              <a:pPr marL="342900" indent="-342900" algn="l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sz="2800" dirty="0" err="1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Morpheaform</a:t>
              </a:r>
              <a:endParaRPr lang="en-US" sz="2800" dirty="0">
                <a:solidFill>
                  <a:schemeClr val="bg1"/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endParaRPr>
            </a:p>
            <a:p>
              <a:pPr marL="342900" indent="-342900" algn="l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Basosquamous</a:t>
              </a:r>
            </a:p>
            <a:p>
              <a:pPr marL="342900" indent="-342900" algn="l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Micronodular</a:t>
              </a:r>
            </a:p>
          </p:txBody>
        </p:sp>
      </p:grpSp>
      <p:grpSp>
        <p:nvGrpSpPr>
          <p:cNvPr id="7" name="קבוצה 6">
            <a:extLst>
              <a:ext uri="{FF2B5EF4-FFF2-40B4-BE49-F238E27FC236}">
                <a16:creationId xmlns:a16="http://schemas.microsoft.com/office/drawing/2014/main" id="{731A8E68-F1B4-4771-970A-06AC84107657}"/>
              </a:ext>
            </a:extLst>
          </p:cNvPr>
          <p:cNvGrpSpPr/>
          <p:nvPr/>
        </p:nvGrpSpPr>
        <p:grpSpPr>
          <a:xfrm>
            <a:off x="7134430" y="4693767"/>
            <a:ext cx="5120108" cy="8560368"/>
            <a:chOff x="3567215" y="2346883"/>
            <a:chExt cx="2560054" cy="4280184"/>
          </a:xfrm>
        </p:grpSpPr>
        <p:sp>
          <p:nvSpPr>
            <p:cNvPr id="265" name="Freeform 167"/>
            <p:cNvSpPr>
              <a:spLocks noChangeArrowheads="1"/>
            </p:cNvSpPr>
            <p:nvPr/>
          </p:nvSpPr>
          <p:spPr bwMode="auto">
            <a:xfrm>
              <a:off x="3683346" y="2630520"/>
              <a:ext cx="116017" cy="3996547"/>
            </a:xfrm>
            <a:custGeom>
              <a:avLst/>
              <a:gdLst>
                <a:gd name="T0" fmla="*/ 82 w 165"/>
                <a:gd name="T1" fmla="*/ 5191 h 5192"/>
                <a:gd name="T2" fmla="*/ 82 w 165"/>
                <a:gd name="T3" fmla="*/ 5191 h 5192"/>
                <a:gd name="T4" fmla="*/ 82 w 165"/>
                <a:gd name="T5" fmla="*/ 5191 h 5192"/>
                <a:gd name="T6" fmla="*/ 0 w 165"/>
                <a:gd name="T7" fmla="*/ 5109 h 5192"/>
                <a:gd name="T8" fmla="*/ 0 w 165"/>
                <a:gd name="T9" fmla="*/ 82 h 5192"/>
                <a:gd name="T10" fmla="*/ 0 w 165"/>
                <a:gd name="T11" fmla="*/ 82 h 5192"/>
                <a:gd name="T12" fmla="*/ 82 w 165"/>
                <a:gd name="T13" fmla="*/ 0 h 5192"/>
                <a:gd name="T14" fmla="*/ 82 w 165"/>
                <a:gd name="T15" fmla="*/ 0 h 5192"/>
                <a:gd name="T16" fmla="*/ 164 w 165"/>
                <a:gd name="T17" fmla="*/ 82 h 5192"/>
                <a:gd name="T18" fmla="*/ 164 w 165"/>
                <a:gd name="T19" fmla="*/ 5109 h 5192"/>
                <a:gd name="T20" fmla="*/ 164 w 165"/>
                <a:gd name="T21" fmla="*/ 5109 h 5192"/>
                <a:gd name="T22" fmla="*/ 82 w 165"/>
                <a:gd name="T23" fmla="*/ 5191 h 5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5192">
                  <a:moveTo>
                    <a:pt x="82" y="5191"/>
                  </a:moveTo>
                  <a:lnTo>
                    <a:pt x="82" y="5191"/>
                  </a:lnTo>
                  <a:lnTo>
                    <a:pt x="82" y="5191"/>
                  </a:lnTo>
                  <a:cubicBezTo>
                    <a:pt x="37" y="5191"/>
                    <a:pt x="0" y="5155"/>
                    <a:pt x="0" y="5109"/>
                  </a:cubicBezTo>
                  <a:lnTo>
                    <a:pt x="0" y="82"/>
                  </a:lnTo>
                  <a:lnTo>
                    <a:pt x="0" y="82"/>
                  </a:lnTo>
                  <a:cubicBezTo>
                    <a:pt x="0" y="37"/>
                    <a:pt x="37" y="0"/>
                    <a:pt x="82" y="0"/>
                  </a:cubicBezTo>
                  <a:lnTo>
                    <a:pt x="82" y="0"/>
                  </a:lnTo>
                  <a:cubicBezTo>
                    <a:pt x="127" y="0"/>
                    <a:pt x="164" y="37"/>
                    <a:pt x="164" y="82"/>
                  </a:cubicBezTo>
                  <a:lnTo>
                    <a:pt x="164" y="5109"/>
                  </a:lnTo>
                  <a:lnTo>
                    <a:pt x="164" y="5109"/>
                  </a:lnTo>
                  <a:cubicBezTo>
                    <a:pt x="164" y="5155"/>
                    <a:pt x="127" y="5191"/>
                    <a:pt x="82" y="519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Freeform 168"/>
            <p:cNvSpPr>
              <a:spLocks noChangeArrowheads="1"/>
            </p:cNvSpPr>
            <p:nvPr/>
          </p:nvSpPr>
          <p:spPr bwMode="auto">
            <a:xfrm>
              <a:off x="3567215" y="2787942"/>
              <a:ext cx="2560054" cy="98067"/>
            </a:xfrm>
            <a:custGeom>
              <a:avLst/>
              <a:gdLst>
                <a:gd name="T0" fmla="*/ 4375 w 4376"/>
                <a:gd name="T1" fmla="*/ 83 h 166"/>
                <a:gd name="T2" fmla="*/ 4375 w 4376"/>
                <a:gd name="T3" fmla="*/ 83 h 166"/>
                <a:gd name="T4" fmla="*/ 4375 w 4376"/>
                <a:gd name="T5" fmla="*/ 83 h 166"/>
                <a:gd name="T6" fmla="*/ 4293 w 4376"/>
                <a:gd name="T7" fmla="*/ 165 h 166"/>
                <a:gd name="T8" fmla="*/ 82 w 4376"/>
                <a:gd name="T9" fmla="*/ 165 h 166"/>
                <a:gd name="T10" fmla="*/ 82 w 4376"/>
                <a:gd name="T11" fmla="*/ 165 h 166"/>
                <a:gd name="T12" fmla="*/ 0 w 4376"/>
                <a:gd name="T13" fmla="*/ 83 h 166"/>
                <a:gd name="T14" fmla="*/ 0 w 4376"/>
                <a:gd name="T15" fmla="*/ 83 h 166"/>
                <a:gd name="T16" fmla="*/ 82 w 4376"/>
                <a:gd name="T17" fmla="*/ 0 h 166"/>
                <a:gd name="T18" fmla="*/ 4293 w 4376"/>
                <a:gd name="T19" fmla="*/ 0 h 166"/>
                <a:gd name="T20" fmla="*/ 4293 w 4376"/>
                <a:gd name="T21" fmla="*/ 0 h 166"/>
                <a:gd name="T22" fmla="*/ 4375 w 4376"/>
                <a:gd name="T23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76" h="166">
                  <a:moveTo>
                    <a:pt x="4375" y="83"/>
                  </a:moveTo>
                  <a:lnTo>
                    <a:pt x="4375" y="83"/>
                  </a:lnTo>
                  <a:lnTo>
                    <a:pt x="4375" y="83"/>
                  </a:lnTo>
                  <a:cubicBezTo>
                    <a:pt x="4375" y="128"/>
                    <a:pt x="4339" y="165"/>
                    <a:pt x="4293" y="165"/>
                  </a:cubicBezTo>
                  <a:lnTo>
                    <a:pt x="82" y="165"/>
                  </a:lnTo>
                  <a:lnTo>
                    <a:pt x="82" y="165"/>
                  </a:lnTo>
                  <a:cubicBezTo>
                    <a:pt x="37" y="165"/>
                    <a:pt x="0" y="128"/>
                    <a:pt x="0" y="83"/>
                  </a:cubicBezTo>
                  <a:lnTo>
                    <a:pt x="0" y="83"/>
                  </a:lnTo>
                  <a:cubicBezTo>
                    <a:pt x="0" y="38"/>
                    <a:pt x="37" y="0"/>
                    <a:pt x="82" y="0"/>
                  </a:cubicBezTo>
                  <a:lnTo>
                    <a:pt x="4293" y="0"/>
                  </a:lnTo>
                  <a:lnTo>
                    <a:pt x="4293" y="0"/>
                  </a:lnTo>
                  <a:cubicBezTo>
                    <a:pt x="4339" y="0"/>
                    <a:pt x="4375" y="38"/>
                    <a:pt x="4375" y="83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Freeform 169"/>
            <p:cNvSpPr>
              <a:spLocks noChangeArrowheads="1"/>
            </p:cNvSpPr>
            <p:nvPr/>
          </p:nvSpPr>
          <p:spPr bwMode="auto">
            <a:xfrm>
              <a:off x="3905286" y="2950527"/>
              <a:ext cx="1883911" cy="1055506"/>
            </a:xfrm>
            <a:custGeom>
              <a:avLst/>
              <a:gdLst>
                <a:gd name="T0" fmla="*/ 3167 w 3219"/>
                <a:gd name="T1" fmla="*/ 1801 h 1802"/>
                <a:gd name="T2" fmla="*/ 52 w 3219"/>
                <a:gd name="T3" fmla="*/ 1801 h 1802"/>
                <a:gd name="T4" fmla="*/ 52 w 3219"/>
                <a:gd name="T5" fmla="*/ 1801 h 1802"/>
                <a:gd name="T6" fmla="*/ 0 w 3219"/>
                <a:gd name="T7" fmla="*/ 1750 h 1802"/>
                <a:gd name="T8" fmla="*/ 0 w 3219"/>
                <a:gd name="T9" fmla="*/ 50 h 1802"/>
                <a:gd name="T10" fmla="*/ 0 w 3219"/>
                <a:gd name="T11" fmla="*/ 50 h 1802"/>
                <a:gd name="T12" fmla="*/ 52 w 3219"/>
                <a:gd name="T13" fmla="*/ 0 h 1802"/>
                <a:gd name="T14" fmla="*/ 3167 w 3219"/>
                <a:gd name="T15" fmla="*/ 0 h 1802"/>
                <a:gd name="T16" fmla="*/ 3167 w 3219"/>
                <a:gd name="T17" fmla="*/ 0 h 1802"/>
                <a:gd name="T18" fmla="*/ 3218 w 3219"/>
                <a:gd name="T19" fmla="*/ 50 h 1802"/>
                <a:gd name="T20" fmla="*/ 3218 w 3219"/>
                <a:gd name="T21" fmla="*/ 1750 h 1802"/>
                <a:gd name="T22" fmla="*/ 3218 w 3219"/>
                <a:gd name="T23" fmla="*/ 1750 h 1802"/>
                <a:gd name="T24" fmla="*/ 3167 w 3219"/>
                <a:gd name="T25" fmla="*/ 1801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9" h="1802">
                  <a:moveTo>
                    <a:pt x="3167" y="1801"/>
                  </a:moveTo>
                  <a:lnTo>
                    <a:pt x="52" y="1801"/>
                  </a:lnTo>
                  <a:lnTo>
                    <a:pt x="52" y="1801"/>
                  </a:lnTo>
                  <a:cubicBezTo>
                    <a:pt x="23" y="1801"/>
                    <a:pt x="0" y="1778"/>
                    <a:pt x="0" y="1750"/>
                  </a:cubicBezTo>
                  <a:lnTo>
                    <a:pt x="0" y="50"/>
                  </a:lnTo>
                  <a:lnTo>
                    <a:pt x="0" y="50"/>
                  </a:lnTo>
                  <a:cubicBezTo>
                    <a:pt x="0" y="22"/>
                    <a:pt x="23" y="0"/>
                    <a:pt x="52" y="0"/>
                  </a:cubicBezTo>
                  <a:lnTo>
                    <a:pt x="3167" y="0"/>
                  </a:lnTo>
                  <a:lnTo>
                    <a:pt x="3167" y="0"/>
                  </a:lnTo>
                  <a:cubicBezTo>
                    <a:pt x="3195" y="0"/>
                    <a:pt x="3218" y="22"/>
                    <a:pt x="3218" y="50"/>
                  </a:cubicBezTo>
                  <a:lnTo>
                    <a:pt x="3218" y="1750"/>
                  </a:lnTo>
                  <a:lnTo>
                    <a:pt x="3218" y="1750"/>
                  </a:lnTo>
                  <a:cubicBezTo>
                    <a:pt x="3218" y="1778"/>
                    <a:pt x="3195" y="1801"/>
                    <a:pt x="3167" y="1801"/>
                  </a:cubicBezTo>
                </a:path>
              </a:pathLst>
            </a:custGeom>
            <a:solidFill>
              <a:srgbClr val="1EA18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Freeform 170"/>
            <p:cNvSpPr>
              <a:spLocks noChangeArrowheads="1"/>
            </p:cNvSpPr>
            <p:nvPr/>
          </p:nvSpPr>
          <p:spPr bwMode="auto">
            <a:xfrm>
              <a:off x="4008514" y="2764716"/>
              <a:ext cx="64519" cy="294200"/>
            </a:xfrm>
            <a:custGeom>
              <a:avLst/>
              <a:gdLst>
                <a:gd name="T0" fmla="*/ 55 w 111"/>
                <a:gd name="T1" fmla="*/ 501 h 502"/>
                <a:gd name="T2" fmla="*/ 55 w 111"/>
                <a:gd name="T3" fmla="*/ 501 h 502"/>
                <a:gd name="T4" fmla="*/ 55 w 111"/>
                <a:gd name="T5" fmla="*/ 501 h 502"/>
                <a:gd name="T6" fmla="*/ 0 w 111"/>
                <a:gd name="T7" fmla="*/ 446 h 502"/>
                <a:gd name="T8" fmla="*/ 0 w 111"/>
                <a:gd name="T9" fmla="*/ 55 h 502"/>
                <a:gd name="T10" fmla="*/ 0 w 111"/>
                <a:gd name="T11" fmla="*/ 55 h 502"/>
                <a:gd name="T12" fmla="*/ 55 w 111"/>
                <a:gd name="T13" fmla="*/ 0 h 502"/>
                <a:gd name="T14" fmla="*/ 55 w 111"/>
                <a:gd name="T15" fmla="*/ 0 h 502"/>
                <a:gd name="T16" fmla="*/ 110 w 111"/>
                <a:gd name="T17" fmla="*/ 55 h 502"/>
                <a:gd name="T18" fmla="*/ 110 w 111"/>
                <a:gd name="T19" fmla="*/ 446 h 502"/>
                <a:gd name="T20" fmla="*/ 110 w 111"/>
                <a:gd name="T21" fmla="*/ 446 h 502"/>
                <a:gd name="T22" fmla="*/ 55 w 111"/>
                <a:gd name="T23" fmla="*/ 50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502">
                  <a:moveTo>
                    <a:pt x="55" y="501"/>
                  </a:moveTo>
                  <a:lnTo>
                    <a:pt x="55" y="501"/>
                  </a:lnTo>
                  <a:lnTo>
                    <a:pt x="55" y="501"/>
                  </a:lnTo>
                  <a:cubicBezTo>
                    <a:pt x="24" y="501"/>
                    <a:pt x="0" y="476"/>
                    <a:pt x="0" y="446"/>
                  </a:cubicBezTo>
                  <a:lnTo>
                    <a:pt x="0" y="55"/>
                  </a:lnTo>
                  <a:lnTo>
                    <a:pt x="0" y="55"/>
                  </a:lnTo>
                  <a:cubicBezTo>
                    <a:pt x="0" y="25"/>
                    <a:pt x="24" y="0"/>
                    <a:pt x="55" y="0"/>
                  </a:cubicBezTo>
                  <a:lnTo>
                    <a:pt x="55" y="0"/>
                  </a:lnTo>
                  <a:cubicBezTo>
                    <a:pt x="85" y="0"/>
                    <a:pt x="110" y="25"/>
                    <a:pt x="110" y="55"/>
                  </a:cubicBezTo>
                  <a:lnTo>
                    <a:pt x="110" y="446"/>
                  </a:lnTo>
                  <a:lnTo>
                    <a:pt x="110" y="446"/>
                  </a:lnTo>
                  <a:cubicBezTo>
                    <a:pt x="110" y="476"/>
                    <a:pt x="85" y="501"/>
                    <a:pt x="55" y="50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Freeform 171"/>
            <p:cNvSpPr>
              <a:spLocks noChangeArrowheads="1"/>
            </p:cNvSpPr>
            <p:nvPr/>
          </p:nvSpPr>
          <p:spPr bwMode="auto">
            <a:xfrm>
              <a:off x="5655000" y="2764716"/>
              <a:ext cx="64519" cy="294200"/>
            </a:xfrm>
            <a:custGeom>
              <a:avLst/>
              <a:gdLst>
                <a:gd name="T0" fmla="*/ 55 w 111"/>
                <a:gd name="T1" fmla="*/ 501 h 502"/>
                <a:gd name="T2" fmla="*/ 55 w 111"/>
                <a:gd name="T3" fmla="*/ 501 h 502"/>
                <a:gd name="T4" fmla="*/ 55 w 111"/>
                <a:gd name="T5" fmla="*/ 501 h 502"/>
                <a:gd name="T6" fmla="*/ 0 w 111"/>
                <a:gd name="T7" fmla="*/ 446 h 502"/>
                <a:gd name="T8" fmla="*/ 0 w 111"/>
                <a:gd name="T9" fmla="*/ 55 h 502"/>
                <a:gd name="T10" fmla="*/ 0 w 111"/>
                <a:gd name="T11" fmla="*/ 55 h 502"/>
                <a:gd name="T12" fmla="*/ 55 w 111"/>
                <a:gd name="T13" fmla="*/ 0 h 502"/>
                <a:gd name="T14" fmla="*/ 55 w 111"/>
                <a:gd name="T15" fmla="*/ 0 h 502"/>
                <a:gd name="T16" fmla="*/ 110 w 111"/>
                <a:gd name="T17" fmla="*/ 55 h 502"/>
                <a:gd name="T18" fmla="*/ 110 w 111"/>
                <a:gd name="T19" fmla="*/ 446 h 502"/>
                <a:gd name="T20" fmla="*/ 110 w 111"/>
                <a:gd name="T21" fmla="*/ 446 h 502"/>
                <a:gd name="T22" fmla="*/ 55 w 111"/>
                <a:gd name="T23" fmla="*/ 50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502">
                  <a:moveTo>
                    <a:pt x="55" y="501"/>
                  </a:moveTo>
                  <a:lnTo>
                    <a:pt x="55" y="501"/>
                  </a:lnTo>
                  <a:lnTo>
                    <a:pt x="55" y="501"/>
                  </a:lnTo>
                  <a:cubicBezTo>
                    <a:pt x="25" y="501"/>
                    <a:pt x="0" y="476"/>
                    <a:pt x="0" y="446"/>
                  </a:cubicBezTo>
                  <a:lnTo>
                    <a:pt x="0" y="55"/>
                  </a:lnTo>
                  <a:lnTo>
                    <a:pt x="0" y="55"/>
                  </a:lnTo>
                  <a:cubicBezTo>
                    <a:pt x="0" y="25"/>
                    <a:pt x="25" y="0"/>
                    <a:pt x="55" y="0"/>
                  </a:cubicBezTo>
                  <a:lnTo>
                    <a:pt x="55" y="0"/>
                  </a:lnTo>
                  <a:cubicBezTo>
                    <a:pt x="85" y="0"/>
                    <a:pt x="110" y="25"/>
                    <a:pt x="110" y="55"/>
                  </a:cubicBezTo>
                  <a:lnTo>
                    <a:pt x="110" y="446"/>
                  </a:lnTo>
                  <a:lnTo>
                    <a:pt x="110" y="446"/>
                  </a:lnTo>
                  <a:cubicBezTo>
                    <a:pt x="110" y="476"/>
                    <a:pt x="85" y="501"/>
                    <a:pt x="55" y="50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6" name="CuadroTexto 475"/>
            <p:cNvSpPr txBox="1"/>
            <p:nvPr/>
          </p:nvSpPr>
          <p:spPr>
            <a:xfrm>
              <a:off x="4054966" y="2346883"/>
              <a:ext cx="15819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Low-risk</a:t>
              </a:r>
            </a:p>
          </p:txBody>
        </p:sp>
        <p:sp>
          <p:nvSpPr>
            <p:cNvPr id="477" name="Rectángulo 476"/>
            <p:cNvSpPr/>
            <p:nvPr/>
          </p:nvSpPr>
          <p:spPr>
            <a:xfrm>
              <a:off x="3904260" y="2949326"/>
              <a:ext cx="2043681" cy="8463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 algn="l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Nodular</a:t>
              </a:r>
            </a:p>
            <a:p>
              <a:pPr marL="342900" indent="-342900" algn="l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Superficial</a:t>
              </a:r>
            </a:p>
            <a:p>
              <a:pPr marL="342900" indent="-342900" algn="l">
                <a:spcBef>
                  <a:spcPts val="1200"/>
                </a:spcBef>
                <a:buFont typeface="Arial" panose="020B0604020202020204" pitchFamily="34" charset="0"/>
                <a:buChar char="•"/>
              </a:pP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Pinkus</a:t>
              </a:r>
            </a:p>
          </p:txBody>
        </p:sp>
      </p:grpSp>
      <p:pic>
        <p:nvPicPr>
          <p:cNvPr id="39" name="Picture 4" descr="The NCCN Guidelines – Foundation for Thymic Cancer Research">
            <a:extLst>
              <a:ext uri="{FF2B5EF4-FFF2-40B4-BE49-F238E27FC236}">
                <a16:creationId xmlns:a16="http://schemas.microsoft.com/office/drawing/2014/main" id="{347A1BC3-2398-402B-B160-C5823B2BB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0" t="2399" r="18534" b="64363"/>
          <a:stretch/>
        </p:blipFill>
        <p:spPr bwMode="auto">
          <a:xfrm>
            <a:off x="193486" y="461864"/>
            <a:ext cx="10747720" cy="31089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D83DF4B1-6809-4053-A9A6-8657EAA3D630}"/>
              </a:ext>
            </a:extLst>
          </p:cNvPr>
          <p:cNvGrpSpPr/>
          <p:nvPr/>
        </p:nvGrpSpPr>
        <p:grpSpPr>
          <a:xfrm>
            <a:off x="7834867" y="7846106"/>
            <a:ext cx="4087362" cy="4868408"/>
            <a:chOff x="3917433" y="3923053"/>
            <a:chExt cx="2043681" cy="2434204"/>
          </a:xfrm>
        </p:grpSpPr>
        <p:sp>
          <p:nvSpPr>
            <p:cNvPr id="47" name="Freeform 169">
              <a:extLst>
                <a:ext uri="{FF2B5EF4-FFF2-40B4-BE49-F238E27FC236}">
                  <a16:creationId xmlns:a16="http://schemas.microsoft.com/office/drawing/2014/main" id="{28D2D411-D321-4E56-A18C-0DF07A190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8459" y="4108863"/>
              <a:ext cx="1883911" cy="2248394"/>
            </a:xfrm>
            <a:custGeom>
              <a:avLst/>
              <a:gdLst>
                <a:gd name="T0" fmla="*/ 3167 w 3219"/>
                <a:gd name="T1" fmla="*/ 1801 h 1802"/>
                <a:gd name="T2" fmla="*/ 52 w 3219"/>
                <a:gd name="T3" fmla="*/ 1801 h 1802"/>
                <a:gd name="T4" fmla="*/ 52 w 3219"/>
                <a:gd name="T5" fmla="*/ 1801 h 1802"/>
                <a:gd name="T6" fmla="*/ 0 w 3219"/>
                <a:gd name="T7" fmla="*/ 1750 h 1802"/>
                <a:gd name="T8" fmla="*/ 0 w 3219"/>
                <a:gd name="T9" fmla="*/ 50 h 1802"/>
                <a:gd name="T10" fmla="*/ 0 w 3219"/>
                <a:gd name="T11" fmla="*/ 50 h 1802"/>
                <a:gd name="T12" fmla="*/ 52 w 3219"/>
                <a:gd name="T13" fmla="*/ 0 h 1802"/>
                <a:gd name="T14" fmla="*/ 3167 w 3219"/>
                <a:gd name="T15" fmla="*/ 0 h 1802"/>
                <a:gd name="T16" fmla="*/ 3167 w 3219"/>
                <a:gd name="T17" fmla="*/ 0 h 1802"/>
                <a:gd name="T18" fmla="*/ 3218 w 3219"/>
                <a:gd name="T19" fmla="*/ 50 h 1802"/>
                <a:gd name="T20" fmla="*/ 3218 w 3219"/>
                <a:gd name="T21" fmla="*/ 1750 h 1802"/>
                <a:gd name="T22" fmla="*/ 3218 w 3219"/>
                <a:gd name="T23" fmla="*/ 1750 h 1802"/>
                <a:gd name="T24" fmla="*/ 3167 w 3219"/>
                <a:gd name="T25" fmla="*/ 1801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9" h="1802">
                  <a:moveTo>
                    <a:pt x="3167" y="1801"/>
                  </a:moveTo>
                  <a:lnTo>
                    <a:pt x="52" y="1801"/>
                  </a:lnTo>
                  <a:lnTo>
                    <a:pt x="52" y="1801"/>
                  </a:lnTo>
                  <a:cubicBezTo>
                    <a:pt x="23" y="1801"/>
                    <a:pt x="0" y="1778"/>
                    <a:pt x="0" y="1750"/>
                  </a:cubicBezTo>
                  <a:lnTo>
                    <a:pt x="0" y="50"/>
                  </a:lnTo>
                  <a:lnTo>
                    <a:pt x="0" y="50"/>
                  </a:lnTo>
                  <a:cubicBezTo>
                    <a:pt x="0" y="22"/>
                    <a:pt x="23" y="0"/>
                    <a:pt x="52" y="0"/>
                  </a:cubicBezTo>
                  <a:lnTo>
                    <a:pt x="3167" y="0"/>
                  </a:lnTo>
                  <a:lnTo>
                    <a:pt x="3167" y="0"/>
                  </a:lnTo>
                  <a:cubicBezTo>
                    <a:pt x="3195" y="0"/>
                    <a:pt x="3218" y="22"/>
                    <a:pt x="3218" y="50"/>
                  </a:cubicBezTo>
                  <a:lnTo>
                    <a:pt x="3218" y="1750"/>
                  </a:lnTo>
                  <a:lnTo>
                    <a:pt x="3218" y="1750"/>
                  </a:lnTo>
                  <a:cubicBezTo>
                    <a:pt x="3218" y="1778"/>
                    <a:pt x="3195" y="1801"/>
                    <a:pt x="3167" y="1801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Freeform 170">
              <a:extLst>
                <a:ext uri="{FF2B5EF4-FFF2-40B4-BE49-F238E27FC236}">
                  <a16:creationId xmlns:a16="http://schemas.microsoft.com/office/drawing/2014/main" id="{B7776C95-848D-41E8-AE7D-34DDB18F5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1687" y="3923053"/>
              <a:ext cx="64519" cy="294200"/>
            </a:xfrm>
            <a:custGeom>
              <a:avLst/>
              <a:gdLst>
                <a:gd name="T0" fmla="*/ 55 w 111"/>
                <a:gd name="T1" fmla="*/ 501 h 502"/>
                <a:gd name="T2" fmla="*/ 55 w 111"/>
                <a:gd name="T3" fmla="*/ 501 h 502"/>
                <a:gd name="T4" fmla="*/ 55 w 111"/>
                <a:gd name="T5" fmla="*/ 501 h 502"/>
                <a:gd name="T6" fmla="*/ 0 w 111"/>
                <a:gd name="T7" fmla="*/ 446 h 502"/>
                <a:gd name="T8" fmla="*/ 0 w 111"/>
                <a:gd name="T9" fmla="*/ 55 h 502"/>
                <a:gd name="T10" fmla="*/ 0 w 111"/>
                <a:gd name="T11" fmla="*/ 55 h 502"/>
                <a:gd name="T12" fmla="*/ 55 w 111"/>
                <a:gd name="T13" fmla="*/ 0 h 502"/>
                <a:gd name="T14" fmla="*/ 55 w 111"/>
                <a:gd name="T15" fmla="*/ 0 h 502"/>
                <a:gd name="T16" fmla="*/ 110 w 111"/>
                <a:gd name="T17" fmla="*/ 55 h 502"/>
                <a:gd name="T18" fmla="*/ 110 w 111"/>
                <a:gd name="T19" fmla="*/ 446 h 502"/>
                <a:gd name="T20" fmla="*/ 110 w 111"/>
                <a:gd name="T21" fmla="*/ 446 h 502"/>
                <a:gd name="T22" fmla="*/ 55 w 111"/>
                <a:gd name="T23" fmla="*/ 50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502">
                  <a:moveTo>
                    <a:pt x="55" y="501"/>
                  </a:moveTo>
                  <a:lnTo>
                    <a:pt x="55" y="501"/>
                  </a:lnTo>
                  <a:lnTo>
                    <a:pt x="55" y="501"/>
                  </a:lnTo>
                  <a:cubicBezTo>
                    <a:pt x="24" y="501"/>
                    <a:pt x="0" y="476"/>
                    <a:pt x="0" y="446"/>
                  </a:cubicBezTo>
                  <a:lnTo>
                    <a:pt x="0" y="55"/>
                  </a:lnTo>
                  <a:lnTo>
                    <a:pt x="0" y="55"/>
                  </a:lnTo>
                  <a:cubicBezTo>
                    <a:pt x="0" y="25"/>
                    <a:pt x="24" y="0"/>
                    <a:pt x="55" y="0"/>
                  </a:cubicBezTo>
                  <a:lnTo>
                    <a:pt x="55" y="0"/>
                  </a:lnTo>
                  <a:cubicBezTo>
                    <a:pt x="85" y="0"/>
                    <a:pt x="110" y="25"/>
                    <a:pt x="110" y="55"/>
                  </a:cubicBezTo>
                  <a:lnTo>
                    <a:pt x="110" y="446"/>
                  </a:lnTo>
                  <a:lnTo>
                    <a:pt x="110" y="446"/>
                  </a:lnTo>
                  <a:cubicBezTo>
                    <a:pt x="110" y="476"/>
                    <a:pt x="85" y="501"/>
                    <a:pt x="55" y="50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Freeform 171">
              <a:extLst>
                <a:ext uri="{FF2B5EF4-FFF2-40B4-BE49-F238E27FC236}">
                  <a16:creationId xmlns:a16="http://schemas.microsoft.com/office/drawing/2014/main" id="{F7FDF399-0601-45B9-B50C-AFD4CA0D2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68173" y="3923053"/>
              <a:ext cx="64519" cy="294200"/>
            </a:xfrm>
            <a:custGeom>
              <a:avLst/>
              <a:gdLst>
                <a:gd name="T0" fmla="*/ 55 w 111"/>
                <a:gd name="T1" fmla="*/ 501 h 502"/>
                <a:gd name="T2" fmla="*/ 55 w 111"/>
                <a:gd name="T3" fmla="*/ 501 h 502"/>
                <a:gd name="T4" fmla="*/ 55 w 111"/>
                <a:gd name="T5" fmla="*/ 501 h 502"/>
                <a:gd name="T6" fmla="*/ 0 w 111"/>
                <a:gd name="T7" fmla="*/ 446 h 502"/>
                <a:gd name="T8" fmla="*/ 0 w 111"/>
                <a:gd name="T9" fmla="*/ 55 h 502"/>
                <a:gd name="T10" fmla="*/ 0 w 111"/>
                <a:gd name="T11" fmla="*/ 55 h 502"/>
                <a:gd name="T12" fmla="*/ 55 w 111"/>
                <a:gd name="T13" fmla="*/ 0 h 502"/>
                <a:gd name="T14" fmla="*/ 55 w 111"/>
                <a:gd name="T15" fmla="*/ 0 h 502"/>
                <a:gd name="T16" fmla="*/ 110 w 111"/>
                <a:gd name="T17" fmla="*/ 55 h 502"/>
                <a:gd name="T18" fmla="*/ 110 w 111"/>
                <a:gd name="T19" fmla="*/ 446 h 502"/>
                <a:gd name="T20" fmla="*/ 110 w 111"/>
                <a:gd name="T21" fmla="*/ 446 h 502"/>
                <a:gd name="T22" fmla="*/ 55 w 111"/>
                <a:gd name="T23" fmla="*/ 50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502">
                  <a:moveTo>
                    <a:pt x="55" y="501"/>
                  </a:moveTo>
                  <a:lnTo>
                    <a:pt x="55" y="501"/>
                  </a:lnTo>
                  <a:lnTo>
                    <a:pt x="55" y="501"/>
                  </a:lnTo>
                  <a:cubicBezTo>
                    <a:pt x="25" y="501"/>
                    <a:pt x="0" y="476"/>
                    <a:pt x="0" y="446"/>
                  </a:cubicBezTo>
                  <a:lnTo>
                    <a:pt x="0" y="55"/>
                  </a:lnTo>
                  <a:lnTo>
                    <a:pt x="0" y="55"/>
                  </a:lnTo>
                  <a:cubicBezTo>
                    <a:pt x="0" y="25"/>
                    <a:pt x="25" y="0"/>
                    <a:pt x="55" y="0"/>
                  </a:cubicBezTo>
                  <a:lnTo>
                    <a:pt x="55" y="0"/>
                  </a:lnTo>
                  <a:cubicBezTo>
                    <a:pt x="85" y="0"/>
                    <a:pt x="110" y="25"/>
                    <a:pt x="110" y="55"/>
                  </a:cubicBezTo>
                  <a:lnTo>
                    <a:pt x="110" y="446"/>
                  </a:lnTo>
                  <a:lnTo>
                    <a:pt x="110" y="446"/>
                  </a:lnTo>
                  <a:cubicBezTo>
                    <a:pt x="110" y="476"/>
                    <a:pt x="85" y="501"/>
                    <a:pt x="55" y="50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ctángulo 476">
              <a:extLst>
                <a:ext uri="{FF2B5EF4-FFF2-40B4-BE49-F238E27FC236}">
                  <a16:creationId xmlns:a16="http://schemas.microsoft.com/office/drawing/2014/main" id="{E71CD7F7-F130-4045-B9B8-B0F36E8C8055}"/>
                </a:ext>
              </a:extLst>
            </p:cNvPr>
            <p:cNvSpPr/>
            <p:nvPr/>
          </p:nvSpPr>
          <p:spPr>
            <a:xfrm>
              <a:off x="3917433" y="4307964"/>
              <a:ext cx="2043681" cy="12157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spcBef>
                  <a:spcPts val="2400"/>
                </a:spcBef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C&amp;E</a:t>
              </a:r>
            </a:p>
            <a:p>
              <a:pPr algn="l">
                <a:spcBef>
                  <a:spcPts val="2400"/>
                </a:spcBef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Standard excision</a:t>
              </a:r>
            </a:p>
            <a:p>
              <a:pPr algn="l">
                <a:spcBef>
                  <a:spcPts val="2400"/>
                </a:spcBef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Radiotherapy (for non-surgical)</a:t>
              </a:r>
            </a:p>
          </p:txBody>
        </p:sp>
      </p:grpSp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4F2CAE3E-A0CA-452F-B38E-89CF3B475805}"/>
              </a:ext>
            </a:extLst>
          </p:cNvPr>
          <p:cNvGrpSpPr/>
          <p:nvPr/>
        </p:nvGrpSpPr>
        <p:grpSpPr>
          <a:xfrm>
            <a:off x="16573087" y="6887309"/>
            <a:ext cx="4087362" cy="5374360"/>
            <a:chOff x="8286543" y="3443654"/>
            <a:chExt cx="2043681" cy="2687180"/>
          </a:xfrm>
        </p:grpSpPr>
        <p:sp>
          <p:nvSpPr>
            <p:cNvPr id="51" name="Freeform 169">
              <a:extLst>
                <a:ext uri="{FF2B5EF4-FFF2-40B4-BE49-F238E27FC236}">
                  <a16:creationId xmlns:a16="http://schemas.microsoft.com/office/drawing/2014/main" id="{66DC54A5-C846-4AEA-9EAB-3FF542461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7569" y="3629464"/>
              <a:ext cx="1883911" cy="2501370"/>
            </a:xfrm>
            <a:custGeom>
              <a:avLst/>
              <a:gdLst>
                <a:gd name="T0" fmla="*/ 3167 w 3219"/>
                <a:gd name="T1" fmla="*/ 1801 h 1802"/>
                <a:gd name="T2" fmla="*/ 52 w 3219"/>
                <a:gd name="T3" fmla="*/ 1801 h 1802"/>
                <a:gd name="T4" fmla="*/ 52 w 3219"/>
                <a:gd name="T5" fmla="*/ 1801 h 1802"/>
                <a:gd name="T6" fmla="*/ 0 w 3219"/>
                <a:gd name="T7" fmla="*/ 1750 h 1802"/>
                <a:gd name="T8" fmla="*/ 0 w 3219"/>
                <a:gd name="T9" fmla="*/ 50 h 1802"/>
                <a:gd name="T10" fmla="*/ 0 w 3219"/>
                <a:gd name="T11" fmla="*/ 50 h 1802"/>
                <a:gd name="T12" fmla="*/ 52 w 3219"/>
                <a:gd name="T13" fmla="*/ 0 h 1802"/>
                <a:gd name="T14" fmla="*/ 3167 w 3219"/>
                <a:gd name="T15" fmla="*/ 0 h 1802"/>
                <a:gd name="T16" fmla="*/ 3167 w 3219"/>
                <a:gd name="T17" fmla="*/ 0 h 1802"/>
                <a:gd name="T18" fmla="*/ 3218 w 3219"/>
                <a:gd name="T19" fmla="*/ 50 h 1802"/>
                <a:gd name="T20" fmla="*/ 3218 w 3219"/>
                <a:gd name="T21" fmla="*/ 1750 h 1802"/>
                <a:gd name="T22" fmla="*/ 3218 w 3219"/>
                <a:gd name="T23" fmla="*/ 1750 h 1802"/>
                <a:gd name="T24" fmla="*/ 3167 w 3219"/>
                <a:gd name="T25" fmla="*/ 1801 h 1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19" h="1802">
                  <a:moveTo>
                    <a:pt x="3167" y="1801"/>
                  </a:moveTo>
                  <a:lnTo>
                    <a:pt x="52" y="1801"/>
                  </a:lnTo>
                  <a:lnTo>
                    <a:pt x="52" y="1801"/>
                  </a:lnTo>
                  <a:cubicBezTo>
                    <a:pt x="23" y="1801"/>
                    <a:pt x="0" y="1778"/>
                    <a:pt x="0" y="1750"/>
                  </a:cubicBezTo>
                  <a:lnTo>
                    <a:pt x="0" y="50"/>
                  </a:lnTo>
                  <a:lnTo>
                    <a:pt x="0" y="50"/>
                  </a:lnTo>
                  <a:cubicBezTo>
                    <a:pt x="0" y="22"/>
                    <a:pt x="23" y="0"/>
                    <a:pt x="52" y="0"/>
                  </a:cubicBezTo>
                  <a:lnTo>
                    <a:pt x="3167" y="0"/>
                  </a:lnTo>
                  <a:lnTo>
                    <a:pt x="3167" y="0"/>
                  </a:lnTo>
                  <a:cubicBezTo>
                    <a:pt x="3195" y="0"/>
                    <a:pt x="3218" y="22"/>
                    <a:pt x="3218" y="50"/>
                  </a:cubicBezTo>
                  <a:lnTo>
                    <a:pt x="3218" y="1750"/>
                  </a:lnTo>
                  <a:lnTo>
                    <a:pt x="3218" y="1750"/>
                  </a:lnTo>
                  <a:cubicBezTo>
                    <a:pt x="3218" y="1778"/>
                    <a:pt x="3195" y="1801"/>
                    <a:pt x="3167" y="1801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Freeform 170">
              <a:extLst>
                <a:ext uri="{FF2B5EF4-FFF2-40B4-BE49-F238E27FC236}">
                  <a16:creationId xmlns:a16="http://schemas.microsoft.com/office/drawing/2014/main" id="{BD1E2227-C0D5-4FCF-9BF7-6AFA37942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0797" y="3443654"/>
              <a:ext cx="64519" cy="294200"/>
            </a:xfrm>
            <a:custGeom>
              <a:avLst/>
              <a:gdLst>
                <a:gd name="T0" fmla="*/ 55 w 111"/>
                <a:gd name="T1" fmla="*/ 501 h 502"/>
                <a:gd name="T2" fmla="*/ 55 w 111"/>
                <a:gd name="T3" fmla="*/ 501 h 502"/>
                <a:gd name="T4" fmla="*/ 55 w 111"/>
                <a:gd name="T5" fmla="*/ 501 h 502"/>
                <a:gd name="T6" fmla="*/ 0 w 111"/>
                <a:gd name="T7" fmla="*/ 446 h 502"/>
                <a:gd name="T8" fmla="*/ 0 w 111"/>
                <a:gd name="T9" fmla="*/ 55 h 502"/>
                <a:gd name="T10" fmla="*/ 0 w 111"/>
                <a:gd name="T11" fmla="*/ 55 h 502"/>
                <a:gd name="T12" fmla="*/ 55 w 111"/>
                <a:gd name="T13" fmla="*/ 0 h 502"/>
                <a:gd name="T14" fmla="*/ 55 w 111"/>
                <a:gd name="T15" fmla="*/ 0 h 502"/>
                <a:gd name="T16" fmla="*/ 110 w 111"/>
                <a:gd name="T17" fmla="*/ 55 h 502"/>
                <a:gd name="T18" fmla="*/ 110 w 111"/>
                <a:gd name="T19" fmla="*/ 446 h 502"/>
                <a:gd name="T20" fmla="*/ 110 w 111"/>
                <a:gd name="T21" fmla="*/ 446 h 502"/>
                <a:gd name="T22" fmla="*/ 55 w 111"/>
                <a:gd name="T23" fmla="*/ 50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502">
                  <a:moveTo>
                    <a:pt x="55" y="501"/>
                  </a:moveTo>
                  <a:lnTo>
                    <a:pt x="55" y="501"/>
                  </a:lnTo>
                  <a:lnTo>
                    <a:pt x="55" y="501"/>
                  </a:lnTo>
                  <a:cubicBezTo>
                    <a:pt x="24" y="501"/>
                    <a:pt x="0" y="476"/>
                    <a:pt x="0" y="446"/>
                  </a:cubicBezTo>
                  <a:lnTo>
                    <a:pt x="0" y="55"/>
                  </a:lnTo>
                  <a:lnTo>
                    <a:pt x="0" y="55"/>
                  </a:lnTo>
                  <a:cubicBezTo>
                    <a:pt x="0" y="25"/>
                    <a:pt x="24" y="0"/>
                    <a:pt x="55" y="0"/>
                  </a:cubicBezTo>
                  <a:lnTo>
                    <a:pt x="55" y="0"/>
                  </a:lnTo>
                  <a:cubicBezTo>
                    <a:pt x="85" y="0"/>
                    <a:pt x="110" y="25"/>
                    <a:pt x="110" y="55"/>
                  </a:cubicBezTo>
                  <a:lnTo>
                    <a:pt x="110" y="446"/>
                  </a:lnTo>
                  <a:lnTo>
                    <a:pt x="110" y="446"/>
                  </a:lnTo>
                  <a:cubicBezTo>
                    <a:pt x="110" y="476"/>
                    <a:pt x="85" y="501"/>
                    <a:pt x="55" y="50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Freeform 171">
              <a:extLst>
                <a:ext uri="{FF2B5EF4-FFF2-40B4-BE49-F238E27FC236}">
                  <a16:creationId xmlns:a16="http://schemas.microsoft.com/office/drawing/2014/main" id="{B64C1E77-8037-4828-B899-B6722F12C9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7283" y="3443654"/>
              <a:ext cx="64519" cy="294200"/>
            </a:xfrm>
            <a:custGeom>
              <a:avLst/>
              <a:gdLst>
                <a:gd name="T0" fmla="*/ 55 w 111"/>
                <a:gd name="T1" fmla="*/ 501 h 502"/>
                <a:gd name="T2" fmla="*/ 55 w 111"/>
                <a:gd name="T3" fmla="*/ 501 h 502"/>
                <a:gd name="T4" fmla="*/ 55 w 111"/>
                <a:gd name="T5" fmla="*/ 501 h 502"/>
                <a:gd name="T6" fmla="*/ 0 w 111"/>
                <a:gd name="T7" fmla="*/ 446 h 502"/>
                <a:gd name="T8" fmla="*/ 0 w 111"/>
                <a:gd name="T9" fmla="*/ 55 h 502"/>
                <a:gd name="T10" fmla="*/ 0 w 111"/>
                <a:gd name="T11" fmla="*/ 55 h 502"/>
                <a:gd name="T12" fmla="*/ 55 w 111"/>
                <a:gd name="T13" fmla="*/ 0 h 502"/>
                <a:gd name="T14" fmla="*/ 55 w 111"/>
                <a:gd name="T15" fmla="*/ 0 h 502"/>
                <a:gd name="T16" fmla="*/ 110 w 111"/>
                <a:gd name="T17" fmla="*/ 55 h 502"/>
                <a:gd name="T18" fmla="*/ 110 w 111"/>
                <a:gd name="T19" fmla="*/ 446 h 502"/>
                <a:gd name="T20" fmla="*/ 110 w 111"/>
                <a:gd name="T21" fmla="*/ 446 h 502"/>
                <a:gd name="T22" fmla="*/ 55 w 111"/>
                <a:gd name="T23" fmla="*/ 50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1" h="502">
                  <a:moveTo>
                    <a:pt x="55" y="501"/>
                  </a:moveTo>
                  <a:lnTo>
                    <a:pt x="55" y="501"/>
                  </a:lnTo>
                  <a:lnTo>
                    <a:pt x="55" y="501"/>
                  </a:lnTo>
                  <a:cubicBezTo>
                    <a:pt x="25" y="501"/>
                    <a:pt x="0" y="476"/>
                    <a:pt x="0" y="446"/>
                  </a:cubicBezTo>
                  <a:lnTo>
                    <a:pt x="0" y="55"/>
                  </a:lnTo>
                  <a:lnTo>
                    <a:pt x="0" y="55"/>
                  </a:lnTo>
                  <a:cubicBezTo>
                    <a:pt x="0" y="25"/>
                    <a:pt x="25" y="0"/>
                    <a:pt x="55" y="0"/>
                  </a:cubicBezTo>
                  <a:lnTo>
                    <a:pt x="55" y="0"/>
                  </a:lnTo>
                  <a:cubicBezTo>
                    <a:pt x="85" y="0"/>
                    <a:pt x="110" y="25"/>
                    <a:pt x="110" y="55"/>
                  </a:cubicBezTo>
                  <a:lnTo>
                    <a:pt x="110" y="446"/>
                  </a:lnTo>
                  <a:lnTo>
                    <a:pt x="110" y="446"/>
                  </a:lnTo>
                  <a:cubicBezTo>
                    <a:pt x="110" y="476"/>
                    <a:pt x="85" y="501"/>
                    <a:pt x="55" y="501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Rectángulo 476">
              <a:extLst>
                <a:ext uri="{FF2B5EF4-FFF2-40B4-BE49-F238E27FC236}">
                  <a16:creationId xmlns:a16="http://schemas.microsoft.com/office/drawing/2014/main" id="{8BA9CE7E-4BDA-4696-8A91-0820F8C33663}"/>
                </a:ext>
              </a:extLst>
            </p:cNvPr>
            <p:cNvSpPr/>
            <p:nvPr/>
          </p:nvSpPr>
          <p:spPr>
            <a:xfrm>
              <a:off x="8286543" y="3828565"/>
              <a:ext cx="2043681" cy="14311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spcBef>
                  <a:spcPts val="2400"/>
                </a:spcBef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  <a:sym typeface="Wingdings" panose="05000000000000000000" pitchFamily="2" charset="2"/>
                </a:rPr>
                <a:t>MOHS</a:t>
              </a:r>
              <a:endParaRPr lang="en-US" sz="2800" dirty="0">
                <a:solidFill>
                  <a:schemeClr val="bg1"/>
                </a:solidFill>
                <a:latin typeface="Arial" panose="020B0604020202020204" pitchFamily="34" charset="0"/>
                <a:ea typeface="Lato" charset="0"/>
                <a:cs typeface="Arial" panose="020B0604020202020204" pitchFamily="34" charset="0"/>
              </a:endParaRPr>
            </a:p>
            <a:p>
              <a:pPr algn="l">
                <a:spcBef>
                  <a:spcPts val="2400"/>
                </a:spcBef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Standard excision</a:t>
              </a:r>
            </a:p>
            <a:p>
              <a:pPr algn="l">
                <a:spcBef>
                  <a:spcPts val="2400"/>
                </a:spcBef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Radiotherapy/ systemic </a:t>
              </a:r>
              <a:r>
                <a:rPr lang="en-US" sz="2800" dirty="0" err="1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tx</a:t>
              </a: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Lato" charset="0"/>
                  <a:cs typeface="Arial" panose="020B0604020202020204" pitchFamily="34" charset="0"/>
                </a:rPr>
                <a:t> (for non-surgical)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447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7A7BBA7D-BC03-4481-A786-619839375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105" y="5840443"/>
            <a:ext cx="21679162" cy="5261318"/>
          </a:xfrm>
          <a:prstGeom prst="rect">
            <a:avLst/>
          </a:prstGeom>
        </p:spPr>
      </p:pic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50FF3188-E68E-43D5-BB49-33B737652351}"/>
              </a:ext>
            </a:extLst>
          </p:cNvPr>
          <p:cNvCxnSpPr/>
          <p:nvPr/>
        </p:nvCxnSpPr>
        <p:spPr>
          <a:xfrm>
            <a:off x="8721971" y="7345686"/>
            <a:ext cx="1319549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מחבר ישר 8">
            <a:extLst>
              <a:ext uri="{FF2B5EF4-FFF2-40B4-BE49-F238E27FC236}">
                <a16:creationId xmlns:a16="http://schemas.microsoft.com/office/drawing/2014/main" id="{36A57FEB-8703-4C9F-B3E3-417B989E6BAF}"/>
              </a:ext>
            </a:extLst>
          </p:cNvPr>
          <p:cNvCxnSpPr>
            <a:cxnSpLocks/>
          </p:cNvCxnSpPr>
          <p:nvPr/>
        </p:nvCxnSpPr>
        <p:spPr>
          <a:xfrm>
            <a:off x="2429023" y="8100652"/>
            <a:ext cx="1289069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5">
            <a:extLst>
              <a:ext uri="{FF2B5EF4-FFF2-40B4-BE49-F238E27FC236}">
                <a16:creationId xmlns:a16="http://schemas.microsoft.com/office/drawing/2014/main" id="{E554186A-5998-4F95-8EC7-247112BF44A2}"/>
              </a:ext>
            </a:extLst>
          </p:cNvPr>
          <p:cNvSpPr txBox="1"/>
          <p:nvPr/>
        </p:nvSpPr>
        <p:spPr>
          <a:xfrm>
            <a:off x="668138" y="4032743"/>
            <a:ext cx="23047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7200" dirty="0">
                <a:solidFill>
                  <a:srgbClr val="F29B26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For superficial BCC: </a:t>
            </a:r>
          </a:p>
        </p:txBody>
      </p:sp>
      <p:pic>
        <p:nvPicPr>
          <p:cNvPr id="12" name="Picture 4" descr="The NCCN Guidelines – Foundation for Thymic Cancer Research">
            <a:extLst>
              <a:ext uri="{FF2B5EF4-FFF2-40B4-BE49-F238E27FC236}">
                <a16:creationId xmlns:a16="http://schemas.microsoft.com/office/drawing/2014/main" id="{B6A66F78-6397-4B3E-881F-C534A4F6F5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0" t="2399" r="18534" b="64363"/>
          <a:stretch/>
        </p:blipFill>
        <p:spPr bwMode="auto">
          <a:xfrm>
            <a:off x="193486" y="461864"/>
            <a:ext cx="10747720" cy="31089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12DD055A-9FA1-448B-9B18-D316CDD4BBC5}"/>
              </a:ext>
            </a:extLst>
          </p:cNvPr>
          <p:cNvSpPr txBox="1"/>
          <p:nvPr/>
        </p:nvSpPr>
        <p:spPr>
          <a:xfrm>
            <a:off x="1802105" y="12209704"/>
            <a:ext cx="219137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>
              <a:defRPr sz="12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Kash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and S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Silapunt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A review of emerging and non-US FDA-approved topical agents for the treatment of basal cell carcinoma. Future Oncology 2021 17:23, 3111-3132]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97DB16D2-F303-49A7-B9F9-F1D41567402E}"/>
              </a:ext>
            </a:extLst>
          </p:cNvPr>
          <p:cNvSpPr txBox="1"/>
          <p:nvPr/>
        </p:nvSpPr>
        <p:spPr>
          <a:xfrm>
            <a:off x="409269" y="11402476"/>
            <a:ext cx="21913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>
              <a:defRPr sz="120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r>
              <a:rPr lang="en-US" sz="4000" b="1" dirty="0">
                <a:solidFill>
                  <a:srgbClr val="1EA1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many other non-FDA approved options: </a:t>
            </a:r>
          </a:p>
        </p:txBody>
      </p:sp>
    </p:spTree>
    <p:extLst>
      <p:ext uri="{BB962C8B-B14F-4D97-AF65-F5344CB8AC3E}">
        <p14:creationId xmlns:p14="http://schemas.microsoft.com/office/powerpoint/2010/main" val="105192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48FD9-6820-0422-39DA-CAB38C8AE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pic>
        <p:nvPicPr>
          <p:cNvPr id="2050" name="Picture 2" descr="James A. Ramirez on X: &quot;Basal cell carcinoma, micronodular type: The  micronodular pattern was mostly in the deep portion of the specimen, with  more conventional areas superficially. This variant can be more">
            <a:extLst>
              <a:ext uri="{FF2B5EF4-FFF2-40B4-BE49-F238E27FC236}">
                <a16:creationId xmlns:a16="http://schemas.microsoft.com/office/drawing/2014/main" id="{5C340D1E-09F8-EA92-2AE4-FB45BA419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384000" cy="16004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84369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11AC7-8BC3-9E7D-A526-69AB6AF3F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close-up of a person's face&#10;&#10;Description automatically generated">
            <a:extLst>
              <a:ext uri="{FF2B5EF4-FFF2-40B4-BE49-F238E27FC236}">
                <a16:creationId xmlns:a16="http://schemas.microsoft.com/office/drawing/2014/main" id="{64D1361F-AAC2-14B9-048C-C3F823C11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87000" cy="13716000"/>
          </a:xfrm>
          <a:prstGeom prst="rect">
            <a:avLst/>
          </a:prstGeom>
        </p:spPr>
      </p:pic>
      <p:pic>
        <p:nvPicPr>
          <p:cNvPr id="6" name="Picture 5" descr="A close up of a skin&#10;&#10;Description automatically generated">
            <a:extLst>
              <a:ext uri="{FF2B5EF4-FFF2-40B4-BE49-F238E27FC236}">
                <a16:creationId xmlns:a16="http://schemas.microsoft.com/office/drawing/2014/main" id="{FCEA6A06-7D64-2AD5-4358-73188661C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-3535680"/>
            <a:ext cx="14097000" cy="187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34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The Importance of Sun Protection - MKEM Pharmacy">
            <a:extLst>
              <a:ext uri="{FF2B5EF4-FFF2-40B4-BE49-F238E27FC236}">
                <a16:creationId xmlns:a16="http://schemas.microsoft.com/office/drawing/2014/main" id="{353B0512-81F7-DD4F-F2EB-206E8F5C5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0"/>
            <a:ext cx="20581937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306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B8712-3DB8-7BCC-EF11-13B6311CD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A picture containing text, font, screenshot, algebra&#10;&#10;Description automatically generated">
            <a:extLst>
              <a:ext uri="{FF2B5EF4-FFF2-40B4-BE49-F238E27FC236}">
                <a16:creationId xmlns:a16="http://schemas.microsoft.com/office/drawing/2014/main" id="{DA06FCB6-C0E7-8E82-DEE8-2299AC83F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4322713" cy="90011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918824-058D-0F31-9654-048642A31875}"/>
              </a:ext>
            </a:extLst>
          </p:cNvPr>
          <p:cNvSpPr txBox="1"/>
          <p:nvPr/>
        </p:nvSpPr>
        <p:spPr>
          <a:xfrm>
            <a:off x="2718118" y="9731376"/>
            <a:ext cx="1976695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Εν </a:t>
            </a:r>
            <a:r>
              <a:rPr lang="el-GR" dirty="0" err="1"/>
              <a:t>αντιθ</a:t>
            </a:r>
            <a:r>
              <a:rPr lang="en-US" dirty="0"/>
              <a:t>έ</a:t>
            </a:r>
            <a:r>
              <a:rPr lang="el-GR" dirty="0" err="1"/>
              <a:t>σει</a:t>
            </a:r>
            <a:r>
              <a:rPr lang="el-GR" dirty="0"/>
              <a:t>, μόνο 11% των ερωτηθέντων δεν γνώριζε για το μελάνωμα</a:t>
            </a:r>
          </a:p>
          <a:p>
            <a:r>
              <a:rPr lang="en-US" dirty="0"/>
              <a:t>Harris Poll for  the Skin Cancer Foundation, 2019</a:t>
            </a:r>
          </a:p>
        </p:txBody>
      </p:sp>
    </p:spTree>
    <p:extLst>
      <p:ext uri="{BB962C8B-B14F-4D97-AF65-F5344CB8AC3E}">
        <p14:creationId xmlns:p14="http://schemas.microsoft.com/office/powerpoint/2010/main" val="4285459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Actinic keratosis"/>
          <p:cNvSpPr txBox="1"/>
          <p:nvPr/>
        </p:nvSpPr>
        <p:spPr>
          <a:xfrm>
            <a:off x="5109782" y="560108"/>
            <a:ext cx="4355542" cy="755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4600"/>
            </a:lvl1pPr>
          </a:lstStyle>
          <a:p>
            <a:r>
              <a:t>Actinic keratosis</a:t>
            </a:r>
          </a:p>
        </p:txBody>
      </p:sp>
      <p:sp>
        <p:nvSpPr>
          <p:cNvPr id="284" name="Bowen’s disease"/>
          <p:cNvSpPr txBox="1"/>
          <p:nvPr/>
        </p:nvSpPr>
        <p:spPr>
          <a:xfrm>
            <a:off x="11287363" y="560108"/>
            <a:ext cx="4442004" cy="755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4600"/>
            </a:lvl1pPr>
          </a:lstStyle>
          <a:p>
            <a:r>
              <a:t>Bowen’s disease</a:t>
            </a:r>
          </a:p>
        </p:txBody>
      </p:sp>
      <p:sp>
        <p:nvSpPr>
          <p:cNvPr id="285" name="SCC"/>
          <p:cNvSpPr txBox="1"/>
          <p:nvPr/>
        </p:nvSpPr>
        <p:spPr>
          <a:xfrm>
            <a:off x="20257690" y="834291"/>
            <a:ext cx="1270382" cy="755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4600"/>
            </a:lvl1pPr>
          </a:lstStyle>
          <a:p>
            <a:r>
              <a:t>SCC</a:t>
            </a:r>
          </a:p>
        </p:txBody>
      </p:sp>
      <p:pic>
        <p:nvPicPr>
          <p:cNvPr id="2050" name="Picture 2" descr="Actinic Keratosis — Dermatology Skin Cancer Experts">
            <a:extLst>
              <a:ext uri="{FF2B5EF4-FFF2-40B4-BE49-F238E27FC236}">
                <a16:creationId xmlns:a16="http://schemas.microsoft.com/office/drawing/2014/main" id="{360670F5-8C2D-EFDD-8261-936235518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217" y="-61543"/>
            <a:ext cx="20139566" cy="1377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screenshot, text&#10;&#10;Description automatically generated">
            <a:extLst>
              <a:ext uri="{FF2B5EF4-FFF2-40B4-BE49-F238E27FC236}">
                <a16:creationId xmlns:a16="http://schemas.microsoft.com/office/drawing/2014/main" id="{C1017EC5-2CE0-2E37-B3B2-F7A168133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284" y="-61544"/>
            <a:ext cx="20745499" cy="1377754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ctinic Keratosis — Dermatology Skin Cancer Experts | ckamgmt.com">
            <a:extLst>
              <a:ext uri="{FF2B5EF4-FFF2-40B4-BE49-F238E27FC236}">
                <a16:creationId xmlns:a16="http://schemas.microsoft.com/office/drawing/2014/main" id="{4C67E321-5F49-3556-E2B3-0F02197E1E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0" b="20378"/>
          <a:stretch/>
        </p:blipFill>
        <p:spPr bwMode="auto">
          <a:xfrm>
            <a:off x="2605087" y="0"/>
            <a:ext cx="19173825" cy="12274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Actinic Keratosis — Dermatology Skin Cancer Experts | ckamgmt.com">
            <a:extLst>
              <a:ext uri="{FF2B5EF4-FFF2-40B4-BE49-F238E27FC236}">
                <a16:creationId xmlns:a16="http://schemas.microsoft.com/office/drawing/2014/main" id="{C44B6EE8-A548-206F-DDE9-7F3DCD3D1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39"/>
          <a:stretch/>
        </p:blipFill>
        <p:spPr bwMode="auto">
          <a:xfrm>
            <a:off x="2605087" y="12393244"/>
            <a:ext cx="19173825" cy="122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874369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9E28A1-264F-DD48-A159-D24778B9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342" y="-320693"/>
            <a:ext cx="21031200" cy="2651126"/>
          </a:xfrm>
        </p:spPr>
        <p:txBody>
          <a:bodyPr>
            <a:normAutofit/>
          </a:bodyPr>
          <a:lstStyle/>
          <a:p>
            <a:pPr algn="ctr"/>
            <a:r>
              <a:rPr lang="el-GR" sz="6800" b="1" dirty="0">
                <a:solidFill>
                  <a:schemeClr val="bg1"/>
                </a:solidFill>
              </a:rPr>
              <a:t>Ε</a:t>
            </a:r>
            <a:r>
              <a:rPr lang="en-US" sz="6800" b="1" dirty="0" err="1">
                <a:solidFill>
                  <a:schemeClr val="bg1"/>
                </a:solidFill>
              </a:rPr>
              <a:t>ί</a:t>
            </a:r>
            <a:r>
              <a:rPr lang="el-GR" sz="6800" b="1" dirty="0" err="1">
                <a:solidFill>
                  <a:schemeClr val="bg1"/>
                </a:solidFill>
              </a:rPr>
              <a:t>δαμε</a:t>
            </a:r>
            <a:r>
              <a:rPr lang="el-GR" sz="6800" b="1" dirty="0">
                <a:solidFill>
                  <a:schemeClr val="bg1"/>
                </a:solidFill>
              </a:rPr>
              <a:t> πόσο συχνό είναι το </a:t>
            </a:r>
            <a:r>
              <a:rPr lang="en-US" sz="6800" b="1" dirty="0">
                <a:solidFill>
                  <a:schemeClr val="bg1"/>
                </a:solidFill>
              </a:rPr>
              <a:t>SCC, </a:t>
            </a:r>
            <a:r>
              <a:rPr lang="el-GR" sz="6800" b="1" dirty="0">
                <a:solidFill>
                  <a:schemeClr val="bg1"/>
                </a:solidFill>
              </a:rPr>
              <a:t>Πόσο συχνές είναι οι ακτινικές υπερκερατώσεις; </a:t>
            </a:r>
            <a:endParaRPr lang="en-US" sz="6800" b="1" dirty="0">
              <a:solidFill>
                <a:schemeClr val="bg1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65B8CA-738E-AE41-8E74-2A8A8B381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48" y="10589582"/>
            <a:ext cx="24302176" cy="2651126"/>
          </a:xfrm>
        </p:spPr>
        <p:txBody>
          <a:bodyPr/>
          <a:lstStyle/>
          <a:p>
            <a:pPr marL="0" indent="0" algn="ctr">
              <a:buNone/>
            </a:pPr>
            <a:r>
              <a:rPr lang="el-GR" b="1" dirty="0">
                <a:solidFill>
                  <a:schemeClr val="bg1"/>
                </a:solidFill>
              </a:rPr>
              <a:t>Υπολογίζεται ότι κάθε χρόνο 40 εκατομμύρια Αμερικανοί αναπτύσσουν τουλάχιστον μια νέα Ακτινική Υπερκεράτωση, καθιστώντας την την πιο κοινή προκαρκινωματώδη βλάβη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7" descr="A yellow background with black text&#10;&#10;Description automatically generated with low confidence">
            <a:extLst>
              <a:ext uri="{FF2B5EF4-FFF2-40B4-BE49-F238E27FC236}">
                <a16:creationId xmlns:a16="http://schemas.microsoft.com/office/drawing/2014/main" id="{ED0D8776-A8E9-F60C-76B9-5ED7B9DCE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8" y="2330433"/>
            <a:ext cx="24302177" cy="715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6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776E193-FC1C-6A88-A175-EE46E4DE70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2859542"/>
              </p:ext>
            </p:extLst>
          </p:nvPr>
        </p:nvGraphicFramePr>
        <p:xfrm>
          <a:off x="0" y="0"/>
          <a:ext cx="24384000" cy="13715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88428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CAD6B66-5958-8835-31DF-6AD5481D516B}"/>
              </a:ext>
            </a:extLst>
          </p:cNvPr>
          <p:cNvSpPr txBox="1"/>
          <p:nvPr/>
        </p:nvSpPr>
        <p:spPr>
          <a:xfrm>
            <a:off x="0" y="5782836"/>
            <a:ext cx="24384000" cy="48936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 systematic review found that the estimated risk of a single AK lesion becoming malignant ranged between 0.075% and 0.096% per year, or approximately1% over 10 years, with some estimates as high as 10% over 10 years </a:t>
            </a:r>
            <a:r>
              <a:rPr lang="el-GR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Annabel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Dodds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Dermat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Ther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2014). In another review, the risk of progression of AK to invasive SCC varied between 0.025% and 16% per year (R.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Glogau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 JAAD 2000)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CBB6B3F-C3BC-F397-F3E6-814A9929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1500"/>
            <a:ext cx="24384000" cy="2984500"/>
          </a:xfrm>
        </p:spPr>
        <p:txBody>
          <a:bodyPr>
            <a:noAutofit/>
          </a:bodyPr>
          <a:lstStyle/>
          <a:p>
            <a:r>
              <a:rPr lang="el-GR" sz="8800" dirty="0">
                <a:latin typeface="Arial" panose="020B0604020202020204" pitchFamily="34" charset="0"/>
                <a:cs typeface="Arial" panose="020B0604020202020204" pitchFamily="34" charset="0"/>
              </a:rPr>
              <a:t>Άρα ποιο είναι το ρίσκο αυτής της προόδου από Ακτινική Υπερκεράτωση σε </a:t>
            </a:r>
            <a:r>
              <a:rPr lang="en-US" sz="8800" dirty="0">
                <a:latin typeface="Arial" panose="020B0604020202020204" pitchFamily="34" charset="0"/>
                <a:cs typeface="Arial" panose="020B0604020202020204" pitchFamily="34" charset="0"/>
              </a:rPr>
              <a:t>SCC</a:t>
            </a:r>
            <a:r>
              <a:rPr lang="el-GR" sz="8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326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9E28A1-264F-DD48-A159-D24778B9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2" y="0"/>
            <a:ext cx="21031200" cy="2651126"/>
          </a:xfrm>
        </p:spPr>
        <p:txBody>
          <a:bodyPr>
            <a:normAutofit/>
          </a:bodyPr>
          <a:lstStyle/>
          <a:p>
            <a:pPr algn="ctr">
              <a:lnSpc>
                <a:spcPts val="2250"/>
              </a:lnSpc>
              <a:spcBef>
                <a:spcPts val="2000"/>
              </a:spcBef>
              <a:spcAft>
                <a:spcPts val="1000"/>
              </a:spcAft>
            </a:pPr>
            <a: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Actinic Keratosis Diagnosis and Increased Risk of Developing Skin Cancer:</a:t>
            </a:r>
            <a:b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 10-year Cohort Study of 17,651 Patients in Sweden C. </a:t>
            </a:r>
            <a:r>
              <a:rPr lang="en-US" sz="48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Guorgis</a:t>
            </a:r>
            <a: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al. Acta </a:t>
            </a:r>
            <a:b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V.D. 2020</a:t>
            </a:r>
          </a:p>
        </p:txBody>
      </p:sp>
      <p:pic>
        <p:nvPicPr>
          <p:cNvPr id="2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EB42092C-1D58-9D84-07E6-3BA3A7D16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"/>
            <a:ext cx="1828800" cy="1124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579F2196-40BA-6090-E46A-73B4B234F4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87"/>
          <a:stretch/>
        </p:blipFill>
        <p:spPr>
          <a:xfrm>
            <a:off x="3789362" y="2651126"/>
            <a:ext cx="16805275" cy="1115930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9296B17-79BF-D1E0-606D-457532618A3E}"/>
              </a:ext>
            </a:extLst>
          </p:cNvPr>
          <p:cNvSpPr/>
          <p:nvPr/>
        </p:nvSpPr>
        <p:spPr>
          <a:xfrm>
            <a:off x="3342927" y="6964733"/>
            <a:ext cx="18174047" cy="265112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4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B11C5DD5-6B3C-189B-45CA-32C8A9B48F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5" t="18542" r="9806" b="12917"/>
          <a:stretch/>
        </p:blipFill>
        <p:spPr bwMode="auto">
          <a:xfrm>
            <a:off x="0" y="0"/>
            <a:ext cx="12798819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>
            <a:extLst>
              <a:ext uri="{FF2B5EF4-FFF2-40B4-BE49-F238E27FC236}">
                <a16:creationId xmlns:a16="http://schemas.microsoft.com/office/drawing/2014/main" id="{9632829B-8231-9FD7-3066-610D42E155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2" t="4855" r="13760" b="8845"/>
          <a:stretch/>
        </p:blipFill>
        <p:spPr bwMode="auto">
          <a:xfrm>
            <a:off x="11585180" y="0"/>
            <a:ext cx="1279882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079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08692A39-49A1-51B4-D3D1-76B6B8E5B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9" r="18461"/>
          <a:stretch/>
        </p:blipFill>
        <p:spPr bwMode="auto">
          <a:xfrm>
            <a:off x="0" y="0"/>
            <a:ext cx="12192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>
            <a:extLst>
              <a:ext uri="{FF2B5EF4-FFF2-40B4-BE49-F238E27FC236}">
                <a16:creationId xmlns:a16="http://schemas.microsoft.com/office/drawing/2014/main" id="{A0965623-E202-ED76-29A7-83F506F92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2" r="11417" b="13043"/>
          <a:stretch/>
        </p:blipFill>
        <p:spPr bwMode="auto">
          <a:xfrm>
            <a:off x="12185650" y="0"/>
            <a:ext cx="12192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11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CBB6B3F-C3BC-F397-F3E6-814A9929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4384000" cy="2984500"/>
          </a:xfrm>
        </p:spPr>
        <p:txBody>
          <a:bodyPr>
            <a:noAutofit/>
          </a:bodyPr>
          <a:lstStyle/>
          <a:p>
            <a:r>
              <a:rPr lang="el-GR" sz="8800" dirty="0">
                <a:latin typeface="Arial" panose="020B0604020202020204" pitchFamily="34" charset="0"/>
                <a:cs typeface="Arial" panose="020B0604020202020204" pitchFamily="34" charset="0"/>
              </a:rPr>
              <a:t>Είναι όλες οι Ακτινικές Υπερκερατώσεις ίδιες; </a:t>
            </a:r>
            <a:endParaRPr lang="en-US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-up of a text&#10;&#10;Description automatically generated with low confidence">
            <a:extLst>
              <a:ext uri="{FF2B5EF4-FFF2-40B4-BE49-F238E27FC236}">
                <a16:creationId xmlns:a16="http://schemas.microsoft.com/office/drawing/2014/main" id="{AF144D57-363B-EC6B-311F-09832B3F65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5"/>
          <a:stretch/>
        </p:blipFill>
        <p:spPr>
          <a:xfrm>
            <a:off x="0" y="2984501"/>
            <a:ext cx="24463638" cy="2984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9C3B8B-3588-EC04-A23B-97AB3B89A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731" y="5969001"/>
            <a:ext cx="19688175" cy="774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4258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CBB6B3F-C3BC-F397-F3E6-814A9929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4384000" cy="2984500"/>
          </a:xfrm>
        </p:spPr>
        <p:txBody>
          <a:bodyPr>
            <a:noAutofit/>
          </a:bodyPr>
          <a:lstStyle/>
          <a:p>
            <a:r>
              <a:rPr lang="el-GR" sz="8800" dirty="0">
                <a:latin typeface="Arial" panose="020B0604020202020204" pitchFamily="34" charset="0"/>
                <a:cs typeface="Arial" panose="020B0604020202020204" pitchFamily="34" charset="0"/>
              </a:rPr>
              <a:t>Είναι όλες οι Ακτινικές Υπερκερατώσεις ίδιες; </a:t>
            </a:r>
            <a:endParaRPr lang="en-US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-up of a text&#10;&#10;Description automatically generated with low confidence">
            <a:extLst>
              <a:ext uri="{FF2B5EF4-FFF2-40B4-BE49-F238E27FC236}">
                <a16:creationId xmlns:a16="http://schemas.microsoft.com/office/drawing/2014/main" id="{AF144D57-363B-EC6B-311F-09832B3F65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64" b="28041"/>
          <a:stretch/>
        </p:blipFill>
        <p:spPr>
          <a:xfrm>
            <a:off x="0" y="2984501"/>
            <a:ext cx="24463638" cy="2984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6FD0128-0949-13AF-9F05-127093943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514" y="6027293"/>
            <a:ext cx="17374972" cy="768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882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CBB6B3F-C3BC-F397-F3E6-814A9929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4384000" cy="2984500"/>
          </a:xfrm>
        </p:spPr>
        <p:txBody>
          <a:bodyPr>
            <a:noAutofit/>
          </a:bodyPr>
          <a:lstStyle/>
          <a:p>
            <a:r>
              <a:rPr lang="el-GR" sz="8800" dirty="0">
                <a:latin typeface="Arial" panose="020B0604020202020204" pitchFamily="34" charset="0"/>
                <a:cs typeface="Arial" panose="020B0604020202020204" pitchFamily="34" charset="0"/>
              </a:rPr>
              <a:t>Είναι όλες οι Ακτινικές Υπερκερατώσεις ίδιες; </a:t>
            </a:r>
            <a:endParaRPr lang="en-US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-up of a text&#10;&#10;Description automatically generated with low confidence">
            <a:extLst>
              <a:ext uri="{FF2B5EF4-FFF2-40B4-BE49-F238E27FC236}">
                <a16:creationId xmlns:a16="http://schemas.microsoft.com/office/drawing/2014/main" id="{AF144D57-363B-EC6B-311F-09832B3F651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79" b="-2693"/>
          <a:stretch/>
        </p:blipFill>
        <p:spPr>
          <a:xfrm>
            <a:off x="0" y="3013076"/>
            <a:ext cx="24463638" cy="24447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24888F-34E4-4019-431E-4D23D026A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81" y="5457826"/>
            <a:ext cx="22774275" cy="828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2348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CBB6B3F-C3BC-F397-F3E6-814A9929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24384000" cy="2984500"/>
          </a:xfrm>
        </p:spPr>
        <p:txBody>
          <a:bodyPr>
            <a:noAutofit/>
          </a:bodyPr>
          <a:lstStyle/>
          <a:p>
            <a:r>
              <a:rPr lang="el-GR" sz="8800" dirty="0">
                <a:latin typeface="Arial" panose="020B0604020202020204" pitchFamily="34" charset="0"/>
                <a:cs typeface="Arial" panose="020B0604020202020204" pitchFamily="34" charset="0"/>
              </a:rPr>
              <a:t>Είναι όλες οι Ακτινικές Υπερκερατώσεις ίδιες; </a:t>
            </a:r>
            <a:endParaRPr lang="en-US"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Morphologic grading and treatment of facial actinic keratosis -  ScienceDirect">
            <a:extLst>
              <a:ext uri="{FF2B5EF4-FFF2-40B4-BE49-F238E27FC236}">
                <a16:creationId xmlns:a16="http://schemas.microsoft.com/office/drawing/2014/main" id="{52B6DCCE-BF38-AF33-CF4A-D32BAB5DBF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25"/>
          <a:stretch/>
        </p:blipFill>
        <p:spPr bwMode="auto">
          <a:xfrm>
            <a:off x="0" y="4742688"/>
            <a:ext cx="8382002" cy="897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AEAABA-8B7B-7AA7-2088-5C5A83BB38C3}"/>
              </a:ext>
            </a:extLst>
          </p:cNvPr>
          <p:cNvSpPr txBox="1"/>
          <p:nvPr/>
        </p:nvSpPr>
        <p:spPr>
          <a:xfrm>
            <a:off x="0" y="3461884"/>
            <a:ext cx="800100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Intraepidermal Dysplasia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involving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the lower 1/3 of the Epidermis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DDDDD2-E92E-9C6B-5D4F-EC6226DF1EE7}"/>
              </a:ext>
            </a:extLst>
          </p:cNvPr>
          <p:cNvSpPr txBox="1"/>
          <p:nvPr/>
        </p:nvSpPr>
        <p:spPr>
          <a:xfrm>
            <a:off x="8382002" y="3416636"/>
            <a:ext cx="800100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Intraepidermal Dysplasia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involving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the lower 2/3 of the Epidermis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7B2C41-C861-C3D4-A422-02B877BA9F19}"/>
              </a:ext>
            </a:extLst>
          </p:cNvPr>
          <p:cNvSpPr txBox="1"/>
          <p:nvPr/>
        </p:nvSpPr>
        <p:spPr>
          <a:xfrm>
            <a:off x="16649704" y="3416636"/>
            <a:ext cx="8001000" cy="964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Intraepidermal Dysplasia 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Helvetica Light"/>
              </a:rPr>
              <a:t>involving</a:t>
            </a: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the entirety 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of the Epidermis</a:t>
            </a:r>
          </a:p>
        </p:txBody>
      </p:sp>
      <p:pic>
        <p:nvPicPr>
          <p:cNvPr id="7" name="Picture 2" descr="Morphologic grading and treatment of facial actinic keratosis -  ScienceDirect">
            <a:extLst>
              <a:ext uri="{FF2B5EF4-FFF2-40B4-BE49-F238E27FC236}">
                <a16:creationId xmlns:a16="http://schemas.microsoft.com/office/drawing/2014/main" id="{CDF13796-85C4-412F-C8E8-3C936F765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5" r="32813"/>
          <a:stretch/>
        </p:blipFill>
        <p:spPr bwMode="auto">
          <a:xfrm>
            <a:off x="8382000" y="4742688"/>
            <a:ext cx="8001001" cy="897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Morphologic grading and treatment of facial actinic keratosis -  ScienceDirect">
            <a:extLst>
              <a:ext uri="{FF2B5EF4-FFF2-40B4-BE49-F238E27FC236}">
                <a16:creationId xmlns:a16="http://schemas.microsoft.com/office/drawing/2014/main" id="{E3B7876A-5DA8-B9A9-84F6-16EC8534B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42688"/>
            <a:ext cx="24384000" cy="897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0618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9E28A1-264F-DD48-A159-D24778B9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342" y="36511"/>
            <a:ext cx="21031200" cy="2651126"/>
          </a:xfrm>
        </p:spPr>
        <p:txBody>
          <a:bodyPr>
            <a:normAutofit/>
          </a:bodyPr>
          <a:lstStyle/>
          <a:p>
            <a:pPr algn="ctr"/>
            <a:r>
              <a:rPr lang="en-US" sz="6800" b="1" dirty="0">
                <a:solidFill>
                  <a:schemeClr val="bg1"/>
                </a:solidFill>
              </a:rPr>
              <a:t>What we see is what we get?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59F96F-88C5-C596-4D10-A907D33FA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2766" y="2200275"/>
            <a:ext cx="10435649" cy="114792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9DB79C-5EA6-A761-3FDE-8FEF50F07916}"/>
              </a:ext>
            </a:extLst>
          </p:cNvPr>
          <p:cNvSpPr txBox="1"/>
          <p:nvPr/>
        </p:nvSpPr>
        <p:spPr>
          <a:xfrm>
            <a:off x="4481511" y="12635916"/>
            <a:ext cx="154209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</a:rPr>
              <a:t>Actinic keratosis: correlation between clinical and histological classification systems L. Schmitz,1,2,* P. Kahl,3 M. Majores,3 E. Bierhoff,3 E. Stockfleth,1 T. Dirschka2,4</a:t>
            </a:r>
          </a:p>
        </p:txBody>
      </p:sp>
    </p:spTree>
    <p:extLst>
      <p:ext uri="{BB962C8B-B14F-4D97-AF65-F5344CB8AC3E}">
        <p14:creationId xmlns:p14="http://schemas.microsoft.com/office/powerpoint/2010/main" val="142070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9E28A1-264F-DD48-A159-D24778B96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1"/>
            <a:ext cx="24384000" cy="265112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Actinic keratosis: correlation between clinical and histological classification systems L. Schmitz,* P. Kahl, M. Majores, E.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Bierhoff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E.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Stockfleth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T.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Dirschka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JEADV 2016</a:t>
            </a:r>
          </a:p>
        </p:txBody>
      </p:sp>
      <p:pic>
        <p:nvPicPr>
          <p:cNvPr id="6" name="Picture 5" descr="A picture containing text, screenshot, diagram, number&#10;&#10;Description automatically generated">
            <a:extLst>
              <a:ext uri="{FF2B5EF4-FFF2-40B4-BE49-F238E27FC236}">
                <a16:creationId xmlns:a16="http://schemas.microsoft.com/office/drawing/2014/main" id="{5D381353-BE7C-CADE-B023-39262344A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512" y="2354392"/>
            <a:ext cx="15420975" cy="1132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704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Moon bridge - Wikipedia">
            <a:extLst>
              <a:ext uri="{FF2B5EF4-FFF2-40B4-BE49-F238E27FC236}">
                <a16:creationId xmlns:a16="http://schemas.microsoft.com/office/drawing/2014/main" id="{9704755C-BD37-3F77-1DF6-84B7D29490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26" b="16065"/>
          <a:stretch/>
        </p:blipFill>
        <p:spPr bwMode="auto">
          <a:xfrm>
            <a:off x="0" y="514351"/>
            <a:ext cx="24384000" cy="12711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A78516CB-4576-E223-34D8-EB876598D5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8" t="46260" r="31765" b="41439"/>
          <a:stretch/>
        </p:blipFill>
        <p:spPr bwMode="auto">
          <a:xfrm>
            <a:off x="0" y="4843462"/>
            <a:ext cx="5148262" cy="402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Morphologic grading and treatment of facial actinic keratosis -  ScienceDirect">
            <a:extLst>
              <a:ext uri="{FF2B5EF4-FFF2-40B4-BE49-F238E27FC236}">
                <a16:creationId xmlns:a16="http://schemas.microsoft.com/office/drawing/2014/main" id="{DC84BBB1-2361-7CBB-84BE-0D90F5E77E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00" b="12419"/>
          <a:stretch/>
        </p:blipFill>
        <p:spPr bwMode="auto">
          <a:xfrm>
            <a:off x="19235737" y="4317460"/>
            <a:ext cx="5148263" cy="5105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41DF0F79-80B3-99D1-302E-0EDDF2E57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013031" y="82756"/>
            <a:ext cx="6357937" cy="8469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926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What is this ???"/>
          <p:cNvSpPr txBox="1"/>
          <p:nvPr/>
        </p:nvSpPr>
        <p:spPr>
          <a:xfrm>
            <a:off x="10010714" y="3656184"/>
            <a:ext cx="4362572" cy="1031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000"/>
            </a:lvl1pPr>
          </a:lstStyle>
          <a:p>
            <a:r>
              <a:rPr lang="el-GR" dirty="0"/>
              <a:t>Τι </a:t>
            </a:r>
            <a:r>
              <a:rPr lang="el-GR" dirty="0" err="1"/>
              <a:t>βλ</a:t>
            </a:r>
            <a:r>
              <a:rPr lang="en-US" dirty="0"/>
              <a:t>έ</a:t>
            </a:r>
            <a:r>
              <a:rPr lang="el-GR" dirty="0" err="1"/>
              <a:t>πουμε</a:t>
            </a:r>
            <a:r>
              <a:rPr lang="el-GR" dirty="0"/>
              <a:t>;</a:t>
            </a:r>
            <a:endParaRPr dirty="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270" y="-2544"/>
            <a:ext cx="20438344" cy="137185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" descr="Image"/>
          <p:cNvPicPr>
            <a:picLocks noChangeAspect="1"/>
          </p:cNvPicPr>
          <p:nvPr/>
        </p:nvPicPr>
        <p:blipFill>
          <a:blip r:embed="rId3"/>
          <a:srcRect t="5565" b="7115"/>
          <a:stretch>
            <a:fillRect/>
          </a:stretch>
        </p:blipFill>
        <p:spPr>
          <a:xfrm>
            <a:off x="1929269" y="54606"/>
            <a:ext cx="20438343" cy="134345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1000" fill="hold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1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dermoscopic grading of actinic keratosis"/>
          <p:cNvSpPr txBox="1"/>
          <p:nvPr/>
        </p:nvSpPr>
        <p:spPr>
          <a:xfrm>
            <a:off x="285749" y="464933"/>
            <a:ext cx="23631525" cy="1027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1435" tIns="51435" rIns="51435" bIns="51435" anchor="ctr">
            <a:spAutoFit/>
          </a:bodyPr>
          <a:lstStyle>
            <a:lvl1pPr defTabSz="822960">
              <a:defRPr sz="60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lang="en-US" dirty="0"/>
              <a:t>D</a:t>
            </a:r>
            <a:r>
              <a:rPr dirty="0"/>
              <a:t>ermoscopic </a:t>
            </a:r>
            <a:r>
              <a:rPr lang="en-US" dirty="0"/>
              <a:t>G</a:t>
            </a:r>
            <a:r>
              <a:rPr dirty="0"/>
              <a:t>rading of </a:t>
            </a:r>
            <a:r>
              <a:rPr lang="en-US" dirty="0"/>
              <a:t>A</a:t>
            </a:r>
            <a:r>
              <a:rPr dirty="0"/>
              <a:t>ctinic </a:t>
            </a:r>
            <a:r>
              <a:rPr lang="en-US" dirty="0"/>
              <a:t>K</a:t>
            </a:r>
            <a:r>
              <a:rPr dirty="0"/>
              <a:t>eratosis</a:t>
            </a:r>
          </a:p>
        </p:txBody>
      </p:sp>
      <p:graphicFrame>
        <p:nvGraphicFramePr>
          <p:cNvPr id="295" name="Tabella senza nome"/>
          <p:cNvGraphicFramePr/>
          <p:nvPr>
            <p:extLst>
              <p:ext uri="{D42A27DB-BD31-4B8C-83A1-F6EECF244321}">
                <p14:modId xmlns:p14="http://schemas.microsoft.com/office/powerpoint/2010/main" val="3524511780"/>
              </p:ext>
            </p:extLst>
          </p:nvPr>
        </p:nvGraphicFramePr>
        <p:xfrm>
          <a:off x="0" y="10549864"/>
          <a:ext cx="24384000" cy="214988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7559">
                <a:tc>
                  <a:txBody>
                    <a:bodyPr/>
                    <a:lstStyle/>
                    <a:p>
                      <a:pPr defTabSz="914400">
                        <a:tabLst>
                          <a:tab pos="16383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4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I°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383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4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II°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383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4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III°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7726">
                <a:tc>
                  <a:txBody>
                    <a:bodyPr/>
                    <a:lstStyle/>
                    <a:p>
                      <a:pPr defTabSz="914400">
                        <a:tabLst>
                          <a:tab pos="16383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red pseudo-network and fine scales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383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background erythema and white hair follicles strawberry pattern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383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200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structureless white-yellow keratotic areas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6" name="Zalaudek et al. Dermatoscopy of facial actinic keratosis, intraepidermal carcinoma, and invasive squamous cell carcinoma: A progression model. J Am Acad Dermatol. 2011"/>
          <p:cNvSpPr txBox="1"/>
          <p:nvPr/>
        </p:nvSpPr>
        <p:spPr>
          <a:xfrm>
            <a:off x="265588" y="12699750"/>
            <a:ext cx="24118412" cy="965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1435" tIns="51435" rIns="51435" bIns="51435" anchor="ctr">
            <a:spAutoFit/>
          </a:bodyPr>
          <a:lstStyle>
            <a:lvl1pPr defTabSz="822960"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Zalaudek et al. Dermatoscopy of facial actinic keratosis, intraepidermal carcinoma, and invasive squamous cell carcinoma: A progression model. J Am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Acad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Dermatol. 2011</a:t>
            </a:r>
          </a:p>
        </p:txBody>
      </p:sp>
      <p:pic>
        <p:nvPicPr>
          <p:cNvPr id="2" name="403765.002.jpg" descr="403765.002.jpg">
            <a:extLst>
              <a:ext uri="{FF2B5EF4-FFF2-40B4-BE49-F238E27FC236}">
                <a16:creationId xmlns:a16="http://schemas.microsoft.com/office/drawing/2014/main" id="{840AAF26-3C3F-7973-D76D-9776249D28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71" t="9629" r="18858" b="17739"/>
          <a:stretch>
            <a:fillRect/>
          </a:stretch>
        </p:blipFill>
        <p:spPr>
          <a:xfrm flipH="1">
            <a:off x="285749" y="3099269"/>
            <a:ext cx="7645198" cy="5843463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3" name="404801.001.jpg" descr="404801.001.jpg">
            <a:extLst>
              <a:ext uri="{FF2B5EF4-FFF2-40B4-BE49-F238E27FC236}">
                <a16:creationId xmlns:a16="http://schemas.microsoft.com/office/drawing/2014/main" id="{825BE4A0-055B-FC40-C4AE-1E70DEB974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67" t="17324" r="20376" b="22287"/>
          <a:stretch>
            <a:fillRect/>
          </a:stretch>
        </p:blipFill>
        <p:spPr>
          <a:xfrm>
            <a:off x="8512275" y="3099269"/>
            <a:ext cx="7645199" cy="5843463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4" name="406603.001.jpg" descr="406603.001.jpg">
            <a:extLst>
              <a:ext uri="{FF2B5EF4-FFF2-40B4-BE49-F238E27FC236}">
                <a16:creationId xmlns:a16="http://schemas.microsoft.com/office/drawing/2014/main" id="{12763915-CB1B-E903-11DD-72682739F0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094" t="20559" r="25249" b="25778"/>
          <a:stretch>
            <a:fillRect/>
          </a:stretch>
        </p:blipFill>
        <p:spPr>
          <a:xfrm flipH="1">
            <a:off x="16738803" y="3099269"/>
            <a:ext cx="7645197" cy="5843462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50134846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405981.002.jpg" descr="405981.002.jpg"/>
          <p:cNvPicPr>
            <a:picLocks noChangeAspect="1"/>
          </p:cNvPicPr>
          <p:nvPr/>
        </p:nvPicPr>
        <p:blipFill>
          <a:blip r:embed="rId2"/>
          <a:srcRect b="18028"/>
          <a:stretch>
            <a:fillRect/>
          </a:stretch>
        </p:blipFill>
        <p:spPr>
          <a:xfrm>
            <a:off x="-1484016" y="2459009"/>
            <a:ext cx="13716003" cy="8432442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302" name="405981.003.jpg" descr="405981.003.jpg"/>
          <p:cNvPicPr>
            <a:picLocks noChangeAspect="1"/>
          </p:cNvPicPr>
          <p:nvPr/>
        </p:nvPicPr>
        <p:blipFill>
          <a:blip r:embed="rId3"/>
          <a:srcRect t="9461" r="1268" b="7341"/>
          <a:stretch>
            <a:fillRect/>
          </a:stretch>
        </p:blipFill>
        <p:spPr>
          <a:xfrm rot="16200000">
            <a:off x="7893339" y="383173"/>
            <a:ext cx="20351553" cy="1286208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6149" y="73760"/>
            <a:ext cx="13963906" cy="1396390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Image" descr="Image"/>
          <p:cNvPicPr>
            <a:picLocks noChangeAspect="1"/>
          </p:cNvPicPr>
          <p:nvPr/>
        </p:nvPicPr>
        <p:blipFill>
          <a:blip r:embed="rId3"/>
          <a:srcRect l="12970" r="5309" b="1072"/>
          <a:stretch>
            <a:fillRect/>
          </a:stretch>
        </p:blipFill>
        <p:spPr>
          <a:xfrm>
            <a:off x="12124269" y="-713909"/>
            <a:ext cx="13769148" cy="15539099"/>
          </a:xfrm>
          <a:prstGeom prst="rect">
            <a:avLst/>
          </a:prstGeom>
          <a:ln w="12700">
            <a:miter lim="400000"/>
          </a:ln>
        </p:spPr>
      </p:pic>
      <p:sp>
        <p:nvSpPr>
          <p:cNvPr id="306" name="Oval"/>
          <p:cNvSpPr/>
          <p:nvPr/>
        </p:nvSpPr>
        <p:spPr>
          <a:xfrm>
            <a:off x="2307896" y="5762601"/>
            <a:ext cx="1935894" cy="1790837"/>
          </a:xfrm>
          <a:prstGeom prst="ellipse">
            <a:avLst/>
          </a:prstGeom>
          <a:ln w="63500">
            <a:solidFill>
              <a:srgbClr val="000000"/>
            </a:solidFill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016" y="-54843"/>
            <a:ext cx="11014883" cy="14184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" descr="Image"/>
          <p:cNvPicPr>
            <a:picLocks noChangeAspect="1"/>
          </p:cNvPicPr>
          <p:nvPr/>
        </p:nvPicPr>
        <p:blipFill rotWithShape="1">
          <a:blip r:embed="rId3"/>
          <a:srcRect l="3905" t="4332" r="7611" b="8304"/>
          <a:stretch/>
        </p:blipFill>
        <p:spPr>
          <a:xfrm>
            <a:off x="10287001" y="448717"/>
            <a:ext cx="13839824" cy="128185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405881.003.jpg" descr="405881.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26987" y="0"/>
            <a:ext cx="18288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405874.001.jpg" descr="405874.001.jpg"/>
          <p:cNvPicPr>
            <a:picLocks noChangeAspect="1"/>
          </p:cNvPicPr>
          <p:nvPr/>
        </p:nvPicPr>
        <p:blipFill>
          <a:blip r:embed="rId3"/>
          <a:srcRect l="8031"/>
          <a:stretch>
            <a:fillRect/>
          </a:stretch>
        </p:blipFill>
        <p:spPr>
          <a:xfrm>
            <a:off x="9982187" y="0"/>
            <a:ext cx="16819193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AK-IEC-SCC progression.001.jpg" descr="AK-IEC-SCC progression.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287" y="19050"/>
            <a:ext cx="20545425" cy="13696950"/>
          </a:xfrm>
          <a:prstGeom prst="rect">
            <a:avLst/>
          </a:prstGeom>
          <a:ln w="12700">
            <a:miter lim="400000"/>
          </a:ln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AK-IEC-SCC progression.006.jpg" descr="AK-IEC-SCC progression.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0946" y="0"/>
            <a:ext cx="20662107" cy="13767153"/>
          </a:xfrm>
          <a:prstGeom prst="rect">
            <a:avLst/>
          </a:prstGeom>
          <a:ln w="12700">
            <a:miter lim="400000"/>
          </a:ln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coppola raffaela1.jpg" descr="coppola raffaela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1517" y="0"/>
            <a:ext cx="18288000" cy="13716000"/>
          </a:xfrm>
          <a:prstGeom prst="rect">
            <a:avLst/>
          </a:prstGeom>
          <a:ln w="12700">
            <a:miter lim="400000"/>
          </a:ln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319" name="coppola raffaela3.jpg" descr="coppola raffaela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411517" cy="4804173"/>
          </a:xfrm>
          <a:prstGeom prst="rect">
            <a:avLst/>
          </a:prstGeom>
          <a:ln w="12700">
            <a:miter lim="400000"/>
          </a:ln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6">
            <a:extLst>
              <a:ext uri="{FF2B5EF4-FFF2-40B4-BE49-F238E27FC236}">
                <a16:creationId xmlns:a16="http://schemas.microsoft.com/office/drawing/2014/main" id="{6DF8AFF1-3FD4-A34C-AD7C-4E988AAD78A7}"/>
              </a:ext>
            </a:extLst>
          </p:cNvPr>
          <p:cNvSpPr txBox="1">
            <a:spLocks/>
          </p:cNvSpPr>
          <p:nvPr/>
        </p:nvSpPr>
        <p:spPr>
          <a:xfrm>
            <a:off x="1676400" y="679447"/>
            <a:ext cx="21031200" cy="2651126"/>
          </a:xfrm>
          <a:prstGeom prst="rect">
            <a:avLst/>
          </a:prstGeom>
        </p:spPr>
        <p:txBody>
          <a:bodyPr vert="horz" lIns="182880" tIns="91440" rIns="182880" bIns="9144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sym typeface="Helvetica Light"/>
              </a:rPr>
              <a:t>Και μιας και ζούμε στην Ελλάδα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  <a:sym typeface="Helvetica Light"/>
            </a:endParaRPr>
          </a:p>
        </p:txBody>
      </p:sp>
      <p:pic>
        <p:nvPicPr>
          <p:cNvPr id="10242" name="Picture 2" descr="Greece travel guide: Everything you need to know before you go | The  Independent">
            <a:extLst>
              <a:ext uri="{FF2B5EF4-FFF2-40B4-BE49-F238E27FC236}">
                <a16:creationId xmlns:a16="http://schemas.microsoft.com/office/drawing/2014/main" id="{BA147842-CD62-EFEC-F5E3-087F60762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20607337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person, brace, indoor, selfie&#10;&#10;Description automatically generated">
            <a:extLst>
              <a:ext uri="{FF2B5EF4-FFF2-40B4-BE49-F238E27FC236}">
                <a16:creationId xmlns:a16="http://schemas.microsoft.com/office/drawing/2014/main" id="{DAD94DD5-892F-0BF5-0488-36733B1B5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61000" y="1682750"/>
            <a:ext cx="13462000" cy="1009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77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And if is there pigment 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1200"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Αν υπάρχει μελάγχρωση;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10033.001.jpg" descr="10033.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918937" y="102397"/>
            <a:ext cx="16519923" cy="109751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mironi3.jpg" descr="mironi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2" y="1500187"/>
            <a:ext cx="16127017" cy="10715626"/>
          </a:xfrm>
          <a:prstGeom prst="rect">
            <a:avLst/>
          </a:prstGeom>
          <a:ln w="12700">
            <a:miter lim="400000"/>
          </a:ln>
          <a:effectLst>
            <a:outerShdw blurRad="88900" dist="50800" dir="2700000" rotWithShape="0">
              <a:srgbClr val="929292">
                <a:alpha val="75000"/>
              </a:srgbClr>
            </a:outerShdw>
            <a:reflection stA="50000" endPos="40000" dir="5400000" sy="-100000" algn="bl" rotWithShape="0"/>
          </a:effectLst>
        </p:spPr>
      </p:pic>
      <p:sp>
        <p:nvSpPr>
          <p:cNvPr id="330" name="Superficial network…"/>
          <p:cNvSpPr txBox="1"/>
          <p:nvPr/>
        </p:nvSpPr>
        <p:spPr>
          <a:xfrm>
            <a:off x="4322980" y="10453092"/>
            <a:ext cx="5197079" cy="1935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3578" tIns="53578" rIns="53578" bIns="53578" anchor="ctr">
            <a:spAutoFit/>
          </a:bodyPr>
          <a:lstStyle/>
          <a:p>
            <a:pPr algn="l" defTabSz="821531">
              <a:defRPr sz="420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t>Superficial network</a:t>
            </a:r>
          </a:p>
          <a:p>
            <a:pPr algn="l" defTabSz="821531">
              <a:defRPr sz="420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t>Rosettes</a:t>
            </a:r>
          </a:p>
          <a:p>
            <a:pPr algn="l" defTabSz="821531">
              <a:defRPr sz="420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pPr>
            <a:r>
              <a:t>Evident follicles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3232BEAD-24A3-B4F5-A940-03B2829BD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0" b="20000"/>
          <a:stretch/>
        </p:blipFill>
        <p:spPr bwMode="auto">
          <a:xfrm>
            <a:off x="0" y="1028700"/>
            <a:ext cx="12192000" cy="1177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320D8BAB-670F-7D2F-6569-56F1714933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3" b="18618"/>
          <a:stretch/>
        </p:blipFill>
        <p:spPr bwMode="auto">
          <a:xfrm>
            <a:off x="12192001" y="1028698"/>
            <a:ext cx="12192000" cy="1177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8570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erson's head&#10;&#10;Description automatically generated with medium confidence">
            <a:extLst>
              <a:ext uri="{FF2B5EF4-FFF2-40B4-BE49-F238E27FC236}">
                <a16:creationId xmlns:a16="http://schemas.microsoft.com/office/drawing/2014/main" id="{961980B0-79B6-A82B-3D51-058C800649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6" t="33968" r="26906" b="38118"/>
          <a:stretch/>
        </p:blipFill>
        <p:spPr>
          <a:xfrm>
            <a:off x="0" y="3944936"/>
            <a:ext cx="5200650" cy="4743451"/>
          </a:xfrm>
          <a:prstGeom prst="rect">
            <a:avLst/>
          </a:prstGeom>
        </p:spPr>
      </p:pic>
      <p:pic>
        <p:nvPicPr>
          <p:cNvPr id="5" name="Picture 4" descr="Close up of a person's skin&#10;&#10;Description automatically generated with low confidence">
            <a:extLst>
              <a:ext uri="{FF2B5EF4-FFF2-40B4-BE49-F238E27FC236}">
                <a16:creationId xmlns:a16="http://schemas.microsoft.com/office/drawing/2014/main" id="{5DE78752-3D05-AEE1-4BA6-F311217CFB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4" t="15517" r="21647" b="15134"/>
          <a:stretch/>
        </p:blipFill>
        <p:spPr>
          <a:xfrm>
            <a:off x="5200650" y="0"/>
            <a:ext cx="9474994" cy="12633325"/>
          </a:xfrm>
          <a:prstGeom prst="rect">
            <a:avLst/>
          </a:prstGeom>
        </p:spPr>
      </p:pic>
      <p:pic>
        <p:nvPicPr>
          <p:cNvPr id="9" name="Picture 8" descr="A close up of a person's skin&#10;&#10;Description automatically generated with low confidence">
            <a:extLst>
              <a:ext uri="{FF2B5EF4-FFF2-40B4-BE49-F238E27FC236}">
                <a16:creationId xmlns:a16="http://schemas.microsoft.com/office/drawing/2014/main" id="{7A3AED6D-A7CF-4A1F-0ED4-B24A51AF18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0" t="21673" r="22687" b="16155"/>
          <a:stretch/>
        </p:blipFill>
        <p:spPr>
          <a:xfrm>
            <a:off x="14675644" y="0"/>
            <a:ext cx="9708356" cy="1263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5581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ach, closeup&#10;&#10;Description automatically generated">
            <a:extLst>
              <a:ext uri="{FF2B5EF4-FFF2-40B4-BE49-F238E27FC236}">
                <a16:creationId xmlns:a16="http://schemas.microsoft.com/office/drawing/2014/main" id="{2B7A8D6E-E95F-5981-2414-F1B5EC91C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5" y="-685800"/>
            <a:ext cx="11801475" cy="15735300"/>
          </a:xfrm>
          <a:prstGeom prst="rect">
            <a:avLst/>
          </a:prstGeom>
        </p:spPr>
      </p:pic>
      <p:pic>
        <p:nvPicPr>
          <p:cNvPr id="5" name="Picture 4" descr="A picture containing closeup&#10;&#10;Description automatically generated">
            <a:extLst>
              <a:ext uri="{FF2B5EF4-FFF2-40B4-BE49-F238E27FC236}">
                <a16:creationId xmlns:a16="http://schemas.microsoft.com/office/drawing/2014/main" id="{C47587BE-3195-11C0-6048-08E48D9C9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-1485900"/>
            <a:ext cx="12192000" cy="1625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Image" descr="Image"/>
          <p:cNvPicPr>
            <a:picLocks noChangeAspect="1"/>
          </p:cNvPicPr>
          <p:nvPr/>
        </p:nvPicPr>
        <p:blipFill>
          <a:blip r:embed="rId2"/>
          <a:srcRect t="22350" b="19638"/>
          <a:stretch>
            <a:fillRect/>
          </a:stretch>
        </p:blipFill>
        <p:spPr>
          <a:xfrm>
            <a:off x="0" y="1764669"/>
            <a:ext cx="12452903" cy="10900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Image" descr="Image"/>
          <p:cNvPicPr>
            <a:picLocks noChangeAspect="1"/>
          </p:cNvPicPr>
          <p:nvPr/>
        </p:nvPicPr>
        <p:blipFill>
          <a:blip r:embed="rId3"/>
          <a:srcRect t="20102" b="24205"/>
          <a:stretch>
            <a:fillRect/>
          </a:stretch>
        </p:blipFill>
        <p:spPr>
          <a:xfrm>
            <a:off x="11473298" y="1764669"/>
            <a:ext cx="12910702" cy="10900057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AK respects the follicles !!!"/>
          <p:cNvSpPr txBox="1"/>
          <p:nvPr/>
        </p:nvSpPr>
        <p:spPr>
          <a:xfrm>
            <a:off x="3459653" y="181322"/>
            <a:ext cx="17464717" cy="11657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46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lvl1pPr>
          </a:lstStyle>
          <a:p>
            <a:r>
              <a:rPr lang="el-GR" sz="7200" b="1" dirty="0">
                <a:latin typeface="Arial" panose="020B0604020202020204" pitchFamily="34" charset="0"/>
                <a:cs typeface="Arial" panose="020B0604020202020204" pitchFamily="34" charset="0"/>
              </a:rPr>
              <a:t>Η ΑΚ πάντα σέβεται τον </a:t>
            </a:r>
            <a:r>
              <a:rPr lang="el-GR" sz="7200" b="1" dirty="0" err="1">
                <a:latin typeface="Arial" panose="020B0604020202020204" pitchFamily="34" charset="0"/>
                <a:cs typeface="Arial" panose="020B0604020202020204" pitchFamily="34" charset="0"/>
              </a:rPr>
              <a:t>τριχικό</a:t>
            </a:r>
            <a:r>
              <a:rPr lang="el-GR" sz="7200" b="1" dirty="0">
                <a:latin typeface="Arial" panose="020B0604020202020204" pitchFamily="34" charset="0"/>
                <a:cs typeface="Arial" panose="020B0604020202020204" pitchFamily="34" charset="0"/>
              </a:rPr>
              <a:t> θύλακα</a:t>
            </a:r>
            <a:endParaRPr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1" name="lentigo maligna"/>
          <p:cNvSpPr txBox="1"/>
          <p:nvPr/>
        </p:nvSpPr>
        <p:spPr>
          <a:xfrm>
            <a:off x="15643223" y="12664727"/>
            <a:ext cx="4368268" cy="869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53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lvl1pPr>
          </a:lstStyle>
          <a:p>
            <a:r>
              <a:rPr dirty="0"/>
              <a:t>lentigo maligna</a:t>
            </a:r>
          </a:p>
        </p:txBody>
      </p:sp>
      <p:sp>
        <p:nvSpPr>
          <p:cNvPr id="352" name="actinic keratosis"/>
          <p:cNvSpPr txBox="1"/>
          <p:nvPr/>
        </p:nvSpPr>
        <p:spPr>
          <a:xfrm>
            <a:off x="3486002" y="12846049"/>
            <a:ext cx="4586352" cy="869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53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lvl1pPr>
          </a:lstStyle>
          <a:p>
            <a:r>
              <a:rPr dirty="0"/>
              <a:t>actinic keratosis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" grpId="0" animBg="1"/>
      <p:bldP spid="35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5.jpeg" descr="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148210" y="744026"/>
            <a:ext cx="16303932" cy="122279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26.jpeg" descr="26.jpeg"/>
          <p:cNvPicPr>
            <a:picLocks noChangeAspect="1"/>
          </p:cNvPicPr>
          <p:nvPr/>
        </p:nvPicPr>
        <p:blipFill>
          <a:blip r:embed="rId3"/>
          <a:srcRect r="14823"/>
          <a:stretch>
            <a:fillRect/>
          </a:stretch>
        </p:blipFill>
        <p:spPr>
          <a:xfrm>
            <a:off x="-3419973" y="-22249"/>
            <a:ext cx="15627525" cy="13760498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lentigo maligna"/>
          <p:cNvSpPr txBox="1"/>
          <p:nvPr/>
        </p:nvSpPr>
        <p:spPr>
          <a:xfrm>
            <a:off x="3662676" y="12481938"/>
            <a:ext cx="4368268" cy="869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53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lvl1pPr>
          </a:lstStyle>
          <a:p>
            <a:r>
              <a:rPr dirty="0"/>
              <a:t>lentigo maligna</a:t>
            </a:r>
          </a:p>
        </p:txBody>
      </p:sp>
      <p:sp>
        <p:nvSpPr>
          <p:cNvPr id="357" name="actinic keratosis"/>
          <p:cNvSpPr txBox="1"/>
          <p:nvPr/>
        </p:nvSpPr>
        <p:spPr>
          <a:xfrm>
            <a:off x="17026628" y="12481938"/>
            <a:ext cx="4586352" cy="869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5300"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lvl1pPr>
          </a:lstStyle>
          <a:p>
            <a:r>
              <a:t>actinic keratosis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" grpId="0" animBg="1"/>
      <p:bldP spid="357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ctinic Keratosis — Dermatology Skin Cancer Experts | ckamgmt.com">
            <a:extLst>
              <a:ext uri="{FF2B5EF4-FFF2-40B4-BE49-F238E27FC236}">
                <a16:creationId xmlns:a16="http://schemas.microsoft.com/office/drawing/2014/main" id="{C44B6EE8-A548-206F-DDE9-7F3DCD3D1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93139" r="65897" b="-530"/>
          <a:stretch/>
        </p:blipFill>
        <p:spPr bwMode="auto">
          <a:xfrm>
            <a:off x="2228850" y="12445436"/>
            <a:ext cx="6538914" cy="132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ctinic Keratosis — Dermatology Skin Cancer Experts | ckamgmt.com">
            <a:extLst>
              <a:ext uri="{FF2B5EF4-FFF2-40B4-BE49-F238E27FC236}">
                <a16:creationId xmlns:a16="http://schemas.microsoft.com/office/drawing/2014/main" id="{76FC4F7B-DAEA-2E73-CE3A-77242D9E13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6" t="10717" r="66692" b="19849"/>
          <a:stretch/>
        </p:blipFill>
        <p:spPr bwMode="auto">
          <a:xfrm>
            <a:off x="2228851" y="18578"/>
            <a:ext cx="6538914" cy="1242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ctinic Keratosis — Dermatology Skin Cancer Experts | ckamgmt.com">
            <a:extLst>
              <a:ext uri="{FF2B5EF4-FFF2-40B4-BE49-F238E27FC236}">
                <a16:creationId xmlns:a16="http://schemas.microsoft.com/office/drawing/2014/main" id="{DD95B318-69D3-AD76-06E0-54AA38958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3" t="10613" r="31223" b="19849"/>
          <a:stretch/>
        </p:blipFill>
        <p:spPr bwMode="auto">
          <a:xfrm>
            <a:off x="16759236" y="0"/>
            <a:ext cx="6538914" cy="12445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ctinic Keratosis — Dermatology Skin Cancer Experts | ckamgmt.com">
            <a:extLst>
              <a:ext uri="{FF2B5EF4-FFF2-40B4-BE49-F238E27FC236}">
                <a16:creationId xmlns:a16="http://schemas.microsoft.com/office/drawing/2014/main" id="{09C3FA6A-2A1A-3355-C1EC-7DEC33D48D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86" t="93139" r="31111" b="-530"/>
          <a:stretch/>
        </p:blipFill>
        <p:spPr bwMode="auto">
          <a:xfrm>
            <a:off x="16759236" y="12445436"/>
            <a:ext cx="6538914" cy="132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ight Arrow 8">
            <a:extLst>
              <a:ext uri="{FF2B5EF4-FFF2-40B4-BE49-F238E27FC236}">
                <a16:creationId xmlns:a16="http://schemas.microsoft.com/office/drawing/2014/main" id="{7C91CAA9-EF4A-F478-3A10-FB76CDADFDDE}"/>
              </a:ext>
            </a:extLst>
          </p:cNvPr>
          <p:cNvSpPr/>
          <p:nvPr/>
        </p:nvSpPr>
        <p:spPr>
          <a:xfrm>
            <a:off x="10401299" y="5715000"/>
            <a:ext cx="4829175" cy="2286000"/>
          </a:xfrm>
          <a:prstGeom prst="rightArrow">
            <a:avLst/>
          </a:prstGeom>
          <a:gradFill flip="none" rotWithShape="1">
            <a:gsLst>
              <a:gs pos="0">
                <a:schemeClr val="tx1">
                  <a:lumMod val="75000"/>
                </a:schemeClr>
              </a:gs>
              <a:gs pos="100000">
                <a:schemeClr val="accent1">
                  <a:hueOff val="321133"/>
                  <a:satOff val="-12043"/>
                  <a:lumOff val="-7113"/>
                </a:schemeClr>
              </a:gs>
            </a:gsLst>
            <a:lin ang="5400000" scaled="0"/>
          </a:gradFill>
          <a:ln w="12700" cap="flat">
            <a:noFill/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25400" dist="23998" dir="2700000" rotWithShape="0">
                  <a:srgbClr val="000000">
                    <a:alpha val="31034"/>
                  </a:srgbClr>
                </a:outerShdw>
              </a:effectLst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0715468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623659,002.jpg" descr="623659,002.jpg"/>
          <p:cNvPicPr>
            <a:picLocks noChangeAspect="1"/>
          </p:cNvPicPr>
          <p:nvPr/>
        </p:nvPicPr>
        <p:blipFill>
          <a:blip r:embed="rId2"/>
          <a:srcRect t="6642" b="8813"/>
          <a:stretch>
            <a:fillRect/>
          </a:stretch>
        </p:blipFill>
        <p:spPr>
          <a:xfrm>
            <a:off x="1304925" y="0"/>
            <a:ext cx="21774150" cy="13806536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85949532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623659,003.jpg" descr="623659,003.jpg"/>
          <p:cNvPicPr>
            <a:picLocks noChangeAspect="1"/>
          </p:cNvPicPr>
          <p:nvPr/>
        </p:nvPicPr>
        <p:blipFill>
          <a:blip r:embed="rId2"/>
          <a:srcRect t="9416" b="7761"/>
          <a:stretch>
            <a:fillRect/>
          </a:stretch>
        </p:blipFill>
        <p:spPr>
          <a:xfrm>
            <a:off x="1190625" y="24337"/>
            <a:ext cx="22002750" cy="13667325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362" name="623659,008.jpg" descr="623659,0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4" y="-1"/>
            <a:ext cx="22002749" cy="165020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" grpId="1" animBg="1" advAuto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cuomo tullio1.jpg" descr="cuomo tullio1.jpg"/>
          <p:cNvPicPr>
            <a:picLocks noChangeAspect="1"/>
          </p:cNvPicPr>
          <p:nvPr/>
        </p:nvPicPr>
        <p:blipFill rotWithShape="1">
          <a:blip r:embed="rId2"/>
          <a:srcRect l="23049" t="21495" r="23214" b="37363"/>
          <a:stretch/>
        </p:blipFill>
        <p:spPr>
          <a:xfrm>
            <a:off x="0" y="-1743076"/>
            <a:ext cx="12192000" cy="7000875"/>
          </a:xfrm>
          <a:prstGeom prst="rect">
            <a:avLst/>
          </a:prstGeom>
          <a:ln w="12700">
            <a:miter lim="400000"/>
          </a:ln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2" name="cuomo tullio.jpg" descr="cuomo tullio.jpg">
            <a:extLst>
              <a:ext uri="{FF2B5EF4-FFF2-40B4-BE49-F238E27FC236}">
                <a16:creationId xmlns:a16="http://schemas.microsoft.com/office/drawing/2014/main" id="{350CC8BB-D0DF-B9EB-E4DF-B442F2993A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99" t="22245" r="15073" b="8316"/>
          <a:stretch/>
        </p:blipFill>
        <p:spPr>
          <a:xfrm>
            <a:off x="0" y="4171950"/>
            <a:ext cx="12192000" cy="9544050"/>
          </a:xfrm>
          <a:prstGeom prst="rect">
            <a:avLst/>
          </a:prstGeom>
          <a:ln w="12700">
            <a:miter lim="400000"/>
          </a:ln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4" name="Picture 3" descr="A close up of a person's arm&#10;&#10;Description automatically generated with medium confidence">
            <a:extLst>
              <a:ext uri="{FF2B5EF4-FFF2-40B4-BE49-F238E27FC236}">
                <a16:creationId xmlns:a16="http://schemas.microsoft.com/office/drawing/2014/main" id="{A4EA6610-5356-4590-AD84-CD0086E1DE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3" t="19087" r="43796" b="27801"/>
          <a:stretch/>
        </p:blipFill>
        <p:spPr>
          <a:xfrm rot="5400000">
            <a:off x="16202025" y="-4010025"/>
            <a:ext cx="4171950" cy="12192000"/>
          </a:xfrm>
          <a:prstGeom prst="rect">
            <a:avLst/>
          </a:prstGeom>
        </p:spPr>
      </p:pic>
      <p:pic>
        <p:nvPicPr>
          <p:cNvPr id="6" name="Picture 5" descr="A picture containing closeup&#10;&#10;Description automatically generated">
            <a:extLst>
              <a:ext uri="{FF2B5EF4-FFF2-40B4-BE49-F238E27FC236}">
                <a16:creationId xmlns:a16="http://schemas.microsoft.com/office/drawing/2014/main" id="{640A2E6D-F73A-70C5-A5D2-1E039E6496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5" t="28770" r="28206" b="30537"/>
          <a:stretch/>
        </p:blipFill>
        <p:spPr>
          <a:xfrm rot="10800000">
            <a:off x="12192000" y="4171950"/>
            <a:ext cx="12192000" cy="9544050"/>
          </a:xfrm>
          <a:prstGeom prst="rect">
            <a:avLst/>
          </a:prstGeom>
        </p:spPr>
      </p:pic>
      <p:pic>
        <p:nvPicPr>
          <p:cNvPr id="8" name="Picture 7" descr="A close-up of a cell&#10;&#10;Description automatically generated with low confidence">
            <a:extLst>
              <a:ext uri="{FF2B5EF4-FFF2-40B4-BE49-F238E27FC236}">
                <a16:creationId xmlns:a16="http://schemas.microsoft.com/office/drawing/2014/main" id="{0555FCCC-EAE2-83F7-B4A8-54FD859602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9" r="16865" b="32661"/>
          <a:stretch/>
        </p:blipFill>
        <p:spPr>
          <a:xfrm>
            <a:off x="12191999" y="4171950"/>
            <a:ext cx="12658725" cy="9544050"/>
          </a:xfrm>
          <a:prstGeom prst="rect">
            <a:avLst/>
          </a:prstGeom>
        </p:spPr>
      </p:pic>
      <p:pic>
        <p:nvPicPr>
          <p:cNvPr id="14338" name="Picture 2" descr="Pathology Outlines - Squamous cell carcinoma in situ / Bowen disease">
            <a:extLst>
              <a:ext uri="{FF2B5EF4-FFF2-40B4-BE49-F238E27FC236}">
                <a16:creationId xmlns:a16="http://schemas.microsoft.com/office/drawing/2014/main" id="{2DBACECF-3ADE-9645-5D10-799341265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4"/>
          <a:stretch/>
        </p:blipFill>
        <p:spPr bwMode="auto">
          <a:xfrm>
            <a:off x="0" y="4171948"/>
            <a:ext cx="12191998" cy="954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400309.001.jpg" descr="400309.001.jpg"/>
          <p:cNvPicPr>
            <a:picLocks noChangeAspect="1"/>
          </p:cNvPicPr>
          <p:nvPr/>
        </p:nvPicPr>
        <p:blipFill>
          <a:blip r:embed="rId2"/>
          <a:srcRect l="26087" t="22083" r="21276" b="17087"/>
          <a:stretch>
            <a:fillRect/>
          </a:stretch>
        </p:blipFill>
        <p:spPr>
          <a:xfrm>
            <a:off x="2989714" y="1714499"/>
            <a:ext cx="11868769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400309.002.jpg" descr="400309.002.jpg"/>
          <p:cNvPicPr>
            <a:picLocks noChangeAspect="1"/>
          </p:cNvPicPr>
          <p:nvPr/>
        </p:nvPicPr>
        <p:blipFill>
          <a:blip r:embed="rId3"/>
          <a:srcRect l="27886" t="20605" r="20557" b="27838"/>
          <a:stretch>
            <a:fillRect/>
          </a:stretch>
        </p:blipFill>
        <p:spPr>
          <a:xfrm>
            <a:off x="12605499" y="3331064"/>
            <a:ext cx="8738462" cy="65538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400309.003.jpg" descr="400309.003.jpg"/>
          <p:cNvPicPr>
            <a:picLocks noChangeAspect="1"/>
          </p:cNvPicPr>
          <p:nvPr/>
        </p:nvPicPr>
        <p:blipFill>
          <a:blip r:embed="rId2"/>
          <a:srcRect l="15344" t="5921" r="4112" b="5921"/>
          <a:stretch>
            <a:fillRect/>
          </a:stretch>
        </p:blipFill>
        <p:spPr>
          <a:xfrm>
            <a:off x="3448877" y="0"/>
            <a:ext cx="17486245" cy="143543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400309.006.jpg" descr="400309.0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121" y="0"/>
            <a:ext cx="18288002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" grpId="1" animBg="1" advAuto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3" name="Group"/>
          <p:cNvGrpSpPr/>
          <p:nvPr/>
        </p:nvGrpSpPr>
        <p:grpSpPr>
          <a:xfrm>
            <a:off x="0" y="543070"/>
            <a:ext cx="24384002" cy="6721967"/>
            <a:chOff x="0" y="163647"/>
            <a:chExt cx="13754895" cy="3973108"/>
          </a:xfrm>
        </p:grpSpPr>
        <p:pic>
          <p:nvPicPr>
            <p:cNvPr id="374" name="simeoli immacolata3.jpg" descr="simeoli immacolata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50845"/>
              <a:ext cx="4617721" cy="3463291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  <p:pic>
          <p:nvPicPr>
            <p:cNvPr id="375" name="402715.001.jpg" descr="402715.001.jpg"/>
            <p:cNvPicPr>
              <a:picLocks noChangeAspect="1"/>
            </p:cNvPicPr>
            <p:nvPr/>
          </p:nvPicPr>
          <p:blipFill>
            <a:blip r:embed="rId3"/>
            <a:srcRect l="9571" t="9899" r="684" b="210"/>
            <a:stretch>
              <a:fillRect/>
            </a:stretch>
          </p:blipFill>
          <p:spPr>
            <a:xfrm>
              <a:off x="4578811" y="672128"/>
              <a:ext cx="4612006" cy="3464627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  <p:pic>
          <p:nvPicPr>
            <p:cNvPr id="376" name="DSCN2402.jpg" descr="DSCN2402.jpg"/>
            <p:cNvPicPr>
              <a:picLocks/>
            </p:cNvPicPr>
            <p:nvPr/>
          </p:nvPicPr>
          <p:blipFill>
            <a:blip r:embed="rId4"/>
            <a:srcRect l="13112" t="9309" r="19719" b="9987"/>
            <a:stretch>
              <a:fillRect/>
            </a:stretch>
          </p:blipFill>
          <p:spPr>
            <a:xfrm>
              <a:off x="9161137" y="650569"/>
              <a:ext cx="4577716" cy="3480436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  <p:sp>
          <p:nvSpPr>
            <p:cNvPr id="377" name="red pseudo-network →"/>
            <p:cNvSpPr txBox="1"/>
            <p:nvPr/>
          </p:nvSpPr>
          <p:spPr>
            <a:xfrm>
              <a:off x="13042" y="3798387"/>
              <a:ext cx="4560571" cy="243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sz="2000"/>
                <a:t>red pseudo-network →</a:t>
              </a:r>
            </a:p>
          </p:txBody>
        </p:sp>
        <p:sp>
          <p:nvSpPr>
            <p:cNvPr id="378" name="red starburst pattern →"/>
            <p:cNvSpPr txBox="1"/>
            <p:nvPr/>
          </p:nvSpPr>
          <p:spPr>
            <a:xfrm>
              <a:off x="4565174" y="3798387"/>
              <a:ext cx="4560571" cy="243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sz="2000"/>
                <a:t>red starburst pattern →</a:t>
              </a:r>
            </a:p>
          </p:txBody>
        </p:sp>
        <p:sp>
          <p:nvSpPr>
            <p:cNvPr id="379" name="glomerular vessels + erosions →"/>
            <p:cNvSpPr txBox="1"/>
            <p:nvPr/>
          </p:nvSpPr>
          <p:spPr>
            <a:xfrm>
              <a:off x="9142889" y="3798387"/>
              <a:ext cx="4594861" cy="243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sz="2000"/>
                <a:t>glomerular vessels + erosions →</a:t>
              </a:r>
            </a:p>
          </p:txBody>
        </p:sp>
        <p:sp>
          <p:nvSpPr>
            <p:cNvPr id="380" name="actinic keratosis"/>
            <p:cNvSpPr txBox="1"/>
            <p:nvPr/>
          </p:nvSpPr>
          <p:spPr>
            <a:xfrm>
              <a:off x="38894" y="163647"/>
              <a:ext cx="4560571" cy="243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sz="2000" dirty="0"/>
                <a:t>actinic keratosis</a:t>
              </a:r>
            </a:p>
          </p:txBody>
        </p:sp>
        <p:sp>
          <p:nvSpPr>
            <p:cNvPr id="381" name="actinic keratosis developing into intraepidermal carcinoma"/>
            <p:cNvSpPr txBox="1"/>
            <p:nvPr/>
          </p:nvSpPr>
          <p:spPr>
            <a:xfrm>
              <a:off x="4616609" y="186954"/>
              <a:ext cx="4560571" cy="243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sz="2000" dirty="0"/>
                <a:t>actinic keratosis developing into intraepidermal carcinoma</a:t>
              </a:r>
            </a:p>
          </p:txBody>
        </p:sp>
        <p:sp>
          <p:nvSpPr>
            <p:cNvPr id="382" name="intraepidermal carcinoma"/>
            <p:cNvSpPr txBox="1"/>
            <p:nvPr/>
          </p:nvSpPr>
          <p:spPr>
            <a:xfrm>
              <a:off x="9194324" y="163647"/>
              <a:ext cx="4560571" cy="2433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sz="2000"/>
                <a:t>intraepidermal carcinoma</a:t>
              </a:r>
            </a:p>
          </p:txBody>
        </p:sp>
      </p:grpSp>
      <p:grpSp>
        <p:nvGrpSpPr>
          <p:cNvPr id="393" name="Group"/>
          <p:cNvGrpSpPr/>
          <p:nvPr/>
        </p:nvGrpSpPr>
        <p:grpSpPr>
          <a:xfrm>
            <a:off x="-4554" y="7221764"/>
            <a:ext cx="24358162" cy="6586720"/>
            <a:chOff x="-1" y="-2540"/>
            <a:chExt cx="13767436" cy="4155413"/>
          </a:xfrm>
        </p:grpSpPr>
        <p:pic>
          <p:nvPicPr>
            <p:cNvPr id="384" name="407276.004.jpg" descr="407276.004.jpg"/>
            <p:cNvPicPr>
              <a:picLocks/>
            </p:cNvPicPr>
            <p:nvPr/>
          </p:nvPicPr>
          <p:blipFill>
            <a:blip r:embed="rId5"/>
            <a:srcRect l="30634" t="32876" r="33198" b="32705"/>
            <a:stretch>
              <a:fillRect/>
            </a:stretch>
          </p:blipFill>
          <p:spPr>
            <a:xfrm flipH="1">
              <a:off x="-1" y="8304"/>
              <a:ext cx="4594861" cy="3446146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  <p:pic>
          <p:nvPicPr>
            <p:cNvPr id="385" name="DSCN0980.jpg" descr="DSCN0980.jpg"/>
            <p:cNvPicPr>
              <a:picLocks/>
            </p:cNvPicPr>
            <p:nvPr/>
          </p:nvPicPr>
          <p:blipFill>
            <a:blip r:embed="rId6"/>
            <a:srcRect l="14982" t="18091" r="9519"/>
            <a:stretch>
              <a:fillRect/>
            </a:stretch>
          </p:blipFill>
          <p:spPr>
            <a:xfrm flipH="1">
              <a:off x="9138284" y="8304"/>
              <a:ext cx="4629151" cy="3448973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  <p:pic>
          <p:nvPicPr>
            <p:cNvPr id="386" name="400359.003.jpg" descr="400359.003.jpg"/>
            <p:cNvPicPr>
              <a:picLocks/>
            </p:cNvPicPr>
            <p:nvPr/>
          </p:nvPicPr>
          <p:blipFill>
            <a:blip r:embed="rId7"/>
            <a:srcRect l="30975" t="21203" r="17782" b="21203"/>
            <a:stretch>
              <a:fillRect/>
            </a:stretch>
          </p:blipFill>
          <p:spPr>
            <a:xfrm flipH="1">
              <a:off x="4560571" y="8304"/>
              <a:ext cx="4594861" cy="3446146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  <p:sp>
          <p:nvSpPr>
            <p:cNvPr id="387" name="glomerular + yellow scales →"/>
            <p:cNvSpPr txBox="1"/>
            <p:nvPr/>
          </p:nvSpPr>
          <p:spPr>
            <a:xfrm>
              <a:off x="51434" y="-2540"/>
              <a:ext cx="4560572" cy="3822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glomerular + yellow scales → </a:t>
              </a:r>
            </a:p>
          </p:txBody>
        </p:sp>
        <p:sp>
          <p:nvSpPr>
            <p:cNvPr id="388" name="linear vessels + white circles →"/>
            <p:cNvSpPr txBox="1"/>
            <p:nvPr/>
          </p:nvSpPr>
          <p:spPr>
            <a:xfrm>
              <a:off x="4560570" y="100329"/>
              <a:ext cx="4594860" cy="3822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linear vessels + white circles →</a:t>
              </a:r>
            </a:p>
          </p:txBody>
        </p:sp>
        <p:sp>
          <p:nvSpPr>
            <p:cNvPr id="389" name="ulceration + linear vessels"/>
            <p:cNvSpPr txBox="1"/>
            <p:nvPr/>
          </p:nvSpPr>
          <p:spPr>
            <a:xfrm>
              <a:off x="9172575" y="74344"/>
              <a:ext cx="4560571" cy="3822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t>ulceration + linear vessels</a:t>
              </a:r>
            </a:p>
          </p:txBody>
        </p:sp>
        <p:sp>
          <p:nvSpPr>
            <p:cNvPr id="390" name="intraepidermal carcinoma developing into invasive squamous cell carcinoma"/>
            <p:cNvSpPr txBox="1"/>
            <p:nvPr/>
          </p:nvSpPr>
          <p:spPr>
            <a:xfrm>
              <a:off x="51434" y="3699002"/>
              <a:ext cx="4560572" cy="4538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sz="2000" dirty="0"/>
                <a:t>intraepidermal carcinoma developing into invasive squamous cell carcinoma</a:t>
              </a:r>
            </a:p>
          </p:txBody>
        </p:sp>
        <p:sp>
          <p:nvSpPr>
            <p:cNvPr id="391" name="minimal invasive squamous…"/>
            <p:cNvSpPr txBox="1"/>
            <p:nvPr/>
          </p:nvSpPr>
          <p:spPr>
            <a:xfrm>
              <a:off x="4629150" y="3699002"/>
              <a:ext cx="4560571" cy="4538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/>
            <a:p>
              <a:pPr defTabSz="822960">
                <a:defRPr sz="18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sz="2000" dirty="0"/>
                <a:t>minimal invasive squamous </a:t>
              </a:r>
            </a:p>
            <a:p>
              <a:pPr defTabSz="822960">
                <a:defRPr sz="1800" b="1">
                  <a:latin typeface="Century Gothic"/>
                  <a:ea typeface="Century Gothic"/>
                  <a:cs typeface="Century Gothic"/>
                  <a:sym typeface="Century Gothic"/>
                </a:defRPr>
              </a:pPr>
              <a:r>
                <a:rPr sz="2000" dirty="0"/>
                <a:t>cell carcinoma</a:t>
              </a:r>
            </a:p>
          </p:txBody>
        </p:sp>
        <p:sp>
          <p:nvSpPr>
            <p:cNvPr id="392" name="invasive squamous cell carcinoma"/>
            <p:cNvSpPr txBox="1"/>
            <p:nvPr/>
          </p:nvSpPr>
          <p:spPr>
            <a:xfrm>
              <a:off x="9172575" y="3787514"/>
              <a:ext cx="4560571" cy="259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435" tIns="51435" rIns="51435" bIns="51435" numCol="1" anchor="ctr">
              <a:spAutoFit/>
            </a:bodyPr>
            <a:lstStyle>
              <a:lvl1pPr defTabSz="822960">
                <a:defRPr sz="1800" b="1">
                  <a:latin typeface="Century Gothic"/>
                  <a:ea typeface="Century Gothic"/>
                  <a:cs typeface="Century Gothic"/>
                  <a:sym typeface="Century Gothic"/>
                </a:defRPr>
              </a:lvl1pPr>
            </a:lstStyle>
            <a:p>
              <a:r>
                <a:rPr sz="2000" dirty="0"/>
                <a:t>invasive squamous cell carcinoma</a:t>
              </a:r>
            </a:p>
          </p:txBody>
        </p:sp>
      </p:grpSp>
      <p:sp>
        <p:nvSpPr>
          <p:cNvPr id="394" name="progression model of keratinocyte skin cancer"/>
          <p:cNvSpPr txBox="1"/>
          <p:nvPr/>
        </p:nvSpPr>
        <p:spPr>
          <a:xfrm>
            <a:off x="5584888" y="-121339"/>
            <a:ext cx="13283176" cy="814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1435" tIns="51435" rIns="51435" bIns="51435" anchor="ctr">
            <a:spAutoFit/>
          </a:bodyPr>
          <a:lstStyle>
            <a:lvl1pPr defTabSz="822960">
              <a:defRPr sz="46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dirty="0"/>
              <a:t>progression model of keratinocyte skin cancer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ont, screenshot, algebra&#10;&#10;Description automatically generated">
            <a:extLst>
              <a:ext uri="{FF2B5EF4-FFF2-40B4-BE49-F238E27FC236}">
                <a16:creationId xmlns:a16="http://schemas.microsoft.com/office/drawing/2014/main" id="{1FE0C308-8722-7B7C-F811-0316128C8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52" y="3216275"/>
            <a:ext cx="23371896" cy="728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084341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creenshot, number, menu&#10;&#10;Description automatically generated">
            <a:extLst>
              <a:ext uri="{FF2B5EF4-FFF2-40B4-BE49-F238E27FC236}">
                <a16:creationId xmlns:a16="http://schemas.microsoft.com/office/drawing/2014/main" id="{6D6DBFB1-F71B-6662-2817-2ABC71DD0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081" y="0"/>
            <a:ext cx="18405837" cy="13716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C93AC86-4022-1CC6-DFB6-F43A025AE305}"/>
              </a:ext>
            </a:extLst>
          </p:cNvPr>
          <p:cNvCxnSpPr>
            <a:cxnSpLocks/>
          </p:cNvCxnSpPr>
          <p:nvPr/>
        </p:nvCxnSpPr>
        <p:spPr>
          <a:xfrm>
            <a:off x="3303406" y="2971800"/>
            <a:ext cx="16441919" cy="0"/>
          </a:xfrm>
          <a:prstGeom prst="line">
            <a:avLst/>
          </a:prstGeom>
          <a:noFill/>
          <a:ln w="3175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13C09CA-CA98-E6DD-BDDB-D1F1C99F527B}"/>
              </a:ext>
            </a:extLst>
          </p:cNvPr>
          <p:cNvCxnSpPr>
            <a:cxnSpLocks/>
          </p:cNvCxnSpPr>
          <p:nvPr/>
        </p:nvCxnSpPr>
        <p:spPr>
          <a:xfrm>
            <a:off x="3303406" y="7124700"/>
            <a:ext cx="16441919" cy="0"/>
          </a:xfrm>
          <a:prstGeom prst="line">
            <a:avLst/>
          </a:prstGeom>
          <a:noFill/>
          <a:ln w="3175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43F6F0-6144-7C04-67E3-D4B080B6C617}"/>
              </a:ext>
            </a:extLst>
          </p:cNvPr>
          <p:cNvCxnSpPr>
            <a:cxnSpLocks/>
          </p:cNvCxnSpPr>
          <p:nvPr/>
        </p:nvCxnSpPr>
        <p:spPr>
          <a:xfrm>
            <a:off x="3303406" y="4991100"/>
            <a:ext cx="16441919" cy="0"/>
          </a:xfrm>
          <a:prstGeom prst="line">
            <a:avLst/>
          </a:prstGeom>
          <a:noFill/>
          <a:ln w="3175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3BC494-8448-08B8-F0DC-19517D502918}"/>
              </a:ext>
            </a:extLst>
          </p:cNvPr>
          <p:cNvCxnSpPr>
            <a:cxnSpLocks/>
          </p:cNvCxnSpPr>
          <p:nvPr/>
        </p:nvCxnSpPr>
        <p:spPr>
          <a:xfrm>
            <a:off x="3303406" y="7962900"/>
            <a:ext cx="16441919" cy="0"/>
          </a:xfrm>
          <a:prstGeom prst="line">
            <a:avLst/>
          </a:prstGeom>
          <a:noFill/>
          <a:ln w="3175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5BC32E-E444-76E3-53CB-DE81FAED4FE6}"/>
              </a:ext>
            </a:extLst>
          </p:cNvPr>
          <p:cNvCxnSpPr>
            <a:cxnSpLocks/>
          </p:cNvCxnSpPr>
          <p:nvPr/>
        </p:nvCxnSpPr>
        <p:spPr>
          <a:xfrm>
            <a:off x="3303406" y="11277600"/>
            <a:ext cx="16441919" cy="0"/>
          </a:xfrm>
          <a:prstGeom prst="line">
            <a:avLst/>
          </a:prstGeom>
          <a:noFill/>
          <a:ln w="3175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73D3FE3-993D-60C7-F9AB-E5EAD9EFBB9D}"/>
              </a:ext>
            </a:extLst>
          </p:cNvPr>
          <p:cNvCxnSpPr>
            <a:cxnSpLocks/>
          </p:cNvCxnSpPr>
          <p:nvPr/>
        </p:nvCxnSpPr>
        <p:spPr>
          <a:xfrm>
            <a:off x="3303405" y="12963525"/>
            <a:ext cx="16441919" cy="0"/>
          </a:xfrm>
          <a:prstGeom prst="line">
            <a:avLst/>
          </a:prstGeom>
          <a:noFill/>
          <a:ln w="31750" cap="flat">
            <a:solidFill>
              <a:schemeClr val="bg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9665044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06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80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2" y="-46576"/>
            <a:ext cx="24537421" cy="1380229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10961712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0F12C3D5-BAC2-832A-6987-062179D31C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8" t="20964" r="33897" b="28356"/>
          <a:stretch/>
        </p:blipFill>
        <p:spPr bwMode="auto">
          <a:xfrm>
            <a:off x="0" y="0"/>
            <a:ext cx="8172449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>
            <a:extLst>
              <a:ext uri="{FF2B5EF4-FFF2-40B4-BE49-F238E27FC236}">
                <a16:creationId xmlns:a16="http://schemas.microsoft.com/office/drawing/2014/main" id="{CFFC5E4F-3B38-0271-C469-D4688A655D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3" r="24395" b="27408"/>
          <a:stretch/>
        </p:blipFill>
        <p:spPr bwMode="auto">
          <a:xfrm>
            <a:off x="8172448" y="0"/>
            <a:ext cx="16211551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9615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D10EAC81-411D-7F79-628C-C2C898701D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r="14916"/>
          <a:stretch/>
        </p:blipFill>
        <p:spPr bwMode="auto">
          <a:xfrm>
            <a:off x="0" y="0"/>
            <a:ext cx="8143875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>
            <a:extLst>
              <a:ext uri="{FF2B5EF4-FFF2-40B4-BE49-F238E27FC236}">
                <a16:creationId xmlns:a16="http://schemas.microsoft.com/office/drawing/2014/main" id="{A589ABCD-44C8-565C-2919-F13EC9C5D5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6" t="14733" r="23679" b="24180"/>
          <a:stretch/>
        </p:blipFill>
        <p:spPr bwMode="auto">
          <a:xfrm>
            <a:off x="8143874" y="0"/>
            <a:ext cx="16240125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875997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skin, flesh, cheek&#10;&#10;Description automatically generated">
            <a:extLst>
              <a:ext uri="{FF2B5EF4-FFF2-40B4-BE49-F238E27FC236}">
                <a16:creationId xmlns:a16="http://schemas.microsoft.com/office/drawing/2014/main" id="{6EE902E4-A271-0B27-292D-A4DF6920E0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8" t="35785" r="20098" b="22549"/>
          <a:stretch/>
        </p:blipFill>
        <p:spPr>
          <a:xfrm rot="5400000">
            <a:off x="-3271838" y="3271837"/>
            <a:ext cx="13830300" cy="7286625"/>
          </a:xfrm>
          <a:prstGeom prst="rect">
            <a:avLst/>
          </a:prstGeom>
        </p:spPr>
      </p:pic>
      <p:pic>
        <p:nvPicPr>
          <p:cNvPr id="5" name="Picture 4" descr="A picture containing closeup&#10;&#10;Description automatically generated">
            <a:extLst>
              <a:ext uri="{FF2B5EF4-FFF2-40B4-BE49-F238E27FC236}">
                <a16:creationId xmlns:a16="http://schemas.microsoft.com/office/drawing/2014/main" id="{C70C4D97-5EEF-19D1-A8C7-CA3DA1CE8F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36" r="10795"/>
          <a:stretch/>
        </p:blipFill>
        <p:spPr>
          <a:xfrm rot="5400000">
            <a:off x="8646419" y="-1632126"/>
            <a:ext cx="14374961" cy="1709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728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invasive squamous cell carcinoma"/>
          <p:cNvSpPr txBox="1"/>
          <p:nvPr/>
        </p:nvSpPr>
        <p:spPr>
          <a:xfrm>
            <a:off x="5712993" y="6327775"/>
            <a:ext cx="12958014" cy="1060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6600"/>
            </a:lvl1pPr>
          </a:lstStyle>
          <a:p>
            <a:r>
              <a:t>invasive squamous cell carcinoma</a:t>
            </a:r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58cb.jpg" descr="58cb.jpg"/>
          <p:cNvPicPr>
            <a:picLocks noChangeAspect="1"/>
          </p:cNvPicPr>
          <p:nvPr/>
        </p:nvPicPr>
        <p:blipFill>
          <a:blip r:embed="rId2"/>
          <a:srcRect r="19768"/>
          <a:stretch>
            <a:fillRect/>
          </a:stretch>
        </p:blipFill>
        <p:spPr>
          <a:xfrm>
            <a:off x="16671759" y="-223589"/>
            <a:ext cx="7943641" cy="7425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99" name="91ca.jpg" descr="91ca.jpg"/>
          <p:cNvPicPr>
            <a:picLocks noChangeAspect="1"/>
          </p:cNvPicPr>
          <p:nvPr/>
        </p:nvPicPr>
        <p:blipFill>
          <a:blip r:embed="rId3"/>
          <a:srcRect l="24508" r="3298"/>
          <a:stretch>
            <a:fillRect/>
          </a:stretch>
        </p:blipFill>
        <p:spPr>
          <a:xfrm>
            <a:off x="29641" y="-39735"/>
            <a:ext cx="7943297" cy="8252169"/>
          </a:xfrm>
          <a:prstGeom prst="rect">
            <a:avLst/>
          </a:prstGeom>
          <a:ln w="12700">
            <a:miter lim="400000"/>
          </a:ln>
        </p:spPr>
      </p:pic>
      <p:pic>
        <p:nvPicPr>
          <p:cNvPr id="400" name="96ca.jpg" descr="96c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3299" y="5967201"/>
            <a:ext cx="10197893" cy="764842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1" name="98cb.jpg" descr="98cb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6914" y="7555615"/>
            <a:ext cx="8216563" cy="616242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2" name="120c.jpg" descr="120c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72759" y="6398049"/>
            <a:ext cx="5912140" cy="7882853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123c.jpg" descr="123c.jpg"/>
          <p:cNvPicPr>
            <a:picLocks noChangeAspect="1"/>
          </p:cNvPicPr>
          <p:nvPr/>
        </p:nvPicPr>
        <p:blipFill>
          <a:blip r:embed="rId7"/>
          <a:srcRect r="29637"/>
          <a:stretch>
            <a:fillRect/>
          </a:stretch>
        </p:blipFill>
        <p:spPr>
          <a:xfrm>
            <a:off x="5027068" y="5967124"/>
            <a:ext cx="7175525" cy="7648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61cb.jpg" descr="61cb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6273" y="-310158"/>
            <a:ext cx="9125644" cy="68442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develops in elderly patients"/>
          <p:cNvSpPr txBox="1"/>
          <p:nvPr/>
        </p:nvSpPr>
        <p:spPr>
          <a:xfrm>
            <a:off x="3638869" y="2703909"/>
            <a:ext cx="9477979" cy="1021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000"/>
            </a:lvl1pPr>
          </a:lstStyle>
          <a:p>
            <a:r>
              <a:rPr dirty="0"/>
              <a:t>develops in elderly patients</a:t>
            </a:r>
          </a:p>
        </p:txBody>
      </p:sp>
      <p:sp>
        <p:nvSpPr>
          <p:cNvPr id="407" name="difficult to diagnose"/>
          <p:cNvSpPr txBox="1"/>
          <p:nvPr/>
        </p:nvSpPr>
        <p:spPr>
          <a:xfrm>
            <a:off x="13265976" y="4548665"/>
            <a:ext cx="6797263" cy="1021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000"/>
            </a:lvl1pPr>
          </a:lstStyle>
          <a:p>
            <a:r>
              <a:rPr dirty="0"/>
              <a:t>difficult to diagnose</a:t>
            </a:r>
          </a:p>
        </p:txBody>
      </p:sp>
      <p:sp>
        <p:nvSpPr>
          <p:cNvPr id="408" name="often large size"/>
          <p:cNvSpPr txBox="1"/>
          <p:nvPr/>
        </p:nvSpPr>
        <p:spPr>
          <a:xfrm>
            <a:off x="5030098" y="6828260"/>
            <a:ext cx="5328889" cy="1021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000"/>
            </a:lvl1pPr>
          </a:lstStyle>
          <a:p>
            <a:r>
              <a:rPr dirty="0"/>
              <a:t>often large size</a:t>
            </a:r>
          </a:p>
        </p:txBody>
      </p:sp>
      <p:sp>
        <p:nvSpPr>
          <p:cNvPr id="409" name="often problematic locations"/>
          <p:cNvSpPr txBox="1"/>
          <p:nvPr/>
        </p:nvSpPr>
        <p:spPr>
          <a:xfrm>
            <a:off x="11771711" y="8486658"/>
            <a:ext cx="9338533" cy="1021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000"/>
            </a:lvl1pPr>
          </a:lstStyle>
          <a:p>
            <a:r>
              <a:rPr dirty="0"/>
              <a:t>often problematic locations</a:t>
            </a:r>
          </a:p>
        </p:txBody>
      </p:sp>
      <p:sp>
        <p:nvSpPr>
          <p:cNvPr id="410" name="not so good prognosis"/>
          <p:cNvSpPr txBox="1"/>
          <p:nvPr/>
        </p:nvSpPr>
        <p:spPr>
          <a:xfrm>
            <a:off x="6393168" y="10555046"/>
            <a:ext cx="7771099" cy="1021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000"/>
            </a:lvl1pPr>
          </a:lstStyle>
          <a:p>
            <a:r>
              <a:rPr dirty="0"/>
              <a:t>not so good prognosis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" grpId="0" animBg="1"/>
      <p:bldP spid="407" grpId="0" animBg="1"/>
      <p:bldP spid="408" grpId="0" animBg="1"/>
      <p:bldP spid="409" grpId="0" animBg="1"/>
      <p:bldP spid="410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A0A806F9-78DA-DBBC-E922-005F57AD0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18874" y="13643"/>
            <a:ext cx="15465126" cy="10430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4C4C15-60BD-667C-6D16-1FB615BE0656}"/>
              </a:ext>
            </a:extLst>
          </p:cNvPr>
          <p:cNvSpPr txBox="1"/>
          <p:nvPr/>
        </p:nvSpPr>
        <p:spPr>
          <a:xfrm>
            <a:off x="-200025" y="4318843"/>
            <a:ext cx="882967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 20% </a:t>
            </a:r>
            <a:r>
              <a:rPr lang="el-GR" sz="3600" dirty="0">
                <a:solidFill>
                  <a:schemeClr val="tx1"/>
                </a:solidFill>
              </a:rPr>
              <a:t>των καρκίνων του δέρματος</a:t>
            </a:r>
          </a:p>
          <a:p>
            <a:pPr>
              <a:buFont typeface="Arial" pitchFamily="34" charset="0"/>
              <a:buChar char="•"/>
            </a:pPr>
            <a:endParaRPr lang="el-GR" sz="360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l-GR" sz="3600" dirty="0">
                <a:solidFill>
                  <a:schemeClr val="tx1"/>
                </a:solidFill>
              </a:rPr>
              <a:t> Καυκάσια φυλή </a:t>
            </a:r>
            <a:endParaRPr lang="en-US" sz="3600" dirty="0">
              <a:solidFill>
                <a:schemeClr val="tx1"/>
              </a:solidFill>
            </a:endParaRPr>
          </a:p>
          <a:p>
            <a:r>
              <a:rPr lang="el-GR" sz="3600" dirty="0">
                <a:solidFill>
                  <a:schemeClr val="tx1"/>
                </a:solidFill>
              </a:rPr>
              <a:t>( ↑6 φορές  </a:t>
            </a:r>
            <a:r>
              <a:rPr lang="el-GR" sz="3600" dirty="0">
                <a:solidFill>
                  <a:schemeClr val="tx1"/>
                </a:solidFill>
                <a:cs typeface="Arial"/>
              </a:rPr>
              <a:t>♂ και 10 φορές ♀ την τελευταία 30ετία)</a:t>
            </a:r>
          </a:p>
          <a:p>
            <a:pPr>
              <a:buFont typeface="Arial" pitchFamily="34" charset="0"/>
              <a:buChar char="•"/>
            </a:pPr>
            <a:endParaRPr lang="el-GR" sz="3600" dirty="0">
              <a:solidFill>
                <a:schemeClr val="tx1"/>
              </a:solidFill>
              <a:latin typeface="Arial Narrow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l-GR" sz="3600" dirty="0">
                <a:solidFill>
                  <a:schemeClr val="tx1"/>
                </a:solidFill>
                <a:latin typeface="Arial Narrow"/>
                <a:cs typeface="Arial"/>
              </a:rPr>
              <a:t> 5 ετής επιβίωση 90%</a:t>
            </a:r>
            <a:r>
              <a:rPr lang="en-US" sz="3600" dirty="0">
                <a:solidFill>
                  <a:schemeClr val="tx1"/>
                </a:solidFill>
                <a:latin typeface="Arial Narrow"/>
                <a:cs typeface="Arial"/>
              </a:rPr>
              <a:t>, 2-4% </a:t>
            </a:r>
            <a:r>
              <a:rPr lang="el-GR" sz="3600" dirty="0">
                <a:solidFill>
                  <a:schemeClr val="tx1"/>
                </a:solidFill>
                <a:latin typeface="Arial Narrow"/>
                <a:cs typeface="Arial"/>
              </a:rPr>
              <a:t>θάνατοι από </a:t>
            </a:r>
            <a:r>
              <a:rPr lang="en-US" sz="3600" dirty="0" err="1">
                <a:solidFill>
                  <a:schemeClr val="tx1"/>
                </a:solidFill>
                <a:latin typeface="Arial Narrow"/>
                <a:cs typeface="Arial"/>
              </a:rPr>
              <a:t>scc</a:t>
            </a:r>
            <a:endParaRPr lang="en-US" sz="3600" dirty="0">
              <a:solidFill>
                <a:schemeClr val="tx1"/>
              </a:solidFill>
              <a:latin typeface="Arial Narrow"/>
              <a:cs typeface="Arial"/>
            </a:endParaRPr>
          </a:p>
          <a:p>
            <a:pPr>
              <a:buFont typeface="Arial" pitchFamily="34" charset="0"/>
              <a:buChar char="•"/>
            </a:pPr>
            <a:endParaRPr lang="el-GR" sz="3600" dirty="0">
              <a:solidFill>
                <a:schemeClr val="tx1"/>
              </a:solidFill>
              <a:latin typeface="Arial Narrow"/>
              <a:cs typeface="Arial"/>
            </a:endParaRPr>
          </a:p>
          <a:p>
            <a:pPr>
              <a:buFont typeface="Arial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Arial Narrow"/>
                <a:cs typeface="Arial"/>
              </a:rPr>
              <a:t> </a:t>
            </a:r>
            <a:r>
              <a:rPr lang="el-GR" sz="3600" dirty="0">
                <a:solidFill>
                  <a:schemeClr val="tx1"/>
                </a:solidFill>
                <a:latin typeface="Arial Narrow"/>
                <a:cs typeface="Arial"/>
              </a:rPr>
              <a:t>Θάνατος</a:t>
            </a:r>
            <a:r>
              <a:rPr lang="en-US" sz="3600" dirty="0">
                <a:solidFill>
                  <a:schemeClr val="tx1"/>
                </a:solidFill>
                <a:latin typeface="Arial Narrow"/>
                <a:cs typeface="Arial"/>
              </a:rPr>
              <a:t>:</a:t>
            </a:r>
            <a:r>
              <a:rPr lang="el-GR" sz="3600" dirty="0">
                <a:solidFill>
                  <a:schemeClr val="tx1"/>
                </a:solidFill>
                <a:latin typeface="Arial Narrow"/>
                <a:cs typeface="Arial"/>
              </a:rPr>
              <a:t>  20% δερματικών καρκίνων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2E0293-5B23-0D3B-4037-100E8744E81A}"/>
              </a:ext>
            </a:extLst>
          </p:cNvPr>
          <p:cNvSpPr txBox="1"/>
          <p:nvPr/>
        </p:nvSpPr>
        <p:spPr>
          <a:xfrm>
            <a:off x="246287" y="13179137"/>
            <a:ext cx="234136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800" dirty="0">
                <a:solidFill>
                  <a:schemeClr val="tx1"/>
                </a:solidFill>
                <a:latin typeface="Arial Narrow"/>
                <a:cs typeface="Arial"/>
              </a:rPr>
              <a:t>Τ</a:t>
            </a:r>
            <a:r>
              <a:rPr lang="en-US" sz="2800" dirty="0" err="1">
                <a:solidFill>
                  <a:schemeClr val="tx1"/>
                </a:solidFill>
                <a:latin typeface="Arial Narrow"/>
                <a:cs typeface="Arial"/>
              </a:rPr>
              <a:t>oken</a:t>
            </a:r>
            <a:r>
              <a:rPr lang="en-US" sz="2800" dirty="0">
                <a:solidFill>
                  <a:schemeClr val="tx1"/>
                </a:solidFill>
                <a:latin typeface="Arial Narrow"/>
                <a:cs typeface="Arial"/>
              </a:rPr>
              <a:t> S. et al JAMA Dermatol 2020; Green A.C. et al BJD 2017; Que T. et al JAAD 2018; </a:t>
            </a:r>
            <a:r>
              <a:rPr lang="en-US" sz="2800" dirty="0" err="1">
                <a:solidFill>
                  <a:schemeClr val="tx1"/>
                </a:solidFill>
                <a:latin typeface="Arial Narrow"/>
                <a:cs typeface="Arial"/>
              </a:rPr>
              <a:t>Garbe</a:t>
            </a:r>
            <a:r>
              <a:rPr lang="en-US" sz="2800" dirty="0">
                <a:solidFill>
                  <a:schemeClr val="tx1"/>
                </a:solidFill>
                <a:latin typeface="Arial Narrow"/>
                <a:cs typeface="Arial"/>
              </a:rPr>
              <a:t> C et al E J Cancer 2021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5230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5902DA65-7F99-FAE7-16EC-623FE764F5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12" y="0"/>
            <a:ext cx="18722975" cy="13659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562272"/>
      </p:ext>
    </p:extLst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6107F-429C-826D-10B5-226F02E47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1500"/>
            <a:ext cx="24384000" cy="1685925"/>
          </a:xfrm>
        </p:spPr>
        <p:txBody>
          <a:bodyPr>
            <a:normAutofit fontScale="90000"/>
          </a:bodyPr>
          <a:lstStyle/>
          <a:p>
            <a:r>
              <a:rPr lang="el-GR" dirty="0"/>
              <a:t>Πως διαγιγνώσκουμε έγκαιρα το </a:t>
            </a:r>
            <a:r>
              <a:rPr lang="en-US" dirty="0"/>
              <a:t>SCC?</a:t>
            </a:r>
          </a:p>
        </p:txBody>
      </p:sp>
      <p:pic>
        <p:nvPicPr>
          <p:cNvPr id="3" name="Picture 2" descr="A person holding a magnifying glass to his eye&#10;&#10;Description automatically generated with medium confidence">
            <a:extLst>
              <a:ext uri="{FF2B5EF4-FFF2-40B4-BE49-F238E27FC236}">
                <a16:creationId xmlns:a16="http://schemas.microsoft.com/office/drawing/2014/main" id="{AA186E20-DDF1-63E1-0ABB-E075F74A31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30" t="13264" r="21264" b="12422"/>
          <a:stretch/>
        </p:blipFill>
        <p:spPr>
          <a:xfrm rot="5400000">
            <a:off x="6949620" y="2758620"/>
            <a:ext cx="1048476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64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Screen Shot 2018-10-12 at 13.29.01.png" descr="Screen Shot 2018-10-12 at 13.29.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378" y="14600"/>
            <a:ext cx="16389277" cy="6158276"/>
          </a:xfrm>
          <a:prstGeom prst="rect">
            <a:avLst/>
          </a:prstGeom>
          <a:ln w="12700">
            <a:miter lim="400000"/>
          </a:ln>
        </p:spPr>
      </p:pic>
      <p:sp>
        <p:nvSpPr>
          <p:cNvPr id="464" name="2012"/>
          <p:cNvSpPr txBox="1"/>
          <p:nvPr/>
        </p:nvSpPr>
        <p:spPr>
          <a:xfrm>
            <a:off x="18486831" y="4962757"/>
            <a:ext cx="1624708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2012</a:t>
            </a:r>
          </a:p>
        </p:txBody>
      </p:sp>
      <p:pic>
        <p:nvPicPr>
          <p:cNvPr id="465" name="Screen Shot 2018-10-12 at 13.26.07.png" descr="Screen Shot 2018-10-12 at 13.26.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654" y="7426393"/>
            <a:ext cx="16370909" cy="7651621"/>
          </a:xfrm>
          <a:prstGeom prst="rect">
            <a:avLst/>
          </a:prstGeom>
          <a:ln w="12700">
            <a:miter lim="400000"/>
          </a:ln>
        </p:spPr>
      </p:pic>
      <p:sp>
        <p:nvSpPr>
          <p:cNvPr id="466" name="2015"/>
          <p:cNvSpPr txBox="1"/>
          <p:nvPr/>
        </p:nvSpPr>
        <p:spPr>
          <a:xfrm>
            <a:off x="18486831" y="12486888"/>
            <a:ext cx="1624708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2015</a:t>
            </a:r>
          </a:p>
        </p:txBody>
      </p:sp>
    </p:spTree>
    <p:extLst>
      <p:ext uri="{BB962C8B-B14F-4D97-AF65-F5344CB8AC3E}">
        <p14:creationId xmlns:p14="http://schemas.microsoft.com/office/powerpoint/2010/main" val="2856848950"/>
      </p:ext>
    </p:extLst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white-voile-60-wide-99-p.jpg" descr="white-voile-60-wide-99-p.jpg"/>
          <p:cNvPicPr>
            <a:picLocks noChangeAspect="1"/>
          </p:cNvPicPr>
          <p:nvPr/>
        </p:nvPicPr>
        <p:blipFill>
          <a:blip r:embed="rId2"/>
          <a:srcRect b="25102"/>
          <a:stretch>
            <a:fillRect/>
          </a:stretch>
        </p:blipFill>
        <p:spPr>
          <a:xfrm>
            <a:off x="-34274" y="-85112"/>
            <a:ext cx="24720328" cy="13886223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SCC is a white tumor…"/>
          <p:cNvSpPr txBox="1"/>
          <p:nvPr/>
        </p:nvSpPr>
        <p:spPr>
          <a:xfrm>
            <a:off x="7934618" y="6436717"/>
            <a:ext cx="8782655" cy="1110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600">
                <a:solidFill>
                  <a:srgbClr val="000000"/>
                </a:solidFill>
              </a:defRPr>
            </a:lvl1pPr>
          </a:lstStyle>
          <a:p>
            <a:r>
              <a:t>SCC is a white tumor…</a:t>
            </a:r>
          </a:p>
        </p:txBody>
      </p:sp>
    </p:spTree>
    <p:extLst>
      <p:ext uri="{BB962C8B-B14F-4D97-AF65-F5344CB8AC3E}">
        <p14:creationId xmlns:p14="http://schemas.microsoft.com/office/powerpoint/2010/main" val="3917918996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" grpId="0" animBg="1" advAuto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Double-click to edit"/>
          <p:cNvSpPr txBox="1">
            <a:spLocks noGrp="1"/>
          </p:cNvSpPr>
          <p:nvPr>
            <p:ph type="title"/>
          </p:nvPr>
        </p:nvSpPr>
        <p:spPr>
          <a:xfrm>
            <a:off x="6673453" y="1982390"/>
            <a:ext cx="11037095" cy="257175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sz="114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488" name="Double-click to edit"/>
          <p:cNvSpPr txBox="1">
            <a:spLocks noGrp="1"/>
          </p:cNvSpPr>
          <p:nvPr>
            <p:ph type="body" sz="quarter" idx="1"/>
          </p:nvPr>
        </p:nvSpPr>
        <p:spPr>
          <a:xfrm>
            <a:off x="6673453" y="4634507"/>
            <a:ext cx="11037095" cy="6027541"/>
          </a:xfrm>
          <a:prstGeom prst="rect">
            <a:avLst/>
          </a:prstGeom>
        </p:spPr>
        <p:txBody>
          <a:bodyPr>
            <a:noAutofit/>
          </a:bodyPr>
          <a:lstStyle/>
          <a:p>
            <a:pPr marL="1079500" indent="-762000">
              <a:spcBef>
                <a:spcPts val="33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pic>
        <p:nvPicPr>
          <p:cNvPr id="489" name="406645.005.jpg" descr="406645.005.jpg"/>
          <p:cNvPicPr>
            <a:picLocks noChangeAspect="1"/>
          </p:cNvPicPr>
          <p:nvPr/>
        </p:nvPicPr>
        <p:blipFill>
          <a:blip r:embed="rId2"/>
          <a:srcRect l="4520" t="15451" r="34201" b="23270"/>
          <a:stretch>
            <a:fillRect/>
          </a:stretch>
        </p:blipFill>
        <p:spPr>
          <a:xfrm>
            <a:off x="2970410" y="-58341"/>
            <a:ext cx="18443339" cy="1383250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7088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54db.jpg" descr="54db.jpg"/>
          <p:cNvPicPr>
            <a:picLocks noChangeAspect="1"/>
          </p:cNvPicPr>
          <p:nvPr/>
        </p:nvPicPr>
        <p:blipFill>
          <a:blip r:embed="rId2"/>
          <a:srcRect l="16725" t="16725" r="16725" b="16725"/>
          <a:stretch>
            <a:fillRect/>
          </a:stretch>
        </p:blipFill>
        <p:spPr>
          <a:xfrm rot="16200000">
            <a:off x="-1813242" y="1558542"/>
            <a:ext cx="14131909" cy="10598932"/>
          </a:xfrm>
          <a:prstGeom prst="rect">
            <a:avLst/>
          </a:prstGeom>
          <a:ln w="12700">
            <a:miter lim="400000"/>
          </a:ln>
        </p:spPr>
      </p:pic>
      <p:sp>
        <p:nvSpPr>
          <p:cNvPr id="492" name="keratin"/>
          <p:cNvSpPr txBox="1"/>
          <p:nvPr/>
        </p:nvSpPr>
        <p:spPr>
          <a:xfrm>
            <a:off x="14749484" y="3945433"/>
            <a:ext cx="2627071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keratin</a:t>
            </a:r>
          </a:p>
        </p:txBody>
      </p:sp>
      <p:sp>
        <p:nvSpPr>
          <p:cNvPr id="493" name="White color"/>
          <p:cNvSpPr txBox="1"/>
          <p:nvPr/>
        </p:nvSpPr>
        <p:spPr>
          <a:xfrm>
            <a:off x="13906753" y="2043310"/>
            <a:ext cx="4312533" cy="1110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600"/>
            </a:lvl1pPr>
          </a:lstStyle>
          <a:p>
            <a:r>
              <a:t>White color</a:t>
            </a:r>
          </a:p>
        </p:txBody>
      </p:sp>
    </p:spTree>
    <p:extLst>
      <p:ext uri="{BB962C8B-B14F-4D97-AF65-F5344CB8AC3E}">
        <p14:creationId xmlns:p14="http://schemas.microsoft.com/office/powerpoint/2010/main" val="4271043982"/>
      </p:ext>
    </p:extLst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keratin"/>
          <p:cNvSpPr txBox="1"/>
          <p:nvPr/>
        </p:nvSpPr>
        <p:spPr>
          <a:xfrm>
            <a:off x="14749484" y="3945433"/>
            <a:ext cx="2627071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keratin</a:t>
            </a:r>
          </a:p>
        </p:txBody>
      </p:sp>
      <p:sp>
        <p:nvSpPr>
          <p:cNvPr id="496" name="White color"/>
          <p:cNvSpPr txBox="1"/>
          <p:nvPr/>
        </p:nvSpPr>
        <p:spPr>
          <a:xfrm>
            <a:off x="13906753" y="2043310"/>
            <a:ext cx="4312533" cy="1110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600"/>
            </a:lvl1pPr>
          </a:lstStyle>
          <a:p>
            <a:r>
              <a:t>White color</a:t>
            </a:r>
          </a:p>
        </p:txBody>
      </p:sp>
      <p:pic>
        <p:nvPicPr>
          <p:cNvPr id="497" name="25db.jpg" descr="25db.jpg"/>
          <p:cNvPicPr>
            <a:picLocks noChangeAspect="1"/>
          </p:cNvPicPr>
          <p:nvPr/>
        </p:nvPicPr>
        <p:blipFill>
          <a:blip r:embed="rId2"/>
          <a:srcRect l="24978" t="22320" r="19661" b="22320"/>
          <a:stretch>
            <a:fillRect/>
          </a:stretch>
        </p:blipFill>
        <p:spPr>
          <a:xfrm rot="16200000">
            <a:off x="-1907267" y="1227578"/>
            <a:ext cx="15014525" cy="11260895"/>
          </a:xfrm>
          <a:prstGeom prst="rect">
            <a:avLst/>
          </a:prstGeom>
          <a:ln w="12700">
            <a:miter lim="400000"/>
          </a:ln>
        </p:spPr>
      </p:pic>
      <p:sp>
        <p:nvSpPr>
          <p:cNvPr id="498" name="structureless areas"/>
          <p:cNvSpPr txBox="1"/>
          <p:nvPr/>
        </p:nvSpPr>
        <p:spPr>
          <a:xfrm>
            <a:off x="13014029" y="4775894"/>
            <a:ext cx="6097981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structureless areas</a:t>
            </a:r>
          </a:p>
        </p:txBody>
      </p:sp>
    </p:spTree>
    <p:extLst>
      <p:ext uri="{BB962C8B-B14F-4D97-AF65-F5344CB8AC3E}">
        <p14:creationId xmlns:p14="http://schemas.microsoft.com/office/powerpoint/2010/main" val="3706308443"/>
      </p:ext>
    </p:extLst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keratin"/>
          <p:cNvSpPr txBox="1"/>
          <p:nvPr/>
        </p:nvSpPr>
        <p:spPr>
          <a:xfrm>
            <a:off x="14749484" y="3945433"/>
            <a:ext cx="2627071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keratin</a:t>
            </a:r>
          </a:p>
        </p:txBody>
      </p:sp>
      <p:sp>
        <p:nvSpPr>
          <p:cNvPr id="501" name="White color"/>
          <p:cNvSpPr txBox="1"/>
          <p:nvPr/>
        </p:nvSpPr>
        <p:spPr>
          <a:xfrm>
            <a:off x="13906753" y="2043310"/>
            <a:ext cx="4312533" cy="1110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600"/>
            </a:lvl1pPr>
          </a:lstStyle>
          <a:p>
            <a:r>
              <a:t>White color</a:t>
            </a:r>
          </a:p>
        </p:txBody>
      </p:sp>
      <p:sp>
        <p:nvSpPr>
          <p:cNvPr id="502" name="structureless areas"/>
          <p:cNvSpPr txBox="1"/>
          <p:nvPr/>
        </p:nvSpPr>
        <p:spPr>
          <a:xfrm>
            <a:off x="13014029" y="4775894"/>
            <a:ext cx="6097981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structureless areas</a:t>
            </a:r>
          </a:p>
        </p:txBody>
      </p:sp>
      <p:sp>
        <p:nvSpPr>
          <p:cNvPr id="503" name="circles"/>
          <p:cNvSpPr txBox="1"/>
          <p:nvPr/>
        </p:nvSpPr>
        <p:spPr>
          <a:xfrm>
            <a:off x="14772979" y="5626447"/>
            <a:ext cx="2580081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circles</a:t>
            </a:r>
          </a:p>
        </p:txBody>
      </p:sp>
      <p:pic>
        <p:nvPicPr>
          <p:cNvPr id="504" name="84d.jpg" descr="84d.jpg"/>
          <p:cNvPicPr>
            <a:picLocks noChangeAspect="1"/>
          </p:cNvPicPr>
          <p:nvPr/>
        </p:nvPicPr>
        <p:blipFill>
          <a:blip r:embed="rId2"/>
          <a:srcRect l="23769" t="19032" r="28257" b="32994"/>
          <a:stretch>
            <a:fillRect/>
          </a:stretch>
        </p:blipFill>
        <p:spPr>
          <a:xfrm rot="16200000">
            <a:off x="-2010319" y="1587184"/>
            <a:ext cx="14055633" cy="1054172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82507194"/>
      </p:ext>
    </p:extLst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keratin"/>
          <p:cNvSpPr txBox="1"/>
          <p:nvPr/>
        </p:nvSpPr>
        <p:spPr>
          <a:xfrm>
            <a:off x="14749484" y="3945433"/>
            <a:ext cx="2627071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keratin</a:t>
            </a:r>
          </a:p>
        </p:txBody>
      </p:sp>
      <p:sp>
        <p:nvSpPr>
          <p:cNvPr id="507" name="White color"/>
          <p:cNvSpPr txBox="1"/>
          <p:nvPr/>
        </p:nvSpPr>
        <p:spPr>
          <a:xfrm>
            <a:off x="13906753" y="2043310"/>
            <a:ext cx="4312533" cy="1110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6600"/>
            </a:lvl1pPr>
          </a:lstStyle>
          <a:p>
            <a:r>
              <a:t>White color</a:t>
            </a:r>
          </a:p>
        </p:txBody>
      </p:sp>
      <p:sp>
        <p:nvSpPr>
          <p:cNvPr id="508" name="structureless areas"/>
          <p:cNvSpPr txBox="1"/>
          <p:nvPr/>
        </p:nvSpPr>
        <p:spPr>
          <a:xfrm>
            <a:off x="13014029" y="4775894"/>
            <a:ext cx="6097981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structureless areas</a:t>
            </a:r>
          </a:p>
        </p:txBody>
      </p:sp>
      <p:sp>
        <p:nvSpPr>
          <p:cNvPr id="509" name="circles"/>
          <p:cNvSpPr txBox="1"/>
          <p:nvPr/>
        </p:nvSpPr>
        <p:spPr>
          <a:xfrm>
            <a:off x="14772979" y="5626447"/>
            <a:ext cx="2580081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circles</a:t>
            </a:r>
          </a:p>
        </p:txBody>
      </p:sp>
      <p:pic>
        <p:nvPicPr>
          <p:cNvPr id="510" name="33db.jpg" descr="33db.jpg"/>
          <p:cNvPicPr>
            <a:picLocks noChangeAspect="1"/>
          </p:cNvPicPr>
          <p:nvPr/>
        </p:nvPicPr>
        <p:blipFill>
          <a:blip r:embed="rId2"/>
          <a:srcRect l="21329" t="23269" r="32968" b="31028"/>
          <a:stretch>
            <a:fillRect/>
          </a:stretch>
        </p:blipFill>
        <p:spPr>
          <a:xfrm rot="16200000">
            <a:off x="-1860066" y="1619235"/>
            <a:ext cx="13969792" cy="10477343"/>
          </a:xfrm>
          <a:prstGeom prst="rect">
            <a:avLst/>
          </a:prstGeom>
          <a:ln w="12700">
            <a:miter lim="400000"/>
          </a:ln>
        </p:spPr>
      </p:pic>
      <p:sp>
        <p:nvSpPr>
          <p:cNvPr id="511" name="halos"/>
          <p:cNvSpPr txBox="1"/>
          <p:nvPr/>
        </p:nvSpPr>
        <p:spPr>
          <a:xfrm>
            <a:off x="14943476" y="6477000"/>
            <a:ext cx="2239087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marL="601578" indent="-601578" defTabSz="821531">
              <a:buSzPct val="75000"/>
              <a:buChar char="•"/>
              <a:defRPr sz="5000"/>
            </a:lvl1pPr>
          </a:lstStyle>
          <a:p>
            <a:r>
              <a:t>halos</a:t>
            </a:r>
          </a:p>
        </p:txBody>
      </p:sp>
    </p:spTree>
    <p:extLst>
      <p:ext uri="{BB962C8B-B14F-4D97-AF65-F5344CB8AC3E}">
        <p14:creationId xmlns:p14="http://schemas.microsoft.com/office/powerpoint/2010/main" val="2173118949"/>
      </p:ext>
    </p:extLst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46d.jpg" descr="46d.jpg"/>
          <p:cNvPicPr>
            <a:picLocks noChangeAspect="1"/>
          </p:cNvPicPr>
          <p:nvPr/>
        </p:nvPicPr>
        <p:blipFill>
          <a:blip r:embed="rId2"/>
          <a:srcRect l="14258" t="10907" r="14258" b="17608"/>
          <a:stretch>
            <a:fillRect/>
          </a:stretch>
        </p:blipFill>
        <p:spPr>
          <a:xfrm>
            <a:off x="2892226" y="-116880"/>
            <a:ext cx="18599585" cy="1394968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65274832"/>
      </p:ext>
    </p:extLst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9c.jpg" descr="9c.jpg"/>
          <p:cNvPicPr>
            <a:picLocks noChangeAspect="1"/>
          </p:cNvPicPr>
          <p:nvPr/>
        </p:nvPicPr>
        <p:blipFill>
          <a:blip r:embed="rId2"/>
          <a:srcRect t="9057"/>
          <a:stretch>
            <a:fillRect/>
          </a:stretch>
        </p:blipFill>
        <p:spPr>
          <a:xfrm>
            <a:off x="2115939" y="-14486"/>
            <a:ext cx="20152149" cy="1374507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9376808"/>
      </p:ext>
    </p:extLst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9d.jpg" descr="9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2053" y="-19460"/>
            <a:ext cx="18339894" cy="1375492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43431278"/>
      </p:ext>
    </p:extLst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but…"/>
          <p:cNvSpPr txBox="1"/>
          <p:nvPr/>
        </p:nvSpPr>
        <p:spPr>
          <a:xfrm>
            <a:off x="9872856" y="6188346"/>
            <a:ext cx="4638289" cy="1339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8000"/>
            </a:lvl1pPr>
          </a:lstStyle>
          <a:p>
            <a:r>
              <a:rPr lang="el-GR" dirty="0" err="1"/>
              <a:t>Ωστ</a:t>
            </a:r>
            <a:r>
              <a:rPr lang="en-US" dirty="0" err="1"/>
              <a:t>ό</a:t>
            </a:r>
            <a:r>
              <a:rPr lang="el-GR" dirty="0" err="1"/>
              <a:t>σο</a:t>
            </a:r>
            <a:r>
              <a:rPr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286304124"/>
      </p:ext>
    </p:extLst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27ca.jpg" descr="27c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8031" y="-30172"/>
            <a:ext cx="18368458" cy="13776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537" name="27cb.jpg" descr="27cb.jpg"/>
          <p:cNvPicPr>
            <a:picLocks noChangeAspect="1"/>
          </p:cNvPicPr>
          <p:nvPr/>
        </p:nvPicPr>
        <p:blipFill>
          <a:blip r:embed="rId3"/>
          <a:srcRect l="19639" t="28915" r="24698" b="15423"/>
          <a:stretch>
            <a:fillRect/>
          </a:stretch>
        </p:blipFill>
        <p:spPr>
          <a:xfrm>
            <a:off x="15414132" y="3577629"/>
            <a:ext cx="8747733" cy="65608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73516360"/>
      </p:ext>
    </p:extLst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27d.jpg" descr="27d.jpg"/>
          <p:cNvPicPr>
            <a:picLocks noChangeAspect="1"/>
          </p:cNvPicPr>
          <p:nvPr/>
        </p:nvPicPr>
        <p:blipFill>
          <a:blip r:embed="rId2"/>
          <a:srcRect l="3482" t="9913" r="2136" b="9913"/>
          <a:stretch>
            <a:fillRect/>
          </a:stretch>
        </p:blipFill>
        <p:spPr>
          <a:xfrm>
            <a:off x="1268412" y="-101402"/>
            <a:ext cx="21847190" cy="139188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00497749"/>
      </p:ext>
    </p:extLst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623653,002.jpeg" descr="623653,002.jpeg"/>
          <p:cNvPicPr>
            <a:picLocks noChangeAspect="1"/>
          </p:cNvPicPr>
          <p:nvPr/>
        </p:nvPicPr>
        <p:blipFill>
          <a:blip r:embed="rId2"/>
          <a:srcRect l="6991" t="6991" r="6991" b="18691"/>
          <a:stretch>
            <a:fillRect/>
          </a:stretch>
        </p:blipFill>
        <p:spPr>
          <a:xfrm>
            <a:off x="-9747" y="1941352"/>
            <a:ext cx="15175250" cy="9833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542" name="623653,004.jpeg" descr="623653,004.jpeg"/>
          <p:cNvPicPr>
            <a:picLocks noChangeAspect="1"/>
          </p:cNvPicPr>
          <p:nvPr/>
        </p:nvPicPr>
        <p:blipFill>
          <a:blip r:embed="rId3"/>
          <a:srcRect l="11688" t="16229" r="18429" b="13887"/>
          <a:stretch>
            <a:fillRect/>
          </a:stretch>
        </p:blipFill>
        <p:spPr>
          <a:xfrm>
            <a:off x="13630854" y="-420906"/>
            <a:ext cx="10918360" cy="1455781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2312093"/>
      </p:ext>
    </p:extLst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AB754A20-33AA-AA1C-B0A4-3DCE266695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8" b="32292"/>
          <a:stretch/>
        </p:blipFill>
        <p:spPr bwMode="auto">
          <a:xfrm>
            <a:off x="1955006" y="39650"/>
            <a:ext cx="20473987" cy="1363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803591"/>
      </p:ext>
    </p:extLst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A4893DCD-F9E0-FF20-F2F1-8BAA6A0CDD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02" b="20000"/>
          <a:stretch/>
        </p:blipFill>
        <p:spPr bwMode="auto">
          <a:xfrm>
            <a:off x="6312694" y="47582"/>
            <a:ext cx="11758611" cy="1362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946852"/>
      </p:ext>
    </p:extLst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46d.jpg" descr="46d.jpg"/>
          <p:cNvPicPr>
            <a:picLocks noChangeAspect="1"/>
          </p:cNvPicPr>
          <p:nvPr/>
        </p:nvPicPr>
        <p:blipFill>
          <a:blip r:embed="rId2"/>
          <a:srcRect l="12412" t="2877" r="12412" b="10292"/>
          <a:stretch>
            <a:fillRect/>
          </a:stretch>
        </p:blipFill>
        <p:spPr>
          <a:xfrm>
            <a:off x="-2613839" y="-116880"/>
            <a:ext cx="16103057" cy="13949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553" name="27d.jpg" descr="27d.jpg"/>
          <p:cNvPicPr>
            <a:picLocks noChangeAspect="1"/>
          </p:cNvPicPr>
          <p:nvPr/>
        </p:nvPicPr>
        <p:blipFill>
          <a:blip r:embed="rId3"/>
          <a:srcRect l="22874" t="662" b="662"/>
          <a:stretch>
            <a:fillRect/>
          </a:stretch>
        </p:blipFill>
        <p:spPr>
          <a:xfrm>
            <a:off x="11974534" y="-101402"/>
            <a:ext cx="14505480" cy="139188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37331414"/>
      </p:ext>
    </p:extLst>
  </p:cSld>
  <p:clrMapOvr>
    <a:masterClrMapping/>
  </p:clrMapOvr>
  <p:transition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quine penile squamous cell carcinoma: expression of biomarker proteins and  EcPV2 | Scientific Reports">
            <a:extLst>
              <a:ext uri="{FF2B5EF4-FFF2-40B4-BE49-F238E27FC236}">
                <a16:creationId xmlns:a16="http://schemas.microsoft.com/office/drawing/2014/main" id="{EB9168FE-3E0A-7F79-A2F2-C07DE5125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4" y="-1"/>
            <a:ext cx="22793325" cy="1372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233615"/>
      </p:ext>
    </p:extLst>
  </p:cSld>
  <p:clrMapOvr>
    <a:masterClrMapping/>
  </p:clrMapOvr>
  <p:transition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Χωρίς τίτλο.png" descr="Χωρίς τίτλο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788" y="5786437"/>
            <a:ext cx="24773578" cy="3963773"/>
          </a:xfrm>
          <a:prstGeom prst="rect">
            <a:avLst/>
          </a:prstGeom>
          <a:ln w="12700">
            <a:miter lim="400000"/>
          </a:ln>
        </p:spPr>
      </p:pic>
      <p:pic>
        <p:nvPicPr>
          <p:cNvPr id="556" name="Χωρίς τίτλο.png" descr="Χωρίς τίτλο.png"/>
          <p:cNvPicPr>
            <a:picLocks noChangeAspect="1"/>
          </p:cNvPicPr>
          <p:nvPr/>
        </p:nvPicPr>
        <p:blipFill>
          <a:blip r:embed="rId3"/>
          <a:srcRect l="25506" r="734" b="58517"/>
          <a:stretch>
            <a:fillRect/>
          </a:stretch>
        </p:blipFill>
        <p:spPr>
          <a:xfrm>
            <a:off x="5378286" y="2767453"/>
            <a:ext cx="19057138" cy="30742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5983496"/>
      </p:ext>
    </p:extLst>
  </p:cSld>
  <p:clrMapOvr>
    <a:masterClrMapping/>
  </p:clrMapOvr>
  <p:transition spd="med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Χωρίς τίτλο.png" descr="Χωρίς τίτλο.png"/>
          <p:cNvPicPr>
            <a:picLocks noChangeAspect="1"/>
          </p:cNvPicPr>
          <p:nvPr/>
        </p:nvPicPr>
        <p:blipFill>
          <a:blip r:embed="rId2"/>
          <a:srcRect l="25506" r="734" b="58517"/>
          <a:stretch>
            <a:fillRect/>
          </a:stretch>
        </p:blipFill>
        <p:spPr>
          <a:xfrm>
            <a:off x="4889069" y="2675504"/>
            <a:ext cx="19627122" cy="3166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Χωρίς τίτλο.png" descr="Χωρίς τίτλο.png"/>
          <p:cNvPicPr>
            <a:picLocks noChangeAspect="1"/>
          </p:cNvPicPr>
          <p:nvPr/>
        </p:nvPicPr>
        <p:blipFill>
          <a:blip r:embed="rId3"/>
          <a:srcRect r="26367"/>
          <a:stretch>
            <a:fillRect/>
          </a:stretch>
        </p:blipFill>
        <p:spPr>
          <a:xfrm>
            <a:off x="-34722" y="5847440"/>
            <a:ext cx="24453434" cy="596927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09490453"/>
      </p:ext>
    </p:extLst>
  </p:cSld>
  <p:clrMapOvr>
    <a:masterClrMapping/>
  </p:clrMapOvr>
  <p:transition spd="med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recurrence rates: 3-31%"/>
          <p:cNvSpPr txBox="1"/>
          <p:nvPr/>
        </p:nvSpPr>
        <p:spPr>
          <a:xfrm>
            <a:off x="5342572" y="5397583"/>
            <a:ext cx="13698856" cy="1119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1435" tIns="51435" rIns="51435" bIns="51435" anchor="ctr">
            <a:spAutoFit/>
          </a:bodyPr>
          <a:lstStyle>
            <a:lvl1pPr defTabSz="642937">
              <a:defRPr sz="6600"/>
            </a:lvl1pPr>
          </a:lstStyle>
          <a:p>
            <a:r>
              <a:rPr lang="en-US" dirty="0"/>
              <a:t>R</a:t>
            </a:r>
            <a:r>
              <a:rPr dirty="0"/>
              <a:t>ecurrence rates: 3-31%</a:t>
            </a:r>
          </a:p>
        </p:txBody>
      </p:sp>
      <p:sp>
        <p:nvSpPr>
          <p:cNvPr id="413" name="distant mets: 2%"/>
          <p:cNvSpPr txBox="1"/>
          <p:nvPr/>
        </p:nvSpPr>
        <p:spPr>
          <a:xfrm>
            <a:off x="5342572" y="7580893"/>
            <a:ext cx="13698856" cy="1119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1435" tIns="51435" rIns="51435" bIns="51435" anchor="ctr">
            <a:spAutoFit/>
          </a:bodyPr>
          <a:lstStyle>
            <a:lvl1pPr defTabSz="642937">
              <a:defRPr sz="6600"/>
            </a:lvl1pPr>
          </a:lstStyle>
          <a:p>
            <a:r>
              <a:rPr lang="en-US" dirty="0"/>
              <a:t>D</a:t>
            </a:r>
            <a:r>
              <a:rPr dirty="0"/>
              <a:t>istant </a:t>
            </a:r>
            <a:r>
              <a:rPr lang="en-US" dirty="0"/>
              <a:t>M</a:t>
            </a:r>
            <a:r>
              <a:rPr dirty="0"/>
              <a:t>ets: 2%</a:t>
            </a:r>
          </a:p>
        </p:txBody>
      </p:sp>
    </p:spTree>
  </p:cSld>
  <p:clrMapOvr>
    <a:masterClrMapping/>
  </p:clrMapOvr>
  <p:transition spd="med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C7B131-3C4D-A061-E09C-1DA8BF9C54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337" y="-117623"/>
            <a:ext cx="22031325" cy="138336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CC risk factors"/>
          <p:cNvSpPr txBox="1"/>
          <p:nvPr/>
        </p:nvSpPr>
        <p:spPr>
          <a:xfrm>
            <a:off x="9729177" y="520767"/>
            <a:ext cx="4925646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/>
          </a:lstStyle>
          <a:p>
            <a:r>
              <a:t>SCC risk factors</a:t>
            </a:r>
          </a:p>
        </p:txBody>
      </p:sp>
      <p:sp>
        <p:nvSpPr>
          <p:cNvPr id="418" name="immunosuppression/hematologic malignancies…"/>
          <p:cNvSpPr txBox="1"/>
          <p:nvPr/>
        </p:nvSpPr>
        <p:spPr>
          <a:xfrm>
            <a:off x="4295838" y="3243262"/>
            <a:ext cx="15792324" cy="722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immunosuppression/hematologic malignancies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location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size &gt;2cm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depth&gt;2mm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poor differentiation</a:t>
            </a:r>
          </a:p>
        </p:txBody>
      </p:sp>
    </p:spTree>
  </p:cSld>
  <p:clrMapOvr>
    <a:masterClrMapping/>
  </p:clrMapOvr>
  <p:transition spd="med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CC risk factors"/>
          <p:cNvSpPr txBox="1"/>
          <p:nvPr/>
        </p:nvSpPr>
        <p:spPr>
          <a:xfrm>
            <a:off x="9729177" y="520767"/>
            <a:ext cx="4925646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/>
          </a:lstStyle>
          <a:p>
            <a:r>
              <a:t>SCC risk factors</a:t>
            </a:r>
          </a:p>
        </p:txBody>
      </p:sp>
      <p:sp>
        <p:nvSpPr>
          <p:cNvPr id="421" name="immunosuppression/hematologic malignancies…"/>
          <p:cNvSpPr txBox="1"/>
          <p:nvPr/>
        </p:nvSpPr>
        <p:spPr>
          <a:xfrm>
            <a:off x="4295838" y="3243262"/>
            <a:ext cx="15792324" cy="722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immunosuppression/hematologic malignancies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location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size &gt;2cm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depth&gt;2mm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poor differentiation</a:t>
            </a:r>
          </a:p>
        </p:txBody>
      </p:sp>
    </p:spTree>
  </p:cSld>
  <p:clrMapOvr>
    <a:masterClrMapping/>
  </p:clrMapOvr>
  <p:transition spd="med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CC risk factors"/>
          <p:cNvSpPr txBox="1"/>
          <p:nvPr/>
        </p:nvSpPr>
        <p:spPr>
          <a:xfrm>
            <a:off x="9729177" y="520767"/>
            <a:ext cx="4925646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/>
          </a:lstStyle>
          <a:p>
            <a:r>
              <a:t>SCC risk factors</a:t>
            </a:r>
          </a:p>
        </p:txBody>
      </p:sp>
      <p:sp>
        <p:nvSpPr>
          <p:cNvPr id="430" name="immunosuppression/hematologic malignancies…"/>
          <p:cNvSpPr txBox="1"/>
          <p:nvPr/>
        </p:nvSpPr>
        <p:spPr>
          <a:xfrm>
            <a:off x="4295838" y="3243262"/>
            <a:ext cx="15792324" cy="722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immunosuppression/hematologic malignancies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location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size &gt;2cm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depth&gt;2mm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poor differentiation</a:t>
            </a:r>
          </a:p>
        </p:txBody>
      </p:sp>
    </p:spTree>
  </p:cSld>
  <p:clrMapOvr>
    <a:masterClrMapping/>
  </p:clrMapOvr>
  <p:transition spd="med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CC risk factors"/>
          <p:cNvSpPr txBox="1"/>
          <p:nvPr/>
        </p:nvSpPr>
        <p:spPr>
          <a:xfrm>
            <a:off x="9729177" y="520767"/>
            <a:ext cx="4925646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/>
          </a:lstStyle>
          <a:p>
            <a:r>
              <a:t>SCC risk factors</a:t>
            </a:r>
          </a:p>
        </p:txBody>
      </p:sp>
      <p:sp>
        <p:nvSpPr>
          <p:cNvPr id="433" name="immunosuppression/hematologic malignancies…"/>
          <p:cNvSpPr txBox="1"/>
          <p:nvPr/>
        </p:nvSpPr>
        <p:spPr>
          <a:xfrm>
            <a:off x="4295838" y="3243262"/>
            <a:ext cx="15792324" cy="722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immunosuppression/hematologic malignancies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location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size &gt;2cm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</a:pPr>
            <a:r>
              <a:t>depth&gt;2mm</a:t>
            </a:r>
          </a:p>
          <a:p>
            <a:pPr marL="938463" indent="-938463" algn="l" defTabSz="821531">
              <a:lnSpc>
                <a:spcPct val="200000"/>
              </a:lnSpc>
              <a:buSzPct val="100000"/>
              <a:buAutoNum type="arabicPeriod"/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poor differentiation</a:t>
            </a:r>
          </a:p>
        </p:txBody>
      </p:sp>
    </p:spTree>
  </p:cSld>
  <p:clrMapOvr>
    <a:masterClrMapping/>
  </p:clrMapOvr>
  <p:transition spd="med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prognostic classification of squamous cell carcinoma"/>
          <p:cNvSpPr txBox="1"/>
          <p:nvPr/>
        </p:nvSpPr>
        <p:spPr>
          <a:xfrm>
            <a:off x="3526299" y="0"/>
            <a:ext cx="17328223" cy="811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1435" tIns="51435" rIns="51435" bIns="51435" anchor="ctr">
            <a:spAutoFit/>
          </a:bodyPr>
          <a:lstStyle>
            <a:lvl1pPr defTabSz="642937">
              <a:defRPr sz="4600"/>
            </a:lvl1pPr>
          </a:lstStyle>
          <a:p>
            <a:r>
              <a:rPr dirty="0"/>
              <a:t>prognostic classification of squamous cell carcinoma</a:t>
            </a:r>
          </a:p>
        </p:txBody>
      </p:sp>
      <p:graphicFrame>
        <p:nvGraphicFramePr>
          <p:cNvPr id="436" name="Tabella senza nome"/>
          <p:cNvGraphicFramePr/>
          <p:nvPr>
            <p:extLst>
              <p:ext uri="{D42A27DB-BD31-4B8C-83A1-F6EECF244321}">
                <p14:modId xmlns:p14="http://schemas.microsoft.com/office/powerpoint/2010/main" val="1906487403"/>
              </p:ext>
            </p:extLst>
          </p:nvPr>
        </p:nvGraphicFramePr>
        <p:xfrm>
          <a:off x="800099" y="7143197"/>
          <a:ext cx="23583901" cy="3157264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933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37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5120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low risk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high risk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high risk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2144"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 dirty="0">
                          <a:solidFill>
                            <a:srgbClr val="FFFFFF"/>
                          </a:solidFill>
                        </a:rPr>
                        <a:t>well differentiated type
location on sun-exposed areas (except ear and lip)
4 - 6 mm margins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solidFill>
                            <a:srgbClr val="FFFFFF"/>
                          </a:solidFill>
                        </a:rPr>
                        <a:t>periorificial zones and scars
diameter &gt; 2 cm
immune suppression
&gt; 6 mm margins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2827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 dirty="0">
                          <a:solidFill>
                            <a:srgbClr val="FFFFFF"/>
                          </a:solidFill>
                        </a:rPr>
                        <a:t>non-differentiated or desmoplastic type
perineural invasion
&gt; 6 mm margins</a:t>
                      </a:r>
                    </a:p>
                  </a:txBody>
                  <a:tcPr marL="50800" marR="50800" marT="50800" marB="50800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37" name="406017.002.jpg" descr="406017.002.jpg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2" y="1737427"/>
            <a:ext cx="7840236" cy="5405769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pic>
        <p:nvPicPr>
          <p:cNvPr id="438" name="405894.005.jpg" descr="405894.005.jp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00099" y="1743075"/>
            <a:ext cx="7285465" cy="5109692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pic>
        <p:nvPicPr>
          <p:cNvPr id="439" name="405170.007.jpg" descr="405170.007.jp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7430750" y="1737427"/>
            <a:ext cx="6953250" cy="5405769"/>
          </a:xfrm>
          <a:prstGeom prst="rect">
            <a:avLst/>
          </a:prstGeom>
          <a:effectLst>
            <a:reflection stA="50000" endPos="40000" dir="5400000" sy="-100000" algn="bl" rotWithShape="0"/>
          </a:effectLst>
        </p:spPr>
      </p:pic>
      <p:sp>
        <p:nvSpPr>
          <p:cNvPr id="440" name="French Society of Dermatology. Guidelines for the diagnosis and treatment of cutaneous squamous cell carcinoma. Ann Dermatol  Venereol. 2009"/>
          <p:cNvSpPr txBox="1"/>
          <p:nvPr/>
        </p:nvSpPr>
        <p:spPr>
          <a:xfrm>
            <a:off x="2881778" y="11972925"/>
            <a:ext cx="18025597" cy="842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1435" tIns="51435" rIns="51435" bIns="51435" anchor="ctr">
            <a:spAutoFit/>
          </a:bodyPr>
          <a:lstStyle>
            <a:lvl1pPr defTabSz="642937"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rPr sz="2400" dirty="0"/>
              <a:t>French Society of Dermatology. Guidelines for the diagnosis and treatment of cutaneous squamous cell carcinoma. Ann Dermatol  </a:t>
            </a:r>
            <a:r>
              <a:rPr sz="2400" dirty="0" err="1"/>
              <a:t>Venereol</a:t>
            </a:r>
            <a:r>
              <a:rPr sz="2400" dirty="0"/>
              <a:t>. 2009</a:t>
            </a:r>
          </a:p>
        </p:txBody>
      </p:sp>
    </p:spTree>
  </p:cSld>
  <p:clrMapOvr>
    <a:masterClrMapping/>
  </p:clrMapOvr>
  <p:transition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low risk"/>
          <p:cNvSpPr txBox="1"/>
          <p:nvPr/>
        </p:nvSpPr>
        <p:spPr>
          <a:xfrm>
            <a:off x="7714246" y="372566"/>
            <a:ext cx="2574945" cy="996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5800">
                <a:solidFill>
                  <a:srgbClr val="FFF700"/>
                </a:solidFill>
              </a:defRPr>
            </a:lvl1pPr>
          </a:lstStyle>
          <a:p>
            <a:r>
              <a:t>low risk</a:t>
            </a:r>
          </a:p>
        </p:txBody>
      </p:sp>
      <p:sp>
        <p:nvSpPr>
          <p:cNvPr id="447" name="high risk"/>
          <p:cNvSpPr txBox="1"/>
          <p:nvPr/>
        </p:nvSpPr>
        <p:spPr>
          <a:xfrm>
            <a:off x="15675365" y="372566"/>
            <a:ext cx="2902732" cy="996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5800">
                <a:solidFill>
                  <a:srgbClr val="FFF700"/>
                </a:solidFill>
              </a:defRPr>
            </a:lvl1pPr>
          </a:lstStyle>
          <a:p>
            <a:r>
              <a:t>high risk</a:t>
            </a:r>
          </a:p>
        </p:txBody>
      </p:sp>
      <p:sp>
        <p:nvSpPr>
          <p:cNvPr id="448" name="ordinary excision"/>
          <p:cNvSpPr txBox="1"/>
          <p:nvPr/>
        </p:nvSpPr>
        <p:spPr>
          <a:xfrm>
            <a:off x="7821691" y="4565848"/>
            <a:ext cx="4374001" cy="780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4400"/>
            </a:lvl1pPr>
          </a:lstStyle>
          <a:p>
            <a:r>
              <a:t>ordinary excision</a:t>
            </a:r>
          </a:p>
        </p:txBody>
      </p:sp>
      <p:sp>
        <p:nvSpPr>
          <p:cNvPr id="449" name="immediate excision"/>
          <p:cNvSpPr txBox="1"/>
          <p:nvPr/>
        </p:nvSpPr>
        <p:spPr>
          <a:xfrm>
            <a:off x="14660331" y="4479342"/>
            <a:ext cx="4932801" cy="780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4400"/>
            </a:lvl1pPr>
          </a:lstStyle>
          <a:p>
            <a:r>
              <a:t>immediate excision</a:t>
            </a:r>
          </a:p>
        </p:txBody>
      </p:sp>
      <p:sp>
        <p:nvSpPr>
          <p:cNvPr id="450" name="margins 4-6 mm"/>
          <p:cNvSpPr txBox="1"/>
          <p:nvPr/>
        </p:nvSpPr>
        <p:spPr>
          <a:xfrm>
            <a:off x="7915290" y="5463282"/>
            <a:ext cx="4186803" cy="780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4400"/>
            </a:lvl1pPr>
          </a:lstStyle>
          <a:p>
            <a:r>
              <a:t>margins 4-6 mm</a:t>
            </a:r>
          </a:p>
        </p:txBody>
      </p:sp>
      <p:sp>
        <p:nvSpPr>
          <p:cNvPr id="451" name="margins 6-10 mm"/>
          <p:cNvSpPr txBox="1"/>
          <p:nvPr/>
        </p:nvSpPr>
        <p:spPr>
          <a:xfrm>
            <a:off x="14877983" y="5463282"/>
            <a:ext cx="4497497" cy="780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4400"/>
            </a:lvl1pPr>
          </a:lstStyle>
          <a:p>
            <a:r>
              <a:t>margins 6-10 mm</a:t>
            </a:r>
          </a:p>
        </p:txBody>
      </p:sp>
      <p:sp>
        <p:nvSpPr>
          <p:cNvPr id="452" name="clinical every 6m…"/>
          <p:cNvSpPr txBox="1"/>
          <p:nvPr/>
        </p:nvSpPr>
        <p:spPr>
          <a:xfrm>
            <a:off x="7483441" y="10101138"/>
            <a:ext cx="4809256" cy="3066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/>
          <a:p>
            <a:pPr defTabSz="821531">
              <a:defRPr sz="5000"/>
            </a:pPr>
            <a:r>
              <a:rPr sz="4400" dirty="0"/>
              <a:t>clinical every 6m</a:t>
            </a:r>
          </a:p>
          <a:p>
            <a:pPr defTabSz="821531">
              <a:defRPr sz="5000"/>
            </a:pPr>
            <a:r>
              <a:rPr dirty="0"/>
              <a:t> </a:t>
            </a:r>
          </a:p>
          <a:p>
            <a:pPr defTabSz="821531">
              <a:defRPr sz="5000"/>
            </a:pPr>
            <a:endParaRPr dirty="0"/>
          </a:p>
          <a:p>
            <a:pPr defTabSz="821531">
              <a:defRPr sz="5000"/>
            </a:pPr>
            <a:r>
              <a:rPr sz="4400" dirty="0"/>
              <a:t>clinical every 12m</a:t>
            </a:r>
            <a:r>
              <a:rPr dirty="0"/>
              <a:t> </a:t>
            </a:r>
          </a:p>
        </p:txBody>
      </p:sp>
      <p:sp>
        <p:nvSpPr>
          <p:cNvPr id="453" name="management"/>
          <p:cNvSpPr txBox="1"/>
          <p:nvPr/>
        </p:nvSpPr>
        <p:spPr>
          <a:xfrm>
            <a:off x="11051956" y="2489057"/>
            <a:ext cx="3860642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5000" u="sng"/>
            </a:lvl1pPr>
          </a:lstStyle>
          <a:p>
            <a:r>
              <a:t>management</a:t>
            </a:r>
          </a:p>
        </p:txBody>
      </p:sp>
      <p:sp>
        <p:nvSpPr>
          <p:cNvPr id="454" name="follow up"/>
          <p:cNvSpPr txBox="1"/>
          <p:nvPr/>
        </p:nvSpPr>
        <p:spPr>
          <a:xfrm>
            <a:off x="11652031" y="8739913"/>
            <a:ext cx="2660492" cy="86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5000" u="sng"/>
            </a:lvl1pPr>
          </a:lstStyle>
          <a:p>
            <a:r>
              <a:t>follow up</a:t>
            </a:r>
          </a:p>
        </p:txBody>
      </p:sp>
      <p:sp>
        <p:nvSpPr>
          <p:cNvPr id="455" name="adjuvant radiotherapy…"/>
          <p:cNvSpPr txBox="1"/>
          <p:nvPr/>
        </p:nvSpPr>
        <p:spPr>
          <a:xfrm>
            <a:off x="13510600" y="6450000"/>
            <a:ext cx="7232263" cy="1453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/>
          <a:p>
            <a:pPr defTabSz="821531">
              <a:defRPr sz="4400"/>
            </a:pPr>
            <a:r>
              <a:t>adjuvant radiotherapy</a:t>
            </a:r>
          </a:p>
          <a:p>
            <a:pPr defTabSz="821531">
              <a:defRPr sz="4400"/>
            </a:pPr>
            <a:r>
              <a:t>in case of nerve involvement</a:t>
            </a:r>
          </a:p>
        </p:txBody>
      </p:sp>
      <p:sp>
        <p:nvSpPr>
          <p:cNvPr id="456" name="clinical every 3m…"/>
          <p:cNvSpPr txBox="1"/>
          <p:nvPr/>
        </p:nvSpPr>
        <p:spPr>
          <a:xfrm>
            <a:off x="14748341" y="10190038"/>
            <a:ext cx="4756780" cy="28884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/>
          <a:p>
            <a:pPr defTabSz="821531">
              <a:defRPr sz="4400"/>
            </a:pPr>
            <a:r>
              <a:t>clinical every 3m </a:t>
            </a:r>
          </a:p>
          <a:p>
            <a:pPr defTabSz="821531">
              <a:defRPr sz="4400"/>
            </a:pPr>
            <a:r>
              <a:t> and U/S every 6m</a:t>
            </a:r>
          </a:p>
          <a:p>
            <a:pPr defTabSz="821531">
              <a:defRPr sz="5000"/>
            </a:pPr>
            <a:endParaRPr/>
          </a:p>
          <a:p>
            <a:pPr defTabSz="821531">
              <a:defRPr sz="4400"/>
            </a:pPr>
            <a:r>
              <a:t>clinical every 6m </a:t>
            </a:r>
          </a:p>
        </p:txBody>
      </p:sp>
      <p:sp>
        <p:nvSpPr>
          <p:cNvPr id="457" name="Line"/>
          <p:cNvSpPr/>
          <p:nvPr/>
        </p:nvSpPr>
        <p:spPr>
          <a:xfrm flipV="1">
            <a:off x="12982276" y="4578022"/>
            <a:ext cx="1" cy="3070221"/>
          </a:xfrm>
          <a:prstGeom prst="line">
            <a:avLst/>
          </a:prstGeom>
          <a:ln w="12700">
            <a:solidFill>
              <a:srgbClr val="FFF700"/>
            </a:solidFill>
            <a:miter lim="400000"/>
          </a:ln>
        </p:spPr>
        <p:txBody>
          <a:bodyPr lIns="53578" tIns="53578" rIns="53578" bIns="53578" anchor="ctr"/>
          <a:lstStyle/>
          <a:p>
            <a:pPr defTabSz="821531">
              <a:defRPr sz="30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8" name="Line"/>
          <p:cNvSpPr/>
          <p:nvPr/>
        </p:nvSpPr>
        <p:spPr>
          <a:xfrm flipV="1">
            <a:off x="12982277" y="10288149"/>
            <a:ext cx="1" cy="2692235"/>
          </a:xfrm>
          <a:prstGeom prst="line">
            <a:avLst/>
          </a:prstGeom>
          <a:ln w="12700">
            <a:solidFill>
              <a:srgbClr val="FFF700"/>
            </a:solidFill>
            <a:miter lim="400000"/>
          </a:ln>
        </p:spPr>
        <p:txBody>
          <a:bodyPr lIns="53578" tIns="53578" rIns="53578" bIns="53578" anchor="ctr"/>
          <a:lstStyle/>
          <a:p>
            <a:pPr defTabSz="821531">
              <a:defRPr sz="30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9" name="Line"/>
          <p:cNvSpPr/>
          <p:nvPr/>
        </p:nvSpPr>
        <p:spPr>
          <a:xfrm flipV="1">
            <a:off x="12982277" y="227384"/>
            <a:ext cx="1" cy="1286521"/>
          </a:xfrm>
          <a:prstGeom prst="line">
            <a:avLst/>
          </a:prstGeom>
          <a:ln w="12700">
            <a:solidFill>
              <a:srgbClr val="FFF700"/>
            </a:solidFill>
            <a:miter lim="400000"/>
          </a:ln>
        </p:spPr>
        <p:txBody>
          <a:bodyPr lIns="53578" tIns="53578" rIns="53578" bIns="53578" anchor="ctr"/>
          <a:lstStyle/>
          <a:p>
            <a:pPr defTabSz="821531">
              <a:defRPr sz="30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0" name="years 1-2:"/>
          <p:cNvSpPr txBox="1"/>
          <p:nvPr/>
        </p:nvSpPr>
        <p:spPr>
          <a:xfrm>
            <a:off x="1595518" y="10183365"/>
            <a:ext cx="2943067" cy="86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5000" u="sng"/>
            </a:lvl1pPr>
          </a:lstStyle>
          <a:p>
            <a:r>
              <a:t>years 1-2:</a:t>
            </a:r>
          </a:p>
        </p:txBody>
      </p:sp>
      <p:sp>
        <p:nvSpPr>
          <p:cNvPr id="461" name="years 3-5:"/>
          <p:cNvSpPr txBox="1"/>
          <p:nvPr/>
        </p:nvSpPr>
        <p:spPr>
          <a:xfrm>
            <a:off x="1595518" y="12131613"/>
            <a:ext cx="2943067" cy="86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5000" u="sng"/>
            </a:lvl1pPr>
          </a:lstStyle>
          <a:p>
            <a:r>
              <a:t>years 3-5:</a:t>
            </a:r>
          </a:p>
        </p:txBody>
      </p:sp>
    </p:spTree>
  </p:cSld>
  <p:clrMapOvr>
    <a:masterClrMapping/>
  </p:clrMapOvr>
  <p:transition spd="med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1362" y="1258353"/>
            <a:ext cx="17364075" cy="1184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43400" y="13106400"/>
            <a:ext cx="152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</a:t>
            </a:r>
            <a:r>
              <a:rPr lang="en-US" sz="3600" dirty="0" err="1"/>
              <a:t>A.J.Stratigos</a:t>
            </a:r>
            <a:r>
              <a:rPr lang="en-US" sz="3600" dirty="0"/>
              <a:t> et al., European Journal of Cancer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11AA8E-E65B-60BF-7BFD-94B85ADF38E0}"/>
              </a:ext>
            </a:extLst>
          </p:cNvPr>
          <p:cNvSpPr txBox="1"/>
          <p:nvPr/>
        </p:nvSpPr>
        <p:spPr>
          <a:xfrm>
            <a:off x="0" y="0"/>
            <a:ext cx="2438400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l-GR" sz="8000" b="1" dirty="0">
                <a:solidFill>
                  <a:schemeClr val="tx1"/>
                </a:solidFill>
              </a:rPr>
              <a:t>ΕΥΡΩΠΑΙΚΕΣ ΟΔΗΓΙΕΣ ΔΙΑΧΕΙΡΙΣΗΣ </a:t>
            </a:r>
            <a:r>
              <a:rPr lang="en-US" sz="8000" b="1" dirty="0">
                <a:solidFill>
                  <a:schemeClr val="tx1"/>
                </a:solidFill>
              </a:rPr>
              <a:t>SCC</a:t>
            </a:r>
          </a:p>
        </p:txBody>
      </p:sp>
    </p:spTree>
    <p:extLst>
      <p:ext uri="{BB962C8B-B14F-4D97-AF65-F5344CB8AC3E}">
        <p14:creationId xmlns:p14="http://schemas.microsoft.com/office/powerpoint/2010/main" val="3591506709"/>
      </p:ext>
    </p:extLst>
  </p:cSld>
  <p:clrMapOvr>
    <a:masterClrMapping/>
  </p:clrMapOvr>
  <p:transition spd="med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15cb.jpg" descr="15cb.jpg"/>
          <p:cNvPicPr>
            <a:picLocks noChangeAspect="1"/>
          </p:cNvPicPr>
          <p:nvPr/>
        </p:nvPicPr>
        <p:blipFill>
          <a:blip r:embed="rId2"/>
          <a:srcRect b="11581"/>
          <a:stretch>
            <a:fillRect/>
          </a:stretch>
        </p:blipFill>
        <p:spPr>
          <a:xfrm>
            <a:off x="1486693" y="-241102"/>
            <a:ext cx="21410539" cy="14198088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15ca.jpg" descr="15ca.jpg"/>
          <p:cNvPicPr>
            <a:picLocks noChangeAspect="1"/>
          </p:cNvPicPr>
          <p:nvPr/>
        </p:nvPicPr>
        <p:blipFill>
          <a:blip r:embed="rId2"/>
          <a:srcRect b="17379"/>
          <a:stretch>
            <a:fillRect/>
          </a:stretch>
        </p:blipFill>
        <p:spPr>
          <a:xfrm>
            <a:off x="1706" y="-795453"/>
            <a:ext cx="24498483" cy="15180574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15db.jpg" descr="15db.jpg"/>
          <p:cNvPicPr>
            <a:picLocks noChangeAspect="1"/>
          </p:cNvPicPr>
          <p:nvPr/>
        </p:nvPicPr>
        <p:blipFill>
          <a:blip r:embed="rId2"/>
          <a:srcRect t="6571" b="4629"/>
          <a:stretch>
            <a:fillRect/>
          </a:stretch>
        </p:blipFill>
        <p:spPr>
          <a:xfrm>
            <a:off x="1853803" y="-27186"/>
            <a:ext cx="20676422" cy="13770233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15da.jpg" descr="15da.jpg"/>
          <p:cNvPicPr>
            <a:picLocks noChangeAspect="1"/>
          </p:cNvPicPr>
          <p:nvPr/>
        </p:nvPicPr>
        <p:blipFill>
          <a:blip r:embed="rId2"/>
          <a:srcRect b="18046"/>
          <a:stretch>
            <a:fillRect/>
          </a:stretch>
        </p:blipFill>
        <p:spPr>
          <a:xfrm>
            <a:off x="945157" y="-54968"/>
            <a:ext cx="22493569" cy="13825764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p:transition spd="med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messages"/>
          <p:cNvSpPr txBox="1"/>
          <p:nvPr/>
        </p:nvSpPr>
        <p:spPr>
          <a:xfrm>
            <a:off x="9122653" y="6096013"/>
            <a:ext cx="6138699" cy="1523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9200"/>
            </a:lvl1pPr>
          </a:lstStyle>
          <a:p>
            <a:r>
              <a:rPr lang="en-US" dirty="0"/>
              <a:t>Take Home</a:t>
            </a:r>
            <a:endParaRPr dirty="0"/>
          </a:p>
        </p:txBody>
      </p:sp>
    </p:spTree>
  </p:cSld>
  <p:clrMapOvr>
    <a:masterClrMapping/>
  </p:clrMapOvr>
  <p:transition spd="med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well differentiated SCC is white"/>
          <p:cNvSpPr txBox="1"/>
          <p:nvPr/>
        </p:nvSpPr>
        <p:spPr>
          <a:xfrm>
            <a:off x="3714919" y="4408302"/>
            <a:ext cx="16954161" cy="1523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9200"/>
            </a:lvl1pPr>
          </a:lstStyle>
          <a:p>
            <a:r>
              <a:rPr lang="en-US" dirty="0"/>
              <a:t>W</a:t>
            </a:r>
            <a:r>
              <a:rPr dirty="0"/>
              <a:t>ell </a:t>
            </a:r>
            <a:r>
              <a:rPr lang="en-US" dirty="0"/>
              <a:t>D</a:t>
            </a:r>
            <a:r>
              <a:rPr dirty="0"/>
              <a:t>ifferentiated SCC is </a:t>
            </a:r>
            <a:r>
              <a:rPr lang="en-US" dirty="0"/>
              <a:t>W</a:t>
            </a:r>
            <a:r>
              <a:rPr dirty="0"/>
              <a:t>hite</a:t>
            </a:r>
          </a:p>
        </p:txBody>
      </p:sp>
      <p:sp>
        <p:nvSpPr>
          <p:cNvPr id="592" name="poorly differentiated SCC is red"/>
          <p:cNvSpPr txBox="1"/>
          <p:nvPr/>
        </p:nvSpPr>
        <p:spPr>
          <a:xfrm>
            <a:off x="3582672" y="7422071"/>
            <a:ext cx="17218656" cy="1523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9200"/>
            </a:lvl1pPr>
          </a:lstStyle>
          <a:p>
            <a:r>
              <a:rPr lang="en-US" dirty="0"/>
              <a:t>P</a:t>
            </a:r>
            <a:r>
              <a:rPr dirty="0"/>
              <a:t>oorly </a:t>
            </a:r>
            <a:r>
              <a:rPr lang="en-US" dirty="0"/>
              <a:t>D</a:t>
            </a:r>
            <a:r>
              <a:rPr dirty="0"/>
              <a:t>ifferentiated SCC is </a:t>
            </a:r>
            <a:r>
              <a:rPr lang="en-US" dirty="0"/>
              <a:t>R</a:t>
            </a:r>
            <a:r>
              <a:rPr dirty="0"/>
              <a:t>ed</a:t>
            </a:r>
          </a:p>
        </p:txBody>
      </p:sp>
    </p:spTree>
  </p:cSld>
  <p:clrMapOvr>
    <a:masterClrMapping/>
  </p:clrMapOvr>
  <p:transition spd="med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27d.jpg" descr="27d.jpg"/>
          <p:cNvPicPr>
            <a:picLocks noChangeAspect="1"/>
          </p:cNvPicPr>
          <p:nvPr/>
        </p:nvPicPr>
        <p:blipFill>
          <a:blip r:embed="rId2"/>
          <a:srcRect l="9913" t="9913" r="9913" b="9913"/>
          <a:stretch>
            <a:fillRect/>
          </a:stretch>
        </p:blipFill>
        <p:spPr>
          <a:xfrm>
            <a:off x="5333999" y="1714499"/>
            <a:ext cx="13716002" cy="10287001"/>
          </a:xfrm>
          <a:prstGeom prst="rect">
            <a:avLst/>
          </a:prstGeom>
          <a:ln w="12700">
            <a:miter lim="400000"/>
          </a:ln>
        </p:spPr>
      </p:pic>
      <p:sp>
        <p:nvSpPr>
          <p:cNvPr id="595" name="immediate excision !!!"/>
          <p:cNvSpPr txBox="1"/>
          <p:nvPr/>
        </p:nvSpPr>
        <p:spPr>
          <a:xfrm>
            <a:off x="7241896" y="6328767"/>
            <a:ext cx="10168098" cy="1326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8000"/>
            </a:lvl1pPr>
          </a:lstStyle>
          <a:p>
            <a:r>
              <a:t>immediate excision !!!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" grpId="1" animBg="1" advAuto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scc dermoscopy.jpg" descr="scc dermoscopy.jpg"/>
          <p:cNvPicPr>
            <a:picLocks noChangeAspect="1"/>
          </p:cNvPicPr>
          <p:nvPr/>
        </p:nvPicPr>
        <p:blipFill>
          <a:blip r:embed="rId2"/>
          <a:srcRect l="7968" t="9448" r="14480" b="13000"/>
          <a:stretch>
            <a:fillRect/>
          </a:stretch>
        </p:blipFill>
        <p:spPr>
          <a:xfrm>
            <a:off x="-42477" y="0"/>
            <a:ext cx="8017749" cy="6013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577" name="408828.012.jpg" descr="408828.012.jpg"/>
          <p:cNvPicPr>
            <a:picLocks noChangeAspect="1"/>
          </p:cNvPicPr>
          <p:nvPr/>
        </p:nvPicPr>
        <p:blipFill>
          <a:blip r:embed="rId3"/>
          <a:srcRect l="28383" t="19020" r="37550" b="20653"/>
          <a:stretch>
            <a:fillRect/>
          </a:stretch>
        </p:blipFill>
        <p:spPr>
          <a:xfrm rot="16200000">
            <a:off x="959606" y="5914771"/>
            <a:ext cx="6013513" cy="7986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578" name="404496.002.jpg" descr="404496.002.jpg"/>
          <p:cNvPicPr>
            <a:picLocks noChangeAspect="1"/>
          </p:cNvPicPr>
          <p:nvPr/>
        </p:nvPicPr>
        <p:blipFill>
          <a:blip r:embed="rId4"/>
          <a:srcRect l="28655" t="4152" r="22833" b="4152"/>
          <a:stretch>
            <a:fillRect/>
          </a:stretch>
        </p:blipFill>
        <p:spPr>
          <a:xfrm rot="16200000">
            <a:off x="9129820" y="-1256122"/>
            <a:ext cx="6013870" cy="8525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9" name="407550.001.jpg" descr="407550.001.jpg"/>
          <p:cNvPicPr>
            <a:picLocks noChangeAspect="1"/>
          </p:cNvPicPr>
          <p:nvPr/>
        </p:nvPicPr>
        <p:blipFill>
          <a:blip r:embed="rId5"/>
          <a:srcRect l="23880" r="20948" b="213"/>
          <a:stretch>
            <a:fillRect/>
          </a:stretch>
        </p:blipFill>
        <p:spPr>
          <a:xfrm rot="16199969">
            <a:off x="9071471" y="5829591"/>
            <a:ext cx="6013206" cy="8156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580" name="406820.007.jpg" descr="406820.007.jpg"/>
          <p:cNvPicPr>
            <a:picLocks noChangeAspect="1"/>
          </p:cNvPicPr>
          <p:nvPr/>
        </p:nvPicPr>
        <p:blipFill>
          <a:blip r:embed="rId6"/>
          <a:srcRect l="15094" t="8461" r="4802" b="12864"/>
          <a:stretch>
            <a:fillRect/>
          </a:stretch>
        </p:blipFill>
        <p:spPr>
          <a:xfrm>
            <a:off x="16221720" y="6901440"/>
            <a:ext cx="8163393" cy="6013292"/>
          </a:xfrm>
          <a:prstGeom prst="rect">
            <a:avLst/>
          </a:prstGeom>
          <a:ln w="12700">
            <a:miter lim="400000"/>
          </a:ln>
        </p:spPr>
      </p:pic>
      <p:sp>
        <p:nvSpPr>
          <p:cNvPr id="581" name="atypical fibroxanthoma"/>
          <p:cNvSpPr txBox="1"/>
          <p:nvPr/>
        </p:nvSpPr>
        <p:spPr>
          <a:xfrm>
            <a:off x="17474228" y="12890499"/>
            <a:ext cx="5658309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/>
            </a:lvl1pPr>
          </a:lstStyle>
          <a:p>
            <a:r>
              <a:t>atypical fibroxanthoma</a:t>
            </a:r>
          </a:p>
        </p:txBody>
      </p:sp>
      <p:sp>
        <p:nvSpPr>
          <p:cNvPr id="582" name="malignant fibrous histiocytoma"/>
          <p:cNvSpPr txBox="1"/>
          <p:nvPr/>
        </p:nvSpPr>
        <p:spPr>
          <a:xfrm>
            <a:off x="8308206" y="12890499"/>
            <a:ext cx="7539622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/>
            </a:lvl1pPr>
          </a:lstStyle>
          <a:p>
            <a:r>
              <a:t>malignant fibrous histiocytoma</a:t>
            </a:r>
          </a:p>
        </p:txBody>
      </p:sp>
      <p:sp>
        <p:nvSpPr>
          <p:cNvPr id="583" name="melanoma"/>
          <p:cNvSpPr txBox="1"/>
          <p:nvPr/>
        </p:nvSpPr>
        <p:spPr>
          <a:xfrm>
            <a:off x="2634610" y="12890499"/>
            <a:ext cx="2663495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/>
            </a:lvl1pPr>
          </a:lstStyle>
          <a:p>
            <a:r>
              <a:t>melanoma</a:t>
            </a:r>
          </a:p>
        </p:txBody>
      </p:sp>
      <p:sp>
        <p:nvSpPr>
          <p:cNvPr id="584" name="SCC"/>
          <p:cNvSpPr txBox="1"/>
          <p:nvPr/>
        </p:nvSpPr>
        <p:spPr>
          <a:xfrm>
            <a:off x="3348089" y="5981699"/>
            <a:ext cx="1236537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/>
            </a:lvl1pPr>
          </a:lstStyle>
          <a:p>
            <a:r>
              <a:t>SCC</a:t>
            </a:r>
          </a:p>
        </p:txBody>
      </p:sp>
      <p:sp>
        <p:nvSpPr>
          <p:cNvPr id="585" name="Merkel cell carcinoma"/>
          <p:cNvSpPr txBox="1"/>
          <p:nvPr/>
        </p:nvSpPr>
        <p:spPr>
          <a:xfrm>
            <a:off x="17659195" y="5981699"/>
            <a:ext cx="5475911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/>
            </a:lvl1pPr>
          </a:lstStyle>
          <a:p>
            <a:r>
              <a:t>Merkel cell carcinoma</a:t>
            </a:r>
          </a:p>
        </p:txBody>
      </p:sp>
      <p:sp>
        <p:nvSpPr>
          <p:cNvPr id="586" name="adnexal carcinoma"/>
          <p:cNvSpPr txBox="1"/>
          <p:nvPr/>
        </p:nvSpPr>
        <p:spPr>
          <a:xfrm>
            <a:off x="9747484" y="5981699"/>
            <a:ext cx="4778541" cy="76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300"/>
            </a:lvl1pPr>
          </a:lstStyle>
          <a:p>
            <a:r>
              <a:t>adnexal carcinoma</a:t>
            </a:r>
          </a:p>
        </p:txBody>
      </p:sp>
      <p:pic>
        <p:nvPicPr>
          <p:cNvPr id="587" name="626316.jpg" descr="626316.jpg"/>
          <p:cNvPicPr>
            <a:picLocks noChangeAspect="1"/>
          </p:cNvPicPr>
          <p:nvPr/>
        </p:nvPicPr>
        <p:blipFill>
          <a:blip r:embed="rId7"/>
          <a:srcRect l="2134" t="32480" r="37564" b="7217"/>
          <a:stretch>
            <a:fillRect/>
          </a:stretch>
        </p:blipFill>
        <p:spPr>
          <a:xfrm rot="16200000">
            <a:off x="17390424" y="-1002242"/>
            <a:ext cx="6013451" cy="80179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the most difficult ddx of SCC"/>
          <p:cNvSpPr txBox="1"/>
          <p:nvPr/>
        </p:nvSpPr>
        <p:spPr>
          <a:xfrm>
            <a:off x="2314704" y="6265290"/>
            <a:ext cx="19754606" cy="1185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7000"/>
            </a:lvl1pPr>
          </a:lstStyle>
          <a:p>
            <a:r>
              <a:rPr dirty="0"/>
              <a:t>the most difficult </a:t>
            </a:r>
            <a:r>
              <a:rPr dirty="0" err="1"/>
              <a:t>ddx</a:t>
            </a:r>
            <a:r>
              <a:rPr dirty="0"/>
              <a:t> of</a:t>
            </a:r>
            <a:r>
              <a:rPr lang="en-US" dirty="0"/>
              <a:t>  (well differentiated)</a:t>
            </a:r>
            <a:r>
              <a:rPr dirty="0"/>
              <a:t> SCC</a:t>
            </a:r>
          </a:p>
        </p:txBody>
      </p:sp>
    </p:spTree>
  </p:cSld>
  <p:clrMapOvr>
    <a:masterClrMapping/>
  </p:clrMapOvr>
  <p:transition spd="med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Image" descr="Image"/>
          <p:cNvPicPr>
            <a:picLocks noChangeAspect="1"/>
          </p:cNvPicPr>
          <p:nvPr/>
        </p:nvPicPr>
        <p:blipFill>
          <a:blip r:embed="rId2"/>
          <a:srcRect l="19348" t="1469" r="26735"/>
          <a:stretch>
            <a:fillRect/>
          </a:stretch>
        </p:blipFill>
        <p:spPr>
          <a:xfrm>
            <a:off x="-107950" y="-373002"/>
            <a:ext cx="11768139" cy="14249523"/>
          </a:xfrm>
          <a:prstGeom prst="rect">
            <a:avLst/>
          </a:prstGeom>
          <a:ln w="12700">
            <a:miter lim="400000"/>
          </a:ln>
        </p:spPr>
      </p:pic>
      <p:pic>
        <p:nvPicPr>
          <p:cNvPr id="673" name="84d.jpg" descr="84d.jpg"/>
          <p:cNvPicPr>
            <a:picLocks noChangeAspect="1"/>
          </p:cNvPicPr>
          <p:nvPr/>
        </p:nvPicPr>
        <p:blipFill>
          <a:blip r:embed="rId3"/>
          <a:srcRect l="23639" t="12303" r="28386" b="29766"/>
          <a:stretch>
            <a:fillRect/>
          </a:stretch>
        </p:blipFill>
        <p:spPr>
          <a:xfrm rot="16200000">
            <a:off x="11017731" y="628762"/>
            <a:ext cx="14096137" cy="12766327"/>
          </a:xfrm>
          <a:prstGeom prst="rect">
            <a:avLst/>
          </a:prstGeom>
          <a:ln w="12700">
            <a:miter lim="400000"/>
          </a:ln>
        </p:spPr>
      </p:pic>
      <p:sp>
        <p:nvSpPr>
          <p:cNvPr id="674" name="milia like cysts"/>
          <p:cNvSpPr txBox="1"/>
          <p:nvPr/>
        </p:nvSpPr>
        <p:spPr>
          <a:xfrm>
            <a:off x="3097910" y="12712700"/>
            <a:ext cx="4370579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milia like cysts</a:t>
            </a:r>
          </a:p>
        </p:txBody>
      </p:sp>
      <p:sp>
        <p:nvSpPr>
          <p:cNvPr id="675" name="white circles"/>
          <p:cNvSpPr txBox="1"/>
          <p:nvPr/>
        </p:nvSpPr>
        <p:spPr>
          <a:xfrm>
            <a:off x="16179647" y="12420600"/>
            <a:ext cx="3772256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t>white circles</a:t>
            </a:r>
          </a:p>
        </p:txBody>
      </p:sp>
      <p:sp>
        <p:nvSpPr>
          <p:cNvPr id="676" name="Oval"/>
          <p:cNvSpPr/>
          <p:nvPr/>
        </p:nvSpPr>
        <p:spPr>
          <a:xfrm rot="19980000">
            <a:off x="11571872" y="1135431"/>
            <a:ext cx="8046498" cy="6376822"/>
          </a:xfrm>
          <a:prstGeom prst="ellipse">
            <a:avLst/>
          </a:prstGeom>
          <a:ln w="63500">
            <a:solidFill>
              <a:srgbClr val="000000"/>
            </a:solidFill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77" name="Oval"/>
          <p:cNvSpPr/>
          <p:nvPr/>
        </p:nvSpPr>
        <p:spPr>
          <a:xfrm rot="21420000">
            <a:off x="251310" y="7279126"/>
            <a:ext cx="11132241" cy="5511186"/>
          </a:xfrm>
          <a:prstGeom prst="ellipse">
            <a:avLst/>
          </a:prstGeom>
          <a:ln w="63500">
            <a:solidFill>
              <a:srgbClr val="000000"/>
            </a:solidFill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" grpId="1" animBg="1" advAuto="0"/>
      <p:bldP spid="677" grpId="2" animBg="1" advAuto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0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81" name="625769,001.jpeg" descr="625769,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85299" y="-1"/>
            <a:ext cx="18288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82" name="625769,004.jpeg" descr="625769,004.jpeg"/>
          <p:cNvPicPr>
            <a:picLocks noChangeAspect="1"/>
          </p:cNvPicPr>
          <p:nvPr/>
        </p:nvPicPr>
        <p:blipFill>
          <a:blip r:embed="rId3"/>
          <a:srcRect l="19528" t="176" r="19528" b="13285"/>
          <a:stretch>
            <a:fillRect/>
          </a:stretch>
        </p:blipFill>
        <p:spPr>
          <a:xfrm>
            <a:off x="10000911" y="0"/>
            <a:ext cx="14489048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3" name="Oval"/>
          <p:cNvSpPr/>
          <p:nvPr/>
        </p:nvSpPr>
        <p:spPr>
          <a:xfrm rot="19980000">
            <a:off x="17736797" y="6696885"/>
            <a:ext cx="5227490" cy="4157384"/>
          </a:xfrm>
          <a:prstGeom prst="ellipse">
            <a:avLst/>
          </a:prstGeom>
          <a:ln w="63500">
            <a:solidFill>
              <a:srgbClr val="000000"/>
            </a:solidFill>
            <a:miter lim="400000"/>
          </a:ln>
          <a:effectLst>
            <a:outerShdw blurRad="76200" dir="18900000" rotWithShape="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" grpId="1" animBg="1" advAuto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84d.jpg" descr="84d.jpg"/>
          <p:cNvPicPr>
            <a:picLocks noChangeAspect="1"/>
          </p:cNvPicPr>
          <p:nvPr/>
        </p:nvPicPr>
        <p:blipFill>
          <a:blip r:embed="rId2"/>
          <a:srcRect l="37551" t="14516" r="31915" b="37510"/>
          <a:stretch>
            <a:fillRect/>
          </a:stretch>
        </p:blipFill>
        <p:spPr>
          <a:xfrm>
            <a:off x="-30016" y="-42492"/>
            <a:ext cx="11711957" cy="13800884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white perifollicular circles…"/>
          <p:cNvSpPr txBox="1"/>
          <p:nvPr/>
        </p:nvSpPr>
        <p:spPr>
          <a:xfrm>
            <a:off x="14004137" y="5715000"/>
            <a:ext cx="7551726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white perifollicular circles</a:t>
            </a:r>
          </a:p>
          <a:p>
            <a:endParaRPr/>
          </a:p>
          <a:p>
            <a:pPr>
              <a:defRPr sz="4000" b="1">
                <a:latin typeface="Helvetica"/>
                <a:ea typeface="Helvetica"/>
                <a:cs typeface="Helvetica"/>
                <a:sym typeface="Helvetica"/>
              </a:defRPr>
            </a:pPr>
            <a:r>
              <a:t>clue for SCC </a:t>
            </a:r>
          </a:p>
        </p:txBody>
      </p:sp>
    </p:spTree>
  </p:cSld>
  <p:clrMapOvr>
    <a:masterClrMapping/>
  </p:clrMapOvr>
  <p:transition spd="med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9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90" name="32ca.jpeg" descr="32ca.jpeg"/>
          <p:cNvPicPr>
            <a:picLocks noChangeAspect="1"/>
          </p:cNvPicPr>
          <p:nvPr/>
        </p:nvPicPr>
        <p:blipFill>
          <a:blip r:embed="rId2"/>
          <a:srcRect l="23287" t="655" r="28633" b="655"/>
          <a:stretch>
            <a:fillRect/>
          </a:stretch>
        </p:blipFill>
        <p:spPr>
          <a:xfrm>
            <a:off x="-21977" y="0"/>
            <a:ext cx="8909398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1" name="32db.jpg" descr="32db.jpg"/>
          <p:cNvPicPr>
            <a:picLocks noChangeAspect="1"/>
          </p:cNvPicPr>
          <p:nvPr/>
        </p:nvPicPr>
        <p:blipFill>
          <a:blip r:embed="rId3"/>
          <a:srcRect l="8392" t="8392" r="8392" b="8392"/>
          <a:stretch>
            <a:fillRect/>
          </a:stretch>
        </p:blipFill>
        <p:spPr>
          <a:xfrm>
            <a:off x="8792021" y="0"/>
            <a:ext cx="18288001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692" name="SCC"/>
          <p:cNvSpPr txBox="1"/>
          <p:nvPr/>
        </p:nvSpPr>
        <p:spPr>
          <a:xfrm>
            <a:off x="11462639" y="152400"/>
            <a:ext cx="1471423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SCC</a:t>
            </a:r>
          </a:p>
        </p:txBody>
      </p:sp>
    </p:spTree>
  </p:cSld>
  <p:clrMapOvr>
    <a:masterClrMapping/>
  </p:clrMapOvr>
  <p:transition spd="med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white perivascular halos…"/>
          <p:cNvSpPr txBox="1"/>
          <p:nvPr/>
        </p:nvSpPr>
        <p:spPr>
          <a:xfrm>
            <a:off x="14162963" y="5715000"/>
            <a:ext cx="7234074" cy="228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white perivascular halos</a:t>
            </a:r>
          </a:p>
          <a:p>
            <a:endParaRPr/>
          </a:p>
          <a:p>
            <a:pPr>
              <a:defRPr sz="4000" b="1">
                <a:latin typeface="Helvetica"/>
                <a:ea typeface="Helvetica"/>
                <a:cs typeface="Helvetica"/>
                <a:sym typeface="Helvetica"/>
              </a:defRPr>
            </a:pPr>
            <a:r>
              <a:t>clue for a keratinizing tumor </a:t>
            </a:r>
          </a:p>
        </p:txBody>
      </p:sp>
      <p:pic>
        <p:nvPicPr>
          <p:cNvPr id="695" name="33db.jpg" descr="33db.jpg"/>
          <p:cNvPicPr>
            <a:picLocks noChangeAspect="1"/>
          </p:cNvPicPr>
          <p:nvPr/>
        </p:nvPicPr>
        <p:blipFill>
          <a:blip r:embed="rId2"/>
          <a:srcRect l="21329" t="23269" r="32968" b="31028"/>
          <a:stretch>
            <a:fillRect/>
          </a:stretch>
        </p:blipFill>
        <p:spPr>
          <a:xfrm rot="16200000">
            <a:off x="-1710764" y="1703585"/>
            <a:ext cx="13745257" cy="10308943"/>
          </a:xfrm>
          <a:prstGeom prst="rect">
            <a:avLst/>
          </a:prstGeom>
          <a:ln w="12700">
            <a:miter lim="400000"/>
          </a:ln>
        </p:spPr>
      </p:pic>
      <p:sp>
        <p:nvSpPr>
          <p:cNvPr id="696" name="SCC, seborrheic keratosis, common wart"/>
          <p:cNvSpPr txBox="1"/>
          <p:nvPr/>
        </p:nvSpPr>
        <p:spPr>
          <a:xfrm>
            <a:off x="11680190" y="9867900"/>
            <a:ext cx="12199621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SCC, seborrheic keratosis, common wart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" grpId="1" animBg="1" advAuto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33db.jpg" descr="33d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807" y="2012999"/>
            <a:ext cx="12064279" cy="9048210"/>
          </a:xfrm>
          <a:prstGeom prst="rect">
            <a:avLst/>
          </a:prstGeom>
          <a:ln w="12700">
            <a:miter lim="400000"/>
          </a:ln>
        </p:spPr>
      </p:pic>
      <p:sp>
        <p:nvSpPr>
          <p:cNvPr id="707" name="SCC"/>
          <p:cNvSpPr txBox="1"/>
          <p:nvPr/>
        </p:nvSpPr>
        <p:spPr>
          <a:xfrm>
            <a:off x="5404409" y="1085850"/>
            <a:ext cx="105384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t>SCC</a:t>
            </a:r>
          </a:p>
        </p:txBody>
      </p:sp>
      <p:sp>
        <p:nvSpPr>
          <p:cNvPr id="708" name="irritated SK"/>
          <p:cNvSpPr txBox="1"/>
          <p:nvPr/>
        </p:nvSpPr>
        <p:spPr>
          <a:xfrm>
            <a:off x="16796055" y="1085850"/>
            <a:ext cx="237515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t>irritated SK</a:t>
            </a:r>
          </a:p>
        </p:txBody>
      </p:sp>
      <p:pic>
        <p:nvPicPr>
          <p:cNvPr id="709" name="400469.002.jpg" descr="400469.002.jpg"/>
          <p:cNvPicPr>
            <a:picLocks noChangeAspect="1"/>
          </p:cNvPicPr>
          <p:nvPr/>
        </p:nvPicPr>
        <p:blipFill>
          <a:blip r:embed="rId3"/>
          <a:srcRect l="11973" t="11973" r="11973" b="11973"/>
          <a:stretch>
            <a:fillRect/>
          </a:stretch>
        </p:blipFill>
        <p:spPr>
          <a:xfrm>
            <a:off x="12078421" y="2012999"/>
            <a:ext cx="12064279" cy="9048210"/>
          </a:xfrm>
          <a:prstGeom prst="rect">
            <a:avLst/>
          </a:prstGeom>
          <a:ln w="12700">
            <a:miter lim="400000"/>
          </a:ln>
        </p:spPr>
      </p:pic>
      <p:sp>
        <p:nvSpPr>
          <p:cNvPr id="710" name="white halos are not symmetrically distributed"/>
          <p:cNvSpPr txBox="1"/>
          <p:nvPr/>
        </p:nvSpPr>
        <p:spPr>
          <a:xfrm>
            <a:off x="670230" y="11340658"/>
            <a:ext cx="917600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t>white halos are not symmetrically distributed</a:t>
            </a:r>
          </a:p>
        </p:txBody>
      </p:sp>
      <p:sp>
        <p:nvSpPr>
          <p:cNvPr id="711" name="white halos are many and symmetrically distributed"/>
          <p:cNvSpPr txBox="1"/>
          <p:nvPr/>
        </p:nvSpPr>
        <p:spPr>
          <a:xfrm>
            <a:off x="12823920" y="11340658"/>
            <a:ext cx="1057320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600"/>
            </a:lvl1pPr>
          </a:lstStyle>
          <a:p>
            <a:r>
              <a:t>white halos are many and symmetrically distributed</a:t>
            </a:r>
          </a:p>
        </p:txBody>
      </p:sp>
    </p:spTree>
  </p:cSld>
  <p:clrMapOvr>
    <a:masterClrMapping/>
  </p:clrMapOvr>
  <p:transition spd="med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C67676-B73E-089F-3C93-33319DCD9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315575" cy="13754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7CEDA3-BDCC-1FD5-D57C-A756FAE6B3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" t="6042" r="-278" b="17031"/>
          <a:stretch/>
        </p:blipFill>
        <p:spPr>
          <a:xfrm rot="16200000">
            <a:off x="10491787" y="-176213"/>
            <a:ext cx="13716000" cy="1406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3435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hyperkeratotic lesions"/>
          <p:cNvSpPr txBox="1"/>
          <p:nvPr/>
        </p:nvSpPr>
        <p:spPr>
          <a:xfrm>
            <a:off x="6324214" y="4901850"/>
            <a:ext cx="1173558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Apple SD 산돌고딕 Neo 일반체"/>
                <a:ea typeface="Apple SD 산돌고딕 Neo 일반체"/>
                <a:cs typeface="Apple SD 산돌고딕 Neo 일반체"/>
                <a:sym typeface="Apple SD 산돌고딕 Neo 일반체"/>
              </a:defRPr>
            </a:lvl1pPr>
          </a:lstStyle>
          <a:p>
            <a:r>
              <a:rPr lang="el-GR" sz="8000" dirty="0" err="1">
                <a:latin typeface="Arial" panose="020B0604020202020204" pitchFamily="34" charset="0"/>
                <a:cs typeface="Arial" panose="020B0604020202020204" pitchFamily="34" charset="0"/>
              </a:rPr>
              <a:t>Υπερκερατωσικές</a:t>
            </a:r>
            <a:r>
              <a:rPr lang="el-GR" sz="8000" dirty="0">
                <a:latin typeface="Arial" panose="020B0604020202020204" pitchFamily="34" charset="0"/>
                <a:cs typeface="Arial" panose="020B0604020202020204" pitchFamily="34" charset="0"/>
              </a:rPr>
              <a:t> βλάβες</a:t>
            </a:r>
            <a:endParaRPr sz="8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9386" y="480851"/>
            <a:ext cx="25358187" cy="127474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31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3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040" y="-462753"/>
            <a:ext cx="23153990" cy="15036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35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3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384" y="150154"/>
            <a:ext cx="23837932" cy="134088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39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4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284" y="-300059"/>
            <a:ext cx="15666132" cy="148210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3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4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192" y="-32595"/>
            <a:ext cx="18365781" cy="137743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7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4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339" y="-81775"/>
            <a:ext cx="16696687" cy="13879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1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5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1796" y="-345394"/>
            <a:ext cx="19270519" cy="148386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5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5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07575" y="-539913"/>
            <a:ext cx="22146147" cy="154104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9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6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429" y="-686271"/>
            <a:ext cx="24991558" cy="150816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3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6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211" y="13501"/>
            <a:ext cx="19323914" cy="136821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7" name="Double-click to edit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76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431" y="-670440"/>
            <a:ext cx="21674472" cy="150568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treatment options for advanced disease"/>
          <p:cNvSpPr txBox="1"/>
          <p:nvPr/>
        </p:nvSpPr>
        <p:spPr>
          <a:xfrm>
            <a:off x="10227119" y="235965"/>
            <a:ext cx="3929761" cy="1185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7000"/>
            </a:lvl1pPr>
          </a:lstStyle>
          <a:p>
            <a:r>
              <a:rPr lang="el-GR" dirty="0"/>
              <a:t>Θεραπεία</a:t>
            </a:r>
            <a:endParaRPr dirty="0"/>
          </a:p>
        </p:txBody>
      </p:sp>
      <p:pic>
        <p:nvPicPr>
          <p:cNvPr id="19458" name="Picture 2" descr="Patentability of methods of treatment and diagnosis - Venner Shipley">
            <a:extLst>
              <a:ext uri="{FF2B5EF4-FFF2-40B4-BE49-F238E27FC236}">
                <a16:creationId xmlns:a16="http://schemas.microsoft.com/office/drawing/2014/main" id="{DF93EE05-02E4-907A-D49C-2D81DF408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1200"/>
            <a:ext cx="24384000" cy="97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CED799AB-CDE8-370D-3920-A173F03B5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8718"/>
            <a:ext cx="24384000" cy="1035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close up of a document&#10;&#10;Description automatically generated with low confidence">
            <a:extLst>
              <a:ext uri="{FF2B5EF4-FFF2-40B4-BE49-F238E27FC236}">
                <a16:creationId xmlns:a16="http://schemas.microsoft.com/office/drawing/2014/main" id="{C666C82F-26B7-1C9F-70B5-D131ED3D4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268" y="0"/>
            <a:ext cx="19381463" cy="335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90097"/>
      </p:ext>
    </p:extLst>
  </p:cSld>
  <p:clrMapOvr>
    <a:masterClrMapping/>
  </p:clrMapOvr>
  <p:transition spd="med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4E3272A6-F9D9-CFF4-674D-DA58B31713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9" t="1164" b="27735"/>
          <a:stretch/>
        </p:blipFill>
        <p:spPr bwMode="auto">
          <a:xfrm>
            <a:off x="0" y="0"/>
            <a:ext cx="12191999" cy="13712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507D41AD-A4B8-920C-D18E-815C7B763F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5387" b="7837"/>
          <a:stretch/>
        </p:blipFill>
        <p:spPr bwMode="auto">
          <a:xfrm>
            <a:off x="12191999" y="0"/>
            <a:ext cx="12192001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275598"/>
      </p:ext>
    </p:extLst>
  </p:cSld>
  <p:clrMapOvr>
    <a:masterClrMapping/>
  </p:clrMapOvr>
  <p:transition spd="med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74A029A9-DB31-14CE-366D-393D89B263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1" t="21262" r="24609" b="13031"/>
          <a:stretch/>
        </p:blipFill>
        <p:spPr bwMode="auto">
          <a:xfrm>
            <a:off x="0" y="28575"/>
            <a:ext cx="12192000" cy="1368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>
            <a:extLst>
              <a:ext uri="{FF2B5EF4-FFF2-40B4-BE49-F238E27FC236}">
                <a16:creationId xmlns:a16="http://schemas.microsoft.com/office/drawing/2014/main" id="{19612B5D-7D49-138F-FEF2-A30C674C69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52" t="13654" r="20044" b="6418"/>
          <a:stretch/>
        </p:blipFill>
        <p:spPr bwMode="auto">
          <a:xfrm>
            <a:off x="12192000" y="28575"/>
            <a:ext cx="12192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9866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6F23A5FA-7197-B14B-5DD0-38FBA73B67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429" r="4762" b="1"/>
          <a:stretch/>
        </p:blipFill>
        <p:spPr bwMode="auto">
          <a:xfrm>
            <a:off x="0" y="-3809939"/>
            <a:ext cx="12192000" cy="2070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>
            <a:extLst>
              <a:ext uri="{FF2B5EF4-FFF2-40B4-BE49-F238E27FC236}">
                <a16:creationId xmlns:a16="http://schemas.microsoft.com/office/drawing/2014/main" id="{AACD081C-0F90-739B-2628-200554B97F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" t="22661" r="19588" b="11982"/>
          <a:stretch/>
        </p:blipFill>
        <p:spPr bwMode="auto">
          <a:xfrm>
            <a:off x="12192001" y="0"/>
            <a:ext cx="12192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3333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2E2AC3E5-4E26-6E58-DF2C-A2519C3D3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9" t="20253" r="19383" b="22186"/>
          <a:stretch/>
        </p:blipFill>
        <p:spPr bwMode="auto">
          <a:xfrm>
            <a:off x="0" y="0"/>
            <a:ext cx="12192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>
            <a:extLst>
              <a:ext uri="{FF2B5EF4-FFF2-40B4-BE49-F238E27FC236}">
                <a16:creationId xmlns:a16="http://schemas.microsoft.com/office/drawing/2014/main" id="{FFC2C369-9023-192B-80D3-EB14E58C58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" t="12403" r="13927" b="19780"/>
          <a:stretch/>
        </p:blipFill>
        <p:spPr bwMode="auto">
          <a:xfrm>
            <a:off x="12192001" y="0"/>
            <a:ext cx="12192000" cy="137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854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FD69D5-D314-393F-85B2-F5D5DBC78A20}"/>
              </a:ext>
            </a:extLst>
          </p:cNvPr>
          <p:cNvSpPr txBox="1"/>
          <p:nvPr/>
        </p:nvSpPr>
        <p:spPr>
          <a:xfrm>
            <a:off x="9191179" y="6052681"/>
            <a:ext cx="6001643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7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Management?</a:t>
            </a:r>
          </a:p>
        </p:txBody>
      </p:sp>
    </p:spTree>
    <p:extLst>
      <p:ext uri="{BB962C8B-B14F-4D97-AF65-F5344CB8AC3E}">
        <p14:creationId xmlns:p14="http://schemas.microsoft.com/office/powerpoint/2010/main" val="4188592211"/>
      </p:ext>
    </p:extLst>
  </p:cSld>
  <p:clrMapOvr>
    <a:masterClrMapping/>
  </p:clrMapOvr>
  <p:transition spd="med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6E4887BF-F435-39A7-9765-243DF689EF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087" y="-314326"/>
            <a:ext cx="24942799" cy="140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921810"/>
      </p:ext>
    </p:extLst>
  </p:cSld>
  <p:clrMapOvr>
    <a:masterClrMapping/>
  </p:clrMapOvr>
  <p:transition spd="med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37F79F-DCD0-451D-16C7-5F6F74B84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7700" y="-444698"/>
            <a:ext cx="25174575" cy="1416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45661"/>
      </p:ext>
    </p:extLst>
  </p:cSld>
  <p:clrMapOvr>
    <a:masterClrMapping/>
  </p:clrMapOvr>
  <p:transition spd="med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D1092D5-671C-21D3-2EB8-DFAA868BF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96478"/>
            <a:ext cx="25088850" cy="1411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236958"/>
      </p:ext>
    </p:extLst>
  </p:cSld>
  <p:clrMapOvr>
    <a:masterClrMapping/>
  </p:clrMapOvr>
  <p:transition spd="med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5D408FEA-8EC4-8B71-2968-9C5A64871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71525"/>
            <a:ext cx="25203150" cy="1448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74245"/>
      </p:ext>
    </p:extLst>
  </p:cSld>
  <p:clrMapOvr>
    <a:masterClrMapping/>
  </p:clrMapOvr>
  <p:transition spd="med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37B6823-EF1A-C8A4-8F91-7DE3FAF2B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625"/>
            <a:ext cx="24688800" cy="1411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95137"/>
      </p:ext>
    </p:extLst>
  </p:cSld>
  <p:clrMapOvr>
    <a:masterClrMapping/>
  </p:clrMapOvr>
  <p:transition spd="med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person, human face, person&#10;&#10;Description automatically generated">
            <a:extLst>
              <a:ext uri="{FF2B5EF4-FFF2-40B4-BE49-F238E27FC236}">
                <a16:creationId xmlns:a16="http://schemas.microsoft.com/office/drawing/2014/main" id="{0D0446EB-65DA-47E4-ABB2-B852BEF88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7175"/>
            <a:ext cx="24917400" cy="1401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55346"/>
      </p:ext>
    </p:extLst>
  </p:cSld>
  <p:clrMapOvr>
    <a:masterClrMapping/>
  </p:clrMapOvr>
  <p:transition spd="med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creenshot, flesh, person&#10;&#10;Description automatically generated">
            <a:extLst>
              <a:ext uri="{FF2B5EF4-FFF2-40B4-BE49-F238E27FC236}">
                <a16:creationId xmlns:a16="http://schemas.microsoft.com/office/drawing/2014/main" id="{314B4A9E-F8D9-4E3E-426A-4389D9CC87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12191999" y="-1468042"/>
            <a:ext cx="13496926" cy="15184042"/>
          </a:xfrm>
          <a:prstGeom prst="rect">
            <a:avLst/>
          </a:prstGeom>
        </p:spPr>
      </p:pic>
      <p:pic>
        <p:nvPicPr>
          <p:cNvPr id="4" name="Picture 3" descr="A picture containing screenshot, person, human face, person&#10;&#10;Description automatically generated">
            <a:extLst>
              <a:ext uri="{FF2B5EF4-FFF2-40B4-BE49-F238E27FC236}">
                <a16:creationId xmlns:a16="http://schemas.microsoft.com/office/drawing/2014/main" id="{59073BBA-3933-B7D7-DDEE-03DE61059C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60" r="2293"/>
          <a:stretch/>
        </p:blipFill>
        <p:spPr>
          <a:xfrm>
            <a:off x="-1304927" y="-1514619"/>
            <a:ext cx="13496926" cy="1523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05293"/>
      </p:ext>
    </p:extLst>
  </p:cSld>
  <p:clrMapOvr>
    <a:masterClrMapping/>
  </p:clrMapOvr>
  <p:transition spd="med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BA723FBE-5DB4-8A71-CD38-D629651A5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2438" y="-254496"/>
            <a:ext cx="25288875" cy="1422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53353"/>
      </p:ext>
    </p:extLst>
  </p:cSld>
  <p:clrMapOvr>
    <a:masterClrMapping/>
  </p:clrMapOvr>
  <p:transition spd="med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1E9ADA86-F1A1-18E2-55F5-6A21E042E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25" y="-428624"/>
            <a:ext cx="24860250" cy="1427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654444"/>
      </p:ext>
    </p:extLst>
  </p:cSld>
  <p:clrMapOvr>
    <a:masterClrMapping/>
  </p:clrMapOvr>
  <p:transition spd="med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50014177-8C7A-1D01-C4C3-EE1716CD2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-342900"/>
            <a:ext cx="24993600" cy="140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38029"/>
      </p:ext>
    </p:extLst>
  </p:cSld>
  <p:clrMapOvr>
    <a:masterClrMapping/>
  </p:clrMapOvr>
  <p:transition spd="med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 screenshot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7FE53B8D-F3C0-F60E-7945-8F98F067E7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6400" y="-228600"/>
            <a:ext cx="24790400" cy="139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688427"/>
      </p:ext>
    </p:extLst>
  </p:cSld>
  <p:clrMapOvr>
    <a:masterClrMapping/>
  </p:clrMapOvr>
  <p:transition spd="med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92DEED8-5C75-9317-0334-4B7B9D646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-257175"/>
            <a:ext cx="24841200" cy="1397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98716"/>
      </p:ext>
    </p:extLst>
  </p:cSld>
  <p:clrMapOvr>
    <a:masterClrMapping/>
  </p:clrMapOvr>
  <p:transition spd="med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C277AB4-BC6E-2B30-817A-C086577261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0200" y="-371475"/>
            <a:ext cx="25044400" cy="1408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586530"/>
      </p:ext>
    </p:extLst>
  </p:cSld>
  <p:clrMapOvr>
    <a:masterClrMapping/>
  </p:clrMapOvr>
  <p:transition spd="med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66CADAD-3EE7-0149-3FDD-320478789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5775"/>
            <a:ext cx="24739600" cy="1420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73551"/>
      </p:ext>
    </p:extLst>
  </p:cSld>
  <p:clrMapOvr>
    <a:masterClrMapping/>
  </p:clrMapOvr>
  <p:transition spd="med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treatment options for advanced disease"/>
          <p:cNvSpPr txBox="1"/>
          <p:nvPr/>
        </p:nvSpPr>
        <p:spPr>
          <a:xfrm>
            <a:off x="2508674" y="331288"/>
            <a:ext cx="19366680" cy="2262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7000"/>
            </a:lvl1pPr>
          </a:lstStyle>
          <a:p>
            <a:r>
              <a:rPr lang="el-GR" dirty="0"/>
              <a:t>Θεραπευτικές επιλογές για τοπικά προχωρημένη </a:t>
            </a:r>
          </a:p>
          <a:p>
            <a:r>
              <a:rPr lang="el-GR" dirty="0"/>
              <a:t>και μεταστατική νόσο</a:t>
            </a:r>
            <a:endParaRPr dirty="0"/>
          </a:p>
        </p:txBody>
      </p:sp>
      <p:sp>
        <p:nvSpPr>
          <p:cNvPr id="812" name="radiotherapy…"/>
          <p:cNvSpPr txBox="1"/>
          <p:nvPr/>
        </p:nvSpPr>
        <p:spPr>
          <a:xfrm>
            <a:off x="5242453" y="4154383"/>
            <a:ext cx="13899093" cy="689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3578" tIns="53578" rIns="53578" bIns="53578" anchor="ctr">
            <a:spAutoFit/>
          </a:bodyPr>
          <a:lstStyle/>
          <a:p>
            <a:pPr marL="1220851" indent="-1220851" algn="l" defTabSz="821531">
              <a:lnSpc>
                <a:spcPct val="150000"/>
              </a:lnSpc>
              <a:buSzPct val="100000"/>
              <a:buAutoNum type="arabicPeriod"/>
              <a:defRPr sz="4600"/>
            </a:pPr>
            <a:r>
              <a:rPr sz="6000" dirty="0"/>
              <a:t>radiotherapy</a:t>
            </a:r>
          </a:p>
          <a:p>
            <a:pPr marL="1220851" indent="-1220851" algn="l" defTabSz="821531">
              <a:lnSpc>
                <a:spcPct val="150000"/>
              </a:lnSpc>
              <a:buSzPct val="100000"/>
              <a:buAutoNum type="arabicPeriod"/>
              <a:defRPr sz="4600"/>
            </a:pPr>
            <a:r>
              <a:rPr sz="6000" dirty="0"/>
              <a:t>intralesional chemotherapy</a:t>
            </a:r>
          </a:p>
          <a:p>
            <a:pPr marL="1220851" indent="-1220851" algn="l" defTabSz="821531">
              <a:lnSpc>
                <a:spcPct val="150000"/>
              </a:lnSpc>
              <a:buSzPct val="100000"/>
              <a:buAutoNum type="arabicPeriod"/>
              <a:defRPr sz="4600"/>
            </a:pPr>
            <a:r>
              <a:rPr sz="6000" dirty="0"/>
              <a:t>systemic chemotherapy</a:t>
            </a:r>
          </a:p>
          <a:p>
            <a:pPr marL="1220851" indent="-1220851" algn="l" defTabSz="821531">
              <a:lnSpc>
                <a:spcPct val="150000"/>
              </a:lnSpc>
              <a:buSzPct val="100000"/>
              <a:buAutoNum type="arabicPeriod"/>
              <a:defRPr sz="4600"/>
            </a:pPr>
            <a:r>
              <a:rPr sz="6000" dirty="0"/>
              <a:t>EGFR inhibitors</a:t>
            </a:r>
          </a:p>
          <a:p>
            <a:pPr marL="1220851" indent="-1220851" algn="l" defTabSz="821531">
              <a:lnSpc>
                <a:spcPct val="150000"/>
              </a:lnSpc>
              <a:buSzPct val="100000"/>
              <a:buAutoNum type="arabicPeriod"/>
              <a:defRPr sz="4600"/>
            </a:pPr>
            <a:r>
              <a:rPr sz="6000" dirty="0"/>
              <a:t>immunotherapy</a:t>
            </a:r>
          </a:p>
        </p:txBody>
      </p:sp>
    </p:spTree>
  </p:cSld>
  <p:clrMapOvr>
    <a:masterClrMapping/>
  </p:clrMapOvr>
  <p:transition spd="med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1362" y="1258353"/>
            <a:ext cx="17364075" cy="1184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43400" y="13106400"/>
            <a:ext cx="1524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  </a:t>
            </a:r>
            <a:r>
              <a:rPr lang="en-US" sz="3600" dirty="0" err="1"/>
              <a:t>A.J.Stratigos</a:t>
            </a:r>
            <a:r>
              <a:rPr lang="en-US" sz="3600" dirty="0"/>
              <a:t> et al., European Journal of Cancer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11AA8E-E65B-60BF-7BFD-94B85ADF38E0}"/>
              </a:ext>
            </a:extLst>
          </p:cNvPr>
          <p:cNvSpPr txBox="1"/>
          <p:nvPr/>
        </p:nvSpPr>
        <p:spPr>
          <a:xfrm>
            <a:off x="0" y="0"/>
            <a:ext cx="2438400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l-GR" sz="8000" b="1" dirty="0">
                <a:solidFill>
                  <a:schemeClr val="tx1"/>
                </a:solidFill>
              </a:rPr>
              <a:t>ΕΥΡΩΠΑΙΚΕΣ ΟΔΗΓΙΕΣ ΔΙΑΧΕΙΡΙΣΗΣ </a:t>
            </a:r>
            <a:r>
              <a:rPr lang="en-US" sz="8000" b="1" dirty="0">
                <a:solidFill>
                  <a:schemeClr val="tx1"/>
                </a:solidFill>
              </a:rPr>
              <a:t>SCC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963E051-D8CD-7252-CBE3-81AD01609BB8}"/>
              </a:ext>
            </a:extLst>
          </p:cNvPr>
          <p:cNvSpPr/>
          <p:nvPr/>
        </p:nvSpPr>
        <p:spPr>
          <a:xfrm flipV="1">
            <a:off x="7915274" y="5301286"/>
            <a:ext cx="13993957" cy="1323439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828800" hangingPunct="1"/>
            <a:endParaRPr lang="en-US" sz="3600" kern="120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712477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" name="Στιγμιότυπο 2019-11-21, 2.26.33 μμ.png" descr="Στιγμιότυπο 2019-11-21, 2.26.33 μ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04" y="-88010"/>
            <a:ext cx="24462808" cy="138920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8" name="Νώλη_1232699.jpg" descr="Νώλη_1232699.jpg"/>
          <p:cNvPicPr>
            <a:picLocks noChangeAspect="1"/>
          </p:cNvPicPr>
          <p:nvPr/>
        </p:nvPicPr>
        <p:blipFill>
          <a:blip r:embed="rId2"/>
          <a:srcRect l="20432" t="21180" r="25639" b="24890"/>
          <a:stretch>
            <a:fillRect/>
          </a:stretch>
        </p:blipFill>
        <p:spPr>
          <a:xfrm>
            <a:off x="-2586741" y="0"/>
            <a:ext cx="10287001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39" name="Νώλη_1234297.jpeg" descr="Νώλη_1234297.jpeg"/>
          <p:cNvPicPr>
            <a:picLocks noChangeAspect="1"/>
          </p:cNvPicPr>
          <p:nvPr/>
        </p:nvPicPr>
        <p:blipFill>
          <a:blip r:embed="rId3"/>
          <a:srcRect l="29149" t="14977" r="14977" b="14977"/>
          <a:stretch>
            <a:fillRect/>
          </a:stretch>
        </p:blipFill>
        <p:spPr>
          <a:xfrm>
            <a:off x="6865944" y="0"/>
            <a:ext cx="820557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40" name="Νώλη_1237475.jpeg" descr="Νώλη_1237475.jpeg"/>
          <p:cNvPicPr>
            <a:picLocks noChangeAspect="1"/>
          </p:cNvPicPr>
          <p:nvPr/>
        </p:nvPicPr>
        <p:blipFill>
          <a:blip r:embed="rId4"/>
          <a:srcRect l="17653" t="19962" r="11496" b="9188"/>
          <a:stretch>
            <a:fillRect/>
          </a:stretch>
        </p:blipFill>
        <p:spPr>
          <a:xfrm>
            <a:off x="14976545" y="0"/>
            <a:ext cx="10287001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" name="Νώλη_1232699.jpg" descr="Νώλη_1232699.jpg"/>
          <p:cNvPicPr>
            <a:picLocks noChangeAspect="1"/>
          </p:cNvPicPr>
          <p:nvPr/>
        </p:nvPicPr>
        <p:blipFill>
          <a:blip r:embed="rId2"/>
          <a:srcRect l="20432" t="21180" r="25639" b="24890"/>
          <a:stretch>
            <a:fillRect/>
          </a:stretch>
        </p:blipFill>
        <p:spPr>
          <a:xfrm>
            <a:off x="-2586741" y="0"/>
            <a:ext cx="10287001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43" name="Νώλη_1234297.jpeg" descr="Νώλη_1234297.jpeg"/>
          <p:cNvPicPr>
            <a:picLocks noChangeAspect="1"/>
          </p:cNvPicPr>
          <p:nvPr/>
        </p:nvPicPr>
        <p:blipFill>
          <a:blip r:embed="rId3"/>
          <a:srcRect l="29149" t="14977" r="14977" b="14977"/>
          <a:stretch>
            <a:fillRect/>
          </a:stretch>
        </p:blipFill>
        <p:spPr>
          <a:xfrm>
            <a:off x="6865944" y="0"/>
            <a:ext cx="8205572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44" name="Νώλη_1239152.jpg" descr="Νώλη_1239152.jpg"/>
          <p:cNvPicPr>
            <a:picLocks noChangeAspect="1"/>
          </p:cNvPicPr>
          <p:nvPr/>
        </p:nvPicPr>
        <p:blipFill>
          <a:blip r:embed="rId4"/>
          <a:srcRect l="31804" t="25247" r="34862" b="41419"/>
          <a:stretch>
            <a:fillRect/>
          </a:stretch>
        </p:blipFill>
        <p:spPr>
          <a:xfrm>
            <a:off x="15047541" y="-1064816"/>
            <a:ext cx="11884204" cy="158456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thanks !!!"/>
          <p:cNvSpPr txBox="1"/>
          <p:nvPr/>
        </p:nvSpPr>
        <p:spPr>
          <a:xfrm>
            <a:off x="8089514" y="381013"/>
            <a:ext cx="8204971" cy="1523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3578" tIns="53578" rIns="53578" bIns="53578" anchor="ctr">
            <a:spAutoFit/>
          </a:bodyPr>
          <a:lstStyle>
            <a:lvl1pPr defTabSz="821531">
              <a:defRPr sz="9200"/>
            </a:lvl1pPr>
          </a:lstStyle>
          <a:p>
            <a:r>
              <a:rPr lang="el-GR" dirty="0"/>
              <a:t>Σας ευχαριστώ!</a:t>
            </a:r>
            <a:endParaRPr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2515BB4-85ED-564F-ABA8-188465993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/>
          <a:stretch/>
        </p:blipFill>
        <p:spPr bwMode="auto">
          <a:xfrm>
            <a:off x="2739231" y="1904988"/>
            <a:ext cx="18905537" cy="11820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76200" dir="18900000" rotWithShape="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blurRad="76200" dir="18900000" rotWithShape="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25400" dist="23998" dir="2700000" rotWithShape="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Words>1373</Words>
  <Application>Microsoft Macintosh PowerPoint</Application>
  <PresentationFormat>Custom</PresentationFormat>
  <Paragraphs>234</Paragraphs>
  <Slides>162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162</vt:i4>
      </vt:variant>
    </vt:vector>
  </HeadingPairs>
  <TitlesOfParts>
    <vt:vector size="179" baseType="lpstr">
      <vt:lpstr>AGaramond-Regular</vt:lpstr>
      <vt:lpstr>Arial</vt:lpstr>
      <vt:lpstr>Arial Narrow</vt:lpstr>
      <vt:lpstr>Calibri</vt:lpstr>
      <vt:lpstr>Calibri Light</vt:lpstr>
      <vt:lpstr>Century Gothic</vt:lpstr>
      <vt:lpstr>Gill Sans</vt:lpstr>
      <vt:lpstr>Helvetica</vt:lpstr>
      <vt:lpstr>Helvetica Light</vt:lpstr>
      <vt:lpstr>Helvetica Neue</vt:lpstr>
      <vt:lpstr>Helvetica Neue Light</vt:lpstr>
      <vt:lpstr>Helvetica Neue Medium</vt:lpstr>
      <vt:lpstr>Lato</vt:lpstr>
      <vt:lpstr>Montserrat</vt:lpstr>
      <vt:lpstr>Times New Roman</vt:lpstr>
      <vt:lpstr>Gradient</vt:lpstr>
      <vt:lpstr>Office Theme</vt:lpstr>
      <vt:lpstr>Επιθηλιακοί Όγκοι Δέρματος</vt:lpstr>
      <vt:lpstr>Τι είναι η Δερματολογία; </vt:lpstr>
      <vt:lpstr>Τι είναι η Δερματολογία; </vt:lpstr>
      <vt:lpstr>Οι δερματολογικές παθήσεις είναι ο πιο συχνός λόγος για να αναζητήσει κάποιος ιατρική φροντίδα</vt:lpstr>
      <vt:lpstr>Ένα μεγάλο ποσοστό από αυτές τις επισκέψεις αφορά  στον Καρκίνο του Δέρματος</vt:lpstr>
      <vt:lpstr>Πόσο συχνό είναι το μελάνωμα;</vt:lpstr>
      <vt:lpstr>PowerPoint Presentation</vt:lpstr>
      <vt:lpstr>Ως μέτρο σύγκρισης:</vt:lpstr>
      <vt:lpstr>Και μιας και μιλάμε για το SCC…</vt:lpstr>
      <vt:lpstr>Και αν κάνουμε μια προβολή στο μέλλον: C. Girvalaki, Journal of Health Inequalities, 2020</vt:lpstr>
      <vt:lpstr>Οι Μη Μελανοκυτταρικοί Καρκίνοι Δέρματος και η επίπτωση τους στον πληθυσμό</vt:lpstr>
      <vt:lpstr>PowerPoint Presentation</vt:lpstr>
      <vt:lpstr>Και είναι κρίμα.</vt:lpstr>
      <vt:lpstr>PowerPoint Presentation</vt:lpstr>
      <vt:lpstr>PowerPoint Presentation</vt:lpstr>
      <vt:lpstr>Basal Cell Carcinoma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Είδαμε πόσο συχνό είναι το SCC, Πόσο συχνές είναι οι ακτινικές υπερκερατώσεις; </vt:lpstr>
      <vt:lpstr>PowerPoint Presentation</vt:lpstr>
      <vt:lpstr>Άρα ποιο είναι το ρίσκο αυτής της προόδου από Ακτινική Υπερκεράτωση σε SCC;</vt:lpstr>
      <vt:lpstr>Actinic Keratosis Diagnosis and Increased Risk of Developing Skin Cancer:    A 10-year Cohort Study of 17,651 Patients in Sweden C. Guorgis et al. Acta    V.D. 2020</vt:lpstr>
      <vt:lpstr>PowerPoint Presentation</vt:lpstr>
      <vt:lpstr>PowerPoint Presentation</vt:lpstr>
      <vt:lpstr>Είναι όλες οι Ακτινικές Υπερκερατώσεις ίδιες; </vt:lpstr>
      <vt:lpstr>Είναι όλες οι Ακτινικές Υπερκερατώσεις ίδιες; </vt:lpstr>
      <vt:lpstr>Είναι όλες οι Ακτινικές Υπερκερατώσεις ίδιες; </vt:lpstr>
      <vt:lpstr>Είναι όλες οι Ακτινικές Υπερκερατώσεις ίδιες; </vt:lpstr>
      <vt:lpstr>What we see is what we get?</vt:lpstr>
      <vt:lpstr>Actinic keratosis: correlation between clinical and histological classification systems L. Schmitz,* P. Kahl, M. Majores, E. Bierhoff, E. Stockfleth, T. Dirschka, JEADV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Αν υπάρχει μελάγχρωση;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Πως διαγιγνώσκουμε έγκαιρα το SCC?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Τελευταίες εξελίξεις στο Ακανθοκυτταρικό Καρκίνωμα Δέρματος</dc:title>
  <cp:lastModifiedBy>Konstantinos Liopyris</cp:lastModifiedBy>
  <cp:revision>42</cp:revision>
  <dcterms:modified xsi:type="dcterms:W3CDTF">2024-10-10T09:10:23Z</dcterms:modified>
</cp:coreProperties>
</file>