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97" r:id="rId3"/>
  </p:sldMasterIdLst>
  <p:notesMasterIdLst>
    <p:notesMasterId r:id="rId79"/>
  </p:notesMasterIdLst>
  <p:sldIdLst>
    <p:sldId id="370" r:id="rId4"/>
    <p:sldId id="409" r:id="rId5"/>
    <p:sldId id="410" r:id="rId6"/>
    <p:sldId id="262" r:id="rId7"/>
    <p:sldId id="263" r:id="rId8"/>
    <p:sldId id="407" r:id="rId9"/>
    <p:sldId id="406" r:id="rId10"/>
    <p:sldId id="411" r:id="rId11"/>
    <p:sldId id="412" r:id="rId12"/>
    <p:sldId id="360" r:id="rId13"/>
    <p:sldId id="266" r:id="rId14"/>
    <p:sldId id="267" r:id="rId15"/>
    <p:sldId id="268" r:id="rId16"/>
    <p:sldId id="413" r:id="rId17"/>
    <p:sldId id="265" r:id="rId18"/>
    <p:sldId id="329" r:id="rId19"/>
    <p:sldId id="362" r:id="rId20"/>
    <p:sldId id="377" r:id="rId21"/>
    <p:sldId id="259" r:id="rId22"/>
    <p:sldId id="381" r:id="rId23"/>
    <p:sldId id="372" r:id="rId24"/>
    <p:sldId id="422" r:id="rId25"/>
    <p:sldId id="269" r:id="rId26"/>
    <p:sldId id="271" r:id="rId27"/>
    <p:sldId id="384" r:id="rId28"/>
    <p:sldId id="426" r:id="rId29"/>
    <p:sldId id="264" r:id="rId30"/>
    <p:sldId id="421" r:id="rId31"/>
    <p:sldId id="276" r:id="rId32"/>
    <p:sldId id="387" r:id="rId33"/>
    <p:sldId id="386" r:id="rId34"/>
    <p:sldId id="388" r:id="rId35"/>
    <p:sldId id="423" r:id="rId36"/>
    <p:sldId id="420" r:id="rId37"/>
    <p:sldId id="408" r:id="rId38"/>
    <p:sldId id="414" r:id="rId39"/>
    <p:sldId id="419" r:id="rId40"/>
    <p:sldId id="415" r:id="rId41"/>
    <p:sldId id="417" r:id="rId42"/>
    <p:sldId id="416" r:id="rId43"/>
    <p:sldId id="418" r:id="rId44"/>
    <p:sldId id="282" r:id="rId45"/>
    <p:sldId id="283" r:id="rId46"/>
    <p:sldId id="373" r:id="rId47"/>
    <p:sldId id="374" r:id="rId48"/>
    <p:sldId id="284" r:id="rId49"/>
    <p:sldId id="285" r:id="rId50"/>
    <p:sldId id="286" r:id="rId51"/>
    <p:sldId id="287" r:id="rId52"/>
    <p:sldId id="288" r:id="rId53"/>
    <p:sldId id="289" r:id="rId54"/>
    <p:sldId id="292" r:id="rId55"/>
    <p:sldId id="293" r:id="rId56"/>
    <p:sldId id="296" r:id="rId57"/>
    <p:sldId id="297" r:id="rId58"/>
    <p:sldId id="298" r:id="rId59"/>
    <p:sldId id="300" r:id="rId60"/>
    <p:sldId id="299" r:id="rId61"/>
    <p:sldId id="341" r:id="rId62"/>
    <p:sldId id="301" r:id="rId63"/>
    <p:sldId id="424" r:id="rId64"/>
    <p:sldId id="365" r:id="rId65"/>
    <p:sldId id="352" r:id="rId66"/>
    <p:sldId id="342" r:id="rId67"/>
    <p:sldId id="425" r:id="rId68"/>
    <p:sldId id="343" r:id="rId69"/>
    <p:sldId id="378" r:id="rId70"/>
    <p:sldId id="389" r:id="rId71"/>
    <p:sldId id="328" r:id="rId72"/>
    <p:sldId id="317" r:id="rId73"/>
    <p:sldId id="318" r:id="rId74"/>
    <p:sldId id="375" r:id="rId75"/>
    <p:sldId id="320" r:id="rId76"/>
    <p:sldId id="405" r:id="rId77"/>
    <p:sldId id="369" r:id="rId7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1783" autoAdjust="0"/>
  </p:normalViewPr>
  <p:slideViewPr>
    <p:cSldViewPr>
      <p:cViewPr varScale="1">
        <p:scale>
          <a:sx n="102" d="100"/>
          <a:sy n="102" d="100"/>
        </p:scale>
        <p:origin x="744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CBA17-A7BC-4271-AA05-AC4DD5628AED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BD241-DAF2-4D1B-8C28-B62357972DC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570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jdvl.com/autologous-serum-skin-test-methodology-interpretation-and-clinical-applications/#ref4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jdvl.com/autologous-serum-skin-test-methodology-interpretation-and-clinical-applications/#ref5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8BC6D-50D6-4EFA-B75B-97448B6FD083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2159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0508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28DA9-B958-48CF-B4C7-B2FE614F609E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l-GR" dirty="0"/>
          </a:p>
        </p:txBody>
      </p:sp>
      <p:sp>
        <p:nvSpPr>
          <p:cNvPr id="41988" name="3 - Θέση αριθμού διαφάνειας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D9DA9E86-DD2E-40F7-BCDA-EE396123F628}" type="slidenum">
              <a:rPr lang="el-GR" sz="1200">
                <a:latin typeface="+mn-lt"/>
              </a:rPr>
              <a:pPr algn="r" eaLnBrk="1" hangingPunct="1">
                <a:defRPr/>
              </a:pPr>
              <a:t>4</a:t>
            </a:fld>
            <a:endParaRPr lang="el-G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6330BE-D91A-D240-B266-E5D5F99B4C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462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6330BE-D91A-D240-B266-E5D5F99B4C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970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6330BE-D91A-D240-B266-E5D5F99B4C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73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6330BE-D91A-D240-B266-E5D5F99B4C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999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B9B7E0D9-E6DF-4FED-9B0D-6AC5BEE2B67D}" type="slidenum">
              <a:rPr lang="en-US" sz="1200" smtClean="0"/>
              <a:pPr eaLnBrk="1" hangingPunct="1"/>
              <a:t>16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6193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BBFF8-2832-4EA9-AD0B-C1E3B6BC50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936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D6920-96C1-481B-88E6-6E660B3FB0B5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b"/>
          <a:lstStyle/>
          <a:p>
            <a:pPr algn="r"/>
            <a:fld id="{C15AD10B-1DD7-490F-AA24-8A4F8084C043}" type="slidenum">
              <a:rPr lang="de-DE" sz="1200">
                <a:latin typeface="Arial" charset="0"/>
              </a:rPr>
              <a:pPr algn="r"/>
              <a:t>18</a:t>
            </a:fld>
            <a:endParaRPr lang="de-DE" sz="1200">
              <a:latin typeface="Arial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688975"/>
            <a:ext cx="6081712" cy="3422650"/>
          </a:xfrm>
          <a:ln w="12699" cap="flat"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2443" tIns="46222" rIns="92443" bIns="46222"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82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8BBFF8-2832-4EA9-AD0B-C1E3B6BC5013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About 50%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patients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of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chronic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urticaria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have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functional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autoantibodies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FceRI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and 9%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the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IgE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antibody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itself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. </a:t>
            </a:r>
            <a:r>
              <a:rPr lang="de-DE" b="0" i="0" u="none" strike="noStrike" baseline="30000" dirty="0">
                <a:solidFill>
                  <a:srgbClr val="337AB7"/>
                </a:solidFill>
                <a:effectLst/>
                <a:latin typeface="Roboto" panose="02000000000000000000" pitchFamily="2" charset="0"/>
                <a:hlinkClick r:id="rId3"/>
              </a:rPr>
              <a:t>[4]</a:t>
            </a:r>
            <a:r>
              <a:rPr lang="de-DE" b="0" i="0" baseline="3000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de-DE" b="0" i="0" u="none" strike="noStrike" baseline="30000" dirty="0">
                <a:solidFill>
                  <a:srgbClr val="337AB7"/>
                </a:solidFill>
                <a:effectLst/>
                <a:latin typeface="Roboto" panose="02000000000000000000" pitchFamily="2" charset="0"/>
                <a:hlinkClick r:id="rId4"/>
              </a:rPr>
              <a:t>[5]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 Autoimmune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urticaria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is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thus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diagnosed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in ASST-positive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chronic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urticaria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patients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who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exhibit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functional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autoantibodies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against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IgE and/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or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its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high-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affinity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receptor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FceRI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.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21</a:t>
            </a:fld>
            <a:endParaRPr lang="el-G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67119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EFA774-8C6C-4823-BDEB-DEDCCD79150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9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Από όλους</a:t>
            </a:r>
            <a:r>
              <a:rPr lang="el-GR" baseline="0" dirty="0"/>
              <a:t> τους υποδοχείς που εκφράζονται στην επιφάνεια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, αυτός που παίζει τον σημαντικότερο ρόλο στην </a:t>
            </a:r>
            <a:r>
              <a:rPr lang="el-GR" baseline="0" dirty="0" err="1"/>
              <a:t>αποκοκκίωση</a:t>
            </a:r>
            <a:r>
              <a:rPr lang="el-GR" baseline="0" dirty="0"/>
              <a:t>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στην ΧΑΚ είναι ο υποδοχέας υψηλής συγγένειας της </a:t>
            </a:r>
            <a:r>
              <a:rPr lang="en-US" baseline="0" dirty="0" err="1"/>
              <a:t>IgE</a:t>
            </a:r>
            <a:r>
              <a:rPr lang="el-GR" baseline="0" dirty="0"/>
              <a:t>. Και αυτό σίγουρα δεν κάνει τη ζωή μας πιο εύκολη... Αφού συνεχίζουμε να εξηγούμε πως η ΧΑΚ δεν είναι μία αλλεργική αντίδραση σε κάποιο φαγητό, ή σε κάποιο ζώο... Και επίσης είναι αρκετά δύσκολο να το εξηγήσει ο Ιατρός </a:t>
            </a:r>
            <a:r>
              <a:rPr lang="el-GR" baseline="0" dirty="0" err="1"/>
              <a:t>απο</a:t>
            </a:r>
            <a:r>
              <a:rPr lang="el-GR" baseline="0" dirty="0"/>
              <a:t> τη στιγμή που χορηγούνται </a:t>
            </a:r>
            <a:r>
              <a:rPr lang="el-GR" baseline="0" dirty="0" err="1"/>
              <a:t>αντιισταμινικά</a:t>
            </a:r>
            <a:r>
              <a:rPr lang="el-GR" baseline="0" dirty="0"/>
              <a:t> για τη ΧΑΚ που είναι μία θεραπεία που χορηγείται στις αλλεργίες. Και είναι πολύ δύσκολο πως να εξηγηθεί το πως ο υποδοχέας </a:t>
            </a:r>
            <a:r>
              <a:rPr lang="en-US" baseline="0" dirty="0" err="1"/>
              <a:t>FCeRI</a:t>
            </a:r>
            <a:r>
              <a:rPr lang="en-US" baseline="0" dirty="0"/>
              <a:t> </a:t>
            </a:r>
            <a:r>
              <a:rPr lang="el-GR" baseline="0" dirty="0"/>
              <a:t>που σχετίζεται με την εμφάνιση αλλεργιών είναι εκείνος που ευθύνεται για την </a:t>
            </a:r>
            <a:r>
              <a:rPr lang="el-GR" baseline="0" dirty="0" err="1"/>
              <a:t>αποκοκκίωση</a:t>
            </a:r>
            <a:r>
              <a:rPr lang="el-GR" baseline="0" dirty="0"/>
              <a:t>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στην ΧΑΚ αλλά η ΧΑΚ δεν είναι αλλεργία σε κάποιο ερέθισμα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4CFE8-E59B-436F-BA8F-440D50C4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292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Τυπος</a:t>
            </a:r>
            <a:r>
              <a:rPr lang="el-GR" dirty="0"/>
              <a:t> 1 = </a:t>
            </a:r>
            <a:r>
              <a:rPr lang="el-GR" dirty="0" err="1"/>
              <a:t>αυτοαλλεργια</a:t>
            </a:r>
            <a:endParaRPr lang="el-GR" dirty="0"/>
          </a:p>
          <a:p>
            <a:r>
              <a:rPr lang="de-DE" dirty="0"/>
              <a:t>A Type I </a:t>
            </a:r>
            <a:r>
              <a:rPr lang="de-DE" dirty="0" err="1"/>
              <a:t>hypersensitivity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self</a:t>
            </a:r>
            <a:r>
              <a:rPr lang="de-DE" dirty="0"/>
              <a:t>, also </a:t>
            </a:r>
            <a:r>
              <a:rPr lang="de-DE" dirty="0" err="1"/>
              <a:t>called</a:t>
            </a:r>
            <a:r>
              <a:rPr lang="de-DE" dirty="0"/>
              <a:t> </a:t>
            </a:r>
            <a:r>
              <a:rPr lang="de-DE" dirty="0" err="1"/>
              <a:t>autoallergy</a:t>
            </a:r>
            <a:r>
              <a:rPr lang="de-DE" dirty="0"/>
              <a:t>, in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antigens</a:t>
            </a:r>
            <a:r>
              <a:rPr lang="de-DE" dirty="0"/>
              <a:t> </a:t>
            </a:r>
            <a:r>
              <a:rPr lang="de-DE" dirty="0" err="1"/>
              <a:t>crosslink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IgE on </a:t>
            </a:r>
            <a:r>
              <a:rPr lang="de-DE" dirty="0" err="1"/>
              <a:t>mast</a:t>
            </a:r>
            <a:r>
              <a:rPr lang="de-DE" dirty="0"/>
              <a:t> </a:t>
            </a:r>
            <a:r>
              <a:rPr lang="de-DE" dirty="0" err="1"/>
              <a:t>cells</a:t>
            </a:r>
            <a:r>
              <a:rPr lang="de-DE" dirty="0"/>
              <a:t> and </a:t>
            </a:r>
            <a:r>
              <a:rPr lang="de-DE" dirty="0" err="1"/>
              <a:t>basophils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cause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release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vasoactive</a:t>
            </a:r>
            <a:r>
              <a:rPr lang="de-DE" dirty="0"/>
              <a:t> </a:t>
            </a:r>
            <a:r>
              <a:rPr lang="de-DE" dirty="0" err="1"/>
              <a:t>mediators</a:t>
            </a:r>
            <a:endParaRPr lang="el-GR" dirty="0"/>
          </a:p>
          <a:p>
            <a:r>
              <a:rPr lang="de-DE" dirty="0"/>
              <a:t>A Type II </a:t>
            </a:r>
            <a:r>
              <a:rPr lang="de-DE" dirty="0" err="1"/>
              <a:t>hypersensitivity</a:t>
            </a:r>
            <a:r>
              <a:rPr lang="de-DE" dirty="0"/>
              <a:t> </a:t>
            </a:r>
            <a:r>
              <a:rPr lang="de-DE" dirty="0" err="1"/>
              <a:t>reaction</a:t>
            </a:r>
            <a:r>
              <a:rPr lang="de-DE" dirty="0"/>
              <a:t> in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antibodies</a:t>
            </a:r>
            <a:r>
              <a:rPr lang="de-DE" dirty="0"/>
              <a:t>,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IgG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IgM, bind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antigen</a:t>
            </a:r>
            <a:r>
              <a:rPr lang="de-DE" dirty="0"/>
              <a:t> on a </a:t>
            </a:r>
            <a:r>
              <a:rPr lang="de-DE" dirty="0" err="1"/>
              <a:t>target</a:t>
            </a:r>
            <a:r>
              <a:rPr lang="de-DE" dirty="0"/>
              <a:t> </a:t>
            </a:r>
            <a:r>
              <a:rPr lang="de-DE" dirty="0" err="1"/>
              <a:t>cell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2249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Εμείς</a:t>
            </a:r>
            <a:r>
              <a:rPr lang="el-GR" baseline="0" dirty="0"/>
              <a:t> λοιπόν οι υγιείς φτιάχνουμε ελάχιστα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εαυτού και ελάχιστα έναντι </a:t>
            </a:r>
            <a:r>
              <a:rPr lang="el-GR" baseline="0" dirty="0" err="1"/>
              <a:t>αυτοαντιγόνων</a:t>
            </a:r>
            <a:r>
              <a:rPr lang="el-GR" baseline="0" dirty="0"/>
              <a:t>, Οι ασθενείς με ΧΑΚ εμφανίζουν μεγάλη </a:t>
            </a:r>
            <a:r>
              <a:rPr lang="el-GR" baseline="0" dirty="0" err="1"/>
              <a:t>ποσόσητα</a:t>
            </a:r>
            <a:r>
              <a:rPr lang="el-GR" baseline="0" dirty="0"/>
              <a:t> </a:t>
            </a:r>
            <a:r>
              <a:rPr lang="en-US" baseline="0" dirty="0" err="1"/>
              <a:t>IgE</a:t>
            </a:r>
            <a:r>
              <a:rPr lang="el-GR" baseline="0" dirty="0"/>
              <a:t> έναντι εαυτού και έναντι πολλών </a:t>
            </a:r>
            <a:r>
              <a:rPr lang="el-GR" baseline="0" dirty="0" err="1"/>
              <a:t>αυτοαντιγόνων</a:t>
            </a:r>
            <a:r>
              <a:rPr lang="el-GR" baseline="0" dirty="0"/>
              <a:t>, και κανένα από αυτά τα </a:t>
            </a:r>
            <a:r>
              <a:rPr lang="el-GR" baseline="0" dirty="0" err="1"/>
              <a:t>αυτοαντιγόνα</a:t>
            </a:r>
            <a:r>
              <a:rPr lang="el-GR" baseline="0" dirty="0"/>
              <a:t> για τα οποία φτιάχνουν οι ασθενείς με ΧΑΚ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δεν είναι παρόμοια με αυτά των υγιών μαρτύρων.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4CFE8-E59B-436F-BA8F-440D50C45C8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47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Βλέπουμε</a:t>
            </a:r>
            <a:r>
              <a:rPr lang="el-GR" baseline="0" dirty="0"/>
              <a:t> ένα </a:t>
            </a:r>
            <a:r>
              <a:rPr lang="el-GR" baseline="0" dirty="0" err="1"/>
              <a:t>διαγραμμα</a:t>
            </a:r>
            <a:r>
              <a:rPr lang="el-GR" baseline="0" dirty="0"/>
              <a:t> όπου οι 2 καμπύλες όπου η συνεχής γραμμή αφορά στους ασθενείς με ΧΑΚ που έχουν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της </a:t>
            </a:r>
            <a:r>
              <a:rPr lang="el-GR" baseline="0" dirty="0" err="1"/>
              <a:t>θυροειδικής</a:t>
            </a:r>
            <a:r>
              <a:rPr lang="el-GR" baseline="0" dirty="0"/>
              <a:t> </a:t>
            </a:r>
            <a:r>
              <a:rPr lang="el-GR" baseline="0" dirty="0" err="1"/>
              <a:t>υπεροξειδάσης</a:t>
            </a:r>
            <a:r>
              <a:rPr lang="el-GR" baseline="0" dirty="0"/>
              <a:t> και η </a:t>
            </a:r>
            <a:r>
              <a:rPr lang="el-GR" baseline="0" dirty="0" err="1"/>
              <a:t>διακεκομένη</a:t>
            </a:r>
            <a:r>
              <a:rPr lang="el-GR" baseline="0" dirty="0"/>
              <a:t> δείχνει τον αντίστοιχο πληθυσμό ατόμων που δεν έχουν ΧΑΚ και εμφανίζουν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της </a:t>
            </a:r>
            <a:r>
              <a:rPr lang="el-GR" baseline="0" dirty="0" err="1"/>
              <a:t>θυροειδικής</a:t>
            </a:r>
            <a:r>
              <a:rPr lang="el-GR" baseline="0" dirty="0"/>
              <a:t> </a:t>
            </a:r>
            <a:r>
              <a:rPr lang="el-GR" baseline="0" dirty="0" err="1"/>
              <a:t>υπεροξειδάσης</a:t>
            </a:r>
            <a:r>
              <a:rPr lang="el-GR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4CFE8-E59B-436F-BA8F-440D50C4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2858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Έχουμε μελετήσει κάποια από</a:t>
            </a:r>
            <a:r>
              <a:rPr lang="el-GR" baseline="0" dirty="0"/>
              <a:t> τα </a:t>
            </a:r>
            <a:r>
              <a:rPr lang="el-GR" baseline="0" dirty="0" err="1"/>
              <a:t>αυτοαντιγόνα</a:t>
            </a:r>
            <a:r>
              <a:rPr lang="el-GR" baseline="0" dirty="0"/>
              <a:t> και ειδικά αυτά έναντι της </a:t>
            </a:r>
            <a:r>
              <a:rPr lang="en-US" baseline="0" dirty="0"/>
              <a:t>TPO </a:t>
            </a:r>
            <a:r>
              <a:rPr lang="el-GR" baseline="0" dirty="0"/>
              <a:t>με ειδική έμφαση στην </a:t>
            </a:r>
            <a:r>
              <a:rPr lang="en-US" baseline="0" dirty="0"/>
              <a:t>IL-24 </a:t>
            </a:r>
            <a:r>
              <a:rPr lang="el-GR" baseline="0" dirty="0"/>
              <a:t>και αυτό γιατί? Αν κοιτάξουμε το διάγραμμα θα δούμε τα επίπεδα της </a:t>
            </a:r>
            <a:r>
              <a:rPr lang="en-US" baseline="0" dirty="0" err="1"/>
              <a:t>IgE</a:t>
            </a:r>
            <a:r>
              <a:rPr lang="el-GR" baseline="0" dirty="0"/>
              <a:t> έναντι της </a:t>
            </a:r>
            <a:r>
              <a:rPr lang="en-US" baseline="0" dirty="0"/>
              <a:t>IL-24 </a:t>
            </a:r>
            <a:r>
              <a:rPr lang="el-GR" baseline="0" dirty="0"/>
              <a:t>σε ασθενείς με ΧΑΚ και σε υγιείς μάρτυρες. Αυτό που παρατηρείται είναι πως πολλοί ασθενείς με ΧΑΚ σχηματίζουν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της </a:t>
            </a:r>
            <a:r>
              <a:rPr lang="en-US" baseline="0" dirty="0"/>
              <a:t>IL-24 </a:t>
            </a:r>
            <a:r>
              <a:rPr lang="el-GR" baseline="0" dirty="0"/>
              <a:t>σε αντίθεση με τους μάρτυρες.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4CFE8-E59B-436F-BA8F-440D50C4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972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Λευκοκυτταρικ</a:t>
            </a:r>
            <a:r>
              <a:rPr lang="en-US" dirty="0" err="1"/>
              <a:t>ή</a:t>
            </a:r>
            <a:r>
              <a:rPr lang="el-GR" dirty="0"/>
              <a:t> αγγειίτιδα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3009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3976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44</a:t>
            </a:fld>
            <a:endParaRPr lang="el-G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fontAlgn="base"/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It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rather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helps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define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subgroup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of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patients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with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chronic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urticaria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who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are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most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likely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have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endogenous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cause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and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the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results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must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be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interpreted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in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the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context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of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clinical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de-DE" b="0" i="0" dirty="0" err="1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relevance</a:t>
            </a:r>
            <a:r>
              <a:rPr lang="de-DE" b="0" i="0" dirty="0">
                <a:solidFill>
                  <a:srgbClr val="4B4F58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just" fontAlgn="base"/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Autologous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serum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skin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test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(ASST)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is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a simple and easy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to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perform in vivo intradermal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test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using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patient’s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own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serum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to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demonstrate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circulating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Immunoglobulin G (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IgG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)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antibodies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against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Fc</a:t>
            </a:r>
            <a:r>
              <a:rPr lang="el-GR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ε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R1</a:t>
            </a:r>
            <a:r>
              <a:rPr lang="el-GR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α </a:t>
            </a:r>
            <a:r>
              <a:rPr lang="de-DE" b="0" i="0" dirty="0" err="1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receptor</a:t>
            </a:r>
            <a:r>
              <a:rPr lang="de-DE" b="0" i="0" dirty="0">
                <a:solidFill>
                  <a:srgbClr val="212529"/>
                </a:solidFill>
                <a:effectLst/>
                <a:latin typeface="Poppins" panose="020B0604020202020204" pitchFamily="34" charset="0"/>
              </a:rPr>
              <a:t> and IgE</a:t>
            </a:r>
            <a:endParaRPr lang="de-DE" b="0" i="0" dirty="0">
              <a:solidFill>
                <a:srgbClr val="4B4F58"/>
              </a:solidFill>
              <a:effectLst/>
              <a:latin typeface="Roboto" panose="02000000000000000000" pitchFamily="2" charset="0"/>
            </a:endParaRPr>
          </a:p>
          <a:p>
            <a:br>
              <a:rPr lang="de-DE" dirty="0"/>
            </a:b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7080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46</a:t>
            </a:fld>
            <a:endParaRPr lang="el-G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D29452-A586-47FB-8651-AD1712FF442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51D61-2AA2-4A97-B7E7-F4FC10E0B529}" type="slidenum">
              <a:rPr lang="el-GR" smtClean="0"/>
              <a:pPr/>
              <a:t>59</a:t>
            </a:fld>
            <a:endParaRPr lang="el-G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C4686C-9FED-4DC4-9051-4FBF8B8A68E9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30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Τα </a:t>
            </a:r>
            <a:r>
              <a:rPr lang="el-GR" dirty="0" err="1"/>
              <a:t>αντιι</a:t>
            </a:r>
            <a:r>
              <a:rPr lang="el-GR" dirty="0"/>
              <a:t>….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64</a:t>
            </a:fld>
            <a:endParaRPr lang="el-G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than</a:t>
            </a:r>
            <a:r>
              <a:rPr lang="de-DE" dirty="0"/>
              <a:t> half </a:t>
            </a:r>
            <a:r>
              <a:rPr lang="de-DE" dirty="0" err="1"/>
              <a:t>of</a:t>
            </a:r>
            <a:r>
              <a:rPr lang="de-DE" dirty="0"/>
              <a:t> all </a:t>
            </a:r>
            <a:r>
              <a:rPr lang="de-DE" dirty="0" err="1"/>
              <a:t>omalizumab-treated</a:t>
            </a:r>
            <a:r>
              <a:rPr lang="de-DE" dirty="0"/>
              <a:t> CSU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</a:t>
            </a:r>
            <a:r>
              <a:rPr lang="de-DE" dirty="0" err="1"/>
              <a:t>symptom</a:t>
            </a:r>
            <a:r>
              <a:rPr lang="de-DE" dirty="0"/>
              <a:t> </a:t>
            </a:r>
            <a:r>
              <a:rPr lang="de-DE" dirty="0" err="1"/>
              <a:t>free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week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injection</a:t>
            </a:r>
            <a:r>
              <a:rPr lang="de-DE" dirty="0"/>
              <a:t>. This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consistent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type I </a:t>
            </a:r>
            <a:r>
              <a:rPr lang="de-DE" dirty="0" err="1"/>
              <a:t>autoimmunity</a:t>
            </a:r>
            <a:r>
              <a:rPr lang="de-DE" dirty="0"/>
              <a:t> in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omalizumab</a:t>
            </a:r>
            <a:r>
              <a:rPr lang="de-DE" dirty="0"/>
              <a:t> </a:t>
            </a:r>
            <a:r>
              <a:rPr lang="de-DE" dirty="0" err="1"/>
              <a:t>rapidly</a:t>
            </a:r>
            <a:r>
              <a:rPr lang="de-DE" dirty="0"/>
              <a:t> </a:t>
            </a:r>
            <a:r>
              <a:rPr lang="de-DE" dirty="0" err="1"/>
              <a:t>binds</a:t>
            </a:r>
            <a:r>
              <a:rPr lang="de-DE" dirty="0"/>
              <a:t> </a:t>
            </a:r>
            <a:r>
              <a:rPr lang="de-DE" dirty="0" err="1"/>
              <a:t>free</a:t>
            </a:r>
            <a:r>
              <a:rPr lang="de-DE" dirty="0"/>
              <a:t> IgE-</a:t>
            </a:r>
            <a:r>
              <a:rPr lang="de-DE" dirty="0" err="1"/>
              <a:t>AAbs</a:t>
            </a:r>
            <a:r>
              <a:rPr lang="de-DE" dirty="0"/>
              <a:t> and </a:t>
            </a:r>
            <a:r>
              <a:rPr lang="de-DE" dirty="0" err="1"/>
              <a:t>omalizumab</a:t>
            </a:r>
            <a:r>
              <a:rPr lang="de-DE" dirty="0"/>
              <a:t>-IgE </a:t>
            </a:r>
            <a:r>
              <a:rPr lang="de-DE" dirty="0" err="1"/>
              <a:t>complexes</a:t>
            </a:r>
            <a:r>
              <a:rPr lang="de-DE" dirty="0"/>
              <a:t> bind </a:t>
            </a:r>
            <a:r>
              <a:rPr lang="de-DE" dirty="0" err="1"/>
              <a:t>autoallergens</a:t>
            </a:r>
            <a:r>
              <a:rPr lang="de-DE" dirty="0"/>
              <a:t> and </a:t>
            </a:r>
            <a:r>
              <a:rPr lang="de-DE" dirty="0" err="1"/>
              <a:t>thus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mast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de-DE" dirty="0"/>
              <a:t> </a:t>
            </a:r>
            <a:r>
              <a:rPr lang="de-DE" dirty="0" err="1"/>
              <a:t>activation</a:t>
            </a:r>
            <a:r>
              <a:rPr lang="de-DE" dirty="0"/>
              <a:t> (Figure 2).49 The </a:t>
            </a:r>
            <a:r>
              <a:rPr lang="de-DE" dirty="0" err="1"/>
              <a:t>remainder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err="1"/>
              <a:t>responds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slowly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omalizumab</a:t>
            </a:r>
            <a:r>
              <a:rPr lang="de-DE" dirty="0"/>
              <a:t>. This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consistent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type II </a:t>
            </a:r>
            <a:r>
              <a:rPr lang="de-DE" dirty="0" err="1"/>
              <a:t>autoimmunity</a:t>
            </a:r>
            <a:r>
              <a:rPr lang="de-DE" dirty="0"/>
              <a:t> in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slow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membrane-bound</a:t>
            </a:r>
            <a:r>
              <a:rPr lang="de-DE" dirty="0"/>
              <a:t> IgE and </a:t>
            </a:r>
            <a:r>
              <a:rPr lang="de-DE" dirty="0" err="1"/>
              <a:t>subsequently</a:t>
            </a:r>
            <a:r>
              <a:rPr lang="de-DE" dirty="0"/>
              <a:t> </a:t>
            </a:r>
            <a:r>
              <a:rPr lang="de-DE" dirty="0" err="1"/>
              <a:t>Fc</a:t>
            </a:r>
            <a:r>
              <a:rPr lang="el-GR" dirty="0"/>
              <a:t>ε</a:t>
            </a:r>
            <a:r>
              <a:rPr lang="de-DE" dirty="0"/>
              <a:t>RI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skin</a:t>
            </a:r>
            <a:r>
              <a:rPr lang="de-DE" dirty="0"/>
              <a:t> </a:t>
            </a:r>
            <a:r>
              <a:rPr lang="de-DE" dirty="0" err="1"/>
              <a:t>mast</a:t>
            </a:r>
            <a:r>
              <a:rPr lang="de-DE" dirty="0"/>
              <a:t> cells95 </a:t>
            </a:r>
            <a:r>
              <a:rPr lang="de-DE" dirty="0" err="1"/>
              <a:t>renders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susceptible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activation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IgG</a:t>
            </a:r>
            <a:r>
              <a:rPr lang="de-DE" dirty="0"/>
              <a:t>-anti-IgE and </a:t>
            </a:r>
            <a:r>
              <a:rPr lang="de-DE" dirty="0" err="1"/>
              <a:t>IgG</a:t>
            </a:r>
            <a:r>
              <a:rPr lang="de-DE" dirty="0"/>
              <a:t>-anti-</a:t>
            </a:r>
            <a:r>
              <a:rPr lang="de-DE" dirty="0" err="1"/>
              <a:t>Fc</a:t>
            </a:r>
            <a:r>
              <a:rPr lang="el-GR" dirty="0"/>
              <a:t>ε</a:t>
            </a:r>
            <a:r>
              <a:rPr lang="de-DE" dirty="0"/>
              <a:t>RI, </a:t>
            </a:r>
            <a:r>
              <a:rPr lang="de-DE" dirty="0" err="1"/>
              <a:t>respectively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5937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Bern - 02.09.10 - Xolair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7D928D-2B38-4421-94B6-A9AA01E6FF4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8658" name="Rectangle 4"/>
          <p:cNvSpPr txBox="1">
            <a:spLocks noGrp="1" noChangeArrowheads="1"/>
          </p:cNvSpPr>
          <p:nvPr/>
        </p:nvSpPr>
        <p:spPr bwMode="auto">
          <a:xfrm>
            <a:off x="1" y="9430814"/>
            <a:ext cx="2888420" cy="4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Hannover - 09.09.10 - Novartis</a:t>
            </a:r>
          </a:p>
        </p:txBody>
      </p:sp>
      <p:sp>
        <p:nvSpPr>
          <p:cNvPr id="838659" name="Rectangle 5"/>
          <p:cNvSpPr txBox="1">
            <a:spLocks noGrp="1" noChangeArrowheads="1"/>
          </p:cNvSpPr>
          <p:nvPr/>
        </p:nvSpPr>
        <p:spPr bwMode="auto">
          <a:xfrm>
            <a:off x="3779083" y="9430814"/>
            <a:ext cx="2888419" cy="4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marL="0" marR="0" lvl="0" indent="0" algn="r" defTabSz="7620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664204-6F60-441D-9F31-33678BDFD14B}" type="slidenum"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7620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GB" sz="1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386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7175" y="866775"/>
            <a:ext cx="6154738" cy="3462338"/>
          </a:xfrm>
          <a:ln/>
        </p:spPr>
      </p:sp>
      <p:sp>
        <p:nvSpPr>
          <p:cNvPr id="10" name="Rectangle 3"/>
          <p:cNvSpPr>
            <a:spLocks noGrp="1" noChangeArrowheads="1"/>
          </p:cNvSpPr>
          <p:nvPr>
            <p:ph type="body" idx="3"/>
          </p:nvPr>
        </p:nvSpPr>
        <p:spPr>
          <a:xfrm>
            <a:off x="890991" y="4666150"/>
            <a:ext cx="4894947" cy="4455790"/>
          </a:xfrm>
        </p:spPr>
        <p:txBody>
          <a:bodyPr lIns="92075" tIns="46038" rIns="92075" bIns="46038"/>
          <a:lstStyle/>
          <a:p>
            <a:r>
              <a:rPr lang="el-GR" altLang="en-US" sz="1050" dirty="0"/>
              <a:t>Η ομαλιζουμάμπη δημιουργεί συμπλέγματα με την κυκλοφορούσα IgE, η οποία αναστέλλει τη δέσμευση της IgE στον υποδοχέα Fc</a:t>
            </a:r>
            <a:r>
              <a:rPr lang="el-GR" sz="1050" dirty="0"/>
              <a:t>ε</a:t>
            </a:r>
            <a:r>
              <a:rPr lang="el-GR" altLang="en-US" sz="1050" dirty="0"/>
              <a:t>RI στην επιφάνεια των μαστοκυττάρων και των βασεόφιλων</a:t>
            </a:r>
            <a:r>
              <a:rPr lang="el-GR" altLang="en-US" sz="1050" baseline="30000" dirty="0"/>
              <a:t>1</a:t>
            </a:r>
            <a:endParaRPr lang="en-US" sz="1050" dirty="0"/>
          </a:p>
          <a:p>
            <a:r>
              <a:rPr lang="el-GR" altLang="en-US" sz="1050" dirty="0"/>
              <a:t>Η ομαλιζουμάμπη δεσμεύεται στην κυκλοφορούσα IgE στην περιοχή C</a:t>
            </a:r>
            <a:r>
              <a:rPr lang="en-US" altLang="en-US" sz="1050" dirty="0">
                <a:sym typeface="Symbol" pitchFamily="18" charset="2"/>
              </a:rPr>
              <a:t></a:t>
            </a:r>
            <a:r>
              <a:rPr lang="el-GR" altLang="en-US" sz="1050" dirty="0">
                <a:sym typeface="Symbol" pitchFamily="18" charset="2"/>
              </a:rPr>
              <a:t>3 – την ίδια περιοχή που δεσμεύεται στον υποδοχέα Fc</a:t>
            </a:r>
            <a:r>
              <a:rPr lang="en-US" altLang="en-US" sz="1050" dirty="0">
                <a:sym typeface="Symbol" pitchFamily="18" charset="2"/>
              </a:rPr>
              <a:t></a:t>
            </a:r>
            <a:r>
              <a:rPr lang="el-GR" altLang="en-US" sz="1050" dirty="0">
                <a:sym typeface="Symbol" pitchFamily="18" charset="2"/>
              </a:rPr>
              <a:t>FcRI</a:t>
            </a:r>
          </a:p>
          <a:p>
            <a:r>
              <a:rPr lang="el-GR" altLang="en-US" sz="1050" dirty="0">
                <a:sym typeface="Symbol" pitchFamily="18" charset="2"/>
              </a:rPr>
              <a:t>Κατά συνέπεια, </a:t>
            </a:r>
            <a:r>
              <a:rPr lang="el-GR" altLang="en-US" sz="1050" b="1" dirty="0">
                <a:sym typeface="Symbol" pitchFamily="18" charset="2"/>
              </a:rPr>
              <a:t>η ομαλιζουμάμπη </a:t>
            </a:r>
            <a:r>
              <a:rPr lang="el-GR" altLang="en-US" sz="1050" b="1" dirty="0">
                <a:solidFill>
                  <a:schemeClr val="accent4"/>
                </a:solidFill>
              </a:rPr>
              <a:t>δεν</a:t>
            </a:r>
            <a:r>
              <a:rPr lang="el-GR" sz="1050" b="1" dirty="0"/>
              <a:t> </a:t>
            </a:r>
            <a:r>
              <a:rPr lang="el-GR" altLang="en-US" sz="1050" b="1" dirty="0"/>
              <a:t>μπορεί να δεσμευτεί στην IgE που έχει δεσμευτεί σε υποδοχείς και δεν φαίνεται να προκαλεί αναφυλακτική αντίδραση</a:t>
            </a:r>
          </a:p>
          <a:p>
            <a:endParaRPr lang="en-GB" sz="1050" b="1" dirty="0"/>
          </a:p>
          <a:p>
            <a:r>
              <a:rPr lang="en-GB" sz="1050" b="1" dirty="0"/>
              <a:t>References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50" dirty="0" err="1"/>
              <a:t>Hochhaus</a:t>
            </a:r>
            <a:r>
              <a:rPr lang="en-GB" sz="1050" dirty="0"/>
              <a:t> G et al. Pharmacodynamics of </a:t>
            </a:r>
            <a:r>
              <a:rPr lang="en-GB" sz="1050" dirty="0" err="1"/>
              <a:t>omalizumab</a:t>
            </a:r>
            <a:r>
              <a:rPr lang="en-GB" sz="1050" dirty="0"/>
              <a:t>: implications for optimised dosing strategies and clinical efficacy in the treatment of allergic asthma. </a:t>
            </a:r>
            <a:r>
              <a:rPr lang="en-GB" sz="1050" dirty="0" err="1"/>
              <a:t>Curr</a:t>
            </a:r>
            <a:r>
              <a:rPr lang="en-GB" sz="1050" dirty="0"/>
              <a:t> Med Res </a:t>
            </a:r>
            <a:r>
              <a:rPr lang="en-GB" sz="1050" dirty="0" err="1"/>
              <a:t>Opin</a:t>
            </a:r>
            <a:r>
              <a:rPr lang="en-GB" sz="1050" dirty="0"/>
              <a:t>. 2003;19:491–8.</a:t>
            </a:r>
          </a:p>
          <a:p>
            <a:pPr marL="228600" indent="-228600">
              <a:buFont typeface="+mj-lt"/>
              <a:buAutoNum type="arabicPeriod"/>
            </a:pPr>
            <a:endParaRPr lang="en-GB" sz="1050" dirty="0"/>
          </a:p>
          <a:p>
            <a:pPr marL="228600" indent="-228600">
              <a:buFont typeface="+mj-lt"/>
              <a:buAutoNum type="arabicPeriod"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8380282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70</a:t>
            </a:fld>
            <a:endParaRPr lang="el-G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71</a:t>
            </a:fld>
            <a:endParaRPr lang="el-G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Οι </a:t>
            </a:r>
            <a:r>
              <a:rPr lang="el-GR" dirty="0" err="1"/>
              <a:t>ανταγωνιστες</a:t>
            </a:r>
            <a:r>
              <a:rPr lang="el-GR" dirty="0"/>
              <a:t> </a:t>
            </a:r>
            <a:r>
              <a:rPr lang="el-GR" dirty="0" err="1"/>
              <a:t>λευκοτριενιων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8BBFF8-2832-4EA9-AD0B-C1E3B6BC5013}" type="slidenum">
              <a:rPr lang="en-GB" smtClean="0"/>
              <a:pPr>
                <a:defRPr/>
              </a:pPr>
              <a:t>72</a:t>
            </a:fld>
            <a:endParaRPr lang="en-GB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8BBFF8-2832-4EA9-AD0B-C1E3B6BC5013}" type="slidenum">
              <a:rPr lang="en-GB" smtClean="0"/>
              <a:pPr>
                <a:defRPr/>
              </a:pPr>
              <a:t>73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1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1" y="3869636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1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50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36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1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310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77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97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94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63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4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04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87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1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00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75" b="1" i="0">
                <a:solidFill>
                  <a:schemeClr val="bg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285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285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11/11/25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72729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- with Com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2" y="1565482"/>
            <a:ext cx="11009401" cy="411133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1pPr>
            <a:lvl2pPr marL="205740" indent="0"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2pPr>
            <a:lvl3pPr marL="685800" indent="0"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3pPr>
            <a:lvl4pPr marL="1028700" indent="0"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4pPr>
            <a:lvl5pPr>
              <a:defRPr spc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Second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421484" y="6280566"/>
            <a:ext cx="1942253" cy="312004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675" b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algn="r"/>
            <a:fld id="{D41C3494-827A-4E34-9205-776AAACB6D1C}" type="datetime1">
              <a:rPr lang="en-US" smtClean="0"/>
              <a:pPr algn="r"/>
              <a:t>11/11/25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3" y="6280572"/>
            <a:ext cx="4667815" cy="312001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675" b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 | IHD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36662" y="6280571"/>
            <a:ext cx="832383" cy="312003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675" b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472841" y="982411"/>
            <a:ext cx="10146131" cy="471915"/>
          </a:xfrm>
        </p:spPr>
        <p:txBody>
          <a:bodyPr/>
          <a:lstStyle/>
          <a:p>
            <a:pPr lvl="0"/>
            <a:r>
              <a:rPr lang="en-US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472845" y="544889"/>
            <a:ext cx="10146159" cy="5672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993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24418" y="6384920"/>
            <a:ext cx="5326175" cy="360363"/>
          </a:xfrm>
        </p:spPr>
        <p:txBody>
          <a:bodyPr anchor="b"/>
          <a:lstStyle>
            <a:lvl1pPr marL="0" indent="0">
              <a:buNone/>
              <a:defRPr sz="750"/>
            </a:lvl1pPr>
          </a:lstStyle>
          <a:p>
            <a:pPr lvl="0"/>
            <a:r>
              <a:rPr lang="en-GB"/>
              <a:t>Annotations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252597" y="6384920"/>
            <a:ext cx="5283337" cy="360363"/>
          </a:xfrm>
        </p:spPr>
        <p:txBody>
          <a:bodyPr anchor="b"/>
          <a:lstStyle>
            <a:lvl1pPr marL="0" indent="0" algn="r">
              <a:buNone/>
              <a:defRPr sz="750"/>
            </a:lvl1pPr>
          </a:lstStyle>
          <a:p>
            <a:pPr lvl="0"/>
            <a:r>
              <a:rPr lang="en-GB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54833731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96368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93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54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645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4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645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125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512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67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781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935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24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94" indent="-228594">
              <a:buSzPct val="100000"/>
              <a:buFont typeface="Wingdings" charset="2"/>
              <a:buChar char="§"/>
              <a:defRPr spc="0" baseline="0"/>
            </a:lvl1pPr>
            <a:lvl2pPr>
              <a:defRPr spc="0" baseline="0"/>
            </a:lvl2pPr>
            <a:lvl3pPr>
              <a:defRPr spc="0" baseline="0"/>
            </a:lvl3pPr>
            <a:lvl4pPr>
              <a:defRPr spc="0" baseline="0"/>
            </a:lvl4pPr>
            <a:lvl5pPr>
              <a:defRPr spc="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Confidential – For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07685E7-6E51-BE4F-B28E-EB62B1A888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5576239"/>
            <a:ext cx="5350933" cy="91760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064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1305" indent="-341305">
              <a:buSzPct val="100000"/>
              <a:buFont typeface="+mj-lt"/>
              <a:buAutoNum type="arabicPeriod"/>
              <a:tabLst>
                <a:tab pos="3998813" algn="r"/>
                <a:tab pos="8229395" algn="r"/>
              </a:tabLst>
              <a:defRPr baseline="0"/>
            </a:lvl1pPr>
            <a:lvl2pPr marL="574661" indent="-233357">
              <a:defRPr baseline="0"/>
            </a:lvl2pPr>
            <a:lvl3pPr marL="801668" indent="-227007">
              <a:defRPr baseline="0"/>
            </a:lvl3pPr>
            <a:lvl4pPr marL="1028675" indent="-227007">
              <a:defRPr baseline="0"/>
            </a:lvl4pPr>
            <a:lvl5pPr marL="1257269" indent="-228594">
              <a:defRPr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917364" y="6375400"/>
            <a:ext cx="5056717" cy="304800"/>
          </a:xfrm>
        </p:spPr>
        <p:txBody>
          <a:bodyPr/>
          <a:lstStyle/>
          <a:p>
            <a:r>
              <a:rPr lang="en-US" dirty="0"/>
              <a:t>Confidential – For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FFDEE34-C997-3649-9F63-C492BA1877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2" y="5576239"/>
            <a:ext cx="5363633" cy="91760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1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Confidential – For Internal Use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F2A17AC-F6BA-BB43-A16B-51790352D0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6006167"/>
            <a:ext cx="5350933" cy="487679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9649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94" indent="-228594">
              <a:buSzPct val="100000"/>
              <a:buFont typeface="Wingdings" charset="2"/>
              <a:buChar char="§"/>
              <a:defRPr spc="0" baseline="0"/>
            </a:lvl1pPr>
            <a:lvl2pPr>
              <a:defRPr spc="0" baseline="0"/>
            </a:lvl2pPr>
            <a:lvl3pPr>
              <a:defRPr spc="0" baseline="0"/>
            </a:lvl3pPr>
            <a:lvl4pPr>
              <a:defRPr spc="0" baseline="0"/>
            </a:lvl4pPr>
            <a:lvl5pPr>
              <a:defRPr spc="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Confidential – For Internal Use Only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ECA6EC1-9B0F-E142-9593-AD24C5A553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2" y="5576239"/>
            <a:ext cx="5363633" cy="91760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6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1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2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30"/>
            <a:ext cx="2329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F2CB49B7-4361-49A6-A7E2-261F99AEC808}" type="datetimeFigureOut">
              <a:rPr lang="en-US" smtClean="0"/>
              <a:pPr/>
              <a:t>11/11/25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9" y="6223830"/>
            <a:ext cx="471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2" y="6223830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4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165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8A53-1A7E-4FA8-A8D7-7E077358B2E3}" type="datetimeFigureOut">
              <a:rPr lang="el-GR" smtClean="0"/>
              <a:pPr/>
              <a:t>11/11/25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512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692" r:id="rId12"/>
    <p:sldLayoutId id="2147483693" r:id="rId13"/>
    <p:sldLayoutId id="2147483695" r:id="rId14"/>
    <p:sldLayoutId id="214748369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2193444" y="250030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/>
              <a:t> 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l-GR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31504" y="2636913"/>
            <a:ext cx="8928992" cy="186456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l-GR" sz="4200" b="1" dirty="0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Κατερίνα </a:t>
            </a:r>
            <a:r>
              <a:rPr lang="el-GR" sz="4200" b="1" dirty="0" err="1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Τσιόγκα</a:t>
            </a:r>
            <a:endParaRPr lang="el-GR" dirty="0">
              <a:solidFill>
                <a:schemeClr val="tx1"/>
              </a:solidFill>
              <a:latin typeface="Calibri" panose="020F0502020204030204" pitchFamily="34" charset="0"/>
              <a:ea typeface="Adobe Heiti Std R" pitchFamily="34" charset="-128"/>
            </a:endParaRPr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Δερματολόγος – Αφροδισιολόγος</a:t>
            </a:r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Επιστημονική Συνεργάτης – Υπ. Διδάκτωρ ΕΚΠΑ</a:t>
            </a:r>
          </a:p>
          <a:p>
            <a:pPr>
              <a:lnSpc>
                <a:spcPct val="150000"/>
              </a:lnSpc>
            </a:pPr>
            <a:endParaRPr lang="el-GR" dirty="0">
              <a:solidFill>
                <a:schemeClr val="tx1"/>
              </a:solidFill>
              <a:latin typeface="Calibri" panose="020F0502020204030204" pitchFamily="34" charset="0"/>
              <a:ea typeface="Adobe Heiti Std R" pitchFamily="34" charset="-128"/>
            </a:endParaRPr>
          </a:p>
          <a:p>
            <a:endParaRPr lang="el-GR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30766" y="308968"/>
            <a:ext cx="7497757" cy="16430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l-GR" sz="4400" b="1" dirty="0"/>
              <a:t>Κνίδωση –</a:t>
            </a:r>
            <a:r>
              <a:rPr lang="el-GR" sz="4400" b="1" dirty="0" err="1"/>
              <a:t>Αγγειοίδημα</a:t>
            </a:r>
            <a:br>
              <a:rPr lang="en-US" sz="4400" b="1"/>
            </a:br>
            <a:endParaRPr lang="el-GR" sz="4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9" descr="05_SYGGROS_LOGO_HQ.jpg">
            <a:extLst>
              <a:ext uri="{FF2B5EF4-FFF2-40B4-BE49-F238E27FC236}">
                <a16:creationId xmlns:a16="http://schemas.microsoft.com/office/drawing/2014/main" id="{70ED4626-07B8-55B0-4DFF-524FC63A9B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8700" y="4880422"/>
            <a:ext cx="2514600" cy="15504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4CA1109-ABEE-1045-8969-F6F1369B9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156" y="3939150"/>
            <a:ext cx="5128844" cy="2787622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480760E-EC85-8B3A-6FB9-1450079EF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226" y="188640"/>
            <a:ext cx="5110860" cy="367920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B9127015-50A9-AEDA-E006-9C32E5212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1" y="4296884"/>
            <a:ext cx="3048342" cy="2429887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128249CA-F3C7-1A52-900E-18ADE9CA23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63" y="188640"/>
            <a:ext cx="3803031" cy="6538131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E0973B9-A9E0-F7C8-FF72-29B8AFA90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" y="188640"/>
            <a:ext cx="3048343" cy="405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2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4CA1109-ABEE-1045-8969-F6F1369B9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156" y="3939150"/>
            <a:ext cx="5128844" cy="2787622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480760E-EC85-8B3A-6FB9-1450079EF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226" y="188640"/>
            <a:ext cx="5110860" cy="367920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B9127015-50A9-AEDA-E006-9C32E5212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1" y="4296884"/>
            <a:ext cx="3048342" cy="2429887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128249CA-F3C7-1A52-900E-18ADE9CA23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63" y="188640"/>
            <a:ext cx="3803031" cy="6538131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E0973B9-A9E0-F7C8-FF72-29B8AFA90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" y="188640"/>
            <a:ext cx="3048343" cy="4050410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3C1B028-540F-4CC0-AE29-9CA88EFD7CAF}"/>
              </a:ext>
            </a:extLst>
          </p:cNvPr>
          <p:cNvSpPr/>
          <p:nvPr/>
        </p:nvSpPr>
        <p:spPr>
          <a:xfrm>
            <a:off x="1703512" y="1340768"/>
            <a:ext cx="8928992" cy="41764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1F46B5-DE51-5590-53A2-31FD4243D486}"/>
              </a:ext>
            </a:extLst>
          </p:cNvPr>
          <p:cNvSpPr txBox="1"/>
          <p:nvPr/>
        </p:nvSpPr>
        <p:spPr>
          <a:xfrm>
            <a:off x="2869679" y="1565371"/>
            <a:ext cx="645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Ενεργοποίηση και </a:t>
            </a:r>
            <a:r>
              <a:rPr lang="el-GR" dirty="0" err="1"/>
              <a:t>αποκοκκίωση</a:t>
            </a:r>
            <a:r>
              <a:rPr lang="el-GR" dirty="0"/>
              <a:t> </a:t>
            </a:r>
            <a:r>
              <a:rPr lang="el-GR" b="1" dirty="0"/>
              <a:t>ΜΑΣΤΟΚΥΤΤΑΡΩΝ</a:t>
            </a:r>
            <a:r>
              <a:rPr lang="en-US" dirty="0"/>
              <a:t> </a:t>
            </a:r>
            <a:r>
              <a:rPr lang="el-GR" dirty="0"/>
              <a:t>δέρματος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F1845E-3C3D-DA8F-CDE0-C4F600EC3028}"/>
              </a:ext>
            </a:extLst>
          </p:cNvPr>
          <p:cNvSpPr txBox="1"/>
          <p:nvPr/>
        </p:nvSpPr>
        <p:spPr>
          <a:xfrm>
            <a:off x="3035660" y="2350621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Απελευθέρωση μεσολαβητών όπως </a:t>
            </a:r>
            <a:r>
              <a:rPr lang="el-GR" b="1" dirty="0"/>
              <a:t>ΙΣΤΑΜΙΝΗ</a:t>
            </a:r>
            <a:r>
              <a:rPr lang="el-GR" dirty="0"/>
              <a:t>, ηπαρίνη, </a:t>
            </a:r>
            <a:r>
              <a:rPr lang="el-GR" dirty="0" err="1"/>
              <a:t>προσταγλανδίνες</a:t>
            </a:r>
            <a:r>
              <a:rPr lang="el-GR" dirty="0"/>
              <a:t>, </a:t>
            </a:r>
            <a:r>
              <a:rPr lang="el-GR" dirty="0" err="1"/>
              <a:t>λευκοτριένια</a:t>
            </a:r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567F4B-D10E-7AEC-37F0-BCEAA1BAFE0A}"/>
              </a:ext>
            </a:extLst>
          </p:cNvPr>
          <p:cNvSpPr txBox="1"/>
          <p:nvPr/>
        </p:nvSpPr>
        <p:spPr>
          <a:xfrm>
            <a:off x="3934660" y="4293096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l-GR" dirty="0"/>
              <a:t>ΟΙΔΗΜΑ / ΕΡΥΘΗΜΑ</a:t>
            </a:r>
          </a:p>
          <a:p>
            <a:pPr marL="342900" indent="-342900">
              <a:buAutoNum type="arabicPeriod"/>
            </a:pPr>
            <a:r>
              <a:rPr lang="el-GR" dirty="0"/>
              <a:t>ΕΝΤΟΠΙΣΜΕΝΟΣ ΚΝΗΣΜΟΣ</a:t>
            </a:r>
          </a:p>
          <a:p>
            <a:pPr marL="342900" indent="-342900">
              <a:buAutoNum type="arabicPeriod"/>
            </a:pPr>
            <a:r>
              <a:rPr lang="el-GR" dirty="0"/>
              <a:t>ΑΥΤΟΜΑΤΗ ΥΠΟΣΤΡΟΦΗ ΕΝΤΟΣ 24 ΩΡΩΝ</a:t>
            </a:r>
          </a:p>
          <a:p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0B0B2-8AAB-6F47-D8DB-5076DF0CB795}"/>
              </a:ext>
            </a:extLst>
          </p:cNvPr>
          <p:cNvSpPr txBox="1"/>
          <p:nvPr/>
        </p:nvSpPr>
        <p:spPr>
          <a:xfrm>
            <a:off x="3632854" y="3398716"/>
            <a:ext cx="505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Αύξηση διαπερατότητας αγγείων &amp; αγγειοδιαστολή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AEEFF6-B3CD-3758-100D-5DAAEAA995D4}"/>
              </a:ext>
            </a:extLst>
          </p:cNvPr>
          <p:cNvSpPr txBox="1"/>
          <p:nvPr/>
        </p:nvSpPr>
        <p:spPr>
          <a:xfrm rot="16200000">
            <a:off x="405408" y="316739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ln>
                  <a:solidFill>
                    <a:schemeClr val="accent1"/>
                  </a:solidFill>
                </a:ln>
              </a:rPr>
              <a:t>ΚΥΡΙΟΣ ΜΗΧΑΝΙΣΜΟΣ</a:t>
            </a:r>
          </a:p>
        </p:txBody>
      </p:sp>
      <p:sp>
        <p:nvSpPr>
          <p:cNvPr id="14" name="Κάτω βέλος 13">
            <a:extLst>
              <a:ext uri="{FF2B5EF4-FFF2-40B4-BE49-F238E27FC236}">
                <a16:creationId xmlns:a16="http://schemas.microsoft.com/office/drawing/2014/main" id="{C0A7F2F2-5903-64F0-C173-9AB277E54D06}"/>
              </a:ext>
            </a:extLst>
          </p:cNvPr>
          <p:cNvSpPr/>
          <p:nvPr/>
        </p:nvSpPr>
        <p:spPr>
          <a:xfrm>
            <a:off x="5951984" y="1992240"/>
            <a:ext cx="144016" cy="35664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Κάτω βέλος 14">
            <a:extLst>
              <a:ext uri="{FF2B5EF4-FFF2-40B4-BE49-F238E27FC236}">
                <a16:creationId xmlns:a16="http://schemas.microsoft.com/office/drawing/2014/main" id="{9AFF3825-42CC-8DC4-3F9C-AC40E319A6A8}"/>
              </a:ext>
            </a:extLst>
          </p:cNvPr>
          <p:cNvSpPr/>
          <p:nvPr/>
        </p:nvSpPr>
        <p:spPr>
          <a:xfrm>
            <a:off x="5943624" y="3072360"/>
            <a:ext cx="144016" cy="35664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Κάτω βέλος 15">
            <a:extLst>
              <a:ext uri="{FF2B5EF4-FFF2-40B4-BE49-F238E27FC236}">
                <a16:creationId xmlns:a16="http://schemas.microsoft.com/office/drawing/2014/main" id="{4AC2A49A-C794-84E0-3FFB-CF2D9D2B88A0}"/>
              </a:ext>
            </a:extLst>
          </p:cNvPr>
          <p:cNvSpPr/>
          <p:nvPr/>
        </p:nvSpPr>
        <p:spPr>
          <a:xfrm>
            <a:off x="5940538" y="3864448"/>
            <a:ext cx="144016" cy="35664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470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85728"/>
            <a:ext cx="9144000" cy="114300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</a:pPr>
            <a:r>
              <a:rPr lang="el-GR" sz="4000" b="1" dirty="0">
                <a:solidFill>
                  <a:schemeClr val="bg2">
                    <a:lumMod val="25000"/>
                  </a:schemeClr>
                </a:solidFill>
              </a:rPr>
              <a:t>Κνίδωση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8283" y="1571614"/>
            <a:ext cx="3027393" cy="50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 descr="Picture 2_ppt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lum bright="14000"/>
          </a:blip>
          <a:srcRect/>
          <a:stretch>
            <a:fillRect/>
          </a:stretch>
        </p:blipFill>
        <p:spPr bwMode="auto">
          <a:xfrm>
            <a:off x="6527800" y="3667125"/>
            <a:ext cx="4140200" cy="29972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</p:pic>
      <p:sp>
        <p:nvSpPr>
          <p:cNvPr id="5" name="4 - Ορθογώνιο"/>
          <p:cNvSpPr/>
          <p:nvPr/>
        </p:nvSpPr>
        <p:spPr>
          <a:xfrm>
            <a:off x="5095868" y="1714489"/>
            <a:ext cx="66167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Χαρακτηρίζεται από την ταχεία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  εμφάνιση </a:t>
            </a:r>
            <a:r>
              <a:rPr lang="el-GR" sz="2800" b="1" dirty="0">
                <a:solidFill>
                  <a:schemeClr val="bg2">
                    <a:lumMod val="25000"/>
                  </a:schemeClr>
                </a:solidFill>
              </a:rPr>
              <a:t>πομφών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  (και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ή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 err="1">
                <a:solidFill>
                  <a:schemeClr val="bg2">
                    <a:lumMod val="25000"/>
                  </a:schemeClr>
                </a:solidFill>
              </a:rPr>
              <a:t>αγγειοοιδήματος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el-GR" sz="28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0872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latin typeface="Verdana" pitchFamily="34" charset="0"/>
              </a:rPr>
              <a:t>Ο </a:t>
            </a:r>
            <a:r>
              <a:rPr lang="en-US" sz="3200" b="1" dirty="0">
                <a:latin typeface="Verdana" pitchFamily="34" charset="0"/>
              </a:rPr>
              <a:t> </a:t>
            </a:r>
            <a:r>
              <a:rPr lang="el-GR" sz="3200" b="1" dirty="0">
                <a:latin typeface="Verdana" pitchFamily="34" charset="0"/>
              </a:rPr>
              <a:t>πομφός </a:t>
            </a:r>
            <a:r>
              <a:rPr lang="en-US" sz="3200" b="1" dirty="0">
                <a:latin typeface="Verdana" pitchFamily="34" charset="0"/>
              </a:rPr>
              <a:t> </a:t>
            </a:r>
            <a:r>
              <a:rPr lang="el-GR" sz="3200" b="1" dirty="0">
                <a:latin typeface="Verdana" pitchFamily="34" charset="0"/>
              </a:rPr>
              <a:t>χαρακτηρίζεται</a:t>
            </a:r>
            <a:r>
              <a:rPr lang="el-GR" sz="3200" dirty="0">
                <a:latin typeface="Verdana" pitchFamily="34" charset="0"/>
              </a:rPr>
              <a:t> </a:t>
            </a:r>
            <a:r>
              <a:rPr lang="el-GR" sz="3200" b="1" dirty="0">
                <a:latin typeface="Verdana" pitchFamily="34" charset="0"/>
              </a:rPr>
              <a:t>από</a:t>
            </a:r>
            <a:r>
              <a:rPr lang="en-US" sz="3200" b="1" dirty="0">
                <a:latin typeface="Verdana" pitchFamily="34" charset="0"/>
              </a:rPr>
              <a:t>: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51384" y="2060848"/>
            <a:ext cx="5832648" cy="4176810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l-GR" sz="2400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Κεντρικό οίδημα ποικίλου μεγέθους που περιβάλλεται από ερύθημα και αποχρωματίζεται στην πίεση</a:t>
            </a:r>
          </a:p>
          <a:p>
            <a:pPr marL="533400" indent="-533400">
              <a:lnSpc>
                <a:spcPct val="90000"/>
              </a:lnSpc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90000"/>
              </a:lnSpc>
            </a:pPr>
            <a:r>
              <a:rPr lang="el-GR" sz="2400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Κνησμό ή αίσθημα καύσου</a:t>
            </a:r>
          </a:p>
          <a:p>
            <a:pPr marL="533400" indent="-533400">
              <a:lnSpc>
                <a:spcPct val="90000"/>
              </a:lnSpc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90000"/>
              </a:lnSpc>
            </a:pPr>
            <a:r>
              <a:rPr lang="el-GR" sz="2400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Πλήρη αποδρομή σε 1 - 24 ώρες</a:t>
            </a:r>
          </a:p>
          <a:p>
            <a:pPr marL="533400" indent="-533400">
              <a:lnSpc>
                <a:spcPct val="90000"/>
              </a:lnSpc>
            </a:pPr>
            <a:endParaRPr lang="en-US" sz="2400" dirty="0">
              <a:solidFill>
                <a:srgbClr val="000066"/>
              </a:solidFill>
              <a:latin typeface="Verdana" pitchFamily="34" charset="0"/>
            </a:endParaRPr>
          </a:p>
        </p:txBody>
      </p:sp>
      <p:pic>
        <p:nvPicPr>
          <p:cNvPr id="13319" name="Picture 2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88088" y="2492896"/>
            <a:ext cx="4038600" cy="2754313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8AE294-A17C-3757-10BB-35A6E62698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390" y="1232756"/>
            <a:ext cx="5856651" cy="439248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3BCC5E-6CD9-9175-5E69-F2E51C3790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2" y="500674"/>
            <a:ext cx="3816424" cy="5854742"/>
          </a:xfrm>
        </p:spPr>
      </p:pic>
    </p:spTree>
    <p:extLst>
      <p:ext uri="{BB962C8B-B14F-4D97-AF65-F5344CB8AC3E}">
        <p14:creationId xmlns:p14="http://schemas.microsoft.com/office/powerpoint/2010/main" val="162371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05273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br>
              <a:rPr lang="el-GR" sz="3600" b="1" dirty="0">
                <a:latin typeface="Verdana" pitchFamily="34" charset="0"/>
              </a:rPr>
            </a:br>
            <a:r>
              <a:rPr lang="el-GR" sz="3600" b="1" dirty="0">
                <a:latin typeface="Verdana" pitchFamily="34" charset="0"/>
              </a:rPr>
              <a:t>Το αγγειοοίδημα χαρακτηρίζεται από</a:t>
            </a:r>
            <a:r>
              <a:rPr lang="en-US" sz="3600" b="1" dirty="0">
                <a:latin typeface="Verdana" pitchFamily="34" charset="0"/>
              </a:rPr>
              <a:t>:</a:t>
            </a:r>
            <a:br>
              <a:rPr lang="el-GR" sz="3600" b="1" dirty="0">
                <a:latin typeface="Verdana" pitchFamily="34" charset="0"/>
              </a:rPr>
            </a:br>
            <a:endParaRPr lang="en-US" sz="3600" b="1" dirty="0">
              <a:latin typeface="Verdana" pitchFamily="34" charset="0"/>
            </a:endParaRP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96045" y="2033464"/>
            <a:ext cx="6264324" cy="4824536"/>
          </a:xfrm>
        </p:spPr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</a:pPr>
            <a:r>
              <a:rPr lang="el-GR" sz="2400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Αιφνίδιο, οίδημα του χορίου και του υποδόριου ιστού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l-GR" sz="2400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Αίσθημα τάσης και άλγος παρά κνησμός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l-GR" sz="2400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Συχνή συμμετοχή βλεννογόνων  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l-GR" sz="2400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Βραδύτερη αποδρομή (διάρκεια έως και 72 ώρες)</a:t>
            </a:r>
          </a:p>
          <a:p>
            <a:pPr marL="533400" indent="-533400">
              <a:lnSpc>
                <a:spcPct val="80000"/>
              </a:lnSpc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</p:txBody>
      </p:sp>
      <p:pic>
        <p:nvPicPr>
          <p:cNvPr id="15368" name="Picture 2" descr="C:\Users\Zenos\Desktop\New folder\134_3470.JPG"/>
          <p:cNvPicPr>
            <a:picLocks noChangeAspect="1" noChangeArrowheads="1"/>
          </p:cNvPicPr>
          <p:nvPr/>
        </p:nvPicPr>
        <p:blipFill>
          <a:blip r:embed="rId2" cstate="print"/>
          <a:srcRect b="18668"/>
          <a:stretch>
            <a:fillRect/>
          </a:stretch>
        </p:blipFill>
        <p:spPr bwMode="auto">
          <a:xfrm>
            <a:off x="7608168" y="1351869"/>
            <a:ext cx="3887787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 descr="xeilh"/>
          <p:cNvPicPr>
            <a:picLocks noChangeAspect="1" noChangeArrowheads="1"/>
          </p:cNvPicPr>
          <p:nvPr/>
        </p:nvPicPr>
        <p:blipFill>
          <a:blip r:embed="rId3" cstate="print">
            <a:lum bright="12000" contrast="10000"/>
          </a:blip>
          <a:srcRect/>
          <a:stretch>
            <a:fillRect/>
          </a:stretch>
        </p:blipFill>
        <p:spPr bwMode="auto">
          <a:xfrm>
            <a:off x="8229673" y="3960541"/>
            <a:ext cx="2644775" cy="26638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"/>
            <a:ext cx="9144000" cy="937053"/>
          </a:xfrm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latin typeface="+mn-lt"/>
              </a:rPr>
              <a:t>Η Κνίδωση μπορεί να είναι Χρόνια η Οξεία</a:t>
            </a:r>
            <a:endParaRPr lang="en-US" sz="3600" b="1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24100" y="1166157"/>
            <a:ext cx="7460332" cy="779253"/>
          </a:xfrm>
          <a:prstGeom prst="rect">
            <a:avLst/>
          </a:prstGeom>
          <a:solidFill>
            <a:srgbClr val="00B05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l-GR" sz="1600" b="1" dirty="0">
                <a:solidFill>
                  <a:srgbClr val="FFFFFF"/>
                </a:solidFill>
              </a:rPr>
              <a:t>Ως χρόνια κνίδωση</a:t>
            </a:r>
            <a:r>
              <a:rPr lang="en-GB" sz="1600" b="1" dirty="0">
                <a:solidFill>
                  <a:srgbClr val="FFFFFF"/>
                </a:solidFill>
              </a:rPr>
              <a:t> </a:t>
            </a:r>
            <a:r>
              <a:rPr lang="el-GR" sz="1600" b="1" dirty="0">
                <a:solidFill>
                  <a:srgbClr val="FFFFFF"/>
                </a:solidFill>
              </a:rPr>
              <a:t>ορίζεται η καθημερινή η σχεδόν καθημερινή εμφάνιση </a:t>
            </a:r>
            <a:r>
              <a:rPr lang="el-GR" sz="1600" b="1" dirty="0" err="1">
                <a:solidFill>
                  <a:srgbClr val="FFFFFF"/>
                </a:solidFill>
              </a:rPr>
              <a:t>κνησμώδων</a:t>
            </a:r>
            <a:r>
              <a:rPr lang="el-GR" sz="1600" b="1" dirty="0">
                <a:solidFill>
                  <a:srgbClr val="FFFFFF"/>
                </a:solidFill>
              </a:rPr>
              <a:t> πομφών, </a:t>
            </a:r>
            <a:r>
              <a:rPr lang="el-GR" sz="1600" b="1" dirty="0" err="1">
                <a:solidFill>
                  <a:srgbClr val="FFFFFF"/>
                </a:solidFill>
              </a:rPr>
              <a:t>αγγειοοιδήματος</a:t>
            </a:r>
            <a:r>
              <a:rPr lang="en-GB" sz="1600" b="1" dirty="0">
                <a:solidFill>
                  <a:srgbClr val="FFFFFF"/>
                </a:solidFill>
              </a:rPr>
              <a:t>,</a:t>
            </a:r>
            <a:r>
              <a:rPr lang="el-GR" sz="1600" b="1" dirty="0">
                <a:solidFill>
                  <a:srgbClr val="FFFFFF"/>
                </a:solidFill>
              </a:rPr>
              <a:t> ή και τα δυο για  </a:t>
            </a:r>
            <a:r>
              <a:rPr lang="el-GR" sz="1600" b="1" u="sng" dirty="0">
                <a:solidFill>
                  <a:srgbClr val="FFFFFF"/>
                </a:solidFill>
              </a:rPr>
              <a:t>&gt;6 εβδομάδες</a:t>
            </a:r>
            <a:endParaRPr lang="en-GB" sz="1600" b="1" u="sng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076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"/>
            <a:ext cx="9144000" cy="937053"/>
          </a:xfrm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latin typeface="+mn-lt"/>
              </a:rPr>
              <a:t>Η Κνίδωση μπορεί να είναι Χρόνια η Οξεία</a:t>
            </a:r>
            <a:endParaRPr lang="en-US" sz="3600" b="1" dirty="0">
              <a:latin typeface="+mn-lt"/>
            </a:endParaRPr>
          </a:p>
        </p:txBody>
      </p:sp>
      <p:sp>
        <p:nvSpPr>
          <p:cNvPr id="28" name="Text Placeholder 15"/>
          <p:cNvSpPr txBox="1">
            <a:spLocks/>
          </p:cNvSpPr>
          <p:nvPr/>
        </p:nvSpPr>
        <p:spPr>
          <a:xfrm>
            <a:off x="7682850" y="6453336"/>
            <a:ext cx="3174211" cy="213406"/>
          </a:xfrm>
          <a:prstGeom prst="rect">
            <a:avLst/>
          </a:prstGeom>
        </p:spPr>
        <p:txBody>
          <a:bodyPr lIns="0" tIns="0" rIns="0" bIns="0" anchor="b"/>
          <a:lstStyle>
            <a:lvl1pPr marL="228600" indent="-228600" algn="l" defTabSz="914400" rtl="0" eaLnBrk="1" latinLnBrk="0" hangingPunct="1">
              <a:spcBef>
                <a:spcPts val="1200"/>
              </a:spcBef>
              <a:buClrTx/>
              <a:buSzPct val="120000"/>
              <a:buFont typeface="Arial" pitchFamily="34" charset="0"/>
              <a:buChar char="•"/>
              <a:tabLst>
                <a:tab pos="3998913" algn="r"/>
                <a:tab pos="8229600" algn="r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170">
              <a:spcBef>
                <a:spcPts val="0"/>
              </a:spcBef>
              <a:buNone/>
              <a:tabLst>
                <a:tab pos="5331751" algn="r"/>
                <a:tab pos="10972526" algn="r"/>
              </a:tabLst>
              <a:defRPr/>
            </a:pPr>
            <a:r>
              <a:rPr lang="de-DE" sz="933" dirty="0" err="1">
                <a:solidFill>
                  <a:srgbClr val="000000"/>
                </a:solidFill>
                <a:latin typeface="Arial" panose="020B0604020202020204"/>
              </a:rPr>
              <a:t>Zuberbier</a:t>
            </a:r>
            <a:r>
              <a:rPr lang="de-DE" sz="933" dirty="0">
                <a:solidFill>
                  <a:srgbClr val="000000"/>
                </a:solidFill>
                <a:latin typeface="Arial" panose="020B0604020202020204"/>
              </a:rPr>
              <a:t> et al. Allergy. 2018;73(7):1393–414</a:t>
            </a:r>
            <a:r>
              <a:rPr lang="de-DE" sz="1200" dirty="0">
                <a:solidFill>
                  <a:srgbClr val="000000"/>
                </a:solidFill>
                <a:latin typeface="Arial" panose="020B0604020202020204"/>
              </a:rPr>
              <a:t>.</a:t>
            </a:r>
            <a:endParaRPr lang="en-US" sz="1200" dirty="0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7D837E-1CEF-4D57-A973-3D0B1F67D722}"/>
              </a:ext>
            </a:extLst>
          </p:cNvPr>
          <p:cNvGrpSpPr/>
          <p:nvPr/>
        </p:nvGrpSpPr>
        <p:grpSpPr>
          <a:xfrm>
            <a:off x="2095473" y="2654796"/>
            <a:ext cx="8208137" cy="3274534"/>
            <a:chOff x="1385836" y="1371600"/>
            <a:chExt cx="6313341" cy="2583937"/>
          </a:xfrm>
        </p:grpSpPr>
        <p:sp>
          <p:nvSpPr>
            <p:cNvPr id="6" name="Rounded Rectangle 44"/>
            <p:cNvSpPr>
              <a:spLocks noChangeArrowheads="1"/>
            </p:cNvSpPr>
            <p:nvPr/>
          </p:nvSpPr>
          <p:spPr bwMode="auto">
            <a:xfrm>
              <a:off x="5890618" y="1371600"/>
              <a:ext cx="1808559" cy="1883334"/>
            </a:xfrm>
            <a:prstGeom prst="roundRect">
              <a:avLst>
                <a:gd name="adj" fmla="val 4798"/>
              </a:avLst>
            </a:prstGeom>
            <a:solidFill>
              <a:schemeClr val="bg2">
                <a:lumMod val="20000"/>
                <a:lumOff val="80000"/>
              </a:schemeClr>
            </a:solidFill>
            <a:ln w="28575">
              <a:noFill/>
            </a:ln>
            <a:effectLst/>
          </p:spPr>
          <p:txBody>
            <a:bodyPr anchor="ctr"/>
            <a:lstStyle>
              <a:lvl1pPr>
                <a:lnSpc>
                  <a:spcPct val="95000"/>
                </a:lnSpc>
                <a:spcBef>
                  <a:spcPct val="75000"/>
                </a:spcBef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5000"/>
                </a:lnSpc>
                <a:spcBef>
                  <a:spcPct val="40000"/>
                </a:spcBef>
                <a:buClr>
                  <a:srgbClr val="917B69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5000"/>
                </a:lnSpc>
                <a:spcBef>
                  <a:spcPct val="300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5000"/>
                </a:lnSpc>
                <a:spcBef>
                  <a:spcPct val="20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1219170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endParaRPr lang="en-GB" alt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7" name="Rounded Rectangle 45"/>
            <p:cNvSpPr>
              <a:spLocks noChangeArrowheads="1"/>
            </p:cNvSpPr>
            <p:nvPr/>
          </p:nvSpPr>
          <p:spPr bwMode="auto">
            <a:xfrm>
              <a:off x="5977533" y="1798195"/>
              <a:ext cx="1664494" cy="60840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5000"/>
                </a:lnSpc>
                <a:spcBef>
                  <a:spcPct val="75000"/>
                </a:spcBef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5000"/>
                </a:lnSpc>
                <a:spcBef>
                  <a:spcPct val="40000"/>
                </a:spcBef>
                <a:buClr>
                  <a:srgbClr val="917B69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5000"/>
                </a:lnSpc>
                <a:spcBef>
                  <a:spcPct val="300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5000"/>
                </a:lnSpc>
                <a:spcBef>
                  <a:spcPct val="20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1219170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endParaRPr lang="en-GB" alt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898510" y="2783413"/>
              <a:ext cx="1800667" cy="540379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 defTabSz="1219170">
                <a:spcBef>
                  <a:spcPts val="300"/>
                </a:spcBef>
                <a:defRPr/>
              </a:pPr>
              <a:r>
                <a:rPr lang="el-GR" sz="2400" b="1" kern="0" dirty="0">
                  <a:solidFill>
                    <a:srgbClr val="000000"/>
                  </a:solidFill>
                  <a:latin typeface="Arial" panose="020B0604020202020204"/>
                </a:rPr>
                <a:t>ΧΑΚ</a:t>
              </a:r>
            </a:p>
            <a:p>
              <a:pPr algn="ctr" defTabSz="1219170">
                <a:spcBef>
                  <a:spcPts val="300"/>
                </a:spcBef>
                <a:defRPr/>
              </a:pPr>
              <a:r>
                <a:rPr lang="el-GR" sz="1200" kern="0" dirty="0">
                  <a:solidFill>
                    <a:srgbClr val="000000"/>
                  </a:solidFill>
                  <a:latin typeface="Arial" panose="020B0604020202020204"/>
                </a:rPr>
                <a:t>(Χρόνια αυθόρμητη κνίδωση)</a:t>
              </a:r>
              <a:endParaRPr lang="en-GB" sz="1200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cxnSp>
          <p:nvCxnSpPr>
            <p:cNvPr id="9" name="Elbow Connector 8"/>
            <p:cNvCxnSpPr>
              <a:cxnSpLocks/>
              <a:stCxn id="18" idx="3"/>
              <a:endCxn id="14" idx="2"/>
            </p:cNvCxnSpPr>
            <p:nvPr/>
          </p:nvCxnSpPr>
          <p:spPr>
            <a:xfrm flipV="1">
              <a:off x="2484776" y="1616552"/>
              <a:ext cx="341745" cy="784307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/>
            <p:cNvCxnSpPr>
              <a:cxnSpLocks/>
              <a:stCxn id="18" idx="3"/>
              <a:endCxn id="15" idx="2"/>
            </p:cNvCxnSpPr>
            <p:nvPr/>
          </p:nvCxnSpPr>
          <p:spPr>
            <a:xfrm>
              <a:off x="2484776" y="2400859"/>
              <a:ext cx="329157" cy="75553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cxnSpLocks/>
              <a:stCxn id="24" idx="3"/>
              <a:endCxn id="16" idx="2"/>
            </p:cNvCxnSpPr>
            <p:nvPr/>
          </p:nvCxnSpPr>
          <p:spPr>
            <a:xfrm flipV="1">
              <a:off x="3949573" y="1647255"/>
              <a:ext cx="417895" cy="69020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/>
            <p:cNvCxnSpPr>
              <a:cxnSpLocks/>
              <a:stCxn id="24" idx="3"/>
              <a:endCxn id="17" idx="2"/>
            </p:cNvCxnSpPr>
            <p:nvPr/>
          </p:nvCxnSpPr>
          <p:spPr>
            <a:xfrm>
              <a:off x="3949573" y="2337464"/>
              <a:ext cx="417895" cy="39981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12"/>
            <p:cNvCxnSpPr>
              <a:cxnSpLocks/>
              <a:stCxn id="25" idx="3"/>
              <a:endCxn id="19" idx="1"/>
            </p:cNvCxnSpPr>
            <p:nvPr/>
          </p:nvCxnSpPr>
          <p:spPr>
            <a:xfrm flipV="1">
              <a:off x="5559589" y="1751185"/>
              <a:ext cx="408950" cy="353823"/>
            </a:xfrm>
            <a:prstGeom prst="bentConnector3">
              <a:avLst>
                <a:gd name="adj1" fmla="val 50000"/>
              </a:avLst>
            </a:prstGeom>
            <a:ln w="28575" cap="sq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 Same Side Corner Rectangle 13"/>
            <p:cNvSpPr/>
            <p:nvPr/>
          </p:nvSpPr>
          <p:spPr>
            <a:xfrm>
              <a:off x="2826521" y="1427545"/>
              <a:ext cx="1083747" cy="378014"/>
            </a:xfrm>
            <a:prstGeom prst="round2SameRect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Χρόνια</a:t>
              </a:r>
              <a:endParaRPr lang="en-US" sz="1333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2813933" y="2967384"/>
              <a:ext cx="1083747" cy="378014"/>
            </a:xfrm>
            <a:prstGeom prst="round2SameRect">
              <a:avLst/>
            </a:prstGeom>
            <a:solidFill>
              <a:srgbClr val="00B0F0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Οξεία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6" name="Round Same Side Corner Rectangle 15"/>
            <p:cNvSpPr/>
            <p:nvPr/>
          </p:nvSpPr>
          <p:spPr>
            <a:xfrm>
              <a:off x="4367468" y="1458248"/>
              <a:ext cx="1192122" cy="378014"/>
            </a:xfrm>
            <a:prstGeom prst="round2SameRect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Αυθόρμητη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7" name="Round Same Side Corner Rectangle 16"/>
            <p:cNvSpPr/>
            <p:nvPr/>
          </p:nvSpPr>
          <p:spPr>
            <a:xfrm>
              <a:off x="4367468" y="2548272"/>
              <a:ext cx="1192122" cy="378014"/>
            </a:xfrm>
            <a:prstGeom prst="round2SameRect">
              <a:avLst/>
            </a:prstGeom>
            <a:solidFill>
              <a:schemeClr val="accent2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Επαγόμενη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385836" y="1699201"/>
              <a:ext cx="1098940" cy="1403316"/>
            </a:xfrm>
            <a:prstGeom prst="roundRect">
              <a:avLst>
                <a:gd name="adj" fmla="val 9236"/>
              </a:avLst>
            </a:prstGeom>
            <a:solidFill>
              <a:srgbClr val="EC9A1E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2133" b="1" kern="0" dirty="0">
                  <a:solidFill>
                    <a:srgbClr val="FFFFFF"/>
                  </a:solidFill>
                  <a:latin typeface="Arial" panose="020B0604020202020204"/>
                </a:rPr>
                <a:t>Κνίδωση</a:t>
              </a:r>
              <a:endParaRPr lang="en-US" sz="2133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968540" y="1429703"/>
              <a:ext cx="1652714" cy="642963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Γνωστά αίτια</a:t>
              </a:r>
              <a:br>
                <a:rPr lang="en-US" sz="1867" b="1" kern="0" dirty="0">
                  <a:solidFill>
                    <a:srgbClr val="FFFFFF"/>
                  </a:solidFill>
                  <a:latin typeface="Arial" panose="020B0604020202020204"/>
                </a:rPr>
              </a:br>
              <a:r>
                <a:rPr lang="en-US" sz="1200" b="1" kern="0" dirty="0">
                  <a:solidFill>
                    <a:srgbClr val="FFFFFF"/>
                  </a:solidFill>
                  <a:latin typeface="Arial" panose="020B0604020202020204"/>
                </a:rPr>
                <a:t>(</a:t>
              </a:r>
              <a:r>
                <a:rPr lang="el-GR" sz="1200" b="1" kern="0" dirty="0" err="1">
                  <a:solidFill>
                    <a:srgbClr val="FFFFFF"/>
                  </a:solidFill>
                  <a:latin typeface="Arial" panose="020B0604020202020204"/>
                </a:rPr>
                <a:t>αυτοανοσία</a:t>
              </a:r>
              <a:r>
                <a:rPr lang="en-US" sz="1200" b="1" kern="0" dirty="0">
                  <a:solidFill>
                    <a:srgbClr val="FFFFFF"/>
                  </a:solidFill>
                  <a:latin typeface="Arial" panose="020B0604020202020204"/>
                </a:rPr>
                <a:t>, </a:t>
              </a:r>
              <a:r>
                <a:rPr lang="el-GR" sz="1200" b="1" kern="0" dirty="0">
                  <a:solidFill>
                    <a:srgbClr val="FFFFFF"/>
                  </a:solidFill>
                  <a:latin typeface="Arial" panose="020B0604020202020204"/>
                </a:rPr>
                <a:t>λοιμώξεις</a:t>
              </a:r>
              <a:r>
                <a:rPr lang="en-US" sz="1200" b="1" kern="0" dirty="0">
                  <a:solidFill>
                    <a:srgbClr val="FFFFFF"/>
                  </a:solidFill>
                  <a:latin typeface="Arial" panose="020B0604020202020204"/>
                </a:rPr>
                <a:t>)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968540" y="2198591"/>
              <a:ext cx="1652714" cy="513000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Άγνωστα αίτια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cxnSp>
          <p:nvCxnSpPr>
            <p:cNvPr id="21" name="Elbow Connector 20"/>
            <p:cNvCxnSpPr>
              <a:cxnSpLocks/>
              <a:stCxn id="25" idx="3"/>
              <a:endCxn id="20" idx="1"/>
            </p:cNvCxnSpPr>
            <p:nvPr/>
          </p:nvCxnSpPr>
          <p:spPr>
            <a:xfrm>
              <a:off x="5559589" y="2105008"/>
              <a:ext cx="408950" cy="35008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2865826" y="1986543"/>
              <a:ext cx="1083747" cy="7018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Καθημερινά ή σχεδόν καθημερινά συμπτώματα για &gt; 6 εβδομάδες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367468" y="1836077"/>
              <a:ext cx="1192122" cy="53786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Χωρίς </a:t>
              </a:r>
              <a:r>
                <a:rPr lang="el-GR" sz="1333" kern="0" dirty="0" err="1">
                  <a:solidFill>
                    <a:srgbClr val="000000"/>
                  </a:solidFill>
                  <a:latin typeface="Arial" panose="020B0604020202020204"/>
                </a:rPr>
                <a:t>εκλυτικό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 αίτιο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826521" y="3325514"/>
              <a:ext cx="1083747" cy="63002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Συμπτώματα για  </a:t>
              </a:r>
              <a:r>
                <a:rPr lang="en-US" sz="1333" kern="0" dirty="0">
                  <a:solidFill>
                    <a:srgbClr val="000000"/>
                  </a:solidFill>
                  <a:latin typeface="Arial" panose="020B0604020202020204"/>
                </a:rPr>
                <a:t>≤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 6 εβδομάδες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98027" y="2926286"/>
              <a:ext cx="1373675" cy="98710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Τα συμπτώματα προκαλούνται από συγκεκριμένο αίτιο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 algn="ctr" defTabSz="1219170">
                <a:spcBef>
                  <a:spcPts val="533"/>
                </a:spcBef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π.χ.</a:t>
              </a:r>
              <a:r>
                <a:rPr lang="en-US" sz="1333" kern="0" dirty="0">
                  <a:solidFill>
                    <a:srgbClr val="000000"/>
                  </a:solidFill>
                  <a:latin typeface="Arial" panose="020B0604020202020204"/>
                </a:rPr>
                <a:t> 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θερμοκρασία</a:t>
              </a:r>
              <a:r>
                <a:rPr lang="en-US" sz="1333" kern="0" dirty="0">
                  <a:solidFill>
                    <a:srgbClr val="000000"/>
                  </a:solidFill>
                  <a:latin typeface="Arial" panose="020B0604020202020204"/>
                </a:rPr>
                <a:t>, 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πίεση</a:t>
              </a:r>
              <a:endParaRPr lang="en-US" sz="1867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3" name="Rectangle 21">
            <a:extLst>
              <a:ext uri="{FF2B5EF4-FFF2-40B4-BE49-F238E27FC236}">
                <a16:creationId xmlns:a16="http://schemas.microsoft.com/office/drawing/2014/main" id="{C3F48CC2-CBA1-0937-3845-47BE975DE013}"/>
              </a:ext>
            </a:extLst>
          </p:cNvPr>
          <p:cNvSpPr/>
          <p:nvPr/>
        </p:nvSpPr>
        <p:spPr>
          <a:xfrm>
            <a:off x="2524100" y="1166157"/>
            <a:ext cx="7460332" cy="779253"/>
          </a:xfrm>
          <a:prstGeom prst="rect">
            <a:avLst/>
          </a:prstGeom>
          <a:solidFill>
            <a:srgbClr val="00B05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l-GR" sz="1600" b="1" dirty="0">
                <a:solidFill>
                  <a:srgbClr val="FFFFFF"/>
                </a:solidFill>
              </a:rPr>
              <a:t>Ως χρόνια κνίδωση</a:t>
            </a:r>
            <a:r>
              <a:rPr lang="en-GB" sz="1600" b="1" dirty="0">
                <a:solidFill>
                  <a:srgbClr val="FFFFFF"/>
                </a:solidFill>
              </a:rPr>
              <a:t> </a:t>
            </a:r>
            <a:r>
              <a:rPr lang="el-GR" sz="1600" b="1" dirty="0">
                <a:solidFill>
                  <a:srgbClr val="FFFFFF"/>
                </a:solidFill>
              </a:rPr>
              <a:t>ορίζεται η καθημερινή η σχεδόν καθημερινή εμφάνιση </a:t>
            </a:r>
            <a:r>
              <a:rPr lang="el-GR" sz="1600" b="1" dirty="0" err="1">
                <a:solidFill>
                  <a:srgbClr val="FFFFFF"/>
                </a:solidFill>
              </a:rPr>
              <a:t>κνησμώδων</a:t>
            </a:r>
            <a:r>
              <a:rPr lang="el-GR" sz="1600" b="1" dirty="0">
                <a:solidFill>
                  <a:srgbClr val="FFFFFF"/>
                </a:solidFill>
              </a:rPr>
              <a:t> πομφών, </a:t>
            </a:r>
            <a:r>
              <a:rPr lang="el-GR" sz="1600" b="1" dirty="0" err="1">
                <a:solidFill>
                  <a:srgbClr val="FFFFFF"/>
                </a:solidFill>
              </a:rPr>
              <a:t>αγγειοοιδήματος</a:t>
            </a:r>
            <a:r>
              <a:rPr lang="en-GB" sz="1600" b="1" dirty="0">
                <a:solidFill>
                  <a:srgbClr val="FFFFFF"/>
                </a:solidFill>
              </a:rPr>
              <a:t>,</a:t>
            </a:r>
            <a:r>
              <a:rPr lang="el-GR" sz="1600" b="1" dirty="0">
                <a:solidFill>
                  <a:srgbClr val="FFFFFF"/>
                </a:solidFill>
              </a:rPr>
              <a:t> ή και τα δυο για  </a:t>
            </a:r>
            <a:r>
              <a:rPr lang="el-GR" sz="1600" b="1" u="sng" dirty="0">
                <a:solidFill>
                  <a:srgbClr val="FFFFFF"/>
                </a:solidFill>
              </a:rPr>
              <a:t>&gt;6 εβδομάδες</a:t>
            </a:r>
            <a:endParaRPr lang="en-GB" sz="1600" b="1" u="sng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07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"/>
            <a:ext cx="9144000" cy="937053"/>
          </a:xfrm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latin typeface="+mn-lt"/>
              </a:rPr>
              <a:t>Η Κνίδωση μπορεί να είναι Χρόνια η Οξεία</a:t>
            </a:r>
            <a:endParaRPr lang="en-US" sz="3600" b="1" dirty="0">
              <a:latin typeface="+mn-lt"/>
            </a:endParaRPr>
          </a:p>
        </p:txBody>
      </p:sp>
      <p:sp>
        <p:nvSpPr>
          <p:cNvPr id="28" name="Text Placeholder 15"/>
          <p:cNvSpPr txBox="1">
            <a:spLocks/>
          </p:cNvSpPr>
          <p:nvPr/>
        </p:nvSpPr>
        <p:spPr>
          <a:xfrm>
            <a:off x="7682850" y="6453336"/>
            <a:ext cx="3174211" cy="213406"/>
          </a:xfrm>
          <a:prstGeom prst="rect">
            <a:avLst/>
          </a:prstGeom>
        </p:spPr>
        <p:txBody>
          <a:bodyPr lIns="0" tIns="0" rIns="0" bIns="0" anchor="b"/>
          <a:lstStyle>
            <a:lvl1pPr marL="228600" indent="-228600" algn="l" defTabSz="914400" rtl="0" eaLnBrk="1" latinLnBrk="0" hangingPunct="1">
              <a:spcBef>
                <a:spcPts val="1200"/>
              </a:spcBef>
              <a:buClrTx/>
              <a:buSzPct val="120000"/>
              <a:buFont typeface="Arial" pitchFamily="34" charset="0"/>
              <a:buChar char="•"/>
              <a:tabLst>
                <a:tab pos="3998913" algn="r"/>
                <a:tab pos="8229600" algn="r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170">
              <a:spcBef>
                <a:spcPts val="0"/>
              </a:spcBef>
              <a:buNone/>
              <a:tabLst>
                <a:tab pos="5331751" algn="r"/>
                <a:tab pos="10972526" algn="r"/>
              </a:tabLst>
              <a:defRPr/>
            </a:pPr>
            <a:r>
              <a:rPr lang="de-DE" sz="933" dirty="0" err="1">
                <a:solidFill>
                  <a:srgbClr val="000000"/>
                </a:solidFill>
                <a:latin typeface="Arial" panose="020B0604020202020204"/>
              </a:rPr>
              <a:t>Zuberbier</a:t>
            </a:r>
            <a:r>
              <a:rPr lang="de-DE" sz="933" dirty="0">
                <a:solidFill>
                  <a:srgbClr val="000000"/>
                </a:solidFill>
                <a:latin typeface="Arial" panose="020B0604020202020204"/>
              </a:rPr>
              <a:t> et al. Allergy. 2018;73(7):1393–414</a:t>
            </a:r>
            <a:r>
              <a:rPr lang="de-DE" sz="1200" dirty="0">
                <a:solidFill>
                  <a:srgbClr val="000000"/>
                </a:solidFill>
                <a:latin typeface="Arial" panose="020B0604020202020204"/>
              </a:rPr>
              <a:t>.</a:t>
            </a:r>
            <a:endParaRPr lang="en-US" sz="1200" dirty="0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7D837E-1CEF-4D57-A973-3D0B1F67D722}"/>
              </a:ext>
            </a:extLst>
          </p:cNvPr>
          <p:cNvGrpSpPr/>
          <p:nvPr/>
        </p:nvGrpSpPr>
        <p:grpSpPr>
          <a:xfrm>
            <a:off x="2095473" y="2654796"/>
            <a:ext cx="8208137" cy="3274534"/>
            <a:chOff x="1385836" y="1371600"/>
            <a:chExt cx="6313341" cy="2583937"/>
          </a:xfrm>
        </p:grpSpPr>
        <p:sp>
          <p:nvSpPr>
            <p:cNvPr id="6" name="Rounded Rectangle 44"/>
            <p:cNvSpPr>
              <a:spLocks noChangeArrowheads="1"/>
            </p:cNvSpPr>
            <p:nvPr/>
          </p:nvSpPr>
          <p:spPr bwMode="auto">
            <a:xfrm>
              <a:off x="5890618" y="1371600"/>
              <a:ext cx="1808559" cy="1883334"/>
            </a:xfrm>
            <a:prstGeom prst="roundRect">
              <a:avLst>
                <a:gd name="adj" fmla="val 4798"/>
              </a:avLst>
            </a:prstGeom>
            <a:solidFill>
              <a:schemeClr val="bg2">
                <a:lumMod val="20000"/>
                <a:lumOff val="80000"/>
              </a:schemeClr>
            </a:solidFill>
            <a:ln w="28575">
              <a:noFill/>
            </a:ln>
            <a:effectLst/>
          </p:spPr>
          <p:txBody>
            <a:bodyPr anchor="ctr"/>
            <a:lstStyle>
              <a:lvl1pPr>
                <a:lnSpc>
                  <a:spcPct val="95000"/>
                </a:lnSpc>
                <a:spcBef>
                  <a:spcPct val="75000"/>
                </a:spcBef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5000"/>
                </a:lnSpc>
                <a:spcBef>
                  <a:spcPct val="40000"/>
                </a:spcBef>
                <a:buClr>
                  <a:srgbClr val="917B69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5000"/>
                </a:lnSpc>
                <a:spcBef>
                  <a:spcPct val="300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5000"/>
                </a:lnSpc>
                <a:spcBef>
                  <a:spcPct val="20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1219170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endParaRPr lang="en-GB" alt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7" name="Rounded Rectangle 45"/>
            <p:cNvSpPr>
              <a:spLocks noChangeArrowheads="1"/>
            </p:cNvSpPr>
            <p:nvPr/>
          </p:nvSpPr>
          <p:spPr bwMode="auto">
            <a:xfrm>
              <a:off x="5977533" y="1798195"/>
              <a:ext cx="1664494" cy="60840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5000"/>
                </a:lnSpc>
                <a:spcBef>
                  <a:spcPct val="75000"/>
                </a:spcBef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5000"/>
                </a:lnSpc>
                <a:spcBef>
                  <a:spcPct val="40000"/>
                </a:spcBef>
                <a:buClr>
                  <a:srgbClr val="917B69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5000"/>
                </a:lnSpc>
                <a:spcBef>
                  <a:spcPct val="300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5000"/>
                </a:lnSpc>
                <a:spcBef>
                  <a:spcPct val="20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1219170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endParaRPr lang="en-GB" alt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898510" y="2783413"/>
              <a:ext cx="1800667" cy="540379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algn="ctr" defTabSz="1219170">
                <a:spcBef>
                  <a:spcPts val="300"/>
                </a:spcBef>
                <a:defRPr/>
              </a:pPr>
              <a:r>
                <a:rPr lang="el-GR" sz="2400" b="1" kern="0" dirty="0">
                  <a:solidFill>
                    <a:srgbClr val="000000"/>
                  </a:solidFill>
                  <a:latin typeface="Arial" panose="020B0604020202020204"/>
                </a:rPr>
                <a:t>ΧΑΚ</a:t>
              </a:r>
            </a:p>
            <a:p>
              <a:pPr algn="ctr" defTabSz="1219170">
                <a:spcBef>
                  <a:spcPts val="300"/>
                </a:spcBef>
                <a:defRPr/>
              </a:pPr>
              <a:r>
                <a:rPr lang="el-GR" sz="1200" kern="0" dirty="0">
                  <a:solidFill>
                    <a:srgbClr val="000000"/>
                  </a:solidFill>
                  <a:latin typeface="Arial" panose="020B0604020202020204"/>
                </a:rPr>
                <a:t>(Χρόνια αυθόρμητη κνίδωση)</a:t>
              </a:r>
              <a:endParaRPr lang="en-GB" sz="1200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cxnSp>
          <p:nvCxnSpPr>
            <p:cNvPr id="9" name="Elbow Connector 8"/>
            <p:cNvCxnSpPr>
              <a:cxnSpLocks/>
              <a:stCxn id="18" idx="3"/>
              <a:endCxn id="14" idx="2"/>
            </p:cNvCxnSpPr>
            <p:nvPr/>
          </p:nvCxnSpPr>
          <p:spPr>
            <a:xfrm flipV="1">
              <a:off x="2484776" y="1616552"/>
              <a:ext cx="341745" cy="784307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/>
            <p:cNvCxnSpPr>
              <a:cxnSpLocks/>
              <a:stCxn id="18" idx="3"/>
              <a:endCxn id="15" idx="2"/>
            </p:cNvCxnSpPr>
            <p:nvPr/>
          </p:nvCxnSpPr>
          <p:spPr>
            <a:xfrm>
              <a:off x="2484776" y="2400859"/>
              <a:ext cx="329157" cy="75553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cxnSpLocks/>
              <a:stCxn id="24" idx="3"/>
              <a:endCxn id="16" idx="2"/>
            </p:cNvCxnSpPr>
            <p:nvPr/>
          </p:nvCxnSpPr>
          <p:spPr>
            <a:xfrm flipV="1">
              <a:off x="3949573" y="1647255"/>
              <a:ext cx="417895" cy="69020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/>
            <p:cNvCxnSpPr>
              <a:cxnSpLocks/>
              <a:stCxn id="24" idx="3"/>
              <a:endCxn id="17" idx="2"/>
            </p:cNvCxnSpPr>
            <p:nvPr/>
          </p:nvCxnSpPr>
          <p:spPr>
            <a:xfrm>
              <a:off x="3949573" y="2337464"/>
              <a:ext cx="417895" cy="39981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12"/>
            <p:cNvCxnSpPr>
              <a:cxnSpLocks/>
              <a:stCxn id="25" idx="3"/>
              <a:endCxn id="19" idx="1"/>
            </p:cNvCxnSpPr>
            <p:nvPr/>
          </p:nvCxnSpPr>
          <p:spPr>
            <a:xfrm flipV="1">
              <a:off x="5559589" y="1751185"/>
              <a:ext cx="408950" cy="353823"/>
            </a:xfrm>
            <a:prstGeom prst="bentConnector3">
              <a:avLst>
                <a:gd name="adj1" fmla="val 50000"/>
              </a:avLst>
            </a:prstGeom>
            <a:ln w="28575" cap="sq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 Same Side Corner Rectangle 13"/>
            <p:cNvSpPr/>
            <p:nvPr/>
          </p:nvSpPr>
          <p:spPr>
            <a:xfrm>
              <a:off x="2826521" y="1427545"/>
              <a:ext cx="1083747" cy="378014"/>
            </a:xfrm>
            <a:prstGeom prst="round2SameRect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Χρόνια</a:t>
              </a:r>
              <a:endParaRPr lang="en-US" sz="1333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2813933" y="2967384"/>
              <a:ext cx="1083747" cy="378014"/>
            </a:xfrm>
            <a:prstGeom prst="round2SameRect">
              <a:avLst/>
            </a:prstGeom>
            <a:solidFill>
              <a:srgbClr val="00B0F0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Οξεία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6" name="Round Same Side Corner Rectangle 15"/>
            <p:cNvSpPr/>
            <p:nvPr/>
          </p:nvSpPr>
          <p:spPr>
            <a:xfrm>
              <a:off x="4367468" y="1458248"/>
              <a:ext cx="1192122" cy="378014"/>
            </a:xfrm>
            <a:prstGeom prst="round2SameRect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Αυθόρμητη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7" name="Round Same Side Corner Rectangle 16"/>
            <p:cNvSpPr/>
            <p:nvPr/>
          </p:nvSpPr>
          <p:spPr>
            <a:xfrm>
              <a:off x="4367468" y="2548272"/>
              <a:ext cx="1192122" cy="378014"/>
            </a:xfrm>
            <a:prstGeom prst="round2SameRect">
              <a:avLst/>
            </a:prstGeom>
            <a:solidFill>
              <a:schemeClr val="accent2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Επαγόμενη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385836" y="1699201"/>
              <a:ext cx="1098940" cy="1403316"/>
            </a:xfrm>
            <a:prstGeom prst="roundRect">
              <a:avLst>
                <a:gd name="adj" fmla="val 9236"/>
              </a:avLst>
            </a:prstGeom>
            <a:solidFill>
              <a:srgbClr val="EC9A1E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2133" b="1" kern="0" dirty="0">
                  <a:solidFill>
                    <a:srgbClr val="FFFFFF"/>
                  </a:solidFill>
                  <a:latin typeface="Arial" panose="020B0604020202020204"/>
                </a:rPr>
                <a:t>Κνίδωση</a:t>
              </a:r>
              <a:endParaRPr lang="en-US" sz="2133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968540" y="1429703"/>
              <a:ext cx="1652714" cy="642963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Γνωστά αίτια</a:t>
              </a:r>
              <a:br>
                <a:rPr lang="en-US" sz="1867" b="1" kern="0" dirty="0">
                  <a:solidFill>
                    <a:srgbClr val="FFFFFF"/>
                  </a:solidFill>
                  <a:latin typeface="Arial" panose="020B0604020202020204"/>
                </a:rPr>
              </a:br>
              <a:r>
                <a:rPr lang="en-US" sz="1200" b="1" kern="0" dirty="0">
                  <a:solidFill>
                    <a:srgbClr val="FFFFFF"/>
                  </a:solidFill>
                  <a:latin typeface="Arial" panose="020B0604020202020204"/>
                </a:rPr>
                <a:t>(</a:t>
              </a:r>
              <a:r>
                <a:rPr lang="el-GR" sz="1200" b="1" kern="0" dirty="0" err="1">
                  <a:solidFill>
                    <a:srgbClr val="FFFFFF"/>
                  </a:solidFill>
                  <a:latin typeface="Arial" panose="020B0604020202020204"/>
                </a:rPr>
                <a:t>αυτοανοσία</a:t>
              </a:r>
              <a:r>
                <a:rPr lang="en-US" sz="1200" b="1" kern="0" dirty="0">
                  <a:solidFill>
                    <a:srgbClr val="FFFFFF"/>
                  </a:solidFill>
                  <a:latin typeface="Arial" panose="020B0604020202020204"/>
                </a:rPr>
                <a:t>, </a:t>
              </a:r>
              <a:r>
                <a:rPr lang="el-GR" sz="1200" b="1" kern="0" dirty="0">
                  <a:solidFill>
                    <a:srgbClr val="FFFFFF"/>
                  </a:solidFill>
                  <a:latin typeface="Arial" panose="020B0604020202020204"/>
                </a:rPr>
                <a:t>λοιμώξεις</a:t>
              </a:r>
              <a:r>
                <a:rPr lang="en-US" sz="1200" b="1" kern="0" dirty="0">
                  <a:solidFill>
                    <a:srgbClr val="FFFFFF"/>
                  </a:solidFill>
                  <a:latin typeface="Arial" panose="020B0604020202020204"/>
                </a:rPr>
                <a:t>)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968540" y="2198591"/>
              <a:ext cx="1652714" cy="513000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algn="ctr" defTabSz="1219170">
                <a:defRPr/>
              </a:pPr>
              <a:r>
                <a:rPr lang="el-GR" sz="1867" b="1" kern="0" dirty="0">
                  <a:solidFill>
                    <a:srgbClr val="FFFFFF"/>
                  </a:solidFill>
                  <a:latin typeface="Arial" panose="020B0604020202020204"/>
                </a:rPr>
                <a:t>Άγνωστα αίτια</a:t>
              </a:r>
              <a:endParaRPr lang="en-US" sz="1867" b="1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cxnSp>
          <p:nvCxnSpPr>
            <p:cNvPr id="21" name="Elbow Connector 20"/>
            <p:cNvCxnSpPr>
              <a:cxnSpLocks/>
              <a:stCxn id="25" idx="3"/>
              <a:endCxn id="20" idx="1"/>
            </p:cNvCxnSpPr>
            <p:nvPr/>
          </p:nvCxnSpPr>
          <p:spPr>
            <a:xfrm>
              <a:off x="5559589" y="2105008"/>
              <a:ext cx="408950" cy="35008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2865826" y="1986543"/>
              <a:ext cx="1083747" cy="7018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Καθημερινά ή σχεδόν καθημερινά συμπτώματα για &gt; 6 εβδομάδες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367468" y="1836077"/>
              <a:ext cx="1192122" cy="53786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Χωρίς </a:t>
              </a:r>
              <a:r>
                <a:rPr lang="el-GR" sz="1333" kern="0" dirty="0" err="1">
                  <a:solidFill>
                    <a:srgbClr val="000000"/>
                  </a:solidFill>
                  <a:latin typeface="Arial" panose="020B0604020202020204"/>
                </a:rPr>
                <a:t>εκλυτικό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 αίτιο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826521" y="3325514"/>
              <a:ext cx="1083747" cy="63002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Συμπτώματα για  </a:t>
              </a:r>
              <a:r>
                <a:rPr lang="en-US" sz="1333" kern="0" dirty="0">
                  <a:solidFill>
                    <a:srgbClr val="000000"/>
                  </a:solidFill>
                  <a:latin typeface="Arial" panose="020B0604020202020204"/>
                </a:rPr>
                <a:t>≤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 6 εβδομάδες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98027" y="2926286"/>
              <a:ext cx="1373675" cy="98710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9170"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Τα συμπτώματα προκαλούνται από συγκεκριμένο αίτιο</a:t>
              </a:r>
              <a:endParaRPr lang="en-US" sz="1333" kern="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 algn="ctr" defTabSz="1219170">
                <a:spcBef>
                  <a:spcPts val="533"/>
                </a:spcBef>
                <a:defRPr/>
              </a:pP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π.χ.</a:t>
              </a:r>
              <a:r>
                <a:rPr lang="en-US" sz="1333" kern="0" dirty="0">
                  <a:solidFill>
                    <a:srgbClr val="000000"/>
                  </a:solidFill>
                  <a:latin typeface="Arial" panose="020B0604020202020204"/>
                </a:rPr>
                <a:t> 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θερμοκρασία</a:t>
              </a:r>
              <a:r>
                <a:rPr lang="en-US" sz="1333" kern="0" dirty="0">
                  <a:solidFill>
                    <a:srgbClr val="000000"/>
                  </a:solidFill>
                  <a:latin typeface="Arial" panose="020B0604020202020204"/>
                </a:rPr>
                <a:t>, </a:t>
              </a:r>
              <a:r>
                <a:rPr lang="el-GR" sz="1333" kern="0" dirty="0">
                  <a:solidFill>
                    <a:srgbClr val="000000"/>
                  </a:solidFill>
                  <a:latin typeface="Arial" panose="020B0604020202020204"/>
                </a:rPr>
                <a:t>πίεση</a:t>
              </a:r>
              <a:endParaRPr lang="en-US" sz="1867" kern="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3" name="Rectangle 21">
            <a:extLst>
              <a:ext uri="{FF2B5EF4-FFF2-40B4-BE49-F238E27FC236}">
                <a16:creationId xmlns:a16="http://schemas.microsoft.com/office/drawing/2014/main" id="{C3F48CC2-CBA1-0937-3845-47BE975DE013}"/>
              </a:ext>
            </a:extLst>
          </p:cNvPr>
          <p:cNvSpPr/>
          <p:nvPr/>
        </p:nvSpPr>
        <p:spPr>
          <a:xfrm>
            <a:off x="2524100" y="1166157"/>
            <a:ext cx="7460332" cy="779253"/>
          </a:xfrm>
          <a:prstGeom prst="rect">
            <a:avLst/>
          </a:prstGeom>
          <a:solidFill>
            <a:srgbClr val="00B05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l-GR" sz="1600" b="1" dirty="0">
                <a:solidFill>
                  <a:srgbClr val="FFFFFF"/>
                </a:solidFill>
              </a:rPr>
              <a:t>Ως χρόνια κνίδωση</a:t>
            </a:r>
            <a:r>
              <a:rPr lang="en-GB" sz="1600" b="1" dirty="0">
                <a:solidFill>
                  <a:srgbClr val="FFFFFF"/>
                </a:solidFill>
              </a:rPr>
              <a:t> </a:t>
            </a:r>
            <a:r>
              <a:rPr lang="el-GR" sz="1600" b="1" dirty="0">
                <a:solidFill>
                  <a:srgbClr val="FFFFFF"/>
                </a:solidFill>
              </a:rPr>
              <a:t>ορίζεται η καθημερινή η σχεδόν καθημερινή εμφάνιση </a:t>
            </a:r>
            <a:r>
              <a:rPr lang="el-GR" sz="1600" b="1" dirty="0" err="1">
                <a:solidFill>
                  <a:srgbClr val="FFFFFF"/>
                </a:solidFill>
              </a:rPr>
              <a:t>κνησμώδων</a:t>
            </a:r>
            <a:r>
              <a:rPr lang="el-GR" sz="1600" b="1" dirty="0">
                <a:solidFill>
                  <a:srgbClr val="FFFFFF"/>
                </a:solidFill>
              </a:rPr>
              <a:t> πομφών, </a:t>
            </a:r>
            <a:r>
              <a:rPr lang="el-GR" sz="1600" b="1" dirty="0" err="1">
                <a:solidFill>
                  <a:srgbClr val="FFFFFF"/>
                </a:solidFill>
              </a:rPr>
              <a:t>αγγειοοιδήματος</a:t>
            </a:r>
            <a:r>
              <a:rPr lang="en-GB" sz="1600" b="1" dirty="0">
                <a:solidFill>
                  <a:srgbClr val="FFFFFF"/>
                </a:solidFill>
              </a:rPr>
              <a:t>,</a:t>
            </a:r>
            <a:r>
              <a:rPr lang="el-GR" sz="1600" b="1" dirty="0">
                <a:solidFill>
                  <a:srgbClr val="FFFFFF"/>
                </a:solidFill>
              </a:rPr>
              <a:t> ή και τα δυο για  </a:t>
            </a:r>
            <a:r>
              <a:rPr lang="el-GR" sz="1600" b="1" u="sng" dirty="0">
                <a:solidFill>
                  <a:srgbClr val="FFFFFF"/>
                </a:solidFill>
              </a:rPr>
              <a:t>&gt;6 εβδομάδες</a:t>
            </a:r>
            <a:endParaRPr lang="en-GB" sz="1600" b="1" u="sng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20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5573" name="Group 53"/>
          <p:cNvGraphicFramePr>
            <a:graphicFrameLocks noGrp="1"/>
          </p:cNvGraphicFramePr>
          <p:nvPr/>
        </p:nvGraphicFramePr>
        <p:xfrm>
          <a:off x="1524001" y="1052733"/>
          <a:ext cx="9144000" cy="5472608"/>
        </p:xfrm>
        <a:graphic>
          <a:graphicData uri="http://schemas.openxmlformats.org/drawingml/2006/table">
            <a:tbl>
              <a:tblPr/>
              <a:tblGrid>
                <a:gridCol w="2247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3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2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Ομάδα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Υπο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ομάδα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Ορισμός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90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Αυθόρμητη Κνίδωση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Οξεία κνίδωση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Έκθυση πομφών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&lt;6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weeks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90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Χρόνια κνίδωση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Έκθυση πομφών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&gt;6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weeks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364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Επαγώμενη Κνίδωση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(Φυσικές Κνιδώσεις)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 εκ ψύχους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Εκλυτικό αίτιο: Κρύος αέρας/νερό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11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Επιβραδυνόμενη κνίδωση εκ πίεσης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κάθετη πίεση 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(</a:t>
                      </a: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πομφοί εμφανίζονται 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 </a:t>
                      </a: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αργότερα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Εντοπισμένη κνίδωση από θερμότητα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: </a:t>
                      </a: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εντοπισμένη θερμότητα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Ηλιακή κνίδωση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: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UV 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και/ή ορατό φως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11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Δερμογραφισμός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: 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γραμμική πίεση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πομφός εμφανίζεται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1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min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 μετά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Κνίδωση/ ΑΟ εκ δονήσεως 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δόνηση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364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Αλλες κνιδωτικές διαταραχές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Υδατογενής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άμεση επαφή με νερό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Χολινεργική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Αύξηση θερμοκρασίας σώματος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411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 εξ επαφής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Επαφή με ουσίες που προκαλούν κνίδωση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(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τρόφιμα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)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Κνίδωση/αναφυλαξία από άσκηση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φυσική άσκηση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2819" name="Text Box 51"/>
          <p:cNvSpPr txBox="1">
            <a:spLocks noChangeArrowheads="1"/>
          </p:cNvSpPr>
          <p:nvPr/>
        </p:nvSpPr>
        <p:spPr bwMode="auto">
          <a:xfrm>
            <a:off x="2999656" y="6465856"/>
            <a:ext cx="779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GB" sz="1200" dirty="0">
                <a:solidFill>
                  <a:prstClr val="black"/>
                </a:solidFill>
                <a:latin typeface="Times New Roman" pitchFamily="18" charset="0"/>
              </a:rPr>
              <a:t>AACI/GA2LEN/EDF guideline: definition, classification and diagnosis of </a:t>
            </a:r>
            <a:r>
              <a:rPr lang="en-GB" sz="1200" dirty="0" err="1">
                <a:solidFill>
                  <a:prstClr val="black"/>
                </a:solidFill>
                <a:latin typeface="Times New Roman" pitchFamily="18" charset="0"/>
              </a:rPr>
              <a:t>urticaria</a:t>
            </a:r>
            <a:r>
              <a:rPr lang="en-GB" sz="1200" dirty="0">
                <a:solidFill>
                  <a:prstClr val="black"/>
                </a:solidFill>
                <a:latin typeface="Times New Roman" pitchFamily="18" charset="0"/>
              </a:rPr>
              <a:t>.</a:t>
            </a:r>
            <a:r>
              <a:rPr lang="el-GR" sz="1200" dirty="0">
                <a:solidFill>
                  <a:prstClr val="black"/>
                </a:solidFill>
                <a:latin typeface="Times New Roman" pitchFamily="18" charset="0"/>
              </a:rPr>
              <a:t> Allergy 61 (3), 316-320</a:t>
            </a:r>
            <a:r>
              <a:rPr lang="el-GR" sz="2000" dirty="0">
                <a:solidFill>
                  <a:prstClr val="black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32820" name="WordArt 54"/>
          <p:cNvSpPr>
            <a:spLocks noChangeArrowheads="1" noChangeShapeType="1" noTextEdit="1"/>
          </p:cNvSpPr>
          <p:nvPr/>
        </p:nvSpPr>
        <p:spPr bwMode="auto">
          <a:xfrm>
            <a:off x="4368312" y="260350"/>
            <a:ext cx="2919046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l-GR" sz="28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33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Calibri"/>
              </a:rPr>
              <a:t> </a:t>
            </a:r>
            <a:endParaRPr lang="el-GR" sz="28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9933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1" y="0"/>
            <a:ext cx="9143999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800" b="1" dirty="0">
                <a:solidFill>
                  <a:srgbClr val="EEECE1">
                    <a:lumMod val="25000"/>
                  </a:srgbClr>
                </a:solidFill>
                <a:latin typeface="Calibri"/>
              </a:rPr>
              <a:t>    Νέες Κατευθυντήριες Οδηγίες </a:t>
            </a:r>
            <a:br>
              <a:rPr lang="el-GR" sz="3200" b="1" dirty="0">
                <a:solidFill>
                  <a:srgbClr val="EEECE1">
                    <a:lumMod val="25000"/>
                  </a:srgbClr>
                </a:solidFill>
                <a:latin typeface="Calibri"/>
              </a:rPr>
            </a:br>
            <a:r>
              <a:rPr lang="el-GR" sz="3200" b="1" dirty="0">
                <a:solidFill>
                  <a:srgbClr val="EEECE1">
                    <a:lumMod val="25000"/>
                  </a:srgbClr>
                </a:solidFill>
                <a:latin typeface="Calibri"/>
              </a:rPr>
              <a:t>    </a:t>
            </a:r>
            <a:r>
              <a:rPr lang="el-GR" sz="2800" b="1" dirty="0">
                <a:solidFill>
                  <a:srgbClr val="EEECE1">
                    <a:lumMod val="25000"/>
                  </a:srgbClr>
                </a:solidFill>
                <a:latin typeface="Calibri"/>
              </a:rPr>
              <a:t>Ταξινόμηση κνίδωσης</a:t>
            </a:r>
            <a:endParaRPr lang="el-GR" sz="3200" b="1" dirty="0">
              <a:solidFill>
                <a:srgbClr val="EEECE1">
                  <a:lumMod val="25000"/>
                </a:srgbClr>
              </a:solidFill>
              <a:latin typeface="Calibri"/>
            </a:endParaRPr>
          </a:p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l-GR" sz="3200" b="1" dirty="0">
                <a:solidFill>
                  <a:srgbClr val="1F162C"/>
                </a:solidFill>
                <a:latin typeface="Calibri"/>
                <a:ea typeface="ＭＳ Ｐゴシック" pitchFamily="-84" charset="-128"/>
                <a:cs typeface="Times New Roman" pitchFamily="-84" charset="0"/>
              </a:rPr>
              <a:t> </a:t>
            </a:r>
            <a:endParaRPr lang="el-GR" sz="3200" dirty="0">
              <a:solidFill>
                <a:srgbClr val="1F162C"/>
              </a:solidFill>
              <a:latin typeface="Calibri"/>
              <a:ea typeface="ＭＳ Ｐゴシック" pitchFamily="-84" charset="-128"/>
              <a:cs typeface="Times New Roman" pitchFamily="-8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800564" y="1"/>
            <a:ext cx="1867437" cy="86288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100%</a:t>
            </a:r>
          </a:p>
          <a:p>
            <a:pPr>
              <a:defRPr/>
            </a:pPr>
            <a:r>
              <a:rPr lang="el-GR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συμφωνία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537" y="0"/>
            <a:ext cx="5770563" cy="13716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l-GR" b="1" dirty="0">
                <a:solidFill>
                  <a:schemeClr val="bg2">
                    <a:lumMod val="25000"/>
                  </a:schemeClr>
                </a:solidFill>
              </a:rPr>
              <a:t>Οξεία Κνίδωση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3510" y="2116152"/>
            <a:ext cx="8604448" cy="2625695"/>
          </a:xfrm>
        </p:spPr>
        <p:txBody>
          <a:bodyPr>
            <a:normAutofit/>
          </a:bodyPr>
          <a:lstStyle/>
          <a:p>
            <a:r>
              <a:rPr lang="el-GR" sz="2400" b="1" dirty="0"/>
              <a:t>Φλεγμονές</a:t>
            </a:r>
            <a:r>
              <a:rPr lang="el-GR" sz="2400" dirty="0"/>
              <a:t> </a:t>
            </a:r>
            <a:r>
              <a:rPr lang="el-GR" sz="2000" dirty="0"/>
              <a:t>(ιογενείς, στρεπτοκοκκικές)</a:t>
            </a:r>
          </a:p>
          <a:p>
            <a:r>
              <a:rPr lang="el-GR" sz="2400" b="1" dirty="0"/>
              <a:t>Φάρμακα</a:t>
            </a:r>
            <a:r>
              <a:rPr lang="el-GR" sz="2400" dirty="0"/>
              <a:t> </a:t>
            </a:r>
            <a:r>
              <a:rPr lang="el-GR" sz="2000" dirty="0"/>
              <a:t>(αντιπυρετικά, αντιβιοτικά)</a:t>
            </a:r>
          </a:p>
          <a:p>
            <a:r>
              <a:rPr lang="el-GR" sz="2400" b="1" dirty="0"/>
              <a:t>Τροφές</a:t>
            </a:r>
            <a:r>
              <a:rPr lang="el-GR" sz="2400" dirty="0"/>
              <a:t> </a:t>
            </a:r>
            <a:r>
              <a:rPr lang="el-GR" sz="2000" dirty="0"/>
              <a:t>(γάλα, αυγό, καρποί, θαλασσινά..) </a:t>
            </a:r>
            <a:endParaRPr lang="en-US" sz="2000" dirty="0"/>
          </a:p>
        </p:txBody>
      </p:sp>
      <p:pic>
        <p:nvPicPr>
          <p:cNvPr id="106500" name="Picture 4" descr="milk"/>
          <p:cNvPicPr>
            <a:picLocks noChangeAspect="1" noChangeArrowheads="1"/>
          </p:cNvPicPr>
          <p:nvPr/>
        </p:nvPicPr>
        <p:blipFill rotWithShape="1">
          <a:blip r:embed="rId2" cstate="print"/>
          <a:srcRect l="26375"/>
          <a:stretch/>
        </p:blipFill>
        <p:spPr bwMode="auto">
          <a:xfrm>
            <a:off x="5326868" y="4454496"/>
            <a:ext cx="2094030" cy="213363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6501" name="Picture 5" descr="hiv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6360" y="1371600"/>
            <a:ext cx="2232025" cy="2420888"/>
          </a:xfrm>
          <a:prstGeom prst="rect">
            <a:avLst/>
          </a:prstGeom>
          <a:noFill/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A8F0D30B-BD28-441A-7E87-A7B3D2976B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10" y="4333121"/>
            <a:ext cx="3630414" cy="2422792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CF82C4F-5A22-903A-7347-9EFC34DBFE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" b="2701"/>
          <a:stretch/>
        </p:blipFill>
        <p:spPr>
          <a:xfrm>
            <a:off x="8040217" y="4189907"/>
            <a:ext cx="4026344" cy="239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40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922114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chemeClr val="bg2">
                    <a:lumMod val="25000"/>
                  </a:schemeClr>
                </a:solidFill>
              </a:rPr>
              <a:t>Διάγνωση της οξείας κνίδωσης</a:t>
            </a:r>
            <a:endParaRPr lang="en-US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1847850" y="2780928"/>
            <a:ext cx="8496300" cy="25206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l-GR" sz="3200" b="1" dirty="0">
                <a:solidFill>
                  <a:srgbClr val="EEECE1">
                    <a:lumMod val="25000"/>
                  </a:srgbClr>
                </a:solidFill>
                <a:latin typeface="Calibri"/>
              </a:rPr>
              <a:t>Στις περισσότερες περιπτώσεις δεν</a:t>
            </a:r>
          </a:p>
          <a:p>
            <a:pPr algn="ctr">
              <a:defRPr/>
            </a:pPr>
            <a:r>
              <a:rPr lang="el-GR" sz="3200" b="1" dirty="0">
                <a:solidFill>
                  <a:srgbClr val="EEECE1">
                    <a:lumMod val="25000"/>
                  </a:srgbClr>
                </a:solidFill>
                <a:latin typeface="Calibri"/>
              </a:rPr>
              <a:t>  απαιτείται εργαστηριακή διερεύνηση</a:t>
            </a:r>
          </a:p>
          <a:p>
            <a:pPr algn="ctr">
              <a:defRPr/>
            </a:pPr>
            <a:endParaRPr lang="el-GR" sz="3200" b="1" dirty="0">
              <a:solidFill>
                <a:srgbClr val="EEECE1">
                  <a:lumMod val="25000"/>
                </a:srgbClr>
              </a:solidFill>
              <a:latin typeface="Calibri"/>
            </a:endParaRPr>
          </a:p>
          <a:p>
            <a:pPr algn="ctr">
              <a:defRPr/>
            </a:pPr>
            <a:r>
              <a:rPr lang="el-GR" sz="2800" b="1" dirty="0">
                <a:solidFill>
                  <a:schemeClr val="accent3">
                    <a:lumMod val="50000"/>
                  </a:schemeClr>
                </a:solidFill>
              </a:rPr>
              <a:t>(εκτός αν ενοχοποιείται αλλεργία)</a:t>
            </a:r>
            <a:endParaRPr lang="el-GR" sz="2800" b="1" dirty="0">
              <a:solidFill>
                <a:schemeClr val="accent3">
                  <a:lumMod val="50000"/>
                </a:schemeClr>
              </a:solidFill>
              <a:latin typeface="Calibri"/>
            </a:endParaRPr>
          </a:p>
          <a:p>
            <a:pPr algn="ctr">
              <a:defRPr/>
            </a:pPr>
            <a:endParaRPr lang="en-US" sz="3200" b="1" dirty="0">
              <a:solidFill>
                <a:srgbClr val="EEECE1">
                  <a:lumMod val="25000"/>
                </a:srgbClr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3DE4C-6A8D-382E-BDA7-BF3BB93FAC73}"/>
              </a:ext>
            </a:extLst>
          </p:cNvPr>
          <p:cNvSpPr txBox="1"/>
          <p:nvPr/>
        </p:nvSpPr>
        <p:spPr>
          <a:xfrm>
            <a:off x="5447928" y="1916832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chemeClr val="accent3">
                    <a:lumMod val="50000"/>
                  </a:schemeClr>
                </a:solidFill>
              </a:rPr>
              <a:t>ΚΛΙΝΙΚΗ!</a:t>
            </a:r>
            <a:endParaRPr lang="el-GR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83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268760"/>
            <a:ext cx="9144000" cy="937053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+mn-lt"/>
              </a:rPr>
              <a:t>ΧΡΟΝΙΑ ΑΥΘΟΡΜΗΤΗ ΚΝΙΔΩΣΗ</a:t>
            </a:r>
            <a:endParaRPr lang="en-US" sz="3600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95600" y="2924944"/>
            <a:ext cx="7460332" cy="779253"/>
          </a:xfrm>
          <a:prstGeom prst="rect">
            <a:avLst/>
          </a:prstGeom>
          <a:solidFill>
            <a:srgbClr val="00B05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l-GR" sz="1600" b="1" dirty="0">
                <a:solidFill>
                  <a:srgbClr val="FFFFFF"/>
                </a:solidFill>
              </a:rPr>
              <a:t>Ως χρόνια αυθόρμητη κνίδωση</a:t>
            </a:r>
            <a:r>
              <a:rPr lang="en-GB" sz="1600" b="1" dirty="0">
                <a:solidFill>
                  <a:srgbClr val="FFFFFF"/>
                </a:solidFill>
              </a:rPr>
              <a:t> </a:t>
            </a:r>
            <a:r>
              <a:rPr lang="el-GR" sz="1600" b="1" dirty="0">
                <a:solidFill>
                  <a:srgbClr val="FFFFFF"/>
                </a:solidFill>
              </a:rPr>
              <a:t>ορίζεται η καθημερινή η σχεδόν καθημερινή εμφάνιση </a:t>
            </a:r>
            <a:r>
              <a:rPr lang="el-GR" sz="1600" b="1" dirty="0" err="1">
                <a:solidFill>
                  <a:srgbClr val="FFFFFF"/>
                </a:solidFill>
              </a:rPr>
              <a:t>κνησμώδων</a:t>
            </a:r>
            <a:r>
              <a:rPr lang="el-GR" sz="1600" b="1" dirty="0">
                <a:solidFill>
                  <a:srgbClr val="FFFFFF"/>
                </a:solidFill>
              </a:rPr>
              <a:t> πομφών, </a:t>
            </a:r>
            <a:r>
              <a:rPr lang="el-GR" sz="1600" b="1" dirty="0" err="1">
                <a:solidFill>
                  <a:srgbClr val="FFFFFF"/>
                </a:solidFill>
              </a:rPr>
              <a:t>αγγειοοιδήματος</a:t>
            </a:r>
            <a:r>
              <a:rPr lang="en-GB" sz="1600" b="1" dirty="0">
                <a:solidFill>
                  <a:srgbClr val="FFFFFF"/>
                </a:solidFill>
              </a:rPr>
              <a:t>,</a:t>
            </a:r>
            <a:r>
              <a:rPr lang="el-GR" sz="1600" b="1" dirty="0">
                <a:solidFill>
                  <a:srgbClr val="FFFFFF"/>
                </a:solidFill>
              </a:rPr>
              <a:t> ή και τα δυο για  </a:t>
            </a:r>
            <a:r>
              <a:rPr lang="el-GR" sz="1600" b="1" u="sng" dirty="0">
                <a:solidFill>
                  <a:srgbClr val="FFFFFF"/>
                </a:solidFill>
              </a:rPr>
              <a:t>&gt;6 εβδομάδες </a:t>
            </a:r>
            <a:r>
              <a:rPr lang="el-GR" sz="1600" b="1" dirty="0">
                <a:solidFill>
                  <a:srgbClr val="FFFFFF"/>
                </a:solidFill>
              </a:rPr>
              <a:t>χωρίς σαφές </a:t>
            </a:r>
            <a:r>
              <a:rPr lang="el-GR" sz="1600" b="1" dirty="0" err="1">
                <a:solidFill>
                  <a:srgbClr val="FFFFFF"/>
                </a:solidFill>
              </a:rPr>
              <a:t>εκλυτικό</a:t>
            </a:r>
            <a:r>
              <a:rPr lang="el-GR" sz="1600" b="1" dirty="0">
                <a:solidFill>
                  <a:srgbClr val="FFFFFF"/>
                </a:solidFill>
              </a:rPr>
              <a:t> αίτιο </a:t>
            </a:r>
            <a:endParaRPr lang="en-GB" sz="1600" b="1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718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1036" y="0"/>
            <a:ext cx="6876256" cy="148478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Επιδημιολογία ΧΑΚ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47528" y="2348880"/>
            <a:ext cx="8964996" cy="46805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400" b="1" dirty="0">
                <a:latin typeface="+mj-lt"/>
              </a:rPr>
              <a:t>0,5%-1,0%  </a:t>
            </a:r>
            <a:r>
              <a:rPr lang="el-GR" sz="2400" dirty="0">
                <a:latin typeface="+mj-lt"/>
              </a:rPr>
              <a:t>του γενικού πληθυσμού</a:t>
            </a: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000" dirty="0">
                <a:latin typeface="+mj-lt"/>
              </a:rPr>
              <a:t>Συχνότερη στις γυναίκες</a:t>
            </a: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000" b="1" dirty="0">
                <a:latin typeface="+mj-lt"/>
              </a:rPr>
              <a:t>Ηλικία έναρξης  </a:t>
            </a:r>
            <a:r>
              <a:rPr lang="el-GR" sz="2000" dirty="0">
                <a:latin typeface="+mj-lt"/>
              </a:rPr>
              <a:t>25-45 ετών</a:t>
            </a: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000" dirty="0">
                <a:latin typeface="+mj-lt"/>
              </a:rPr>
              <a:t>57% πομφοί – 37% πομφοί &amp; </a:t>
            </a:r>
            <a:r>
              <a:rPr lang="el-GR" sz="2000" dirty="0" err="1">
                <a:latin typeface="+mj-lt"/>
              </a:rPr>
              <a:t>αγγειοοίδημα</a:t>
            </a:r>
            <a:r>
              <a:rPr lang="el-GR" sz="2000" dirty="0">
                <a:latin typeface="+mj-lt"/>
              </a:rPr>
              <a:t> – 6% μόνο </a:t>
            </a:r>
            <a:r>
              <a:rPr lang="el-GR" sz="2000" dirty="0" err="1">
                <a:latin typeface="+mj-lt"/>
              </a:rPr>
              <a:t>αγγειοοίδημα</a:t>
            </a:r>
            <a:endParaRPr lang="el-GR" sz="20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000" b="1" dirty="0">
                <a:latin typeface="+mj-lt"/>
              </a:rPr>
              <a:t>50%-70% </a:t>
            </a:r>
            <a:r>
              <a:rPr lang="el-GR" sz="2000" dirty="0">
                <a:latin typeface="+mj-lt"/>
              </a:rPr>
              <a:t>των ασθενών  συνεχίζει να νοσεί  &gt; 1 χρόνο</a:t>
            </a:r>
          </a:p>
          <a:p>
            <a:pPr>
              <a:lnSpc>
                <a:spcPct val="11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000" b="1" dirty="0">
                <a:latin typeface="+mj-lt"/>
              </a:rPr>
              <a:t>30%-50% </a:t>
            </a:r>
            <a:r>
              <a:rPr lang="el-GR" sz="2000" dirty="0">
                <a:latin typeface="+mj-lt"/>
              </a:rPr>
              <a:t>αναφέρουν  εξάρσεις που συνδέοντα με</a:t>
            </a:r>
            <a:r>
              <a:rPr lang="en-US" sz="2000" dirty="0">
                <a:latin typeface="+mj-lt"/>
              </a:rPr>
              <a:t> </a:t>
            </a:r>
            <a:r>
              <a:rPr lang="el-GR" sz="2000" dirty="0">
                <a:latin typeface="+mj-lt"/>
              </a:rPr>
              <a:t>ΜΣΑΦ</a:t>
            </a:r>
          </a:p>
          <a:p>
            <a:pPr>
              <a:lnSpc>
                <a:spcPct val="11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000" b="1" dirty="0">
                <a:latin typeface="+mj-lt"/>
              </a:rPr>
              <a:t>&gt;10% </a:t>
            </a:r>
            <a:r>
              <a:rPr lang="en-US" sz="2000" dirty="0" err="1">
                <a:latin typeface="+mj-lt"/>
              </a:rPr>
              <a:t>έ</a:t>
            </a:r>
            <a:r>
              <a:rPr lang="el-GR" sz="2000" dirty="0" err="1">
                <a:latin typeface="+mj-lt"/>
              </a:rPr>
              <a:t>χουν</a:t>
            </a:r>
            <a:r>
              <a:rPr lang="el-GR" sz="2000" dirty="0">
                <a:latin typeface="+mj-lt"/>
              </a:rPr>
              <a:t> και επαγόμενη κνίδωση, κυρίως δερμογραφισμό</a:t>
            </a:r>
          </a:p>
          <a:p>
            <a:endParaRPr lang="el-GR" dirty="0">
              <a:latin typeface="+mj-lt"/>
            </a:endParaRPr>
          </a:p>
          <a:p>
            <a:endParaRPr lang="el-GR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87988" y="6320003"/>
            <a:ext cx="48245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prstClr val="black"/>
                </a:solidFill>
                <a:latin typeface="Calibri" pitchFamily="34" charset="0"/>
              </a:rPr>
              <a:t>G.Sussman</a:t>
            </a:r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 et al. Allergy, Asthma </a:t>
            </a:r>
            <a:r>
              <a:rPr lang="en-US" sz="1400" dirty="0" err="1">
                <a:solidFill>
                  <a:prstClr val="black"/>
                </a:solidFill>
                <a:latin typeface="Calibri" pitchFamily="34" charset="0"/>
              </a:rPr>
              <a:t>Clin</a:t>
            </a:r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Calibri" pitchFamily="34" charset="0"/>
              </a:rPr>
              <a:t>Immunol</a:t>
            </a:r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 2015;11(1):7</a:t>
            </a:r>
            <a:endParaRPr lang="el-GR" sz="14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38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332656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el-GR" sz="3200" b="1" dirty="0">
                <a:solidFill>
                  <a:schemeClr val="tx2">
                    <a:lumMod val="50000"/>
                  </a:schemeClr>
                </a:solidFill>
              </a:rPr>
              <a:t>    Πόσο διαρκεί η Χρόνια Αυθόρμητη Κνίδωση;</a:t>
            </a:r>
            <a:endParaRPr lang="en-GB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1773170" y="5045698"/>
            <a:ext cx="8571302" cy="576064"/>
          </a:xfrm>
        </p:spPr>
        <p:txBody>
          <a:bodyPr>
            <a:noAutofit/>
          </a:bodyPr>
          <a:lstStyle/>
          <a:p>
            <a:pPr marL="180975" indent="-180975">
              <a:spcBef>
                <a:spcPts val="0"/>
              </a:spcBef>
              <a:spcAft>
                <a:spcPts val="300"/>
              </a:spcAft>
            </a:pPr>
            <a:r>
              <a:rPr lang="el-GR" sz="1400" b="1" dirty="0">
                <a:solidFill>
                  <a:schemeClr val="accent5">
                    <a:lumMod val="50000"/>
                  </a:schemeClr>
                </a:solidFill>
              </a:rPr>
              <a:t>Στις περισσότερες περιπτώσεις, η διάρκεια της νόσου υπολογίζεται μεταξύ 1-5 ετών</a:t>
            </a:r>
            <a:r>
              <a:rPr lang="en-GB" sz="1400" b="1" baseline="30000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en-GB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80975" indent="-180975">
              <a:spcBef>
                <a:spcPts val="0"/>
              </a:spcBef>
              <a:spcAft>
                <a:spcPts val="300"/>
              </a:spcAft>
            </a:pPr>
            <a:r>
              <a:rPr lang="el-GR" sz="1400" b="1" dirty="0">
                <a:solidFill>
                  <a:schemeClr val="accent5">
                    <a:lumMod val="50000"/>
                  </a:schemeClr>
                </a:solidFill>
              </a:rPr>
              <a:t>Υπάρχουν όμως και περιπτώσεις όπου η νόσος μπορεί να είναι μεγαλύτερης διάρκειας, έως και 50 χρόνια</a:t>
            </a:r>
            <a:r>
              <a:rPr lang="en-GB" sz="1400" b="1" baseline="30000" dirty="0">
                <a:solidFill>
                  <a:schemeClr val="accent5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Chevron 35"/>
          <p:cNvSpPr/>
          <p:nvPr/>
        </p:nvSpPr>
        <p:spPr>
          <a:xfrm>
            <a:off x="8312608" y="4377528"/>
            <a:ext cx="1582737" cy="635648"/>
          </a:xfrm>
          <a:prstGeom prst="chevron">
            <a:avLst/>
          </a:prstGeom>
          <a:solidFill>
            <a:srgbClr val="E44C1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χρόνια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TextBox 27"/>
          <p:cNvSpPr txBox="1">
            <a:spLocks noChangeArrowheads="1"/>
          </p:cNvSpPr>
          <p:nvPr/>
        </p:nvSpPr>
        <p:spPr bwMode="auto">
          <a:xfrm>
            <a:off x="2028190" y="4115919"/>
            <a:ext cx="30596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l-GR" sz="1200" b="1" i="1" dirty="0">
                <a:cs typeface="Arial" panose="020B0604020202020204" pitchFamily="34" charset="0"/>
              </a:rPr>
              <a:t>Χρόνια από τη αρχική διάγνωση</a:t>
            </a:r>
            <a:endParaRPr lang="en-US" sz="800" b="1" i="1" dirty="0"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456041" y="2699621"/>
            <a:ext cx="1656177" cy="757030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Άλλο 20% θα επιλυθεί (με ή χωρίς  θεραπεία) σε διάστημα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5 ετών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28190" y="1196752"/>
            <a:ext cx="2073050" cy="1080364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50% </a:t>
            </a: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θα επιλυθεί (με ή χωρίς θεραπεία) σε διάστημα 6 μηνών από την εμφάνισή της.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1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421052" y="3320939"/>
            <a:ext cx="1779404" cy="999833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&lt;2% </a:t>
            </a: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θα επιλυθεί (με ή χωρίς θεραπεία) σε διάστημα 25 ετών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1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2156778" y="4407221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χρόνος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3301504" y="4407221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χρόνια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4554676" y="4407221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χρόνια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5807848" y="4407221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χρόνια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7112536" y="4407220"/>
            <a:ext cx="1547815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χρόνια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Shape 37"/>
          <p:cNvCxnSpPr>
            <a:stCxn id="73" idx="3"/>
            <a:endCxn id="80" idx="0"/>
          </p:cNvCxnSpPr>
          <p:nvPr/>
        </p:nvCxnSpPr>
        <p:spPr>
          <a:xfrm>
            <a:off x="4101241" y="1736935"/>
            <a:ext cx="1187449" cy="378987"/>
          </a:xfrm>
          <a:prstGeom prst="bentConnector2">
            <a:avLst/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hape 45"/>
          <p:cNvCxnSpPr>
            <a:endCxn id="84" idx="0"/>
          </p:cNvCxnSpPr>
          <p:nvPr/>
        </p:nvCxnSpPr>
        <p:spPr>
          <a:xfrm>
            <a:off x="6106479" y="2495601"/>
            <a:ext cx="1177651" cy="204021"/>
          </a:xfrm>
          <a:prstGeom prst="bentConnector2">
            <a:avLst/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hape 48"/>
          <p:cNvCxnSpPr>
            <a:stCxn id="84" idx="3"/>
            <a:endCxn id="87" idx="0"/>
          </p:cNvCxnSpPr>
          <p:nvPr/>
        </p:nvCxnSpPr>
        <p:spPr>
          <a:xfrm>
            <a:off x="8112218" y="3078136"/>
            <a:ext cx="1198537" cy="242802"/>
          </a:xfrm>
          <a:prstGeom prst="bentConnector2">
            <a:avLst/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9" name="Rectangle 10"/>
          <p:cNvSpPr>
            <a:spLocks noChangeArrowheads="1"/>
          </p:cNvSpPr>
          <p:nvPr/>
        </p:nvSpPr>
        <p:spPr bwMode="auto">
          <a:xfrm>
            <a:off x="6618267" y="6063679"/>
            <a:ext cx="38617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GB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.  Maurer M, et al. Allergy 2011;66:317–30;</a:t>
            </a:r>
          </a:p>
          <a:p>
            <a:r>
              <a:rPr lang="en-GB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2.  Beltrani VS.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Clin Rev Allergy Immunol 2002;23:147</a:t>
            </a:r>
            <a:r>
              <a:rPr lang="en-GB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–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69</a:t>
            </a:r>
            <a:endParaRPr lang="en-GB" sz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439816" y="2115921"/>
            <a:ext cx="1697746" cy="881032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Άλλο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 θα επιλυθεί (με ή χωρίς  θεραπεία) σε διάστημα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3 ετών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83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B311767-971C-448B-B387-C69370F90170}"/>
              </a:ext>
            </a:extLst>
          </p:cNvPr>
          <p:cNvSpPr/>
          <p:nvPr/>
        </p:nvSpPr>
        <p:spPr>
          <a:xfrm>
            <a:off x="1769662" y="5418161"/>
            <a:ext cx="8772098" cy="133521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>
              <a:defRPr/>
            </a:pPr>
            <a:r>
              <a:rPr lang="el-GR" sz="1200" dirty="0">
                <a:solidFill>
                  <a:srgbClr val="000000"/>
                </a:solidFill>
                <a:latin typeface="Arial" panose="020B0604020202020204"/>
              </a:rPr>
              <a:t>*Η αυτοαντιδραστικότητα μπορεί να αξιολογηθεί μέσω </a:t>
            </a:r>
            <a:r>
              <a:rPr lang="el-GR" sz="1200" b="1" dirty="0">
                <a:solidFill>
                  <a:srgbClr val="000000"/>
                </a:solidFill>
                <a:latin typeface="Arial" panose="020B0604020202020204"/>
              </a:rPr>
              <a:t>δερματικής δοκιμασίας αυτόλογου ορού </a:t>
            </a:r>
            <a:r>
              <a:rPr lang="el-GR" sz="1200" dirty="0">
                <a:solidFill>
                  <a:srgbClr val="000000"/>
                </a:solidFill>
                <a:latin typeface="Arial" panose="020B0604020202020204"/>
              </a:rPr>
              <a:t>(</a:t>
            </a:r>
            <a:r>
              <a:rPr lang="en-GB" sz="1200" dirty="0">
                <a:solidFill>
                  <a:srgbClr val="000000"/>
                </a:solidFill>
                <a:latin typeface="Arial" panose="020B0604020202020204"/>
              </a:rPr>
              <a:t>autologous serum skin test</a:t>
            </a:r>
            <a:r>
              <a:rPr lang="el-GR" sz="1200" dirty="0">
                <a:solidFill>
                  <a:srgbClr val="000000"/>
                </a:solidFill>
                <a:latin typeface="Arial" panose="020B0604020202020204"/>
              </a:rPr>
              <a:t>, </a:t>
            </a:r>
            <a:r>
              <a:rPr lang="en-GB" sz="1200" dirty="0">
                <a:solidFill>
                  <a:srgbClr val="000000"/>
                </a:solidFill>
                <a:latin typeface="Arial" panose="020B0604020202020204"/>
              </a:rPr>
              <a:t>ASST) </a:t>
            </a:r>
            <a:r>
              <a:rPr lang="el-GR" sz="1200" dirty="0">
                <a:solidFill>
                  <a:srgbClr val="000000"/>
                </a:solidFill>
                <a:latin typeface="Arial" panose="020B0604020202020204"/>
              </a:rPr>
              <a:t>ή </a:t>
            </a:r>
            <a:r>
              <a:rPr lang="el-GR" sz="1200" b="1" dirty="0">
                <a:solidFill>
                  <a:srgbClr val="000000"/>
                </a:solidFill>
                <a:latin typeface="Arial" panose="020B0604020202020204"/>
              </a:rPr>
              <a:t>δοκιμασίας απελευθέρωσης ισταμίνης από τα βασεόφιλα </a:t>
            </a:r>
            <a:r>
              <a:rPr lang="el-GR" sz="1200" dirty="0">
                <a:solidFill>
                  <a:srgbClr val="000000"/>
                </a:solidFill>
                <a:latin typeface="Arial" panose="020B0604020202020204"/>
              </a:rPr>
              <a:t>(</a:t>
            </a:r>
            <a:r>
              <a:rPr lang="en-GB" sz="1200" dirty="0">
                <a:solidFill>
                  <a:srgbClr val="000000"/>
                </a:solidFill>
                <a:latin typeface="Arial" panose="020B0604020202020204"/>
              </a:rPr>
              <a:t>basophil histamine release assay</a:t>
            </a:r>
            <a:r>
              <a:rPr lang="el-GR" sz="1200" dirty="0">
                <a:solidFill>
                  <a:srgbClr val="000000"/>
                </a:solidFill>
                <a:latin typeface="Arial" panose="020B0604020202020204"/>
              </a:rPr>
              <a:t>, </a:t>
            </a:r>
            <a:r>
              <a:rPr lang="en-GB" sz="1200" dirty="0">
                <a:solidFill>
                  <a:srgbClr val="000000"/>
                </a:solidFill>
                <a:latin typeface="Arial" panose="020B0604020202020204"/>
              </a:rPr>
              <a:t>BHRA)</a:t>
            </a:r>
            <a:endParaRPr lang="el-GR" sz="1200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defRPr/>
            </a:pPr>
            <a:endParaRPr lang="el-GR" sz="933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defRPr/>
            </a:pPr>
            <a:endParaRPr lang="en-GB" sz="933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defRPr/>
            </a:pPr>
            <a:r>
              <a:rPr lang="en-GB" sz="933" dirty="0">
                <a:solidFill>
                  <a:srgbClr val="000000"/>
                </a:solidFill>
                <a:latin typeface="Arial" panose="020B0604020202020204"/>
              </a:rPr>
              <a:t>Gregoriou S et al. J Cut Med </a:t>
            </a:r>
            <a:r>
              <a:rPr lang="en-GB" sz="933" dirty="0" err="1">
                <a:solidFill>
                  <a:srgbClr val="000000"/>
                </a:solidFill>
                <a:latin typeface="Arial" panose="020B0604020202020204"/>
              </a:rPr>
              <a:t>Surg</a:t>
            </a:r>
            <a:r>
              <a:rPr lang="en-GB" sz="933" dirty="0">
                <a:solidFill>
                  <a:srgbClr val="000000"/>
                </a:solidFill>
                <a:latin typeface="Arial" panose="020B0604020202020204"/>
              </a:rPr>
              <a:t> . 2009;13:198−203.</a:t>
            </a:r>
          </a:p>
          <a:p>
            <a:pPr>
              <a:defRPr/>
            </a:pPr>
            <a:r>
              <a:rPr lang="en-GB" sz="933" dirty="0">
                <a:solidFill>
                  <a:srgbClr val="000000"/>
                </a:solidFill>
                <a:latin typeface="Arial" panose="020B0604020202020204"/>
              </a:rPr>
              <a:t>Maurer et al. Allergy. 2011;66:317–30</a:t>
            </a:r>
            <a:r>
              <a:rPr lang="el-GR" sz="933" dirty="0">
                <a:solidFill>
                  <a:srgbClr val="000000"/>
                </a:solidFill>
                <a:latin typeface="Arial" panose="020B0604020202020204"/>
              </a:rPr>
              <a:t>.</a:t>
            </a:r>
            <a:endParaRPr lang="el-GR" sz="933" b="1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defRPr/>
            </a:pPr>
            <a:r>
              <a:rPr lang="en-US" sz="933" dirty="0" err="1">
                <a:solidFill>
                  <a:srgbClr val="000000"/>
                </a:solidFill>
                <a:latin typeface="Arial" panose="020B0604020202020204"/>
              </a:rPr>
              <a:t>Konstantinou</a:t>
            </a:r>
            <a:r>
              <a:rPr lang="en-US" sz="933" dirty="0">
                <a:solidFill>
                  <a:srgbClr val="000000"/>
                </a:solidFill>
                <a:latin typeface="Arial" panose="020B0604020202020204"/>
              </a:rPr>
              <a:t> et al. Allergy. 2009;64(9):1256–68</a:t>
            </a:r>
            <a:r>
              <a:rPr lang="el-GR" sz="933" dirty="0">
                <a:solidFill>
                  <a:srgbClr val="000000"/>
                </a:solidFill>
                <a:latin typeface="Arial" panose="020B0604020202020204"/>
              </a:rPr>
              <a:t>.</a:t>
            </a:r>
            <a:endParaRPr lang="en-GB" sz="933" dirty="0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4" name="Group 39"/>
          <p:cNvGrpSpPr/>
          <p:nvPr/>
        </p:nvGrpSpPr>
        <p:grpSpPr>
          <a:xfrm>
            <a:off x="3095604" y="1785927"/>
            <a:ext cx="1428750" cy="1569709"/>
            <a:chOff x="1371600" y="2230886"/>
            <a:chExt cx="1905000" cy="1274314"/>
          </a:xfrm>
        </p:grpSpPr>
        <p:grpSp>
          <p:nvGrpSpPr>
            <p:cNvPr id="5" name="Group 34"/>
            <p:cNvGrpSpPr/>
            <p:nvPr/>
          </p:nvGrpSpPr>
          <p:grpSpPr>
            <a:xfrm>
              <a:off x="1371600" y="2230886"/>
              <a:ext cx="1905000" cy="1274314"/>
              <a:chOff x="1371600" y="2230886"/>
              <a:chExt cx="1905000" cy="1274314"/>
            </a:xfrm>
          </p:grpSpPr>
          <p:cxnSp>
            <p:nvCxnSpPr>
              <p:cNvPr id="27" name="Straight Connector 26"/>
              <p:cNvCxnSpPr>
                <a:cxnSpLocks/>
              </p:cNvCxnSpPr>
              <p:nvPr/>
            </p:nvCxnSpPr>
            <p:spPr>
              <a:xfrm>
                <a:off x="3276600" y="2230886"/>
                <a:ext cx="0" cy="58851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1371600" y="2819400"/>
                <a:ext cx="0" cy="685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Straight Connector 38"/>
            <p:cNvCxnSpPr/>
            <p:nvPr/>
          </p:nvCxnSpPr>
          <p:spPr>
            <a:xfrm flipH="1">
              <a:off x="1371600" y="2819400"/>
              <a:ext cx="1905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41"/>
          <p:cNvGrpSpPr/>
          <p:nvPr/>
        </p:nvGrpSpPr>
        <p:grpSpPr>
          <a:xfrm flipH="1">
            <a:off x="7596198" y="1857365"/>
            <a:ext cx="1428750" cy="1577703"/>
            <a:chOff x="1371600" y="2224396"/>
            <a:chExt cx="1905000" cy="1280803"/>
          </a:xfrm>
        </p:grpSpPr>
        <p:grpSp>
          <p:nvGrpSpPr>
            <p:cNvPr id="7" name="Group 42"/>
            <p:cNvGrpSpPr/>
            <p:nvPr/>
          </p:nvGrpSpPr>
          <p:grpSpPr>
            <a:xfrm>
              <a:off x="1371600" y="2224396"/>
              <a:ext cx="1905000" cy="1280803"/>
              <a:chOff x="1371600" y="2224396"/>
              <a:chExt cx="1905000" cy="1280803"/>
            </a:xfrm>
          </p:grpSpPr>
          <p:cxnSp>
            <p:nvCxnSpPr>
              <p:cNvPr id="45" name="Straight Connector 44"/>
              <p:cNvCxnSpPr>
                <a:cxnSpLocks/>
              </p:cNvCxnSpPr>
              <p:nvPr/>
            </p:nvCxnSpPr>
            <p:spPr>
              <a:xfrm flipH="1">
                <a:off x="3276600" y="2224396"/>
                <a:ext cx="0" cy="5950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1371600" y="2819399"/>
                <a:ext cx="0" cy="685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Straight Connector 43"/>
            <p:cNvCxnSpPr/>
            <p:nvPr/>
          </p:nvCxnSpPr>
          <p:spPr>
            <a:xfrm flipH="1">
              <a:off x="1371600" y="2819400"/>
              <a:ext cx="1905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>
            <a:cxnSpLocks/>
          </p:cNvCxnSpPr>
          <p:nvPr/>
        </p:nvCxnSpPr>
        <p:spPr>
          <a:xfrm flipH="1">
            <a:off x="5095869" y="1714489"/>
            <a:ext cx="1" cy="1563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241946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latin typeface="+mn-lt"/>
              </a:rPr>
              <a:t>Αρκετοί προγνωστικοί παράγοντες επηρεάζουν τη διάρκεια της ΧΑΚ</a:t>
            </a:r>
            <a:endParaRPr lang="en-US" sz="3200" b="1" dirty="0">
              <a:latin typeface="+mn-lt"/>
            </a:endParaRPr>
          </a:p>
        </p:txBody>
      </p:sp>
      <p:cxnSp>
        <p:nvCxnSpPr>
          <p:cNvPr id="52" name="Straight Connector 51"/>
          <p:cNvCxnSpPr>
            <a:cxnSpLocks/>
          </p:cNvCxnSpPr>
          <p:nvPr/>
        </p:nvCxnSpPr>
        <p:spPr>
          <a:xfrm flipH="1">
            <a:off x="7167571" y="1714488"/>
            <a:ext cx="1" cy="1483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 bwMode="auto">
          <a:xfrm>
            <a:off x="2951988" y="1285860"/>
            <a:ext cx="6358722" cy="79524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l-GR" b="1" kern="0" dirty="0">
                <a:solidFill>
                  <a:srgbClr val="FFFFFF"/>
                </a:solidFill>
                <a:latin typeface="Arial" panose="020B0604020202020204"/>
              </a:rPr>
              <a:t>Η ΧΑΚ συνηθως διαρκεί</a:t>
            </a:r>
            <a:r>
              <a:rPr lang="en-GB" b="1" kern="0" dirty="0">
                <a:solidFill>
                  <a:srgbClr val="FFFFFF"/>
                </a:solidFill>
                <a:latin typeface="Arial" panose="020B0604020202020204"/>
              </a:rPr>
              <a:t> 1–5 </a:t>
            </a:r>
            <a:r>
              <a:rPr lang="el-GR" b="1" kern="0" dirty="0">
                <a:solidFill>
                  <a:srgbClr val="FFFFFF"/>
                </a:solidFill>
                <a:latin typeface="Arial" panose="020B0604020202020204"/>
              </a:rPr>
              <a:t>έτη.</a:t>
            </a:r>
            <a:endParaRPr lang="en-GB" b="1" kern="0" dirty="0">
              <a:solidFill>
                <a:srgbClr val="FFFFFF"/>
              </a:solidFill>
              <a:latin typeface="Arial" panose="020B0604020202020204"/>
            </a:endParaRPr>
          </a:p>
          <a:p>
            <a:pPr algn="ctr">
              <a:defRPr/>
            </a:pPr>
            <a:r>
              <a:rPr lang="el-GR" b="1" kern="0" dirty="0">
                <a:solidFill>
                  <a:srgbClr val="FFFFFF"/>
                </a:solidFill>
                <a:latin typeface="Arial" panose="020B0604020202020204"/>
              </a:rPr>
              <a:t>Η διάρκεια είναι πιθανόν να είναι μεγαλυτερη σε ασθενείς με</a:t>
            </a:r>
            <a:r>
              <a:rPr lang="en-GB" b="1" kern="0" dirty="0">
                <a:solidFill>
                  <a:srgbClr val="FFFFFF"/>
                </a:solidFill>
                <a:latin typeface="Arial" panose="020B0604020202020204"/>
              </a:rPr>
              <a:t>:</a:t>
            </a:r>
            <a:endParaRPr lang="en-GB" b="1" kern="0" baseline="3000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Oval 1"/>
          <p:cNvSpPr/>
          <p:nvPr/>
        </p:nvSpPr>
        <p:spPr>
          <a:xfrm>
            <a:off x="2381224" y="3357563"/>
            <a:ext cx="1398320" cy="128157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l-GR" sz="1600" dirty="0">
                <a:solidFill>
                  <a:schemeClr val="bg1"/>
                </a:solidFill>
                <a:latin typeface="Arial" panose="020B0604020202020204"/>
              </a:rPr>
              <a:t>Πιο βαριά νόσο</a:t>
            </a:r>
            <a:endParaRPr lang="en-GB" sz="1600" baseline="300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881423" y="3240064"/>
            <a:ext cx="2354113" cy="136974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bg1"/>
                </a:solidFill>
                <a:latin typeface="Arial" panose="020B0604020202020204"/>
              </a:rPr>
              <a:t>Παρουσία </a:t>
            </a:r>
            <a:r>
              <a:rPr lang="el-GR" sz="1600" dirty="0" err="1">
                <a:solidFill>
                  <a:schemeClr val="bg1"/>
                </a:solidFill>
                <a:latin typeface="Arial" panose="020B0604020202020204"/>
              </a:rPr>
              <a:t>αγγειοοιδήματος</a:t>
            </a:r>
            <a:endParaRPr lang="en-GB" sz="16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310314" y="3216180"/>
            <a:ext cx="1785950" cy="128157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bg1"/>
                </a:solidFill>
                <a:latin typeface="Arial" panose="020B0604020202020204"/>
              </a:rPr>
              <a:t>Συνδυασμό με επαγόμενη κνιδωση</a:t>
            </a:r>
            <a:endParaRPr lang="en-GB" sz="16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8167702" y="3214686"/>
            <a:ext cx="1928826" cy="134394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>
                <a:solidFill>
                  <a:schemeClr val="bg1"/>
                </a:solidFill>
                <a:latin typeface="Arial" panose="020B0604020202020204"/>
              </a:rPr>
              <a:t>Χαμηλή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/>
              </a:rPr>
              <a:t>IgE</a:t>
            </a:r>
            <a:r>
              <a:rPr lang="el-GR" sz="1400" dirty="0">
                <a:solidFill>
                  <a:schemeClr val="bg1"/>
                </a:solidFill>
                <a:latin typeface="Arial" panose="020B0604020202020204"/>
              </a:rPr>
              <a:t> / </a:t>
            </a:r>
            <a:r>
              <a:rPr lang="el-GR" sz="1400" dirty="0" err="1">
                <a:solidFill>
                  <a:schemeClr val="bg1"/>
                </a:solidFill>
                <a:latin typeface="Arial" panose="020B0604020202020204"/>
              </a:rPr>
              <a:t>αυτοανοσία</a:t>
            </a:r>
            <a:endParaRPr lang="en-GB" sz="14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8" name="Oval 1">
            <a:extLst>
              <a:ext uri="{FF2B5EF4-FFF2-40B4-BE49-F238E27FC236}">
                <a16:creationId xmlns:a16="http://schemas.microsoft.com/office/drawing/2014/main" id="{FE15EB5F-EC34-B027-D559-9507AC2770ED}"/>
              </a:ext>
            </a:extLst>
          </p:cNvPr>
          <p:cNvSpPr/>
          <p:nvPr/>
        </p:nvSpPr>
        <p:spPr>
          <a:xfrm>
            <a:off x="753376" y="3363441"/>
            <a:ext cx="1462804" cy="128157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l-GR" sz="1600" dirty="0">
                <a:solidFill>
                  <a:schemeClr val="bg1"/>
                </a:solidFill>
                <a:latin typeface="Arial" panose="020B0604020202020204"/>
              </a:rPr>
              <a:t>Γυναικείο φύλο</a:t>
            </a:r>
            <a:endParaRPr lang="en-GB" sz="1600" baseline="30000" dirty="0">
              <a:solidFill>
                <a:schemeClr val="bg1"/>
              </a:solidFill>
              <a:latin typeface="Arial" panose="020B0604020202020204"/>
            </a:endParaRPr>
          </a:p>
        </p:txBody>
      </p:sp>
      <p:grpSp>
        <p:nvGrpSpPr>
          <p:cNvPr id="9" name="Group 39">
            <a:extLst>
              <a:ext uri="{FF2B5EF4-FFF2-40B4-BE49-F238E27FC236}">
                <a16:creationId xmlns:a16="http://schemas.microsoft.com/office/drawing/2014/main" id="{A82FA087-1A5F-C929-51B9-E0A3A05DDAD3}"/>
              </a:ext>
            </a:extLst>
          </p:cNvPr>
          <p:cNvGrpSpPr/>
          <p:nvPr/>
        </p:nvGrpSpPr>
        <p:grpSpPr>
          <a:xfrm>
            <a:off x="1516771" y="1805439"/>
            <a:ext cx="1428750" cy="1569709"/>
            <a:chOff x="1371600" y="2230886"/>
            <a:chExt cx="1905000" cy="1274314"/>
          </a:xfrm>
        </p:grpSpPr>
        <p:grpSp>
          <p:nvGrpSpPr>
            <p:cNvPr id="10" name="Group 34">
              <a:extLst>
                <a:ext uri="{FF2B5EF4-FFF2-40B4-BE49-F238E27FC236}">
                  <a16:creationId xmlns:a16="http://schemas.microsoft.com/office/drawing/2014/main" id="{FF3DAD80-BB1F-508A-0E95-EE70FBE60EB6}"/>
                </a:ext>
              </a:extLst>
            </p:cNvPr>
            <p:cNvGrpSpPr/>
            <p:nvPr/>
          </p:nvGrpSpPr>
          <p:grpSpPr>
            <a:xfrm>
              <a:off x="1371600" y="2230886"/>
              <a:ext cx="1905000" cy="1274314"/>
              <a:chOff x="1371600" y="2230886"/>
              <a:chExt cx="1905000" cy="1274314"/>
            </a:xfrm>
          </p:grpSpPr>
          <p:cxnSp>
            <p:nvCxnSpPr>
              <p:cNvPr id="12" name="Straight Connector 26">
                <a:extLst>
                  <a:ext uri="{FF2B5EF4-FFF2-40B4-BE49-F238E27FC236}">
                    <a16:creationId xmlns:a16="http://schemas.microsoft.com/office/drawing/2014/main" id="{849D22D7-63BA-27E4-C5FC-7F31976B82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6600" y="2230886"/>
                <a:ext cx="0" cy="58851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33">
                <a:extLst>
                  <a:ext uri="{FF2B5EF4-FFF2-40B4-BE49-F238E27FC236}">
                    <a16:creationId xmlns:a16="http://schemas.microsoft.com/office/drawing/2014/main" id="{4569A4FD-C64D-072F-DDAE-05FFE14BFFCB}"/>
                  </a:ext>
                </a:extLst>
              </p:cNvPr>
              <p:cNvCxnSpPr/>
              <p:nvPr/>
            </p:nvCxnSpPr>
            <p:spPr>
              <a:xfrm>
                <a:off x="1371600" y="2819400"/>
                <a:ext cx="0" cy="685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38">
              <a:extLst>
                <a:ext uri="{FF2B5EF4-FFF2-40B4-BE49-F238E27FC236}">
                  <a16:creationId xmlns:a16="http://schemas.microsoft.com/office/drawing/2014/main" id="{8A44C311-E681-D652-C2B3-D4EE475224A4}"/>
                </a:ext>
              </a:extLst>
            </p:cNvPr>
            <p:cNvCxnSpPr/>
            <p:nvPr/>
          </p:nvCxnSpPr>
          <p:spPr>
            <a:xfrm flipH="1">
              <a:off x="1371600" y="2819400"/>
              <a:ext cx="1905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45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1797051" y="3068639"/>
            <a:ext cx="195263" cy="276225"/>
          </a:xfrm>
          <a:prstGeom prst="rect">
            <a:avLst/>
          </a:prstGeom>
          <a:gradFill rotWithShape="1">
            <a:gsLst>
              <a:gs pos="0">
                <a:srgbClr val="0C0CFF"/>
              </a:gs>
              <a:gs pos="100000">
                <a:srgbClr val="0606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1774826" y="4508500"/>
            <a:ext cx="195263" cy="3429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1774825" y="5300664"/>
            <a:ext cx="217488" cy="2889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4165600" y="2014539"/>
          <a:ext cx="5976938" cy="412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11010900" imgH="7600950" progId="MSGraph.Chart.8">
                  <p:embed followColorScheme="full"/>
                </p:oleObj>
              </mc:Choice>
              <mc:Fallback>
                <p:oleObj name="Chart" r:id="rId3" imgW="11010900" imgH="7600950" progId="MSGraph.Chart.8">
                  <p:embed followColorScheme="full"/>
                  <p:pic>
                    <p:nvPicPr>
                      <p:cNvPr id="102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4165600" y="2014539"/>
                        <a:ext cx="5976938" cy="41227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Rectangle 8"/>
          <p:cNvSpPr>
            <a:spLocks noChangeArrowheads="1"/>
          </p:cNvSpPr>
          <p:nvPr/>
        </p:nvSpPr>
        <p:spPr bwMode="auto">
          <a:xfrm>
            <a:off x="2208214" y="2276476"/>
            <a:ext cx="3254375" cy="4003675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b="1" dirty="0"/>
              <a:t>Δερμογραφισμός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l-GR" b="1" dirty="0"/>
              <a:t>Κνίδωση εκ ψύχους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endParaRPr lang="de-DE" b="1" dirty="0"/>
          </a:p>
          <a:p>
            <a:pPr>
              <a:spcBef>
                <a:spcPct val="50000"/>
              </a:spcBef>
              <a:defRPr/>
            </a:pPr>
            <a:r>
              <a:rPr lang="el-GR" b="1" dirty="0"/>
              <a:t>Κνίδωση εκ πιέσεως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br>
              <a:rPr lang="de-DE" b="1" dirty="0"/>
            </a:br>
            <a:r>
              <a:rPr lang="el-GR" b="1" dirty="0"/>
              <a:t>Ηλιακή κνίδωση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br>
              <a:rPr lang="de-DE" b="1" dirty="0"/>
            </a:br>
            <a:r>
              <a:rPr lang="el-GR" b="1" dirty="0" err="1"/>
              <a:t>Χολινεργική</a:t>
            </a:r>
            <a:r>
              <a:rPr lang="el-GR" b="1" dirty="0"/>
              <a:t> κνίδωση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br>
              <a:rPr lang="de-DE" sz="1600" b="1" dirty="0"/>
            </a:br>
            <a:endParaRPr lang="de-DE" sz="1600" b="1" dirty="0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1798639" y="2316164"/>
            <a:ext cx="193675" cy="3206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rgbClr val="0076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1774826" y="3789364"/>
            <a:ext cx="195263" cy="320675"/>
          </a:xfrm>
          <a:prstGeom prst="rect">
            <a:avLst/>
          </a:prstGeom>
          <a:gradFill rotWithShape="1">
            <a:gsLst>
              <a:gs pos="0">
                <a:srgbClr val="CC00FF"/>
              </a:gs>
              <a:gs pos="100000">
                <a:srgbClr val="5E00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4608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 dirty="0" err="1">
                <a:latin typeface="Calibri" pitchFamily="34" charset="0"/>
              </a:rPr>
              <a:t>Επαγώμενες</a:t>
            </a:r>
            <a:r>
              <a:rPr lang="el-GR" sz="4000" b="1" dirty="0">
                <a:latin typeface="Calibri" pitchFamily="34" charset="0"/>
              </a:rPr>
              <a:t> (Φυσικές) κνιδώσεις</a:t>
            </a:r>
            <a:endParaRPr lang="en-US" sz="4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56790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282" y="332656"/>
            <a:ext cx="8750206" cy="576064"/>
          </a:xfrm>
        </p:spPr>
        <p:txBody>
          <a:bodyPr>
            <a:noAutofit/>
          </a:bodyPr>
          <a:lstStyle/>
          <a:p>
            <a:pPr algn="l"/>
            <a:r>
              <a:rPr lang="el-GR" sz="32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   </a:t>
            </a:r>
            <a:r>
              <a:rPr lang="el-G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Επιβάρυνση της ποιότητας ζωής των ασθενών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1703512" y="1179934"/>
            <a:ext cx="8747398" cy="5079199"/>
            <a:chOff x="-57288" y="1208500"/>
            <a:chExt cx="9530369" cy="5435973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249266" y="2518622"/>
              <a:ext cx="2791768" cy="1433117"/>
            </a:xfrm>
            <a:prstGeom prst="ellips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sysClr val="window" lastClr="FFFFFF"/>
                  </a:solidFill>
                  <a:cs typeface="Times New Roman" pitchFamily="18" charset="0"/>
                </a:rPr>
                <a:t>Διανοητική κατάσταση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ysClr val="window" lastClr="FFFFFF"/>
                  </a:solidFill>
                </a:rPr>
                <a:t>Κο</a:t>
              </a:r>
              <a:r>
                <a:rPr lang="el-GR" sz="1200" kern="0" dirty="0">
                  <a:solidFill>
                    <a:sysClr val="window" lastClr="FFFFFF"/>
                  </a:solidFill>
                </a:rPr>
                <a:t>ύραση</a:t>
              </a:r>
              <a:endParaRPr lang="en-US" sz="1200" kern="0" dirty="0">
                <a:solidFill>
                  <a:sysClr val="window" lastClr="FFFFFF"/>
                </a:solidFill>
              </a:endParaRPr>
            </a:p>
            <a:p>
              <a:pPr algn="ctr">
                <a:defRPr/>
              </a:pPr>
              <a:r>
                <a:rPr lang="el-GR" sz="1200" kern="0" dirty="0">
                  <a:solidFill>
                    <a:sysClr val="window" lastClr="FFFFFF"/>
                  </a:solidFill>
                </a:rPr>
                <a:t>Άγχος, ανησυχία </a:t>
              </a:r>
              <a:endParaRPr lang="en-US" sz="1200" kern="0" dirty="0">
                <a:solidFill>
                  <a:sysClr val="window" lastClr="FFFFFF"/>
                </a:solidFill>
              </a:endParaRPr>
            </a:p>
            <a:p>
              <a:pPr algn="ctr">
                <a:defRPr/>
              </a:pPr>
              <a:r>
                <a:rPr lang="el-GR" sz="1200" kern="0" dirty="0">
                  <a:solidFill>
                    <a:sysClr val="window" lastClr="FFFFFF"/>
                  </a:solidFill>
                </a:rPr>
                <a:t>Αγχώδεις διαταραχές </a:t>
              </a:r>
              <a:r>
                <a:rPr lang="en-US" sz="1200" kern="0" dirty="0">
                  <a:solidFill>
                    <a:sysClr val="window" lastClr="FFFFFF"/>
                  </a:solidFill>
                </a:rPr>
                <a:t> </a:t>
              </a: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3131350" y="1208500"/>
              <a:ext cx="3203597" cy="163638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schemeClr val="bg1"/>
                  </a:solidFill>
                  <a:cs typeface="Times New Roman" pitchFamily="18" charset="0"/>
                </a:rPr>
                <a:t>Καθημερινή ζωή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Φυσική δραστηριότητα</a:t>
              </a:r>
            </a:p>
            <a:p>
              <a:pPr algn="ctr">
                <a:defRPr/>
              </a:pPr>
              <a:r>
                <a:rPr lang="el-GR" sz="1200" kern="0" dirty="0">
                  <a:solidFill>
                    <a:schemeClr val="bg1"/>
                  </a:solidFill>
                </a:rPr>
                <a:t>Εργασία</a:t>
              </a:r>
              <a:endParaRPr lang="en-US" sz="1200" kern="0" dirty="0">
                <a:solidFill>
                  <a:schemeClr val="bg1"/>
                </a:solidFill>
              </a:endParaRP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Διατροφικές</a:t>
              </a:r>
              <a:r>
                <a:rPr lang="el-GR" sz="1200" kern="0" dirty="0">
                  <a:solidFill>
                    <a:schemeClr val="bg1"/>
                  </a:solidFill>
                </a:rPr>
                <a:t> συνήθειες </a:t>
              </a:r>
              <a:endParaRPr lang="en-US" sz="1200" kern="0" dirty="0">
                <a:solidFill>
                  <a:schemeClr val="bg1"/>
                </a:solidFill>
              </a:endParaRP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Συγκέντρωση</a:t>
              </a:r>
            </a:p>
            <a:p>
              <a:pPr algn="ctr">
                <a:defRPr/>
              </a:pPr>
              <a:r>
                <a:rPr lang="el-GR" sz="1200" kern="0" dirty="0">
                  <a:solidFill>
                    <a:schemeClr val="bg1"/>
                  </a:solidFill>
                </a:rPr>
                <a:t>Ύπνος</a:t>
              </a:r>
              <a:r>
                <a:rPr lang="en-US" sz="1200" kern="0" dirty="0">
                  <a:solidFill>
                    <a:schemeClr val="bg1"/>
                  </a:solidFill>
                </a:rPr>
                <a:t> </a:t>
              </a: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3174623" y="5138866"/>
              <a:ext cx="3608855" cy="1505607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schemeClr val="bg1"/>
                  </a:solidFill>
                  <a:cs typeface="Times New Roman" pitchFamily="18" charset="0"/>
                </a:rPr>
                <a:t>Αναψυχή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Περιορισμένη επιλογή των ειδών ένδυσης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Περιορίζοντας χόμπυ 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Αποφυγή έκθεσης </a:t>
              </a:r>
              <a:r>
                <a:rPr lang="el-GR" sz="1200" kern="0" dirty="0">
                  <a:solidFill>
                    <a:schemeClr val="bg1"/>
                  </a:solidFill>
                </a:rPr>
                <a:t>στον ήλιο</a:t>
              </a:r>
              <a:endParaRPr lang="en-US" sz="1200" kern="0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36259" y="2162883"/>
              <a:ext cx="2963911" cy="1627139"/>
            </a:xfrm>
            <a:prstGeom prst="ellips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l-GR" b="1" kern="0" dirty="0">
                  <a:solidFill>
                    <a:schemeClr val="tx1"/>
                  </a:solidFill>
                  <a:cs typeface="Times New Roman" pitchFamily="18" charset="0"/>
                </a:rPr>
                <a:t>Μείωση α</a:t>
              </a:r>
              <a:r>
                <a:rPr lang="en-US" b="1" kern="0" dirty="0" err="1">
                  <a:solidFill>
                    <a:schemeClr val="tx1"/>
                  </a:solidFill>
                  <a:cs typeface="Times New Roman" pitchFamily="18" charset="0"/>
                </a:rPr>
                <a:t>υτο</a:t>
              </a:r>
              <a:r>
                <a:rPr lang="el-GR" b="1" kern="0" dirty="0">
                  <a:solidFill>
                    <a:schemeClr val="tx1"/>
                  </a:solidFill>
                  <a:cs typeface="Times New Roman" pitchFamily="18" charset="0"/>
                </a:rPr>
                <a:t>εκτίμησης</a:t>
              </a:r>
              <a:endParaRPr lang="en-US" b="1" kern="0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en-US" sz="1200" kern="0" dirty="0" err="1">
                  <a:solidFill>
                    <a:schemeClr val="tx1"/>
                  </a:solidFill>
                </a:rPr>
                <a:t>Μον</a:t>
              </a:r>
              <a:r>
                <a:rPr lang="en-US" sz="1200" kern="0" dirty="0">
                  <a:solidFill>
                    <a:schemeClr val="tx1"/>
                  </a:solidFill>
                </a:rPr>
                <a:t>αξιά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tx1"/>
                  </a:solidFill>
                </a:rPr>
                <a:t>Ανησυχία για το μέλλον</a:t>
              </a: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-57288" y="3951739"/>
              <a:ext cx="3070672" cy="1744589"/>
            </a:xfrm>
            <a:prstGeom prst="ellipse">
              <a:avLst/>
            </a:prstGeom>
            <a:solidFill>
              <a:srgbClr val="E44C1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l-GR" b="1" kern="0" dirty="0">
                  <a:solidFill>
                    <a:schemeClr val="bg1"/>
                  </a:solidFill>
                  <a:cs typeface="Times New Roman" pitchFamily="18" charset="0"/>
                </a:rPr>
                <a:t>Π</a:t>
              </a:r>
              <a:r>
                <a:rPr lang="en-US" b="1" kern="0" dirty="0" err="1">
                  <a:solidFill>
                    <a:schemeClr val="bg1"/>
                  </a:solidFill>
                  <a:cs typeface="Times New Roman" pitchFamily="18" charset="0"/>
                </a:rPr>
                <a:t>εριορισμοί</a:t>
              </a:r>
              <a:r>
                <a:rPr lang="el-GR" b="1" kern="0" dirty="0">
                  <a:solidFill>
                    <a:schemeClr val="bg1"/>
                  </a:solidFill>
                  <a:cs typeface="Times New Roman" pitchFamily="18" charset="0"/>
                </a:rPr>
                <a:t> (θεραπεία-νόσος</a:t>
              </a:r>
              <a:r>
                <a:rPr lang="el-GR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</a:rPr>
                <a:t>):</a:t>
              </a:r>
              <a:endParaRPr lang="en-US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en-US" sz="11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Επίδραση στις καθημερινές δραστηριότητες</a:t>
              </a:r>
            </a:p>
            <a:p>
              <a:pPr algn="ctr">
                <a:defRPr/>
              </a:pPr>
              <a:r>
                <a:rPr lang="en-US" sz="11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Οικονομική επιβάρυνση</a:t>
              </a:r>
            </a:p>
            <a:p>
              <a:pPr algn="ctr">
                <a:defRPr/>
              </a:pPr>
              <a:r>
                <a:rPr lang="en-US" sz="11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Δυσφορία</a:t>
              </a: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6521870" y="4335009"/>
              <a:ext cx="2951211" cy="146759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schemeClr val="bg1"/>
                  </a:solidFill>
                  <a:cs typeface="Times New Roman" pitchFamily="18" charset="0"/>
                </a:rPr>
                <a:t>Κοινωνικές λειτουργίες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Επιπτώσεις στις σχέσεις</a:t>
              </a:r>
            </a:p>
            <a:p>
              <a:pPr algn="ctr">
                <a:defRPr/>
              </a:pPr>
              <a:r>
                <a:rPr lang="en-US" sz="1200" kern="0" dirty="0">
                  <a:solidFill>
                    <a:schemeClr val="bg1"/>
                  </a:solidFill>
                </a:rPr>
                <a:t>Επιπτώσεις στη σεξουαλικότητα</a:t>
              </a: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3523976" y="3466663"/>
              <a:ext cx="2540430" cy="1342346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srgbClr val="800000"/>
                  </a:solidFill>
                </a:rPr>
                <a:t>Χρόνια κνίδωση </a:t>
              </a:r>
              <a:endParaRPr lang="en-US" b="1" kern="0" baseline="30000" dirty="0">
                <a:solidFill>
                  <a:srgbClr val="800000"/>
                </a:solidFill>
              </a:endParaRPr>
            </a:p>
          </p:txBody>
        </p:sp>
        <p:cxnSp>
          <p:nvCxnSpPr>
            <p:cNvPr id="24" name="Straight Arrow Connector 23"/>
            <p:cNvCxnSpPr>
              <a:stCxn id="23" idx="7"/>
              <a:endCxn id="17" idx="2"/>
            </p:cNvCxnSpPr>
            <p:nvPr/>
          </p:nvCxnSpPr>
          <p:spPr>
            <a:xfrm flipV="1">
              <a:off x="5692369" y="3235181"/>
              <a:ext cx="556897" cy="428064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>
            <a:xfrm>
              <a:off x="5970817" y="4522338"/>
              <a:ext cx="585829" cy="28667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26" name="Straight Arrow Connector 25"/>
            <p:cNvCxnSpPr>
              <a:stCxn id="23" idx="1"/>
            </p:cNvCxnSpPr>
            <p:nvPr/>
          </p:nvCxnSpPr>
          <p:spPr>
            <a:xfrm flipH="1" flipV="1">
              <a:off x="3131350" y="3235180"/>
              <a:ext cx="764663" cy="428065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27" name="Straight Arrow Connector 26"/>
            <p:cNvCxnSpPr>
              <a:stCxn id="23" idx="3"/>
              <a:endCxn id="21" idx="6"/>
            </p:cNvCxnSpPr>
            <p:nvPr/>
          </p:nvCxnSpPr>
          <p:spPr>
            <a:xfrm flipH="1">
              <a:off x="3013384" y="4612427"/>
              <a:ext cx="882629" cy="21160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</p:grpSp>
      <p:cxnSp>
        <p:nvCxnSpPr>
          <p:cNvPr id="29" name="Straight Arrow Connector 28"/>
          <p:cNvCxnSpPr/>
          <p:nvPr/>
        </p:nvCxnSpPr>
        <p:spPr>
          <a:xfrm flipH="1">
            <a:off x="6237668" y="4630948"/>
            <a:ext cx="9648" cy="301661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>
          <a:xfrm flipH="1" flipV="1">
            <a:off x="6214940" y="2780928"/>
            <a:ext cx="2" cy="66979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/>
        </p:spPr>
      </p:cxnSp>
      <p:sp>
        <p:nvSpPr>
          <p:cNvPr id="31" name="Rectangle 27"/>
          <p:cNvSpPr/>
          <p:nvPr/>
        </p:nvSpPr>
        <p:spPr>
          <a:xfrm>
            <a:off x="6439859" y="6338914"/>
            <a:ext cx="3703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cs typeface="Arial" panose="020B0604020202020204" pitchFamily="34" charset="0"/>
              </a:rPr>
              <a:t>Kang MJ, et al. Ann </a:t>
            </a:r>
            <a:r>
              <a:rPr lang="en-US" sz="1200" dirty="0" err="1">
                <a:cs typeface="Arial" panose="020B0604020202020204" pitchFamily="34" charset="0"/>
              </a:rPr>
              <a:t>Dermatol</a:t>
            </a:r>
            <a:r>
              <a:rPr lang="en-US" sz="1200" dirty="0">
                <a:cs typeface="Arial" panose="020B0604020202020204" pitchFamily="34" charset="0"/>
              </a:rPr>
              <a:t> 2009;21:226–9;</a:t>
            </a:r>
          </a:p>
          <a:p>
            <a:pPr algn="r"/>
            <a:r>
              <a:rPr lang="en-US" sz="1200" dirty="0">
                <a:cs typeface="Arial" panose="020B0604020202020204" pitchFamily="34" charset="0"/>
              </a:rPr>
              <a:t>Silvares MRC, et al. Rev Assoc Med Bras 2011;57:577−82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8848822" y="1179934"/>
            <a:ext cx="2588335" cy="74392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Η π</a:t>
            </a:r>
            <a:r>
              <a:rPr lang="en-US" sz="1400" b="1" dirty="0">
                <a:solidFill>
                  <a:schemeClr val="tx1"/>
                </a:solidFill>
              </a:rPr>
              <a:t>α</a:t>
            </a:r>
            <a:r>
              <a:rPr lang="en-US" sz="1400" b="1" dirty="0" err="1">
                <a:solidFill>
                  <a:schemeClr val="tx1"/>
                </a:solidFill>
              </a:rPr>
              <a:t>ρουσί</a:t>
            </a:r>
            <a:r>
              <a:rPr lang="en-US" sz="1400" b="1" dirty="0">
                <a:solidFill>
                  <a:schemeClr val="tx1"/>
                </a:solidFill>
              </a:rPr>
              <a:t>α </a:t>
            </a:r>
            <a:r>
              <a:rPr lang="el-GR" sz="1400" b="1" dirty="0" err="1">
                <a:solidFill>
                  <a:schemeClr val="tx1"/>
                </a:solidFill>
              </a:rPr>
              <a:t>αγγειοοιδήματος</a:t>
            </a:r>
            <a:r>
              <a:rPr lang="el-GR" sz="1400" b="1" dirty="0">
                <a:solidFill>
                  <a:schemeClr val="tx1"/>
                </a:solidFill>
              </a:rPr>
              <a:t>: μεγαλύτερη επιβάρυνση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761" y="3328572"/>
            <a:ext cx="2321310" cy="1270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0561721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58128"/>
            <a:ext cx="914400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/>
              <a:t>Νύχτες διαταραγμένου ύπνου/εβδομάδα 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104112" y="6350398"/>
            <a:ext cx="33202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Maurer et al., Br. J. </a:t>
            </a:r>
            <a:r>
              <a:rPr lang="en-US" sz="1100" dirty="0" err="1"/>
              <a:t>Dermatol</a:t>
            </a:r>
            <a:r>
              <a:rPr lang="en-US" sz="1100" dirty="0"/>
              <a:t>. 2009; 160: 633 -41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664" y="1631189"/>
            <a:ext cx="6792368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98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98072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Αιτιολογία και παθογένεια ΧΑΚ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93099" y="1196752"/>
            <a:ext cx="9649072" cy="5256584"/>
          </a:xfrm>
        </p:spPr>
        <p:txBody>
          <a:bodyPr>
            <a:normAutofit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r>
              <a:rPr lang="el-GR" sz="2800" dirty="0"/>
              <a:t>Η ΧΑΚ  είναι μια </a:t>
            </a:r>
            <a:r>
              <a:rPr lang="el-GR" sz="2800" b="1" dirty="0" err="1"/>
              <a:t>αυτοάνοσης</a:t>
            </a:r>
            <a:r>
              <a:rPr lang="el-GR" sz="2800" b="1" dirty="0"/>
              <a:t> αιτιολογίας </a:t>
            </a:r>
            <a:r>
              <a:rPr lang="el-GR" sz="2800" dirty="0"/>
              <a:t>διαταραχή και ΟΧΙ αλλεργική διαταραχή </a:t>
            </a:r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endParaRPr lang="el-GR" sz="2800" dirty="0"/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r>
              <a:rPr lang="el-GR" sz="2800" dirty="0"/>
              <a:t>40%-50% των ασθενών έχουν αυτο- αντισώματα προς</a:t>
            </a:r>
            <a:r>
              <a:rPr lang="en-US" sz="2800" dirty="0"/>
              <a:t> </a:t>
            </a:r>
            <a:r>
              <a:rPr lang="el-GR" sz="2800" dirty="0"/>
              <a:t>την αλφα υποομάδα του υψηλής συγγένειας </a:t>
            </a:r>
            <a:r>
              <a:rPr lang="en-US" sz="2800" dirty="0" err="1"/>
              <a:t>IgE</a:t>
            </a:r>
            <a:r>
              <a:rPr lang="en-US" sz="2800" dirty="0"/>
              <a:t> </a:t>
            </a:r>
            <a:r>
              <a:rPr lang="el-GR" sz="2800" dirty="0"/>
              <a:t>υποδοχέα</a:t>
            </a:r>
            <a:r>
              <a:rPr lang="en-US" sz="2800" dirty="0"/>
              <a:t> </a:t>
            </a:r>
            <a:r>
              <a:rPr lang="el-GR" sz="2800" dirty="0"/>
              <a:t>(</a:t>
            </a:r>
            <a:r>
              <a:rPr lang="en-US" sz="2800" dirty="0" err="1"/>
              <a:t>FcepsilonRIalpha</a:t>
            </a:r>
            <a:r>
              <a:rPr lang="en-US" sz="2800" dirty="0"/>
              <a:t> </a:t>
            </a:r>
            <a:r>
              <a:rPr lang="en-US" sz="2800" dirty="0" err="1"/>
              <a:t>IgE</a:t>
            </a:r>
            <a:r>
              <a:rPr lang="en-US" sz="2800" dirty="0"/>
              <a:t> receptor )  </a:t>
            </a:r>
            <a:r>
              <a:rPr lang="el-GR" sz="2800" dirty="0"/>
              <a:t>ή την </a:t>
            </a:r>
            <a:r>
              <a:rPr lang="en-US" sz="2800" dirty="0" err="1"/>
              <a:t>IgE</a:t>
            </a:r>
            <a:r>
              <a:rPr lang="el-GR" sz="2800" dirty="0"/>
              <a:t>   </a:t>
            </a:r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endParaRPr lang="el-GR" sz="2800" dirty="0"/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r>
              <a:rPr lang="el-GR" sz="2800" dirty="0"/>
              <a:t>25% των ασθενών έχουν αντιθυροειδικά αντισώματα που δεν συσχετίζονται με λειτουργική διαταραχή θυροειδούς   </a:t>
            </a:r>
            <a:endParaRPr lang="el-GR" sz="2400" dirty="0"/>
          </a:p>
          <a:p>
            <a:pPr>
              <a:buClr>
                <a:schemeClr val="accent5">
                  <a:lumMod val="50000"/>
                </a:schemeClr>
              </a:buClr>
              <a:buSzPct val="122000"/>
              <a:buNone/>
            </a:pPr>
            <a:r>
              <a:rPr lang="el-GR" sz="2400" b="1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763344" y="6115362"/>
            <a:ext cx="5904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l-GR" sz="1600" i="1" dirty="0">
                <a:latin typeface="Calibri" pitchFamily="34" charset="0"/>
              </a:rPr>
              <a:t>                </a:t>
            </a:r>
            <a:r>
              <a:rPr lang="en-US" sz="1200" dirty="0" err="1">
                <a:latin typeface="Calibri" pitchFamily="34" charset="0"/>
              </a:rPr>
              <a:t>G.Sussman</a:t>
            </a:r>
            <a:r>
              <a:rPr lang="en-US" sz="1200" dirty="0">
                <a:latin typeface="Calibri" pitchFamily="34" charset="0"/>
              </a:rPr>
              <a:t> et al. Allergy, Asthma </a:t>
            </a:r>
            <a:r>
              <a:rPr lang="en-US" sz="1200" dirty="0" err="1">
                <a:latin typeface="Calibri" pitchFamily="34" charset="0"/>
              </a:rPr>
              <a:t>Clin</a:t>
            </a:r>
            <a:r>
              <a:rPr lang="en-US" sz="1200" dirty="0">
                <a:latin typeface="Calibri" pitchFamily="34" charset="0"/>
              </a:rPr>
              <a:t> </a:t>
            </a:r>
            <a:r>
              <a:rPr lang="en-US" sz="1200" dirty="0" err="1">
                <a:latin typeface="Calibri" pitchFamily="34" charset="0"/>
              </a:rPr>
              <a:t>Immunol</a:t>
            </a:r>
            <a:r>
              <a:rPr lang="en-US" sz="1200" dirty="0">
                <a:latin typeface="Calibri" pitchFamily="34" charset="0"/>
              </a:rPr>
              <a:t> 2015;11(1):7</a:t>
            </a:r>
            <a:endParaRPr lang="el-GR" sz="1200" dirty="0">
              <a:latin typeface="Calibri" pitchFamily="34" charset="0"/>
            </a:endParaRPr>
          </a:p>
          <a:p>
            <a:pPr algn="r"/>
            <a:r>
              <a:rPr lang="el-GR" sz="1200" dirty="0">
                <a:latin typeface="Calibri" pitchFamily="34" charset="0"/>
              </a:rPr>
              <a:t>                                   </a:t>
            </a:r>
            <a:r>
              <a:rPr lang="en-US" sz="1200" dirty="0">
                <a:latin typeface="Calibri" pitchFamily="34" charset="0"/>
              </a:rPr>
              <a:t>Maurer M et al. Br J </a:t>
            </a:r>
            <a:r>
              <a:rPr lang="en-US" sz="1200" dirty="0" err="1">
                <a:latin typeface="Calibri" pitchFamily="34" charset="0"/>
              </a:rPr>
              <a:t>Dermatol</a:t>
            </a:r>
            <a:r>
              <a:rPr lang="en-US" sz="1200" dirty="0">
                <a:latin typeface="Calibri" pitchFamily="34" charset="0"/>
              </a:rPr>
              <a:t> 2013;168:455-456</a:t>
            </a:r>
            <a:endParaRPr lang="el-GR" sz="1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C46E88-BF6E-A7EA-4025-C3E384B9C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36712"/>
            <a:ext cx="10972800" cy="1143000"/>
          </a:xfrm>
        </p:spPr>
        <p:txBody>
          <a:bodyPr/>
          <a:lstStyle/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ΧΑΚ: Κεντρικός ο ρόλος των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Μαστοκυττάρων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CC77B0-4C69-68D0-F642-D0AC9E722873}"/>
              </a:ext>
            </a:extLst>
          </p:cNvPr>
          <p:cNvSpPr txBox="1"/>
          <p:nvPr/>
        </p:nvSpPr>
        <p:spPr>
          <a:xfrm>
            <a:off x="5015879" y="2780928"/>
            <a:ext cx="62892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Κύτταρα του ανοσοποιητικού συστήματος που βρίσκονται στους ιστούς, και όχι στο αίμα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Δέρμα, πνεύμονες, ΓΕΣ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Στο χόριο του δέρματος κυρίως κοντά σε αιμοφόρα αγγεία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0" i="0" dirty="0">
                <a:solidFill>
                  <a:srgbClr val="001D35"/>
                </a:solidFill>
                <a:effectLst/>
                <a:latin typeface="Google Sans"/>
              </a:rPr>
              <a:t>Αποθηκεύουν και απελευθερώνουν μεσολαβητές, όπως η </a:t>
            </a:r>
            <a:r>
              <a:rPr lang="el-GR" b="0" i="0" dirty="0" err="1">
                <a:solidFill>
                  <a:srgbClr val="001D35"/>
                </a:solidFill>
                <a:effectLst/>
                <a:latin typeface="Google Sans"/>
              </a:rPr>
              <a:t>ισταμίνη</a:t>
            </a:r>
            <a:r>
              <a:rPr lang="el-GR" b="0" i="0" dirty="0">
                <a:solidFill>
                  <a:srgbClr val="001D35"/>
                </a:solidFill>
                <a:effectLst/>
                <a:latin typeface="Google Sans"/>
              </a:rPr>
              <a:t>, για την υπεράσπιση του οργανισμού από παθογόνα</a:t>
            </a:r>
            <a:endParaRPr lang="el-GR" dirty="0"/>
          </a:p>
        </p:txBody>
      </p:sp>
      <p:pic>
        <p:nvPicPr>
          <p:cNvPr id="5" name="Picture 4" descr="41">
            <a:extLst>
              <a:ext uri="{FF2B5EF4-FFF2-40B4-BE49-F238E27FC236}">
                <a16:creationId xmlns:a16="http://schemas.microsoft.com/office/drawing/2014/main" id="{2B7BB1A7-BBB5-39A3-4EE3-B9125DCA8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1703" b="4353"/>
          <a:stretch>
            <a:fillRect/>
          </a:stretch>
        </p:blipFill>
        <p:spPr bwMode="auto">
          <a:xfrm>
            <a:off x="1343472" y="2650381"/>
            <a:ext cx="3217904" cy="2227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99077B-2832-89F5-BD9B-91C19418119A}"/>
              </a:ext>
            </a:extLst>
          </p:cNvPr>
          <p:cNvSpPr txBox="1"/>
          <p:nvPr/>
        </p:nvSpPr>
        <p:spPr>
          <a:xfrm>
            <a:off x="2063552" y="5522048"/>
            <a:ext cx="7788495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defTabSz="342900"/>
            <a:r>
              <a:rPr lang="el-GR" b="1" dirty="0">
                <a:solidFill>
                  <a:prstClr val="black"/>
                </a:solidFill>
                <a:latin typeface="Corbel"/>
              </a:rPr>
              <a:t>Τα </a:t>
            </a:r>
            <a:r>
              <a:rPr lang="el-GR" b="1" dirty="0" err="1">
                <a:solidFill>
                  <a:prstClr val="black"/>
                </a:solidFill>
                <a:latin typeface="Corbel"/>
              </a:rPr>
              <a:t>μαστοκύτταρα</a:t>
            </a:r>
            <a:r>
              <a:rPr lang="el-GR" b="1" dirty="0">
                <a:solidFill>
                  <a:prstClr val="black"/>
                </a:solidFill>
                <a:latin typeface="Corbel"/>
              </a:rPr>
              <a:t> είναι τα κύρια κύτταρα που διαμεσολαβούν την έναρξη των συμπτωμάτων της κνίδωσης</a:t>
            </a:r>
            <a:endParaRPr lang="en-US" b="1" dirty="0">
              <a:solidFill>
                <a:prstClr val="black"/>
              </a:solidFill>
              <a:latin typeface="Corbel"/>
            </a:endParaRPr>
          </a:p>
        </p:txBody>
      </p:sp>
      <p:sp>
        <p:nvSpPr>
          <p:cNvPr id="7" name="object 20">
            <a:extLst>
              <a:ext uri="{FF2B5EF4-FFF2-40B4-BE49-F238E27FC236}">
                <a16:creationId xmlns:a16="http://schemas.microsoft.com/office/drawing/2014/main" id="{1CCB45D7-7F62-E262-D3F6-C6E46591BC2B}"/>
              </a:ext>
            </a:extLst>
          </p:cNvPr>
          <p:cNvSpPr txBox="1"/>
          <p:nvPr/>
        </p:nvSpPr>
        <p:spPr>
          <a:xfrm>
            <a:off x="6456040" y="6453336"/>
            <a:ext cx="484907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900" spc="-4" dirty="0">
                <a:solidFill>
                  <a:prstClr val="black"/>
                </a:solidFill>
                <a:latin typeface="Calibri"/>
                <a:cs typeface="Calibri"/>
              </a:rPr>
              <a:t>Urticaria and Angioedema. Zuberbier </a:t>
            </a:r>
            <a:r>
              <a:rPr sz="900" dirty="0">
                <a:solidFill>
                  <a:prstClr val="black"/>
                </a:solidFill>
                <a:latin typeface="Calibri"/>
                <a:cs typeface="Calibri"/>
              </a:rPr>
              <a:t>T, </a:t>
            </a:r>
            <a:r>
              <a:rPr sz="900" spc="-4" dirty="0">
                <a:solidFill>
                  <a:prstClr val="black"/>
                </a:solidFill>
                <a:latin typeface="Calibri"/>
                <a:cs typeface="Calibri"/>
              </a:rPr>
              <a:t>Grattan C, Maurer </a:t>
            </a:r>
            <a:r>
              <a:rPr sz="900" dirty="0">
                <a:solidFill>
                  <a:prstClr val="black"/>
                </a:solidFill>
                <a:latin typeface="Calibri"/>
                <a:cs typeface="Calibri"/>
              </a:rPr>
              <a:t>M, </a:t>
            </a:r>
            <a:r>
              <a:rPr sz="900" spc="-4" dirty="0">
                <a:solidFill>
                  <a:prstClr val="black"/>
                </a:solidFill>
                <a:latin typeface="Calibri"/>
                <a:cs typeface="Calibri"/>
              </a:rPr>
              <a:t>editors. Berlin: Springer-Verlag, </a:t>
            </a:r>
            <a:r>
              <a:rPr sz="9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prstClr val="black"/>
                </a:solidFill>
                <a:latin typeface="Calibri"/>
                <a:cs typeface="Calibri"/>
              </a:rPr>
              <a:t>2010</a:t>
            </a:r>
          </a:p>
        </p:txBody>
      </p:sp>
    </p:spTree>
    <p:extLst>
      <p:ext uri="{BB962C8B-B14F-4D97-AF65-F5344CB8AC3E}">
        <p14:creationId xmlns:p14="http://schemas.microsoft.com/office/powerpoint/2010/main" val="20402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0"/>
            <a:ext cx="8229600" cy="990600"/>
          </a:xfrm>
        </p:spPr>
        <p:txBody>
          <a:bodyPr>
            <a:normAutofit fontScale="90000"/>
          </a:bodyPr>
          <a:lstStyle/>
          <a:p>
            <a:br>
              <a:rPr lang="el-GR" sz="3200" b="1" dirty="0">
                <a:solidFill>
                  <a:srgbClr val="8A0000"/>
                </a:solidFill>
              </a:rPr>
            </a:br>
            <a:r>
              <a:rPr lang="el-GR" sz="3600" b="1" dirty="0"/>
              <a:t> Χρόνια </a:t>
            </a: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Αυθόρμητη</a:t>
            </a:r>
            <a:r>
              <a:rPr lang="el-GR" sz="3600" b="1" dirty="0"/>
              <a:t> Κνίδωση-</a:t>
            </a:r>
            <a:r>
              <a:rPr lang="el-GR" sz="3600" b="1" dirty="0" err="1"/>
              <a:t>Εκλυτικά</a:t>
            </a:r>
            <a:r>
              <a:rPr lang="el-GR" sz="3600" b="1" dirty="0"/>
              <a:t> αίτια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9" y="1988841"/>
            <a:ext cx="4465247" cy="3429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Connector 3"/>
          <p:cNvCxnSpPr>
            <a:endCxn id="6" idx="1"/>
          </p:cNvCxnSpPr>
          <p:nvPr/>
        </p:nvCxnSpPr>
        <p:spPr>
          <a:xfrm>
            <a:off x="7386499" y="3320988"/>
            <a:ext cx="1656184" cy="3646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042684" y="3501008"/>
            <a:ext cx="1662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err="1"/>
              <a:t>Μαστοκύτταρο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28048" y="5795972"/>
            <a:ext cx="188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Έκλυση </a:t>
            </a:r>
            <a:r>
              <a:rPr lang="el-GR" b="1" dirty="0" err="1"/>
              <a:t>ισταμίνης</a:t>
            </a:r>
            <a:endParaRPr lang="en-US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384032" y="4740188"/>
            <a:ext cx="679690" cy="10337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371890" y="2060848"/>
            <a:ext cx="1244391" cy="5760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184232" y="980728"/>
            <a:ext cx="219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Ενεργοποίηση </a:t>
            </a:r>
            <a:r>
              <a:rPr lang="el-GR" sz="2000" b="1" dirty="0" err="1"/>
              <a:t>μαστοκυττάρου</a:t>
            </a:r>
            <a:r>
              <a:rPr lang="el-GR" sz="2000" b="1" dirty="0"/>
              <a:t> 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1847528" y="1196752"/>
            <a:ext cx="2520280" cy="10081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Φλεγμονές απο βακτηρίδια, ιούς, μύκητες, παράσιτα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47528" y="2357430"/>
            <a:ext cx="2520280" cy="92755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Φαρμακα, τροφές, προσθετικά τροφών, φαρμάκων,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</a:t>
            </a:r>
            <a:endParaRPr lang="el-GR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47528" y="4365104"/>
            <a:ext cx="2520280" cy="7200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Αυτοανοσία</a:t>
            </a:r>
          </a:p>
          <a:p>
            <a:pPr algn="ctr"/>
            <a:r>
              <a:rPr lang="el-GR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47528" y="5301208"/>
            <a:ext cx="2520280" cy="7200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Ιδιοπαθή αίτια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511824" y="1700808"/>
            <a:ext cx="792088" cy="72008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11824" y="3068960"/>
            <a:ext cx="864096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511824" y="4149080"/>
            <a:ext cx="792088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439816" y="4941168"/>
            <a:ext cx="864096" cy="504056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847528" y="3501008"/>
            <a:ext cx="2520280" cy="7200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Αλλεργίες</a:t>
            </a:r>
          </a:p>
          <a:p>
            <a:pPr algn="ctr"/>
            <a:r>
              <a:rPr lang="el-GR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5847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ChangeArrowheads="1"/>
          </p:cNvSpPr>
          <p:nvPr/>
        </p:nvSpPr>
        <p:spPr bwMode="auto">
          <a:xfrm>
            <a:off x="5270798" y="3108330"/>
            <a:ext cx="6139962" cy="40228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algn="ctr" eaLnBrk="0" hangingPunct="0">
              <a:spcBef>
                <a:spcPct val="0"/>
              </a:spcBef>
              <a:defRPr/>
            </a:pPr>
            <a:r>
              <a:rPr lang="el-GR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Αγγειοδιαστολή</a:t>
            </a:r>
            <a:endParaRPr lang="en-GB" sz="28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</a:endParaRPr>
          </a:p>
        </p:txBody>
      </p:sp>
      <p:sp>
        <p:nvSpPr>
          <p:cNvPr id="789508" name="Rectangle 4"/>
          <p:cNvSpPr>
            <a:spLocks noChangeArrowheads="1"/>
          </p:cNvSpPr>
          <p:nvPr/>
        </p:nvSpPr>
        <p:spPr bwMode="auto">
          <a:xfrm>
            <a:off x="5283576" y="4059410"/>
            <a:ext cx="6139962" cy="40228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algn="ctr" eaLnBrk="0" hangingPunct="0">
              <a:spcBef>
                <a:spcPct val="0"/>
              </a:spcBef>
              <a:defRPr/>
            </a:pPr>
            <a:r>
              <a:rPr lang="el-GR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Εξαγγείωση</a:t>
            </a:r>
            <a:r>
              <a:rPr lang="el-GR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, οίδημα</a:t>
            </a:r>
            <a:endParaRPr lang="en-GB" sz="20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323692" y="609141"/>
            <a:ext cx="5544616" cy="132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4" tIns="46797" rIns="89994" bIns="46797" anchor="ctr">
            <a:spAutoFit/>
          </a:bodyPr>
          <a:lstStyle/>
          <a:p>
            <a:pPr algn="ctr" eaLnBrk="0" hangingPunct="0">
              <a:spcBef>
                <a:spcPct val="0"/>
              </a:spcBef>
              <a:defRPr/>
            </a:pPr>
            <a:r>
              <a:rPr lang="el-GR" sz="3200" b="1" dirty="0">
                <a:solidFill>
                  <a:srgbClr val="1F162C"/>
                </a:solidFill>
                <a:latin typeface="Calibri"/>
              </a:rPr>
              <a:t>Αποκοκκίωση μαστοκυττάρων</a:t>
            </a:r>
          </a:p>
          <a:p>
            <a:pPr algn="ctr" eaLnBrk="0" hangingPunct="0">
              <a:spcBef>
                <a:spcPct val="0"/>
              </a:spcBef>
              <a:defRPr/>
            </a:pPr>
            <a:r>
              <a:rPr lang="el-GR" sz="2400" b="1" dirty="0">
                <a:solidFill>
                  <a:srgbClr val="1F162C"/>
                </a:solidFill>
                <a:latin typeface="Calibri"/>
              </a:rPr>
              <a:t>Απελευθέρωση φλεγμονωδών μεσολαβητών</a:t>
            </a:r>
            <a:endParaRPr lang="en-GB" sz="2400" b="1" dirty="0">
              <a:solidFill>
                <a:srgbClr val="1F162C"/>
              </a:solidFill>
              <a:latin typeface="Calibri"/>
            </a:endParaRPr>
          </a:p>
        </p:txBody>
      </p:sp>
      <p:sp>
        <p:nvSpPr>
          <p:cNvPr id="789512" name="Rectangle 8"/>
          <p:cNvSpPr>
            <a:spLocks noChangeArrowheads="1"/>
          </p:cNvSpPr>
          <p:nvPr/>
        </p:nvSpPr>
        <p:spPr bwMode="auto">
          <a:xfrm>
            <a:off x="5283576" y="5072837"/>
            <a:ext cx="6139962" cy="40228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algn="ctr" eaLnBrk="0" hangingPunct="0">
              <a:spcBef>
                <a:spcPct val="0"/>
              </a:spcBef>
              <a:defRPr/>
            </a:pPr>
            <a:r>
              <a:rPr lang="el-GR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Διέγερση αισθητικών νευρώνων</a:t>
            </a:r>
            <a:endParaRPr lang="en-GB" sz="20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</a:endParaRPr>
          </a:p>
        </p:txBody>
      </p:sp>
      <p:sp>
        <p:nvSpPr>
          <p:cNvPr id="2" name="object 22">
            <a:extLst>
              <a:ext uri="{FF2B5EF4-FFF2-40B4-BE49-F238E27FC236}">
                <a16:creationId xmlns:a16="http://schemas.microsoft.com/office/drawing/2014/main" id="{6772E006-818D-7ACE-5C69-24E12BA875B9}"/>
              </a:ext>
            </a:extLst>
          </p:cNvPr>
          <p:cNvSpPr txBox="1"/>
          <p:nvPr/>
        </p:nvSpPr>
        <p:spPr>
          <a:xfrm>
            <a:off x="10157185" y="3197207"/>
            <a:ext cx="1093946" cy="2313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192">
            <a:solidFill>
              <a:srgbClr val="000000"/>
            </a:solidFill>
          </a:ln>
        </p:spPr>
        <p:txBody>
          <a:bodyPr vert="horz" wrap="square" lIns="0" tIns="76676" rIns="0" bIns="0" rtlCol="0">
            <a:spAutoFit/>
          </a:bodyPr>
          <a:lstStyle/>
          <a:p>
            <a:pPr marL="181451" marR="122873" indent="80963" defTabSz="342900">
              <a:lnSpc>
                <a:spcPts val="1163"/>
              </a:lnSpc>
              <a:spcBef>
                <a:spcPts val="604"/>
              </a:spcBef>
            </a:pPr>
            <a:r>
              <a:rPr sz="1050" b="1" spc="-8" dirty="0">
                <a:solidFill>
                  <a:srgbClr val="FFFFFF"/>
                </a:solidFill>
                <a:latin typeface="Corbel"/>
                <a:cs typeface="Comic Sans MS"/>
              </a:rPr>
              <a:t>ΕΡΥΘΗΜΑ</a:t>
            </a:r>
            <a:r>
              <a:rPr sz="975" b="1" spc="-8" dirty="0">
                <a:solidFill>
                  <a:srgbClr val="FFFFFF"/>
                </a:solidFill>
                <a:latin typeface="Corbel"/>
                <a:cs typeface="Comic Sans MS"/>
              </a:rPr>
              <a:t>  </a:t>
            </a:r>
            <a:endParaRPr sz="975" dirty="0">
              <a:solidFill>
                <a:prstClr val="black"/>
              </a:solidFill>
              <a:latin typeface="Corbel"/>
              <a:cs typeface="Calibri"/>
            </a:endParaRPr>
          </a:p>
        </p:txBody>
      </p:sp>
      <p:sp>
        <p:nvSpPr>
          <p:cNvPr id="3" name="object 23">
            <a:extLst>
              <a:ext uri="{FF2B5EF4-FFF2-40B4-BE49-F238E27FC236}">
                <a16:creationId xmlns:a16="http://schemas.microsoft.com/office/drawing/2014/main" id="{442E819C-F246-35A2-5E00-940418655CBC}"/>
              </a:ext>
            </a:extLst>
          </p:cNvPr>
          <p:cNvSpPr txBox="1"/>
          <p:nvPr/>
        </p:nvSpPr>
        <p:spPr>
          <a:xfrm>
            <a:off x="10157185" y="4189709"/>
            <a:ext cx="1118235" cy="2327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192">
            <a:solidFill>
              <a:srgbClr val="000000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L="306705" marR="229553" indent="-16193" defTabSz="342900">
              <a:spcBef>
                <a:spcPts val="555"/>
              </a:spcBef>
            </a:pPr>
            <a:r>
              <a:rPr sz="1050" b="1" spc="-8" dirty="0">
                <a:solidFill>
                  <a:srgbClr val="FFFFFF"/>
                </a:solidFill>
                <a:latin typeface="Corbel"/>
                <a:cs typeface="Comic Sans MS"/>
              </a:rPr>
              <a:t>ΠΟΜΦΟΣ</a:t>
            </a:r>
            <a:r>
              <a:rPr sz="975" b="1" spc="-8" dirty="0">
                <a:solidFill>
                  <a:srgbClr val="FFFFFF"/>
                </a:solidFill>
                <a:latin typeface="Corbel"/>
                <a:cs typeface="Comic Sans MS"/>
              </a:rPr>
              <a:t>  </a:t>
            </a:r>
            <a:endParaRPr sz="975"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sp>
        <p:nvSpPr>
          <p:cNvPr id="4" name="object 21">
            <a:extLst>
              <a:ext uri="{FF2B5EF4-FFF2-40B4-BE49-F238E27FC236}">
                <a16:creationId xmlns:a16="http://schemas.microsoft.com/office/drawing/2014/main" id="{AA554DA8-7F5D-B1F4-56D2-F4DB89CF19E4}"/>
              </a:ext>
            </a:extLst>
          </p:cNvPr>
          <p:cNvSpPr txBox="1"/>
          <p:nvPr/>
        </p:nvSpPr>
        <p:spPr>
          <a:xfrm>
            <a:off x="10181474" y="5163612"/>
            <a:ext cx="1093946" cy="2322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192">
            <a:solidFill>
              <a:srgbClr val="000000"/>
            </a:solidFill>
          </a:ln>
        </p:spPr>
        <p:txBody>
          <a:bodyPr vert="horz" wrap="square" lIns="0" tIns="70009" rIns="0" bIns="0" rtlCol="0">
            <a:spAutoFit/>
          </a:bodyPr>
          <a:lstStyle/>
          <a:p>
            <a:pPr marL="200978" marR="140970" indent="40005" defTabSz="342900">
              <a:spcBef>
                <a:spcPts val="551"/>
              </a:spcBef>
            </a:pPr>
            <a:r>
              <a:rPr sz="1050" b="1" spc="-4" dirty="0">
                <a:solidFill>
                  <a:srgbClr val="FFFFFF"/>
                </a:solidFill>
                <a:latin typeface="Corbel"/>
                <a:cs typeface="Comic Sans MS"/>
              </a:rPr>
              <a:t>ΚΝΗΣΜΟΣ</a:t>
            </a:r>
            <a:r>
              <a:rPr sz="975" b="1" spc="-4" dirty="0">
                <a:solidFill>
                  <a:srgbClr val="FFFFFF"/>
                </a:solidFill>
                <a:latin typeface="Corbel"/>
                <a:cs typeface="Comic Sans MS"/>
              </a:rPr>
              <a:t>  </a:t>
            </a:r>
            <a:endParaRPr sz="975"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C975D7-D4EE-62D6-0FC6-42F06E267B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01" y="2545897"/>
            <a:ext cx="4465247" cy="3429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bject 20">
            <a:extLst>
              <a:ext uri="{FF2B5EF4-FFF2-40B4-BE49-F238E27FC236}">
                <a16:creationId xmlns:a16="http://schemas.microsoft.com/office/drawing/2014/main" id="{420DB9AC-6AB2-34F8-9AE8-D3DD43C87B4A}"/>
              </a:ext>
            </a:extLst>
          </p:cNvPr>
          <p:cNvSpPr txBox="1"/>
          <p:nvPr/>
        </p:nvSpPr>
        <p:spPr>
          <a:xfrm>
            <a:off x="6786570" y="6179609"/>
            <a:ext cx="466786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900" spc="-4" dirty="0">
                <a:solidFill>
                  <a:prstClr val="black"/>
                </a:solidFill>
                <a:latin typeface="Calibri"/>
                <a:cs typeface="Calibri"/>
              </a:rPr>
              <a:t>Urticaria and Angioedema. Zuberbier </a:t>
            </a:r>
            <a:r>
              <a:rPr sz="900" dirty="0">
                <a:solidFill>
                  <a:prstClr val="black"/>
                </a:solidFill>
                <a:latin typeface="Calibri"/>
                <a:cs typeface="Calibri"/>
              </a:rPr>
              <a:t>T, </a:t>
            </a:r>
            <a:r>
              <a:rPr sz="900" spc="-4" dirty="0">
                <a:solidFill>
                  <a:prstClr val="black"/>
                </a:solidFill>
                <a:latin typeface="Calibri"/>
                <a:cs typeface="Calibri"/>
              </a:rPr>
              <a:t>Grattan C, Maurer </a:t>
            </a:r>
            <a:r>
              <a:rPr sz="900" dirty="0">
                <a:solidFill>
                  <a:prstClr val="black"/>
                </a:solidFill>
                <a:latin typeface="Calibri"/>
                <a:cs typeface="Calibri"/>
              </a:rPr>
              <a:t>M, </a:t>
            </a:r>
            <a:r>
              <a:rPr sz="900" spc="-4" dirty="0">
                <a:solidFill>
                  <a:prstClr val="black"/>
                </a:solidFill>
                <a:latin typeface="Calibri"/>
                <a:cs typeface="Calibri"/>
              </a:rPr>
              <a:t>editors. Berlin: Springer-Verlag, </a:t>
            </a:r>
            <a:r>
              <a:rPr sz="90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prstClr val="black"/>
                </a:solidFill>
                <a:latin typeface="Calibri"/>
                <a:cs typeface="Calibri"/>
              </a:rPr>
              <a:t>2010</a:t>
            </a:r>
          </a:p>
        </p:txBody>
      </p:sp>
    </p:spTree>
    <p:extLst>
      <p:ext uri="{BB962C8B-B14F-4D97-AF65-F5344CB8AC3E}">
        <p14:creationId xmlns:p14="http://schemas.microsoft.com/office/powerpoint/2010/main" val="865704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051560"/>
            <a:ext cx="9144000" cy="1017270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Τι προκαλεί την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αποκοκκίωση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των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Μαστοκυττάρων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στην ΧΑΚ?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7703" y="2233136"/>
            <a:ext cx="7036594" cy="33289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77716" y="2036683"/>
            <a:ext cx="6836569" cy="372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9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7D9D29E9-8F86-5FFC-ECE0-02FAC4D682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2576"/>
          <a:stretch/>
        </p:blipFill>
        <p:spPr>
          <a:xfrm>
            <a:off x="2747628" y="0"/>
            <a:ext cx="7452828" cy="675270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66A525-5668-FCE9-E769-BDC900B25275}"/>
              </a:ext>
            </a:extLst>
          </p:cNvPr>
          <p:cNvSpPr txBox="1"/>
          <p:nvPr/>
        </p:nvSpPr>
        <p:spPr>
          <a:xfrm rot="16200000">
            <a:off x="-1221853" y="3474046"/>
            <a:ext cx="5098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1">
                    <a:lumMod val="75000"/>
                  </a:schemeClr>
                </a:solidFill>
              </a:rPr>
              <a:t>Gell and Coombs </a:t>
            </a:r>
            <a:r>
              <a:rPr lang="de-DE" sz="2000" b="1" dirty="0" err="1">
                <a:solidFill>
                  <a:schemeClr val="accent1">
                    <a:lumMod val="75000"/>
                  </a:schemeClr>
                </a:solidFill>
              </a:rPr>
              <a:t>hypersensitivity</a:t>
            </a:r>
            <a:r>
              <a:rPr lang="de-DE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2000" b="1" dirty="0" err="1">
                <a:solidFill>
                  <a:schemeClr val="accent1">
                    <a:lumMod val="75000"/>
                  </a:schemeClr>
                </a:solidFill>
              </a:rPr>
              <a:t>reactions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146961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F86A0B1-6561-4174-9AB1-3517DFADBEE3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>
            <a:off x="3205200" y="2601511"/>
            <a:ext cx="0" cy="443216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EFB1FBA-20D2-4F2A-9D21-8327E010A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953" y="857251"/>
            <a:ext cx="8700448" cy="941867"/>
          </a:xfrm>
        </p:spPr>
        <p:txBody>
          <a:bodyPr>
            <a:normAutofit/>
          </a:bodyPr>
          <a:lstStyle/>
          <a:p>
            <a:pPr algn="ctr"/>
            <a:r>
              <a:rPr lang="el-GR" sz="2400" b="1" kern="0" dirty="0">
                <a:latin typeface="+mn-lt"/>
                <a:cs typeface="Arial" panose="020B0604020202020204" pitchFamily="34" charset="0"/>
              </a:rPr>
              <a:t>Στη</a:t>
            </a:r>
            <a:r>
              <a:rPr lang="en-US" sz="2400" b="1" kern="0" dirty="0">
                <a:latin typeface="+mn-lt"/>
                <a:cs typeface="Arial" panose="020B0604020202020204" pitchFamily="34" charset="0"/>
              </a:rPr>
              <a:t> XAK,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η </a:t>
            </a:r>
            <a:r>
              <a:rPr lang="en-US" sz="2400" b="1" kern="0" dirty="0">
                <a:latin typeface="+mn-lt"/>
                <a:cs typeface="Arial" panose="020B0604020202020204" pitchFamily="34" charset="0"/>
              </a:rPr>
              <a:t>Fc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ε</a:t>
            </a:r>
            <a:r>
              <a:rPr lang="en-US" sz="2400" b="1" kern="0" dirty="0">
                <a:latin typeface="+mn-lt"/>
                <a:cs typeface="Arial" panose="020B0604020202020204" pitchFamily="34" charset="0"/>
              </a:rPr>
              <a:t>RI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ενεργοποίηση των </a:t>
            </a:r>
            <a:r>
              <a:rPr lang="el-GR" sz="2400" b="1" kern="0" dirty="0" err="1">
                <a:latin typeface="+mn-lt"/>
                <a:cs typeface="Arial" panose="020B0604020202020204" pitchFamily="34" charset="0"/>
              </a:rPr>
              <a:t>μαστοκυττάρων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μπορεί να προκληθεί μέσω δύο </a:t>
            </a:r>
            <a:r>
              <a:rPr lang="el-GR" sz="2400" b="1" kern="0" dirty="0" err="1">
                <a:latin typeface="+mn-lt"/>
                <a:cs typeface="Arial" panose="020B0604020202020204" pitchFamily="34" charset="0"/>
              </a:rPr>
              <a:t>αυτοανόσων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αποκρίσεων</a:t>
            </a:r>
            <a:endParaRPr lang="en-GB" sz="2400" b="1" dirty="0"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3F7C3-95DA-4610-9E78-8BC2D732D186}"/>
              </a:ext>
            </a:extLst>
          </p:cNvPr>
          <p:cNvSpPr/>
          <p:nvPr/>
        </p:nvSpPr>
        <p:spPr>
          <a:xfrm>
            <a:off x="2229322" y="6180078"/>
            <a:ext cx="8207375" cy="1384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algn="r" defTabSz="914378">
              <a:defRPr/>
            </a:pPr>
            <a:r>
              <a:rPr lang="de-CH" sz="900" dirty="0" err="1">
                <a:solidFill>
                  <a:srgbClr val="000000"/>
                </a:solidFill>
                <a:latin typeface="Arial" panose="020B0604020202020204"/>
              </a:rPr>
              <a:t>Kolkhir</a:t>
            </a:r>
            <a:r>
              <a:rPr lang="de-CH" sz="900" dirty="0">
                <a:solidFill>
                  <a:srgbClr val="000000"/>
                </a:solidFill>
                <a:latin typeface="Arial" panose="020B0604020202020204"/>
              </a:rPr>
              <a:t> et al. J Allergy Clin Immunol. 2017;139(6):1772–81.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F123497C-9973-4C25-9C20-95310596D6BC}"/>
              </a:ext>
            </a:extLst>
          </p:cNvPr>
          <p:cNvSpPr/>
          <p:nvPr/>
        </p:nvSpPr>
        <p:spPr>
          <a:xfrm>
            <a:off x="7762800" y="3047455"/>
            <a:ext cx="2448000" cy="602892"/>
          </a:xfrm>
          <a:prstGeom prst="rect">
            <a:avLst/>
          </a:prstGeom>
          <a:solidFill>
            <a:srgbClr val="5291DD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400" b="1" kern="0" dirty="0" err="1">
                <a:solidFill>
                  <a:srgbClr val="FFFFFF"/>
                </a:solidFill>
                <a:latin typeface="Arial"/>
              </a:rPr>
              <a:t>Ανοσοαπόκριση</a:t>
            </a:r>
            <a:endParaRPr lang="el-GR" sz="1400" b="1" kern="0" dirty="0">
              <a:solidFill>
                <a:srgbClr val="FFFFFF"/>
              </a:solidFill>
              <a:latin typeface="Arial"/>
            </a:endParaRP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400" b="1" kern="0" dirty="0">
                <a:solidFill>
                  <a:srgbClr val="FFFFFF"/>
                </a:solidFill>
                <a:latin typeface="Arial"/>
              </a:rPr>
              <a:t>Τύπου </a:t>
            </a:r>
            <a:r>
              <a:rPr lang="en-US" sz="1400" b="1" kern="0" dirty="0">
                <a:solidFill>
                  <a:srgbClr val="FFFFFF"/>
                </a:solidFill>
                <a:latin typeface="Arial"/>
              </a:rPr>
              <a:t>IIb</a:t>
            </a:r>
            <a:endParaRPr lang="en-GB" sz="14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48E3123F-69E6-4929-8428-A1D7102E8160}"/>
              </a:ext>
            </a:extLst>
          </p:cNvPr>
          <p:cNvSpPr/>
          <p:nvPr/>
        </p:nvSpPr>
        <p:spPr>
          <a:xfrm>
            <a:off x="1981200" y="3044728"/>
            <a:ext cx="2448000" cy="608348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400" b="1" kern="0" dirty="0" err="1">
                <a:solidFill>
                  <a:srgbClr val="FFFFFF"/>
                </a:solidFill>
                <a:latin typeface="Arial"/>
              </a:rPr>
              <a:t>Ανοσοαπόκριση</a:t>
            </a:r>
            <a:r>
              <a:rPr lang="el-GR" sz="1400" b="1" kern="0" dirty="0">
                <a:solidFill>
                  <a:srgbClr val="FFFFFF"/>
                </a:solidFill>
                <a:latin typeface="Arial"/>
              </a:rPr>
              <a:t> Τύπου Ι</a:t>
            </a:r>
            <a:endParaRPr lang="en-GB" sz="14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318AC020-1AD2-4E45-8069-791CFF09D067}"/>
              </a:ext>
            </a:extLst>
          </p:cNvPr>
          <p:cNvSpPr/>
          <p:nvPr/>
        </p:nvSpPr>
        <p:spPr>
          <a:xfrm>
            <a:off x="7762800" y="2097511"/>
            <a:ext cx="2448000" cy="504000"/>
          </a:xfrm>
          <a:prstGeom prst="rect">
            <a:avLst/>
          </a:prstGeom>
          <a:solidFill>
            <a:srgbClr val="5291DD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FFFFFF"/>
                </a:solidFill>
                <a:latin typeface="Arial"/>
              </a:rPr>
              <a:t>Ενδογενείς παράγοντες</a:t>
            </a:r>
            <a:endParaRPr lang="en-GB" sz="12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9275CB21-A98A-4B7B-B9B3-3A1CFF891AEF}"/>
              </a:ext>
            </a:extLst>
          </p:cNvPr>
          <p:cNvSpPr/>
          <p:nvPr/>
        </p:nvSpPr>
        <p:spPr>
          <a:xfrm>
            <a:off x="1981200" y="2097511"/>
            <a:ext cx="2448000" cy="50400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FFFFFF"/>
                </a:solidFill>
                <a:latin typeface="Arial" panose="020B0604020202020204"/>
              </a:rPr>
              <a:t>Εξωγενείς παράγοντες</a:t>
            </a:r>
            <a:endParaRPr lang="en-GB" sz="1200" b="1" kern="0" dirty="0">
              <a:solidFill>
                <a:srgbClr val="FFFFFF"/>
              </a:solidFill>
              <a:latin typeface="Arial" panose="020B0604020202020204"/>
            </a:endParaRP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(</a:t>
            </a:r>
            <a:r>
              <a:rPr lang="el-GR" sz="1050" b="1" kern="0" dirty="0">
                <a:solidFill>
                  <a:srgbClr val="FFFFFF"/>
                </a:solidFill>
                <a:latin typeface="Arial" panose="020B0604020202020204"/>
              </a:rPr>
              <a:t>λοιμώξεις</a:t>
            </a: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, </a:t>
            </a:r>
            <a:r>
              <a:rPr lang="el-GR" sz="1050" b="1" kern="0" dirty="0">
                <a:solidFill>
                  <a:srgbClr val="FFFFFF"/>
                </a:solidFill>
                <a:latin typeface="Arial" panose="020B0604020202020204"/>
              </a:rPr>
              <a:t>τροφή</a:t>
            </a: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, stress, </a:t>
            </a:r>
            <a:r>
              <a:rPr lang="el-GR" sz="1050" b="1" kern="0" dirty="0">
                <a:solidFill>
                  <a:srgbClr val="FFFFFF"/>
                </a:solidFill>
                <a:latin typeface="Arial" panose="020B0604020202020204"/>
              </a:rPr>
              <a:t>κτλ</a:t>
            </a: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.)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01E91D-0E09-45F4-A05A-57A357EC3A83}"/>
              </a:ext>
            </a:extLst>
          </p:cNvPr>
          <p:cNvSpPr/>
          <p:nvPr/>
        </p:nvSpPr>
        <p:spPr>
          <a:xfrm>
            <a:off x="4967553" y="2945413"/>
            <a:ext cx="2256894" cy="80698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378">
              <a:defRPr/>
            </a:pPr>
            <a:r>
              <a:rPr lang="el-GR" sz="1400" b="1" dirty="0">
                <a:solidFill>
                  <a:srgbClr val="FFFFFF"/>
                </a:solidFill>
                <a:latin typeface="Arial" panose="020B0604020202020204"/>
              </a:rPr>
              <a:t>Ενεργοποίηση </a:t>
            </a:r>
            <a:r>
              <a:rPr lang="el-GR" sz="1400" b="1" dirty="0" err="1">
                <a:solidFill>
                  <a:srgbClr val="FFFFFF"/>
                </a:solidFill>
                <a:latin typeface="Arial" panose="020B0604020202020204"/>
              </a:rPr>
              <a:t>μαστοκυττάρου</a:t>
            </a:r>
            <a:r>
              <a:rPr lang="en-GB" sz="1400" b="1" dirty="0">
                <a:solidFill>
                  <a:srgbClr val="FFFFFF"/>
                </a:solidFill>
                <a:latin typeface="Arial" panose="020B0604020202020204"/>
              </a:rPr>
              <a:t>/</a:t>
            </a:r>
            <a:br>
              <a:rPr lang="en-GB" sz="1400" b="1" dirty="0">
                <a:solidFill>
                  <a:srgbClr val="FFFFFF"/>
                </a:solidFill>
                <a:latin typeface="Arial" panose="020B0604020202020204"/>
              </a:rPr>
            </a:br>
            <a:r>
              <a:rPr lang="el-GR" sz="1400" b="1" dirty="0" err="1">
                <a:solidFill>
                  <a:srgbClr val="FFFFFF"/>
                </a:solidFill>
                <a:latin typeface="Arial" panose="020B0604020202020204"/>
              </a:rPr>
              <a:t>αποκοκκίωση</a:t>
            </a:r>
            <a:endParaRPr lang="en-GB" sz="1400" b="1" dirty="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417377-6773-432D-B171-FCC3CAC0190F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8986800" y="2601513"/>
            <a:ext cx="0" cy="447423"/>
          </a:xfrm>
          <a:prstGeom prst="straightConnector1">
            <a:avLst/>
          </a:prstGeom>
          <a:ln w="25400">
            <a:solidFill>
              <a:srgbClr val="5291DD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CD0B9F-8B78-4243-B504-FE87692A2958}"/>
              </a:ext>
            </a:extLst>
          </p:cNvPr>
          <p:cNvCxnSpPr>
            <a:cxnSpLocks/>
          </p:cNvCxnSpPr>
          <p:nvPr/>
        </p:nvCxnSpPr>
        <p:spPr>
          <a:xfrm>
            <a:off x="4429202" y="3348117"/>
            <a:ext cx="538353" cy="1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7BEFF24-B90F-4C70-A261-C7F11EF5CFBA}"/>
              </a:ext>
            </a:extLst>
          </p:cNvPr>
          <p:cNvCxnSpPr>
            <a:cxnSpLocks/>
          </p:cNvCxnSpPr>
          <p:nvPr/>
        </p:nvCxnSpPr>
        <p:spPr>
          <a:xfrm flipH="1">
            <a:off x="7224449" y="3348326"/>
            <a:ext cx="538353" cy="1"/>
          </a:xfrm>
          <a:prstGeom prst="straightConnector1">
            <a:avLst/>
          </a:prstGeom>
          <a:ln w="25400">
            <a:solidFill>
              <a:srgbClr val="5291DD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1CE5FA1D-DB6F-443B-84DC-22350D3357FD}"/>
              </a:ext>
            </a:extLst>
          </p:cNvPr>
          <p:cNvSpPr/>
          <p:nvPr/>
        </p:nvSpPr>
        <p:spPr>
          <a:xfrm>
            <a:off x="5012198" y="4238749"/>
            <a:ext cx="2167609" cy="537429"/>
          </a:xfrm>
          <a:prstGeom prst="roundRect">
            <a:avLst/>
          </a:prstGeom>
          <a:solidFill>
            <a:srgbClr val="0460A9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FFFFFF"/>
                </a:solidFill>
                <a:latin typeface="Arial"/>
              </a:rPr>
              <a:t>Πομφοί και</a:t>
            </a:r>
            <a:r>
              <a:rPr lang="en-GB" sz="1200" b="1" kern="0" dirty="0">
                <a:solidFill>
                  <a:srgbClr val="FFFFFF"/>
                </a:solidFill>
                <a:latin typeface="Arial"/>
              </a:rPr>
              <a:t>/</a:t>
            </a:r>
            <a:r>
              <a:rPr lang="el-GR" sz="1200" b="1" kern="0" dirty="0">
                <a:solidFill>
                  <a:srgbClr val="FFFFFF"/>
                </a:solidFill>
                <a:latin typeface="Arial"/>
              </a:rPr>
              <a:t>ή </a:t>
            </a:r>
            <a:r>
              <a:rPr lang="el-GR" sz="1200" b="1" kern="0" dirty="0" err="1">
                <a:solidFill>
                  <a:srgbClr val="FFFFFF"/>
                </a:solidFill>
                <a:latin typeface="Arial"/>
              </a:rPr>
              <a:t>αγγειοοίδημα</a:t>
            </a:r>
            <a:endParaRPr lang="en-GB" sz="1200" b="1" kern="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C10CF07-509F-4C0E-8239-839A0A03689E}"/>
              </a:ext>
            </a:extLst>
          </p:cNvPr>
          <p:cNvCxnSpPr>
            <a:cxnSpLocks/>
            <a:stCxn id="14" idx="4"/>
            <a:endCxn id="19" idx="0"/>
          </p:cNvCxnSpPr>
          <p:nvPr/>
        </p:nvCxnSpPr>
        <p:spPr>
          <a:xfrm>
            <a:off x="6096000" y="3752394"/>
            <a:ext cx="3" cy="486355"/>
          </a:xfrm>
          <a:prstGeom prst="straightConnector1">
            <a:avLst/>
          </a:prstGeom>
          <a:ln w="2540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0CCBDBEB-0A87-4F38-98A2-73BDCDC44DAF}"/>
              </a:ext>
            </a:extLst>
          </p:cNvPr>
          <p:cNvSpPr/>
          <p:nvPr/>
        </p:nvSpPr>
        <p:spPr>
          <a:xfrm>
            <a:off x="7675729" y="3764222"/>
            <a:ext cx="2620370" cy="139207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Στην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τύπου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II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υπερευαισθησία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,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η 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IgG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συνδέεται με την Ι</a:t>
            </a:r>
            <a:r>
              <a:rPr lang="en-US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g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Ε</a:t>
            </a:r>
            <a:r>
              <a:rPr lang="en-US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ή απευθείας στον 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Fc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  <a:sym typeface="Symbol" panose="05050102010706020507" pitchFamily="18" charset="2"/>
              </a:rPr>
              <a:t>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RI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στα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μαστοκύτταρα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και στα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βασεόφιλα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και προκαλείται απελευθέρωση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προφλεγμονωδών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μεσολαβητών</a:t>
            </a:r>
            <a:endParaRPr lang="en-GB" sz="1200" b="1" kern="0" dirty="0">
              <a:solidFill>
                <a:srgbClr val="5B9BD5">
                  <a:lumMod val="75000"/>
                </a:srgbClr>
              </a:solidFill>
              <a:latin typeface="Arial" panose="020B0604020202020204"/>
            </a:endParaRP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F92FB15A-BC1A-4769-908B-6D8362CA48A3}"/>
              </a:ext>
            </a:extLst>
          </p:cNvPr>
          <p:cNvSpPr/>
          <p:nvPr/>
        </p:nvSpPr>
        <p:spPr>
          <a:xfrm>
            <a:off x="1851547" y="3784447"/>
            <a:ext cx="2692022" cy="12126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Στην τύπου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I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υπερευαισθησία, που ονομάζεται και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αυτοαλλεργία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, δημιουργείται σύνδεση μεταξύ αντιγόνων, 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IgE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και μαστοκυττάρων/ βασεόφιλων και προκαλείται απελευθέρωση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προφλεγμονωδών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μεσολαβητών</a:t>
            </a:r>
            <a:endParaRPr lang="en-GB" sz="1200" b="1" kern="0" dirty="0">
              <a:solidFill>
                <a:srgbClr val="5B9BD5">
                  <a:lumMod val="75000"/>
                </a:srgb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1252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CD7370-43C2-8EAD-B61D-66BA515D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429526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ΥΠΟΤΥΠΟΙ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7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de-DE" sz="2700" dirty="0">
                <a:solidFill>
                  <a:schemeClr val="accent1">
                    <a:lumMod val="75000"/>
                  </a:schemeClr>
                </a:solidFill>
              </a:rPr>
              <a:t>Type 1 and 2a </a:t>
            </a:r>
            <a:r>
              <a:rPr lang="de-DE" sz="2700" dirty="0" err="1">
                <a:solidFill>
                  <a:schemeClr val="accent1">
                    <a:lumMod val="75000"/>
                  </a:schemeClr>
                </a:solidFill>
              </a:rPr>
              <a:t>of</a:t>
            </a:r>
            <a:r>
              <a:rPr lang="de-DE" sz="2700" dirty="0">
                <a:solidFill>
                  <a:schemeClr val="accent1">
                    <a:lumMod val="75000"/>
                  </a:schemeClr>
                </a:solidFill>
              </a:rPr>
              <a:t> Gell and Coombs </a:t>
            </a:r>
            <a:r>
              <a:rPr lang="de-DE" sz="2700" dirty="0" err="1">
                <a:solidFill>
                  <a:schemeClr val="accent1">
                    <a:lumMod val="75000"/>
                  </a:schemeClr>
                </a:solidFill>
              </a:rPr>
              <a:t>hypersensitivity</a:t>
            </a:r>
            <a:r>
              <a:rPr lang="de-DE" sz="27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2700" dirty="0" err="1">
                <a:solidFill>
                  <a:schemeClr val="accent1">
                    <a:lumMod val="75000"/>
                  </a:schemeClr>
                </a:solidFill>
              </a:rPr>
              <a:t>reactions</a:t>
            </a:r>
            <a:r>
              <a:rPr lang="de-DE" sz="27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A489022-5FF0-3044-598B-32FD53981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136" y="1927497"/>
            <a:ext cx="6493728" cy="4500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0C28B4-480E-2133-38CC-76361280C725}"/>
              </a:ext>
            </a:extLst>
          </p:cNvPr>
          <p:cNvSpPr txBox="1"/>
          <p:nvPr/>
        </p:nvSpPr>
        <p:spPr>
          <a:xfrm>
            <a:off x="9624392" y="596680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/>
              <a:t>Kolkhir</a:t>
            </a:r>
            <a:r>
              <a:rPr lang="en-US" sz="1200" dirty="0"/>
              <a:t> et al. J Allergy Clin Immunol 2017</a:t>
            </a:r>
            <a:endParaRPr lang="el-GR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06DE19-D5EE-0F56-0607-01718DA97073}"/>
              </a:ext>
            </a:extLst>
          </p:cNvPr>
          <p:cNvSpPr txBox="1"/>
          <p:nvPr/>
        </p:nvSpPr>
        <p:spPr>
          <a:xfrm>
            <a:off x="623392" y="373555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IgE</a:t>
            </a:r>
            <a:r>
              <a:rPr lang="en-US" dirty="0"/>
              <a:t> </a:t>
            </a:r>
            <a:r>
              <a:rPr lang="el-GR" dirty="0"/>
              <a:t>και </a:t>
            </a:r>
            <a:r>
              <a:rPr lang="en-US" dirty="0"/>
              <a:t>IgG – </a:t>
            </a:r>
            <a:r>
              <a:rPr lang="el-GR" dirty="0" err="1"/>
              <a:t>μεσολαβούμενη</a:t>
            </a:r>
            <a:r>
              <a:rPr lang="el-GR" dirty="0"/>
              <a:t> </a:t>
            </a:r>
            <a:r>
              <a:rPr lang="el-GR" dirty="0" err="1"/>
              <a:t>αυτοανοσία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73232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tifceri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8" y="188640"/>
            <a:ext cx="8640960" cy="634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686800" y="1905000"/>
            <a:ext cx="1981200" cy="22860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l-GR" sz="3200">
              <a:solidFill>
                <a:srgbClr val="000000"/>
              </a:solidFill>
              <a:latin typeface="Times New Roman" pitchFamily="-84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438400" y="228600"/>
            <a:ext cx="2438400" cy="990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l-GR" sz="3200">
              <a:solidFill>
                <a:srgbClr val="000000"/>
              </a:solidFill>
              <a:latin typeface="Times New Roman" pitchFamily="-8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168008" y="0"/>
            <a:ext cx="4068762" cy="1143000"/>
          </a:xfrm>
          <a:prstGeom prst="rect">
            <a:avLst/>
          </a:prstGeom>
        </p:spPr>
        <p:txBody>
          <a:bodyPr anchor="b">
            <a:normAutofit fontScale="85000" lnSpcReduction="20000"/>
          </a:bodyPr>
          <a:lstStyle/>
          <a:p>
            <a:pPr algn="ctr">
              <a:defRPr/>
            </a:pPr>
            <a:r>
              <a:rPr lang="en-US" sz="39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-84" charset="0"/>
              </a:rPr>
              <a:t> </a:t>
            </a:r>
            <a:r>
              <a:rPr lang="el-GR" sz="39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 pitchFamily="-84" charset="0"/>
              </a:rPr>
              <a:t>        </a:t>
            </a:r>
            <a:r>
              <a:rPr lang="el-GR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ΑΥΤΟΑΝΤΙΣΩΜΑΤΑ </a:t>
            </a:r>
          </a:p>
          <a:p>
            <a:pPr algn="ctr">
              <a:defRPr/>
            </a:pPr>
            <a:r>
              <a:rPr lang="el-GR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         στην</a:t>
            </a:r>
          </a:p>
          <a:p>
            <a:pPr algn="ctr">
              <a:defRPr/>
            </a:pPr>
            <a:r>
              <a:rPr lang="el-GR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             Αυτοάνοση κνίδωση</a:t>
            </a:r>
            <a:endParaRPr lang="el-GR" sz="39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3800" name="7 - TextBox"/>
          <p:cNvSpPr txBox="1">
            <a:spLocks noChangeArrowheads="1"/>
          </p:cNvSpPr>
          <p:nvPr/>
        </p:nvSpPr>
        <p:spPr bwMode="auto">
          <a:xfrm>
            <a:off x="1774826" y="4076700"/>
            <a:ext cx="792163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prstClr val="black"/>
                </a:solidFill>
                <a:latin typeface="Calibri"/>
                <a:cs typeface="Arial" charset="0"/>
              </a:rPr>
              <a:t>IgE</a:t>
            </a:r>
            <a:endParaRPr lang="el-GR" sz="2000" b="1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33801" name="8 - TextBox"/>
          <p:cNvSpPr txBox="1">
            <a:spLocks noChangeArrowheads="1"/>
          </p:cNvSpPr>
          <p:nvPr/>
        </p:nvSpPr>
        <p:spPr bwMode="auto">
          <a:xfrm>
            <a:off x="3359697" y="1412776"/>
            <a:ext cx="720725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prstClr val="black"/>
                </a:solidFill>
                <a:latin typeface="Calibri"/>
                <a:cs typeface="Arial" charset="0"/>
              </a:rPr>
              <a:t>IgE</a:t>
            </a:r>
            <a:endParaRPr lang="el-GR" sz="2000" b="1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33802" name="9 - TextBox"/>
          <p:cNvSpPr txBox="1">
            <a:spLocks noChangeArrowheads="1"/>
          </p:cNvSpPr>
          <p:nvPr/>
        </p:nvSpPr>
        <p:spPr bwMode="auto">
          <a:xfrm>
            <a:off x="5231904" y="764704"/>
            <a:ext cx="720080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prstClr val="black"/>
                </a:solidFill>
                <a:latin typeface="Calibri"/>
                <a:cs typeface="Arial" charset="0"/>
              </a:rPr>
              <a:t>IgE</a:t>
            </a:r>
            <a:endParaRPr lang="el-GR" sz="2000" b="1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20136" y="0"/>
            <a:ext cx="3347864" cy="1340768"/>
          </a:xfrm>
          <a:prstGeom prst="rect">
            <a:avLst/>
          </a:prstGeom>
          <a:solidFill>
            <a:srgbClr val="D1BF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l-GR" sz="24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ΑΥΤΟΑΝΤΙΣΩΜΑΤΑ</a:t>
            </a:r>
            <a:r>
              <a:rPr lang="el-GR" sz="20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el-GR" sz="20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στην</a:t>
            </a:r>
          </a:p>
          <a:p>
            <a:pPr algn="ctr">
              <a:defRPr/>
            </a:pPr>
            <a:r>
              <a:rPr lang="el-GR" sz="2000" b="1" dirty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Αυτοάνοση κνίδωση</a:t>
            </a:r>
            <a:endParaRPr lang="el-GR" sz="2000" dirty="0">
              <a:solidFill>
                <a:srgbClr val="4BACC6">
                  <a:lumMod val="50000"/>
                </a:srgbClr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s.els-cdn.com/content/image/1-s2.0-S0091674917318754-gr2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823" y="2637421"/>
            <a:ext cx="4132814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906004" y="5677593"/>
            <a:ext cx="2550378" cy="1154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Schmetzer et al., </a:t>
            </a:r>
            <a:r>
              <a:rPr lang="en-US" altLang="en-US" sz="750" i="1">
                <a:solidFill>
                  <a:srgbClr val="000000"/>
                </a:solidFill>
                <a:latin typeface="Font2"/>
              </a:rPr>
              <a:t>J. Allergy Clin. Immunol. </a:t>
            </a: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2018: 142: 876-882</a:t>
            </a:r>
            <a:r>
              <a:rPr lang="en-US" altLang="en-US" sz="600"/>
              <a:t> </a:t>
            </a:r>
            <a:endParaRPr lang="en-US" altLang="en-US" sz="1350">
              <a:latin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584559" y="4477636"/>
            <a:ext cx="1451345" cy="15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513906" y="3239093"/>
            <a:ext cx="1456083" cy="149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524000" y="1074420"/>
            <a:ext cx="9144000" cy="101727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300" b="1">
                <a:solidFill>
                  <a:schemeClr val="accent1">
                    <a:lumMod val="75000"/>
                  </a:schemeClr>
                </a:solidFill>
              </a:rPr>
              <a:t>Οι ασθενείς με ΧΑΚ εμφανίζουν  </a:t>
            </a:r>
            <a:r>
              <a:rPr lang="en-US" sz="3300" b="1">
                <a:solidFill>
                  <a:schemeClr val="accent1">
                    <a:lumMod val="75000"/>
                  </a:schemeClr>
                </a:solidFill>
              </a:rPr>
              <a:t>auto-IgE </a:t>
            </a:r>
            <a:r>
              <a:rPr lang="el-GR" sz="3300" b="1">
                <a:solidFill>
                  <a:schemeClr val="accent1">
                    <a:lumMod val="75000"/>
                  </a:schemeClr>
                </a:solidFill>
              </a:rPr>
              <a:t>έναντι πολλών Αυτοαντιγόνων</a:t>
            </a:r>
            <a:endParaRPr lang="en-US" sz="3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25293" y="3277679"/>
            <a:ext cx="1451345" cy="15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07382" y="2637421"/>
            <a:ext cx="3536156" cy="29146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051395" y="5827626"/>
            <a:ext cx="1608133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75" dirty="0">
                <a:latin typeface="Calibri" panose="020F0502020204030204" pitchFamily="34" charset="0"/>
                <a:cs typeface="Calibri" panose="020F0502020204030204" pitchFamily="34" charset="0"/>
              </a:rPr>
              <a:t>Lakin et al., </a:t>
            </a:r>
            <a:r>
              <a:rPr lang="en-US" sz="675" i="1" dirty="0" err="1">
                <a:latin typeface="Calibri" panose="020F0502020204030204" pitchFamily="34" charset="0"/>
                <a:cs typeface="Calibri" panose="020F0502020204030204" pitchFamily="34" charset="0"/>
              </a:rPr>
              <a:t>Theranostics</a:t>
            </a:r>
            <a:r>
              <a:rPr lang="en-US" sz="675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75" dirty="0"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r>
              <a:rPr lang="en-US" sz="675" i="1" dirty="0">
                <a:latin typeface="Calibri" panose="020F0502020204030204" pitchFamily="34" charset="0"/>
                <a:cs typeface="Calibri" panose="020F0502020204030204" pitchFamily="34" charset="0"/>
              </a:rPr>
              <a:t>; 9</a:t>
            </a:r>
            <a:r>
              <a:rPr lang="en-US" sz="675" dirty="0">
                <a:latin typeface="Calibri" panose="020F0502020204030204" pitchFamily="34" charset="0"/>
                <a:cs typeface="Calibri" panose="020F0502020204030204" pitchFamily="34" charset="0"/>
              </a:rPr>
              <a:t>: 829-83</a:t>
            </a:r>
            <a:endParaRPr lang="en-US" sz="675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1FE46-D606-42C8-DBAA-A7EFD69691D3}"/>
              </a:ext>
            </a:extLst>
          </p:cNvPr>
          <p:cNvSpPr txBox="1"/>
          <p:nvPr/>
        </p:nvSpPr>
        <p:spPr>
          <a:xfrm rot="16200000">
            <a:off x="-1177477" y="3054427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ΑΝΟΣΟΑΠΟΚΡΙΣΗ   ΤΥΠΟΥ  Ι</a:t>
            </a:r>
          </a:p>
        </p:txBody>
      </p:sp>
    </p:spTree>
    <p:extLst>
      <p:ext uri="{BB962C8B-B14F-4D97-AF65-F5344CB8AC3E}">
        <p14:creationId xmlns:p14="http://schemas.microsoft.com/office/powerpoint/2010/main" val="2172194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5743" y="1049655"/>
            <a:ext cx="7406640" cy="101727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IgE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-anti-TPO 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στην ΧΑΚ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73090" y="5810314"/>
            <a:ext cx="172194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sz="788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Altrichter et al., </a:t>
            </a:r>
            <a:r>
              <a:rPr lang="en-US" sz="788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US" sz="788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ONE </a:t>
            </a:r>
            <a:r>
              <a:rPr lang="en-US" sz="788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2011: 12; 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1377" y="1798081"/>
            <a:ext cx="4215372" cy="372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C2F500-B9DC-5831-1A7A-F24E31943250}"/>
              </a:ext>
            </a:extLst>
          </p:cNvPr>
          <p:cNvSpPr txBox="1"/>
          <p:nvPr/>
        </p:nvSpPr>
        <p:spPr>
          <a:xfrm rot="16200000">
            <a:off x="-1177477" y="3054427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ΑΝΟΣΟΑΠΟΚΡΙΣΗ   ΤΥΠΟΥ  Ι</a:t>
            </a:r>
          </a:p>
        </p:txBody>
      </p:sp>
    </p:spTree>
    <p:extLst>
      <p:ext uri="{BB962C8B-B14F-4D97-AF65-F5344CB8AC3E}">
        <p14:creationId xmlns:p14="http://schemas.microsoft.com/office/powerpoint/2010/main" val="3841639487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028700"/>
            <a:ext cx="9144000" cy="1017270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Η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IL-24 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είναι ένα κοινό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αυτοαντιγόνο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και σχετίζεται άμεσα με την ΧΑΚ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93363" y="2534969"/>
            <a:ext cx="4805277" cy="2889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932271" y="5825287"/>
            <a:ext cx="2550378" cy="1154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Schmetzer et al., </a:t>
            </a:r>
            <a:r>
              <a:rPr lang="en-US" altLang="en-US" sz="750" i="1">
                <a:solidFill>
                  <a:srgbClr val="000000"/>
                </a:solidFill>
                <a:latin typeface="Font2"/>
              </a:rPr>
              <a:t>J. Allergy Clin. Immunol. </a:t>
            </a: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2018: 142: 876-882</a:t>
            </a:r>
            <a:r>
              <a:rPr lang="en-US" altLang="en-US" sz="600">
                <a:solidFill>
                  <a:prstClr val="black"/>
                </a:solidFill>
                <a:latin typeface="Corbel"/>
              </a:rPr>
              <a:t> </a:t>
            </a:r>
            <a:endParaRPr lang="en-US" altLang="en-US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8409B1-9B4F-91BD-C32C-B57D236CCD57}"/>
              </a:ext>
            </a:extLst>
          </p:cNvPr>
          <p:cNvSpPr txBox="1"/>
          <p:nvPr/>
        </p:nvSpPr>
        <p:spPr>
          <a:xfrm rot="16200000">
            <a:off x="-1177477" y="3054427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ΑΝΟΣΟΑΠΟΚΡΙΣΗ   ΤΥΠΟΥ  Ι</a:t>
            </a:r>
          </a:p>
        </p:txBody>
      </p:sp>
    </p:spTree>
    <p:extLst>
      <p:ext uri="{BB962C8B-B14F-4D97-AF65-F5344CB8AC3E}">
        <p14:creationId xmlns:p14="http://schemas.microsoft.com/office/powerpoint/2010/main" val="1833386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AC6CAA-9D93-78CE-9CCA-85322A796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124744"/>
            <a:ext cx="9875520" cy="1356360"/>
          </a:xfrm>
        </p:spPr>
        <p:txBody>
          <a:bodyPr/>
          <a:lstStyle/>
          <a:p>
            <a:pPr algn="ctr"/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Είναι η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IgE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π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ά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ντα αυξημένη στην κνίδωση?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A980D-E72C-3FBF-F331-CA4937FE52DF}"/>
              </a:ext>
            </a:extLst>
          </p:cNvPr>
          <p:cNvSpPr txBox="1"/>
          <p:nvPr/>
        </p:nvSpPr>
        <p:spPr>
          <a:xfrm>
            <a:off x="2639616" y="2852936"/>
            <a:ext cx="7344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ΟΧΙ διαγνωστική κνίδωσης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err="1"/>
              <a:t>Αυξημ</a:t>
            </a:r>
            <a:r>
              <a:rPr lang="en-US" dirty="0" err="1"/>
              <a:t>έ</a:t>
            </a:r>
            <a:r>
              <a:rPr lang="el-GR" dirty="0"/>
              <a:t>να επίπεδα: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Μεγαλύτερη πιθανότητα ανταπόκρισης σε </a:t>
            </a:r>
            <a:r>
              <a:rPr lang="el-GR" dirty="0" err="1"/>
              <a:t>ομαλιζουμ</a:t>
            </a:r>
            <a:r>
              <a:rPr lang="en-US" dirty="0" err="1"/>
              <a:t>ά</a:t>
            </a:r>
            <a:r>
              <a:rPr lang="el-GR" dirty="0" err="1"/>
              <a:t>μπη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Φυσιολογικά / χαμηλά επίπεδα: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Δεν υποδηλώνουν απαραίτητα πιο ήπια νόσο ή καλή ανταπόκριση στα </a:t>
            </a:r>
            <a:r>
              <a:rPr lang="el-GR" dirty="0" err="1"/>
              <a:t>αντιισταμινικά</a:t>
            </a:r>
            <a:endParaRPr lang="el-G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 err="1"/>
              <a:t>Ισως</a:t>
            </a:r>
            <a:r>
              <a:rPr lang="el-GR" dirty="0"/>
              <a:t> ανταποκρίνεται καλύτερα σε </a:t>
            </a:r>
            <a:r>
              <a:rPr lang="el-GR" dirty="0" err="1"/>
              <a:t>κυκλοσπορίνη</a:t>
            </a:r>
            <a:endParaRPr lang="el-GR" dirty="0"/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9AE8BA7D-16FF-B51E-A26B-941558DDD91A}"/>
              </a:ext>
            </a:extLst>
          </p:cNvPr>
          <p:cNvGrpSpPr/>
          <p:nvPr/>
        </p:nvGrpSpPr>
        <p:grpSpPr>
          <a:xfrm>
            <a:off x="695400" y="2996952"/>
            <a:ext cx="1800200" cy="544706"/>
            <a:chOff x="695400" y="2996952"/>
            <a:chExt cx="1800200" cy="544706"/>
          </a:xfrm>
        </p:grpSpPr>
        <p:sp>
          <p:nvSpPr>
            <p:cNvPr id="5" name="Έλλειψη 4">
              <a:extLst>
                <a:ext uri="{FF2B5EF4-FFF2-40B4-BE49-F238E27FC236}">
                  <a16:creationId xmlns:a16="http://schemas.microsoft.com/office/drawing/2014/main" id="{1C49FF1B-1B9A-B39A-55E7-E5C8A7326FF9}"/>
                </a:ext>
              </a:extLst>
            </p:cNvPr>
            <p:cNvSpPr/>
            <p:nvPr/>
          </p:nvSpPr>
          <p:spPr>
            <a:xfrm>
              <a:off x="695400" y="2996952"/>
              <a:ext cx="1224136" cy="54470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3D7760-ED4C-9D91-86D3-723EE557FB14}"/>
                </a:ext>
              </a:extLst>
            </p:cNvPr>
            <p:cNvSpPr txBox="1"/>
            <p:nvPr/>
          </p:nvSpPr>
          <p:spPr>
            <a:xfrm>
              <a:off x="983432" y="3084639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/>
                <a:t>ΟΧΙ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310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2FD488-2D87-AEBE-0954-A7D9E2C5C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 – κυριότερες παθήσεις 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71AA82AF-0B7F-04E2-CC70-5BD49E7C7C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970453"/>
              </p:ext>
            </p:extLst>
          </p:nvPr>
        </p:nvGraphicFramePr>
        <p:xfrm>
          <a:off x="609600" y="1600200"/>
          <a:ext cx="10972797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599">
                  <a:extLst>
                    <a:ext uri="{9D8B030D-6E8A-4147-A177-3AD203B41FA5}">
                      <a16:colId xmlns:a16="http://schemas.microsoft.com/office/drawing/2014/main" val="1514103209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3066489330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977739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err="1"/>
                        <a:t>Κνιδωτική</a:t>
                      </a:r>
                      <a:r>
                        <a:rPr lang="el-GR" dirty="0"/>
                        <a:t> αγγειίτιδα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err="1"/>
                        <a:t>Αυτοφλεγμονώδης</a:t>
                      </a:r>
                      <a:r>
                        <a:rPr lang="el-GR" dirty="0"/>
                        <a:t> νόσος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Κληρονομικό </a:t>
                      </a:r>
                      <a:r>
                        <a:rPr lang="el-GR" dirty="0" err="1"/>
                        <a:t>αγγειοοίδημα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Διάρκεια &gt; 24 ώρες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Υποτροπιάζοντα επεισόδια πυρετού/ αρθραλγίας / κακουχίας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Μεμονωμένο </a:t>
                      </a:r>
                      <a:r>
                        <a:rPr lang="el-GR" dirty="0" err="1"/>
                        <a:t>αγγειοοίδημα</a:t>
                      </a:r>
                      <a:r>
                        <a:rPr lang="el-GR" dirty="0"/>
                        <a:t> &gt; 2-5 ημέρες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0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Υπολειμματική </a:t>
                      </a:r>
                      <a:r>
                        <a:rPr lang="el-GR" dirty="0" err="1"/>
                        <a:t>μεταφλεγμονώδης</a:t>
                      </a:r>
                      <a:r>
                        <a:rPr lang="el-GR" dirty="0"/>
                        <a:t> </a:t>
                      </a:r>
                      <a:r>
                        <a:rPr lang="el-GR" dirty="0" err="1"/>
                        <a:t>υπερμελάγχρωση</a:t>
                      </a:r>
                      <a:r>
                        <a:rPr lang="el-G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Αύξηση </a:t>
                      </a:r>
                      <a:r>
                        <a:rPr lang="en-US" dirty="0"/>
                        <a:t>CRP </a:t>
                      </a:r>
                      <a:r>
                        <a:rPr lang="en-US" dirty="0" err="1"/>
                        <a:t>ή</a:t>
                      </a:r>
                      <a:r>
                        <a:rPr lang="el-GR" dirty="0"/>
                        <a:t> / και ΤΚΕ</a:t>
                      </a:r>
                    </a:p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ΜΗ ανταπόκριση σε </a:t>
                      </a:r>
                      <a:r>
                        <a:rPr lang="el-GR" dirty="0" err="1"/>
                        <a:t>αντιισταμινικά</a:t>
                      </a:r>
                      <a:r>
                        <a:rPr lang="el-GR" dirty="0"/>
                        <a:t> και </a:t>
                      </a:r>
                      <a:r>
                        <a:rPr lang="el-GR" dirty="0" err="1"/>
                        <a:t>κορτικοστεροειδή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10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Αύξηση </a:t>
                      </a:r>
                      <a:r>
                        <a:rPr lang="en-US" dirty="0"/>
                        <a:t>CRP </a:t>
                      </a:r>
                      <a:r>
                        <a:rPr lang="en-US" dirty="0" err="1"/>
                        <a:t>ή</a:t>
                      </a:r>
                      <a:r>
                        <a:rPr lang="el-GR" dirty="0"/>
                        <a:t> / και ΤΚΕ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069241"/>
                  </a:ext>
                </a:extLst>
              </a:tr>
            </a:tbl>
          </a:graphicData>
        </a:graphic>
      </p:graphicFrame>
      <p:pic>
        <p:nvPicPr>
          <p:cNvPr id="6" name="Εικόνα 5">
            <a:extLst>
              <a:ext uri="{FF2B5EF4-FFF2-40B4-BE49-F238E27FC236}">
                <a16:creationId xmlns:a16="http://schemas.microsoft.com/office/drawing/2014/main" id="{90F0F902-C940-606F-C683-4607D5DB0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4293096"/>
            <a:ext cx="3494906" cy="204797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09C3DFFB-9F51-F21C-FD55-00CA8C4A2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4108855"/>
            <a:ext cx="3234610" cy="229789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269B628-DAAB-9B0D-02CD-FF05AD775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72" y="3860309"/>
            <a:ext cx="2304256" cy="260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6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A04AA-FBC0-968A-D23C-1A02EE794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68496-ED65-6F72-A98E-2709ACFD5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Φαρμακευτικό εξάνθημα</a:t>
            </a:r>
          </a:p>
          <a:p>
            <a:r>
              <a:rPr lang="el-GR" dirty="0"/>
              <a:t>Πολύμορφο ερύθημα</a:t>
            </a:r>
          </a:p>
          <a:p>
            <a:r>
              <a:rPr lang="el-GR" dirty="0" err="1"/>
              <a:t>Πομφολυγώδες</a:t>
            </a:r>
            <a:r>
              <a:rPr lang="el-GR" dirty="0"/>
              <a:t> </a:t>
            </a:r>
            <a:r>
              <a:rPr lang="el-GR" dirty="0" err="1"/>
              <a:t>πεμφιγοειδές</a:t>
            </a:r>
            <a:endParaRPr lang="el-GR" dirty="0"/>
          </a:p>
          <a:p>
            <a:r>
              <a:rPr lang="el-GR" dirty="0"/>
              <a:t>Παρασιτική </a:t>
            </a:r>
            <a:r>
              <a:rPr lang="el-GR" dirty="0" err="1"/>
              <a:t>κνήφη</a:t>
            </a:r>
            <a:endParaRPr lang="el-GR" dirty="0"/>
          </a:p>
          <a:p>
            <a:r>
              <a:rPr lang="el-GR" dirty="0"/>
              <a:t>Δακτυλιοειδή εξανθήματα</a:t>
            </a:r>
          </a:p>
          <a:p>
            <a:r>
              <a:rPr lang="el-GR" dirty="0"/>
              <a:t>Άλλα…</a:t>
            </a:r>
          </a:p>
        </p:txBody>
      </p:sp>
    </p:spTree>
    <p:extLst>
      <p:ext uri="{BB962C8B-B14F-4D97-AF65-F5344CB8AC3E}">
        <p14:creationId xmlns:p14="http://schemas.microsoft.com/office/powerpoint/2010/main" val="6505148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B9CC81-5195-44FD-7B89-484DCB85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71C30A2-AD47-666D-E3F1-7E4B25CB4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1772816"/>
            <a:ext cx="6408712" cy="45046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6AB2B0-D84D-1780-8D23-98CE137749EE}"/>
              </a:ext>
            </a:extLst>
          </p:cNvPr>
          <p:cNvSpPr txBox="1"/>
          <p:nvPr/>
        </p:nvSpPr>
        <p:spPr>
          <a:xfrm>
            <a:off x="8220236" y="470169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ΠΑΡΑΣΙΤΙΚΗ ΚΝΗΦΗ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0F3949-5B98-77F7-8E3C-72631F226C99}"/>
              </a:ext>
            </a:extLst>
          </p:cNvPr>
          <p:cNvSpPr txBox="1"/>
          <p:nvPr/>
        </p:nvSpPr>
        <p:spPr>
          <a:xfrm>
            <a:off x="8616280" y="305966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ΚΑΤΑΝΟΜΗ ?</a:t>
            </a:r>
          </a:p>
        </p:txBody>
      </p:sp>
    </p:spTree>
    <p:extLst>
      <p:ext uri="{BB962C8B-B14F-4D97-AF65-F5344CB8AC3E}">
        <p14:creationId xmlns:p14="http://schemas.microsoft.com/office/powerpoint/2010/main" val="74610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A58ABF-AA53-5585-CF74-7E68E8230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Διαφορικ</a:t>
            </a:r>
            <a:r>
              <a:rPr lang="en-US" dirty="0" err="1"/>
              <a:t>ή</a:t>
            </a:r>
            <a:r>
              <a:rPr lang="el-GR" dirty="0"/>
              <a:t> διάγνωση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7E3E273-A6F3-A81D-E937-63D897BE0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1" y="1844824"/>
            <a:ext cx="6176257" cy="4320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42C030-570B-4E58-236A-B4A7AFA78DDE}"/>
              </a:ext>
            </a:extLst>
          </p:cNvPr>
          <p:cNvSpPr txBox="1"/>
          <p:nvPr/>
        </p:nvSpPr>
        <p:spPr>
          <a:xfrm>
            <a:off x="8688288" y="285293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ΔΙΑΡΚΕΙΑ ?</a:t>
            </a:r>
          </a:p>
          <a:p>
            <a:r>
              <a:rPr lang="el-GR" dirty="0"/>
              <a:t>ΠΡΩΤΟΠΑΘΗΣ ΒΛΑΒΗ?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DB219E-3779-A35C-75BA-C19ABE0DB5B8}"/>
              </a:ext>
            </a:extLst>
          </p:cNvPr>
          <p:cNvSpPr txBox="1"/>
          <p:nvPr/>
        </p:nvSpPr>
        <p:spPr>
          <a:xfrm>
            <a:off x="8605937" y="4725144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ΚΗΛΙΔΟΒΛΑΤΙΔΩΔΕΣ ΦΑΡΜΑΚΕΥΤΙΚΟ ΕΞΑΝΘΗΜΑ</a:t>
            </a:r>
          </a:p>
        </p:txBody>
      </p:sp>
    </p:spTree>
    <p:extLst>
      <p:ext uri="{BB962C8B-B14F-4D97-AF65-F5344CB8AC3E}">
        <p14:creationId xmlns:p14="http://schemas.microsoft.com/office/powerpoint/2010/main" val="315114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B9CC81-5195-44FD-7B89-484DCB85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51E7AF9-9415-D5B2-EE57-4F591D389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555750"/>
            <a:ext cx="4896544" cy="496385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59A9B1A-E407-35E7-6E6D-123EECA6E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41016" y="3400008"/>
            <a:ext cx="2433987" cy="16278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43629E-AAF1-3F81-6FF7-7367D56D65DC}"/>
              </a:ext>
            </a:extLst>
          </p:cNvPr>
          <p:cNvSpPr txBox="1"/>
          <p:nvPr/>
        </p:nvSpPr>
        <p:spPr>
          <a:xfrm>
            <a:off x="8832304" y="2022629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ΕΞΕΛΙΞΗ 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493D41-EC24-6424-29A2-BA7499110B30}"/>
              </a:ext>
            </a:extLst>
          </p:cNvPr>
          <p:cNvSpPr txBox="1"/>
          <p:nvPr/>
        </p:nvSpPr>
        <p:spPr>
          <a:xfrm>
            <a:off x="8652284" y="580526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ΡΟΔΟΧΡΟΥΣ ΠΙΤΥΡΙΑΣΗ</a:t>
            </a:r>
          </a:p>
        </p:txBody>
      </p:sp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DE2D8EDE-C60E-9B30-85B1-25E8B7FDD3B7}"/>
              </a:ext>
            </a:extLst>
          </p:cNvPr>
          <p:cNvCxnSpPr/>
          <p:nvPr/>
        </p:nvCxnSpPr>
        <p:spPr>
          <a:xfrm flipV="1">
            <a:off x="2495600" y="2996952"/>
            <a:ext cx="4248471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1516E40D-0459-47CC-4A57-5D8C9EAA1054}"/>
              </a:ext>
            </a:extLst>
          </p:cNvPr>
          <p:cNvCxnSpPr>
            <a:cxnSpLocks/>
          </p:cNvCxnSpPr>
          <p:nvPr/>
        </p:nvCxnSpPr>
        <p:spPr>
          <a:xfrm>
            <a:off x="2351584" y="4355008"/>
            <a:ext cx="4392487" cy="1075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1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B9CC81-5195-44FD-7B89-484DCB85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70B8A56-8F83-D8C1-8C60-FA85725F6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996320"/>
            <a:ext cx="5531613" cy="360040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949F5871-091A-C0E7-57B0-AE9D155DC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1996320"/>
            <a:ext cx="3312368" cy="21752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3ABD5A07-69AD-34C8-DF05-9C1568D4DF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8" t="-1858" r="14456" b="4524"/>
          <a:stretch/>
        </p:blipFill>
        <p:spPr>
          <a:xfrm>
            <a:off x="9912424" y="2153138"/>
            <a:ext cx="1991607" cy="20183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7B6874-0788-CEBE-256B-9AAA175F3AB0}"/>
              </a:ext>
            </a:extLst>
          </p:cNvPr>
          <p:cNvSpPr txBox="1"/>
          <p:nvPr/>
        </p:nvSpPr>
        <p:spPr>
          <a:xfrm>
            <a:off x="1877030" y="581844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ΕΠΙΔΕΡΜΙΔΙΚΗ ΣΥΜΜΕΤΟΧΗ 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A4DC07-D970-4C2B-B61F-E62541F16A77}"/>
              </a:ext>
            </a:extLst>
          </p:cNvPr>
          <p:cNvSpPr txBox="1"/>
          <p:nvPr/>
        </p:nvSpPr>
        <p:spPr>
          <a:xfrm>
            <a:off x="9048328" y="438087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ΚΑΤΑΝΟΜΗ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F72F09-CAA3-777D-B0EF-80E3310863F8}"/>
              </a:ext>
            </a:extLst>
          </p:cNvPr>
          <p:cNvSpPr txBox="1"/>
          <p:nvPr/>
        </p:nvSpPr>
        <p:spPr>
          <a:xfrm>
            <a:off x="9192344" y="563377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ΨΩΡΙΑΣΗ</a:t>
            </a:r>
          </a:p>
        </p:txBody>
      </p:sp>
    </p:spTree>
    <p:extLst>
      <p:ext uri="{BB962C8B-B14F-4D97-AF65-F5344CB8AC3E}">
        <p14:creationId xmlns:p14="http://schemas.microsoft.com/office/powerpoint/2010/main" val="157311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B9CC81-5195-44FD-7B89-484DCB85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9F920FA-518E-4928-1BB8-7E1DFB0E3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988840"/>
            <a:ext cx="5342384" cy="34837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B8D5A4-7FC4-BF89-0AB8-7DC39FAC7B2E}"/>
              </a:ext>
            </a:extLst>
          </p:cNvPr>
          <p:cNvSpPr txBox="1"/>
          <p:nvPr/>
        </p:nvSpPr>
        <p:spPr>
          <a:xfrm>
            <a:off x="7824192" y="249289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ΜΟΡΦΟΛΟΓΙΑ ΒΛΑΒΩΝ 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862831-CE70-0EC6-2EBC-CD29D84822C4}"/>
              </a:ext>
            </a:extLst>
          </p:cNvPr>
          <p:cNvSpPr txBox="1"/>
          <p:nvPr/>
        </p:nvSpPr>
        <p:spPr>
          <a:xfrm>
            <a:off x="7824192" y="450912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ΠΟΛΥΜΟΡΦΟ ΕΡΥΘΗΜΑ</a:t>
            </a:r>
          </a:p>
        </p:txBody>
      </p:sp>
    </p:spTree>
    <p:extLst>
      <p:ext uri="{BB962C8B-B14F-4D97-AF65-F5344CB8AC3E}">
        <p14:creationId xmlns:p14="http://schemas.microsoft.com/office/powerpoint/2010/main" val="366786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B9CC81-5195-44FD-7B89-484DCB85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93F83C8-D6F0-F0F8-87A1-B7DA700B2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417638"/>
            <a:ext cx="3672408" cy="4943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1FD658-EF50-BC32-8A8A-084875A181BD}"/>
              </a:ext>
            </a:extLst>
          </p:cNvPr>
          <p:cNvSpPr txBox="1"/>
          <p:nvPr/>
        </p:nvSpPr>
        <p:spPr>
          <a:xfrm>
            <a:off x="7824192" y="305966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ΕΠΕΙΓΟΝ 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C345E4-9BD7-02B5-BBD3-A7CEBF90ABDA}"/>
              </a:ext>
            </a:extLst>
          </p:cNvPr>
          <p:cNvSpPr txBox="1"/>
          <p:nvPr/>
        </p:nvSpPr>
        <p:spPr>
          <a:xfrm>
            <a:off x="6744072" y="470169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SJS / TEN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5435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332656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l-GR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Διαγνωςη της νοςου</a:t>
            </a:r>
            <a:br>
              <a:rPr lang="el-GR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6277" y="1159100"/>
            <a:ext cx="8390899" cy="53147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>
                <a:solidFill>
                  <a:schemeClr val="tx2">
                    <a:lumMod val="10000"/>
                  </a:schemeClr>
                </a:solidFill>
              </a:rPr>
              <a:t>Λεπτομερές ιστορικό </a:t>
            </a:r>
          </a:p>
          <a:p>
            <a:pPr>
              <a:lnSpc>
                <a:spcPct val="150000"/>
              </a:lnSpc>
              <a:buSzPct val="133000"/>
              <a:buNone/>
              <a:defRPr/>
            </a:pPr>
            <a:r>
              <a:rPr lang="el-GR" sz="1800" b="1" dirty="0"/>
              <a:t>       </a:t>
            </a:r>
            <a:r>
              <a:rPr lang="el-GR" sz="1800" dirty="0"/>
              <a:t>Με βάση το λεπτομερές ιστορικό θα πραγματοποιηθούν συγκεκριμένες περαιτέρω εξετάσεις: δε χρειάζεται να διερευνηθούν όλα τα πιθανά αίτια κνίδωσης κατά την πρώτη αξιολόγηση</a:t>
            </a:r>
            <a:endParaRPr lang="el-GR" sz="1800" b="1" dirty="0"/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Φυσική εξέταση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Εργαστηριακός έλεγχος βασικός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Επιπρόσθετος εργαστηριακός έλεγχος 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Προκλήσεις , δοκιμασίες 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Προκλήσεις φυσικών αιτίων (βάση ιστορικού)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Αναγνώριση βαρύτητας νόσου και επίδραση σε </a:t>
            </a:r>
            <a:r>
              <a:rPr lang="en-US" sz="2400" b="1" dirty="0"/>
              <a:t>QoL</a:t>
            </a:r>
            <a:endParaRPr lang="el-GR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1524001" y="1"/>
            <a:ext cx="9143999" cy="1017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l-GR" sz="2800" b="1" dirty="0">
              <a:solidFill>
                <a:srgbClr val="8A0000"/>
              </a:solidFill>
            </a:endParaRPr>
          </a:p>
          <a:p>
            <a:pPr>
              <a:defRPr/>
            </a:pPr>
            <a:r>
              <a:rPr lang="el-GR" sz="2800" b="1" dirty="0">
                <a:solidFill>
                  <a:srgbClr val="8A0000"/>
                </a:solidFill>
              </a:rPr>
              <a:t>     </a:t>
            </a:r>
            <a:r>
              <a:rPr lang="en-US" sz="2800" b="1" dirty="0">
                <a:solidFill>
                  <a:srgbClr val="8A0000"/>
                </a:solidFill>
              </a:rPr>
              <a:t>              </a:t>
            </a:r>
            <a:r>
              <a:rPr lang="el-GR" sz="3600" b="1" dirty="0">
                <a:solidFill>
                  <a:schemeClr val="tx1"/>
                </a:solidFill>
              </a:rPr>
              <a:t>Διάγνωση της Χρόνιας Κνίδωσης</a:t>
            </a:r>
            <a:endParaRPr lang="el-G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662274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9080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l-G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l-GR" sz="2800" b="1" dirty="0">
                <a:solidFill>
                  <a:srgbClr val="8A0000"/>
                </a:solidFill>
              </a:rPr>
              <a:t>Νέες Κατευθυντήριες Οδηγίες</a:t>
            </a:r>
            <a:r>
              <a:rPr lang="el-G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l-GR" sz="2800" b="1" dirty="0">
                <a:solidFill>
                  <a:srgbClr val="8A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</a:t>
            </a:r>
            <a:r>
              <a:rPr lang="el-G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l-G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Προτεινόμενος έλεγχος  </a:t>
            </a:r>
            <a:endParaRPr lang="el-G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645534"/>
              </p:ext>
            </p:extLst>
          </p:nvPr>
        </p:nvGraphicFramePr>
        <p:xfrm>
          <a:off x="1524002" y="764705"/>
          <a:ext cx="9143999" cy="5896848"/>
        </p:xfrm>
        <a:graphic>
          <a:graphicData uri="http://schemas.openxmlformats.org/drawingml/2006/table">
            <a:tbl>
              <a:tblPr/>
              <a:tblGrid>
                <a:gridCol w="149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1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2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1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1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Τύποι Κνίδωσης </a:t>
                      </a: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Υπότυποι  </a:t>
                      </a: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Διαγνωστικές εξετάσεις ρουτίνας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(recommended)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E</a:t>
                      </a: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κτενές διαγνωστικό πρόγραμμα</a:t>
                      </a:r>
                      <a:r>
                        <a:rPr kumimoji="0" lang="en-GB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1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(suggested based on history only)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For identification of underlying causes or eliciting factors and for ruling out possible differential diagnoses if indicated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08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Αυθόρμητη Κνίδωση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Οξεία</a:t>
                      </a: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αυθόρμητη Κνίδωση</a:t>
                      </a:r>
                      <a:endParaRPr kumimoji="0" lang="el-G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                </a:t>
                      </a: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Καμία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Καμία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970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Χρόνια αυθόρμητη κνίδωση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Differential blood count. ESR or CRP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Omission of suspected drugs (e.g. NSAID)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Test for in no preferred order: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i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) infectious diseases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(e.g. Helicobacter pylori);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(ii)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type I allergy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(iii) functional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autoantibodies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(iv)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thyroid hormones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and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autoantibodies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(v)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skin tests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including physical tests; (vi)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pseudoallergen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-free diet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for 3 weeks; (vii) 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tryptase</a:t>
                      </a:r>
                      <a:r>
                        <a:rPr kumimoji="0" lang="en-GB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3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(viii)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autologous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serum skin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test; (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ix)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lesional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skin biopsy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10668000" y="196447"/>
            <a:ext cx="1390919" cy="51515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100%</a:t>
            </a:r>
          </a:p>
          <a:p>
            <a:pPr>
              <a:defRPr/>
            </a:pPr>
            <a:r>
              <a:rPr lang="el-GR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rPr>
              <a:t>συμφωνία</a:t>
            </a:r>
          </a:p>
        </p:txBody>
      </p:sp>
      <p:cxnSp>
        <p:nvCxnSpPr>
          <p:cNvPr id="2" name="Ευθεία γραμμή σύνδεσης 1">
            <a:extLst>
              <a:ext uri="{FF2B5EF4-FFF2-40B4-BE49-F238E27FC236}">
                <a16:creationId xmlns:a16="http://schemas.microsoft.com/office/drawing/2014/main" id="{848822BA-BF54-746F-D1A6-68F60AE4E31E}"/>
              </a:ext>
            </a:extLst>
          </p:cNvPr>
          <p:cNvCxnSpPr>
            <a:cxnSpLocks/>
          </p:cNvCxnSpPr>
          <p:nvPr/>
        </p:nvCxnSpPr>
        <p:spPr>
          <a:xfrm>
            <a:off x="1524000" y="6661553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0" y="2"/>
            <a:ext cx="9144000" cy="1142983"/>
          </a:xfr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>
              <a:defRPr/>
            </a:pP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Δοκιμασία </a:t>
            </a:r>
            <a:r>
              <a:rPr lang="el-GR" sz="3600" b="1" dirty="0" err="1">
                <a:solidFill>
                  <a:schemeClr val="bg2">
                    <a:lumMod val="25000"/>
                  </a:schemeClr>
                </a:solidFill>
              </a:rPr>
              <a:t>αυτόλογου</a:t>
            </a: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 ορού </a:t>
            </a:r>
            <a:endParaRPr lang="en-US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024035" y="1428736"/>
            <a:ext cx="8302377" cy="5151090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Λήψη φλεβικού αίματος (3-4 </a:t>
            </a:r>
            <a:r>
              <a:rPr lang="en-US" sz="2400" dirty="0"/>
              <a:t>ml)</a:t>
            </a:r>
            <a:endParaRPr lang="el-GR" sz="2400" dirty="0"/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 err="1"/>
              <a:t>Φυγοκέντρηση</a:t>
            </a:r>
            <a:r>
              <a:rPr lang="el-GR" sz="2400" dirty="0"/>
              <a:t> (500</a:t>
            </a:r>
            <a:r>
              <a:rPr lang="en-US" sz="2400" dirty="0"/>
              <a:t>g </a:t>
            </a:r>
            <a:r>
              <a:rPr lang="el-GR" sz="2400" dirty="0"/>
              <a:t> για </a:t>
            </a:r>
            <a:r>
              <a:rPr lang="en-US" sz="2400" dirty="0"/>
              <a:t>15min)</a:t>
            </a:r>
            <a:endParaRPr lang="el-GR" sz="2400" dirty="0"/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0.5</a:t>
            </a:r>
            <a:r>
              <a:rPr lang="en-US" sz="2400" dirty="0"/>
              <a:t>ml </a:t>
            </a:r>
            <a:r>
              <a:rPr lang="el-GR" sz="2400" dirty="0"/>
              <a:t>πλάσματος, </a:t>
            </a:r>
            <a:r>
              <a:rPr lang="el-GR" sz="2400" dirty="0" err="1"/>
              <a:t>ισταμίνη</a:t>
            </a:r>
            <a:r>
              <a:rPr lang="el-GR" sz="2400" dirty="0"/>
              <a:t> (10μ</a:t>
            </a:r>
            <a:r>
              <a:rPr lang="en-US" sz="2400" dirty="0"/>
              <a:t>g</a:t>
            </a:r>
            <a:r>
              <a:rPr lang="el-GR" sz="2400" dirty="0"/>
              <a:t>/</a:t>
            </a:r>
            <a:r>
              <a:rPr lang="en-US" sz="2400" dirty="0"/>
              <a:t>ml</a:t>
            </a:r>
            <a:r>
              <a:rPr lang="el-GR" sz="2400" dirty="0"/>
              <a:t>)</a:t>
            </a:r>
            <a:r>
              <a:rPr lang="en-US" sz="2400" dirty="0"/>
              <a:t>  ( =positive control)</a:t>
            </a:r>
            <a:r>
              <a:rPr lang="el-GR" sz="2400" dirty="0"/>
              <a:t> και φυσιολογικός ορός 0,9%</a:t>
            </a:r>
            <a:r>
              <a:rPr lang="en-US" sz="2400" dirty="0"/>
              <a:t> (= negative control)</a:t>
            </a:r>
            <a:endParaRPr lang="el-GR" sz="2400" dirty="0"/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Γίνεται ενδοδερμική έγχυση χωριστά,  στην έσω επιφάνεια του αντιβραχίου 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Απόσταση 3-5 </a:t>
            </a:r>
            <a:r>
              <a:rPr lang="en-US" sz="2400" dirty="0"/>
              <a:t>cm</a:t>
            </a:r>
            <a:r>
              <a:rPr lang="el-GR" sz="2400" dirty="0"/>
              <a:t> μεταξύ τους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Χωρίς εξάνθημα η περιοχή</a:t>
            </a:r>
            <a:r>
              <a:rPr lang="en-US" sz="2400" dirty="0"/>
              <a:t> (</a:t>
            </a:r>
            <a:r>
              <a:rPr lang="el-GR" sz="2400" dirty="0"/>
              <a:t> 24 ώρες</a:t>
            </a:r>
            <a:r>
              <a:rPr lang="en-US" sz="2400" dirty="0"/>
              <a:t>)</a:t>
            </a:r>
            <a:endParaRPr lang="el-GR" sz="2400" dirty="0"/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Διακοπή αντισταμινικών 3-5 ημέρες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Διακοπή ανοσοκατασταλτικών</a:t>
            </a:r>
            <a:r>
              <a:rPr lang="en-US" sz="2400" dirty="0"/>
              <a:t>,</a:t>
            </a:r>
            <a:r>
              <a:rPr lang="el-GR" sz="2400" dirty="0"/>
              <a:t> 1 μήνα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400" dirty="0"/>
              <a:t>Ελεγχος στα 30’ και 60’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7778619" y="6294491"/>
            <a:ext cx="2889381" cy="2853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buClr>
                <a:schemeClr val="accent5">
                  <a:lumMod val="50000"/>
                </a:schemeClr>
              </a:buClr>
              <a:buSzPct val="119000"/>
            </a:pPr>
            <a:r>
              <a:rPr lang="en-US" sz="1200" dirty="0" err="1">
                <a:latin typeface="Calibri" pitchFamily="34" charset="0"/>
              </a:rPr>
              <a:t>Konstantinou</a:t>
            </a:r>
            <a:r>
              <a:rPr lang="en-US" sz="1200" dirty="0">
                <a:latin typeface="Calibri" pitchFamily="34" charset="0"/>
              </a:rPr>
              <a:t> et al Allergy 2009;64:1256-68</a:t>
            </a:r>
            <a:endParaRPr lang="el-GR" sz="1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l-GR" b="1" dirty="0"/>
              <a:t>Δοκιμασία </a:t>
            </a:r>
            <a:r>
              <a:rPr lang="el-GR" b="1" dirty="0" err="1"/>
              <a:t>αυτόλογου</a:t>
            </a:r>
            <a:r>
              <a:rPr lang="el-GR" b="1" dirty="0"/>
              <a:t> ορού-αξιολόγηση </a:t>
            </a:r>
            <a:endParaRPr lang="el-GR" dirty="0"/>
          </a:p>
        </p:txBody>
      </p:sp>
      <p:pic>
        <p:nvPicPr>
          <p:cNvPr id="4" name="Content Placeholder 3" descr="636_Πεμ-Ιουλ-09_14-30-0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10000" contrast="20000"/>
          </a:blip>
          <a:srcRect t="2362"/>
          <a:stretch>
            <a:fillRect/>
          </a:stretch>
        </p:blipFill>
        <p:spPr>
          <a:xfrm>
            <a:off x="5791200" y="1556793"/>
            <a:ext cx="4876800" cy="3571207"/>
          </a:xfrm>
          <a:ln/>
        </p:spPr>
      </p:pic>
      <p:pic>
        <p:nvPicPr>
          <p:cNvPr id="5" name="Picture 4" descr="Δημιουργία εικόνας"/>
          <p:cNvPicPr>
            <a:picLocks noChangeAspect="1" noChangeArrowheads="1"/>
          </p:cNvPicPr>
          <p:nvPr/>
        </p:nvPicPr>
        <p:blipFill>
          <a:blip r:embed="rId4" cstate="print">
            <a:lum bright="-14000" contrast="30000"/>
          </a:blip>
          <a:srcRect t="3149" r="16761"/>
          <a:stretch>
            <a:fillRect/>
          </a:stretch>
        </p:blipFill>
        <p:spPr bwMode="auto">
          <a:xfrm>
            <a:off x="1738282" y="2857497"/>
            <a:ext cx="3851920" cy="37814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809D3D-93A2-D547-8F37-01878A82CE3C}"/>
              </a:ext>
            </a:extLst>
          </p:cNvPr>
          <p:cNvSpPr txBox="1"/>
          <p:nvPr/>
        </p:nvSpPr>
        <p:spPr>
          <a:xfrm>
            <a:off x="5879976" y="566124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1B1B1B"/>
                </a:solidFill>
                <a:latin typeface="Cambria" panose="02040503050406030204" pitchFamily="18" charset="0"/>
              </a:rPr>
              <a:t>A</a:t>
            </a:r>
            <a:r>
              <a:rPr lang="de-DE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SST </a:t>
            </a:r>
            <a:r>
              <a:rPr lang="de-DE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has</a:t>
            </a:r>
            <a:r>
              <a:rPr lang="de-DE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a </a:t>
            </a:r>
            <a:r>
              <a:rPr lang="de-DE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sensitivity</a:t>
            </a:r>
            <a:r>
              <a:rPr lang="de-DE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of</a:t>
            </a:r>
            <a:r>
              <a:rPr lang="de-DE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approximately</a:t>
            </a:r>
            <a:r>
              <a:rPr lang="de-DE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70% and a </a:t>
            </a:r>
            <a:r>
              <a:rPr lang="de-DE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specificity</a:t>
            </a:r>
            <a:r>
              <a:rPr lang="de-DE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of</a:t>
            </a:r>
            <a:r>
              <a:rPr lang="de-DE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80%</a:t>
            </a:r>
            <a:endParaRPr lang="el-G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416876"/>
              </p:ext>
            </p:extLst>
          </p:nvPr>
        </p:nvGraphicFramePr>
        <p:xfrm>
          <a:off x="1738282" y="1052517"/>
          <a:ext cx="8605173" cy="5768748"/>
        </p:xfrm>
        <a:graphic>
          <a:graphicData uri="http://schemas.openxmlformats.org/drawingml/2006/table">
            <a:tbl>
              <a:tblPr/>
              <a:tblGrid>
                <a:gridCol w="1397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5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281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ＭＳ Ｐゴシック" pitchFamily="-84" charset="-128"/>
                          <a:cs typeface="Times New Roman" pitchFamily="-84" charset="0"/>
                        </a:rPr>
                        <a:t>Επαγόμενη κνίδωση</a:t>
                      </a: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Cold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Cold provocation and threshold test (ice cube, cold water, cold wind)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Differential blood count and ESR or CRP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cryoproteins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rule out other diseases, especially infections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77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Delayed pressure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Pressure test and threshold test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0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Heat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Heat provocation and threshold test 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0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Solar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UV and visible light of different wave lengths and threshold test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Rule out other light-induced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dermatoses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58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Symptomatic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dermographism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Vibratory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Angioedema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Elicit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dermographism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and threshold test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(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dermographometer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)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Test with e.g. Vortex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Differential blood count, ESR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orCRP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79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Aquagenic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Wet cloths at body temperature applied for 20 min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79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Cholinergic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Exercise and hot bath provocation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281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Contact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Cutaneous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provocation test. Skin tests with immediate readings, e.g. Prick test 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62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847528" y="0"/>
            <a:ext cx="8568952" cy="1082040"/>
          </a:xfrm>
        </p:spPr>
        <p:txBody>
          <a:bodyPr>
            <a:noAutofit/>
          </a:bodyPr>
          <a:lstStyle/>
          <a:p>
            <a:pPr algn="l"/>
            <a: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                   Επαγόμενες Κνιδώσεις</a:t>
            </a:r>
            <a:b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                    </a:t>
            </a:r>
            <a: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Προτεινόμενος έλεγχος  </a:t>
            </a:r>
            <a:endParaRPr lang="el-GR" sz="2800" b="1" dirty="0">
              <a:solidFill>
                <a:schemeClr val="tx1">
                  <a:lumMod val="85000"/>
                  <a:lumOff val="15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99811139-A1F9-8A88-AF0E-766BB5CE7936}"/>
              </a:ext>
            </a:extLst>
          </p:cNvPr>
          <p:cNvCxnSpPr>
            <a:cxnSpLocks/>
          </p:cNvCxnSpPr>
          <p:nvPr/>
        </p:nvCxnSpPr>
        <p:spPr>
          <a:xfrm>
            <a:off x="1738282" y="1052736"/>
            <a:ext cx="86061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3536"/>
            <a:ext cx="5266928" cy="87120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l-G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</a:t>
            </a:r>
            <a:r>
              <a:rPr lang="el-GR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νίδωση</a:t>
            </a:r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εκ ψύχους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528" y="1484785"/>
            <a:ext cx="9361040" cy="5112567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FF00"/>
              </a:buClr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: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 ψύχος </a:t>
            </a:r>
            <a:r>
              <a:rPr lang="el-G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κρύος αέρας, νερό, αντικείμενα)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Η δεύτερη πιο συχνή φυσική κνίδωση μετά το </a:t>
            </a:r>
            <a:r>
              <a:rPr lang="en-US" b="1" dirty="0"/>
              <a:t>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δερμογραφισμό, το 1-3% των κνιδώσεων</a:t>
            </a: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/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/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/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Συχνότερη η επίκτητη πρωτοπαθής μορφή</a:t>
            </a: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Κίνδυνος εμφάνισης συστηματικών συμπτωμάτων!</a:t>
            </a:r>
          </a:p>
        </p:txBody>
      </p:sp>
      <p:sp>
        <p:nvSpPr>
          <p:cNvPr id="4" name="Rectangle 3"/>
          <p:cNvSpPr/>
          <p:nvPr/>
        </p:nvSpPr>
        <p:spPr>
          <a:xfrm>
            <a:off x="1999726" y="3212976"/>
            <a:ext cx="8784976" cy="16561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Διακρίνεται σε:</a:t>
            </a: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 </a:t>
            </a:r>
            <a:b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</a:b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1. </a:t>
            </a:r>
            <a:r>
              <a:rPr lang="el-GR" sz="2000" b="1" i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Επίκτητη</a:t>
            </a: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 α</a:t>
            </a:r>
            <a:r>
              <a:rPr lang="en-GB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)</a:t>
            </a: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 πρωτοπαθής </a:t>
            </a:r>
            <a:b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</a:b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                          β</a:t>
            </a:r>
            <a:r>
              <a:rPr lang="en-GB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)</a:t>
            </a: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 δευτεροπαθής (κρυοσφαιριναιμία, λοιμώξεις)</a:t>
            </a:r>
            <a:b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</a:b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	           γ</a:t>
            </a:r>
            <a:r>
              <a:rPr lang="en-GB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) </a:t>
            </a: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λοιπές (νυγμοί υμενοπτέρων, φάρμακα, νεοπλάσματα) </a:t>
            </a:r>
            <a:b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</a:b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2. </a:t>
            </a:r>
            <a:r>
              <a:rPr lang="el-GR" sz="2000" b="1" i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Η κληρονομούμενη μορφή κατατάσσεται στις αγγειίτιδες</a:t>
            </a:r>
            <a:r>
              <a:rPr lang="el-G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charset="0"/>
              </a:rPr>
              <a:t> </a:t>
            </a:r>
          </a:p>
        </p:txBody>
      </p:sp>
      <p:pic>
        <p:nvPicPr>
          <p:cNvPr id="5" name="Picture 4" descr="ka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868" r="868" b="1880"/>
          <a:stretch>
            <a:fillRect/>
          </a:stretch>
        </p:blipFill>
        <p:spPr bwMode="auto">
          <a:xfrm>
            <a:off x="8651876" y="0"/>
            <a:ext cx="20161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417638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Υπάρχει καθορισμός ορίου ερεθίσματος</a:t>
            </a:r>
            <a:b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στην κνίδωση εκ ψύχους  </a:t>
            </a:r>
            <a:endParaRPr lang="el-GR" sz="3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569" y="3861049"/>
            <a:ext cx="69437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0296" y="2505971"/>
            <a:ext cx="2727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Gruppieren 12_ppt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91078" y="1813638"/>
            <a:ext cx="5300662" cy="201771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03388" y="0"/>
            <a:ext cx="8570912" cy="1484784"/>
          </a:xfrm>
          <a:solidFill>
            <a:schemeClr val="bg2">
              <a:lumMod val="75000"/>
            </a:schemeClr>
          </a:solidFill>
          <a:ln/>
        </p:spPr>
        <p:txBody>
          <a:bodyPr vert="horz" lIns="92075" tIns="46038" rIns="92075" bIns="46038" rtlCol="0" anchor="ctr">
            <a:normAutofit/>
          </a:bodyPr>
          <a:lstStyle/>
          <a:p>
            <a:pPr algn="l"/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Αν δεν διαθέτουμε την συσκευή </a:t>
            </a:r>
            <a:r>
              <a:rPr lang="en-US" altLang="fr-FR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Temptest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, γίνεται </a:t>
            </a:r>
            <a:r>
              <a:rPr lang="en-US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η δοκιμασία </a:t>
            </a:r>
            <a:r>
              <a:rPr lang="el-GR" altLang="fr-F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πάγου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ή εμβ</a:t>
            </a:r>
            <a:r>
              <a:rPr lang="fr-F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ύ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θηση σε κρύο νερό</a:t>
            </a:r>
            <a:endParaRPr lang="en-GB" sz="3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03512" y="2204865"/>
            <a:ext cx="7776865" cy="3959671"/>
          </a:xfrm>
          <a:noFill/>
          <a:ln/>
        </p:spPr>
        <p:txBody>
          <a:bodyPr vert="horz" lIns="92075" tIns="46038" rIns="92075" bIns="46038" rtlCol="0">
            <a:normAutofit fontScale="92500" lnSpcReduction="20000"/>
          </a:bodyPr>
          <a:lstStyle/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Τοποθέτηση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πάγου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σε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πλαστικό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σάκκο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επάνω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στο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δέρμα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για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15 min 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</a:t>
            </a:r>
            <a:r>
              <a:rPr lang="en-GB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νησμώδη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ς </a:t>
            </a:r>
            <a:r>
              <a:rPr lang="en-GB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πομφό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ς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εντός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ολίγων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λεπτών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και</a:t>
            </a:r>
            <a:endParaRPr lang="el-GR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διάρκειας</a:t>
            </a: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&lt;2ώρες</a:t>
            </a:r>
            <a:endParaRPr lang="el-GR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Αν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test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είναι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αρνητικό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τότε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γίνεται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εμβύθηση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του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αντιβραχίου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σε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νερό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5</a:t>
            </a:r>
            <a:r>
              <a:rPr lang="en-GB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</a:t>
            </a:r>
            <a:r>
              <a:rPr lang="el-G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_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10</a:t>
            </a:r>
            <a:r>
              <a:rPr lang="en-GB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για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10 min. </a:t>
            </a:r>
          </a:p>
        </p:txBody>
      </p:sp>
      <p:pic>
        <p:nvPicPr>
          <p:cNvPr id="45060" name="Picture 4" descr="kats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1776" t="3220" r="5211" b="3220"/>
          <a:stretch>
            <a:fillRect/>
          </a:stretch>
        </p:blipFill>
        <p:spPr bwMode="auto">
          <a:xfrm>
            <a:off x="8016725" y="1628800"/>
            <a:ext cx="2536003" cy="158417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" name="Picture 3" descr="Cold Urticar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16200000" flipV="1">
            <a:off x="8072095" y="4333225"/>
            <a:ext cx="2592288" cy="1647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24744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l-GR" altLang="fr-F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Καθυστερημένη κνίδωση απο πίεση </a:t>
            </a:r>
            <a:r>
              <a:rPr lang="en-US" altLang="fr-F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(DPU)</a:t>
            </a:r>
            <a:endParaRPr lang="el-GR" sz="40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646237"/>
            <a:ext cx="8712968" cy="4526280"/>
          </a:xfrm>
        </p:spPr>
        <p:txBody>
          <a:bodyPr/>
          <a:lstStyle/>
          <a:p>
            <a:pPr>
              <a:buClr>
                <a:srgbClr val="FFFF00"/>
              </a:buClr>
              <a:defRPr/>
            </a:pP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 η εφαρμογή παρατεταμένης κάθετης πίεσης στο δέρμα. </a:t>
            </a:r>
          </a:p>
          <a:p>
            <a:pPr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Οι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πομφοί εμφανίζονται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3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0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’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– 8 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ώρες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αργότερα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.</a:t>
            </a:r>
            <a:endParaRPr lang="el-G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CC33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Συνυπάρχει συχνά με χρόνια ιδιοπαθή κνίδωση (40%)</a:t>
            </a:r>
          </a:p>
          <a:p>
            <a:pPr>
              <a:buClr>
                <a:srgbClr val="CC33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Μέτρια ανταπόκριση στην αντιισταμινική αγωγή</a:t>
            </a:r>
          </a:p>
          <a:p>
            <a:endParaRPr lang="el-GR" dirty="0"/>
          </a:p>
        </p:txBody>
      </p:sp>
      <p:sp>
        <p:nvSpPr>
          <p:cNvPr id="5" name="Rectangle 4"/>
          <p:cNvSpPr/>
          <p:nvPr/>
        </p:nvSpPr>
        <p:spPr>
          <a:xfrm>
            <a:off x="1919536" y="4293097"/>
            <a:ext cx="47525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l-GR" sz="2000" b="1" dirty="0">
                <a:solidFill>
                  <a:srgbClr val="000000"/>
                </a:solidFill>
                <a:latin typeface="Calibri"/>
              </a:rPr>
              <a:t>Εμφανίζεται συχνά σε σημεία</a:t>
            </a:r>
            <a:endParaRPr lang="en-US" sz="2000" b="1" dirty="0">
              <a:solidFill>
                <a:srgbClr val="000000"/>
              </a:solidFill>
              <a:latin typeface="Calibri"/>
            </a:endParaRPr>
          </a:p>
          <a:p>
            <a:pPr>
              <a:defRPr/>
            </a:pPr>
            <a:r>
              <a:rPr lang="el-GR" sz="2000" b="1" dirty="0">
                <a:solidFill>
                  <a:srgbClr val="000000"/>
                </a:solidFill>
                <a:latin typeface="Calibri"/>
              </a:rPr>
              <a:t> εφαρμογής στενών ενδυμάτων </a:t>
            </a:r>
            <a:endParaRPr lang="en-US" sz="2000" b="1" dirty="0">
              <a:solidFill>
                <a:srgbClr val="000000"/>
              </a:solidFill>
              <a:latin typeface="Calibri"/>
            </a:endParaRPr>
          </a:p>
          <a:p>
            <a:pPr>
              <a:defRPr/>
            </a:pPr>
            <a:r>
              <a:rPr lang="el-GR" sz="2000" b="1" dirty="0">
                <a:solidFill>
                  <a:srgbClr val="000000"/>
                </a:solidFill>
                <a:latin typeface="Calibri"/>
              </a:rPr>
              <a:t>(ζώνες, στηθόδεσμοι) και υποδημάτων, </a:t>
            </a:r>
            <a:endParaRPr lang="en-US" sz="2000" b="1" dirty="0">
              <a:solidFill>
                <a:srgbClr val="000000"/>
              </a:solidFill>
              <a:latin typeface="Calibri"/>
            </a:endParaRPr>
          </a:p>
          <a:p>
            <a:pPr>
              <a:defRPr/>
            </a:pPr>
            <a:r>
              <a:rPr lang="el-GR" sz="2000" b="1" dirty="0">
                <a:solidFill>
                  <a:srgbClr val="000000"/>
                </a:solidFill>
                <a:latin typeface="Calibri"/>
              </a:rPr>
              <a:t>καθώς και σε παλάμες, πέλματα</a:t>
            </a:r>
          </a:p>
        </p:txBody>
      </p:sp>
      <p:pic>
        <p:nvPicPr>
          <p:cNvPr id="6" name="Picture 8" descr="Pressure Urtic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357215" y="4279575"/>
            <a:ext cx="3310785" cy="23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88392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altLang="fr-F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Καθυστερημένη κνίδωση απο πίεση </a:t>
            </a:r>
            <a:r>
              <a:rPr lang="en-US" altLang="fr-F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(DPU)</a:t>
            </a:r>
            <a:endParaRPr lang="el-GR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</a:pPr>
            <a:r>
              <a:rPr lang="el-GR" alt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Εφαρμογή κάθετης πίεσης</a:t>
            </a:r>
            <a:r>
              <a:rPr lang="en-GB" alt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alt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(κρ</a:t>
            </a:r>
            <a:r>
              <a:rPr lang="fr-FR" alt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έμ</a:t>
            </a:r>
            <a:r>
              <a:rPr lang="el-GR" alt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ασμα βάρους 6-7</a:t>
            </a:r>
            <a:r>
              <a:rPr lang="en-US" alt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alt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Kgr</a:t>
            </a:r>
            <a:r>
              <a:rPr lang="en-US" alt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x 10</a:t>
            </a:r>
            <a:r>
              <a:rPr lang="el-GR" alt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alt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min.)</a:t>
            </a:r>
            <a:endParaRPr lang="el-GR" alt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4" name="Picture 7" descr="DPU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t="2248"/>
          <a:stretch>
            <a:fillRect/>
          </a:stretch>
        </p:blipFill>
        <p:spPr>
          <a:xfrm>
            <a:off x="2495600" y="3140969"/>
            <a:ext cx="3960440" cy="3130761"/>
          </a:xfrm>
          <a:prstGeom prst="rect">
            <a:avLst/>
          </a:prstGeom>
          <a:solidFill>
            <a:srgbClr val="66FF33"/>
          </a:solidFill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960096" y="4653136"/>
            <a:ext cx="3096344" cy="156966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l-GR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</a:rPr>
              <a:t>    </a:t>
            </a:r>
            <a:r>
              <a:rPr lang="en-GB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βάδισμα </a:t>
            </a:r>
            <a:r>
              <a:rPr lang="el-GR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έντονο</a:t>
            </a:r>
          </a:p>
          <a:p>
            <a:pPr>
              <a:buFontTx/>
              <a:buChar char="•"/>
              <a:defRPr/>
            </a:pPr>
            <a:r>
              <a:rPr lang="el-GR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 </a:t>
            </a:r>
            <a:r>
              <a:rPr lang="en-GB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σκληρό κάθισμα </a:t>
            </a:r>
            <a:r>
              <a:rPr lang="el-GR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 </a:t>
            </a:r>
          </a:p>
          <a:p>
            <a:pPr>
              <a:buFontTx/>
              <a:buChar char="•"/>
              <a:defRPr/>
            </a:pPr>
            <a:r>
              <a:rPr lang="el-GR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 </a:t>
            </a:r>
            <a:r>
              <a:rPr lang="en-GB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ορθοστασία</a:t>
            </a:r>
          </a:p>
          <a:p>
            <a:pPr>
              <a:buFontTx/>
              <a:buChar char="•"/>
              <a:defRPr/>
            </a:pPr>
            <a:r>
              <a:rPr lang="en-GB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el-GR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en-GB" sz="2400" b="1" dirty="0" err="1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σφ</a:t>
            </a:r>
            <a:r>
              <a:rPr lang="el-GR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ι</a:t>
            </a:r>
            <a:r>
              <a:rPr lang="en-GB" sz="2400" b="1" dirty="0" err="1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χτά</a:t>
            </a:r>
            <a:r>
              <a:rPr lang="en-GB" sz="2400" b="1" dirty="0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en-GB" sz="2400" b="1" dirty="0" err="1"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ρούχα</a:t>
            </a:r>
            <a:endParaRPr lang="en-GB" sz="2400" b="1" dirty="0">
              <a:solidFill>
                <a:prstClr val="white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6" name="Picture 13" descr="C:\Users\Zenos\Desktop\sok\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8128" y="2780929"/>
            <a:ext cx="2591890" cy="171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6156960" cy="101522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Δερμογραφισμός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2348881"/>
            <a:ext cx="8640960" cy="3967653"/>
          </a:xfrm>
        </p:spPr>
        <p:txBody>
          <a:bodyPr>
            <a:normAutofit fontScale="92500"/>
          </a:bodyPr>
          <a:lstStyle/>
          <a:p>
            <a:pPr>
              <a:buClr>
                <a:srgbClr val="FFFF00"/>
              </a:buClr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αίτιο: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εφαρμογή στιγμιαίας πίεσης στο δέρμα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άμεση εμφάνιση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indent="-177800">
              <a:lnSpc>
                <a:spcPct val="90000"/>
              </a:lnSpc>
              <a:spcBef>
                <a:spcPct val="50000"/>
              </a:spcBef>
              <a:buClr>
                <a:srgbClr val="CC3300"/>
              </a:buClr>
              <a:buFont typeface="Wingdings" pitchFamily="-84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πιο συχνή μορφή φυσικής κνίδωσης</a:t>
            </a:r>
          </a:p>
          <a:p>
            <a:pPr marL="177800" indent="-177800">
              <a:lnSpc>
                <a:spcPct val="90000"/>
              </a:lnSpc>
              <a:spcBef>
                <a:spcPct val="50000"/>
              </a:spcBef>
              <a:buClr>
                <a:srgbClr val="CC3300"/>
              </a:buClr>
              <a:buFont typeface="Wingdings" pitchFamily="-84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Συνοδεύει συχνά άλλες δερματοπάθειες όπως ατοπική δερματίτιδα, χρόνια ιδιοπαθή κνίδωση ή άλλες φυσικές κνιδώσεις</a:t>
            </a:r>
          </a:p>
          <a:p>
            <a:pPr marL="177800" indent="-177800">
              <a:lnSpc>
                <a:spcPct val="90000"/>
              </a:lnSpc>
              <a:spcBef>
                <a:spcPct val="50000"/>
              </a:spcBef>
              <a:buClr>
                <a:srgbClr val="CC3300"/>
              </a:buClr>
              <a:buFont typeface="Wingdings" pitchFamily="-84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2-5% του πληθυσμού πάσχει από δερμογραφισμό</a:t>
            </a:r>
          </a:p>
          <a:p>
            <a:pPr>
              <a:defRPr/>
            </a:pPr>
            <a:endParaRPr lang="el-GR" altLang="fr-FR" dirty="0">
              <a:latin typeface="Calibri" pitchFamily="34" charset="0"/>
            </a:endParaRPr>
          </a:p>
          <a:p>
            <a:pPr>
              <a:defRPr/>
            </a:pPr>
            <a:endParaRPr lang="el-GR" dirty="0"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6" name="Picture 10" descr="470_Πεμ-Ιουλ-09_17-02-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680177" y="0"/>
            <a:ext cx="3059261" cy="229444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063880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br>
              <a:rPr lang="el-G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l-GR" sz="2800" b="1" dirty="0">
                <a:solidFill>
                  <a:srgbClr val="FFFF00"/>
                </a:solidFill>
                <a:latin typeface="Calibri" pitchFamily="34" charset="0"/>
              </a:rPr>
            </a:br>
            <a:br>
              <a:rPr lang="el-GR" sz="2800" b="1" dirty="0">
                <a:solidFill>
                  <a:srgbClr val="FFFF00"/>
                </a:solidFill>
                <a:latin typeface="Calibri" pitchFamily="34" charset="0"/>
              </a:rPr>
            </a:br>
            <a:br>
              <a:rPr lang="el-GR" sz="2800" b="1" dirty="0">
                <a:solidFill>
                  <a:srgbClr val="FFFF00"/>
                </a:solidFill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latin typeface="Calibri" pitchFamily="34" charset="0"/>
              </a:rPr>
            </a:b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 ,</a:t>
            </a:r>
            <a:br>
              <a:rPr lang="en-US" sz="2800" b="1" dirty="0">
                <a:solidFill>
                  <a:srgbClr val="FFFF00"/>
                </a:solidFill>
                <a:latin typeface="Calibri" pitchFamily="34" charset="0"/>
              </a:rPr>
            </a:b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31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Υπάρχει καθορισμός ορίου ερεθίσματος  στο δερμογραφισμό </a:t>
            </a:r>
            <a:br>
              <a:rPr lang="en-US" sz="3100" b="1" dirty="0">
                <a:solidFill>
                  <a:srgbClr val="FFFF00"/>
                </a:solidFill>
                <a:latin typeface="Calibri" pitchFamily="34" charset="0"/>
              </a:rPr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l-GR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27648" y="1124744"/>
            <a:ext cx="2232248" cy="2808312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8048" y="2132856"/>
            <a:ext cx="3744416" cy="411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023992" y="1412776"/>
            <a:ext cx="413995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4075" lvl="1" indent="-192088">
              <a:lnSpc>
                <a:spcPct val="90000"/>
              </a:lnSpc>
              <a:defRPr/>
            </a:pPr>
            <a:r>
              <a:rPr lang="el-GR" altLang="fr-F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Οι πομφοί</a:t>
            </a:r>
            <a:r>
              <a:rPr lang="en-GB" altLang="fr-F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altLang="fr-F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εμφανίζονται μετά από</a:t>
            </a:r>
            <a:r>
              <a:rPr lang="en-GB" altLang="fr-F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altLang="fr-F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1-5   λεπτά</a:t>
            </a:r>
            <a:endParaRPr lang="el-GR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3512" y="3861048"/>
            <a:ext cx="4824536" cy="278845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lvl="1">
              <a:lnSpc>
                <a:spcPct val="120000"/>
              </a:lnSpc>
              <a:buClr>
                <a:srgbClr val="FF0000"/>
              </a:buClr>
              <a:defRPr/>
            </a:pPr>
            <a:r>
              <a:rPr lang="el-GR" b="1" dirty="0">
                <a:solidFill>
                  <a:prstClr val="black"/>
                </a:solidFill>
                <a:latin typeface="Calibri" pitchFamily="34" charset="0"/>
              </a:rPr>
              <a:t>Μορφές</a:t>
            </a:r>
          </a:p>
          <a:p>
            <a:pPr marL="0" lvl="1">
              <a:lnSpc>
                <a:spcPct val="120000"/>
              </a:lnSpc>
              <a:buClr>
                <a:srgbClr val="FF0000"/>
              </a:buClr>
              <a:defRPr/>
            </a:pPr>
            <a:r>
              <a:rPr lang="el-GR" sz="1600" b="1" i="1" u="sng" dirty="0">
                <a:solidFill>
                  <a:prstClr val="black"/>
                </a:solidFill>
                <a:latin typeface="Calibri"/>
              </a:rPr>
              <a:t>Απλός</a:t>
            </a:r>
            <a:r>
              <a:rPr lang="en-US" sz="1600" b="1" i="1" u="sng" dirty="0">
                <a:solidFill>
                  <a:prstClr val="black"/>
                </a:solidFill>
                <a:latin typeface="Calibri"/>
              </a:rPr>
              <a:t>: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l-GR" sz="1600" b="1" dirty="0">
                <a:solidFill>
                  <a:prstClr val="black"/>
                </a:solidFill>
                <a:latin typeface="Calibri"/>
              </a:rPr>
              <a:t>εμφάνιση πομφού σε 6-7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min</a:t>
            </a:r>
            <a:r>
              <a:rPr lang="el-GR" sz="1600" b="1" dirty="0">
                <a:solidFill>
                  <a:prstClr val="black"/>
                </a:solidFill>
                <a:latin typeface="Calibri"/>
              </a:rPr>
              <a:t> που υποχωρεί σε 15-30 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min</a:t>
            </a:r>
          </a:p>
          <a:p>
            <a:pPr marL="0" lvl="1">
              <a:lnSpc>
                <a:spcPct val="120000"/>
              </a:lnSpc>
              <a:buClr>
                <a:srgbClr val="FF0000"/>
              </a:buClr>
              <a:defRPr/>
            </a:pPr>
            <a:r>
              <a:rPr lang="el-GR" sz="1600" b="1" i="1" u="sng" dirty="0">
                <a:solidFill>
                  <a:prstClr val="black"/>
                </a:solidFill>
                <a:latin typeface="Calibri"/>
              </a:rPr>
              <a:t>Συμπτωματικός</a:t>
            </a:r>
            <a:r>
              <a:rPr lang="en-US" sz="1600" b="1" i="1" u="sng" dirty="0">
                <a:solidFill>
                  <a:prstClr val="black"/>
                </a:solidFill>
                <a:latin typeface="Calibri"/>
              </a:rPr>
              <a:t>: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l-GR" sz="1600" b="1" dirty="0">
                <a:solidFill>
                  <a:prstClr val="black"/>
                </a:solidFill>
                <a:latin typeface="Calibri"/>
              </a:rPr>
              <a:t>εμφάνιση σε &lt;5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min </a:t>
            </a:r>
            <a:r>
              <a:rPr lang="el-GR" sz="1600" b="1" dirty="0">
                <a:solidFill>
                  <a:prstClr val="black"/>
                </a:solidFill>
                <a:latin typeface="Calibri"/>
              </a:rPr>
              <a:t>διάρκειας </a:t>
            </a:r>
            <a:r>
              <a:rPr lang="el-GR" sz="16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30</a:t>
            </a:r>
            <a:r>
              <a:rPr lang="en-US" sz="16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min</a:t>
            </a:r>
            <a:r>
              <a:rPr lang="el-GR" sz="16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 με έντονο κνησμό</a:t>
            </a:r>
            <a:endParaRPr lang="en-US" sz="1600" b="1" dirty="0">
              <a:solidFill>
                <a:prstClr val="black"/>
              </a:solidFill>
              <a:latin typeface="Calibri"/>
              <a:sym typeface="Symbol" pitchFamily="18" charset="2"/>
            </a:endParaRPr>
          </a:p>
          <a:p>
            <a:pPr marL="0" lvl="1">
              <a:lnSpc>
                <a:spcPct val="120000"/>
              </a:lnSpc>
              <a:buClr>
                <a:srgbClr val="FF0000"/>
              </a:buClr>
              <a:defRPr/>
            </a:pPr>
            <a:r>
              <a:rPr lang="el-GR" sz="1600" b="1" i="1" u="sng" dirty="0">
                <a:solidFill>
                  <a:prstClr val="black"/>
                </a:solidFill>
                <a:latin typeface="Calibri"/>
                <a:sym typeface="Symbol" pitchFamily="18" charset="2"/>
              </a:rPr>
              <a:t>Θυλακιώδης</a:t>
            </a:r>
            <a:r>
              <a:rPr lang="en-US" sz="1600" b="1" i="1" u="sng" dirty="0">
                <a:solidFill>
                  <a:prstClr val="black"/>
                </a:solidFill>
                <a:latin typeface="Calibri"/>
                <a:sym typeface="Symbol" pitchFamily="18" charset="2"/>
              </a:rPr>
              <a:t>:</a:t>
            </a:r>
            <a:r>
              <a:rPr lang="en-US" sz="16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 </a:t>
            </a:r>
            <a:r>
              <a:rPr lang="el-GR" sz="16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με μικροσκοπικούς πομφούς πέριξ των θυλάκων</a:t>
            </a:r>
          </a:p>
          <a:p>
            <a:pPr marL="0" lvl="1">
              <a:lnSpc>
                <a:spcPct val="120000"/>
              </a:lnSpc>
              <a:buClr>
                <a:srgbClr val="FF0000"/>
              </a:buClr>
              <a:defRPr/>
            </a:pPr>
            <a:r>
              <a:rPr lang="el-GR" sz="1600" b="1" i="1" u="sng" dirty="0">
                <a:solidFill>
                  <a:prstClr val="black"/>
                </a:solidFill>
                <a:latin typeface="Calibri"/>
                <a:sym typeface="Symbol" pitchFamily="18" charset="2"/>
              </a:rPr>
              <a:t>Ερυθρός</a:t>
            </a:r>
            <a:r>
              <a:rPr lang="en-US" sz="1600" b="1" i="1" u="sng" dirty="0">
                <a:solidFill>
                  <a:prstClr val="black"/>
                </a:solidFill>
                <a:latin typeface="Calibri"/>
                <a:sym typeface="Symbol" pitchFamily="18" charset="2"/>
              </a:rPr>
              <a:t>:</a:t>
            </a:r>
            <a:r>
              <a:rPr lang="en-US" sz="16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 </a:t>
            </a:r>
            <a:r>
              <a:rPr lang="el-GR" sz="1600" b="1" dirty="0">
                <a:solidFill>
                  <a:prstClr val="black"/>
                </a:solidFill>
                <a:latin typeface="Calibri"/>
                <a:sym typeface="Symbol" pitchFamily="18" charset="2"/>
              </a:rPr>
              <a:t>διηθημένος εντονότερα οιδηματώδης πομφός </a:t>
            </a:r>
            <a:endParaRPr lang="el-GR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00056" y="6237313"/>
            <a:ext cx="35359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Mlynek</a:t>
            </a:r>
            <a:r>
              <a:rPr lang="en-US" sz="14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A </a:t>
            </a:r>
            <a:r>
              <a:rPr lang="en-US" sz="1400" i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Clin</a:t>
            </a:r>
            <a:r>
              <a:rPr lang="en-US" sz="14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Exp </a:t>
            </a:r>
            <a:r>
              <a:rPr lang="en-US" sz="1400" i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Dermatol</a:t>
            </a:r>
            <a:r>
              <a:rPr lang="en-US" sz="14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2013 38(4):360-6 </a:t>
            </a:r>
            <a:endParaRPr lang="el-GR" sz="14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0"/>
            <a:ext cx="8229600" cy="943216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Χολινεργική</a:t>
            </a:r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κνίδωση</a:t>
            </a:r>
            <a:endParaRPr lang="el-GR" sz="40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412777"/>
            <a:ext cx="8640960" cy="4759741"/>
          </a:xfrm>
        </p:spPr>
        <p:txBody>
          <a:bodyPr>
            <a:normAutofit lnSpcReduction="10000"/>
          </a:bodyPr>
          <a:lstStyle/>
          <a:p>
            <a:pPr marL="177800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αίτιο:   </a:t>
            </a:r>
            <a:r>
              <a:rPr lang="el-GR" dirty="0">
                <a:latin typeface="Calibri" pitchFamily="34" charset="0"/>
              </a:rPr>
              <a:t>αύξηση θερμοκρασίας σώματος </a:t>
            </a:r>
            <a:r>
              <a:rPr lang="el-GR" sz="2800" dirty="0">
                <a:latin typeface="Calibri" pitchFamily="34" charset="0"/>
              </a:rPr>
              <a:t>(</a:t>
            </a:r>
            <a:r>
              <a:rPr lang="el-GR" sz="2800" dirty="0">
                <a:latin typeface="Calibri" pitchFamily="34" charset="0"/>
                <a:sym typeface="Symbol" pitchFamily="18" charset="2"/>
              </a:rPr>
              <a:t>μετά από άσκηση, συναισθηματικό </a:t>
            </a:r>
            <a:r>
              <a:rPr lang="en-US" sz="2800" dirty="0">
                <a:latin typeface="Calibri" pitchFamily="34" charset="0"/>
                <a:sym typeface="Symbol" pitchFamily="18" charset="2"/>
              </a:rPr>
              <a:t>stress,</a:t>
            </a:r>
            <a:r>
              <a:rPr lang="el-GR" sz="2800" dirty="0">
                <a:latin typeface="Calibri" pitchFamily="34" charset="0"/>
                <a:sym typeface="Symbol" pitchFamily="18" charset="2"/>
              </a:rPr>
              <a:t> μπάνιο με ζεστό νερό, μεγάλα-βαρειά γεύματα</a:t>
            </a:r>
            <a:r>
              <a:rPr lang="el-GR" sz="2800" dirty="0">
                <a:latin typeface="Calibri" pitchFamily="34" charset="0"/>
              </a:rPr>
              <a:t>)</a:t>
            </a: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Χαρακτηρίζεται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από μεγάλο αριθμό μικρών πομφών (1-3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mm)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που περιβάλλονται από εκτεταμένο ερύθημα </a:t>
            </a: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Οχι στις παλάμες και πέλματα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Σπάνια προκαλεί υπόταση,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αγγειοοίδημα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βρογχόσπασμο</a:t>
            </a:r>
          </a:p>
          <a:p>
            <a:pPr marL="177800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  <a:defRPr/>
            </a:pPr>
            <a:endParaRPr lang="el-GR" dirty="0"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4" name="Picture 5" descr="Cholinergic_urtic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6080" y="4005065"/>
            <a:ext cx="3338366" cy="2479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86993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Χολινεργική</a:t>
            </a:r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κνίδωση</a:t>
            </a:r>
            <a:endParaRPr lang="el-GR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628800"/>
            <a:ext cx="8784976" cy="4526280"/>
          </a:xfrm>
        </p:spPr>
        <p:txBody>
          <a:bodyPr/>
          <a:lstStyle/>
          <a:p>
            <a:pPr marL="177800" lvl="1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1400" b="1" dirty="0"/>
              <a:t>  </a:t>
            </a:r>
            <a:r>
              <a:rPr lang="el-GR" b="1" dirty="0">
                <a:latin typeface="Calibri" pitchFamily="34" charset="0"/>
              </a:rPr>
              <a:t> Αποτελούσε  τύπο των  φυσικών κνιδώσεων</a:t>
            </a:r>
          </a:p>
          <a:p>
            <a:pPr marL="177800" lvl="1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b="1" dirty="0">
                <a:latin typeface="Calibri" pitchFamily="34" charset="0"/>
              </a:rPr>
              <a:t> 15% γενικού πληθυσμού θα παρουσιάσει   </a:t>
            </a:r>
          </a:p>
          <a:p>
            <a:pPr marL="177800" lvl="1" indent="-177800">
              <a:spcBef>
                <a:spcPct val="50000"/>
              </a:spcBef>
              <a:buClr>
                <a:srgbClr val="990000"/>
              </a:buClr>
              <a:buNone/>
            </a:pPr>
            <a:r>
              <a:rPr lang="el-GR" b="1" dirty="0">
                <a:latin typeface="Calibri" pitchFamily="34" charset="0"/>
              </a:rPr>
              <a:t>    τουλάχιστον ένα επεισόδιο στη ζωή του</a:t>
            </a:r>
          </a:p>
          <a:p>
            <a:pPr>
              <a:buNone/>
            </a:pPr>
            <a:r>
              <a:rPr lang="el-GR" b="1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endParaRPr lang="en-US" b="1" dirty="0">
              <a:solidFill>
                <a:schemeClr val="bg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el-GR" b="1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Πρόκληση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 </a:t>
            </a: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Δοκιμασία άσκησης και ζεστού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μπάνιου</a:t>
            </a:r>
            <a:endParaRPr lang="el-GR" sz="2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</a:t>
            </a:r>
          </a:p>
          <a:p>
            <a:pPr>
              <a:buFont typeface="Wingdings" pitchFamily="2" charset="2"/>
              <a:buNone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( 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τρέξιμο, ποδήλατο, 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θερμό λουτρό 42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º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stress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)</a:t>
            </a: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endParaRPr lang="el-GR" sz="1400" b="1" dirty="0">
              <a:solidFill>
                <a:srgbClr val="000000"/>
              </a:solidFill>
            </a:endParaRPr>
          </a:p>
          <a:p>
            <a:endParaRPr lang="el-GR" dirty="0"/>
          </a:p>
        </p:txBody>
      </p:sp>
      <p:pic>
        <p:nvPicPr>
          <p:cNvPr id="4" name="Picture 3" descr="Cholinerg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4428" y="4702490"/>
            <a:ext cx="2873573" cy="215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Κνίδωση εξ επαφής</a:t>
            </a:r>
            <a:endParaRPr lang="el-GR" sz="40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646237"/>
            <a:ext cx="8640960" cy="5023123"/>
          </a:xfrm>
        </p:spPr>
        <p:txBody>
          <a:bodyPr>
            <a:normAutofit lnSpcReduction="10000"/>
          </a:bodyPr>
          <a:lstStyle/>
          <a:p>
            <a:pPr marL="1528763" indent="-1528763">
              <a:buNone/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dirty="0">
                <a:latin typeface="Calibri" pitchFamily="34" charset="0"/>
              </a:rPr>
              <a:t>:</a:t>
            </a:r>
            <a:r>
              <a:rPr lang="el-GR" dirty="0">
                <a:solidFill>
                  <a:srgbClr val="92D050"/>
                </a:solidFill>
                <a:latin typeface="Calibri" pitchFamily="34" charset="0"/>
              </a:rPr>
              <a:t>  </a:t>
            </a:r>
            <a:r>
              <a:rPr lang="el-GR" dirty="0">
                <a:solidFill>
                  <a:srgbClr val="000000"/>
                </a:solidFill>
                <a:latin typeface="Calibri" pitchFamily="34" charset="0"/>
              </a:rPr>
              <a:t>επαφή με ουσίες ικανές να      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r>
              <a:rPr lang="el-GR" dirty="0">
                <a:solidFill>
                  <a:srgbClr val="000000"/>
                </a:solidFill>
                <a:latin typeface="Calibri" pitchFamily="34" charset="0"/>
              </a:rPr>
              <a:t>προκαλέσουν κνίδωση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l-GR" dirty="0">
              <a:solidFill>
                <a:srgbClr val="000000"/>
              </a:solidFill>
              <a:latin typeface="Calibri" pitchFamily="34" charset="0"/>
            </a:endParaRPr>
          </a:p>
          <a:p>
            <a:pPr marL="0" lvl="1">
              <a:buClr>
                <a:srgbClr val="CC3300"/>
              </a:buClr>
              <a:buNone/>
              <a:defRPr/>
            </a:pP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Μορφές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κνίδωσης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εξ επαφής:</a:t>
            </a: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dirty="0">
                <a:solidFill>
                  <a:srgbClr val="292929"/>
                </a:solidFill>
                <a:latin typeface="Calibri" pitchFamily="34" charset="0"/>
              </a:rPr>
              <a:t>  </a:t>
            </a: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Αλλεργική / ανοσολογική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</a:rPr>
              <a:t>:</a:t>
            </a:r>
            <a:r>
              <a:rPr lang="el-GR" dirty="0">
                <a:latin typeface="Calibri" pitchFamily="34" charset="0"/>
              </a:rPr>
              <a:t> </a:t>
            </a:r>
            <a:r>
              <a:rPr lang="en-US" dirty="0">
                <a:latin typeface="Calibri" pitchFamily="34" charset="0"/>
              </a:rPr>
              <a:t>T</a:t>
            </a:r>
            <a:r>
              <a:rPr lang="el-GR" dirty="0">
                <a:latin typeface="Calibri" pitchFamily="34" charset="0"/>
              </a:rPr>
              <a:t>οπικές και συστηματικές </a:t>
            </a:r>
            <a:r>
              <a:rPr lang="el-GR" b="1" dirty="0">
                <a:latin typeface="Calibri" pitchFamily="34" charset="0"/>
              </a:rPr>
              <a:t>άμεσες αντιδράσεις</a:t>
            </a:r>
            <a:r>
              <a:rPr lang="el-GR" dirty="0">
                <a:latin typeface="Calibri" pitchFamily="34" charset="0"/>
              </a:rPr>
              <a:t> που προκαλούνται απο επαφή με </a:t>
            </a:r>
            <a:r>
              <a:rPr lang="el-GR" b="1" dirty="0">
                <a:latin typeface="Calibri" pitchFamily="34" charset="0"/>
              </a:rPr>
              <a:t>πρωτε</a:t>
            </a:r>
            <a:r>
              <a:rPr lang="el-GR" b="1" dirty="0">
                <a:latin typeface="Calibri" pitchFamily="34" charset="0"/>
                <a:cs typeface="Arial" charset="0"/>
              </a:rPr>
              <a:t>ϊ</a:t>
            </a:r>
            <a:r>
              <a:rPr lang="el-GR" b="1" dirty="0">
                <a:latin typeface="Calibri" pitchFamily="34" charset="0"/>
              </a:rPr>
              <a:t>νικούς παράγοντες </a:t>
            </a:r>
            <a:r>
              <a:rPr lang="el-GR" dirty="0">
                <a:latin typeface="Calibri" pitchFamily="34" charset="0"/>
              </a:rPr>
              <a:t>(πχ </a:t>
            </a:r>
            <a:r>
              <a:rPr lang="en-US" dirty="0">
                <a:latin typeface="Calibri" pitchFamily="34" charset="0"/>
              </a:rPr>
              <a:t>latex</a:t>
            </a:r>
            <a:r>
              <a:rPr lang="el-GR" dirty="0">
                <a:latin typeface="Calibri" pitchFamily="34" charset="0"/>
              </a:rPr>
              <a:t>)</a:t>
            </a: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  Μη αλλεργική / ερεθιστική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(πχ τσουκνίδα)</a:t>
            </a: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n-US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 Μεικτή μορφή </a:t>
            </a:r>
            <a:endParaRPr lang="en-US" b="1" dirty="0">
              <a:solidFill>
                <a:srgbClr val="000000"/>
              </a:solidFill>
              <a:latin typeface="Calibri" pitchFamily="34" charset="0"/>
            </a:endParaRP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Πρόκληση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επαφή,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skin prick test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4" name="Picture 4" descr="Latex Contact Urtic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2184" y="2132856"/>
            <a:ext cx="2592288" cy="1719281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0"/>
            <a:ext cx="8229600" cy="943216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Υδατογενής</a:t>
            </a:r>
            <a:r>
              <a:rPr lang="el-G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κνίδωση</a:t>
            </a:r>
            <a:endParaRPr lang="el-GR" sz="36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646237"/>
            <a:ext cx="8712968" cy="4879107"/>
          </a:xfrm>
        </p:spPr>
        <p:txBody>
          <a:bodyPr>
            <a:normAutofit fontScale="85000" lnSpcReduction="10000"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dirty="0">
                <a:latin typeface="Calibri" pitchFamily="34" charset="0"/>
              </a:rPr>
              <a:t>: </a:t>
            </a:r>
            <a:r>
              <a:rPr lang="el-GR" dirty="0">
                <a:solidFill>
                  <a:srgbClr val="92D050"/>
                </a:solidFill>
                <a:latin typeface="Calibri" pitchFamily="34" charset="0"/>
              </a:rPr>
              <a:t> </a:t>
            </a:r>
            <a:r>
              <a:rPr lang="el-GR" dirty="0">
                <a:latin typeface="Calibri" pitchFamily="34" charset="0"/>
              </a:rPr>
              <a:t>τοξικό συστατικό </a:t>
            </a:r>
          </a:p>
          <a:p>
            <a:pPr>
              <a:buNone/>
            </a:pPr>
            <a:r>
              <a:rPr lang="el-GR" dirty="0">
                <a:latin typeface="Calibri" pitchFamily="34" charset="0"/>
              </a:rPr>
              <a:t>   επιδερμίδας συνδεόμενο με νερό   </a:t>
            </a:r>
            <a:endParaRPr lang="en-US" dirty="0">
              <a:latin typeface="Calibri" pitchFamily="34" charset="0"/>
            </a:endParaRPr>
          </a:p>
          <a:p>
            <a:pPr>
              <a:buNone/>
            </a:pPr>
            <a:r>
              <a:rPr lang="en-US" dirty="0">
                <a:latin typeface="Calibri" pitchFamily="34" charset="0"/>
              </a:rPr>
              <a:t>  </a:t>
            </a:r>
            <a:r>
              <a:rPr lang="el-GR" dirty="0">
                <a:latin typeface="Calibri" pitchFamily="34" charset="0"/>
              </a:rPr>
              <a:t> –</a:t>
            </a:r>
            <a:r>
              <a:rPr lang="en-US" dirty="0">
                <a:latin typeface="Calibri" pitchFamily="34" charset="0"/>
              </a:rPr>
              <a:t> </a:t>
            </a:r>
            <a:r>
              <a:rPr lang="el-GR" dirty="0">
                <a:latin typeface="Calibri" pitchFamily="34" charset="0"/>
              </a:rPr>
              <a:t>ανεξάρτητα θερμοκρασίας νερού, σχετίζεται με την διαβατότητα του δερματικού φραγμού</a:t>
            </a: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Χαρακτηρίζεται 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απο μικρούς (1-3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mm) 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πομφούς,εμφάνιση σε 20-30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’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, αποδρομή σε 30-60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’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endParaRPr lang="el-G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Διαφορική διάγνωση από κνίδωση εκ ψύχους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και χολινεργική </a:t>
            </a: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None/>
            </a:pPr>
            <a:r>
              <a:rPr lang="el-GR" sz="2800" dirty="0">
                <a:latin typeface="Calibri" pitchFamily="34" charset="0"/>
              </a:rPr>
              <a:t>    Να μη συγχέεται με τον υδατογενή κνησμό</a:t>
            </a:r>
            <a:endParaRPr lang="en-US" sz="2800" dirty="0">
              <a:latin typeface="Calibri" pitchFamily="34" charset="0"/>
            </a:endParaRP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None/>
            </a:pPr>
            <a:endParaRPr lang="el-G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el-GR" sz="3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Πρόκληση</a:t>
            </a:r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: </a:t>
            </a:r>
            <a:r>
              <a:rPr lang="el-GR" sz="3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επαφή βρεγμένου ρούχου για 20 λεπτά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None/>
            </a:pPr>
            <a:endParaRPr lang="el-GR" sz="2800" b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None/>
            </a:pPr>
            <a:endParaRPr lang="el-GR" sz="2800" b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None/>
            </a:pPr>
            <a:endParaRPr lang="el-G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19536" y="548680"/>
            <a:ext cx="8568952" cy="1008112"/>
          </a:xfrm>
          <a:prstGeom prst="rect">
            <a:avLst/>
          </a:prstGeom>
        </p:spPr>
        <p:txBody>
          <a:bodyPr rIns="91440" anchor="b">
            <a:normAutofit fontScale="25000" lnSpcReduction="2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>
              <a:spcBef>
                <a:spcPct val="0"/>
              </a:spcBef>
              <a:defRPr/>
            </a:pPr>
            <a:r>
              <a:rPr lang="el-GR" sz="4800" dirty="0"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/>
              </a:rPr>
              <a:t> </a:t>
            </a:r>
            <a:br>
              <a:rPr lang="en-US" sz="4800" dirty="0"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/>
              </a:rPr>
            </a:br>
            <a:br>
              <a:rPr lang="en-US" sz="4800" dirty="0"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/>
              </a:rPr>
            </a:br>
            <a:br>
              <a:rPr lang="en-US" sz="4800" dirty="0"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/>
              </a:rPr>
            </a:br>
            <a:br>
              <a:rPr lang="en-US" sz="4800" dirty="0"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/>
              </a:rPr>
            </a:br>
            <a:br>
              <a:rPr lang="en-US" sz="4800" dirty="0"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/>
              </a:rPr>
            </a:br>
            <a:r>
              <a:rPr lang="el-GR" sz="3600" b="1" dirty="0">
                <a:solidFill>
                  <a:prstClr val="white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 pitchFamily="34" charset="0"/>
              </a:rPr>
              <a:t> </a:t>
            </a:r>
            <a:endParaRPr lang="el-GR" sz="4600" dirty="0">
              <a:solidFill>
                <a:srgbClr val="1F497D">
                  <a:tint val="100000"/>
                  <a:shade val="90000"/>
                  <a:satMod val="250000"/>
                  <a:alpha val="100000"/>
                </a:srgb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latin typeface="Calibri"/>
            </a:endParaRPr>
          </a:p>
        </p:txBody>
      </p:sp>
      <p:pic>
        <p:nvPicPr>
          <p:cNvPr id="5" name="Picture 5" descr="LauraSWNS2702_468x6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7668" y="0"/>
            <a:ext cx="1900333" cy="2564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0"/>
            <a:ext cx="8568952" cy="1008112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l-GR" sz="4800" dirty="0">
                <a:solidFill>
                  <a:srgbClr val="292929"/>
                </a:solidFill>
              </a:rPr>
              <a:t> </a:t>
            </a:r>
            <a:br>
              <a:rPr lang="en-US" sz="4800" dirty="0">
                <a:solidFill>
                  <a:srgbClr val="292929"/>
                </a:solidFill>
              </a:rPr>
            </a:br>
            <a:br>
              <a:rPr lang="en-US" sz="4800" dirty="0">
                <a:solidFill>
                  <a:srgbClr val="292929"/>
                </a:solidFill>
              </a:rPr>
            </a:br>
            <a:br>
              <a:rPr lang="el-GR" sz="4800" dirty="0">
                <a:solidFill>
                  <a:srgbClr val="292929"/>
                </a:solidFill>
              </a:rPr>
            </a:br>
            <a:r>
              <a:rPr lang="el-GR" sz="4800" dirty="0">
                <a:solidFill>
                  <a:srgbClr val="292929"/>
                </a:solidFill>
              </a:rPr>
              <a:t>    </a:t>
            </a:r>
            <a:r>
              <a:rPr lang="en-US" sz="4000" b="1" dirty="0">
                <a:latin typeface="Calibri" pitchFamily="34" charset="0"/>
              </a:rPr>
              <a:t>K</a:t>
            </a:r>
            <a:r>
              <a:rPr lang="el-GR" sz="4000" b="1" dirty="0" err="1">
                <a:latin typeface="Calibri" pitchFamily="34" charset="0"/>
              </a:rPr>
              <a:t>νίδωση</a:t>
            </a:r>
            <a:r>
              <a:rPr lang="el-GR" sz="4000" b="1" dirty="0">
                <a:latin typeface="Calibri" pitchFamily="34" charset="0"/>
              </a:rPr>
              <a:t> </a:t>
            </a:r>
            <a:r>
              <a:rPr lang="en-US" sz="4000" b="1" dirty="0">
                <a:latin typeface="Calibri" pitchFamily="34" charset="0"/>
              </a:rPr>
              <a:t>/</a:t>
            </a:r>
            <a:r>
              <a:rPr lang="en-US" sz="4900" b="1" dirty="0">
                <a:latin typeface="Calibri" pitchFamily="34" charset="0"/>
              </a:rPr>
              <a:t> </a:t>
            </a:r>
            <a:r>
              <a:rPr lang="el-GR" sz="4000" b="1" dirty="0">
                <a:latin typeface="Calibri" pitchFamily="34" charset="0"/>
              </a:rPr>
              <a:t>Αναφυλαξία από άσκηση</a:t>
            </a:r>
            <a:br>
              <a:rPr lang="el-GR" sz="6000" b="1" dirty="0">
                <a:solidFill>
                  <a:srgbClr val="292929"/>
                </a:solidFill>
              </a:rPr>
            </a:br>
            <a:br>
              <a:rPr lang="en-US" sz="4800" dirty="0">
                <a:solidFill>
                  <a:srgbClr val="292929"/>
                </a:solidFill>
              </a:rPr>
            </a:br>
            <a:br>
              <a:rPr lang="en-US" sz="4800" dirty="0">
                <a:solidFill>
                  <a:srgbClr val="292929"/>
                </a:solidFill>
              </a:rPr>
            </a:b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Αλλοι τύποι Κ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Calibri" pitchFamily="34" charset="0"/>
              </a:rPr>
              <a:t>-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412777"/>
            <a:ext cx="8568952" cy="5105717"/>
          </a:xfrm>
        </p:spPr>
        <p:txBody>
          <a:bodyPr>
            <a:normAutofit fontScale="85000" lnSpcReduction="20000"/>
          </a:bodyPr>
          <a:lstStyle/>
          <a:p>
            <a:pPr marL="1528763" indent="-1528763">
              <a:buNone/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αίτιο: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φυσική άσκηση μόνη ή σε συνδυασμό με   </a:t>
            </a:r>
          </a:p>
          <a:p>
            <a:pPr marL="1528763" indent="-1528763">
              <a:buNone/>
              <a:defRPr/>
            </a:pP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λήψη τροφής ή και ΜΣΑΦ</a:t>
            </a: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l-GR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None/>
            </a:pPr>
            <a:r>
              <a:rPr lang="el-GR" b="1" dirty="0">
                <a:solidFill>
                  <a:schemeClr val="bg1"/>
                </a:solidFill>
              </a:rPr>
              <a:t> 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Διακοπή της άσκησης συνήθως αρκεί για να υποχωρήσει το επεισόδιο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Να αποκλείεται η περίπτωση </a:t>
            </a:r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χολινεργικής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μετά </a:t>
            </a:r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απο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ζεστό μπάνιο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</a:endParaRPr>
          </a:p>
          <a:p>
            <a:endParaRPr lang="el-GR" dirty="0"/>
          </a:p>
        </p:txBody>
      </p:sp>
      <p:sp>
        <p:nvSpPr>
          <p:cNvPr id="4" name="Rectangle 3"/>
          <p:cNvSpPr/>
          <p:nvPr/>
        </p:nvSpPr>
        <p:spPr>
          <a:xfrm>
            <a:off x="1524000" y="2204864"/>
            <a:ext cx="9144000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120000"/>
              </a:lnSpc>
              <a:spcBef>
                <a:spcPct val="10000"/>
              </a:spcBef>
              <a:buClr>
                <a:srgbClr val="0000FF"/>
              </a:buClr>
              <a:defRPr/>
            </a:pP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 Εκδηλώνεται συνήθως σε  3 στάδια:</a:t>
            </a:r>
          </a:p>
          <a:p>
            <a:pPr marL="0" lvl="1">
              <a:lnSpc>
                <a:spcPct val="120000"/>
              </a:lnSpc>
              <a:spcBef>
                <a:spcPct val="10000"/>
              </a:spcBef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sz="2000" b="1" dirty="0">
                <a:solidFill>
                  <a:prstClr val="white"/>
                </a:solidFill>
                <a:latin typeface="Calibri"/>
              </a:rPr>
              <a:t>   </a:t>
            </a:r>
            <a:r>
              <a:rPr lang="el-GR" sz="2400" b="1" dirty="0">
                <a:solidFill>
                  <a:prstClr val="white"/>
                </a:solidFill>
                <a:latin typeface="Calibri"/>
              </a:rPr>
              <a:t>Πρόδρομη φάση</a:t>
            </a:r>
            <a:r>
              <a:rPr lang="en-US" sz="2000" b="1" dirty="0">
                <a:solidFill>
                  <a:prstClr val="white"/>
                </a:solidFill>
                <a:latin typeface="Calibri"/>
              </a:rPr>
              <a:t>: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l-GR" sz="2000" b="1" dirty="0">
                <a:solidFill>
                  <a:prstClr val="white"/>
                </a:solidFill>
                <a:latin typeface="Calibri"/>
              </a:rPr>
              <a:t>αδιαθεσία, αίσθημα καύσου, ερύθημα, κνησμός</a:t>
            </a:r>
            <a:endParaRPr lang="el-GR" sz="1050" b="1" dirty="0">
              <a:solidFill>
                <a:prstClr val="white"/>
              </a:solidFill>
              <a:latin typeface="Calibri"/>
            </a:endParaRPr>
          </a:p>
          <a:p>
            <a:pPr marL="0" lvl="1">
              <a:lnSpc>
                <a:spcPct val="120000"/>
              </a:lnSpc>
              <a:spcBef>
                <a:spcPct val="10000"/>
              </a:spcBef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sz="2000" dirty="0">
                <a:solidFill>
                  <a:prstClr val="white"/>
                </a:solidFill>
                <a:latin typeface="Calibri"/>
              </a:rPr>
              <a:t>   </a:t>
            </a:r>
            <a:r>
              <a:rPr lang="el-GR" sz="2400" b="1" dirty="0">
                <a:solidFill>
                  <a:prstClr val="white"/>
                </a:solidFill>
                <a:latin typeface="Calibri"/>
              </a:rPr>
              <a:t>Φάση εγκατάστασης</a:t>
            </a:r>
            <a:r>
              <a:rPr lang="en-US" sz="2000" b="1" dirty="0">
                <a:solidFill>
                  <a:prstClr val="white"/>
                </a:solidFill>
                <a:latin typeface="Calibri"/>
              </a:rPr>
              <a:t>: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l-GR" sz="2000" b="1" dirty="0">
                <a:solidFill>
                  <a:prstClr val="white"/>
                </a:solidFill>
                <a:latin typeface="Calibri"/>
              </a:rPr>
              <a:t>μεγάλες κνιδωτικές πλάκες -</a:t>
            </a:r>
            <a:r>
              <a:rPr lang="en-US" sz="2000" b="1" dirty="0">
                <a:solidFill>
                  <a:prstClr val="white"/>
                </a:solidFill>
                <a:latin typeface="Calibri"/>
              </a:rPr>
              <a:t> </a:t>
            </a:r>
            <a:r>
              <a:rPr lang="el-GR" sz="2000" b="1" dirty="0">
                <a:solidFill>
                  <a:prstClr val="white"/>
                </a:solidFill>
                <a:latin typeface="Calibri"/>
              </a:rPr>
              <a:t>αγγειοοίδημα</a:t>
            </a:r>
            <a:endParaRPr lang="el-GR" sz="1050" b="1" dirty="0">
              <a:solidFill>
                <a:prstClr val="white"/>
              </a:solidFill>
              <a:latin typeface="Calibri"/>
            </a:endParaRPr>
          </a:p>
          <a:p>
            <a:pPr marL="0" lvl="1">
              <a:lnSpc>
                <a:spcPct val="120000"/>
              </a:lnSpc>
              <a:spcBef>
                <a:spcPct val="10000"/>
              </a:spcBef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sz="2000" dirty="0">
                <a:solidFill>
                  <a:prstClr val="white"/>
                </a:solidFill>
                <a:latin typeface="Calibri"/>
              </a:rPr>
              <a:t>   </a:t>
            </a:r>
            <a:r>
              <a:rPr lang="el-GR" sz="2400" b="1" dirty="0">
                <a:solidFill>
                  <a:prstClr val="white"/>
                </a:solidFill>
                <a:latin typeface="Calibri"/>
              </a:rPr>
              <a:t>Φάση αναφυλαξίας</a:t>
            </a:r>
            <a:r>
              <a:rPr lang="en-US" sz="2000" b="1" dirty="0">
                <a:solidFill>
                  <a:prstClr val="white"/>
                </a:solidFill>
                <a:latin typeface="Calibri"/>
              </a:rPr>
              <a:t>: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l-GR" sz="2000" b="1" dirty="0">
                <a:solidFill>
                  <a:prstClr val="white"/>
                </a:solidFill>
                <a:latin typeface="Calibri"/>
              </a:rPr>
              <a:t>καρδιαγγειακό (υπόταση,</a:t>
            </a:r>
            <a:r>
              <a:rPr lang="en-US" sz="2000" b="1" dirty="0">
                <a:solidFill>
                  <a:prstClr val="white"/>
                </a:solidFill>
                <a:latin typeface="Calibri"/>
              </a:rPr>
              <a:t> </a:t>
            </a:r>
            <a:r>
              <a:rPr lang="el-GR" sz="2000" b="1" dirty="0">
                <a:solidFill>
                  <a:prstClr val="white"/>
                </a:solidFill>
                <a:latin typeface="Calibri"/>
              </a:rPr>
              <a:t>λιποθυμία), αναπνευστικό   </a:t>
            </a:r>
          </a:p>
          <a:p>
            <a:pPr marL="0" lvl="1">
              <a:lnSpc>
                <a:spcPct val="120000"/>
              </a:lnSpc>
              <a:spcBef>
                <a:spcPct val="10000"/>
              </a:spcBef>
              <a:buClr>
                <a:srgbClr val="CC3300"/>
              </a:buClr>
              <a:defRPr/>
            </a:pPr>
            <a:r>
              <a:rPr lang="el-GR" sz="2000" b="1" dirty="0">
                <a:solidFill>
                  <a:prstClr val="white"/>
                </a:solidFill>
                <a:latin typeface="Calibri"/>
              </a:rPr>
              <a:t>       (βρογχόσπασμος, συριγμός), ΓΕΣ (κωλικοί, διάρροια, έμετοι)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188640"/>
            <a:ext cx="7787208" cy="1656184"/>
          </a:xfrm>
        </p:spPr>
        <p:txBody>
          <a:bodyPr>
            <a:normAutofit fontScale="90000"/>
          </a:bodyPr>
          <a:lstStyle/>
          <a:p>
            <a:br>
              <a:rPr lang="el-GR" sz="3600" b="1" dirty="0">
                <a:cs typeface="Arial" panose="020B0604020202020204" pitchFamily="34" charset="0"/>
              </a:rPr>
            </a:br>
            <a:br>
              <a:rPr lang="el-GR" sz="3600" b="1" dirty="0">
                <a:cs typeface="Arial" panose="020B0604020202020204" pitchFamily="34" charset="0"/>
              </a:rPr>
            </a:br>
            <a:r>
              <a:rPr lang="el-GR" sz="3600" b="1" dirty="0">
                <a:cs typeface="Arial" panose="020B0604020202020204" pitchFamily="34" charset="0"/>
              </a:rPr>
              <a:t>Εκτίμηση της κλινικής βαρύτητας της κνίδωσης</a:t>
            </a:r>
            <a:r>
              <a:rPr lang="en-GB" sz="3600" b="1" dirty="0">
                <a:cs typeface="Arial" panose="020B0604020202020204" pitchFamily="34" charset="0"/>
              </a:rPr>
              <a:t>-UAS7</a:t>
            </a:r>
            <a:br>
              <a:rPr lang="en-GB" sz="3600" dirty="0"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Άθροισμα βαθμολογίας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: 0–6 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για κάθε ημέρα για 1 εβδομάδα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(maximum 42)</a:t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l-GR" dirty="0"/>
            </a:b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26284394"/>
              </p:ext>
            </p:extLst>
          </p:nvPr>
        </p:nvGraphicFramePr>
        <p:xfrm>
          <a:off x="2381225" y="2000240"/>
          <a:ext cx="7416825" cy="41290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886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</a:rPr>
                        <a:t>ΒΑΘΜΟΣ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</a:rPr>
                        <a:t>ΠΟΜΦΟΙ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</a:rPr>
                        <a:t>ΚΝΗΣΜΟΣ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381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092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Ήπια</a:t>
                      </a:r>
                      <a:r>
                        <a:rPr lang="en-GB" sz="1400" dirty="0"/>
                        <a:t> (&lt;20 </a:t>
                      </a:r>
                      <a:r>
                        <a:rPr lang="el-GR" sz="1400" dirty="0"/>
                        <a:t>πομφοί</a:t>
                      </a:r>
                      <a:r>
                        <a:rPr lang="en-GB" sz="1400" dirty="0"/>
                        <a:t>/24 h)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Ήπιος</a:t>
                      </a:r>
                      <a:r>
                        <a:rPr lang="en-GB" sz="1400" dirty="0"/>
                        <a:t> (</a:t>
                      </a:r>
                      <a:r>
                        <a:rPr lang="el-GR" sz="1400" dirty="0"/>
                        <a:t>παρών</a:t>
                      </a:r>
                      <a:r>
                        <a:rPr lang="el-GR" sz="1400" baseline="0" dirty="0"/>
                        <a:t> αλλά όχι ενοχλητικός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699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Μέτρια</a:t>
                      </a:r>
                      <a:r>
                        <a:rPr lang="en-GB" sz="1400" dirty="0"/>
                        <a:t> (20–50</a:t>
                      </a:r>
                    </a:p>
                    <a:p>
                      <a:r>
                        <a:rPr lang="el-GR" sz="1400" dirty="0"/>
                        <a:t>πομφοί</a:t>
                      </a:r>
                      <a:r>
                        <a:rPr lang="en-GB" sz="1400" dirty="0"/>
                        <a:t>/24 h)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Μέτριος</a:t>
                      </a:r>
                      <a:r>
                        <a:rPr lang="en-GB" sz="1400" dirty="0"/>
                        <a:t> (</a:t>
                      </a:r>
                      <a:r>
                        <a:rPr lang="el-GR" sz="1400" dirty="0"/>
                        <a:t>ενοχλητικός</a:t>
                      </a:r>
                      <a:r>
                        <a:rPr lang="el-GR" sz="1400" baseline="0" dirty="0"/>
                        <a:t> αλλά δεν διαταράσσει καθημερινή δραστηριότητα / ύπνο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2032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Σοβαρή</a:t>
                      </a:r>
                      <a:r>
                        <a:rPr lang="en-GB" sz="1400" dirty="0"/>
                        <a:t> (&gt;50 </a:t>
                      </a:r>
                      <a:r>
                        <a:rPr lang="el-GR" sz="1400" dirty="0"/>
                        <a:t>πομφοί</a:t>
                      </a:r>
                      <a:r>
                        <a:rPr lang="en-GB" sz="1400" dirty="0"/>
                        <a:t>/24 h</a:t>
                      </a:r>
                    </a:p>
                    <a:p>
                      <a:r>
                        <a:rPr lang="el-GR" sz="1400" dirty="0"/>
                        <a:t>ή</a:t>
                      </a:r>
                      <a:r>
                        <a:rPr lang="el-GR" sz="1400" baseline="0" dirty="0"/>
                        <a:t> πλάκες πομφών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Σοβαρός</a:t>
                      </a:r>
                      <a:r>
                        <a:rPr lang="en-GB" sz="1400" dirty="0"/>
                        <a:t> (</a:t>
                      </a:r>
                      <a:r>
                        <a:rPr lang="el-GR" sz="1400" dirty="0"/>
                        <a:t>διαταράσσει</a:t>
                      </a:r>
                      <a:r>
                        <a:rPr lang="el-GR" sz="1400" baseline="0" dirty="0"/>
                        <a:t> καθημερινή δραστηριότητα/ ύπνο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4 - Ορθογώνιο"/>
          <p:cNvSpPr/>
          <p:nvPr/>
        </p:nvSpPr>
        <p:spPr>
          <a:xfrm>
            <a:off x="1524000" y="6396336"/>
            <a:ext cx="90011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/>
              <a:t>                                                                                                                                                                             </a:t>
            </a:r>
            <a:r>
              <a:rPr lang="en-US" sz="1400" dirty="0" err="1"/>
              <a:t>Zuberbier</a:t>
            </a:r>
            <a:r>
              <a:rPr lang="en-US" sz="1400" dirty="0"/>
              <a:t> T. et al, Allergy. 2018 Jan 15.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26647296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725144"/>
            <a:ext cx="8229600" cy="1143000"/>
          </a:xfrm>
        </p:spPr>
        <p:txBody>
          <a:bodyPr>
            <a:noAutofit/>
          </a:bodyPr>
          <a:lstStyle/>
          <a:p>
            <a:r>
              <a:rPr lang="el-GR" sz="3600" b="1" dirty="0"/>
              <a:t>Θεραπευτική αντιμετώπιση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 t="12729" r="13749"/>
          <a:stretch>
            <a:fillRect/>
          </a:stretch>
        </p:blipFill>
        <p:spPr>
          <a:xfrm>
            <a:off x="4112326" y="989857"/>
            <a:ext cx="3967349" cy="283335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056C1AC-AEEB-E902-FFE7-A0A8DDA3F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055" y="0"/>
            <a:ext cx="5909889" cy="6858000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F04DB59-0779-9D9C-4DB1-00C6A280A672}"/>
              </a:ext>
            </a:extLst>
          </p:cNvPr>
          <p:cNvSpPr/>
          <p:nvPr/>
        </p:nvSpPr>
        <p:spPr>
          <a:xfrm>
            <a:off x="3113671" y="2492896"/>
            <a:ext cx="1080120" cy="79208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5F8A5B41-F7BA-D06F-768D-E4760BA7EF7C}"/>
              </a:ext>
            </a:extLst>
          </p:cNvPr>
          <p:cNvSpPr/>
          <p:nvPr/>
        </p:nvSpPr>
        <p:spPr>
          <a:xfrm>
            <a:off x="5087888" y="1196752"/>
            <a:ext cx="1080120" cy="79208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E4F70CDA-644A-3E42-BE54-1FBF7F4EDEDB}"/>
              </a:ext>
            </a:extLst>
          </p:cNvPr>
          <p:cNvSpPr/>
          <p:nvPr/>
        </p:nvSpPr>
        <p:spPr>
          <a:xfrm>
            <a:off x="7680176" y="2276872"/>
            <a:ext cx="1370768" cy="79208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43740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26D0D7-8630-41E7-AB96-20D929421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397650"/>
            <a:ext cx="9144001" cy="150017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>
                <a:latin typeface="+mn-lt"/>
              </a:rPr>
              <a:t>O</a:t>
            </a:r>
            <a:r>
              <a:rPr lang="el-GR" sz="3200" dirty="0">
                <a:latin typeface="+mn-lt"/>
              </a:rPr>
              <a:t> στόχος της θεραπείας για τη χρόνια κνίδωση</a:t>
            </a:r>
            <a:br>
              <a:rPr lang="en-GB" sz="3200" b="1" dirty="0">
                <a:latin typeface="+mn-lt"/>
              </a:rPr>
            </a:br>
            <a:r>
              <a:rPr lang="en-GB" sz="3200" b="1" dirty="0">
                <a:latin typeface="+mn-lt"/>
              </a:rPr>
              <a:t>“</a:t>
            </a:r>
            <a:r>
              <a:rPr lang="el-GR" sz="3200" b="1" i="1" dirty="0">
                <a:latin typeface="+mn-lt"/>
              </a:rPr>
              <a:t>θεραπεία της νόσου μέχρι υποχώρησης των συμπτωμάτων</a:t>
            </a:r>
            <a:r>
              <a:rPr lang="en-GB" sz="3200" b="1" dirty="0">
                <a:latin typeface="+mn-lt"/>
              </a:rPr>
              <a:t>”</a:t>
            </a:r>
            <a:endParaRPr lang="en-GB" sz="3200" b="1" baseline="30000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FCF2FF-486E-4AC6-8263-CF82A0D37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2314" y="2297773"/>
            <a:ext cx="8218487" cy="3073400"/>
          </a:xfrm>
        </p:spPr>
        <p:txBody>
          <a:bodyPr>
            <a:noAutofit/>
          </a:bodyPr>
          <a:lstStyle/>
          <a:p>
            <a:r>
              <a:rPr lang="el-GR" sz="2400" dirty="0"/>
              <a:t>Η θεραπευτική προσέγγιση μπορεί να περιλαμβάνει</a:t>
            </a:r>
            <a:r>
              <a:rPr lang="en-GB" sz="2400" dirty="0"/>
              <a:t>:</a:t>
            </a:r>
          </a:p>
          <a:p>
            <a:endParaRPr lang="en-GB" sz="2400" dirty="0"/>
          </a:p>
          <a:p>
            <a:pPr lvl="1">
              <a:spcAft>
                <a:spcPts val="400"/>
              </a:spcAft>
            </a:pPr>
            <a:r>
              <a:rPr lang="el-GR" sz="2400" dirty="0"/>
              <a:t>Αναγνώριση και εξάλειψη του υποκείμενου αιτίου</a:t>
            </a:r>
            <a:endParaRPr lang="en-GB" sz="2400" dirty="0"/>
          </a:p>
          <a:p>
            <a:pPr lvl="1">
              <a:spcAft>
                <a:spcPts val="400"/>
              </a:spcAft>
            </a:pPr>
            <a:r>
              <a:rPr lang="el-GR" sz="2400" dirty="0"/>
              <a:t>Αποφυγή </a:t>
            </a:r>
            <a:r>
              <a:rPr lang="el-GR" sz="2400" dirty="0" err="1"/>
              <a:t>εκλυτικών</a:t>
            </a:r>
            <a:r>
              <a:rPr lang="el-GR" sz="2400" dirty="0"/>
              <a:t> παραγόντων</a:t>
            </a:r>
            <a:endParaRPr lang="en-GB" sz="2400" dirty="0"/>
          </a:p>
          <a:p>
            <a:pPr lvl="1">
              <a:spcAft>
                <a:spcPts val="400"/>
              </a:spcAft>
            </a:pPr>
            <a:r>
              <a:rPr lang="el-GR" sz="2400" dirty="0"/>
              <a:t>Φαρμακευτική θεραπεία</a:t>
            </a:r>
            <a:r>
              <a:rPr lang="en-US" sz="2400" dirty="0"/>
              <a:t>, </a:t>
            </a:r>
            <a:r>
              <a:rPr lang="el-GR" sz="2400" dirty="0"/>
              <a:t>με στόχο την πρόληψη της απελευθέρωσης προφλεγμονωδών μεσολαβητών από τα μαστοκύτταρα και/ή τον περιορισμό της επίπτωσης των </a:t>
            </a:r>
            <a:r>
              <a:rPr lang="el-GR" sz="2400" dirty="0" err="1"/>
              <a:t>προφλεγμονωδών</a:t>
            </a:r>
            <a:r>
              <a:rPr lang="el-GR" sz="2400" dirty="0"/>
              <a:t> μεσολαβητών</a:t>
            </a:r>
            <a:endParaRPr lang="en-US" sz="2400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E2E40DC1-22AF-46D4-B4BD-0388BD4C449D}"/>
              </a:ext>
            </a:extLst>
          </p:cNvPr>
          <p:cNvSpPr txBox="1">
            <a:spLocks/>
          </p:cNvSpPr>
          <p:nvPr/>
        </p:nvSpPr>
        <p:spPr>
          <a:xfrm>
            <a:off x="5447928" y="6171071"/>
            <a:ext cx="3717449" cy="377377"/>
          </a:xfrm>
          <a:prstGeom prst="rect">
            <a:avLst/>
          </a:prstGeom>
        </p:spPr>
        <p:txBody>
          <a:bodyPr lIns="0" tIns="0" rIns="0" bIns="0" anchor="b"/>
          <a:lstStyle>
            <a:lvl1pPr marL="228600" indent="-228600" algn="l" defTabSz="914400" rtl="0" eaLnBrk="1" latinLnBrk="0" hangingPunct="1">
              <a:spcBef>
                <a:spcPts val="1200"/>
              </a:spcBef>
              <a:buClrTx/>
              <a:buSzPct val="120000"/>
              <a:buFont typeface="Arial" pitchFamily="34" charset="0"/>
              <a:buChar char="•"/>
              <a:tabLst>
                <a:tab pos="3998913" algn="r"/>
                <a:tab pos="8229600" algn="r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219170">
              <a:spcBef>
                <a:spcPts val="1600"/>
              </a:spcBef>
              <a:buNone/>
              <a:tabLst>
                <a:tab pos="5331751" algn="r"/>
                <a:tab pos="10972526" algn="r"/>
              </a:tabLst>
              <a:defRPr/>
            </a:pPr>
            <a:r>
              <a:rPr lang="en-US" sz="1050" dirty="0">
                <a:solidFill>
                  <a:srgbClr val="000000"/>
                </a:solidFill>
                <a:latin typeface="Arial" panose="020B0604020202020204"/>
              </a:rPr>
              <a:t>Zuberbier et al. Allergy. 20</a:t>
            </a:r>
            <a:r>
              <a:rPr lang="el-GR" sz="1050" dirty="0">
                <a:solidFill>
                  <a:srgbClr val="000000"/>
                </a:solidFill>
                <a:latin typeface="Arial" panose="020B0604020202020204"/>
              </a:rPr>
              <a:t>21</a:t>
            </a:r>
            <a:r>
              <a:rPr lang="en-US" sz="1050" dirty="0">
                <a:solidFill>
                  <a:srgbClr val="000000"/>
                </a:solidFill>
                <a:latin typeface="Arial" panose="020B06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51940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- Τίτλος"/>
          <p:cNvSpPr>
            <a:spLocks noGrp="1"/>
          </p:cNvSpPr>
          <p:nvPr>
            <p:ph type="title" idx="4294967295"/>
          </p:nvPr>
        </p:nvSpPr>
        <p:spPr>
          <a:xfrm>
            <a:off x="2486024" y="141290"/>
            <a:ext cx="7621751" cy="895457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altLang="en-US" sz="3200" b="1" dirty="0">
                <a:latin typeface="+mn-lt"/>
                <a:cs typeface="Times New Roman" panose="02020603050405020304" pitchFamily="18" charset="0"/>
              </a:rPr>
              <a:t>Θεραπεία χρόνιας αυθόρμητης κνίδωσης</a:t>
            </a:r>
            <a:br>
              <a:rPr lang="el-GR" altLang="en-US" sz="3200" b="1" dirty="0">
                <a:latin typeface="+mn-lt"/>
                <a:cs typeface="Times New Roman" panose="02020603050405020304" pitchFamily="18" charset="0"/>
              </a:rPr>
            </a:br>
            <a:r>
              <a:rPr lang="en-US" altLang="en-US" sz="3200" b="1" dirty="0">
                <a:latin typeface="+mn-lt"/>
                <a:cs typeface="Times New Roman" panose="02020603050405020304" pitchFamily="18" charset="0"/>
              </a:rPr>
              <a:t>(Guidelines 2021)</a:t>
            </a:r>
            <a:endParaRPr lang="el-GR" alt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5802" y="1643050"/>
            <a:ext cx="3240360" cy="70788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cs typeface="Comic Sans MS"/>
              </a:rPr>
              <a:t>H1 </a:t>
            </a:r>
            <a:r>
              <a:rPr lang="el-GR" sz="2000" b="1" dirty="0" err="1">
                <a:cs typeface="Comic Sans MS"/>
              </a:rPr>
              <a:t>Αντισταμινικά</a:t>
            </a:r>
            <a:r>
              <a:rPr lang="el-GR" sz="2000" b="1" dirty="0">
                <a:cs typeface="Comic Sans MS"/>
              </a:rPr>
              <a:t> (2</a:t>
            </a:r>
            <a:r>
              <a:rPr lang="el-GR" sz="2000" b="1" baseline="30000" dirty="0">
                <a:cs typeface="Comic Sans MS"/>
              </a:rPr>
              <a:t>ης</a:t>
            </a:r>
            <a:r>
              <a:rPr lang="el-GR" sz="2000" b="1" dirty="0">
                <a:cs typeface="Comic Sans MS"/>
              </a:rPr>
              <a:t> γενιάς) έως </a:t>
            </a:r>
            <a:r>
              <a:rPr lang="en-US" sz="2000" b="1" dirty="0">
                <a:cs typeface="Comic Sans MS"/>
              </a:rPr>
              <a:t>4x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77506" y="4766480"/>
            <a:ext cx="2430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cs typeface="Comic Sans MS"/>
              </a:rPr>
              <a:t>Σε ανεπαρκή έλεγχο:</a:t>
            </a:r>
            <a:br>
              <a:rPr lang="el-GR" sz="1400" b="1" dirty="0">
                <a:cs typeface="Comic Sans MS"/>
              </a:rPr>
            </a:br>
            <a:r>
              <a:rPr lang="el-GR" sz="1400" b="1" dirty="0">
                <a:cs typeface="Comic Sans MS"/>
              </a:rPr>
              <a:t>6 μήνες </a:t>
            </a:r>
            <a:r>
              <a:rPr lang="el-GR" sz="1400" dirty="0">
                <a:cs typeface="Comic Sans MS"/>
              </a:rPr>
              <a:t>μετά ή </a:t>
            </a:r>
            <a:r>
              <a:rPr lang="el-GR" sz="1400" b="1" dirty="0">
                <a:cs typeface="Comic Sans MS"/>
              </a:rPr>
              <a:t>νωρίτερα</a:t>
            </a:r>
            <a:r>
              <a:rPr lang="el-GR" sz="1400" dirty="0">
                <a:cs typeface="Comic Sans MS"/>
              </a:rPr>
              <a:t> αν τα Συμπτώματα δεν είναι ανεκτά</a:t>
            </a:r>
            <a:endParaRPr lang="en-US" sz="1400" dirty="0"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7240" y="3571877"/>
            <a:ext cx="3192642" cy="101566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cs typeface="Comic Sans MS"/>
              </a:rPr>
              <a:t>Προσθήκη στα Η1 </a:t>
            </a:r>
            <a:r>
              <a:rPr lang="el-GR" sz="2000" b="1" dirty="0" err="1">
                <a:cs typeface="Comic Sans MS"/>
              </a:rPr>
              <a:t>Αντισταμινικά</a:t>
            </a:r>
            <a:br>
              <a:rPr lang="en-US" sz="2000" b="1" dirty="0">
                <a:cs typeface="Comic Sans MS"/>
              </a:rPr>
            </a:br>
            <a:r>
              <a:rPr lang="el-GR" sz="2000" b="1" dirty="0">
                <a:cs typeface="Comic Sans MS"/>
              </a:rPr>
              <a:t>(2</a:t>
            </a:r>
            <a:r>
              <a:rPr lang="el-GR" sz="2000" b="1" baseline="30000" dirty="0">
                <a:cs typeface="Comic Sans MS"/>
              </a:rPr>
              <a:t>ης</a:t>
            </a:r>
            <a:r>
              <a:rPr lang="el-GR" sz="2000" b="1" dirty="0">
                <a:cs typeface="Comic Sans MS"/>
              </a:rPr>
              <a:t> γενιάς): </a:t>
            </a:r>
            <a:r>
              <a:rPr lang="en-US" sz="2000" b="1" dirty="0" err="1">
                <a:cs typeface="Comic Sans MS"/>
              </a:rPr>
              <a:t>Omalizumab</a:t>
            </a:r>
            <a:endParaRPr lang="en-US" sz="2000" b="1" dirty="0"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87459" y="5599780"/>
            <a:ext cx="3192642" cy="101566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cs typeface="Comic Sans MS"/>
              </a:rPr>
              <a:t>Προσθήκη στα Η1 </a:t>
            </a:r>
            <a:r>
              <a:rPr lang="el-GR" sz="2000" b="1" dirty="0" err="1">
                <a:cs typeface="Comic Sans MS"/>
              </a:rPr>
              <a:t>Αντισταμινικά</a:t>
            </a:r>
            <a:br>
              <a:rPr lang="en-US" sz="2000" b="1" dirty="0">
                <a:cs typeface="Comic Sans MS"/>
              </a:rPr>
            </a:br>
            <a:r>
              <a:rPr lang="el-GR" sz="2000" b="1" dirty="0">
                <a:cs typeface="Comic Sans MS"/>
              </a:rPr>
              <a:t>(2</a:t>
            </a:r>
            <a:r>
              <a:rPr lang="el-GR" sz="2000" b="1" baseline="30000" dirty="0">
                <a:cs typeface="Comic Sans MS"/>
              </a:rPr>
              <a:t>ης</a:t>
            </a:r>
            <a:r>
              <a:rPr lang="el-GR" sz="2000" b="1" dirty="0">
                <a:cs typeface="Comic Sans MS"/>
              </a:rPr>
              <a:t> γενιάς): </a:t>
            </a:r>
            <a:r>
              <a:rPr lang="el-GR" sz="2000" b="1" dirty="0" err="1">
                <a:cs typeface="Comic Sans MS"/>
              </a:rPr>
              <a:t>Κυκλοσπορίνη</a:t>
            </a:r>
            <a:endParaRPr lang="en-US" sz="2000" b="1" dirty="0"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9689" y="1900478"/>
            <a:ext cx="1322766" cy="1200329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cs typeface="Comic Sans MS"/>
              </a:rPr>
              <a:t>Εξετάστε την παραπομπή σε Ειδικό</a:t>
            </a:r>
            <a:endParaRPr lang="en-US" dirty="0">
              <a:cs typeface="Comic Sans M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4224" y="4309375"/>
            <a:ext cx="1988232" cy="1200329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cs typeface="Comic Sans MS"/>
              </a:rPr>
              <a:t>Θα πρέπει να πραγματοποιείται υπό την επίβλεψη ειδικού</a:t>
            </a:r>
            <a:endParaRPr lang="en-US" dirty="0"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81950" y="2500307"/>
            <a:ext cx="25382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cs typeface="Comic Sans MS"/>
              </a:rPr>
              <a:t>Σε ανεπαρκή έλεγχο:</a:t>
            </a:r>
            <a:br>
              <a:rPr lang="el-GR" sz="1400" b="1" dirty="0">
                <a:cs typeface="Comic Sans MS"/>
              </a:rPr>
            </a:br>
            <a:r>
              <a:rPr lang="el-GR" sz="1400" dirty="0">
                <a:cs typeface="Comic Sans MS"/>
              </a:rPr>
              <a:t>Μετά από </a:t>
            </a:r>
            <a:r>
              <a:rPr lang="el-GR" sz="1400" b="1" dirty="0">
                <a:cs typeface="Comic Sans MS"/>
              </a:rPr>
              <a:t>2-4 εβδομάδες </a:t>
            </a:r>
            <a:r>
              <a:rPr lang="el-GR" sz="1400" dirty="0">
                <a:cs typeface="Comic Sans MS"/>
              </a:rPr>
              <a:t>ή</a:t>
            </a:r>
            <a:r>
              <a:rPr lang="el-GR" sz="1400" b="1" dirty="0">
                <a:cs typeface="Comic Sans MS"/>
              </a:rPr>
              <a:t> νωρίτερα </a:t>
            </a:r>
            <a:r>
              <a:rPr lang="el-GR" sz="1400" dirty="0">
                <a:cs typeface="Comic Sans MS"/>
              </a:rPr>
              <a:t>αν τα Συμπτώματα δεν είναι ανεκτά</a:t>
            </a:r>
            <a:endParaRPr lang="en-US" sz="1400" dirty="0">
              <a:cs typeface="Comic Sans MS"/>
            </a:endParaRPr>
          </a:p>
        </p:txBody>
      </p:sp>
      <p:sp>
        <p:nvSpPr>
          <p:cNvPr id="16" name="Isosceles Triangle 15"/>
          <p:cNvSpPr/>
          <p:nvPr/>
        </p:nvSpPr>
        <p:spPr>
          <a:xfrm>
            <a:off x="4155411" y="1423315"/>
            <a:ext cx="324036" cy="187220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55411" y="3871587"/>
            <a:ext cx="324036" cy="1944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024562" y="2643182"/>
            <a:ext cx="378042" cy="72008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6096000" y="4714884"/>
            <a:ext cx="378042" cy="72008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- Ορθογώνιο"/>
          <p:cNvSpPr/>
          <p:nvPr/>
        </p:nvSpPr>
        <p:spPr>
          <a:xfrm>
            <a:off x="8688288" y="6345485"/>
            <a:ext cx="3070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 </a:t>
            </a:r>
            <a:r>
              <a:rPr lang="en-US" sz="1400" dirty="0" err="1"/>
              <a:t>Zuberbier</a:t>
            </a:r>
            <a:r>
              <a:rPr lang="en-US" sz="1400" dirty="0"/>
              <a:t> T. et al, Allergy. 2021,18 Sep.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3944604812"/>
      </p:ext>
    </p:extLst>
  </p:cSld>
  <p:clrMapOvr>
    <a:masterClrMapping/>
  </p:clrMapOvr>
  <p:transition spd="slow" advClick="0">
    <p:cover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/>
              <a:t>Αντιϊσταμινικά 2</a:t>
            </a:r>
            <a:r>
              <a:rPr lang="el-GR" sz="4000" b="1" baseline="30000" dirty="0"/>
              <a:t>ης</a:t>
            </a:r>
            <a:r>
              <a:rPr lang="el-GR" sz="4000" b="1" dirty="0"/>
              <a:t> γενιάς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5480" y="1417638"/>
            <a:ext cx="8712968" cy="5112568"/>
          </a:xfrm>
        </p:spPr>
        <p:txBody>
          <a:bodyPr>
            <a:normAutofit/>
          </a:bodyPr>
          <a:lstStyle/>
          <a:p>
            <a:r>
              <a:rPr lang="el-GR" sz="2600" dirty="0"/>
              <a:t>Αποτελεσματικά</a:t>
            </a:r>
          </a:p>
          <a:p>
            <a:r>
              <a:rPr lang="el-GR" sz="2600" dirty="0"/>
              <a:t>Γρήγορη έναρξη δράσης</a:t>
            </a:r>
          </a:p>
          <a:p>
            <a:r>
              <a:rPr lang="el-GR" sz="2600" dirty="0"/>
              <a:t>Μειωμένη καταστολή σε σχέση με τα αντιϊσταμινικά πρώτης γενιάς</a:t>
            </a:r>
          </a:p>
          <a:p>
            <a:r>
              <a:rPr lang="el-GR" sz="2600" dirty="0"/>
              <a:t>Σχετικά απαλλαγμένα από παρενεργειες του  ΚΝΣ και από αντιμουσκαρινικές, αντισεροτονινικές και αντι-α-αδρενεργικές επιδράσεις</a:t>
            </a:r>
          </a:p>
          <a:p>
            <a:r>
              <a:rPr lang="el-GR" sz="2600" dirty="0"/>
              <a:t>Δεν έχουν σημαντικές αλληλεπιδράσεις σε συγχορήγηση με άλλους φαρμακευτικούς παράγοντες ή αλκοόλ</a:t>
            </a:r>
          </a:p>
          <a:p>
            <a:r>
              <a:rPr lang="el-GR" sz="2600" dirty="0"/>
              <a:t>Ασφάλεια στην μακροχρόνια χορήγηση</a:t>
            </a:r>
          </a:p>
          <a:p>
            <a:pPr>
              <a:buFont typeface="Wingdings" pitchFamily="2" charset="2"/>
              <a:buChar char="q"/>
            </a:pPr>
            <a:endParaRPr lang="el-GR" dirty="0"/>
          </a:p>
          <a:p>
            <a:pPr>
              <a:buFont typeface="Wingdings" pitchFamily="2" charset="2"/>
              <a:buChar char="q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115124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C2440C4-C61F-64E0-02EF-4EC33356F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"/>
          <a:stretch/>
        </p:blipFill>
        <p:spPr>
          <a:xfrm>
            <a:off x="2423592" y="548680"/>
            <a:ext cx="6984776" cy="5876890"/>
          </a:xfrm>
        </p:spPr>
      </p:pic>
    </p:spTree>
    <p:extLst>
      <p:ext uri="{BB962C8B-B14F-4D97-AF65-F5344CB8AC3E}">
        <p14:creationId xmlns:p14="http://schemas.microsoft.com/office/powerpoint/2010/main" val="13418902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534400" cy="648072"/>
          </a:xfrm>
        </p:spPr>
        <p:txBody>
          <a:bodyPr>
            <a:normAutofit fontScale="90000"/>
          </a:bodyPr>
          <a:lstStyle/>
          <a:p>
            <a:br>
              <a:rPr lang="el-GR" dirty="0"/>
            </a:br>
            <a:r>
              <a:rPr lang="el-GR" sz="4000" b="1" dirty="0"/>
              <a:t>Άλλες προτασεις στις κατευθυντήριες </a:t>
            </a:r>
            <a:r>
              <a:rPr lang="el-GR" sz="4000" b="1" dirty="0" err="1"/>
              <a:t>οδηγιες</a:t>
            </a:r>
            <a:r>
              <a:rPr lang="el-GR" sz="4000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700808"/>
            <a:ext cx="8503920" cy="43982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l-GR" dirty="0"/>
          </a:p>
          <a:p>
            <a:r>
              <a:rPr lang="el-GR" dirty="0"/>
              <a:t>Δεν συστήνεται η χρήση </a:t>
            </a:r>
            <a:r>
              <a:rPr lang="el-GR" dirty="0" err="1"/>
              <a:t>αντισταμινικών</a:t>
            </a:r>
            <a:r>
              <a:rPr lang="el-GR" dirty="0"/>
              <a:t> 1ης γενιάς</a:t>
            </a:r>
          </a:p>
          <a:p>
            <a:r>
              <a:rPr lang="el-GR" dirty="0"/>
              <a:t>Δεν συστήνεται αλλά ούτε και αποτρέπεται η ταυτόχρονη χρήση διαφορετικών αντισταμινικών στη θεραπεία της ΧΑΚ</a:t>
            </a:r>
          </a:p>
          <a:p>
            <a:r>
              <a:rPr lang="el-GR" dirty="0"/>
              <a:t>Δεν έχει αποδειχθεί η υπεροχή ενός αντιισταμινικού 2</a:t>
            </a:r>
            <a:r>
              <a:rPr lang="el-GR" baseline="30000" dirty="0"/>
              <a:t>ης</a:t>
            </a:r>
            <a:r>
              <a:rPr lang="el-GR" dirty="0"/>
              <a:t> γενιάς έναντι ενός άλλου στην αντιμετώπιση της ΧΑΚ.</a:t>
            </a:r>
          </a:p>
          <a:p>
            <a:r>
              <a:rPr lang="el-GR" dirty="0"/>
              <a:t>Δεν συστήνονται αντι-Η2 αντισταμινικά στη θεραπεία της ΧΑΚ</a:t>
            </a:r>
          </a:p>
          <a:p>
            <a:r>
              <a:rPr lang="el-GR" dirty="0"/>
              <a:t>Ο ίδιος θεραπευτικός αλγόριθμος συστήνεται να ακολουθείται και στα παιδιά</a:t>
            </a:r>
          </a:p>
          <a:p>
            <a:r>
              <a:rPr lang="el-GR" dirty="0"/>
              <a:t>Στις εγκύους και στην γαλουχία συστήνεται η χρήση λοραταδίνης και σετριζίνης και η ασφάλεια τους πιθανώς επεκτείνεται στη δεσλοραταδίνη και </a:t>
            </a:r>
            <a:r>
              <a:rPr lang="el-GR" dirty="0" err="1"/>
              <a:t>λεβοσετιριζίνη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7804044" y="6284059"/>
            <a:ext cx="25256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/>
              <a:t> </a:t>
            </a:r>
            <a:r>
              <a:rPr lang="en-US" sz="1400" dirty="0" err="1"/>
              <a:t>Zuberbier</a:t>
            </a:r>
            <a:r>
              <a:rPr lang="en-US" sz="1400" dirty="0"/>
              <a:t> T. et al, Allergy. 2021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887718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195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Omalizumab</a:t>
            </a:r>
            <a:r>
              <a:rPr lang="en-US" sz="3200" b="1" dirty="0"/>
              <a:t> </a:t>
            </a:r>
            <a:endParaRPr lang="el-GR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1052736"/>
            <a:ext cx="8784976" cy="4608512"/>
          </a:xfrm>
        </p:spPr>
        <p:txBody>
          <a:bodyPr>
            <a:normAutofit/>
          </a:bodyPr>
          <a:lstStyle/>
          <a:p>
            <a:r>
              <a:rPr lang="el-GR" sz="2800" dirty="0"/>
              <a:t>Χορήγηση του </a:t>
            </a:r>
            <a:r>
              <a:rPr lang="el-GR" sz="2800" dirty="0" err="1"/>
              <a:t>Omalizumab</a:t>
            </a:r>
            <a:r>
              <a:rPr lang="el-GR" sz="2800" dirty="0"/>
              <a:t> ως επιπρόσθετη θεραπεία των 2ης γενιάς H1-αντιισταμινικών</a:t>
            </a:r>
          </a:p>
          <a:p>
            <a:r>
              <a:rPr lang="el-GR" sz="2800" dirty="0" err="1"/>
              <a:t>Εξανθρωποποιημένο</a:t>
            </a:r>
            <a:r>
              <a:rPr lang="el-GR" sz="2800" dirty="0"/>
              <a:t> </a:t>
            </a:r>
            <a:r>
              <a:rPr lang="el-GR" sz="2800" dirty="0" err="1"/>
              <a:t>μονοκλωνικό</a:t>
            </a:r>
            <a:r>
              <a:rPr lang="el-GR" sz="2800" dirty="0"/>
              <a:t> αντίσωμα</a:t>
            </a:r>
          </a:p>
          <a:p>
            <a:r>
              <a:rPr lang="el-GR" sz="2800" dirty="0"/>
              <a:t>300mg κάθε 4 εβδομάδες</a:t>
            </a:r>
            <a:r>
              <a:rPr lang="en-US" sz="2800" dirty="0"/>
              <a:t> (</a:t>
            </a:r>
            <a:r>
              <a:rPr lang="el-GR" sz="2800" dirty="0"/>
              <a:t>μέχρι και 600</a:t>
            </a:r>
            <a:r>
              <a:rPr lang="en-US" sz="2800" dirty="0"/>
              <a:t>mg /2w)</a:t>
            </a:r>
            <a:endParaRPr lang="el-GR" sz="2800" dirty="0"/>
          </a:p>
          <a:p>
            <a:r>
              <a:rPr lang="el-GR" sz="2800" dirty="0"/>
              <a:t>Υποδόρια ένεση με χρόνο ημίσειας ζωής 26 ημέρες</a:t>
            </a:r>
          </a:p>
          <a:p>
            <a:r>
              <a:rPr lang="el-GR" sz="2800" dirty="0"/>
              <a:t>Χορήγηση για 6-12 μήνες, χωρίς ε/ε</a:t>
            </a:r>
          </a:p>
          <a:p>
            <a:r>
              <a:rPr lang="el-GR" sz="2800" dirty="0"/>
              <a:t>Συχνότερες ανεπιθύμητες ενέργειες</a:t>
            </a:r>
            <a:r>
              <a:rPr lang="en-US" sz="2800" dirty="0"/>
              <a:t>: </a:t>
            </a:r>
            <a:r>
              <a:rPr lang="el-GR" sz="2800" dirty="0"/>
              <a:t>κεφαλαλγία, </a:t>
            </a:r>
            <a:r>
              <a:rPr lang="el-GR" sz="2800" dirty="0" err="1"/>
              <a:t>ρινοφαρυγγιτίδα</a:t>
            </a:r>
            <a:r>
              <a:rPr lang="el-GR" sz="2800" dirty="0"/>
              <a:t>, </a:t>
            </a:r>
            <a:r>
              <a:rPr lang="el-GR" sz="2800" dirty="0" err="1"/>
              <a:t>παραρινοκολπίτιδα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22450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377779" y="4844445"/>
            <a:ext cx="3227629" cy="5897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675" dirty="0">
                <a:solidFill>
                  <a:schemeClr val="tx1"/>
                </a:solidFill>
              </a:rPr>
              <a:t>Patients received </a:t>
            </a:r>
            <a:r>
              <a:rPr lang="en-GB" sz="675" dirty="0" err="1">
                <a:solidFill>
                  <a:schemeClr val="tx1"/>
                </a:solidFill>
              </a:rPr>
              <a:t>omalizumab</a:t>
            </a:r>
            <a:r>
              <a:rPr lang="en-GB" sz="675" dirty="0">
                <a:solidFill>
                  <a:schemeClr val="tx1"/>
                </a:solidFill>
              </a:rPr>
              <a:t> 300 mg or placebo at 4-weekly intervals during the treatment period (Day 1 to 85) </a:t>
            </a:r>
          </a:p>
          <a:p>
            <a:pPr>
              <a:lnSpc>
                <a:spcPct val="100000"/>
              </a:lnSpc>
            </a:pPr>
            <a:r>
              <a:rPr lang="en-GB" sz="675" dirty="0">
                <a:solidFill>
                  <a:schemeClr val="tx1"/>
                </a:solidFill>
              </a:rPr>
              <a:t>CSU=chronic spontaneous </a:t>
            </a:r>
            <a:r>
              <a:rPr lang="en-GB" sz="675" dirty="0" err="1">
                <a:solidFill>
                  <a:schemeClr val="tx1"/>
                </a:solidFill>
              </a:rPr>
              <a:t>urticaria</a:t>
            </a:r>
            <a:r>
              <a:rPr lang="en-GB" sz="675" dirty="0">
                <a:solidFill>
                  <a:schemeClr val="tx1"/>
                </a:solidFill>
              </a:rPr>
              <a:t>; Fc</a:t>
            </a:r>
            <a:r>
              <a:rPr lang="el-GR" sz="675" dirty="0">
                <a:solidFill>
                  <a:schemeClr val="tx1"/>
                </a:solidFill>
              </a:rPr>
              <a:t>ε</a:t>
            </a:r>
            <a:r>
              <a:rPr lang="en-GB" sz="675" dirty="0">
                <a:solidFill>
                  <a:schemeClr val="tx1"/>
                </a:solidFill>
              </a:rPr>
              <a:t>RI=high affinity </a:t>
            </a:r>
            <a:r>
              <a:rPr lang="en-GB" sz="675" dirty="0" err="1">
                <a:solidFill>
                  <a:schemeClr val="tx1"/>
                </a:solidFill>
              </a:rPr>
              <a:t>IgE</a:t>
            </a:r>
            <a:r>
              <a:rPr lang="en-GB" sz="675" dirty="0">
                <a:solidFill>
                  <a:schemeClr val="tx1"/>
                </a:solidFill>
              </a:rPr>
              <a:t> receptor; </a:t>
            </a:r>
            <a:r>
              <a:rPr lang="en-GB" sz="675" dirty="0" err="1">
                <a:solidFill>
                  <a:schemeClr val="tx1"/>
                </a:solidFill>
              </a:rPr>
              <a:t>IgE</a:t>
            </a:r>
            <a:r>
              <a:rPr lang="en-GB" sz="675" dirty="0">
                <a:solidFill>
                  <a:schemeClr val="tx1"/>
                </a:solidFill>
              </a:rPr>
              <a:t>=immunoglobulin E; </a:t>
            </a:r>
            <a:r>
              <a:rPr lang="en-GB" sz="675" dirty="0" err="1">
                <a:solidFill>
                  <a:schemeClr val="tx1"/>
                </a:solidFill>
              </a:rPr>
              <a:t>MoA</a:t>
            </a:r>
            <a:r>
              <a:rPr lang="en-GB" sz="675" dirty="0">
                <a:solidFill>
                  <a:schemeClr val="tx1"/>
                </a:solidFill>
              </a:rPr>
              <a:t>=mechanism of action</a:t>
            </a:r>
          </a:p>
        </p:txBody>
      </p:sp>
      <p:sp>
        <p:nvSpPr>
          <p:cNvPr id="837665" name="Rectangle 33"/>
          <p:cNvSpPr>
            <a:spLocks noGrp="1" noChangeArrowheads="1"/>
          </p:cNvSpPr>
          <p:nvPr>
            <p:ph type="title"/>
          </p:nvPr>
        </p:nvSpPr>
        <p:spPr>
          <a:xfrm>
            <a:off x="1524000" y="1060357"/>
            <a:ext cx="9144000" cy="719393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Omalizumab: 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Προτεινόμενος τρόπος δράσης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 anti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-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IgE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+mn-lt"/>
              <a:cs typeface="Comic Sans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611888" y="2214859"/>
            <a:ext cx="2632201" cy="2353339"/>
            <a:chOff x="400551" y="1206008"/>
            <a:chExt cx="4679467" cy="4183714"/>
          </a:xfrm>
        </p:grpSpPr>
        <p:sp>
          <p:nvSpPr>
            <p:cNvPr id="638" name="Rectangle 637"/>
            <p:cNvSpPr/>
            <p:nvPr/>
          </p:nvSpPr>
          <p:spPr>
            <a:xfrm rot="1044120">
              <a:off x="400551" y="3225927"/>
              <a:ext cx="1274718" cy="1186657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grpSp>
          <p:nvGrpSpPr>
            <p:cNvPr id="934" name="Group 83"/>
            <p:cNvGrpSpPr>
              <a:grpSpLocks/>
            </p:cNvGrpSpPr>
            <p:nvPr/>
          </p:nvGrpSpPr>
          <p:grpSpPr bwMode="auto">
            <a:xfrm rot="2537367">
              <a:off x="4126885" y="1465160"/>
              <a:ext cx="913926" cy="767076"/>
              <a:chOff x="312" y="2511"/>
              <a:chExt cx="890" cy="747"/>
            </a:xfrm>
          </p:grpSpPr>
          <p:grpSp>
            <p:nvGrpSpPr>
              <p:cNvPr id="935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955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6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7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8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9" name="Oval 89"/>
                <p:cNvSpPr>
                  <a:spLocks noChangeArrowheads="1"/>
                </p:cNvSpPr>
                <p:nvPr/>
              </p:nvSpPr>
              <p:spPr bwMode="auto">
                <a:xfrm>
                  <a:off x="2062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60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961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971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72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62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969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70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63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967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68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64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965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66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936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37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38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39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40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41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942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953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4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43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949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0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1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2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44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947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48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945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46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895" name="Group 83"/>
            <p:cNvGrpSpPr>
              <a:grpSpLocks/>
            </p:cNvGrpSpPr>
            <p:nvPr/>
          </p:nvGrpSpPr>
          <p:grpSpPr bwMode="auto">
            <a:xfrm rot="1561627">
              <a:off x="3002379" y="1642887"/>
              <a:ext cx="913926" cy="767076"/>
              <a:chOff x="312" y="2511"/>
              <a:chExt cx="890" cy="747"/>
            </a:xfrm>
          </p:grpSpPr>
          <p:grpSp>
            <p:nvGrpSpPr>
              <p:cNvPr id="896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916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7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8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9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20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21" name="Oval 90"/>
                <p:cNvSpPr>
                  <a:spLocks noChangeArrowheads="1"/>
                </p:cNvSpPr>
                <p:nvPr/>
              </p:nvSpPr>
              <p:spPr bwMode="auto">
                <a:xfrm>
                  <a:off x="1962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922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932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33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23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930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31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24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928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29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25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926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27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897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98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99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0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1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2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903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914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5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04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910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1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2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3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05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908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09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906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7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843" name="Group 83"/>
            <p:cNvGrpSpPr>
              <a:grpSpLocks/>
            </p:cNvGrpSpPr>
            <p:nvPr/>
          </p:nvGrpSpPr>
          <p:grpSpPr bwMode="auto">
            <a:xfrm rot="16200000">
              <a:off x="909319" y="3639995"/>
              <a:ext cx="913926" cy="767076"/>
              <a:chOff x="312" y="2511"/>
              <a:chExt cx="890" cy="747"/>
            </a:xfrm>
          </p:grpSpPr>
          <p:grpSp>
            <p:nvGrpSpPr>
              <p:cNvPr id="857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877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8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9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80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81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82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883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893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94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84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891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92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85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889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90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86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887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88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858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59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0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1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2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3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864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875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6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65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871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2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3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4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66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869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0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867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8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sp>
          <p:nvSpPr>
            <p:cNvPr id="204" name="Rectangle 2048"/>
            <p:cNvSpPr/>
            <p:nvPr/>
          </p:nvSpPr>
          <p:spPr>
            <a:xfrm rot="19316935">
              <a:off x="2009642" y="2868998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7" name="Rectangle 2048"/>
            <p:cNvSpPr/>
            <p:nvPr/>
          </p:nvSpPr>
          <p:spPr>
            <a:xfrm rot="3233047">
              <a:off x="3597142" y="3355094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8" name="Rectangle 2048"/>
            <p:cNvSpPr/>
            <p:nvPr/>
          </p:nvSpPr>
          <p:spPr>
            <a:xfrm rot="4464168">
              <a:off x="3726316" y="3701793"/>
              <a:ext cx="289557" cy="230208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840" name="Rectangle 839"/>
            <p:cNvSpPr/>
            <p:nvPr/>
          </p:nvSpPr>
          <p:spPr>
            <a:xfrm rot="1044120">
              <a:off x="1762814" y="2717278"/>
              <a:ext cx="2727824" cy="1288955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grpSp>
          <p:nvGrpSpPr>
            <p:cNvPr id="255" name="Group 83"/>
            <p:cNvGrpSpPr>
              <a:grpSpLocks/>
            </p:cNvGrpSpPr>
            <p:nvPr/>
          </p:nvGrpSpPr>
          <p:grpSpPr bwMode="auto">
            <a:xfrm rot="17241389">
              <a:off x="988513" y="3075016"/>
              <a:ext cx="913926" cy="767076"/>
              <a:chOff x="312" y="2511"/>
              <a:chExt cx="890" cy="747"/>
            </a:xfrm>
          </p:grpSpPr>
          <p:grpSp>
            <p:nvGrpSpPr>
              <p:cNvPr id="256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350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0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1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3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7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8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372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404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0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73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402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03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74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38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8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75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38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8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257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58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59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0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1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2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263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33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40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64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278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79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0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1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66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269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70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267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8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602" name="Group 601"/>
            <p:cNvGrpSpPr/>
            <p:nvPr/>
          </p:nvGrpSpPr>
          <p:grpSpPr>
            <a:xfrm rot="16807814">
              <a:off x="721531" y="3340223"/>
              <a:ext cx="399640" cy="641172"/>
              <a:chOff x="942542" y="1611147"/>
              <a:chExt cx="1685925" cy="2704871"/>
            </a:xfrm>
          </p:grpSpPr>
          <p:sp>
            <p:nvSpPr>
              <p:cNvPr id="603" name="Freeform 30"/>
              <p:cNvSpPr>
                <a:spLocks/>
              </p:cNvSpPr>
              <p:nvPr/>
            </p:nvSpPr>
            <p:spPr bwMode="auto">
              <a:xfrm>
                <a:off x="2147466" y="2757475"/>
                <a:ext cx="182567" cy="1558541"/>
              </a:xfrm>
              <a:custGeom>
                <a:avLst/>
                <a:gdLst>
                  <a:gd name="T0" fmla="*/ 289819556 w 115"/>
                  <a:gd name="T1" fmla="*/ 0 h 108"/>
                  <a:gd name="T2" fmla="*/ 264617925 w 115"/>
                  <a:gd name="T3" fmla="*/ 272176875 h 108"/>
                  <a:gd name="T4" fmla="*/ 0 w 115"/>
                  <a:gd name="T5" fmla="*/ 196572188 h 10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5" h="108">
                    <a:moveTo>
                      <a:pt x="115" y="0"/>
                    </a:moveTo>
                    <a:lnTo>
                      <a:pt x="105" y="108"/>
                    </a:lnTo>
                    <a:lnTo>
                      <a:pt x="0" y="78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51432" tIns="25716" rIns="51432" bIns="25716" anchor="ctr">
                <a:spAutoFit/>
              </a:bodyPr>
              <a:lstStyle/>
              <a:p>
                <a:pPr defTabSz="342900"/>
                <a:endParaRPr lang="en-GB" sz="1013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604" name="AutoShape 34"/>
              <p:cNvSpPr>
                <a:spLocks noChangeArrowheads="1"/>
              </p:cNvSpPr>
              <p:nvPr/>
            </p:nvSpPr>
            <p:spPr bwMode="auto">
              <a:xfrm>
                <a:off x="942542" y="1611147"/>
                <a:ext cx="1685925" cy="2447843"/>
              </a:xfrm>
              <a:prstGeom prst="star32">
                <a:avLst>
                  <a:gd name="adj" fmla="val 44736"/>
                </a:avLst>
              </a:prstGeom>
              <a:solidFill>
                <a:schemeClr val="accent3">
                  <a:lumMod val="75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05" name="Freeform 249"/>
              <p:cNvSpPr>
                <a:spLocks/>
              </p:cNvSpPr>
              <p:nvPr/>
            </p:nvSpPr>
            <p:spPr bwMode="auto">
              <a:xfrm flipH="1">
                <a:off x="1247344" y="2757478"/>
                <a:ext cx="182559" cy="1558540"/>
              </a:xfrm>
              <a:custGeom>
                <a:avLst/>
                <a:gdLst>
                  <a:gd name="T0" fmla="*/ 289816381 w 115"/>
                  <a:gd name="T1" fmla="*/ 0 h 108"/>
                  <a:gd name="T2" fmla="*/ 264614888 w 115"/>
                  <a:gd name="T3" fmla="*/ 272176875 h 108"/>
                  <a:gd name="T4" fmla="*/ 0 w 115"/>
                  <a:gd name="T5" fmla="*/ 196572188 h 10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5" h="108">
                    <a:moveTo>
                      <a:pt x="115" y="0"/>
                    </a:moveTo>
                    <a:lnTo>
                      <a:pt x="105" y="108"/>
                    </a:lnTo>
                    <a:lnTo>
                      <a:pt x="0" y="78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51432" tIns="25716" rIns="51432" bIns="25716" anchor="ctr">
                <a:spAutoFit/>
              </a:bodyPr>
              <a:lstStyle/>
              <a:p>
                <a:pPr defTabSz="342900"/>
                <a:endParaRPr lang="en-GB" sz="1013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  <p:grpSp>
          <p:nvGrpSpPr>
            <p:cNvPr id="196" name="Group 83"/>
            <p:cNvGrpSpPr>
              <a:grpSpLocks/>
            </p:cNvGrpSpPr>
            <p:nvPr/>
          </p:nvGrpSpPr>
          <p:grpSpPr bwMode="auto">
            <a:xfrm rot="3070011">
              <a:off x="1475144" y="1540431"/>
              <a:ext cx="913926" cy="767077"/>
              <a:chOff x="312" y="2511"/>
              <a:chExt cx="890" cy="747"/>
            </a:xfrm>
          </p:grpSpPr>
          <p:grpSp>
            <p:nvGrpSpPr>
              <p:cNvPr id="197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290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1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2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3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4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5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296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306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7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297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304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5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298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302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3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299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300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1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198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199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00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01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02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11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212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288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9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13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284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5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14" name="Group 115"/>
              <p:cNvGrpSpPr>
                <a:grpSpLocks/>
              </p:cNvGrpSpPr>
              <p:nvPr/>
            </p:nvGrpSpPr>
            <p:grpSpPr bwMode="auto">
              <a:xfrm rot="2741174" flipH="1">
                <a:off x="769" y="2386"/>
                <a:ext cx="257" cy="592"/>
                <a:chOff x="1335" y="2232"/>
                <a:chExt cx="485" cy="1136"/>
              </a:xfrm>
            </p:grpSpPr>
            <p:sp>
              <p:nvSpPr>
                <p:cNvPr id="282" name="Oval 116"/>
                <p:cNvSpPr>
                  <a:spLocks noChangeArrowheads="1"/>
                </p:cNvSpPr>
                <p:nvPr/>
              </p:nvSpPr>
              <p:spPr bwMode="auto">
                <a:xfrm>
                  <a:off x="1335" y="2397"/>
                  <a:ext cx="477" cy="9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3" name="Oval 117"/>
                <p:cNvSpPr>
                  <a:spLocks noChangeArrowheads="1"/>
                </p:cNvSpPr>
                <p:nvPr/>
              </p:nvSpPr>
              <p:spPr bwMode="auto">
                <a:xfrm>
                  <a:off x="1343" y="2232"/>
                  <a:ext cx="477" cy="9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72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276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77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274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75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308" name="Group 83"/>
            <p:cNvGrpSpPr>
              <a:grpSpLocks/>
            </p:cNvGrpSpPr>
            <p:nvPr/>
          </p:nvGrpSpPr>
          <p:grpSpPr bwMode="auto">
            <a:xfrm rot="16566195">
              <a:off x="1807548" y="1833576"/>
              <a:ext cx="928296" cy="767077"/>
              <a:chOff x="312" y="2511"/>
              <a:chExt cx="904" cy="747"/>
            </a:xfrm>
          </p:grpSpPr>
          <p:grpSp>
            <p:nvGrpSpPr>
              <p:cNvPr id="309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333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4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5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6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7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8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339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351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52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41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348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49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42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34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47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43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344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45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310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1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2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3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4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5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316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331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2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317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326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27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318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324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25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319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322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23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320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21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454" name="Group 83"/>
            <p:cNvGrpSpPr>
              <a:grpSpLocks/>
            </p:cNvGrpSpPr>
            <p:nvPr/>
          </p:nvGrpSpPr>
          <p:grpSpPr bwMode="auto">
            <a:xfrm rot="10395815">
              <a:off x="1169352" y="1206008"/>
              <a:ext cx="928296" cy="767077"/>
              <a:chOff x="312" y="2511"/>
              <a:chExt cx="904" cy="747"/>
            </a:xfrm>
          </p:grpSpPr>
          <p:grpSp>
            <p:nvGrpSpPr>
              <p:cNvPr id="455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476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7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8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9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80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81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482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492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93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483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490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91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484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488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89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485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486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87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456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57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58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59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60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61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462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474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5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463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472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3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464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470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1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465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468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69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466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67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cxnSp>
          <p:nvCxnSpPr>
            <p:cNvPr id="3" name="Straight Arrow Connector 2"/>
            <p:cNvCxnSpPr/>
            <p:nvPr/>
          </p:nvCxnSpPr>
          <p:spPr>
            <a:xfrm flipH="1">
              <a:off x="1426826" y="2132409"/>
              <a:ext cx="318563" cy="9049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7" name="Group 536"/>
            <p:cNvGrpSpPr/>
            <p:nvPr/>
          </p:nvGrpSpPr>
          <p:grpSpPr>
            <a:xfrm rot="1228048">
              <a:off x="1525465" y="2418668"/>
              <a:ext cx="169038" cy="169038"/>
              <a:chOff x="3291575" y="1784884"/>
              <a:chExt cx="503199" cy="503199"/>
            </a:xfrm>
          </p:grpSpPr>
          <p:cxnSp>
            <p:nvCxnSpPr>
              <p:cNvPr id="538" name="Straight Connector 537"/>
              <p:cNvCxnSpPr/>
              <p:nvPr/>
            </p:nvCxnSpPr>
            <p:spPr>
              <a:xfrm>
                <a:off x="3291575" y="1784884"/>
                <a:ext cx="503199" cy="503199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" name="Straight Connector 538"/>
              <p:cNvCxnSpPr/>
              <p:nvPr/>
            </p:nvCxnSpPr>
            <p:spPr>
              <a:xfrm flipH="1">
                <a:off x="3291575" y="1784884"/>
                <a:ext cx="503199" cy="503199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3" name="Rectangle 2048"/>
            <p:cNvSpPr/>
            <p:nvPr/>
          </p:nvSpPr>
          <p:spPr>
            <a:xfrm rot="900000">
              <a:off x="3082056" y="2843763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5" name="Rectangle 2048"/>
            <p:cNvSpPr/>
            <p:nvPr/>
          </p:nvSpPr>
          <p:spPr>
            <a:xfrm rot="17267143">
              <a:off x="1488254" y="3411183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6" name="Rectangle 2048"/>
            <p:cNvSpPr/>
            <p:nvPr/>
          </p:nvSpPr>
          <p:spPr>
            <a:xfrm rot="15761900">
              <a:off x="1415506" y="3893562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9" name="Oval 4"/>
            <p:cNvSpPr/>
            <p:nvPr/>
          </p:nvSpPr>
          <p:spPr>
            <a:xfrm>
              <a:off x="1632080" y="2927471"/>
              <a:ext cx="2179654" cy="217778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10" name="Oval 4"/>
            <p:cNvSpPr/>
            <p:nvPr/>
          </p:nvSpPr>
          <p:spPr>
            <a:xfrm>
              <a:off x="1484552" y="2184069"/>
              <a:ext cx="2179655" cy="2177782"/>
            </a:xfrm>
            <a:custGeom>
              <a:avLst/>
              <a:gdLst/>
              <a:ahLst/>
              <a:cxnLst/>
              <a:rect l="l" t="t" r="r" b="b"/>
              <a:pathLst>
                <a:path w="2938474" h="2935950">
                  <a:moveTo>
                    <a:pt x="1469237" y="0"/>
                  </a:moveTo>
                  <a:cubicBezTo>
                    <a:pt x="2280674" y="0"/>
                    <a:pt x="2938474" y="657235"/>
                    <a:pt x="2938474" y="1467975"/>
                  </a:cubicBezTo>
                  <a:cubicBezTo>
                    <a:pt x="2938474" y="1830511"/>
                    <a:pt x="2806942" y="2162352"/>
                    <a:pt x="2588915" y="2418255"/>
                  </a:cubicBezTo>
                  <a:lnTo>
                    <a:pt x="2551315" y="2371707"/>
                  </a:lnTo>
                  <a:cubicBezTo>
                    <a:pt x="2443573" y="2263966"/>
                    <a:pt x="2310232" y="2222623"/>
                    <a:pt x="2253489" y="2279366"/>
                  </a:cubicBezTo>
                  <a:cubicBezTo>
                    <a:pt x="2196747" y="2336108"/>
                    <a:pt x="2238089" y="2469449"/>
                    <a:pt x="2345831" y="2577191"/>
                  </a:cubicBezTo>
                  <a:cubicBezTo>
                    <a:pt x="2359094" y="2590454"/>
                    <a:pt x="2372745" y="2602711"/>
                    <a:pt x="2388443" y="2611613"/>
                  </a:cubicBezTo>
                  <a:cubicBezTo>
                    <a:pt x="2199059" y="2764616"/>
                    <a:pt x="1970333" y="2870579"/>
                    <a:pt x="1719910" y="2913054"/>
                  </a:cubicBezTo>
                  <a:lnTo>
                    <a:pt x="1722348" y="2895023"/>
                  </a:lnTo>
                  <a:cubicBezTo>
                    <a:pt x="1722348" y="2798780"/>
                    <a:pt x="1670087" y="2720760"/>
                    <a:pt x="1605620" y="2720760"/>
                  </a:cubicBezTo>
                  <a:cubicBezTo>
                    <a:pt x="1541153" y="2720760"/>
                    <a:pt x="1488892" y="2798780"/>
                    <a:pt x="1488892" y="2895023"/>
                  </a:cubicBezTo>
                  <a:cubicBezTo>
                    <a:pt x="1488892" y="2908796"/>
                    <a:pt x="1489962" y="2922195"/>
                    <a:pt x="1494256" y="2934688"/>
                  </a:cubicBezTo>
                  <a:cubicBezTo>
                    <a:pt x="1485945" y="2935880"/>
                    <a:pt x="1477599" y="2935950"/>
                    <a:pt x="1469237" y="2935950"/>
                  </a:cubicBezTo>
                  <a:cubicBezTo>
                    <a:pt x="1085927" y="2935950"/>
                    <a:pt x="736901" y="2789291"/>
                    <a:pt x="476425" y="2547848"/>
                  </a:cubicBezTo>
                  <a:lnTo>
                    <a:pt x="493541" y="2539907"/>
                  </a:lnTo>
                  <a:cubicBezTo>
                    <a:pt x="617175" y="2468527"/>
                    <a:pt x="691759" y="2366251"/>
                    <a:pt x="660129" y="2311466"/>
                  </a:cubicBezTo>
                  <a:cubicBezTo>
                    <a:pt x="628499" y="2256681"/>
                    <a:pt x="502633" y="2270135"/>
                    <a:pt x="378999" y="2341515"/>
                  </a:cubicBezTo>
                  <a:cubicBezTo>
                    <a:pt x="357704" y="2353809"/>
                    <a:pt x="337865" y="2367020"/>
                    <a:pt x="320965" y="2382320"/>
                  </a:cubicBezTo>
                  <a:cubicBezTo>
                    <a:pt x="119799" y="2131996"/>
                    <a:pt x="0" y="1813964"/>
                    <a:pt x="0" y="1467975"/>
                  </a:cubicBezTo>
                  <a:cubicBezTo>
                    <a:pt x="0" y="657235"/>
                    <a:pt x="657800" y="0"/>
                    <a:pt x="1469237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5" name="Oval 15"/>
            <p:cNvSpPr/>
            <p:nvPr/>
          </p:nvSpPr>
          <p:spPr>
            <a:xfrm rot="1800000">
              <a:off x="2320075" y="3191466"/>
              <a:ext cx="940526" cy="1209705"/>
            </a:xfrm>
            <a:custGeom>
              <a:avLst/>
              <a:gdLst/>
              <a:ahLst/>
              <a:cxnLst/>
              <a:rect l="l" t="t" r="r" b="b"/>
              <a:pathLst>
                <a:path w="942574" h="1212339">
                  <a:moveTo>
                    <a:pt x="532037" y="37785"/>
                  </a:moveTo>
                  <a:cubicBezTo>
                    <a:pt x="574062" y="13929"/>
                    <a:pt x="624725" y="0"/>
                    <a:pt x="679259" y="0"/>
                  </a:cubicBezTo>
                  <a:cubicBezTo>
                    <a:pt x="824684" y="0"/>
                    <a:pt x="942574" y="99054"/>
                    <a:pt x="942574" y="221244"/>
                  </a:cubicBezTo>
                  <a:cubicBezTo>
                    <a:pt x="942574" y="343434"/>
                    <a:pt x="824684" y="442488"/>
                    <a:pt x="679259" y="442488"/>
                  </a:cubicBezTo>
                  <a:cubicBezTo>
                    <a:pt x="624312" y="442488"/>
                    <a:pt x="573296" y="428347"/>
                    <a:pt x="531133" y="404076"/>
                  </a:cubicBezTo>
                  <a:cubicBezTo>
                    <a:pt x="520987" y="458111"/>
                    <a:pt x="478785" y="512199"/>
                    <a:pt x="416448" y="548190"/>
                  </a:cubicBezTo>
                  <a:cubicBezTo>
                    <a:pt x="373551" y="572956"/>
                    <a:pt x="328001" y="585180"/>
                    <a:pt x="286535" y="582943"/>
                  </a:cubicBezTo>
                  <a:cubicBezTo>
                    <a:pt x="319781" y="637659"/>
                    <a:pt x="348570" y="705742"/>
                    <a:pt x="368903" y="781624"/>
                  </a:cubicBezTo>
                  <a:cubicBezTo>
                    <a:pt x="425486" y="992796"/>
                    <a:pt x="395151" y="1184403"/>
                    <a:pt x="301147" y="1209591"/>
                  </a:cubicBezTo>
                  <a:cubicBezTo>
                    <a:pt x="207143" y="1234779"/>
                    <a:pt x="85069" y="1084010"/>
                    <a:pt x="28485" y="872838"/>
                  </a:cubicBezTo>
                  <a:cubicBezTo>
                    <a:pt x="-28098" y="661667"/>
                    <a:pt x="2237" y="470060"/>
                    <a:pt x="96241" y="444871"/>
                  </a:cubicBezTo>
                  <a:cubicBezTo>
                    <a:pt x="112199" y="440595"/>
                    <a:pt x="128965" y="441390"/>
                    <a:pt x="145630" y="448153"/>
                  </a:cubicBezTo>
                  <a:cubicBezTo>
                    <a:pt x="150273" y="388779"/>
                    <a:pt x="194846" y="325710"/>
                    <a:pt x="264711" y="285374"/>
                  </a:cubicBezTo>
                  <a:cubicBezTo>
                    <a:pt x="316372" y="255547"/>
                    <a:pt x="371884" y="243911"/>
                    <a:pt x="419375" y="249840"/>
                  </a:cubicBezTo>
                  <a:cubicBezTo>
                    <a:pt x="416695" y="240607"/>
                    <a:pt x="415944" y="230999"/>
                    <a:pt x="415944" y="221244"/>
                  </a:cubicBezTo>
                  <a:cubicBezTo>
                    <a:pt x="415944" y="144875"/>
                    <a:pt x="461995" y="77544"/>
                    <a:pt x="532037" y="37785"/>
                  </a:cubicBezTo>
                  <a:close/>
                </a:path>
              </a:pathLst>
            </a:cu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6" name="Oval 575"/>
            <p:cNvSpPr/>
            <p:nvPr/>
          </p:nvSpPr>
          <p:spPr>
            <a:xfrm>
              <a:off x="2422251" y="455526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7" name="Oval 576"/>
            <p:cNvSpPr/>
            <p:nvPr/>
          </p:nvSpPr>
          <p:spPr>
            <a:xfrm>
              <a:off x="3016785" y="455526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8" name="Oval 577"/>
            <p:cNvSpPr/>
            <p:nvPr/>
          </p:nvSpPr>
          <p:spPr>
            <a:xfrm>
              <a:off x="3433494" y="455526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9" name="Oval 578"/>
            <p:cNvSpPr/>
            <p:nvPr/>
          </p:nvSpPr>
          <p:spPr>
            <a:xfrm>
              <a:off x="3233903" y="391851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0" name="Oval 579"/>
            <p:cNvSpPr/>
            <p:nvPr/>
          </p:nvSpPr>
          <p:spPr>
            <a:xfrm>
              <a:off x="2925212" y="412982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1" name="Oval 580"/>
            <p:cNvSpPr/>
            <p:nvPr/>
          </p:nvSpPr>
          <p:spPr>
            <a:xfrm>
              <a:off x="3212616" y="420167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2" name="Oval 581"/>
            <p:cNvSpPr/>
            <p:nvPr/>
          </p:nvSpPr>
          <p:spPr>
            <a:xfrm>
              <a:off x="2853360" y="4345380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3" name="Oval 582"/>
            <p:cNvSpPr/>
            <p:nvPr/>
          </p:nvSpPr>
          <p:spPr>
            <a:xfrm>
              <a:off x="1935917" y="417848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4" name="Oval 583"/>
            <p:cNvSpPr/>
            <p:nvPr/>
          </p:nvSpPr>
          <p:spPr>
            <a:xfrm>
              <a:off x="1844343" y="3753040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5" name="Oval 584"/>
            <p:cNvSpPr/>
            <p:nvPr/>
          </p:nvSpPr>
          <p:spPr>
            <a:xfrm>
              <a:off x="2131750" y="3824892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6" name="Oval 585"/>
            <p:cNvSpPr/>
            <p:nvPr/>
          </p:nvSpPr>
          <p:spPr>
            <a:xfrm>
              <a:off x="1772492" y="396859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7" name="Oval 586"/>
            <p:cNvSpPr/>
            <p:nvPr/>
          </p:nvSpPr>
          <p:spPr>
            <a:xfrm>
              <a:off x="2494101" y="3123903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8" name="Oval 587"/>
            <p:cNvSpPr/>
            <p:nvPr/>
          </p:nvSpPr>
          <p:spPr>
            <a:xfrm>
              <a:off x="2781507" y="319575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9" name="Oval 588"/>
            <p:cNvSpPr/>
            <p:nvPr/>
          </p:nvSpPr>
          <p:spPr>
            <a:xfrm>
              <a:off x="2422251" y="333945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0" name="Oval 589"/>
            <p:cNvSpPr/>
            <p:nvPr/>
          </p:nvSpPr>
          <p:spPr>
            <a:xfrm>
              <a:off x="2370121" y="484267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1" name="Oval 590"/>
            <p:cNvSpPr/>
            <p:nvPr/>
          </p:nvSpPr>
          <p:spPr>
            <a:xfrm>
              <a:off x="2278547" y="4417232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2" name="Oval 591"/>
            <p:cNvSpPr/>
            <p:nvPr/>
          </p:nvSpPr>
          <p:spPr>
            <a:xfrm>
              <a:off x="2565953" y="4489085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3" name="Oval 592"/>
            <p:cNvSpPr/>
            <p:nvPr/>
          </p:nvSpPr>
          <p:spPr>
            <a:xfrm>
              <a:off x="2206694" y="463278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4" name="Oval 593"/>
            <p:cNvSpPr/>
            <p:nvPr/>
          </p:nvSpPr>
          <p:spPr>
            <a:xfrm>
              <a:off x="2944934" y="491452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5" name="Oval 594"/>
            <p:cNvSpPr/>
            <p:nvPr/>
          </p:nvSpPr>
          <p:spPr>
            <a:xfrm>
              <a:off x="2853360" y="4489085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6" name="Oval 595"/>
            <p:cNvSpPr/>
            <p:nvPr/>
          </p:nvSpPr>
          <p:spPr>
            <a:xfrm>
              <a:off x="3140766" y="4560935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7" name="Oval 596"/>
            <p:cNvSpPr/>
            <p:nvPr/>
          </p:nvSpPr>
          <p:spPr>
            <a:xfrm>
              <a:off x="2781507" y="470463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8" name="Oval 597"/>
            <p:cNvSpPr/>
            <p:nvPr/>
          </p:nvSpPr>
          <p:spPr>
            <a:xfrm>
              <a:off x="3571875" y="4268209"/>
              <a:ext cx="66529" cy="77174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9" name="Oval 598"/>
            <p:cNvSpPr/>
            <p:nvPr/>
          </p:nvSpPr>
          <p:spPr>
            <a:xfrm>
              <a:off x="2781507" y="384241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0" name="Oval 599"/>
            <p:cNvSpPr/>
            <p:nvPr/>
          </p:nvSpPr>
          <p:spPr>
            <a:xfrm>
              <a:off x="3068914" y="3123903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6" name="Oval 605"/>
            <p:cNvSpPr/>
            <p:nvPr/>
          </p:nvSpPr>
          <p:spPr>
            <a:xfrm rot="19800000">
              <a:off x="1761530" y="4666778"/>
              <a:ext cx="372049" cy="1642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7" name="Oval 606"/>
            <p:cNvSpPr/>
            <p:nvPr/>
          </p:nvSpPr>
          <p:spPr>
            <a:xfrm>
              <a:off x="2740020" y="4952699"/>
              <a:ext cx="168009" cy="2508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8" name="Oval 607"/>
            <p:cNvSpPr/>
            <p:nvPr/>
          </p:nvSpPr>
          <p:spPr>
            <a:xfrm rot="2700000">
              <a:off x="3254848" y="4662356"/>
              <a:ext cx="397012" cy="209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grpSp>
          <p:nvGrpSpPr>
            <p:cNvPr id="609" name="Group 608"/>
            <p:cNvGrpSpPr/>
            <p:nvPr/>
          </p:nvGrpSpPr>
          <p:grpSpPr>
            <a:xfrm>
              <a:off x="3415078" y="4821163"/>
              <a:ext cx="463187" cy="292560"/>
              <a:chOff x="5513987" y="5450637"/>
              <a:chExt cx="624440" cy="394411"/>
            </a:xfrm>
          </p:grpSpPr>
          <p:sp>
            <p:nvSpPr>
              <p:cNvPr id="610" name="Oval 609"/>
              <p:cNvSpPr/>
              <p:nvPr/>
            </p:nvSpPr>
            <p:spPr>
              <a:xfrm>
                <a:off x="5583660" y="5450637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1" name="Oval 610"/>
              <p:cNvSpPr/>
              <p:nvPr/>
            </p:nvSpPr>
            <p:spPr>
              <a:xfrm>
                <a:off x="6048735" y="5721175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2" name="Oval 611"/>
              <p:cNvSpPr/>
              <p:nvPr/>
            </p:nvSpPr>
            <p:spPr>
              <a:xfrm>
                <a:off x="5513987" y="575535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3" name="Oval 612"/>
              <p:cNvSpPr/>
              <p:nvPr/>
            </p:nvSpPr>
            <p:spPr>
              <a:xfrm>
                <a:off x="5998317" y="5464759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4" name="Oval 613"/>
              <p:cNvSpPr/>
              <p:nvPr/>
            </p:nvSpPr>
            <p:spPr>
              <a:xfrm>
                <a:off x="5809725" y="567172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</p:grpSp>
        <p:grpSp>
          <p:nvGrpSpPr>
            <p:cNvPr id="615" name="Group 614"/>
            <p:cNvGrpSpPr/>
            <p:nvPr/>
          </p:nvGrpSpPr>
          <p:grpSpPr>
            <a:xfrm>
              <a:off x="2523502" y="5137626"/>
              <a:ext cx="654073" cy="226769"/>
              <a:chOff x="4326465" y="5877272"/>
              <a:chExt cx="881780" cy="305716"/>
            </a:xfrm>
          </p:grpSpPr>
          <p:sp>
            <p:nvSpPr>
              <p:cNvPr id="616" name="Oval 615"/>
              <p:cNvSpPr/>
              <p:nvPr/>
            </p:nvSpPr>
            <p:spPr>
              <a:xfrm>
                <a:off x="4830521" y="5877272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7" name="Oval 616"/>
              <p:cNvSpPr/>
              <p:nvPr/>
            </p:nvSpPr>
            <p:spPr>
              <a:xfrm>
                <a:off x="4614497" y="5949280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8" name="Oval 617"/>
              <p:cNvSpPr/>
              <p:nvPr/>
            </p:nvSpPr>
            <p:spPr>
              <a:xfrm>
                <a:off x="5118553" y="6021288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9" name="Oval 618"/>
              <p:cNvSpPr/>
              <p:nvPr/>
            </p:nvSpPr>
            <p:spPr>
              <a:xfrm>
                <a:off x="4758513" y="609329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20" name="Oval 619"/>
              <p:cNvSpPr/>
              <p:nvPr/>
            </p:nvSpPr>
            <p:spPr>
              <a:xfrm>
                <a:off x="4326465" y="6021288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</p:grpSp>
        <p:grpSp>
          <p:nvGrpSpPr>
            <p:cNvPr id="621" name="Group 620"/>
            <p:cNvGrpSpPr/>
            <p:nvPr/>
          </p:nvGrpSpPr>
          <p:grpSpPr>
            <a:xfrm>
              <a:off x="1746874" y="4704637"/>
              <a:ext cx="157953" cy="392694"/>
              <a:chOff x="3265019" y="5293543"/>
              <a:chExt cx="212942" cy="529405"/>
            </a:xfrm>
          </p:grpSpPr>
          <p:sp>
            <p:nvSpPr>
              <p:cNvPr id="622" name="Oval 621"/>
              <p:cNvSpPr/>
              <p:nvPr/>
            </p:nvSpPr>
            <p:spPr>
              <a:xfrm>
                <a:off x="3388269" y="548480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23" name="Oval 622"/>
              <p:cNvSpPr/>
              <p:nvPr/>
            </p:nvSpPr>
            <p:spPr>
              <a:xfrm>
                <a:off x="3265019" y="5293543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24" name="Oval 623"/>
              <p:cNvSpPr/>
              <p:nvPr/>
            </p:nvSpPr>
            <p:spPr>
              <a:xfrm>
                <a:off x="3347864" y="573325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</p:grpSp>
        <p:grpSp>
          <p:nvGrpSpPr>
            <p:cNvPr id="973" name="Group 83"/>
            <p:cNvGrpSpPr>
              <a:grpSpLocks/>
            </p:cNvGrpSpPr>
            <p:nvPr/>
          </p:nvGrpSpPr>
          <p:grpSpPr bwMode="auto">
            <a:xfrm rot="2863413">
              <a:off x="3942861" y="2755407"/>
              <a:ext cx="913926" cy="767076"/>
              <a:chOff x="312" y="2511"/>
              <a:chExt cx="890" cy="747"/>
            </a:xfrm>
          </p:grpSpPr>
          <p:grpSp>
            <p:nvGrpSpPr>
              <p:cNvPr id="974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994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5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6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7" name="Oval 88"/>
                <p:cNvSpPr>
                  <a:spLocks noChangeArrowheads="1"/>
                </p:cNvSpPr>
                <p:nvPr/>
              </p:nvSpPr>
              <p:spPr bwMode="auto">
                <a:xfrm>
                  <a:off x="1962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8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9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1000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1010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11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1001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1008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09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1002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100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07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1003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1004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05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975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6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7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8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9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80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981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992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3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82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988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89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0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1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83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986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87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984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85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640" name="Group 83"/>
            <p:cNvGrpSpPr>
              <a:grpSpLocks/>
            </p:cNvGrpSpPr>
            <p:nvPr/>
          </p:nvGrpSpPr>
          <p:grpSpPr bwMode="auto">
            <a:xfrm rot="15044382">
              <a:off x="3426298" y="1764402"/>
              <a:ext cx="928296" cy="767077"/>
              <a:chOff x="312" y="2511"/>
              <a:chExt cx="904" cy="747"/>
            </a:xfrm>
          </p:grpSpPr>
          <p:grpSp>
            <p:nvGrpSpPr>
              <p:cNvPr id="64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66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66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67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66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67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67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67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67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67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64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64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66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64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65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5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65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65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5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65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65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5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65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5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720" name="Group 83"/>
            <p:cNvGrpSpPr>
              <a:grpSpLocks/>
            </p:cNvGrpSpPr>
            <p:nvPr/>
          </p:nvGrpSpPr>
          <p:grpSpPr bwMode="auto">
            <a:xfrm rot="9306307">
              <a:off x="2609132" y="1426385"/>
              <a:ext cx="928296" cy="767077"/>
              <a:chOff x="312" y="2511"/>
              <a:chExt cx="904" cy="747"/>
            </a:xfrm>
          </p:grpSpPr>
          <p:grpSp>
            <p:nvGrpSpPr>
              <p:cNvPr id="72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74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74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75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4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75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5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75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5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75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72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72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74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2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73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3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3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73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3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3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73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3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73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3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760" name="Group 83"/>
            <p:cNvGrpSpPr>
              <a:grpSpLocks/>
            </p:cNvGrpSpPr>
            <p:nvPr/>
          </p:nvGrpSpPr>
          <p:grpSpPr bwMode="auto">
            <a:xfrm rot="17154420">
              <a:off x="4232332" y="3093444"/>
              <a:ext cx="928296" cy="767077"/>
              <a:chOff x="312" y="2511"/>
              <a:chExt cx="904" cy="747"/>
            </a:xfrm>
          </p:grpSpPr>
          <p:grpSp>
            <p:nvGrpSpPr>
              <p:cNvPr id="76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78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78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79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8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79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9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79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9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79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76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76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78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6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77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7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7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77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7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7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77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7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77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7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800" name="Group 83"/>
            <p:cNvGrpSpPr>
              <a:grpSpLocks/>
            </p:cNvGrpSpPr>
            <p:nvPr/>
          </p:nvGrpSpPr>
          <p:grpSpPr bwMode="auto">
            <a:xfrm rot="11051137">
              <a:off x="3696220" y="2381157"/>
              <a:ext cx="928296" cy="767077"/>
              <a:chOff x="312" y="2511"/>
              <a:chExt cx="904" cy="747"/>
            </a:xfrm>
          </p:grpSpPr>
          <p:grpSp>
            <p:nvGrpSpPr>
              <p:cNvPr id="80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82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82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83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2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83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3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83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3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83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80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80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82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0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81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1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1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81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1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1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81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1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81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1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sp>
          <p:nvSpPr>
            <p:cNvPr id="1012" name="Rectangle 1011"/>
            <p:cNvSpPr/>
            <p:nvPr/>
          </p:nvSpPr>
          <p:spPr>
            <a:xfrm rot="3041997">
              <a:off x="1552125" y="4743896"/>
              <a:ext cx="472890" cy="287316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1013" name="Rectangle 1012"/>
            <p:cNvSpPr/>
            <p:nvPr/>
          </p:nvSpPr>
          <p:spPr>
            <a:xfrm rot="21220394">
              <a:off x="2517979" y="5134552"/>
              <a:ext cx="694435" cy="255170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1014" name="Rectangle 1013"/>
            <p:cNvSpPr/>
            <p:nvPr/>
          </p:nvSpPr>
          <p:spPr>
            <a:xfrm rot="19214938">
              <a:off x="3380659" y="4733581"/>
              <a:ext cx="566299" cy="547435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</p:grpSp>
      <p:sp>
        <p:nvSpPr>
          <p:cNvPr id="564" name="Rectangle 563"/>
          <p:cNvSpPr/>
          <p:nvPr/>
        </p:nvSpPr>
        <p:spPr>
          <a:xfrm>
            <a:off x="6655255" y="2299180"/>
            <a:ext cx="3336884" cy="249844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0735" indent="-160735" defTabSz="342900"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prstClr val="black"/>
                </a:solidFill>
                <a:latin typeface="Corbel"/>
                <a:cs typeface="Comic Sans MS"/>
              </a:rPr>
              <a:t>Omalizumab</a:t>
            </a:r>
            <a:r>
              <a:rPr lang="en-GB" sz="1200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δεσμεύει </a:t>
            </a:r>
            <a:r>
              <a:rPr lang="en-US" sz="1200" b="1" dirty="0">
                <a:solidFill>
                  <a:prstClr val="black"/>
                </a:solidFill>
                <a:latin typeface="Corbel"/>
                <a:cs typeface="Comic Sans MS"/>
              </a:rPr>
              <a:t>MONO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την ελεύθερη </a:t>
            </a:r>
            <a:r>
              <a:rPr lang="en-US" sz="1200" b="1" dirty="0" err="1">
                <a:solidFill>
                  <a:prstClr val="black"/>
                </a:solidFill>
                <a:latin typeface="Corbel"/>
                <a:cs typeface="Comic Sans MS"/>
              </a:rPr>
              <a:t>IgE</a:t>
            </a:r>
            <a:r>
              <a:rPr lang="en-US" sz="1200" b="1" dirty="0">
                <a:solidFill>
                  <a:prstClr val="black"/>
                </a:solidFill>
                <a:latin typeface="Corbel"/>
                <a:cs typeface="Comic Sans MS"/>
              </a:rPr>
              <a:t>,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 μη επιτρέποντας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 τη δέμευσή της στους </a:t>
            </a:r>
            <a:r>
              <a:rPr lang="en-US" sz="1200" dirty="0" err="1">
                <a:solidFill>
                  <a:prstClr val="black"/>
                </a:solidFill>
                <a:latin typeface="Corbel"/>
                <a:cs typeface="Comic Sans MS"/>
              </a:rPr>
              <a:t>Fc</a:t>
            </a:r>
            <a:r>
              <a:rPr lang="en-US" sz="1200" dirty="0" err="1">
                <a:solidFill>
                  <a:prstClr val="black"/>
                </a:solidFill>
                <a:latin typeface="Corbel"/>
                <a:cs typeface="Comic Sans MS"/>
                <a:sym typeface="Symbol" pitchFamily="18" charset="2"/>
              </a:rPr>
              <a:t>RI</a:t>
            </a:r>
            <a:r>
              <a:rPr lang="en-GB" sz="1200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των </a:t>
            </a:r>
            <a:r>
              <a:rPr lang="el-GR" sz="1200" dirty="0" err="1">
                <a:solidFill>
                  <a:prstClr val="black"/>
                </a:solidFill>
                <a:latin typeface="Corbel"/>
                <a:cs typeface="Comic Sans MS"/>
              </a:rPr>
              <a:t>μαστοκυττάρων</a:t>
            </a:r>
            <a:endParaRPr lang="en-GB" sz="1200" dirty="0">
              <a:solidFill>
                <a:prstClr val="black"/>
              </a:solidFill>
              <a:latin typeface="Corbel"/>
              <a:cs typeface="Comic Sans MS"/>
            </a:endParaRPr>
          </a:p>
          <a:p>
            <a:pPr marL="160735" indent="-160735" defTabSz="342900"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Δεδομένης της αναστολής δέσμευσης </a:t>
            </a:r>
            <a:r>
              <a:rPr lang="en-US" sz="1200" dirty="0" err="1">
                <a:solidFill>
                  <a:prstClr val="black"/>
                </a:solidFill>
                <a:latin typeface="Corbel"/>
                <a:cs typeface="Comic Sans MS"/>
              </a:rPr>
              <a:t>IgE</a:t>
            </a:r>
            <a:r>
              <a:rPr lang="en-US" sz="1200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στην επιφάνεια του κυττάρου προκαλείται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μείωση της έκφρασης υποδοχέων </a:t>
            </a:r>
            <a:r>
              <a:rPr lang="en-US" sz="1200" b="1" dirty="0" err="1">
                <a:solidFill>
                  <a:prstClr val="black"/>
                </a:solidFill>
                <a:latin typeface="Corbel"/>
                <a:cs typeface="Comic Sans MS"/>
              </a:rPr>
              <a:t>Fc</a:t>
            </a:r>
            <a:r>
              <a:rPr lang="en-US" sz="1200" b="1" dirty="0" err="1">
                <a:solidFill>
                  <a:prstClr val="black"/>
                </a:solidFill>
                <a:latin typeface="Corbel"/>
                <a:cs typeface="Comic Sans MS"/>
                <a:sym typeface="Symbol" pitchFamily="18" charset="2"/>
              </a:rPr>
              <a:t>RI</a:t>
            </a:r>
            <a:r>
              <a:rPr lang="en-GB" sz="1200" b="1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στην επιφάνεια των μαστοκυττάρων και βασεοφίλων</a:t>
            </a:r>
            <a:endParaRPr lang="en-GB" sz="1200" dirty="0">
              <a:solidFill>
                <a:prstClr val="black"/>
              </a:solidFill>
              <a:latin typeface="Corbel"/>
              <a:cs typeface="Comic Sans MS"/>
            </a:endParaRPr>
          </a:p>
          <a:p>
            <a:pPr marL="160735" indent="-160735" defTabSz="342900"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Προκύπτει προοδευτική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καταστολή του μηχανισμού ΧΑΚ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που σχετίζεται με την </a:t>
            </a:r>
            <a:r>
              <a:rPr lang="en-US" sz="1200" dirty="0">
                <a:solidFill>
                  <a:prstClr val="black"/>
                </a:solidFill>
                <a:latin typeface="Corbel"/>
                <a:cs typeface="Comic Sans MS"/>
              </a:rPr>
              <a:t>IgE</a:t>
            </a:r>
            <a:endParaRPr lang="en-GB" sz="1200"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sp>
        <p:nvSpPr>
          <p:cNvPr id="548" name="TextBox 547"/>
          <p:cNvSpPr txBox="1"/>
          <p:nvPr/>
        </p:nvSpPr>
        <p:spPr>
          <a:xfrm>
            <a:off x="3600999" y="1933684"/>
            <a:ext cx="228385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sz="825" b="1" dirty="0" err="1">
                <a:solidFill>
                  <a:prstClr val="black"/>
                </a:solidFill>
                <a:latin typeface="Corbel"/>
              </a:rPr>
              <a:t>Omalizumab:IgE</a:t>
            </a:r>
            <a:r>
              <a:rPr lang="en-GB" sz="825" b="1" dirty="0">
                <a:solidFill>
                  <a:prstClr val="black"/>
                </a:solidFill>
                <a:latin typeface="Corbel"/>
              </a:rPr>
              <a:t> </a:t>
            </a:r>
            <a:r>
              <a:rPr lang="el-GR" sz="825" b="1" dirty="0">
                <a:solidFill>
                  <a:prstClr val="black"/>
                </a:solidFill>
                <a:latin typeface="Corbel"/>
              </a:rPr>
              <a:t>σύμπλεγμα</a:t>
            </a:r>
            <a:r>
              <a:rPr lang="en-GB" sz="825" b="1" dirty="0">
                <a:solidFill>
                  <a:prstClr val="black"/>
                </a:solidFill>
                <a:latin typeface="Corbel"/>
              </a:rPr>
              <a:t> (</a:t>
            </a:r>
            <a:r>
              <a:rPr lang="el-GR" sz="825" b="1" dirty="0">
                <a:solidFill>
                  <a:prstClr val="black"/>
                </a:solidFill>
                <a:latin typeface="Corbel"/>
              </a:rPr>
              <a:t>τριμερές</a:t>
            </a:r>
            <a:r>
              <a:rPr lang="en-GB" sz="825" b="1" dirty="0">
                <a:solidFill>
                  <a:prstClr val="black"/>
                </a:solidFill>
                <a:latin typeface="Corbel"/>
              </a:rPr>
              <a:t>)</a:t>
            </a:r>
          </a:p>
        </p:txBody>
      </p:sp>
      <p:sp>
        <p:nvSpPr>
          <p:cNvPr id="549" name="TextBox 548"/>
          <p:cNvSpPr txBox="1"/>
          <p:nvPr/>
        </p:nvSpPr>
        <p:spPr>
          <a:xfrm>
            <a:off x="7968208" y="5628366"/>
            <a:ext cx="2311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800" dirty="0">
                <a:solidFill>
                  <a:prstClr val="black"/>
                </a:solidFill>
                <a:latin typeface="Corbel"/>
              </a:rPr>
              <a:t>Chang TW et al. J Allergy </a:t>
            </a:r>
            <a:r>
              <a:rPr lang="en-US" sz="800" dirty="0" err="1">
                <a:solidFill>
                  <a:prstClr val="black"/>
                </a:solidFill>
                <a:latin typeface="Corbel"/>
              </a:rPr>
              <a:t>Clin</a:t>
            </a:r>
            <a:r>
              <a:rPr lang="en-US" sz="800" dirty="0">
                <a:solidFill>
                  <a:prstClr val="black"/>
                </a:solidFill>
                <a:latin typeface="Corbel"/>
              </a:rPr>
              <a:t> Immunol. 2015 Feb;135(2):337-42.</a:t>
            </a:r>
          </a:p>
        </p:txBody>
      </p:sp>
    </p:spTree>
    <p:extLst>
      <p:ext uri="{BB962C8B-B14F-4D97-AF65-F5344CB8AC3E}">
        <p14:creationId xmlns:p14="http://schemas.microsoft.com/office/powerpoint/2010/main" val="3622648363"/>
      </p:ext>
    </p:extLst>
  </p:cSld>
  <p:clrMapOvr>
    <a:masterClrMapping/>
  </p:clrMapOvr>
  <p:transition spd="slow">
    <p:pull dir="l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/>
              <a:t>Συχνή ερώτηση ιατρών και ασθενών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pPr>
              <a:buNone/>
            </a:pP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Για πόσο καιρό θα παίρνει ο ασθενής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την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Ομαλιζουμαμπη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1026" name="Picture 2" descr="E: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1430" y="3361387"/>
            <a:ext cx="3647776" cy="2445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0527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600" b="1" dirty="0">
                <a:latin typeface="Calibri" pitchFamily="34" charset="0"/>
              </a:rPr>
              <a:t>Ο ρόλος της κυκλοσπορίνης  στη ΧΑΚ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976320" y="7461448"/>
            <a:ext cx="4697016" cy="1183432"/>
          </a:xfrm>
        </p:spPr>
        <p:txBody>
          <a:bodyPr/>
          <a:lstStyle/>
          <a:p>
            <a:r>
              <a:rPr lang="el-GR" dirty="0"/>
              <a:t>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1775520" y="1484785"/>
            <a:ext cx="889248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25000"/>
              <a:buFont typeface="Arial" pitchFamily="34" charset="0"/>
              <a:buChar char="•"/>
            </a:pPr>
            <a:r>
              <a:rPr lang="el-GR" sz="2400" dirty="0"/>
              <a:t> </a:t>
            </a:r>
            <a:r>
              <a:rPr lang="el-GR" sz="2400" b="1" dirty="0">
                <a:latin typeface="Calibri" pitchFamily="34" charset="0"/>
              </a:rPr>
              <a:t>Η κυκλοσπορίνη συνιστάται ως </a:t>
            </a:r>
            <a:r>
              <a:rPr lang="en-US" sz="2400" b="1" dirty="0">
                <a:latin typeface="Calibri" pitchFamily="34" charset="0"/>
              </a:rPr>
              <a:t>3</a:t>
            </a:r>
            <a:r>
              <a:rPr lang="el-GR" sz="2400" b="1" baseline="30000" dirty="0">
                <a:latin typeface="Calibri" pitchFamily="34" charset="0"/>
              </a:rPr>
              <a:t>ης</a:t>
            </a:r>
            <a:r>
              <a:rPr lang="el-GR" sz="2400" b="1" dirty="0">
                <a:latin typeface="Calibri" pitchFamily="34" charset="0"/>
              </a:rPr>
              <a:t> γραμμής φάρμακο </a:t>
            </a:r>
            <a:endParaRPr lang="en-US" sz="2400" b="1" dirty="0">
              <a:latin typeface="Calibri" pitchFamily="34" charset="0"/>
            </a:endParaRPr>
          </a:p>
          <a:p>
            <a:pPr>
              <a:buSzPct val="125000"/>
            </a:pPr>
            <a:endParaRPr lang="en-US" sz="2400" dirty="0">
              <a:latin typeface="Calibri" pitchFamily="34" charset="0"/>
            </a:endParaRPr>
          </a:p>
          <a:p>
            <a:pPr>
              <a:buSzPct val="125000"/>
              <a:buFont typeface="Arial" pitchFamily="34" charset="0"/>
              <a:buChar char="•"/>
            </a:pPr>
            <a:r>
              <a:rPr lang="el-GR" sz="2400" dirty="0">
                <a:latin typeface="Calibri" pitchFamily="34" charset="0"/>
              </a:rPr>
              <a:t> Η αγωγή με </a:t>
            </a:r>
            <a:r>
              <a:rPr lang="en-US" sz="2400" dirty="0">
                <a:latin typeface="Calibri" pitchFamily="34" charset="0"/>
              </a:rPr>
              <a:t> H</a:t>
            </a:r>
            <a:r>
              <a:rPr lang="en-US" sz="2400" baseline="-25000" dirty="0"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-</a:t>
            </a:r>
            <a:r>
              <a:rPr lang="el-GR" sz="2400" dirty="0">
                <a:latin typeface="Calibri" pitchFamily="34" charset="0"/>
              </a:rPr>
              <a:t>αντισταμινικά  πρέπει να </a:t>
            </a:r>
            <a:r>
              <a:rPr lang="el-GR" sz="2400" b="1" dirty="0">
                <a:latin typeface="Calibri" pitchFamily="34" charset="0"/>
              </a:rPr>
              <a:t>συνεχίζεται</a:t>
            </a:r>
            <a:endParaRPr lang="el-GR" sz="2400" baseline="30000" dirty="0">
              <a:latin typeface="Calibri" pitchFamily="34" charset="0"/>
            </a:endParaRPr>
          </a:p>
          <a:p>
            <a:pPr>
              <a:buSzPct val="125000"/>
              <a:buFont typeface="Arial" pitchFamily="34" charset="0"/>
              <a:buChar char="•"/>
            </a:pPr>
            <a:endParaRPr lang="en-US" sz="2400" baseline="30000" dirty="0">
              <a:latin typeface="Calibri" pitchFamily="34" charset="0"/>
            </a:endParaRPr>
          </a:p>
          <a:p>
            <a:pPr>
              <a:buSzPct val="125000"/>
            </a:pPr>
            <a:endParaRPr lang="en-US" sz="2400" baseline="30000" dirty="0">
              <a:latin typeface="Calibri" pitchFamily="34" charset="0"/>
            </a:endParaRPr>
          </a:p>
          <a:p>
            <a:pPr>
              <a:buSzPct val="125000"/>
              <a:buFont typeface="Arial" pitchFamily="34" charset="0"/>
              <a:buChar char="•"/>
            </a:pPr>
            <a:r>
              <a:rPr lang="el-GR" sz="2400" dirty="0">
                <a:latin typeface="Calibri" pitchFamily="34" charset="0"/>
              </a:rPr>
              <a:t> </a:t>
            </a:r>
            <a:r>
              <a:rPr lang="el-GR" sz="2400" b="1" dirty="0">
                <a:latin typeface="Calibri" pitchFamily="34" charset="0"/>
              </a:rPr>
              <a:t>Διάρκεια θεραπείας 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l-GR" sz="2400" b="1" dirty="0">
                <a:latin typeface="Calibri" pitchFamily="34" charset="0"/>
              </a:rPr>
              <a:t>&gt;</a:t>
            </a:r>
            <a:r>
              <a:rPr lang="en-US" sz="2400" b="1" dirty="0">
                <a:latin typeface="Calibri" pitchFamily="34" charset="0"/>
              </a:rPr>
              <a:t>3 </a:t>
            </a:r>
            <a:r>
              <a:rPr lang="el-GR" sz="2400" b="1" dirty="0">
                <a:latin typeface="Calibri" pitchFamily="34" charset="0"/>
              </a:rPr>
              <a:t> μηνών έχει πολύ καλά αποτελέσματα ακόμη και σε δόσεις 2</a:t>
            </a:r>
            <a:r>
              <a:rPr lang="en-US" sz="2400" b="1" dirty="0">
                <a:latin typeface="Calibri" pitchFamily="34" charset="0"/>
              </a:rPr>
              <a:t>mg/</a:t>
            </a:r>
            <a:r>
              <a:rPr lang="en-US" sz="2400" b="1" dirty="0" err="1">
                <a:latin typeface="Calibri" pitchFamily="34" charset="0"/>
              </a:rPr>
              <a:t>kgr</a:t>
            </a:r>
            <a:r>
              <a:rPr lang="en-US" sz="2400" b="1" dirty="0">
                <a:latin typeface="Calibri" pitchFamily="34" charset="0"/>
              </a:rPr>
              <a:t> (</a:t>
            </a:r>
            <a:r>
              <a:rPr lang="en-US" sz="2400" b="1" dirty="0" err="1">
                <a:latin typeface="Calibri" pitchFamily="34" charset="0"/>
              </a:rPr>
              <a:t>έ</a:t>
            </a:r>
            <a:r>
              <a:rPr lang="el-GR" sz="2400" b="1" dirty="0">
                <a:latin typeface="Calibri" pitchFamily="34" charset="0"/>
              </a:rPr>
              <a:t>ως 5</a:t>
            </a:r>
            <a:r>
              <a:rPr lang="en-US" sz="2400" b="1" dirty="0">
                <a:latin typeface="Calibri" pitchFamily="34" charset="0"/>
              </a:rPr>
              <a:t>mg/kg)</a:t>
            </a:r>
            <a:endParaRPr lang="en-US" sz="2400" baseline="30000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99048" y="5949281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US" sz="1200" i="1" dirty="0">
                <a:latin typeface="Calibri" pitchFamily="34" charset="0"/>
              </a:rPr>
              <a:t>1. </a:t>
            </a:r>
            <a:r>
              <a:rPr lang="en-US" sz="1200" i="1" dirty="0" err="1">
                <a:latin typeface="Calibri" pitchFamily="34" charset="0"/>
              </a:rPr>
              <a:t>Zuberbier</a:t>
            </a:r>
            <a:r>
              <a:rPr lang="en-US" sz="1200" i="1" dirty="0">
                <a:latin typeface="Calibri" pitchFamily="34" charset="0"/>
              </a:rPr>
              <a:t> T, et al. Allergy 2009;64:1427–43; 2. Powell RJ, et al. </a:t>
            </a:r>
            <a:r>
              <a:rPr lang="en-US" sz="1200" i="1" dirty="0" err="1">
                <a:latin typeface="Calibri" pitchFamily="34" charset="0"/>
              </a:rPr>
              <a:t>Clin</a:t>
            </a:r>
            <a:r>
              <a:rPr lang="en-US" sz="1200" i="1" dirty="0">
                <a:latin typeface="Calibri" pitchFamily="34" charset="0"/>
              </a:rPr>
              <a:t> Experiment Allergy 2007;37:631</a:t>
            </a:r>
            <a:r>
              <a:rPr lang="en-US" sz="1200" i="1" dirty="0">
                <a:latin typeface="Calibri" pitchFamily="34" charset="0"/>
                <a:cs typeface="Arial"/>
              </a:rPr>
              <a:t>‒50; </a:t>
            </a:r>
            <a:br>
              <a:rPr lang="en-US" sz="1200" i="1" dirty="0">
                <a:latin typeface="Calibri" pitchFamily="34" charset="0"/>
                <a:cs typeface="Arial"/>
              </a:rPr>
            </a:br>
            <a:r>
              <a:rPr lang="en-US" sz="1200" i="1" dirty="0">
                <a:latin typeface="Calibri" pitchFamily="34" charset="0"/>
                <a:cs typeface="Arial"/>
              </a:rPr>
              <a:t>3. </a:t>
            </a:r>
            <a:r>
              <a:rPr lang="en-US" sz="1200" i="1" dirty="0" err="1">
                <a:latin typeface="Calibri" pitchFamily="34" charset="0"/>
              </a:rPr>
              <a:t>Kozel</a:t>
            </a:r>
            <a:r>
              <a:rPr lang="en-US" sz="1200" i="1" dirty="0">
                <a:latin typeface="Calibri" pitchFamily="34" charset="0"/>
              </a:rPr>
              <a:t> MMA, </a:t>
            </a:r>
            <a:r>
              <a:rPr lang="en-US" sz="1200" i="1" dirty="0" err="1">
                <a:latin typeface="Calibri" pitchFamily="34" charset="0"/>
              </a:rPr>
              <a:t>Sabroe</a:t>
            </a:r>
            <a:r>
              <a:rPr lang="en-US" sz="1200" i="1" dirty="0">
                <a:latin typeface="Calibri" pitchFamily="34" charset="0"/>
              </a:rPr>
              <a:t> RA. Drugs 2004;64:2515–36; 4. </a:t>
            </a:r>
            <a:r>
              <a:rPr lang="en-GB" sz="1200" i="1" dirty="0">
                <a:latin typeface="Calibri" pitchFamily="34" charset="0"/>
              </a:rPr>
              <a:t>Vena GA, et al. J Am </a:t>
            </a:r>
            <a:r>
              <a:rPr lang="en-GB" sz="1200" i="1" dirty="0" err="1">
                <a:latin typeface="Calibri" pitchFamily="34" charset="0"/>
              </a:rPr>
              <a:t>Acad</a:t>
            </a:r>
            <a:r>
              <a:rPr lang="en-GB" sz="1200" i="1" dirty="0">
                <a:latin typeface="Calibri" pitchFamily="34" charset="0"/>
              </a:rPr>
              <a:t> </a:t>
            </a:r>
            <a:r>
              <a:rPr lang="en-GB" sz="1200" i="1" dirty="0" err="1">
                <a:latin typeface="Calibri" pitchFamily="34" charset="0"/>
              </a:rPr>
              <a:t>Dermatol</a:t>
            </a:r>
            <a:r>
              <a:rPr lang="en-GB" sz="1200" i="1" dirty="0">
                <a:latin typeface="Calibri" pitchFamily="34" charset="0"/>
              </a:rPr>
              <a:t>. 2006;55:705-9; </a:t>
            </a:r>
            <a:br>
              <a:rPr lang="en-GB" sz="1200" i="1" dirty="0">
                <a:latin typeface="Calibri" pitchFamily="34" charset="0"/>
              </a:rPr>
            </a:br>
            <a:r>
              <a:rPr lang="en-GB" sz="1200" i="1" dirty="0">
                <a:latin typeface="Calibri" pitchFamily="34" charset="0"/>
              </a:rPr>
              <a:t>5. Grattan CE, et al. Br J </a:t>
            </a:r>
            <a:r>
              <a:rPr lang="en-GB" sz="1200" i="1" dirty="0" err="1">
                <a:latin typeface="Calibri" pitchFamily="34" charset="0"/>
              </a:rPr>
              <a:t>Dermatol</a:t>
            </a:r>
            <a:r>
              <a:rPr lang="en-GB" sz="1200" i="1" dirty="0">
                <a:latin typeface="Calibri" pitchFamily="34" charset="0"/>
              </a:rPr>
              <a:t>. 2000;143:365−72. </a:t>
            </a:r>
            <a:r>
              <a:rPr lang="en-US" sz="1200" i="1" dirty="0">
                <a:latin typeface="Calibri" pitchFamily="34" charset="0"/>
              </a:rPr>
              <a:t>6. Greaves M. J Allergy </a:t>
            </a:r>
            <a:r>
              <a:rPr lang="en-US" sz="1200" i="1" dirty="0" err="1">
                <a:latin typeface="Calibri" pitchFamily="34" charset="0"/>
              </a:rPr>
              <a:t>Clin</a:t>
            </a:r>
            <a:r>
              <a:rPr lang="en-US" sz="1200" i="1" dirty="0">
                <a:latin typeface="Calibri" pitchFamily="34" charset="0"/>
              </a:rPr>
              <a:t> </a:t>
            </a:r>
            <a:r>
              <a:rPr lang="en-US" sz="1200" i="1" dirty="0" err="1">
                <a:latin typeface="Calibri" pitchFamily="34" charset="0"/>
              </a:rPr>
              <a:t>Immunol</a:t>
            </a:r>
            <a:r>
              <a:rPr lang="en-US" sz="1200" i="1" dirty="0">
                <a:latin typeface="Calibri" pitchFamily="34" charset="0"/>
              </a:rPr>
              <a:t> 2000;105:664</a:t>
            </a:r>
            <a:r>
              <a:rPr lang="en-US" sz="1200" i="1" dirty="0">
                <a:latin typeface="Calibri" pitchFamily="34" charset="0"/>
                <a:cs typeface="Arial"/>
              </a:rPr>
              <a:t>‒72</a:t>
            </a:r>
            <a:endParaRPr lang="en-US" sz="12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434" y="617984"/>
            <a:ext cx="565212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Ο ρόλος της κυκλοσπορίνης </a:t>
            </a:r>
            <a:b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στη ΧΑΚ </a:t>
            </a:r>
            <a:endParaRPr lang="el-GR" sz="32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2708920"/>
            <a:ext cx="8640960" cy="3531096"/>
          </a:xfrm>
        </p:spPr>
        <p:txBody>
          <a:bodyPr>
            <a:normAutofit fontScale="85000" lnSpcReduction="10000"/>
          </a:bodyPr>
          <a:lstStyle/>
          <a:p>
            <a:r>
              <a:rPr lang="el-GR" sz="2800" b="1" dirty="0">
                <a:latin typeface="Calibri" pitchFamily="34" charset="0"/>
              </a:rPr>
              <a:t>Ανεπιθύμητες ενέργειες και κίνδυνοι απο την χρήση της </a:t>
            </a:r>
            <a:r>
              <a:rPr lang="el-GR" sz="2800" b="1" dirty="0" err="1">
                <a:latin typeface="Calibri" pitchFamily="34" charset="0"/>
              </a:rPr>
              <a:t>κυκλοσπορίνης</a:t>
            </a:r>
            <a:r>
              <a:rPr lang="el-GR" sz="2800" b="1" dirty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:</a:t>
            </a:r>
            <a:endParaRPr lang="en-US" sz="2800" b="1" dirty="0">
              <a:latin typeface="Calibri" pitchFamily="34" charset="0"/>
            </a:endParaRPr>
          </a:p>
          <a:p>
            <a:pPr lvl="1">
              <a:buClr>
                <a:srgbClr val="C00000"/>
              </a:buClr>
              <a:buSzPct val="116000"/>
            </a:pPr>
            <a:r>
              <a:rPr lang="en-US" dirty="0">
                <a:latin typeface="Calibri" pitchFamily="34" charset="0"/>
              </a:rPr>
              <a:t>Rebound </a:t>
            </a:r>
            <a:r>
              <a:rPr lang="el-GR" dirty="0">
                <a:latin typeface="Calibri" pitchFamily="34" charset="0"/>
              </a:rPr>
              <a:t>φαινόμενο μετά την διακοπή σε ορισμένους ασθενείς </a:t>
            </a:r>
            <a:endParaRPr lang="en-US" dirty="0">
              <a:latin typeface="Calibri" pitchFamily="34" charset="0"/>
            </a:endParaRPr>
          </a:p>
          <a:p>
            <a:pPr lvl="1">
              <a:buClr>
                <a:srgbClr val="C00000"/>
              </a:buClr>
              <a:buSzPct val="116000"/>
            </a:pPr>
            <a:r>
              <a:rPr lang="el-GR" dirty="0">
                <a:latin typeface="Calibri" pitchFamily="34" charset="0"/>
              </a:rPr>
              <a:t>Ανεπιθύμητες ενέργειες απο την νεφρική λειτουργία</a:t>
            </a:r>
          </a:p>
          <a:p>
            <a:pPr lvl="1">
              <a:buClr>
                <a:srgbClr val="C00000"/>
              </a:buClr>
              <a:buSzPct val="116000"/>
            </a:pPr>
            <a:r>
              <a:rPr lang="el-GR" dirty="0">
                <a:latin typeface="Calibri" pitchFamily="34" charset="0"/>
              </a:rPr>
              <a:t> Ανεπιθύμητες ενέργειες απο την υπέρταση</a:t>
            </a:r>
            <a:endParaRPr lang="en-US" dirty="0">
              <a:latin typeface="Calibri" pitchFamily="34" charset="0"/>
            </a:endParaRPr>
          </a:p>
          <a:p>
            <a:pPr lvl="1">
              <a:buClr>
                <a:srgbClr val="C00000"/>
              </a:buClr>
              <a:buSzPct val="116000"/>
            </a:pPr>
            <a:r>
              <a:rPr lang="el-GR" dirty="0">
                <a:latin typeface="Calibri" pitchFamily="34" charset="0"/>
              </a:rPr>
              <a:t>Κίνδυνος ανάπτυξης κακοήθειας</a:t>
            </a:r>
          </a:p>
          <a:p>
            <a:pPr lvl="1"/>
            <a:endParaRPr lang="en-US" dirty="0"/>
          </a:p>
          <a:p>
            <a:r>
              <a:rPr lang="el-GR" sz="2600" b="1" dirty="0">
                <a:latin typeface="+mj-lt"/>
              </a:rPr>
              <a:t>Απαραίτητος έλεγχος νεφρικής λειτουργίας και αρτηριακής πίεσης </a:t>
            </a:r>
            <a:endParaRPr lang="el-GR" sz="3900" b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47928" y="6240016"/>
            <a:ext cx="644522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dirty="0" err="1">
                <a:latin typeface="Calibri" pitchFamily="34" charset="0"/>
              </a:rPr>
              <a:t>Kozel</a:t>
            </a:r>
            <a:r>
              <a:rPr lang="en-US" sz="1050" dirty="0">
                <a:latin typeface="Calibri" pitchFamily="34" charset="0"/>
              </a:rPr>
              <a:t> MMA, </a:t>
            </a:r>
            <a:r>
              <a:rPr lang="en-US" sz="1050" dirty="0" err="1">
                <a:latin typeface="Calibri" pitchFamily="34" charset="0"/>
              </a:rPr>
              <a:t>Sabroe</a:t>
            </a:r>
            <a:r>
              <a:rPr lang="en-US" sz="1050" dirty="0">
                <a:latin typeface="Calibri" pitchFamily="34" charset="0"/>
              </a:rPr>
              <a:t> RA. Drugs 2004;64:2515–36</a:t>
            </a:r>
            <a:endParaRPr lang="el-GR" sz="1050" dirty="0">
              <a:latin typeface="Calibri" pitchFamily="34" charset="0"/>
            </a:endParaRPr>
          </a:p>
          <a:p>
            <a:pPr algn="r"/>
            <a:r>
              <a:rPr lang="en-US" sz="1050" dirty="0" err="1">
                <a:latin typeface="Calibri" pitchFamily="34" charset="0"/>
              </a:rPr>
              <a:t>Boubouka</a:t>
            </a:r>
            <a:r>
              <a:rPr lang="en-US" sz="1050" dirty="0">
                <a:latin typeface="Calibri" pitchFamily="34" charset="0"/>
              </a:rPr>
              <a:t> CD, </a:t>
            </a:r>
            <a:r>
              <a:rPr lang="el-GR" sz="1050" dirty="0">
                <a:latin typeface="Calibri" pitchFamily="34" charset="0"/>
              </a:rPr>
              <a:t> </a:t>
            </a:r>
            <a:r>
              <a:rPr lang="en-US" sz="1050" dirty="0" err="1">
                <a:latin typeface="Calibri" pitchFamily="34" charset="0"/>
              </a:rPr>
              <a:t>Acta</a:t>
            </a:r>
            <a:r>
              <a:rPr lang="en-US" sz="1050" dirty="0">
                <a:latin typeface="Calibri" pitchFamily="34" charset="0"/>
              </a:rPr>
              <a:t> </a:t>
            </a:r>
            <a:r>
              <a:rPr lang="en-US" sz="1050" dirty="0" err="1">
                <a:latin typeface="Calibri" pitchFamily="34" charset="0"/>
              </a:rPr>
              <a:t>Derm</a:t>
            </a:r>
            <a:r>
              <a:rPr lang="en-US" sz="1050" dirty="0">
                <a:latin typeface="Calibri" pitchFamily="34" charset="0"/>
              </a:rPr>
              <a:t> </a:t>
            </a:r>
            <a:r>
              <a:rPr lang="en-US" sz="1050" dirty="0" err="1">
                <a:latin typeface="Calibri" pitchFamily="34" charset="0"/>
              </a:rPr>
              <a:t>Venereol</a:t>
            </a:r>
            <a:r>
              <a:rPr lang="en-US" sz="1050" dirty="0">
                <a:latin typeface="Calibri" pitchFamily="34" charset="0"/>
              </a:rPr>
              <a:t>. 2011 Jan;91(1):50-4. </a:t>
            </a:r>
            <a:endParaRPr lang="el-GR" sz="1050" dirty="0">
              <a:latin typeface="Calibri" pitchFamily="34" charset="0"/>
            </a:endParaRPr>
          </a:p>
          <a:p>
            <a:pPr algn="r"/>
            <a:r>
              <a:rPr lang="en-US" sz="1050" dirty="0">
                <a:latin typeface="Calibri" pitchFamily="34" charset="0"/>
              </a:rPr>
              <a:t>Greaves M. J Allergy </a:t>
            </a:r>
            <a:r>
              <a:rPr lang="en-US" sz="1050" dirty="0" err="1">
                <a:latin typeface="Calibri" pitchFamily="34" charset="0"/>
              </a:rPr>
              <a:t>Clin</a:t>
            </a:r>
            <a:r>
              <a:rPr lang="en-US" sz="1050" dirty="0">
                <a:latin typeface="Calibri" pitchFamily="34" charset="0"/>
              </a:rPr>
              <a:t> </a:t>
            </a:r>
            <a:r>
              <a:rPr lang="en-US" sz="1050" dirty="0" err="1">
                <a:latin typeface="Calibri" pitchFamily="34" charset="0"/>
              </a:rPr>
              <a:t>Immunol</a:t>
            </a:r>
            <a:r>
              <a:rPr lang="en-US" sz="1050" dirty="0">
                <a:latin typeface="Calibri" pitchFamily="34" charset="0"/>
              </a:rPr>
              <a:t> 2000;105:664</a:t>
            </a:r>
            <a:r>
              <a:rPr lang="en-US" sz="1050" dirty="0">
                <a:latin typeface="Calibri" pitchFamily="34" charset="0"/>
                <a:cs typeface="Arial"/>
              </a:rPr>
              <a:t>‒72</a:t>
            </a:r>
            <a:endParaRPr lang="en-US" sz="1050" dirty="0">
              <a:latin typeface="Calibri" pitchFamily="34" charset="0"/>
            </a:endParaRPr>
          </a:p>
        </p:txBody>
      </p:sp>
      <p:graphicFrame>
        <p:nvGraphicFramePr>
          <p:cNvPr id="1027" name="Object 3"/>
          <p:cNvGraphicFramePr>
            <a:graphicFrameLocks/>
          </p:cNvGraphicFramePr>
          <p:nvPr/>
        </p:nvGraphicFramePr>
        <p:xfrm>
          <a:off x="7176120" y="0"/>
          <a:ext cx="3491880" cy="2708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286599" imgH="5212093" progId="MSGraph.Chart.8">
                  <p:embed/>
                </p:oleObj>
              </mc:Choice>
              <mc:Fallback>
                <p:oleObj name="Chart" r:id="rId3" imgW="6286599" imgH="5212093" progId="MSGraph.Chart.8">
                  <p:embed/>
                  <p:pic>
                    <p:nvPicPr>
                      <p:cNvPr id="1027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6120" y="0"/>
                        <a:ext cx="3491880" cy="2708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90872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Ανταγωνιστές λευκοτριενών (ΑΛ) 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8004" y="1700808"/>
            <a:ext cx="8474075" cy="4320480"/>
          </a:xfrm>
        </p:spPr>
        <p:txBody>
          <a:bodyPr>
            <a:normAutofit/>
          </a:bodyPr>
          <a:lstStyle/>
          <a:p>
            <a:r>
              <a:rPr lang="el-GR" sz="3000" dirty="0">
                <a:latin typeface="+mj-lt"/>
              </a:rPr>
              <a:t>Η</a:t>
            </a:r>
            <a:r>
              <a:rPr lang="en-US" sz="3000" dirty="0">
                <a:latin typeface="+mj-lt"/>
              </a:rPr>
              <a:t> </a:t>
            </a:r>
            <a:r>
              <a:rPr lang="en-US" sz="3000" b="1" dirty="0" err="1">
                <a:latin typeface="+mj-lt"/>
              </a:rPr>
              <a:t>montelukast</a:t>
            </a:r>
            <a:r>
              <a:rPr lang="el-GR" sz="3000" b="1" dirty="0">
                <a:latin typeface="+mj-lt"/>
              </a:rPr>
              <a:t> </a:t>
            </a:r>
            <a:r>
              <a:rPr lang="el-GR" sz="3000" dirty="0">
                <a:latin typeface="+mj-lt"/>
              </a:rPr>
              <a:t>και </a:t>
            </a:r>
            <a:r>
              <a:rPr lang="en-US" sz="3000" b="1" dirty="0" err="1">
                <a:latin typeface="+mj-lt"/>
              </a:rPr>
              <a:t>zafirlukast</a:t>
            </a:r>
            <a:r>
              <a:rPr lang="en-US" sz="3000" dirty="0">
                <a:latin typeface="+mj-lt"/>
              </a:rPr>
              <a:t> </a:t>
            </a:r>
            <a:r>
              <a:rPr lang="el-GR" sz="3000" dirty="0">
                <a:latin typeface="+mj-lt"/>
              </a:rPr>
              <a:t>είναι αντιφλεγμονώδη φάρμακα  για την θεραπεία του άσθματος και ρινίτιδας, δεν έχουν ένδειξη για την κνίδωση </a:t>
            </a:r>
            <a:r>
              <a:rPr lang="en-US" sz="3000" dirty="0">
                <a:latin typeface="+mj-lt"/>
              </a:rPr>
              <a:t> </a:t>
            </a:r>
          </a:p>
          <a:p>
            <a:pPr>
              <a:buNone/>
            </a:pPr>
            <a:endParaRPr lang="el-GR" baseline="30000" dirty="0">
              <a:latin typeface="+mj-lt"/>
            </a:endParaRPr>
          </a:p>
          <a:p>
            <a:r>
              <a:rPr lang="el-GR" sz="3000" b="1" dirty="0">
                <a:latin typeface="+mj-lt"/>
              </a:rPr>
              <a:t>Δεν συνιστώνται ως </a:t>
            </a:r>
            <a:r>
              <a:rPr lang="el-GR" sz="3000" b="1" dirty="0" err="1">
                <a:latin typeface="+mj-lt"/>
              </a:rPr>
              <a:t>μονοθεραπεία</a:t>
            </a:r>
            <a:r>
              <a:rPr lang="el-GR" sz="3000" b="1" dirty="0">
                <a:latin typeface="+mj-lt"/>
              </a:rPr>
              <a:t> αλλά μαζί με </a:t>
            </a:r>
            <a:r>
              <a:rPr lang="el-GR" sz="3000" b="1" dirty="0" err="1">
                <a:latin typeface="+mj-lt"/>
              </a:rPr>
              <a:t>αντισταμινικά</a:t>
            </a:r>
            <a:endParaRPr lang="el-GR" sz="3000" b="1" baseline="30000" dirty="0">
              <a:latin typeface="+mj-lt"/>
            </a:endParaRPr>
          </a:p>
          <a:p>
            <a:endParaRPr lang="en-US" baseline="30000" dirty="0">
              <a:solidFill>
                <a:srgbClr val="FF0000"/>
              </a:solidFill>
              <a:latin typeface="+mj-lt"/>
            </a:endParaRPr>
          </a:p>
          <a:p>
            <a:pPr>
              <a:buNone/>
            </a:pPr>
            <a:endParaRPr lang="en-US" baseline="30000" dirty="0">
              <a:latin typeface="+mj-lt"/>
            </a:endParaRPr>
          </a:p>
        </p:txBody>
      </p:sp>
      <p:sp>
        <p:nvSpPr>
          <p:cNvPr id="4" name="Rectangle 7"/>
          <p:cNvSpPr txBox="1">
            <a:spLocks/>
          </p:cNvSpPr>
          <p:nvPr/>
        </p:nvSpPr>
        <p:spPr bwMode="gray">
          <a:xfrm>
            <a:off x="1980878" y="5805264"/>
            <a:ext cx="8687122" cy="73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  <a:spAutoFit/>
          </a:bodyPr>
          <a:lstStyle>
            <a:lvl1pPr marL="233363" indent="-233363" algn="l" rtl="0" eaLnBrk="0" fontAlgn="base" hangingPunct="0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8463" indent="-163513" algn="l" rtl="0" eaLnBrk="0" fontAlgn="base" hangingPunct="0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577850" indent="-1778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3pPr>
            <a:lvl4pPr marL="752475" indent="-1730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4pPr>
            <a:lvl5pPr marL="917575" indent="-1635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13747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18319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22891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27463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 eaLnBrk="1" hangingPunct="1">
              <a:spcBef>
                <a:spcPts val="0"/>
              </a:spcBef>
              <a:buClrTx/>
              <a:buSzPct val="100000"/>
              <a:buNone/>
            </a:pPr>
            <a:r>
              <a:rPr lang="en-US" sz="1100" dirty="0">
                <a:latin typeface="Calibri" pitchFamily="34" charset="0"/>
              </a:rPr>
              <a:t>de Silva et al Allergy Asthma Clin Immunol 2014;10(1):24</a:t>
            </a:r>
            <a:endParaRPr lang="el-GR" sz="1100" dirty="0">
              <a:latin typeface="Calibri" pitchFamily="34" charset="0"/>
            </a:endParaRPr>
          </a:p>
          <a:p>
            <a:pPr marL="0" indent="0" algn="r" eaLnBrk="1" hangingPunct="1">
              <a:spcBef>
                <a:spcPts val="0"/>
              </a:spcBef>
              <a:buClrTx/>
              <a:buSzPct val="100000"/>
              <a:buNone/>
            </a:pPr>
            <a:r>
              <a:rPr lang="en-US" sz="1100" dirty="0">
                <a:latin typeface="Calibri" pitchFamily="34" charset="0"/>
              </a:rPr>
              <a:t>Di Lorenzo G, et al. J Asthma Allergy 2009;2:9–16</a:t>
            </a:r>
            <a:endParaRPr lang="el-GR" sz="1100" dirty="0">
              <a:latin typeface="Calibri" pitchFamily="34" charset="0"/>
            </a:endParaRPr>
          </a:p>
          <a:p>
            <a:pPr marL="0" indent="0" algn="r" eaLnBrk="1" hangingPunct="1">
              <a:spcBef>
                <a:spcPts val="0"/>
              </a:spcBef>
              <a:buClrTx/>
              <a:buSzPct val="100000"/>
              <a:buNone/>
            </a:pPr>
            <a:r>
              <a:rPr lang="en-US" sz="1100" dirty="0" err="1">
                <a:latin typeface="Calibri" pitchFamily="34" charset="0"/>
              </a:rPr>
              <a:t>Kozel</a:t>
            </a:r>
            <a:r>
              <a:rPr lang="en-US" sz="1100" dirty="0">
                <a:latin typeface="Calibri" pitchFamily="34" charset="0"/>
              </a:rPr>
              <a:t> MMA, Sabroe RA. Drugs 2004;64:2515–36</a:t>
            </a:r>
            <a:endParaRPr lang="el-GR" sz="1100" dirty="0">
              <a:latin typeface="Calibri" pitchFamily="34" charset="0"/>
            </a:endParaRPr>
          </a:p>
          <a:p>
            <a:pPr marL="0" indent="0" algn="r" eaLnBrk="1" hangingPunct="1">
              <a:spcBef>
                <a:spcPts val="0"/>
              </a:spcBef>
              <a:buClrTx/>
              <a:buSzPct val="100000"/>
              <a:buNone/>
            </a:pPr>
            <a:r>
              <a:rPr lang="en-US" sz="1100" dirty="0" err="1">
                <a:latin typeface="Calibri" pitchFamily="34" charset="0"/>
              </a:rPr>
              <a:t>Zuberbier</a:t>
            </a:r>
            <a:r>
              <a:rPr lang="en-US" sz="1100" dirty="0">
                <a:latin typeface="Calibri" pitchFamily="34" charset="0"/>
              </a:rPr>
              <a:t> T, et al. Allergy 2009;64:1427–43</a:t>
            </a:r>
          </a:p>
        </p:txBody>
      </p:sp>
    </p:spTree>
    <p:extLst>
      <p:ext uri="{BB962C8B-B14F-4D97-AF65-F5344CB8AC3E}">
        <p14:creationId xmlns:p14="http://schemas.microsoft.com/office/powerpoint/2010/main" val="31643140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09736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Ο ρόλος των Συστηματικών Κορτικοστεροειδών</a:t>
            </a:r>
            <a:b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(ΣΚΣ)  </a:t>
            </a:r>
            <a:endParaRPr lang="en-US" sz="3200" b="1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051" y="1196752"/>
            <a:ext cx="8474075" cy="5328592"/>
          </a:xfrm>
        </p:spPr>
        <p:txBody>
          <a:bodyPr>
            <a:normAutofit fontScale="92500"/>
          </a:bodyPr>
          <a:lstStyle/>
          <a:p>
            <a:r>
              <a:rPr lang="el-GR" sz="2800" b="1" dirty="0">
                <a:latin typeface="Calibri" pitchFamily="34" charset="0"/>
              </a:rPr>
              <a:t>Η ΧΑΚ  που είναι σχετικά ανθεκτική στα αντισταμινικά μπορεί να ανταποκριθεί πλήρως στην προσθήκη ΣΚΣ</a:t>
            </a:r>
            <a:endParaRPr lang="en-US" sz="2800" b="1" dirty="0">
              <a:latin typeface="Calibri" pitchFamily="34" charset="0"/>
            </a:endParaRPr>
          </a:p>
          <a:p>
            <a:r>
              <a:rPr lang="el-GR" sz="2800" b="1" dirty="0">
                <a:latin typeface="Calibri" pitchFamily="34" charset="0"/>
              </a:rPr>
              <a:t>Σύντομη χορήγηση συνιστάται στις εξάρσεις της νόσου</a:t>
            </a:r>
            <a:endParaRPr lang="en-US" sz="2400" b="1" baseline="30000" dirty="0">
              <a:latin typeface="Calibri" pitchFamily="34" charset="0"/>
            </a:endParaRPr>
          </a:p>
          <a:p>
            <a:r>
              <a:rPr lang="el-GR" sz="2400" dirty="0">
                <a:latin typeface="Calibri" pitchFamily="34" charset="0"/>
              </a:rPr>
              <a:t>Μικρές βαθμιαία χορηγούμενες δόσεις δίνονται</a:t>
            </a:r>
            <a:r>
              <a:rPr lang="en-US" sz="2400" dirty="0">
                <a:latin typeface="Calibri" pitchFamily="34" charset="0"/>
              </a:rPr>
              <a:t>:</a:t>
            </a:r>
            <a:endParaRPr lang="en-US" sz="2400" baseline="30000" dirty="0">
              <a:latin typeface="Calibri" pitchFamily="34" charset="0"/>
            </a:endParaRPr>
          </a:p>
          <a:p>
            <a:pPr lvl="1"/>
            <a:r>
              <a:rPr lang="el-GR" sz="2400" dirty="0">
                <a:latin typeface="Calibri" pitchFamily="34" charset="0"/>
              </a:rPr>
              <a:t>Για τον έλεγχο της Κνίδωσης σε σημαντικά γεγονότα της ζωής του ασθενούς  </a:t>
            </a:r>
            <a:endParaRPr lang="en-US" sz="2400" dirty="0">
              <a:latin typeface="Calibri" pitchFamily="34" charset="0"/>
            </a:endParaRPr>
          </a:p>
          <a:p>
            <a:pPr lvl="1"/>
            <a:r>
              <a:rPr lang="el-GR" sz="2400" dirty="0">
                <a:latin typeface="Calibri" pitchFamily="34" charset="0"/>
              </a:rPr>
              <a:t>Σε σοβαρό ΑΟ που συμβαίνει λίγες φορές τον χρόνο  </a:t>
            </a:r>
            <a:endParaRPr lang="en-US" sz="2400" dirty="0">
              <a:latin typeface="Calibri" pitchFamily="34" charset="0"/>
            </a:endParaRPr>
          </a:p>
          <a:p>
            <a:pPr>
              <a:buNone/>
            </a:pPr>
            <a:r>
              <a:rPr lang="en-US" sz="2400" dirty="0">
                <a:latin typeface="Calibri" pitchFamily="34" charset="0"/>
              </a:rPr>
              <a:t> </a:t>
            </a:r>
            <a:r>
              <a:rPr lang="el-GR" sz="2400" dirty="0">
                <a:latin typeface="Calibri" pitchFamily="34" charset="0"/>
              </a:rPr>
              <a:t>  </a:t>
            </a:r>
            <a:endParaRPr lang="en-US" sz="2400" baseline="30000" dirty="0">
              <a:latin typeface="Calibri" pitchFamily="34" charset="0"/>
            </a:endParaRPr>
          </a:p>
          <a:p>
            <a:pPr lvl="1"/>
            <a:r>
              <a:rPr lang="en-US" dirty="0" err="1">
                <a:latin typeface="Calibri" pitchFamily="34" charset="0"/>
              </a:rPr>
              <a:t>prednisolone</a:t>
            </a:r>
            <a:r>
              <a:rPr lang="en-US" dirty="0">
                <a:latin typeface="Calibri" pitchFamily="34" charset="0"/>
              </a:rPr>
              <a:t> 30 mg/</a:t>
            </a:r>
            <a:r>
              <a:rPr lang="el-GR" dirty="0">
                <a:latin typeface="Calibri" pitchFamily="34" charset="0"/>
              </a:rPr>
              <a:t>ημ.</a:t>
            </a:r>
            <a:r>
              <a:rPr lang="en-US" dirty="0">
                <a:latin typeface="Calibri" pitchFamily="34" charset="0"/>
              </a:rPr>
              <a:t> </a:t>
            </a:r>
            <a:r>
              <a:rPr lang="el-GR" dirty="0">
                <a:latin typeface="Calibri" pitchFamily="34" charset="0"/>
              </a:rPr>
              <a:t>μεχρι</a:t>
            </a:r>
            <a:r>
              <a:rPr lang="en-US" dirty="0">
                <a:latin typeface="Calibri" pitchFamily="34" charset="0"/>
              </a:rPr>
              <a:t> 10 </a:t>
            </a:r>
            <a:r>
              <a:rPr lang="el-GR" dirty="0">
                <a:latin typeface="Calibri" pitchFamily="34" charset="0"/>
              </a:rPr>
              <a:t>ημέρες</a:t>
            </a:r>
            <a:endParaRPr lang="en-US" dirty="0">
              <a:latin typeface="Calibri" pitchFamily="34" charset="0"/>
            </a:endParaRPr>
          </a:p>
          <a:p>
            <a:pPr lvl="1"/>
            <a:r>
              <a:rPr lang="en-US" dirty="0">
                <a:latin typeface="Calibri" pitchFamily="34" charset="0"/>
              </a:rPr>
              <a:t>prednisolone 40 mg/</a:t>
            </a:r>
            <a:r>
              <a:rPr lang="el-GR" dirty="0">
                <a:latin typeface="Calibri" pitchFamily="34" charset="0"/>
              </a:rPr>
              <a:t>ημ  μειούμενη </a:t>
            </a:r>
            <a:r>
              <a:rPr lang="en-US" dirty="0">
                <a:latin typeface="Calibri" pitchFamily="34" charset="0"/>
              </a:rPr>
              <a:t>5 mg </a:t>
            </a:r>
            <a:r>
              <a:rPr lang="el-GR" dirty="0">
                <a:latin typeface="Calibri" pitchFamily="34" charset="0"/>
              </a:rPr>
              <a:t>κάθε</a:t>
            </a:r>
            <a:r>
              <a:rPr lang="en-US" dirty="0">
                <a:latin typeface="Calibri" pitchFamily="34" charset="0"/>
              </a:rPr>
              <a:t> 5 </a:t>
            </a:r>
            <a:r>
              <a:rPr lang="el-GR" dirty="0">
                <a:latin typeface="Calibri" pitchFamily="34" charset="0"/>
              </a:rPr>
              <a:t>ημέρες </a:t>
            </a:r>
            <a:r>
              <a:rPr lang="en-US" dirty="0">
                <a:latin typeface="Calibri" pitchFamily="34" charset="0"/>
              </a:rPr>
              <a:t> </a:t>
            </a:r>
            <a:r>
              <a:rPr lang="el-GR" dirty="0">
                <a:latin typeface="Calibri" pitchFamily="34" charset="0"/>
              </a:rPr>
              <a:t> </a:t>
            </a:r>
            <a:endParaRPr lang="en-US" dirty="0">
              <a:latin typeface="Calibri" pitchFamily="34" charset="0"/>
            </a:endParaRPr>
          </a:p>
          <a:p>
            <a:endParaRPr lang="el-GR" sz="2400" dirty="0">
              <a:latin typeface="Calibri" pitchFamily="34" charset="0"/>
            </a:endParaRPr>
          </a:p>
          <a:p>
            <a:r>
              <a:rPr lang="el-GR" sz="2600" b="1" dirty="0">
                <a:latin typeface="Calibri" pitchFamily="34" charset="0"/>
              </a:rPr>
              <a:t>ΣΚΣ συνήθως δίνονται σε πρωινή μονήρη δόση </a:t>
            </a:r>
            <a:r>
              <a:rPr lang="en-US" sz="2600" b="1" dirty="0">
                <a:latin typeface="Calibri" pitchFamily="34" charset="0"/>
              </a:rPr>
              <a:t> </a:t>
            </a:r>
            <a:r>
              <a:rPr lang="el-GR" sz="2600" b="1" dirty="0">
                <a:latin typeface="Calibri" pitchFamily="34" charset="0"/>
              </a:rPr>
              <a:t> </a:t>
            </a:r>
            <a:endParaRPr lang="en-US" sz="2600" b="1" baseline="30000" dirty="0">
              <a:latin typeface="Calibri" pitchFamily="34" charset="0"/>
            </a:endParaRPr>
          </a:p>
          <a:p>
            <a:pPr marL="0" indent="0">
              <a:buNone/>
            </a:pPr>
            <a:endParaRPr lang="en-US" sz="1600" baseline="30000" dirty="0"/>
          </a:p>
        </p:txBody>
      </p:sp>
      <p:sp>
        <p:nvSpPr>
          <p:cNvPr id="4" name="Rectangle 7"/>
          <p:cNvSpPr txBox="1">
            <a:spLocks/>
          </p:cNvSpPr>
          <p:nvPr/>
        </p:nvSpPr>
        <p:spPr bwMode="gray">
          <a:xfrm>
            <a:off x="7392144" y="6303752"/>
            <a:ext cx="3873245" cy="44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  <a:spAutoFit/>
          </a:bodyPr>
          <a:lstStyle>
            <a:lvl1pPr marL="233363" indent="-233363" algn="l" rtl="0" eaLnBrk="0" fontAlgn="base" hangingPunct="0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8463" indent="-163513" algn="l" rtl="0" eaLnBrk="0" fontAlgn="base" hangingPunct="0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577850" indent="-1778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3pPr>
            <a:lvl4pPr marL="752475" indent="-1730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4pPr>
            <a:lvl5pPr marL="917575" indent="-1635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13747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18319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22891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27463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algn="r" eaLnBrk="1" hangingPunct="1">
              <a:spcBef>
                <a:spcPts val="0"/>
              </a:spcBef>
              <a:buClrTx/>
              <a:buNone/>
            </a:pPr>
            <a:r>
              <a:rPr lang="en-US" sz="1200" dirty="0" err="1">
                <a:latin typeface="Calibri" pitchFamily="34" charset="0"/>
              </a:rPr>
              <a:t>Zuberbier</a:t>
            </a:r>
            <a:r>
              <a:rPr lang="en-US" sz="1200" dirty="0">
                <a:latin typeface="Calibri" pitchFamily="34" charset="0"/>
              </a:rPr>
              <a:t> T, et al. Allergy 2009;64:1427‒33;</a:t>
            </a:r>
          </a:p>
          <a:p>
            <a:pPr marL="228600" indent="-228600" algn="r" eaLnBrk="1" hangingPunct="1">
              <a:spcBef>
                <a:spcPts val="0"/>
              </a:spcBef>
              <a:buClrTx/>
              <a:buNone/>
            </a:pPr>
            <a:r>
              <a:rPr lang="en-US" sz="1200" dirty="0" err="1">
                <a:latin typeface="Calibri" pitchFamily="34" charset="0"/>
              </a:rPr>
              <a:t>Kozel</a:t>
            </a:r>
            <a:r>
              <a:rPr lang="en-US" sz="1200" dirty="0">
                <a:latin typeface="Calibri" pitchFamily="34" charset="0"/>
              </a:rPr>
              <a:t> MMA, Sabroe RA. Drugs 2004;64:2515</a:t>
            </a:r>
            <a:r>
              <a:rPr lang="en-US" sz="1200" dirty="0">
                <a:latin typeface="Calibri" pitchFamily="34" charset="0"/>
                <a:cs typeface="Arial"/>
              </a:rPr>
              <a:t>‒36</a:t>
            </a:r>
            <a:endParaRPr lang="en-US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584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07D09-C457-C2AD-5AAC-D023D5FCA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chemeClr val="tx1"/>
                </a:solidFill>
              </a:rPr>
              <a:t>Συμπεράσματα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A86E2F-EB1C-A6E5-7457-D211E856D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l-GR" sz="2400" dirty="0">
                <a:solidFill>
                  <a:schemeClr val="tx1"/>
                </a:solidFill>
              </a:rPr>
              <a:t>Τα </a:t>
            </a:r>
            <a:r>
              <a:rPr lang="el-GR" sz="2400" dirty="0" err="1">
                <a:solidFill>
                  <a:schemeClr val="tx1"/>
                </a:solidFill>
              </a:rPr>
              <a:t>αντισταμινικά</a:t>
            </a:r>
            <a:r>
              <a:rPr lang="el-GR" sz="2400" dirty="0">
                <a:solidFill>
                  <a:schemeClr val="tx1"/>
                </a:solidFill>
              </a:rPr>
              <a:t> σε δόσεις μέχρι και </a:t>
            </a:r>
            <a:r>
              <a:rPr lang="en-US" sz="2400" dirty="0">
                <a:solidFill>
                  <a:schemeClr val="tx1"/>
                </a:solidFill>
              </a:rPr>
              <a:t>4</a:t>
            </a:r>
            <a:r>
              <a:rPr lang="el-GR" sz="2400" dirty="0" err="1">
                <a:solidFill>
                  <a:schemeClr val="tx1"/>
                </a:solidFill>
              </a:rPr>
              <a:t>πλάσιες</a:t>
            </a:r>
            <a:r>
              <a:rPr lang="el-GR" sz="2400" dirty="0">
                <a:solidFill>
                  <a:schemeClr val="tx1"/>
                </a:solidFill>
              </a:rPr>
              <a:t> της εγκριτικής πρέπει να δοθούν αρχικά για 4 εβδομάδες στη ΧΑΚ</a:t>
            </a:r>
          </a:p>
          <a:p>
            <a:pPr>
              <a:buFont typeface="Wingdings" pitchFamily="2" charset="2"/>
              <a:buChar char="ü"/>
            </a:pPr>
            <a:r>
              <a:rPr lang="el-GR" sz="2400" dirty="0">
                <a:solidFill>
                  <a:schemeClr val="tx1"/>
                </a:solidFill>
              </a:rPr>
              <a:t>Η </a:t>
            </a:r>
            <a:r>
              <a:rPr lang="el-GR" sz="2400" dirty="0" err="1">
                <a:solidFill>
                  <a:schemeClr val="tx1"/>
                </a:solidFill>
              </a:rPr>
              <a:t>ομαλιζουμάμπη</a:t>
            </a:r>
            <a:r>
              <a:rPr lang="el-GR" sz="2400" dirty="0">
                <a:solidFill>
                  <a:schemeClr val="tx1"/>
                </a:solidFill>
              </a:rPr>
              <a:t> αποτελεί θεραπεία μόνιμη για περισσότερο από το 50% των ασθενών</a:t>
            </a:r>
          </a:p>
          <a:p>
            <a:pPr>
              <a:buFont typeface="Wingdings" pitchFamily="2" charset="2"/>
              <a:buChar char="ü"/>
            </a:pPr>
            <a:r>
              <a:rPr lang="el-GR" sz="2400" dirty="0">
                <a:solidFill>
                  <a:schemeClr val="tx1"/>
                </a:solidFill>
              </a:rPr>
              <a:t>Η θεραπεία εξακολουθεί μέχρι η νόσος να </a:t>
            </a:r>
            <a:r>
              <a:rPr lang="el-GR" sz="2400" dirty="0" err="1">
                <a:solidFill>
                  <a:schemeClr val="tx1"/>
                </a:solidFill>
              </a:rPr>
              <a:t>υφεθεί</a:t>
            </a:r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9297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AutoShape 4" descr="Ποιότητα ζωής στοκ εικόνες. εικόνα από - 83361732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97286" name="AutoShape 6" descr="Ποιότητα ζωής στοκ εικόνες. εικόνα από - 83361732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97288" name="Picture 8" descr="Ποιότητα ζωής στοκ εικόνες. εικόνα από - 833617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7688" y="692696"/>
            <a:ext cx="5376940" cy="4776515"/>
          </a:xfrm>
          <a:prstGeom prst="rect">
            <a:avLst/>
          </a:prstGeom>
          <a:noFill/>
        </p:spPr>
      </p:pic>
      <p:sp>
        <p:nvSpPr>
          <p:cNvPr id="7" name="6 - Τίτλος"/>
          <p:cNvSpPr>
            <a:spLocks noGrp="1"/>
          </p:cNvSpPr>
          <p:nvPr>
            <p:ph type="title"/>
          </p:nvPr>
        </p:nvSpPr>
        <p:spPr>
          <a:xfrm>
            <a:off x="1055440" y="5275443"/>
            <a:ext cx="9679166" cy="1582557"/>
          </a:xfrm>
        </p:spPr>
        <p:txBody>
          <a:bodyPr/>
          <a:lstStyle/>
          <a:p>
            <a:r>
              <a:rPr lang="el-GR" dirty="0"/>
              <a:t>Ευχαριστώ για την προσοχή σας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XSS_ORIGINAL" val="1710082,Picture 2,967,Slide712"/>
  <p:tag name="PPTXSS_SETTINGS" val="0,5,5,150,50,3,True,False"/>
  <p:tag name="PTXSS_ORIGID" val="171008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XSS_ORIGINAL" val="1718281,Gruppieren 12,972,Slide717"/>
  <p:tag name="PPTXSS_SETTINGS" val="0,5,5,150,50,3,True,False"/>
  <p:tag name="PTXSS_ORIGID" val="1718285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sis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10626</TotalTime>
  <Words>4649</Words>
  <Application>Microsoft Macintosh PowerPoint</Application>
  <PresentationFormat>Ευρεία οθόνη</PresentationFormat>
  <Paragraphs>704</Paragraphs>
  <Slides>75</Slides>
  <Notes>35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18</vt:i4>
      </vt:variant>
      <vt:variant>
        <vt:lpstr>Θέμα</vt:lpstr>
      </vt:variant>
      <vt:variant>
        <vt:i4>3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75</vt:i4>
      </vt:variant>
    </vt:vector>
  </HeadingPairs>
  <TitlesOfParts>
    <vt:vector size="97" baseType="lpstr">
      <vt:lpstr>Arial</vt:lpstr>
      <vt:lpstr>Arial Black</vt:lpstr>
      <vt:lpstr>Bookman Old Style</vt:lpstr>
      <vt:lpstr>Calibri</vt:lpstr>
      <vt:lpstr>Calibri Light</vt:lpstr>
      <vt:lpstr>Cambria</vt:lpstr>
      <vt:lpstr>Century Schoolbook</vt:lpstr>
      <vt:lpstr>Comic Sans MS</vt:lpstr>
      <vt:lpstr>Corbel</vt:lpstr>
      <vt:lpstr>Font2</vt:lpstr>
      <vt:lpstr>Google Sans</vt:lpstr>
      <vt:lpstr>Poppins</vt:lpstr>
      <vt:lpstr>Roboto</vt:lpstr>
      <vt:lpstr>Times</vt:lpstr>
      <vt:lpstr>Times New Roman</vt:lpstr>
      <vt:lpstr>Verdana</vt:lpstr>
      <vt:lpstr>Wingdings</vt:lpstr>
      <vt:lpstr>Wingdings 2</vt:lpstr>
      <vt:lpstr>Office Theme</vt:lpstr>
      <vt:lpstr>Basis</vt:lpstr>
      <vt:lpstr>Θέμα του Office</vt:lpstr>
      <vt:lpstr>Chart</vt:lpstr>
      <vt:lpstr>     </vt:lpstr>
      <vt:lpstr>Παρουσίαση του PowerPoint</vt:lpstr>
      <vt:lpstr>Παρουσίαση του PowerPoint</vt:lpstr>
      <vt:lpstr>Παρουσίαση του PowerPoint</vt:lpstr>
      <vt:lpstr>Ο  πομφός  χαρακτηρίζεται από:</vt:lpstr>
      <vt:lpstr>Παρουσίαση του PowerPoint</vt:lpstr>
      <vt:lpstr> Το αγγειοοίδημα χαρακτηρίζεται από: </vt:lpstr>
      <vt:lpstr>Η Κνίδωση μπορεί να είναι Χρόνια η Οξεία</vt:lpstr>
      <vt:lpstr>Η Κνίδωση μπορεί να είναι Χρόνια η Οξεία</vt:lpstr>
      <vt:lpstr>Η Κνίδωση μπορεί να είναι Χρόνια η Οξεία</vt:lpstr>
      <vt:lpstr>Παρουσίαση του PowerPoint</vt:lpstr>
      <vt:lpstr>Οξεία Κνίδωση</vt:lpstr>
      <vt:lpstr>Διάγνωση της οξείας κνίδωσης</vt:lpstr>
      <vt:lpstr>ΧΡΟΝΙΑ ΑΥΘΟΡΜΗΤΗ ΚΝΙΔΩΣΗ</vt:lpstr>
      <vt:lpstr>   Επιδημιολογία ΧΑΚ</vt:lpstr>
      <vt:lpstr>    Πόσο διαρκεί η Χρόνια Αυθόρμητη Κνίδωση;</vt:lpstr>
      <vt:lpstr>Αρκετοί προγνωστικοί παράγοντες επηρεάζουν τη διάρκεια της ΧΑΚ</vt:lpstr>
      <vt:lpstr>Επαγώμενες (Φυσικές) κνιδώσεις</vt:lpstr>
      <vt:lpstr>    Επιβάρυνση της ποιότητας ζωής των ασθενών </vt:lpstr>
      <vt:lpstr>Νύχτες διαταραγμένου ύπνου/εβδομάδα </vt:lpstr>
      <vt:lpstr>Αιτιολογία και παθογένεια ΧΑΚ</vt:lpstr>
      <vt:lpstr>ΧΑΚ: Κεντρικός ο ρόλος των Μαστοκυττάρων </vt:lpstr>
      <vt:lpstr>  Χρόνια Αυθόρμητη Κνίδωση-Εκλυτικά αίτια</vt:lpstr>
      <vt:lpstr>Παρουσίαση του PowerPoint</vt:lpstr>
      <vt:lpstr>Τι προκαλεί την αποκοκκίωση των Μαστοκυττάρων στην ΧΑΚ?</vt:lpstr>
      <vt:lpstr>Παρουσίαση του PowerPoint</vt:lpstr>
      <vt:lpstr>Στη XAK, η FcεRI ενεργοποίηση των μαστοκυττάρων μπορεί να προκληθεί μέσω δύο αυτοανόσων αποκρίσεων</vt:lpstr>
      <vt:lpstr>ΥΠΟΤΥΠΟΙ (Type 1 and 2a of Gell and Coombs hypersensitivity reactions)</vt:lpstr>
      <vt:lpstr>Παρουσίαση του PowerPoint</vt:lpstr>
      <vt:lpstr>Παρουσίαση του PowerPoint</vt:lpstr>
      <vt:lpstr>IgE-anti-TPO στην ΧΑΚ</vt:lpstr>
      <vt:lpstr>Η IL-24 είναι ένα κοινό αυτοαντιγόνο και σχετίζεται άμεσα με την ΧΑΚ</vt:lpstr>
      <vt:lpstr>Είναι η IgE πάντα αυξημένη στην κνίδωση?</vt:lpstr>
      <vt:lpstr>Διαφορική διάγνωση – κυριότερες παθήσεις </vt:lpstr>
      <vt:lpstr>Διαφορική διάγνωση</vt:lpstr>
      <vt:lpstr>Διαφορική διάγνωση</vt:lpstr>
      <vt:lpstr>Διαφορική διάγνωση</vt:lpstr>
      <vt:lpstr>Διαφορική διάγνωση</vt:lpstr>
      <vt:lpstr>Διαφορική διάγνωση</vt:lpstr>
      <vt:lpstr>Διαφορική διάγνωση</vt:lpstr>
      <vt:lpstr>Διαφορική διάγνωση</vt:lpstr>
      <vt:lpstr> Διαγνωςη της νοςου </vt:lpstr>
      <vt:lpstr> Νέες Κατευθυντήριες Οδηγίες - Προτεινόμενος έλεγχος  </vt:lpstr>
      <vt:lpstr>Δοκιμασία αυτόλογου ορού </vt:lpstr>
      <vt:lpstr>Δοκιμασία αυτόλογου ορού-αξιολόγηση </vt:lpstr>
      <vt:lpstr>                    Επαγόμενες Κνιδώσεις                      Προτεινόμενος έλεγχος  </vt:lpstr>
      <vt:lpstr> Kνίδωση εκ ψύχους</vt:lpstr>
      <vt:lpstr>Υπάρχει καθορισμός ορίου ερεθίσματος  στην κνίδωση εκ ψύχους  </vt:lpstr>
      <vt:lpstr>Αν δεν διαθέτουμε την συσκευή Temptest, γίνεται   η δοκιμασία πάγου ή εμβύθηση σε κρύο νερό</vt:lpstr>
      <vt:lpstr>Καθυστερημένη κνίδωση απο πίεση (DPU)</vt:lpstr>
      <vt:lpstr>Καθυστερημένη κνίδωση απο πίεση (DPU)</vt:lpstr>
      <vt:lpstr>Δερμογραφισμός</vt:lpstr>
      <vt:lpstr>         ,  Υπάρχει καθορισμός ορίου ερεθίσματος  στο δερμογραφισμό         </vt:lpstr>
      <vt:lpstr>Χολινεργική κνίδωση</vt:lpstr>
      <vt:lpstr>Χολινεργική κνίδωση</vt:lpstr>
      <vt:lpstr>Κνίδωση εξ επαφής</vt:lpstr>
      <vt:lpstr>Υδατογενής κνίδωση</vt:lpstr>
      <vt:lpstr>        Kνίδωση / Αναφυλαξία από άσκηση   Αλλοι τύποι Κ -</vt:lpstr>
      <vt:lpstr>  Εκτίμηση της κλινικής βαρύτητας της κνίδωσης-UAS7  Άθροισμα βαθμολογίας: 0–6 για κάθε ημέρα για 1 εβδομάδα (maximum 42)   </vt:lpstr>
      <vt:lpstr>Θεραπευτική αντιμετώπιση</vt:lpstr>
      <vt:lpstr>Παρουσίαση του PowerPoint</vt:lpstr>
      <vt:lpstr>O στόχος της θεραπείας για τη χρόνια κνίδωση “θεραπεία της νόσου μέχρι υποχώρησης των συμπτωμάτων”</vt:lpstr>
      <vt:lpstr>Θεραπεία χρόνιας αυθόρμητης κνίδωσης (Guidelines 2021)</vt:lpstr>
      <vt:lpstr>Αντιϊσταμινικά 2ης γενιάς</vt:lpstr>
      <vt:lpstr>Παρουσίαση του PowerPoint</vt:lpstr>
      <vt:lpstr> Άλλες προτασεις στις κατευθυντήριες οδηγιες </vt:lpstr>
      <vt:lpstr>Omalizumab </vt:lpstr>
      <vt:lpstr>Omalizumab: Προτεινόμενος τρόπος δράσης anti-IgE </vt:lpstr>
      <vt:lpstr>Συχνή ερώτηση ιατρών και ασθενών</vt:lpstr>
      <vt:lpstr>Ο ρόλος της κυκλοσπορίνης  στη ΧΑΚ </vt:lpstr>
      <vt:lpstr>Ο ρόλος της κυκλοσπορίνης  στη ΧΑΚ </vt:lpstr>
      <vt:lpstr>Ανταγωνιστές λευκοτριενών (ΑΛ)   </vt:lpstr>
      <vt:lpstr>Ο ρόλος των Συστηματικών Κορτικοστεροειδών (ΣΚΣ)  </vt:lpstr>
      <vt:lpstr>Συμπεράσματα</vt:lpstr>
      <vt:lpstr>Ευχαριστώ για την προσοχή σας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Κνίδωση -Αγγειοίδημα</dc:title>
  <dc:creator>Αλεξάνδρα</dc:creator>
  <cp:lastModifiedBy>Katerina Tsiogka</cp:lastModifiedBy>
  <cp:revision>368</cp:revision>
  <dcterms:created xsi:type="dcterms:W3CDTF">2017-01-16T20:08:28Z</dcterms:created>
  <dcterms:modified xsi:type="dcterms:W3CDTF">2025-11-11T10:37:44Z</dcterms:modified>
</cp:coreProperties>
</file>