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409" r:id="rId3"/>
    <p:sldId id="308" r:id="rId4"/>
    <p:sldId id="432" r:id="rId5"/>
    <p:sldId id="433" r:id="rId6"/>
    <p:sldId id="434" r:id="rId7"/>
    <p:sldId id="435" r:id="rId8"/>
    <p:sldId id="436" r:id="rId9"/>
    <p:sldId id="405" r:id="rId10"/>
    <p:sldId id="326" r:id="rId11"/>
    <p:sldId id="274" r:id="rId12"/>
    <p:sldId id="298" r:id="rId13"/>
    <p:sldId id="311" r:id="rId14"/>
    <p:sldId id="313" r:id="rId15"/>
    <p:sldId id="356" r:id="rId16"/>
    <p:sldId id="361" r:id="rId17"/>
    <p:sldId id="272" r:id="rId18"/>
    <p:sldId id="273" r:id="rId19"/>
    <p:sldId id="360" r:id="rId20"/>
    <p:sldId id="333" r:id="rId21"/>
    <p:sldId id="319" r:id="rId22"/>
    <p:sldId id="329" r:id="rId23"/>
    <p:sldId id="297" r:id="rId24"/>
    <p:sldId id="300" r:id="rId25"/>
    <p:sldId id="299" r:id="rId26"/>
    <p:sldId id="303" r:id="rId27"/>
    <p:sldId id="437" r:id="rId28"/>
    <p:sldId id="373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48" r:id="rId40"/>
    <p:sldId id="449" r:id="rId41"/>
    <p:sldId id="450" r:id="rId42"/>
    <p:sldId id="451" r:id="rId43"/>
    <p:sldId id="452" r:id="rId44"/>
    <p:sldId id="453" r:id="rId45"/>
    <p:sldId id="454" r:id="rId46"/>
    <p:sldId id="455" r:id="rId47"/>
    <p:sldId id="456" r:id="rId48"/>
    <p:sldId id="457" r:id="rId49"/>
    <p:sldId id="458" r:id="rId50"/>
    <p:sldId id="459" r:id="rId51"/>
    <p:sldId id="460" r:id="rId52"/>
    <p:sldId id="461" r:id="rId53"/>
    <p:sldId id="462" r:id="rId54"/>
    <p:sldId id="463" r:id="rId55"/>
    <p:sldId id="465" r:id="rId56"/>
    <p:sldId id="466" r:id="rId57"/>
    <p:sldId id="467" r:id="rId58"/>
    <p:sldId id="468" r:id="rId59"/>
    <p:sldId id="469" r:id="rId60"/>
    <p:sldId id="470" r:id="rId61"/>
    <p:sldId id="471" r:id="rId62"/>
    <p:sldId id="472" r:id="rId63"/>
    <p:sldId id="473" r:id="rId64"/>
    <p:sldId id="474" r:id="rId65"/>
    <p:sldId id="475" r:id="rId66"/>
    <p:sldId id="476" r:id="rId67"/>
  </p:sldIdLst>
  <p:sldSz cx="12192000" cy="6858000"/>
  <p:notesSz cx="6889750" cy="100187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1319"/>
  </p:normalViewPr>
  <p:slideViewPr>
    <p:cSldViewPr snapToGrid="0">
      <p:cViewPr varScale="1">
        <p:scale>
          <a:sx n="88" d="100"/>
          <a:sy n="88" d="100"/>
        </p:scale>
        <p:origin x="1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25666A-840D-6A4C-AEE7-7FC817E9F583}" type="doc">
      <dgm:prSet loTypeId="urn:microsoft.com/office/officeart/2005/8/layout/orgChar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73FEBA1E-0F0B-CC43-86A3-1B43F60B0E4D}">
      <dgm:prSet phldrT="[Κείμενο]" custT="1"/>
      <dgm:spPr/>
      <dgm:t>
        <a:bodyPr/>
        <a:lstStyle/>
        <a:p>
          <a:pPr rtl="0"/>
          <a:r>
            <a:rPr lang="el-GR" sz="2400" b="1" dirty="0" err="1"/>
            <a:t>Επιπολής</a:t>
          </a:r>
          <a:r>
            <a:rPr lang="el-GR" sz="2400" b="1" dirty="0"/>
            <a:t> μυκητιάσεις </a:t>
          </a:r>
        </a:p>
        <a:p>
          <a:pPr rtl="0"/>
          <a:r>
            <a:rPr lang="el-GR" sz="1800" dirty="0"/>
            <a:t>(δέρμα &amp; εξαρτήματα)</a:t>
          </a:r>
        </a:p>
      </dgm:t>
    </dgm:pt>
    <dgm:pt modelId="{EA468CAB-BBBB-DC4F-B9EB-46037D41C333}" type="parTrans" cxnId="{4B524809-9AC6-EE4C-A256-1F69E7D55039}">
      <dgm:prSet/>
      <dgm:spPr/>
      <dgm:t>
        <a:bodyPr/>
        <a:lstStyle/>
        <a:p>
          <a:endParaRPr lang="el-GR"/>
        </a:p>
      </dgm:t>
    </dgm:pt>
    <dgm:pt modelId="{8BF27DBD-003B-F741-AA34-F8449A159C0E}" type="sibTrans" cxnId="{4B524809-9AC6-EE4C-A256-1F69E7D55039}">
      <dgm:prSet/>
      <dgm:spPr/>
      <dgm:t>
        <a:bodyPr/>
        <a:lstStyle/>
        <a:p>
          <a:endParaRPr lang="el-GR"/>
        </a:p>
      </dgm:t>
    </dgm:pt>
    <dgm:pt modelId="{8E0479B5-F899-CF41-A42E-C58004EB3D4F}">
      <dgm:prSet phldrT="[Κείμενο]" custT="1"/>
      <dgm:spPr/>
      <dgm:t>
        <a:bodyPr/>
        <a:lstStyle/>
        <a:p>
          <a:pPr rtl="0"/>
          <a:r>
            <a:rPr lang="el-GR" sz="2400" b="1" dirty="0"/>
            <a:t>Δερματοφυτίες </a:t>
          </a:r>
        </a:p>
        <a:p>
          <a:pPr rtl="0"/>
          <a:r>
            <a:rPr lang="el-GR" sz="1800" dirty="0"/>
            <a:t>Δέρματος / Εξαρτημάτων</a:t>
          </a:r>
        </a:p>
      </dgm:t>
    </dgm:pt>
    <dgm:pt modelId="{083E421C-1AA1-FF4E-9C08-46FB317138C1}" type="parTrans" cxnId="{D3F8CED7-74EE-4549-AB16-B4DADB8B0A76}">
      <dgm:prSet/>
      <dgm:spPr/>
      <dgm:t>
        <a:bodyPr/>
        <a:lstStyle/>
        <a:p>
          <a:endParaRPr lang="el-GR"/>
        </a:p>
      </dgm:t>
    </dgm:pt>
    <dgm:pt modelId="{52C72E6A-FA73-8A49-B440-2ADC2E12B023}" type="sibTrans" cxnId="{D3F8CED7-74EE-4549-AB16-B4DADB8B0A76}">
      <dgm:prSet/>
      <dgm:spPr/>
      <dgm:t>
        <a:bodyPr/>
        <a:lstStyle/>
        <a:p>
          <a:endParaRPr lang="el-GR"/>
        </a:p>
      </dgm:t>
    </dgm:pt>
    <dgm:pt modelId="{917E8B0E-5FFE-3C4C-A419-E585878CDFA9}">
      <dgm:prSet phldrT="[Κείμενο]" custT="1"/>
      <dgm:spPr/>
      <dgm:t>
        <a:bodyPr/>
        <a:lstStyle/>
        <a:p>
          <a:pPr rtl="0"/>
          <a:r>
            <a:rPr lang="el-GR" sz="2400" b="1" dirty="0" err="1"/>
            <a:t>Καντιντιάσεις</a:t>
          </a:r>
          <a:r>
            <a:rPr lang="el-GR" sz="2400" b="1" dirty="0"/>
            <a:t> </a:t>
          </a:r>
        </a:p>
        <a:p>
          <a:pPr rtl="0"/>
          <a:r>
            <a:rPr lang="el-GR" sz="1800" dirty="0"/>
            <a:t>Δέρματος / Βλεννογόνων</a:t>
          </a:r>
        </a:p>
      </dgm:t>
    </dgm:pt>
    <dgm:pt modelId="{8B2EE42F-AA3F-7944-8C15-A8FA825F084C}" type="parTrans" cxnId="{EEFD1578-69B7-9D40-8300-1B438DF40E80}">
      <dgm:prSet/>
      <dgm:spPr/>
      <dgm:t>
        <a:bodyPr/>
        <a:lstStyle/>
        <a:p>
          <a:endParaRPr lang="el-GR"/>
        </a:p>
      </dgm:t>
    </dgm:pt>
    <dgm:pt modelId="{047AE183-65B2-2541-A919-C40FE84ADC02}" type="sibTrans" cxnId="{EEFD1578-69B7-9D40-8300-1B438DF40E80}">
      <dgm:prSet/>
      <dgm:spPr/>
      <dgm:t>
        <a:bodyPr/>
        <a:lstStyle/>
        <a:p>
          <a:endParaRPr lang="el-GR"/>
        </a:p>
      </dgm:t>
    </dgm:pt>
    <dgm:pt modelId="{9DC37048-1BA9-EE48-895B-67623AEB9C98}">
      <dgm:prSet phldrT="[Κείμενο]" custT="1"/>
      <dgm:spPr/>
      <dgm:t>
        <a:bodyPr/>
        <a:lstStyle/>
        <a:p>
          <a:pPr rtl="0"/>
          <a:r>
            <a:rPr lang="el-GR" sz="2400" b="1" dirty="0" err="1"/>
            <a:t>Ποικιλόχρους</a:t>
          </a:r>
          <a:r>
            <a:rPr lang="el-GR" sz="2400" b="1" dirty="0"/>
            <a:t> πιτυρίαση</a:t>
          </a:r>
        </a:p>
      </dgm:t>
    </dgm:pt>
    <dgm:pt modelId="{15BE9FFF-CD7F-8842-B9DC-D305E8684958}" type="parTrans" cxnId="{1BE96B07-FA06-644A-AB06-65A701222B88}">
      <dgm:prSet/>
      <dgm:spPr/>
      <dgm:t>
        <a:bodyPr/>
        <a:lstStyle/>
        <a:p>
          <a:endParaRPr lang="el-GR"/>
        </a:p>
      </dgm:t>
    </dgm:pt>
    <dgm:pt modelId="{7373226C-CF7F-044C-88EE-5CBF22777FE3}" type="sibTrans" cxnId="{1BE96B07-FA06-644A-AB06-65A701222B88}">
      <dgm:prSet/>
      <dgm:spPr/>
      <dgm:t>
        <a:bodyPr/>
        <a:lstStyle/>
        <a:p>
          <a:endParaRPr lang="el-GR"/>
        </a:p>
      </dgm:t>
    </dgm:pt>
    <dgm:pt modelId="{304817EA-413A-EE4E-AF87-9FD70A527CB9}" type="pres">
      <dgm:prSet presAssocID="{9125666A-840D-6A4C-AEE7-7FC817E9F5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BC4838-135F-D74E-A588-E1E9832C227D}" type="pres">
      <dgm:prSet presAssocID="{73FEBA1E-0F0B-CC43-86A3-1B43F60B0E4D}" presName="hierRoot1" presStyleCnt="0">
        <dgm:presLayoutVars>
          <dgm:hierBranch val="init"/>
        </dgm:presLayoutVars>
      </dgm:prSet>
      <dgm:spPr/>
    </dgm:pt>
    <dgm:pt modelId="{C916084D-523B-D440-BB73-7506AB055E44}" type="pres">
      <dgm:prSet presAssocID="{73FEBA1E-0F0B-CC43-86A3-1B43F60B0E4D}" presName="rootComposite1" presStyleCnt="0"/>
      <dgm:spPr/>
    </dgm:pt>
    <dgm:pt modelId="{3DBF00D2-30E2-8641-847F-376053B484F9}" type="pres">
      <dgm:prSet presAssocID="{73FEBA1E-0F0B-CC43-86A3-1B43F60B0E4D}" presName="rootText1" presStyleLbl="node0" presStyleIdx="0" presStyleCnt="1" custScaleX="118795">
        <dgm:presLayoutVars>
          <dgm:chPref val="3"/>
        </dgm:presLayoutVars>
      </dgm:prSet>
      <dgm:spPr/>
    </dgm:pt>
    <dgm:pt modelId="{F6EDF411-A1B3-9740-87E5-8F9DB293E9CC}" type="pres">
      <dgm:prSet presAssocID="{73FEBA1E-0F0B-CC43-86A3-1B43F60B0E4D}" presName="rootConnector1" presStyleLbl="node1" presStyleIdx="0" presStyleCnt="0"/>
      <dgm:spPr/>
    </dgm:pt>
    <dgm:pt modelId="{08D3799E-8691-064A-B4F9-25A336625143}" type="pres">
      <dgm:prSet presAssocID="{73FEBA1E-0F0B-CC43-86A3-1B43F60B0E4D}" presName="hierChild2" presStyleCnt="0"/>
      <dgm:spPr/>
    </dgm:pt>
    <dgm:pt modelId="{6515C344-B641-0745-A3BC-56DAD7116CEF}" type="pres">
      <dgm:prSet presAssocID="{083E421C-1AA1-FF4E-9C08-46FB317138C1}" presName="Name37" presStyleLbl="parChTrans1D2" presStyleIdx="0" presStyleCnt="3"/>
      <dgm:spPr/>
    </dgm:pt>
    <dgm:pt modelId="{974C9D8F-54AE-424D-A4E2-FF13FFCD9105}" type="pres">
      <dgm:prSet presAssocID="{8E0479B5-F899-CF41-A42E-C58004EB3D4F}" presName="hierRoot2" presStyleCnt="0">
        <dgm:presLayoutVars>
          <dgm:hierBranch val="init"/>
        </dgm:presLayoutVars>
      </dgm:prSet>
      <dgm:spPr/>
    </dgm:pt>
    <dgm:pt modelId="{B4243209-E976-7548-8E26-9742C5618A06}" type="pres">
      <dgm:prSet presAssocID="{8E0479B5-F899-CF41-A42E-C58004EB3D4F}" presName="rootComposite" presStyleCnt="0"/>
      <dgm:spPr/>
    </dgm:pt>
    <dgm:pt modelId="{22EDE175-4C67-6743-8316-343D36FA139B}" type="pres">
      <dgm:prSet presAssocID="{8E0479B5-F899-CF41-A42E-C58004EB3D4F}" presName="rootText" presStyleLbl="node2" presStyleIdx="0" presStyleCnt="3">
        <dgm:presLayoutVars>
          <dgm:chPref val="3"/>
        </dgm:presLayoutVars>
      </dgm:prSet>
      <dgm:spPr/>
    </dgm:pt>
    <dgm:pt modelId="{6EA5E5FC-03E5-D34F-944E-D9A961F5671D}" type="pres">
      <dgm:prSet presAssocID="{8E0479B5-F899-CF41-A42E-C58004EB3D4F}" presName="rootConnector" presStyleLbl="node2" presStyleIdx="0" presStyleCnt="3"/>
      <dgm:spPr/>
    </dgm:pt>
    <dgm:pt modelId="{ACFD3350-A75E-564E-AB21-A835066B09B3}" type="pres">
      <dgm:prSet presAssocID="{8E0479B5-F899-CF41-A42E-C58004EB3D4F}" presName="hierChild4" presStyleCnt="0"/>
      <dgm:spPr/>
    </dgm:pt>
    <dgm:pt modelId="{EE66EE92-D1EE-AB4E-AD38-F74B19B5FACF}" type="pres">
      <dgm:prSet presAssocID="{8E0479B5-F899-CF41-A42E-C58004EB3D4F}" presName="hierChild5" presStyleCnt="0"/>
      <dgm:spPr/>
    </dgm:pt>
    <dgm:pt modelId="{4FC62382-2611-4E40-9EA0-02970242DF20}" type="pres">
      <dgm:prSet presAssocID="{8B2EE42F-AA3F-7944-8C15-A8FA825F084C}" presName="Name37" presStyleLbl="parChTrans1D2" presStyleIdx="1" presStyleCnt="3"/>
      <dgm:spPr/>
    </dgm:pt>
    <dgm:pt modelId="{F857480C-C94A-754E-A14A-05D601EDC3D6}" type="pres">
      <dgm:prSet presAssocID="{917E8B0E-5FFE-3C4C-A419-E585878CDFA9}" presName="hierRoot2" presStyleCnt="0">
        <dgm:presLayoutVars>
          <dgm:hierBranch val="init"/>
        </dgm:presLayoutVars>
      </dgm:prSet>
      <dgm:spPr/>
    </dgm:pt>
    <dgm:pt modelId="{EAA1F7B3-9FE1-D548-9020-B3502110165F}" type="pres">
      <dgm:prSet presAssocID="{917E8B0E-5FFE-3C4C-A419-E585878CDFA9}" presName="rootComposite" presStyleCnt="0"/>
      <dgm:spPr/>
    </dgm:pt>
    <dgm:pt modelId="{F8A625A3-C4D7-7146-BC1E-12F91A52CBD3}" type="pres">
      <dgm:prSet presAssocID="{917E8B0E-5FFE-3C4C-A419-E585878CDFA9}" presName="rootText" presStyleLbl="node2" presStyleIdx="1" presStyleCnt="3">
        <dgm:presLayoutVars>
          <dgm:chPref val="3"/>
        </dgm:presLayoutVars>
      </dgm:prSet>
      <dgm:spPr/>
    </dgm:pt>
    <dgm:pt modelId="{A2651343-75D8-B645-99A5-9A1BBF4B704E}" type="pres">
      <dgm:prSet presAssocID="{917E8B0E-5FFE-3C4C-A419-E585878CDFA9}" presName="rootConnector" presStyleLbl="node2" presStyleIdx="1" presStyleCnt="3"/>
      <dgm:spPr/>
    </dgm:pt>
    <dgm:pt modelId="{6DB27E3F-2602-7141-A907-C5B23C5D50A6}" type="pres">
      <dgm:prSet presAssocID="{917E8B0E-5FFE-3C4C-A419-E585878CDFA9}" presName="hierChild4" presStyleCnt="0"/>
      <dgm:spPr/>
    </dgm:pt>
    <dgm:pt modelId="{AEF1E60E-7BD3-7B42-B1B1-5F1EC7024ACE}" type="pres">
      <dgm:prSet presAssocID="{917E8B0E-5FFE-3C4C-A419-E585878CDFA9}" presName="hierChild5" presStyleCnt="0"/>
      <dgm:spPr/>
    </dgm:pt>
    <dgm:pt modelId="{58C0A84C-4B0B-1849-8716-E25B9B1F6013}" type="pres">
      <dgm:prSet presAssocID="{15BE9FFF-CD7F-8842-B9DC-D305E8684958}" presName="Name37" presStyleLbl="parChTrans1D2" presStyleIdx="2" presStyleCnt="3"/>
      <dgm:spPr/>
    </dgm:pt>
    <dgm:pt modelId="{271A4AED-2AA6-F94A-8B36-DA086195CBAD}" type="pres">
      <dgm:prSet presAssocID="{9DC37048-1BA9-EE48-895B-67623AEB9C98}" presName="hierRoot2" presStyleCnt="0">
        <dgm:presLayoutVars>
          <dgm:hierBranch val="init"/>
        </dgm:presLayoutVars>
      </dgm:prSet>
      <dgm:spPr/>
    </dgm:pt>
    <dgm:pt modelId="{5DA3B0B5-D60A-B048-9F57-4A3F4956A048}" type="pres">
      <dgm:prSet presAssocID="{9DC37048-1BA9-EE48-895B-67623AEB9C98}" presName="rootComposite" presStyleCnt="0"/>
      <dgm:spPr/>
    </dgm:pt>
    <dgm:pt modelId="{6F60B596-45AC-C540-9E98-3D5115DA6B3B}" type="pres">
      <dgm:prSet presAssocID="{9DC37048-1BA9-EE48-895B-67623AEB9C98}" presName="rootText" presStyleLbl="node2" presStyleIdx="2" presStyleCnt="3">
        <dgm:presLayoutVars>
          <dgm:chPref val="3"/>
        </dgm:presLayoutVars>
      </dgm:prSet>
      <dgm:spPr/>
    </dgm:pt>
    <dgm:pt modelId="{B1E5A091-DB6E-BA4B-9FC2-99FD78AFB232}" type="pres">
      <dgm:prSet presAssocID="{9DC37048-1BA9-EE48-895B-67623AEB9C98}" presName="rootConnector" presStyleLbl="node2" presStyleIdx="2" presStyleCnt="3"/>
      <dgm:spPr/>
    </dgm:pt>
    <dgm:pt modelId="{87CC890A-A945-8D4D-800F-73292E19CD44}" type="pres">
      <dgm:prSet presAssocID="{9DC37048-1BA9-EE48-895B-67623AEB9C98}" presName="hierChild4" presStyleCnt="0"/>
      <dgm:spPr/>
    </dgm:pt>
    <dgm:pt modelId="{6F373070-18D7-2F4B-91E6-C2758EB9F9AF}" type="pres">
      <dgm:prSet presAssocID="{9DC37048-1BA9-EE48-895B-67623AEB9C98}" presName="hierChild5" presStyleCnt="0"/>
      <dgm:spPr/>
    </dgm:pt>
    <dgm:pt modelId="{737B5DCD-38B1-FE40-904C-00B6D6CEB87A}" type="pres">
      <dgm:prSet presAssocID="{73FEBA1E-0F0B-CC43-86A3-1B43F60B0E4D}" presName="hierChild3" presStyleCnt="0"/>
      <dgm:spPr/>
    </dgm:pt>
  </dgm:ptLst>
  <dgm:cxnLst>
    <dgm:cxn modelId="{1BE96B07-FA06-644A-AB06-65A701222B88}" srcId="{73FEBA1E-0F0B-CC43-86A3-1B43F60B0E4D}" destId="{9DC37048-1BA9-EE48-895B-67623AEB9C98}" srcOrd="2" destOrd="0" parTransId="{15BE9FFF-CD7F-8842-B9DC-D305E8684958}" sibTransId="{7373226C-CF7F-044C-88EE-5CBF22777FE3}"/>
    <dgm:cxn modelId="{4B524809-9AC6-EE4C-A256-1F69E7D55039}" srcId="{9125666A-840D-6A4C-AEE7-7FC817E9F583}" destId="{73FEBA1E-0F0B-CC43-86A3-1B43F60B0E4D}" srcOrd="0" destOrd="0" parTransId="{EA468CAB-BBBB-DC4F-B9EB-46037D41C333}" sibTransId="{8BF27DBD-003B-F741-AA34-F8449A159C0E}"/>
    <dgm:cxn modelId="{2C3F910A-ADB5-2041-A16D-5583BBBBA29F}" type="presOf" srcId="{083E421C-1AA1-FF4E-9C08-46FB317138C1}" destId="{6515C344-B641-0745-A3BC-56DAD7116CEF}" srcOrd="0" destOrd="0" presId="urn:microsoft.com/office/officeart/2005/8/layout/orgChart1"/>
    <dgm:cxn modelId="{147DBA11-1E2C-7347-857D-AB70E6764FB0}" type="presOf" srcId="{917E8B0E-5FFE-3C4C-A419-E585878CDFA9}" destId="{F8A625A3-C4D7-7146-BC1E-12F91A52CBD3}" srcOrd="0" destOrd="0" presId="urn:microsoft.com/office/officeart/2005/8/layout/orgChart1"/>
    <dgm:cxn modelId="{F173F91B-A45A-1D48-B6D1-6F7FB46C280D}" type="presOf" srcId="{9DC37048-1BA9-EE48-895B-67623AEB9C98}" destId="{6F60B596-45AC-C540-9E98-3D5115DA6B3B}" srcOrd="0" destOrd="0" presId="urn:microsoft.com/office/officeart/2005/8/layout/orgChart1"/>
    <dgm:cxn modelId="{C46ED36F-10F2-874C-9647-194C7C24C51E}" type="presOf" srcId="{917E8B0E-5FFE-3C4C-A419-E585878CDFA9}" destId="{A2651343-75D8-B645-99A5-9A1BBF4B704E}" srcOrd="1" destOrd="0" presId="urn:microsoft.com/office/officeart/2005/8/layout/orgChart1"/>
    <dgm:cxn modelId="{EEFD1578-69B7-9D40-8300-1B438DF40E80}" srcId="{73FEBA1E-0F0B-CC43-86A3-1B43F60B0E4D}" destId="{917E8B0E-5FFE-3C4C-A419-E585878CDFA9}" srcOrd="1" destOrd="0" parTransId="{8B2EE42F-AA3F-7944-8C15-A8FA825F084C}" sibTransId="{047AE183-65B2-2541-A919-C40FE84ADC02}"/>
    <dgm:cxn modelId="{6C06438B-67CF-E24D-9D0E-C52293F4A2DA}" type="presOf" srcId="{8B2EE42F-AA3F-7944-8C15-A8FA825F084C}" destId="{4FC62382-2611-4E40-9EA0-02970242DF20}" srcOrd="0" destOrd="0" presId="urn:microsoft.com/office/officeart/2005/8/layout/orgChart1"/>
    <dgm:cxn modelId="{1B7BFF93-43FC-F049-B140-DEDA2ACDCCA4}" type="presOf" srcId="{8E0479B5-F899-CF41-A42E-C58004EB3D4F}" destId="{6EA5E5FC-03E5-D34F-944E-D9A961F5671D}" srcOrd="1" destOrd="0" presId="urn:microsoft.com/office/officeart/2005/8/layout/orgChart1"/>
    <dgm:cxn modelId="{A5124AA2-5FBF-3E44-802E-2EABEDAAFDE9}" type="presOf" srcId="{9DC37048-1BA9-EE48-895B-67623AEB9C98}" destId="{B1E5A091-DB6E-BA4B-9FC2-99FD78AFB232}" srcOrd="1" destOrd="0" presId="urn:microsoft.com/office/officeart/2005/8/layout/orgChart1"/>
    <dgm:cxn modelId="{217B32B1-4012-DC45-BE2E-BAE47E1AC439}" type="presOf" srcId="{15BE9FFF-CD7F-8842-B9DC-D305E8684958}" destId="{58C0A84C-4B0B-1849-8716-E25B9B1F6013}" srcOrd="0" destOrd="0" presId="urn:microsoft.com/office/officeart/2005/8/layout/orgChart1"/>
    <dgm:cxn modelId="{4B0EB5B2-DB99-5448-88FA-2F2218C6B4E8}" type="presOf" srcId="{73FEBA1E-0F0B-CC43-86A3-1B43F60B0E4D}" destId="{3DBF00D2-30E2-8641-847F-376053B484F9}" srcOrd="0" destOrd="0" presId="urn:microsoft.com/office/officeart/2005/8/layout/orgChart1"/>
    <dgm:cxn modelId="{80E52EB6-A7E9-634E-9563-47502933AA83}" type="presOf" srcId="{73FEBA1E-0F0B-CC43-86A3-1B43F60B0E4D}" destId="{F6EDF411-A1B3-9740-87E5-8F9DB293E9CC}" srcOrd="1" destOrd="0" presId="urn:microsoft.com/office/officeart/2005/8/layout/orgChart1"/>
    <dgm:cxn modelId="{9A2FFBB6-4ADA-8C42-94D0-F369D85E14CB}" type="presOf" srcId="{9125666A-840D-6A4C-AEE7-7FC817E9F583}" destId="{304817EA-413A-EE4E-AF87-9FD70A527CB9}" srcOrd="0" destOrd="0" presId="urn:microsoft.com/office/officeart/2005/8/layout/orgChart1"/>
    <dgm:cxn modelId="{D3F8CED7-74EE-4549-AB16-B4DADB8B0A76}" srcId="{73FEBA1E-0F0B-CC43-86A3-1B43F60B0E4D}" destId="{8E0479B5-F899-CF41-A42E-C58004EB3D4F}" srcOrd="0" destOrd="0" parTransId="{083E421C-1AA1-FF4E-9C08-46FB317138C1}" sibTransId="{52C72E6A-FA73-8A49-B440-2ADC2E12B023}"/>
    <dgm:cxn modelId="{337C0AEB-0BD7-4541-BE2F-9B3023973095}" type="presOf" srcId="{8E0479B5-F899-CF41-A42E-C58004EB3D4F}" destId="{22EDE175-4C67-6743-8316-343D36FA139B}" srcOrd="0" destOrd="0" presId="urn:microsoft.com/office/officeart/2005/8/layout/orgChart1"/>
    <dgm:cxn modelId="{3EFAC233-3E73-F34D-A719-455921B668EE}" type="presParOf" srcId="{304817EA-413A-EE4E-AF87-9FD70A527CB9}" destId="{9ABC4838-135F-D74E-A588-E1E9832C227D}" srcOrd="0" destOrd="0" presId="urn:microsoft.com/office/officeart/2005/8/layout/orgChart1"/>
    <dgm:cxn modelId="{17BB932B-D766-E542-B166-B902C748D387}" type="presParOf" srcId="{9ABC4838-135F-D74E-A588-E1E9832C227D}" destId="{C916084D-523B-D440-BB73-7506AB055E44}" srcOrd="0" destOrd="0" presId="urn:microsoft.com/office/officeart/2005/8/layout/orgChart1"/>
    <dgm:cxn modelId="{9CC79BFE-DF4F-6B47-8896-3C557544B8F1}" type="presParOf" srcId="{C916084D-523B-D440-BB73-7506AB055E44}" destId="{3DBF00D2-30E2-8641-847F-376053B484F9}" srcOrd="0" destOrd="0" presId="urn:microsoft.com/office/officeart/2005/8/layout/orgChart1"/>
    <dgm:cxn modelId="{9EE99A61-A04B-D346-93EB-504E0C9CBA5F}" type="presParOf" srcId="{C916084D-523B-D440-BB73-7506AB055E44}" destId="{F6EDF411-A1B3-9740-87E5-8F9DB293E9CC}" srcOrd="1" destOrd="0" presId="urn:microsoft.com/office/officeart/2005/8/layout/orgChart1"/>
    <dgm:cxn modelId="{C2405E94-51F5-B849-89B4-C56E91F9F573}" type="presParOf" srcId="{9ABC4838-135F-D74E-A588-E1E9832C227D}" destId="{08D3799E-8691-064A-B4F9-25A336625143}" srcOrd="1" destOrd="0" presId="urn:microsoft.com/office/officeart/2005/8/layout/orgChart1"/>
    <dgm:cxn modelId="{930F7630-E5E7-E94E-8533-DD47FEADEFC7}" type="presParOf" srcId="{08D3799E-8691-064A-B4F9-25A336625143}" destId="{6515C344-B641-0745-A3BC-56DAD7116CEF}" srcOrd="0" destOrd="0" presId="urn:microsoft.com/office/officeart/2005/8/layout/orgChart1"/>
    <dgm:cxn modelId="{0AC48866-0E5A-834B-B0FE-E0ECC838F7B9}" type="presParOf" srcId="{08D3799E-8691-064A-B4F9-25A336625143}" destId="{974C9D8F-54AE-424D-A4E2-FF13FFCD9105}" srcOrd="1" destOrd="0" presId="urn:microsoft.com/office/officeart/2005/8/layout/orgChart1"/>
    <dgm:cxn modelId="{0122BAD5-29C0-5347-8FE2-776AA6AFB55E}" type="presParOf" srcId="{974C9D8F-54AE-424D-A4E2-FF13FFCD9105}" destId="{B4243209-E976-7548-8E26-9742C5618A06}" srcOrd="0" destOrd="0" presId="urn:microsoft.com/office/officeart/2005/8/layout/orgChart1"/>
    <dgm:cxn modelId="{1BA96199-2E1F-4041-A023-87EF731F1F8A}" type="presParOf" srcId="{B4243209-E976-7548-8E26-9742C5618A06}" destId="{22EDE175-4C67-6743-8316-343D36FA139B}" srcOrd="0" destOrd="0" presId="urn:microsoft.com/office/officeart/2005/8/layout/orgChart1"/>
    <dgm:cxn modelId="{7C7158D7-5C44-C548-99B4-41FB2260AA27}" type="presParOf" srcId="{B4243209-E976-7548-8E26-9742C5618A06}" destId="{6EA5E5FC-03E5-D34F-944E-D9A961F5671D}" srcOrd="1" destOrd="0" presId="urn:microsoft.com/office/officeart/2005/8/layout/orgChart1"/>
    <dgm:cxn modelId="{4720E850-5DEC-A541-8203-BCECDDB25C42}" type="presParOf" srcId="{974C9D8F-54AE-424D-A4E2-FF13FFCD9105}" destId="{ACFD3350-A75E-564E-AB21-A835066B09B3}" srcOrd="1" destOrd="0" presId="urn:microsoft.com/office/officeart/2005/8/layout/orgChart1"/>
    <dgm:cxn modelId="{EBCD14BF-E534-2B4D-9B65-FE12AD109EA6}" type="presParOf" srcId="{974C9D8F-54AE-424D-A4E2-FF13FFCD9105}" destId="{EE66EE92-D1EE-AB4E-AD38-F74B19B5FACF}" srcOrd="2" destOrd="0" presId="urn:microsoft.com/office/officeart/2005/8/layout/orgChart1"/>
    <dgm:cxn modelId="{E8615FCD-CF2C-9D4B-8398-EEC9794F7D97}" type="presParOf" srcId="{08D3799E-8691-064A-B4F9-25A336625143}" destId="{4FC62382-2611-4E40-9EA0-02970242DF20}" srcOrd="2" destOrd="0" presId="urn:microsoft.com/office/officeart/2005/8/layout/orgChart1"/>
    <dgm:cxn modelId="{C583D628-33E7-5143-92EC-481859F3B974}" type="presParOf" srcId="{08D3799E-8691-064A-B4F9-25A336625143}" destId="{F857480C-C94A-754E-A14A-05D601EDC3D6}" srcOrd="3" destOrd="0" presId="urn:microsoft.com/office/officeart/2005/8/layout/orgChart1"/>
    <dgm:cxn modelId="{FF9EB06C-F53D-414A-814F-4A58E233B8DD}" type="presParOf" srcId="{F857480C-C94A-754E-A14A-05D601EDC3D6}" destId="{EAA1F7B3-9FE1-D548-9020-B3502110165F}" srcOrd="0" destOrd="0" presId="urn:microsoft.com/office/officeart/2005/8/layout/orgChart1"/>
    <dgm:cxn modelId="{6360E189-3C2F-2148-A8FF-4F74A34A0580}" type="presParOf" srcId="{EAA1F7B3-9FE1-D548-9020-B3502110165F}" destId="{F8A625A3-C4D7-7146-BC1E-12F91A52CBD3}" srcOrd="0" destOrd="0" presId="urn:microsoft.com/office/officeart/2005/8/layout/orgChart1"/>
    <dgm:cxn modelId="{EB07EEA0-6114-8F40-90B4-D5424AB74544}" type="presParOf" srcId="{EAA1F7B3-9FE1-D548-9020-B3502110165F}" destId="{A2651343-75D8-B645-99A5-9A1BBF4B704E}" srcOrd="1" destOrd="0" presId="urn:microsoft.com/office/officeart/2005/8/layout/orgChart1"/>
    <dgm:cxn modelId="{771D0BE9-8725-4A46-BEAA-75EAE9E09394}" type="presParOf" srcId="{F857480C-C94A-754E-A14A-05D601EDC3D6}" destId="{6DB27E3F-2602-7141-A907-C5B23C5D50A6}" srcOrd="1" destOrd="0" presId="urn:microsoft.com/office/officeart/2005/8/layout/orgChart1"/>
    <dgm:cxn modelId="{338D3CB4-1950-8742-84FD-E7F91616ECBE}" type="presParOf" srcId="{F857480C-C94A-754E-A14A-05D601EDC3D6}" destId="{AEF1E60E-7BD3-7B42-B1B1-5F1EC7024ACE}" srcOrd="2" destOrd="0" presId="urn:microsoft.com/office/officeart/2005/8/layout/orgChart1"/>
    <dgm:cxn modelId="{FF554B19-339A-9C45-9FCA-4C9438A23138}" type="presParOf" srcId="{08D3799E-8691-064A-B4F9-25A336625143}" destId="{58C0A84C-4B0B-1849-8716-E25B9B1F6013}" srcOrd="4" destOrd="0" presId="urn:microsoft.com/office/officeart/2005/8/layout/orgChart1"/>
    <dgm:cxn modelId="{ADBDFE86-E88B-534F-8010-078232B8B9FF}" type="presParOf" srcId="{08D3799E-8691-064A-B4F9-25A336625143}" destId="{271A4AED-2AA6-F94A-8B36-DA086195CBAD}" srcOrd="5" destOrd="0" presId="urn:microsoft.com/office/officeart/2005/8/layout/orgChart1"/>
    <dgm:cxn modelId="{3F754640-E906-5E4B-BCFB-2E0C45CDBDC8}" type="presParOf" srcId="{271A4AED-2AA6-F94A-8B36-DA086195CBAD}" destId="{5DA3B0B5-D60A-B048-9F57-4A3F4956A048}" srcOrd="0" destOrd="0" presId="urn:microsoft.com/office/officeart/2005/8/layout/orgChart1"/>
    <dgm:cxn modelId="{F972AEA0-1C41-7644-AA52-96B79266977C}" type="presParOf" srcId="{5DA3B0B5-D60A-B048-9F57-4A3F4956A048}" destId="{6F60B596-45AC-C540-9E98-3D5115DA6B3B}" srcOrd="0" destOrd="0" presId="urn:microsoft.com/office/officeart/2005/8/layout/orgChart1"/>
    <dgm:cxn modelId="{C381CDB1-CD2C-C648-B67E-76A4BB2B2965}" type="presParOf" srcId="{5DA3B0B5-D60A-B048-9F57-4A3F4956A048}" destId="{B1E5A091-DB6E-BA4B-9FC2-99FD78AFB232}" srcOrd="1" destOrd="0" presId="urn:microsoft.com/office/officeart/2005/8/layout/orgChart1"/>
    <dgm:cxn modelId="{52D0A7D7-BC9B-F748-B310-EC60FBC67E45}" type="presParOf" srcId="{271A4AED-2AA6-F94A-8B36-DA086195CBAD}" destId="{87CC890A-A945-8D4D-800F-73292E19CD44}" srcOrd="1" destOrd="0" presId="urn:microsoft.com/office/officeart/2005/8/layout/orgChart1"/>
    <dgm:cxn modelId="{AF55BCF8-ADE2-464F-AA40-797D6C18D4F3}" type="presParOf" srcId="{271A4AED-2AA6-F94A-8B36-DA086195CBAD}" destId="{6F373070-18D7-2F4B-91E6-C2758EB9F9AF}" srcOrd="2" destOrd="0" presId="urn:microsoft.com/office/officeart/2005/8/layout/orgChart1"/>
    <dgm:cxn modelId="{6BAA0ED2-F69B-984F-A199-52BDE41C030E}" type="presParOf" srcId="{9ABC4838-135F-D74E-A588-E1E9832C227D}" destId="{737B5DCD-38B1-FE40-904C-00B6D6CEB87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25666A-840D-6A4C-AEE7-7FC817E9F583}" type="doc">
      <dgm:prSet loTypeId="urn:microsoft.com/office/officeart/2005/8/layout/orgChar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73FEBA1E-0F0B-CC43-86A3-1B43F60B0E4D}">
      <dgm:prSet phldrT="[Κείμενο]" custT="1"/>
      <dgm:spPr/>
      <dgm:t>
        <a:bodyPr/>
        <a:lstStyle/>
        <a:p>
          <a:pPr rtl="0"/>
          <a:r>
            <a:rPr lang="el-GR" sz="2400" b="1" dirty="0" err="1"/>
            <a:t>Δερματόφυτα</a:t>
          </a:r>
          <a:r>
            <a:rPr lang="el-GR" sz="2400" b="1" dirty="0"/>
            <a:t> </a:t>
          </a:r>
          <a:endParaRPr lang="el-GR" sz="1800" dirty="0"/>
        </a:p>
      </dgm:t>
    </dgm:pt>
    <dgm:pt modelId="{EA468CAB-BBBB-DC4F-B9EB-46037D41C333}" type="parTrans" cxnId="{4B524809-9AC6-EE4C-A256-1F69E7D55039}">
      <dgm:prSet/>
      <dgm:spPr/>
      <dgm:t>
        <a:bodyPr/>
        <a:lstStyle/>
        <a:p>
          <a:endParaRPr lang="el-GR"/>
        </a:p>
      </dgm:t>
    </dgm:pt>
    <dgm:pt modelId="{8BF27DBD-003B-F741-AA34-F8449A159C0E}" type="sibTrans" cxnId="{4B524809-9AC6-EE4C-A256-1F69E7D55039}">
      <dgm:prSet/>
      <dgm:spPr/>
      <dgm:t>
        <a:bodyPr/>
        <a:lstStyle/>
        <a:p>
          <a:endParaRPr lang="el-GR"/>
        </a:p>
      </dgm:t>
    </dgm:pt>
    <dgm:pt modelId="{8E0479B5-F899-CF41-A42E-C58004EB3D4F}">
      <dgm:prSet phldrT="[Κείμενο]" custT="1"/>
      <dgm:spPr/>
      <dgm:t>
        <a:bodyPr/>
        <a:lstStyle/>
        <a:p>
          <a:pPr rtl="0"/>
          <a:r>
            <a:rPr lang="el-GR" sz="2400" b="1" dirty="0"/>
            <a:t>Τριχόφυτα</a:t>
          </a:r>
        </a:p>
        <a:p>
          <a:pPr rtl="0"/>
          <a:r>
            <a:rPr lang="el-GR" sz="2400" b="1" dirty="0"/>
            <a:t>(</a:t>
          </a:r>
          <a:r>
            <a:rPr lang="el-GR" sz="2400" b="1" dirty="0" err="1"/>
            <a:t>ανθρωπόφιλα</a:t>
          </a:r>
          <a:r>
            <a:rPr lang="el-GR" sz="2400" b="1" dirty="0"/>
            <a:t>) </a:t>
          </a:r>
          <a:endParaRPr lang="el-GR" sz="1800" dirty="0"/>
        </a:p>
      </dgm:t>
    </dgm:pt>
    <dgm:pt modelId="{083E421C-1AA1-FF4E-9C08-46FB317138C1}" type="parTrans" cxnId="{D3F8CED7-74EE-4549-AB16-B4DADB8B0A76}">
      <dgm:prSet/>
      <dgm:spPr/>
      <dgm:t>
        <a:bodyPr/>
        <a:lstStyle/>
        <a:p>
          <a:endParaRPr lang="el-GR"/>
        </a:p>
      </dgm:t>
    </dgm:pt>
    <dgm:pt modelId="{52C72E6A-FA73-8A49-B440-2ADC2E12B023}" type="sibTrans" cxnId="{D3F8CED7-74EE-4549-AB16-B4DADB8B0A76}">
      <dgm:prSet/>
      <dgm:spPr/>
      <dgm:t>
        <a:bodyPr/>
        <a:lstStyle/>
        <a:p>
          <a:endParaRPr lang="el-GR"/>
        </a:p>
      </dgm:t>
    </dgm:pt>
    <dgm:pt modelId="{917E8B0E-5FFE-3C4C-A419-E585878CDFA9}">
      <dgm:prSet phldrT="[Κείμενο]" custT="1"/>
      <dgm:spPr/>
      <dgm:t>
        <a:bodyPr/>
        <a:lstStyle/>
        <a:p>
          <a:pPr rtl="0"/>
          <a:r>
            <a:rPr lang="el-GR" sz="2400" b="1" dirty="0" err="1"/>
            <a:t>Μικρόσπορα</a:t>
          </a:r>
          <a:endParaRPr lang="el-GR" sz="2400" b="1" dirty="0"/>
        </a:p>
        <a:p>
          <a:pPr rtl="0"/>
          <a:r>
            <a:rPr lang="el-GR" sz="2400" b="1" dirty="0"/>
            <a:t>(ζωόφιλα) </a:t>
          </a:r>
          <a:endParaRPr lang="el-GR" sz="1800" dirty="0"/>
        </a:p>
      </dgm:t>
    </dgm:pt>
    <dgm:pt modelId="{8B2EE42F-AA3F-7944-8C15-A8FA825F084C}" type="parTrans" cxnId="{EEFD1578-69B7-9D40-8300-1B438DF40E80}">
      <dgm:prSet/>
      <dgm:spPr/>
      <dgm:t>
        <a:bodyPr/>
        <a:lstStyle/>
        <a:p>
          <a:endParaRPr lang="el-GR"/>
        </a:p>
      </dgm:t>
    </dgm:pt>
    <dgm:pt modelId="{047AE183-65B2-2541-A919-C40FE84ADC02}" type="sibTrans" cxnId="{EEFD1578-69B7-9D40-8300-1B438DF40E80}">
      <dgm:prSet/>
      <dgm:spPr/>
      <dgm:t>
        <a:bodyPr/>
        <a:lstStyle/>
        <a:p>
          <a:endParaRPr lang="el-GR"/>
        </a:p>
      </dgm:t>
    </dgm:pt>
    <dgm:pt modelId="{9DC37048-1BA9-EE48-895B-67623AEB9C98}">
      <dgm:prSet phldrT="[Κείμενο]" custT="1"/>
      <dgm:spPr/>
      <dgm:t>
        <a:bodyPr/>
        <a:lstStyle/>
        <a:p>
          <a:pPr rtl="0"/>
          <a:r>
            <a:rPr lang="el-GR" sz="2400" b="1" dirty="0" err="1"/>
            <a:t>Επιδερμόφυτα</a:t>
          </a:r>
          <a:endParaRPr lang="el-GR" sz="2400" b="1" dirty="0"/>
        </a:p>
        <a:p>
          <a:pPr rtl="0"/>
          <a:r>
            <a:rPr lang="el-GR" sz="2400" b="1" dirty="0"/>
            <a:t>(</a:t>
          </a:r>
          <a:r>
            <a:rPr lang="el-GR" sz="2400" b="1" dirty="0" err="1"/>
            <a:t>γεώφιλα</a:t>
          </a:r>
          <a:r>
            <a:rPr lang="el-GR" sz="2400" b="1" dirty="0"/>
            <a:t>) </a:t>
          </a:r>
        </a:p>
      </dgm:t>
    </dgm:pt>
    <dgm:pt modelId="{15BE9FFF-CD7F-8842-B9DC-D305E8684958}" type="parTrans" cxnId="{1BE96B07-FA06-644A-AB06-65A701222B88}">
      <dgm:prSet/>
      <dgm:spPr/>
      <dgm:t>
        <a:bodyPr/>
        <a:lstStyle/>
        <a:p>
          <a:endParaRPr lang="el-GR"/>
        </a:p>
      </dgm:t>
    </dgm:pt>
    <dgm:pt modelId="{7373226C-CF7F-044C-88EE-5CBF22777FE3}" type="sibTrans" cxnId="{1BE96B07-FA06-644A-AB06-65A701222B88}">
      <dgm:prSet/>
      <dgm:spPr/>
      <dgm:t>
        <a:bodyPr/>
        <a:lstStyle/>
        <a:p>
          <a:endParaRPr lang="el-GR"/>
        </a:p>
      </dgm:t>
    </dgm:pt>
    <dgm:pt modelId="{304817EA-413A-EE4E-AF87-9FD70A527CB9}" type="pres">
      <dgm:prSet presAssocID="{9125666A-840D-6A4C-AEE7-7FC817E9F5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BC4838-135F-D74E-A588-E1E9832C227D}" type="pres">
      <dgm:prSet presAssocID="{73FEBA1E-0F0B-CC43-86A3-1B43F60B0E4D}" presName="hierRoot1" presStyleCnt="0">
        <dgm:presLayoutVars>
          <dgm:hierBranch val="init"/>
        </dgm:presLayoutVars>
      </dgm:prSet>
      <dgm:spPr/>
    </dgm:pt>
    <dgm:pt modelId="{C916084D-523B-D440-BB73-7506AB055E44}" type="pres">
      <dgm:prSet presAssocID="{73FEBA1E-0F0B-CC43-86A3-1B43F60B0E4D}" presName="rootComposite1" presStyleCnt="0"/>
      <dgm:spPr/>
    </dgm:pt>
    <dgm:pt modelId="{3DBF00D2-30E2-8641-847F-376053B484F9}" type="pres">
      <dgm:prSet presAssocID="{73FEBA1E-0F0B-CC43-86A3-1B43F60B0E4D}" presName="rootText1" presStyleLbl="node0" presStyleIdx="0" presStyleCnt="1" custScaleX="118795">
        <dgm:presLayoutVars>
          <dgm:chPref val="3"/>
        </dgm:presLayoutVars>
      </dgm:prSet>
      <dgm:spPr/>
    </dgm:pt>
    <dgm:pt modelId="{F6EDF411-A1B3-9740-87E5-8F9DB293E9CC}" type="pres">
      <dgm:prSet presAssocID="{73FEBA1E-0F0B-CC43-86A3-1B43F60B0E4D}" presName="rootConnector1" presStyleLbl="node1" presStyleIdx="0" presStyleCnt="0"/>
      <dgm:spPr/>
    </dgm:pt>
    <dgm:pt modelId="{08D3799E-8691-064A-B4F9-25A336625143}" type="pres">
      <dgm:prSet presAssocID="{73FEBA1E-0F0B-CC43-86A3-1B43F60B0E4D}" presName="hierChild2" presStyleCnt="0"/>
      <dgm:spPr/>
    </dgm:pt>
    <dgm:pt modelId="{6515C344-B641-0745-A3BC-56DAD7116CEF}" type="pres">
      <dgm:prSet presAssocID="{083E421C-1AA1-FF4E-9C08-46FB317138C1}" presName="Name37" presStyleLbl="parChTrans1D2" presStyleIdx="0" presStyleCnt="3"/>
      <dgm:spPr/>
    </dgm:pt>
    <dgm:pt modelId="{974C9D8F-54AE-424D-A4E2-FF13FFCD9105}" type="pres">
      <dgm:prSet presAssocID="{8E0479B5-F899-CF41-A42E-C58004EB3D4F}" presName="hierRoot2" presStyleCnt="0">
        <dgm:presLayoutVars>
          <dgm:hierBranch val="init"/>
        </dgm:presLayoutVars>
      </dgm:prSet>
      <dgm:spPr/>
    </dgm:pt>
    <dgm:pt modelId="{B4243209-E976-7548-8E26-9742C5618A06}" type="pres">
      <dgm:prSet presAssocID="{8E0479B5-F899-CF41-A42E-C58004EB3D4F}" presName="rootComposite" presStyleCnt="0"/>
      <dgm:spPr/>
    </dgm:pt>
    <dgm:pt modelId="{22EDE175-4C67-6743-8316-343D36FA139B}" type="pres">
      <dgm:prSet presAssocID="{8E0479B5-F899-CF41-A42E-C58004EB3D4F}" presName="rootText" presStyleLbl="node2" presStyleIdx="0" presStyleCnt="3">
        <dgm:presLayoutVars>
          <dgm:chPref val="3"/>
        </dgm:presLayoutVars>
      </dgm:prSet>
      <dgm:spPr/>
    </dgm:pt>
    <dgm:pt modelId="{6EA5E5FC-03E5-D34F-944E-D9A961F5671D}" type="pres">
      <dgm:prSet presAssocID="{8E0479B5-F899-CF41-A42E-C58004EB3D4F}" presName="rootConnector" presStyleLbl="node2" presStyleIdx="0" presStyleCnt="3"/>
      <dgm:spPr/>
    </dgm:pt>
    <dgm:pt modelId="{ACFD3350-A75E-564E-AB21-A835066B09B3}" type="pres">
      <dgm:prSet presAssocID="{8E0479B5-F899-CF41-A42E-C58004EB3D4F}" presName="hierChild4" presStyleCnt="0"/>
      <dgm:spPr/>
    </dgm:pt>
    <dgm:pt modelId="{EE66EE92-D1EE-AB4E-AD38-F74B19B5FACF}" type="pres">
      <dgm:prSet presAssocID="{8E0479B5-F899-CF41-A42E-C58004EB3D4F}" presName="hierChild5" presStyleCnt="0"/>
      <dgm:spPr/>
    </dgm:pt>
    <dgm:pt modelId="{4FC62382-2611-4E40-9EA0-02970242DF20}" type="pres">
      <dgm:prSet presAssocID="{8B2EE42F-AA3F-7944-8C15-A8FA825F084C}" presName="Name37" presStyleLbl="parChTrans1D2" presStyleIdx="1" presStyleCnt="3"/>
      <dgm:spPr/>
    </dgm:pt>
    <dgm:pt modelId="{F857480C-C94A-754E-A14A-05D601EDC3D6}" type="pres">
      <dgm:prSet presAssocID="{917E8B0E-5FFE-3C4C-A419-E585878CDFA9}" presName="hierRoot2" presStyleCnt="0">
        <dgm:presLayoutVars>
          <dgm:hierBranch val="init"/>
        </dgm:presLayoutVars>
      </dgm:prSet>
      <dgm:spPr/>
    </dgm:pt>
    <dgm:pt modelId="{EAA1F7B3-9FE1-D548-9020-B3502110165F}" type="pres">
      <dgm:prSet presAssocID="{917E8B0E-5FFE-3C4C-A419-E585878CDFA9}" presName="rootComposite" presStyleCnt="0"/>
      <dgm:spPr/>
    </dgm:pt>
    <dgm:pt modelId="{F8A625A3-C4D7-7146-BC1E-12F91A52CBD3}" type="pres">
      <dgm:prSet presAssocID="{917E8B0E-5FFE-3C4C-A419-E585878CDFA9}" presName="rootText" presStyleLbl="node2" presStyleIdx="1" presStyleCnt="3">
        <dgm:presLayoutVars>
          <dgm:chPref val="3"/>
        </dgm:presLayoutVars>
      </dgm:prSet>
      <dgm:spPr/>
    </dgm:pt>
    <dgm:pt modelId="{A2651343-75D8-B645-99A5-9A1BBF4B704E}" type="pres">
      <dgm:prSet presAssocID="{917E8B0E-5FFE-3C4C-A419-E585878CDFA9}" presName="rootConnector" presStyleLbl="node2" presStyleIdx="1" presStyleCnt="3"/>
      <dgm:spPr/>
    </dgm:pt>
    <dgm:pt modelId="{6DB27E3F-2602-7141-A907-C5B23C5D50A6}" type="pres">
      <dgm:prSet presAssocID="{917E8B0E-5FFE-3C4C-A419-E585878CDFA9}" presName="hierChild4" presStyleCnt="0"/>
      <dgm:spPr/>
    </dgm:pt>
    <dgm:pt modelId="{AEF1E60E-7BD3-7B42-B1B1-5F1EC7024ACE}" type="pres">
      <dgm:prSet presAssocID="{917E8B0E-5FFE-3C4C-A419-E585878CDFA9}" presName="hierChild5" presStyleCnt="0"/>
      <dgm:spPr/>
    </dgm:pt>
    <dgm:pt modelId="{58C0A84C-4B0B-1849-8716-E25B9B1F6013}" type="pres">
      <dgm:prSet presAssocID="{15BE9FFF-CD7F-8842-B9DC-D305E8684958}" presName="Name37" presStyleLbl="parChTrans1D2" presStyleIdx="2" presStyleCnt="3"/>
      <dgm:spPr/>
    </dgm:pt>
    <dgm:pt modelId="{271A4AED-2AA6-F94A-8B36-DA086195CBAD}" type="pres">
      <dgm:prSet presAssocID="{9DC37048-1BA9-EE48-895B-67623AEB9C98}" presName="hierRoot2" presStyleCnt="0">
        <dgm:presLayoutVars>
          <dgm:hierBranch val="init"/>
        </dgm:presLayoutVars>
      </dgm:prSet>
      <dgm:spPr/>
    </dgm:pt>
    <dgm:pt modelId="{5DA3B0B5-D60A-B048-9F57-4A3F4956A048}" type="pres">
      <dgm:prSet presAssocID="{9DC37048-1BA9-EE48-895B-67623AEB9C98}" presName="rootComposite" presStyleCnt="0"/>
      <dgm:spPr/>
    </dgm:pt>
    <dgm:pt modelId="{6F60B596-45AC-C540-9E98-3D5115DA6B3B}" type="pres">
      <dgm:prSet presAssocID="{9DC37048-1BA9-EE48-895B-67623AEB9C98}" presName="rootText" presStyleLbl="node2" presStyleIdx="2" presStyleCnt="3">
        <dgm:presLayoutVars>
          <dgm:chPref val="3"/>
        </dgm:presLayoutVars>
      </dgm:prSet>
      <dgm:spPr/>
    </dgm:pt>
    <dgm:pt modelId="{B1E5A091-DB6E-BA4B-9FC2-99FD78AFB232}" type="pres">
      <dgm:prSet presAssocID="{9DC37048-1BA9-EE48-895B-67623AEB9C98}" presName="rootConnector" presStyleLbl="node2" presStyleIdx="2" presStyleCnt="3"/>
      <dgm:spPr/>
    </dgm:pt>
    <dgm:pt modelId="{87CC890A-A945-8D4D-800F-73292E19CD44}" type="pres">
      <dgm:prSet presAssocID="{9DC37048-1BA9-EE48-895B-67623AEB9C98}" presName="hierChild4" presStyleCnt="0"/>
      <dgm:spPr/>
    </dgm:pt>
    <dgm:pt modelId="{6F373070-18D7-2F4B-91E6-C2758EB9F9AF}" type="pres">
      <dgm:prSet presAssocID="{9DC37048-1BA9-EE48-895B-67623AEB9C98}" presName="hierChild5" presStyleCnt="0"/>
      <dgm:spPr/>
    </dgm:pt>
    <dgm:pt modelId="{737B5DCD-38B1-FE40-904C-00B6D6CEB87A}" type="pres">
      <dgm:prSet presAssocID="{73FEBA1E-0F0B-CC43-86A3-1B43F60B0E4D}" presName="hierChild3" presStyleCnt="0"/>
      <dgm:spPr/>
    </dgm:pt>
  </dgm:ptLst>
  <dgm:cxnLst>
    <dgm:cxn modelId="{1BE96B07-FA06-644A-AB06-65A701222B88}" srcId="{73FEBA1E-0F0B-CC43-86A3-1B43F60B0E4D}" destId="{9DC37048-1BA9-EE48-895B-67623AEB9C98}" srcOrd="2" destOrd="0" parTransId="{15BE9FFF-CD7F-8842-B9DC-D305E8684958}" sibTransId="{7373226C-CF7F-044C-88EE-5CBF22777FE3}"/>
    <dgm:cxn modelId="{4B524809-9AC6-EE4C-A256-1F69E7D55039}" srcId="{9125666A-840D-6A4C-AEE7-7FC817E9F583}" destId="{73FEBA1E-0F0B-CC43-86A3-1B43F60B0E4D}" srcOrd="0" destOrd="0" parTransId="{EA468CAB-BBBB-DC4F-B9EB-46037D41C333}" sibTransId="{8BF27DBD-003B-F741-AA34-F8449A159C0E}"/>
    <dgm:cxn modelId="{2C3F910A-ADB5-2041-A16D-5583BBBBA29F}" type="presOf" srcId="{083E421C-1AA1-FF4E-9C08-46FB317138C1}" destId="{6515C344-B641-0745-A3BC-56DAD7116CEF}" srcOrd="0" destOrd="0" presId="urn:microsoft.com/office/officeart/2005/8/layout/orgChart1"/>
    <dgm:cxn modelId="{147DBA11-1E2C-7347-857D-AB70E6764FB0}" type="presOf" srcId="{917E8B0E-5FFE-3C4C-A419-E585878CDFA9}" destId="{F8A625A3-C4D7-7146-BC1E-12F91A52CBD3}" srcOrd="0" destOrd="0" presId="urn:microsoft.com/office/officeart/2005/8/layout/orgChart1"/>
    <dgm:cxn modelId="{F173F91B-A45A-1D48-B6D1-6F7FB46C280D}" type="presOf" srcId="{9DC37048-1BA9-EE48-895B-67623AEB9C98}" destId="{6F60B596-45AC-C540-9E98-3D5115DA6B3B}" srcOrd="0" destOrd="0" presId="urn:microsoft.com/office/officeart/2005/8/layout/orgChart1"/>
    <dgm:cxn modelId="{C46ED36F-10F2-874C-9647-194C7C24C51E}" type="presOf" srcId="{917E8B0E-5FFE-3C4C-A419-E585878CDFA9}" destId="{A2651343-75D8-B645-99A5-9A1BBF4B704E}" srcOrd="1" destOrd="0" presId="urn:microsoft.com/office/officeart/2005/8/layout/orgChart1"/>
    <dgm:cxn modelId="{EEFD1578-69B7-9D40-8300-1B438DF40E80}" srcId="{73FEBA1E-0F0B-CC43-86A3-1B43F60B0E4D}" destId="{917E8B0E-5FFE-3C4C-A419-E585878CDFA9}" srcOrd="1" destOrd="0" parTransId="{8B2EE42F-AA3F-7944-8C15-A8FA825F084C}" sibTransId="{047AE183-65B2-2541-A919-C40FE84ADC02}"/>
    <dgm:cxn modelId="{6C06438B-67CF-E24D-9D0E-C52293F4A2DA}" type="presOf" srcId="{8B2EE42F-AA3F-7944-8C15-A8FA825F084C}" destId="{4FC62382-2611-4E40-9EA0-02970242DF20}" srcOrd="0" destOrd="0" presId="urn:microsoft.com/office/officeart/2005/8/layout/orgChart1"/>
    <dgm:cxn modelId="{1B7BFF93-43FC-F049-B140-DEDA2ACDCCA4}" type="presOf" srcId="{8E0479B5-F899-CF41-A42E-C58004EB3D4F}" destId="{6EA5E5FC-03E5-D34F-944E-D9A961F5671D}" srcOrd="1" destOrd="0" presId="urn:microsoft.com/office/officeart/2005/8/layout/orgChart1"/>
    <dgm:cxn modelId="{A5124AA2-5FBF-3E44-802E-2EABEDAAFDE9}" type="presOf" srcId="{9DC37048-1BA9-EE48-895B-67623AEB9C98}" destId="{B1E5A091-DB6E-BA4B-9FC2-99FD78AFB232}" srcOrd="1" destOrd="0" presId="urn:microsoft.com/office/officeart/2005/8/layout/orgChart1"/>
    <dgm:cxn modelId="{217B32B1-4012-DC45-BE2E-BAE47E1AC439}" type="presOf" srcId="{15BE9FFF-CD7F-8842-B9DC-D305E8684958}" destId="{58C0A84C-4B0B-1849-8716-E25B9B1F6013}" srcOrd="0" destOrd="0" presId="urn:microsoft.com/office/officeart/2005/8/layout/orgChart1"/>
    <dgm:cxn modelId="{4B0EB5B2-DB99-5448-88FA-2F2218C6B4E8}" type="presOf" srcId="{73FEBA1E-0F0B-CC43-86A3-1B43F60B0E4D}" destId="{3DBF00D2-30E2-8641-847F-376053B484F9}" srcOrd="0" destOrd="0" presId="urn:microsoft.com/office/officeart/2005/8/layout/orgChart1"/>
    <dgm:cxn modelId="{80E52EB6-A7E9-634E-9563-47502933AA83}" type="presOf" srcId="{73FEBA1E-0F0B-CC43-86A3-1B43F60B0E4D}" destId="{F6EDF411-A1B3-9740-87E5-8F9DB293E9CC}" srcOrd="1" destOrd="0" presId="urn:microsoft.com/office/officeart/2005/8/layout/orgChart1"/>
    <dgm:cxn modelId="{9A2FFBB6-4ADA-8C42-94D0-F369D85E14CB}" type="presOf" srcId="{9125666A-840D-6A4C-AEE7-7FC817E9F583}" destId="{304817EA-413A-EE4E-AF87-9FD70A527CB9}" srcOrd="0" destOrd="0" presId="urn:microsoft.com/office/officeart/2005/8/layout/orgChart1"/>
    <dgm:cxn modelId="{D3F8CED7-74EE-4549-AB16-B4DADB8B0A76}" srcId="{73FEBA1E-0F0B-CC43-86A3-1B43F60B0E4D}" destId="{8E0479B5-F899-CF41-A42E-C58004EB3D4F}" srcOrd="0" destOrd="0" parTransId="{083E421C-1AA1-FF4E-9C08-46FB317138C1}" sibTransId="{52C72E6A-FA73-8A49-B440-2ADC2E12B023}"/>
    <dgm:cxn modelId="{337C0AEB-0BD7-4541-BE2F-9B3023973095}" type="presOf" srcId="{8E0479B5-F899-CF41-A42E-C58004EB3D4F}" destId="{22EDE175-4C67-6743-8316-343D36FA139B}" srcOrd="0" destOrd="0" presId="urn:microsoft.com/office/officeart/2005/8/layout/orgChart1"/>
    <dgm:cxn modelId="{3EFAC233-3E73-F34D-A719-455921B668EE}" type="presParOf" srcId="{304817EA-413A-EE4E-AF87-9FD70A527CB9}" destId="{9ABC4838-135F-D74E-A588-E1E9832C227D}" srcOrd="0" destOrd="0" presId="urn:microsoft.com/office/officeart/2005/8/layout/orgChart1"/>
    <dgm:cxn modelId="{17BB932B-D766-E542-B166-B902C748D387}" type="presParOf" srcId="{9ABC4838-135F-D74E-A588-E1E9832C227D}" destId="{C916084D-523B-D440-BB73-7506AB055E44}" srcOrd="0" destOrd="0" presId="urn:microsoft.com/office/officeart/2005/8/layout/orgChart1"/>
    <dgm:cxn modelId="{9CC79BFE-DF4F-6B47-8896-3C557544B8F1}" type="presParOf" srcId="{C916084D-523B-D440-BB73-7506AB055E44}" destId="{3DBF00D2-30E2-8641-847F-376053B484F9}" srcOrd="0" destOrd="0" presId="urn:microsoft.com/office/officeart/2005/8/layout/orgChart1"/>
    <dgm:cxn modelId="{9EE99A61-A04B-D346-93EB-504E0C9CBA5F}" type="presParOf" srcId="{C916084D-523B-D440-BB73-7506AB055E44}" destId="{F6EDF411-A1B3-9740-87E5-8F9DB293E9CC}" srcOrd="1" destOrd="0" presId="urn:microsoft.com/office/officeart/2005/8/layout/orgChart1"/>
    <dgm:cxn modelId="{C2405E94-51F5-B849-89B4-C56E91F9F573}" type="presParOf" srcId="{9ABC4838-135F-D74E-A588-E1E9832C227D}" destId="{08D3799E-8691-064A-B4F9-25A336625143}" srcOrd="1" destOrd="0" presId="urn:microsoft.com/office/officeart/2005/8/layout/orgChart1"/>
    <dgm:cxn modelId="{930F7630-E5E7-E94E-8533-DD47FEADEFC7}" type="presParOf" srcId="{08D3799E-8691-064A-B4F9-25A336625143}" destId="{6515C344-B641-0745-A3BC-56DAD7116CEF}" srcOrd="0" destOrd="0" presId="urn:microsoft.com/office/officeart/2005/8/layout/orgChart1"/>
    <dgm:cxn modelId="{0AC48866-0E5A-834B-B0FE-E0ECC838F7B9}" type="presParOf" srcId="{08D3799E-8691-064A-B4F9-25A336625143}" destId="{974C9D8F-54AE-424D-A4E2-FF13FFCD9105}" srcOrd="1" destOrd="0" presId="urn:microsoft.com/office/officeart/2005/8/layout/orgChart1"/>
    <dgm:cxn modelId="{0122BAD5-29C0-5347-8FE2-776AA6AFB55E}" type="presParOf" srcId="{974C9D8F-54AE-424D-A4E2-FF13FFCD9105}" destId="{B4243209-E976-7548-8E26-9742C5618A06}" srcOrd="0" destOrd="0" presId="urn:microsoft.com/office/officeart/2005/8/layout/orgChart1"/>
    <dgm:cxn modelId="{1BA96199-2E1F-4041-A023-87EF731F1F8A}" type="presParOf" srcId="{B4243209-E976-7548-8E26-9742C5618A06}" destId="{22EDE175-4C67-6743-8316-343D36FA139B}" srcOrd="0" destOrd="0" presId="urn:microsoft.com/office/officeart/2005/8/layout/orgChart1"/>
    <dgm:cxn modelId="{7C7158D7-5C44-C548-99B4-41FB2260AA27}" type="presParOf" srcId="{B4243209-E976-7548-8E26-9742C5618A06}" destId="{6EA5E5FC-03E5-D34F-944E-D9A961F5671D}" srcOrd="1" destOrd="0" presId="urn:microsoft.com/office/officeart/2005/8/layout/orgChart1"/>
    <dgm:cxn modelId="{4720E850-5DEC-A541-8203-BCECDDB25C42}" type="presParOf" srcId="{974C9D8F-54AE-424D-A4E2-FF13FFCD9105}" destId="{ACFD3350-A75E-564E-AB21-A835066B09B3}" srcOrd="1" destOrd="0" presId="urn:microsoft.com/office/officeart/2005/8/layout/orgChart1"/>
    <dgm:cxn modelId="{EBCD14BF-E534-2B4D-9B65-FE12AD109EA6}" type="presParOf" srcId="{974C9D8F-54AE-424D-A4E2-FF13FFCD9105}" destId="{EE66EE92-D1EE-AB4E-AD38-F74B19B5FACF}" srcOrd="2" destOrd="0" presId="urn:microsoft.com/office/officeart/2005/8/layout/orgChart1"/>
    <dgm:cxn modelId="{E8615FCD-CF2C-9D4B-8398-EEC9794F7D97}" type="presParOf" srcId="{08D3799E-8691-064A-B4F9-25A336625143}" destId="{4FC62382-2611-4E40-9EA0-02970242DF20}" srcOrd="2" destOrd="0" presId="urn:microsoft.com/office/officeart/2005/8/layout/orgChart1"/>
    <dgm:cxn modelId="{C583D628-33E7-5143-92EC-481859F3B974}" type="presParOf" srcId="{08D3799E-8691-064A-B4F9-25A336625143}" destId="{F857480C-C94A-754E-A14A-05D601EDC3D6}" srcOrd="3" destOrd="0" presId="urn:microsoft.com/office/officeart/2005/8/layout/orgChart1"/>
    <dgm:cxn modelId="{FF9EB06C-F53D-414A-814F-4A58E233B8DD}" type="presParOf" srcId="{F857480C-C94A-754E-A14A-05D601EDC3D6}" destId="{EAA1F7B3-9FE1-D548-9020-B3502110165F}" srcOrd="0" destOrd="0" presId="urn:microsoft.com/office/officeart/2005/8/layout/orgChart1"/>
    <dgm:cxn modelId="{6360E189-3C2F-2148-A8FF-4F74A34A0580}" type="presParOf" srcId="{EAA1F7B3-9FE1-D548-9020-B3502110165F}" destId="{F8A625A3-C4D7-7146-BC1E-12F91A52CBD3}" srcOrd="0" destOrd="0" presId="urn:microsoft.com/office/officeart/2005/8/layout/orgChart1"/>
    <dgm:cxn modelId="{EB07EEA0-6114-8F40-90B4-D5424AB74544}" type="presParOf" srcId="{EAA1F7B3-9FE1-D548-9020-B3502110165F}" destId="{A2651343-75D8-B645-99A5-9A1BBF4B704E}" srcOrd="1" destOrd="0" presId="urn:microsoft.com/office/officeart/2005/8/layout/orgChart1"/>
    <dgm:cxn modelId="{771D0BE9-8725-4A46-BEAA-75EAE9E09394}" type="presParOf" srcId="{F857480C-C94A-754E-A14A-05D601EDC3D6}" destId="{6DB27E3F-2602-7141-A907-C5B23C5D50A6}" srcOrd="1" destOrd="0" presId="urn:microsoft.com/office/officeart/2005/8/layout/orgChart1"/>
    <dgm:cxn modelId="{338D3CB4-1950-8742-84FD-E7F91616ECBE}" type="presParOf" srcId="{F857480C-C94A-754E-A14A-05D601EDC3D6}" destId="{AEF1E60E-7BD3-7B42-B1B1-5F1EC7024ACE}" srcOrd="2" destOrd="0" presId="urn:microsoft.com/office/officeart/2005/8/layout/orgChart1"/>
    <dgm:cxn modelId="{FF554B19-339A-9C45-9FCA-4C9438A23138}" type="presParOf" srcId="{08D3799E-8691-064A-B4F9-25A336625143}" destId="{58C0A84C-4B0B-1849-8716-E25B9B1F6013}" srcOrd="4" destOrd="0" presId="urn:microsoft.com/office/officeart/2005/8/layout/orgChart1"/>
    <dgm:cxn modelId="{ADBDFE86-E88B-534F-8010-078232B8B9FF}" type="presParOf" srcId="{08D3799E-8691-064A-B4F9-25A336625143}" destId="{271A4AED-2AA6-F94A-8B36-DA086195CBAD}" srcOrd="5" destOrd="0" presId="urn:microsoft.com/office/officeart/2005/8/layout/orgChart1"/>
    <dgm:cxn modelId="{3F754640-E906-5E4B-BCFB-2E0C45CDBDC8}" type="presParOf" srcId="{271A4AED-2AA6-F94A-8B36-DA086195CBAD}" destId="{5DA3B0B5-D60A-B048-9F57-4A3F4956A048}" srcOrd="0" destOrd="0" presId="urn:microsoft.com/office/officeart/2005/8/layout/orgChart1"/>
    <dgm:cxn modelId="{F972AEA0-1C41-7644-AA52-96B79266977C}" type="presParOf" srcId="{5DA3B0B5-D60A-B048-9F57-4A3F4956A048}" destId="{6F60B596-45AC-C540-9E98-3D5115DA6B3B}" srcOrd="0" destOrd="0" presId="urn:microsoft.com/office/officeart/2005/8/layout/orgChart1"/>
    <dgm:cxn modelId="{C381CDB1-CD2C-C648-B67E-76A4BB2B2965}" type="presParOf" srcId="{5DA3B0B5-D60A-B048-9F57-4A3F4956A048}" destId="{B1E5A091-DB6E-BA4B-9FC2-99FD78AFB232}" srcOrd="1" destOrd="0" presId="urn:microsoft.com/office/officeart/2005/8/layout/orgChart1"/>
    <dgm:cxn modelId="{52D0A7D7-BC9B-F748-B310-EC60FBC67E45}" type="presParOf" srcId="{271A4AED-2AA6-F94A-8B36-DA086195CBAD}" destId="{87CC890A-A945-8D4D-800F-73292E19CD44}" srcOrd="1" destOrd="0" presId="urn:microsoft.com/office/officeart/2005/8/layout/orgChart1"/>
    <dgm:cxn modelId="{AF55BCF8-ADE2-464F-AA40-797D6C18D4F3}" type="presParOf" srcId="{271A4AED-2AA6-F94A-8B36-DA086195CBAD}" destId="{6F373070-18D7-2F4B-91E6-C2758EB9F9AF}" srcOrd="2" destOrd="0" presId="urn:microsoft.com/office/officeart/2005/8/layout/orgChart1"/>
    <dgm:cxn modelId="{6BAA0ED2-F69B-984F-A199-52BDE41C030E}" type="presParOf" srcId="{9ABC4838-135F-D74E-A588-E1E9832C227D}" destId="{737B5DCD-38B1-FE40-904C-00B6D6CEB87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0A84C-4B0B-1849-8716-E25B9B1F6013}">
      <dsp:nvSpPr>
        <dsp:cNvPr id="0" name=""/>
        <dsp:cNvSpPr/>
      </dsp:nvSpPr>
      <dsp:spPr>
        <a:xfrm>
          <a:off x="4751754" y="2417598"/>
          <a:ext cx="3361900" cy="583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735"/>
              </a:lnTo>
              <a:lnTo>
                <a:pt x="3361900" y="291735"/>
              </a:lnTo>
              <a:lnTo>
                <a:pt x="3361900" y="58347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62382-2611-4E40-9EA0-02970242DF20}">
      <dsp:nvSpPr>
        <dsp:cNvPr id="0" name=""/>
        <dsp:cNvSpPr/>
      </dsp:nvSpPr>
      <dsp:spPr>
        <a:xfrm>
          <a:off x="4706034" y="2417598"/>
          <a:ext cx="91440" cy="583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347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5C344-B641-0745-A3BC-56DAD7116CEF}">
      <dsp:nvSpPr>
        <dsp:cNvPr id="0" name=""/>
        <dsp:cNvSpPr/>
      </dsp:nvSpPr>
      <dsp:spPr>
        <a:xfrm>
          <a:off x="1389853" y="2417598"/>
          <a:ext cx="3361900" cy="583470"/>
        </a:xfrm>
        <a:custGeom>
          <a:avLst/>
          <a:gdLst/>
          <a:ahLst/>
          <a:cxnLst/>
          <a:rect l="0" t="0" r="0" b="0"/>
          <a:pathLst>
            <a:path>
              <a:moveTo>
                <a:pt x="3361900" y="0"/>
              </a:moveTo>
              <a:lnTo>
                <a:pt x="3361900" y="291735"/>
              </a:lnTo>
              <a:lnTo>
                <a:pt x="0" y="291735"/>
              </a:lnTo>
              <a:lnTo>
                <a:pt x="0" y="58347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F00D2-30E2-8641-847F-376053B484F9}">
      <dsp:nvSpPr>
        <dsp:cNvPr id="0" name=""/>
        <dsp:cNvSpPr/>
      </dsp:nvSpPr>
      <dsp:spPr>
        <a:xfrm>
          <a:off x="3101435" y="1028383"/>
          <a:ext cx="3300636" cy="1389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 err="1"/>
            <a:t>Επιπολής</a:t>
          </a:r>
          <a:r>
            <a:rPr lang="el-GR" sz="2400" b="1" kern="1200" dirty="0"/>
            <a:t> μυκητιάσεις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(δέρμα &amp; εξαρτήματα)</a:t>
          </a:r>
        </a:p>
      </dsp:txBody>
      <dsp:txXfrm>
        <a:off x="3101435" y="1028383"/>
        <a:ext cx="3300636" cy="1389215"/>
      </dsp:txXfrm>
    </dsp:sp>
    <dsp:sp modelId="{22EDE175-4C67-6743-8316-343D36FA139B}">
      <dsp:nvSpPr>
        <dsp:cNvPr id="0" name=""/>
        <dsp:cNvSpPr/>
      </dsp:nvSpPr>
      <dsp:spPr>
        <a:xfrm>
          <a:off x="638" y="3001068"/>
          <a:ext cx="2778430" cy="1389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Δερματοφυτίες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Δέρματος / Εξαρτημάτων</a:t>
          </a:r>
        </a:p>
      </dsp:txBody>
      <dsp:txXfrm>
        <a:off x="638" y="3001068"/>
        <a:ext cx="2778430" cy="1389215"/>
      </dsp:txXfrm>
    </dsp:sp>
    <dsp:sp modelId="{F8A625A3-C4D7-7146-BC1E-12F91A52CBD3}">
      <dsp:nvSpPr>
        <dsp:cNvPr id="0" name=""/>
        <dsp:cNvSpPr/>
      </dsp:nvSpPr>
      <dsp:spPr>
        <a:xfrm>
          <a:off x="3362538" y="3001068"/>
          <a:ext cx="2778430" cy="1389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 err="1"/>
            <a:t>Καντιντιάσεις</a:t>
          </a:r>
          <a:r>
            <a:rPr lang="el-GR" sz="2400" b="1" kern="1200" dirty="0"/>
            <a:t>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Δέρματος / Βλεννογόνων</a:t>
          </a:r>
        </a:p>
      </dsp:txBody>
      <dsp:txXfrm>
        <a:off x="3362538" y="3001068"/>
        <a:ext cx="2778430" cy="1389215"/>
      </dsp:txXfrm>
    </dsp:sp>
    <dsp:sp modelId="{6F60B596-45AC-C540-9E98-3D5115DA6B3B}">
      <dsp:nvSpPr>
        <dsp:cNvPr id="0" name=""/>
        <dsp:cNvSpPr/>
      </dsp:nvSpPr>
      <dsp:spPr>
        <a:xfrm>
          <a:off x="6724439" y="3001068"/>
          <a:ext cx="2778430" cy="1389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 err="1"/>
            <a:t>Ποικιλόχρους</a:t>
          </a:r>
          <a:r>
            <a:rPr lang="el-GR" sz="2400" b="1" kern="1200" dirty="0"/>
            <a:t> πιτυρίαση</a:t>
          </a:r>
        </a:p>
      </dsp:txBody>
      <dsp:txXfrm>
        <a:off x="6724439" y="3001068"/>
        <a:ext cx="2778430" cy="13892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0A84C-4B0B-1849-8716-E25B9B1F6013}">
      <dsp:nvSpPr>
        <dsp:cNvPr id="0" name=""/>
        <dsp:cNvSpPr/>
      </dsp:nvSpPr>
      <dsp:spPr>
        <a:xfrm>
          <a:off x="4751754" y="2417598"/>
          <a:ext cx="3361900" cy="583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735"/>
              </a:lnTo>
              <a:lnTo>
                <a:pt x="3361900" y="291735"/>
              </a:lnTo>
              <a:lnTo>
                <a:pt x="3361900" y="58347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62382-2611-4E40-9EA0-02970242DF20}">
      <dsp:nvSpPr>
        <dsp:cNvPr id="0" name=""/>
        <dsp:cNvSpPr/>
      </dsp:nvSpPr>
      <dsp:spPr>
        <a:xfrm>
          <a:off x="4706034" y="2417598"/>
          <a:ext cx="91440" cy="583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347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5C344-B641-0745-A3BC-56DAD7116CEF}">
      <dsp:nvSpPr>
        <dsp:cNvPr id="0" name=""/>
        <dsp:cNvSpPr/>
      </dsp:nvSpPr>
      <dsp:spPr>
        <a:xfrm>
          <a:off x="1389853" y="2417598"/>
          <a:ext cx="3361900" cy="583470"/>
        </a:xfrm>
        <a:custGeom>
          <a:avLst/>
          <a:gdLst/>
          <a:ahLst/>
          <a:cxnLst/>
          <a:rect l="0" t="0" r="0" b="0"/>
          <a:pathLst>
            <a:path>
              <a:moveTo>
                <a:pt x="3361900" y="0"/>
              </a:moveTo>
              <a:lnTo>
                <a:pt x="3361900" y="291735"/>
              </a:lnTo>
              <a:lnTo>
                <a:pt x="0" y="291735"/>
              </a:lnTo>
              <a:lnTo>
                <a:pt x="0" y="58347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F00D2-30E2-8641-847F-376053B484F9}">
      <dsp:nvSpPr>
        <dsp:cNvPr id="0" name=""/>
        <dsp:cNvSpPr/>
      </dsp:nvSpPr>
      <dsp:spPr>
        <a:xfrm>
          <a:off x="3101435" y="1028383"/>
          <a:ext cx="3300636" cy="1389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 err="1"/>
            <a:t>Δερματόφυτα</a:t>
          </a:r>
          <a:r>
            <a:rPr lang="el-GR" sz="2400" b="1" kern="1200" dirty="0"/>
            <a:t> </a:t>
          </a:r>
          <a:endParaRPr lang="el-GR" sz="1800" kern="1200" dirty="0"/>
        </a:p>
      </dsp:txBody>
      <dsp:txXfrm>
        <a:off x="3101435" y="1028383"/>
        <a:ext cx="3300636" cy="1389215"/>
      </dsp:txXfrm>
    </dsp:sp>
    <dsp:sp modelId="{22EDE175-4C67-6743-8316-343D36FA139B}">
      <dsp:nvSpPr>
        <dsp:cNvPr id="0" name=""/>
        <dsp:cNvSpPr/>
      </dsp:nvSpPr>
      <dsp:spPr>
        <a:xfrm>
          <a:off x="638" y="3001068"/>
          <a:ext cx="2778430" cy="1389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Τριχόφυτα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(</a:t>
          </a:r>
          <a:r>
            <a:rPr lang="el-GR" sz="2400" b="1" kern="1200" dirty="0" err="1"/>
            <a:t>ανθρωπόφιλα</a:t>
          </a:r>
          <a:r>
            <a:rPr lang="el-GR" sz="2400" b="1" kern="1200" dirty="0"/>
            <a:t>) </a:t>
          </a:r>
          <a:endParaRPr lang="el-GR" sz="1800" kern="1200" dirty="0"/>
        </a:p>
      </dsp:txBody>
      <dsp:txXfrm>
        <a:off x="638" y="3001068"/>
        <a:ext cx="2778430" cy="1389215"/>
      </dsp:txXfrm>
    </dsp:sp>
    <dsp:sp modelId="{F8A625A3-C4D7-7146-BC1E-12F91A52CBD3}">
      <dsp:nvSpPr>
        <dsp:cNvPr id="0" name=""/>
        <dsp:cNvSpPr/>
      </dsp:nvSpPr>
      <dsp:spPr>
        <a:xfrm>
          <a:off x="3362538" y="3001068"/>
          <a:ext cx="2778430" cy="1389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 err="1"/>
            <a:t>Μικρόσπορα</a:t>
          </a:r>
          <a:endParaRPr lang="el-GR" sz="2400" b="1" kern="1200" dirty="0"/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(ζωόφιλα) </a:t>
          </a:r>
          <a:endParaRPr lang="el-GR" sz="1800" kern="1200" dirty="0"/>
        </a:p>
      </dsp:txBody>
      <dsp:txXfrm>
        <a:off x="3362538" y="3001068"/>
        <a:ext cx="2778430" cy="1389215"/>
      </dsp:txXfrm>
    </dsp:sp>
    <dsp:sp modelId="{6F60B596-45AC-C540-9E98-3D5115DA6B3B}">
      <dsp:nvSpPr>
        <dsp:cNvPr id="0" name=""/>
        <dsp:cNvSpPr/>
      </dsp:nvSpPr>
      <dsp:spPr>
        <a:xfrm>
          <a:off x="6724439" y="3001068"/>
          <a:ext cx="2778430" cy="13892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 err="1"/>
            <a:t>Επιδερμόφυτα</a:t>
          </a:r>
          <a:endParaRPr lang="el-GR" sz="2400" b="1" kern="1200" dirty="0"/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(</a:t>
          </a:r>
          <a:r>
            <a:rPr lang="el-GR" sz="2400" b="1" kern="1200" dirty="0" err="1"/>
            <a:t>γεώφιλα</a:t>
          </a:r>
          <a:r>
            <a:rPr lang="el-GR" sz="2400" b="1" kern="1200" dirty="0"/>
            <a:t>) </a:t>
          </a:r>
        </a:p>
      </dsp:txBody>
      <dsp:txXfrm>
        <a:off x="6724439" y="3001068"/>
        <a:ext cx="2778430" cy="1389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6F3A212-1269-4F54-B790-1EFE8D649B93}" type="datetimeFigureOut">
              <a:rPr lang="el-GR" smtClean="0"/>
              <a:t>5/12/22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808DF42-7512-4684-B5FF-F31B47B0A3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634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Χρήσιμο να γνωρίζουμε το φυσικό περιβάλλον που αναπτύσσονται οι υπεύθυνοι μύκητες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8DF42-7512-4684-B5FF-F31B47B0A3B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726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Στην επιδημιολογία των </a:t>
            </a:r>
            <a:r>
              <a:rPr lang="el-GR" dirty="0" err="1"/>
              <a:t>δερματόφυτων</a:t>
            </a:r>
            <a:r>
              <a:rPr lang="el-GR" dirty="0"/>
              <a:t> σημαντικό ρόλο παίζουν……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8DF42-7512-4684-B5FF-F31B47B0A3B9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5972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Ποικίλες κλινικές εκδηλώσεις ανάλογα από την ανατομική περιοχή που προσβάλλεται…..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8DF42-7512-4684-B5FF-F31B47B0A3B9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76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Σε γυναίκες και εφήβους περιγράφεται στο </a:t>
            </a:r>
            <a:r>
              <a:rPr lang="el-GR" dirty="0" err="1"/>
              <a:t>ψίλου</a:t>
            </a:r>
            <a:r>
              <a:rPr lang="el-GR" dirty="0"/>
              <a:t> δέρματος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8DF42-7512-4684-B5FF-F31B47B0A3B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4546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8DF42-7512-4684-B5FF-F31B47B0A3B9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8847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Ποικιλία κλινικών εικόνων και περιγράφονται ανάλογα με την θέση </a:t>
            </a:r>
            <a:r>
              <a:rPr lang="el-GR" b="1" dirty="0" err="1"/>
              <a:t>εντοπισή</a:t>
            </a:r>
            <a:r>
              <a:rPr lang="el-GR" b="1" dirty="0"/>
              <a:t> τους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8DF42-7512-4684-B5FF-F31B47B0A3B9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740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1701B9-51F8-4D01-91ED-AC17098CA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E18CA8B-B971-4B51-8505-0F5B18396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05D4F5D-6502-4352-AFD7-B5E35DAF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83AFD2A-73FE-4EF5-86F5-A0C36C302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0B4AA0D-EE5E-4156-AD3A-2358D3B7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610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7A640D-BCD9-4206-A2FF-5F28D72E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893A41C-1655-4013-9CA8-CD3B3F0FF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9DB1A98-8C2F-4B98-BF25-80E0684C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182AF0F-5121-4208-96CF-40E921AC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48F1683-4175-4D9F-8504-3CC2ADB3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736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4683F88-420A-4176-AF00-35E2B27FE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B84249E-B151-422E-88BA-B315FC8E7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9D8DA12-55E7-48A6-BE89-9BE9DC63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83ED495-EAF6-4196-9AD5-5A3ECA75D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F36B8BD-CDC2-4019-9ECD-F4DC6B21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039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4E24A3-E14B-4B01-9E7E-3A8CB7F8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0D80CF-3864-43B0-B48A-56B0A62DA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FDFBA5E-C80B-43F5-9982-1AECB195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F5BFB2D-AB91-4901-86A7-2CF30148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C2C1CE3-9CC3-49D3-9BB9-DF4D274C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335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11CB9-8A5C-40C1-8446-BF61EB46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99C17E1-E605-457C-97B8-D49416478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93FD0F3-AC76-42B4-9232-264DDBB5B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877788E-4A89-411F-821F-93EF0F1A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87AC55-A724-4126-B7F2-624BB5C1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786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BAE1D7-E4C5-47A6-BD9F-5DE338BB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460A10-4EE7-4D07-B5BB-8A9F98FC1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9256F39-83ED-47CE-BE01-E6A5A1E7B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10176A1-EF4F-4ACB-AFA0-217F0C71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43E44B4-6D3A-423B-8AFC-669C9833B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0657D39-4734-4284-9BA9-457321C6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5574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128FCA-7962-4A16-8B0B-87C77BF3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E90F9F1-7946-4766-B2AF-EE60A10E5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6A18F05-6977-4656-B3E4-8F4DA1E8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CC121D7-3201-4E2B-AA08-F09A1640D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8807A26-9023-483E-9E9B-0E535E60E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87CF5EF-4909-451F-B59F-C6878EB91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AFAD3FA-EC98-4B31-8B35-E3E2E970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47796AF-5C3A-4D28-B646-511B2A26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175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48C956-06EB-45C7-BF8F-A11876A3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DDF5E58-EC87-4CC4-B15E-ACC5BE80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58F3FB1-3C1D-4CAE-B9C7-5535E6D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657791A-5166-4E94-A180-C9FB34C57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45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D7B6270-4D83-4681-A8F2-AE1D706C3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C3CBAFD-E98A-45C6-902D-C18EDB3F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11329C0-253C-419E-A71E-BE1626F2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679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83C22E-B997-4084-B1B4-EF1F61FE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EB1DB9-232F-41F1-959C-AF47AA74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99C25F3-CD5B-4E90-81A8-9773D3509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06798C8-8798-4DC6-8B24-CA71EAA7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58503CB-9CA0-45D6-B70D-F4D3F8C1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EA56A0B-B177-4C57-9EAA-4E128D2C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067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A70A81-4D0E-4CE3-83C1-652F5887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81F1AF2-7C57-4F31-BB21-FE8C5B0459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B3F3632-38B8-4B5C-9BDD-18569ED12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75E746-4774-4BC5-AEBC-CB305230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44BBF73-80D1-41E5-8A44-499A162D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0E3E7A3-94C6-49B3-9736-FD94A8EA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100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8F98420-8A10-433B-AB20-AAD33375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1ABB921-6C39-4716-B773-B7697CA8C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5BF72F-FD0D-49BC-85CF-97020DA97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12C4-84C7-4390-94B3-9950BBF3F3C9}" type="datetimeFigureOut">
              <a:rPr lang="el-GR" smtClean="0"/>
              <a:t>5/12/22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8F6BB1-5AD8-4BE3-9F5C-98D040BE5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658F484-6668-4B8D-8B5B-68A72F0F5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E067-8483-49E7-B22A-3ADA225BD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796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A1F703-CFEA-4522-B667-1AA96B54F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1084"/>
            <a:ext cx="9144000" cy="1123951"/>
          </a:xfrm>
        </p:spPr>
        <p:txBody>
          <a:bodyPr>
            <a:normAutofit/>
          </a:bodyPr>
          <a:lstStyle/>
          <a:p>
            <a:r>
              <a:rPr lang="el-GR" sz="4800" b="1" dirty="0" err="1">
                <a:latin typeface="+mn-lt"/>
              </a:rPr>
              <a:t>Μυκητιασικές</a:t>
            </a:r>
            <a:r>
              <a:rPr lang="el-GR" sz="4800" b="1" dirty="0">
                <a:latin typeface="+mn-lt"/>
              </a:rPr>
              <a:t> Λοιμώξεις</a:t>
            </a:r>
          </a:p>
        </p:txBody>
      </p:sp>
      <p:pic>
        <p:nvPicPr>
          <p:cNvPr id="5" name="Εικόνα 4" descr="Εικόνα που περιέχει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5BAB6B4D-E001-4B18-8378-F64446A4B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85" y="2844166"/>
            <a:ext cx="2951544" cy="1484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F3435D-0535-E9C0-687E-C02E97A8CB6F}"/>
              </a:ext>
            </a:extLst>
          </p:cNvPr>
          <p:cNvSpPr txBox="1"/>
          <p:nvPr/>
        </p:nvSpPr>
        <p:spPr>
          <a:xfrm>
            <a:off x="8125428" y="5451675"/>
            <a:ext cx="3553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Παντελής </a:t>
            </a:r>
            <a:r>
              <a:rPr lang="el-GR" b="1" dirty="0" err="1">
                <a:solidFill>
                  <a:schemeClr val="accent2">
                    <a:lumMod val="75000"/>
                  </a:schemeClr>
                </a:solidFill>
              </a:rPr>
              <a:t>Παναγάκης</a:t>
            </a:r>
            <a:endParaRPr lang="el-GR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Διευθυντής ΕΣΥ</a:t>
            </a:r>
          </a:p>
          <a:p>
            <a:pPr algn="ctr"/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Ν. «Ανδρέας Συγγρός»</a:t>
            </a:r>
          </a:p>
        </p:txBody>
      </p:sp>
    </p:spTree>
    <p:extLst>
      <p:ext uri="{BB962C8B-B14F-4D97-AF65-F5344CB8AC3E}">
        <p14:creationId xmlns:p14="http://schemas.microsoft.com/office/powerpoint/2010/main" val="2033996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D680D2-0C31-40F5-96AA-1609DB2F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38" y="322716"/>
            <a:ext cx="4325562" cy="984250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br>
              <a:rPr lang="el-GR" dirty="0">
                <a:solidFill>
                  <a:srgbClr val="0070C0"/>
                </a:solidFill>
              </a:rPr>
            </a:br>
            <a:r>
              <a:rPr lang="el-GR" sz="31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Δερματοφυτίες - ταξινόμηση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12BAAF0-838E-4ED3-9B94-8CA727301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9451" y="1583871"/>
            <a:ext cx="5097290" cy="4459288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Δερματοφυτία κεφαλής (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Tinea Capitis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Δερματοφυτία προσώπου (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Faciei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Δερματοφυτία σώματος (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 Corporis) 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Δερματοφυτία βουβωνικών πτυχών (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 Cruris)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Δερματοφυτία χεριών (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manuum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) 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Δερματοφυτία πελμάτων (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 Pedis)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Ονυχομυκητίαση (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Unguium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C9DCC34-EC01-4272-9B29-ABD3180B1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5528" y="447040"/>
            <a:ext cx="6360034" cy="596392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9378451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ECE299-77F0-4B0E-8387-A4459E4C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277475" cy="8255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τριχωτού κεφαλής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Tinea Capitis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)</a:t>
            </a:r>
            <a:b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CF3D92-D5D2-498C-ADD0-5B688945F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Λοίμωξη του τριχωτού που μπορεί να προσβάλλει το δέρμα, τρίχες, </a:t>
            </a:r>
            <a:r>
              <a:rPr lang="el-GR" sz="2000" dirty="0" err="1"/>
              <a:t>τριχικούς</a:t>
            </a:r>
            <a:r>
              <a:rPr lang="el-GR" sz="2000" dirty="0"/>
              <a:t> θυλάκους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b="1" dirty="0"/>
              <a:t>Συχνότερη μορφή </a:t>
            </a:r>
            <a:r>
              <a:rPr lang="el-GR" sz="2000" b="1" dirty="0" err="1"/>
              <a:t>δερματοφυτίας</a:t>
            </a:r>
            <a:r>
              <a:rPr lang="el-GR" sz="2000" b="1" dirty="0"/>
              <a:t> στα παιδιά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Προϊούσα αύξηση της προσβολής ενηλίκων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Οποιαδήποτε </a:t>
            </a:r>
            <a:r>
              <a:rPr lang="el-GR" sz="2000" dirty="0" err="1"/>
              <a:t>δερματόφυτο</a:t>
            </a:r>
            <a:r>
              <a:rPr lang="el-GR" sz="2000" dirty="0"/>
              <a:t> εκτός των: </a:t>
            </a:r>
            <a:r>
              <a:rPr lang="en-US" sz="2000" dirty="0"/>
              <a:t>E. </a:t>
            </a:r>
            <a:r>
              <a:rPr lang="en-US" sz="2000" dirty="0" err="1"/>
              <a:t>floccosum</a:t>
            </a:r>
            <a:r>
              <a:rPr lang="en-US" sz="2000" dirty="0"/>
              <a:t>, T. </a:t>
            </a:r>
            <a:r>
              <a:rPr lang="en-US" sz="2000" dirty="0" err="1"/>
              <a:t>concntricum</a:t>
            </a:r>
            <a:endParaRPr lang="el-GR" sz="2000" dirty="0"/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Ανάλογα με την ικανότητα παραγωγής σπορίων εντός ή εκτός της τρίχας οι λοιμώξεις διακρίνονται: </a:t>
            </a:r>
            <a:r>
              <a:rPr lang="el-GR" sz="2000" b="1" dirty="0"/>
              <a:t>ενδότριχες ή </a:t>
            </a:r>
            <a:r>
              <a:rPr lang="el-GR" sz="2000" b="1" dirty="0" err="1"/>
              <a:t>εξώτριχες</a:t>
            </a:r>
            <a:endParaRPr lang="el-GR" sz="2000" b="1" dirty="0"/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Τύπος: </a:t>
            </a:r>
            <a:r>
              <a:rPr lang="el-GR" sz="2000" b="1" dirty="0"/>
              <a:t>φλεγμονώδης ή μη φλεγμονώδης</a:t>
            </a:r>
          </a:p>
        </p:txBody>
      </p:sp>
    </p:spTree>
    <p:extLst>
      <p:ext uri="{BB962C8B-B14F-4D97-AF65-F5344CB8AC3E}">
        <p14:creationId xmlns:p14="http://schemas.microsoft.com/office/powerpoint/2010/main" val="41759141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05CC6E2-C080-4FDE-84C5-CB7717775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6537"/>
            <a:ext cx="9775729" cy="4794704"/>
          </a:xfrm>
          <a:prstGeom prst="rect">
            <a:avLst/>
          </a:prstGeom>
          <a:effectLst>
            <a:innerShdw blurRad="63500" dist="50800">
              <a:schemeClr val="accent2">
                <a:lumMod val="75000"/>
                <a:alpha val="50000"/>
              </a:schemeClr>
            </a:innerShdw>
          </a:effectLst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5A0FAD98-CAF6-C9FB-D6EB-07B1950A3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277475" cy="8255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τριχωτού κεφαλής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Tinea Capitis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)</a:t>
            </a:r>
            <a:b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5557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CE01F09-0B12-4AAB-888F-237560413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0314" y="1474787"/>
            <a:ext cx="5984135" cy="492601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60000"/>
              </a:lnSpc>
              <a:defRPr/>
            </a:pPr>
            <a:r>
              <a:rPr lang="el-GR" sz="2600" b="1" dirty="0">
                <a:solidFill>
                  <a:schemeClr val="accent2"/>
                </a:solidFill>
              </a:rPr>
              <a:t>    </a:t>
            </a:r>
            <a:r>
              <a:rPr lang="el-GR" sz="2600" b="1" dirty="0">
                <a:solidFill>
                  <a:schemeClr val="accent2">
                    <a:lumMod val="75000"/>
                  </a:schemeClr>
                </a:solidFill>
              </a:rPr>
              <a:t>Μη φλεγμονώδης τύπος – </a:t>
            </a:r>
            <a:r>
              <a:rPr lang="el-GR" sz="2600" b="1" dirty="0" err="1">
                <a:solidFill>
                  <a:schemeClr val="accent2">
                    <a:lumMod val="75000"/>
                  </a:schemeClr>
                </a:solidFill>
              </a:rPr>
              <a:t>Εξώτριχες</a:t>
            </a:r>
            <a:r>
              <a:rPr lang="el-GR" sz="2600" b="1" dirty="0">
                <a:solidFill>
                  <a:schemeClr val="accent2">
                    <a:lumMod val="75000"/>
                  </a:schemeClr>
                </a:solidFill>
              </a:rPr>
              <a:t> λοιμώξεις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l-GR" sz="2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l-GR" sz="2600" b="1" dirty="0"/>
              <a:t>Αίτια :</a:t>
            </a:r>
            <a:r>
              <a:rPr lang="el-GR" sz="2600" dirty="0"/>
              <a:t> </a:t>
            </a:r>
            <a:r>
              <a:rPr lang="el-GR" sz="2600" b="1" dirty="0"/>
              <a:t>M. </a:t>
            </a:r>
            <a:r>
              <a:rPr lang="en-US" sz="2600" b="1" dirty="0"/>
              <a:t>C</a:t>
            </a:r>
            <a:r>
              <a:rPr lang="el-GR" sz="2600" b="1" dirty="0" err="1"/>
              <a:t>anis</a:t>
            </a:r>
            <a:r>
              <a:rPr lang="el-GR" sz="2600" dirty="0"/>
              <a:t>, Τ. </a:t>
            </a:r>
            <a:r>
              <a:rPr lang="en-US" sz="2600" dirty="0"/>
              <a:t>tonsurans, </a:t>
            </a:r>
            <a:r>
              <a:rPr lang="el-GR" sz="2600" dirty="0"/>
              <a:t> </a:t>
            </a:r>
            <a:r>
              <a:rPr lang="en-US" sz="2600" dirty="0"/>
              <a:t>M. </a:t>
            </a:r>
            <a:r>
              <a:rPr lang="en-US" sz="2600" dirty="0" err="1"/>
              <a:t>audouinil</a:t>
            </a:r>
            <a:r>
              <a:rPr lang="en-US" sz="2600" dirty="0"/>
              <a:t>,</a:t>
            </a:r>
            <a:r>
              <a:rPr lang="el-GR" sz="2600" dirty="0"/>
              <a:t> </a:t>
            </a:r>
            <a:r>
              <a:rPr lang="en-US" sz="2600" dirty="0"/>
              <a:t>M. </a:t>
            </a:r>
            <a:r>
              <a:rPr lang="el-GR" sz="2600" dirty="0"/>
              <a:t>	</a:t>
            </a:r>
            <a:r>
              <a:rPr lang="en-US" sz="2600" dirty="0" err="1"/>
              <a:t>gypseym</a:t>
            </a:r>
            <a:r>
              <a:rPr lang="en-US" sz="2600" dirty="0"/>
              <a:t>, T. </a:t>
            </a:r>
            <a:r>
              <a:rPr lang="en-US" sz="2600" dirty="0" err="1"/>
              <a:t>Verrucosum</a:t>
            </a:r>
            <a:endParaRPr lang="el-GR" sz="2600" dirty="0"/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l-GR" sz="2600" dirty="0"/>
              <a:t>	</a:t>
            </a:r>
            <a:r>
              <a:rPr lang="el-GR" sz="2600" b="1" dirty="0"/>
              <a:t>Κλινικά </a:t>
            </a:r>
            <a:r>
              <a:rPr lang="el-GR" sz="2600" dirty="0"/>
              <a:t>: μια ή περισσότερες κυκλικές 	</a:t>
            </a:r>
            <a:r>
              <a:rPr lang="el-GR" sz="2600" dirty="0" err="1"/>
              <a:t>λεπιδώδεις</a:t>
            </a:r>
            <a:r>
              <a:rPr lang="el-GR" sz="2600" dirty="0"/>
              <a:t> πλάκες, σαφώς </a:t>
            </a:r>
            <a:r>
              <a:rPr lang="el-GR" sz="2600" dirty="0" err="1"/>
              <a:t>αφοριζόμενες</a:t>
            </a:r>
            <a:r>
              <a:rPr lang="el-GR" sz="2600" dirty="0"/>
              <a:t>, 	γκρίζου χρώματος</a:t>
            </a:r>
          </a:p>
          <a:p>
            <a:pPr>
              <a:lnSpc>
                <a:spcPct val="160000"/>
              </a:lnSpc>
              <a:defRPr/>
            </a:pPr>
            <a:r>
              <a:rPr lang="el-GR" sz="2600" dirty="0"/>
              <a:t>	Οι τρίχες σπάζουν εύκολα </a:t>
            </a:r>
            <a:r>
              <a:rPr lang="el-GR" sz="2600" b="1" dirty="0"/>
              <a:t>2-3 </a:t>
            </a:r>
            <a:r>
              <a:rPr lang="el-GR" sz="2600" b="1" dirty="0" err="1"/>
              <a:t>χιλ</a:t>
            </a:r>
            <a:r>
              <a:rPr lang="el-GR" sz="2600" b="1" dirty="0"/>
              <a:t> </a:t>
            </a:r>
            <a:r>
              <a:rPr lang="en-US" sz="2600" b="1" dirty="0"/>
              <a:t> </a:t>
            </a:r>
            <a:r>
              <a:rPr lang="el-GR" sz="2600" b="1" dirty="0"/>
              <a:t>πάνω </a:t>
            </a:r>
            <a:r>
              <a:rPr lang="el-GR" sz="2600" dirty="0"/>
              <a:t>από 	την </a:t>
            </a:r>
            <a:r>
              <a:rPr lang="el-GR" sz="2600" dirty="0" err="1"/>
              <a:t>έκφυση</a:t>
            </a:r>
            <a:r>
              <a:rPr lang="el-GR" sz="2600" dirty="0"/>
              <a:t> τους δημιουργώντας περιοχές 	αλωπεκίας</a:t>
            </a:r>
            <a:endParaRPr lang="el-GR" sz="26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defRPr/>
            </a:pPr>
            <a:r>
              <a:rPr lang="el-GR" sz="2000" b="1" dirty="0">
                <a:solidFill>
                  <a:schemeClr val="tx2">
                    <a:lumMod val="50000"/>
                  </a:schemeClr>
                </a:solidFill>
              </a:rPr>
              <a:t>      </a:t>
            </a:r>
            <a:endParaRPr lang="el-GR" sz="2000" dirty="0"/>
          </a:p>
        </p:txBody>
      </p:sp>
      <p:pic>
        <p:nvPicPr>
          <p:cNvPr id="5" name="Θέση περιεχομένου 3">
            <a:extLst>
              <a:ext uri="{FF2B5EF4-FFF2-40B4-BE49-F238E27FC236}">
                <a16:creationId xmlns:a16="http://schemas.microsoft.com/office/drawing/2014/main" id="{3ADBD6C1-4082-43FD-8F71-993444CE6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4229" y="2561783"/>
            <a:ext cx="4277800" cy="3045246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75109C01-AE2F-9EDA-DE5D-4D0F0058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14" y="649287"/>
            <a:ext cx="10277475" cy="8255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τριχωτού κεφαλής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Tinea Capitis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)</a:t>
            </a:r>
            <a:b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84943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936D9A5-23DC-4609-8074-544F3930A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7775" y="2013554"/>
            <a:ext cx="4677599" cy="3783873"/>
          </a:xfrm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4CADDAD-AA83-4824-9C9A-211D4E9A2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514" y="1677987"/>
            <a:ext cx="5881915" cy="485344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Μη φλεγμονώδης - </a:t>
            </a:r>
            <a:r>
              <a:rPr lang="el-GR" sz="2400" b="1" dirty="0" err="1">
                <a:solidFill>
                  <a:schemeClr val="accent2">
                    <a:lumMod val="75000"/>
                  </a:schemeClr>
                </a:solidFill>
              </a:rPr>
              <a:t>Ενδότριχες</a:t>
            </a: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 λοιμώξεις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l-GR" sz="2400" b="1" dirty="0"/>
              <a:t>Αίτια :</a:t>
            </a:r>
            <a:r>
              <a:rPr lang="el-GR" sz="2400" dirty="0"/>
              <a:t> T. </a:t>
            </a:r>
            <a:r>
              <a:rPr lang="el-GR" sz="2400" dirty="0" err="1"/>
              <a:t>violaceum</a:t>
            </a:r>
            <a:r>
              <a:rPr lang="el-GR" sz="2400" dirty="0"/>
              <a:t>, Τ. </a:t>
            </a:r>
            <a:r>
              <a:rPr lang="el-GR" sz="2400" dirty="0" err="1"/>
              <a:t>tonsurans</a:t>
            </a:r>
            <a:r>
              <a:rPr lang="el-GR" sz="2400" dirty="0"/>
              <a:t>, T. </a:t>
            </a:r>
            <a:r>
              <a:rPr lang="fr-FR" sz="2400" dirty="0"/>
              <a:t>S</a:t>
            </a:r>
            <a:r>
              <a:rPr lang="el-GR" sz="2400" dirty="0" err="1"/>
              <a:t>oudanense</a:t>
            </a:r>
            <a:endParaRPr lang="el-GR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l-GR" sz="2400" b="1" dirty="0"/>
              <a:t>Κλινικά :</a:t>
            </a:r>
            <a:r>
              <a:rPr lang="el-GR" sz="2400" dirty="0"/>
              <a:t> Πολλαπλές, μικρές, διάσπαρτες,                  ακανόνιστες </a:t>
            </a:r>
            <a:r>
              <a:rPr lang="el-GR" sz="2400" dirty="0" err="1"/>
              <a:t>λεπιδώδεις</a:t>
            </a:r>
            <a:r>
              <a:rPr lang="el-GR" sz="2400" dirty="0"/>
              <a:t> πλάκες                                         συρρέουν και σχηματίζουν μεγαλύτερες </a:t>
            </a:r>
            <a:r>
              <a:rPr lang="el-GR" sz="2400" dirty="0" err="1"/>
              <a:t>ερυθηματώδεις</a:t>
            </a:r>
            <a:r>
              <a:rPr lang="el-GR" sz="2400" dirty="0"/>
              <a:t> πλάκες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l-GR" sz="2400" b="1" dirty="0"/>
              <a:t>Υγιείς τρίχες μεταξύ των προσβεβλημένων 	περιοχών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l-GR" sz="2400" dirty="0"/>
              <a:t>Λόγω παρουσίας </a:t>
            </a:r>
            <a:r>
              <a:rPr lang="el-GR" sz="2400" dirty="0" err="1"/>
              <a:t>αρθοκονιδίων</a:t>
            </a:r>
            <a:r>
              <a:rPr lang="el-GR" sz="2400" dirty="0"/>
              <a:t> εντός των τριχών, αυτές σπάζουν στο σημείο της</a:t>
            </a:r>
            <a:r>
              <a:rPr lang="en-US" sz="2400" dirty="0"/>
              <a:t> </a:t>
            </a:r>
            <a:r>
              <a:rPr lang="el-GR" sz="2400" dirty="0" err="1"/>
              <a:t>έκφυσης</a:t>
            </a:r>
            <a:r>
              <a:rPr lang="el-GR" sz="2400" dirty="0"/>
              <a:t>  και δημιουργεί την εικόνα μαύρου στίγματος </a:t>
            </a:r>
            <a:r>
              <a:rPr lang="el-GR" sz="2400" b="1" dirty="0"/>
              <a:t>(</a:t>
            </a:r>
            <a:r>
              <a:rPr lang="el-GR" sz="2400" b="1" dirty="0" err="1"/>
              <a:t>black</a:t>
            </a:r>
            <a:r>
              <a:rPr lang="el-GR" sz="2400" b="1" dirty="0"/>
              <a:t> </a:t>
            </a:r>
            <a:r>
              <a:rPr lang="el-GR" sz="2400" b="1" dirty="0" err="1"/>
              <a:t>dots</a:t>
            </a:r>
            <a:r>
              <a:rPr lang="el-GR" sz="2400" b="1" dirty="0"/>
              <a:t>)</a:t>
            </a:r>
          </a:p>
          <a:p>
            <a:pPr marL="285750" indent="-285750">
              <a:lnSpc>
                <a:spcPct val="7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l-GR" dirty="0">
              <a:solidFill>
                <a:srgbClr val="10253F"/>
              </a:solidFill>
            </a:endParaRPr>
          </a:p>
          <a:p>
            <a:pPr>
              <a:lnSpc>
                <a:spcPct val="70000"/>
              </a:lnSpc>
              <a:tabLst>
                <a:tab pos="0" algn="l"/>
              </a:tabLst>
            </a:pPr>
            <a:endParaRPr lang="el-GR" dirty="0">
              <a:solidFill>
                <a:srgbClr val="10253F"/>
              </a:solidFill>
            </a:endParaRPr>
          </a:p>
          <a:p>
            <a:pPr>
              <a:lnSpc>
                <a:spcPct val="70000"/>
              </a:lnSpc>
              <a:tabLst>
                <a:tab pos="0" algn="l"/>
              </a:tabLst>
            </a:pPr>
            <a:endParaRPr lang="el-GR" dirty="0">
              <a:solidFill>
                <a:srgbClr val="10253F"/>
              </a:solidFill>
            </a:endParaRPr>
          </a:p>
          <a:p>
            <a:pPr>
              <a:lnSpc>
                <a:spcPct val="70000"/>
              </a:lnSpc>
              <a:tabLst>
                <a:tab pos="0" algn="l"/>
              </a:tabLst>
            </a:pPr>
            <a:endParaRPr lang="el-GR" dirty="0">
              <a:solidFill>
                <a:srgbClr val="10253F"/>
              </a:solidFill>
            </a:endParaRPr>
          </a:p>
          <a:p>
            <a:endParaRPr lang="el-GR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5EE9CEDD-7BAB-A312-EA99-A769DA03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14" y="649287"/>
            <a:ext cx="10277475" cy="8255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τριχωτού κεφαλής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Tinea Capitis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)</a:t>
            </a:r>
            <a:b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245262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CBE6C3-65F5-49D0-8855-BF9E038F8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858" y="1675257"/>
            <a:ext cx="541972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Clr>
                <a:srgbClr val="6699FF"/>
              </a:buClr>
              <a:buNone/>
            </a:pPr>
            <a:r>
              <a:rPr lang="el-GR" altLang="el-GR" sz="2000" b="1" dirty="0">
                <a:solidFill>
                  <a:schemeClr val="accent2">
                    <a:lumMod val="75000"/>
                  </a:schemeClr>
                </a:solidFill>
              </a:rPr>
              <a:t>      Φλεγμονώδης τύπος – </a:t>
            </a:r>
            <a:r>
              <a:rPr lang="el-GR" altLang="el-GR" sz="2000" b="1" dirty="0" err="1">
                <a:solidFill>
                  <a:schemeClr val="accent2">
                    <a:lumMod val="75000"/>
                  </a:schemeClr>
                </a:solidFill>
              </a:rPr>
              <a:t>Ενδότριχες</a:t>
            </a:r>
            <a:r>
              <a:rPr lang="el-GR" altLang="el-GR" sz="2000" b="1" dirty="0">
                <a:solidFill>
                  <a:schemeClr val="accent2">
                    <a:lumMod val="75000"/>
                  </a:schemeClr>
                </a:solidFill>
              </a:rPr>
              <a:t> ή </a:t>
            </a:r>
            <a:r>
              <a:rPr lang="el-GR" altLang="el-GR" sz="2000" b="1" dirty="0" err="1">
                <a:solidFill>
                  <a:schemeClr val="accent2">
                    <a:lumMod val="75000"/>
                  </a:schemeClr>
                </a:solidFill>
              </a:rPr>
              <a:t>εξώτριχες</a:t>
            </a:r>
            <a:r>
              <a:rPr lang="el-GR" altLang="el-GR" sz="2000" b="1" dirty="0">
                <a:solidFill>
                  <a:schemeClr val="accent2">
                    <a:lumMod val="75000"/>
                  </a:schemeClr>
                </a:solidFill>
              </a:rPr>
              <a:t> 			λοιμώξεις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</a:pPr>
            <a:r>
              <a:rPr lang="el-GR" altLang="el-GR" sz="2000" b="1" dirty="0"/>
              <a:t>Αίτια : </a:t>
            </a:r>
            <a:r>
              <a:rPr lang="el-GR" altLang="el-GR" sz="2000" dirty="0"/>
              <a:t>ζωόφιλοι ή </a:t>
            </a:r>
            <a:r>
              <a:rPr lang="el-GR" altLang="el-GR" sz="2000" dirty="0" err="1"/>
              <a:t>γεώφιλοι</a:t>
            </a:r>
            <a:r>
              <a:rPr lang="el-GR" altLang="el-GR" sz="2000" dirty="0"/>
              <a:t> μύκητες (</a:t>
            </a:r>
            <a:r>
              <a:rPr lang="en-US" altLang="el-GR" sz="2000" i="1" dirty="0"/>
              <a:t>M. </a:t>
            </a:r>
            <a:r>
              <a:rPr lang="en-US" altLang="el-GR" sz="2000" i="1" dirty="0" err="1"/>
              <a:t>canis</a:t>
            </a:r>
            <a:r>
              <a:rPr lang="en-US" altLang="el-GR" sz="2000" dirty="0"/>
              <a:t>, </a:t>
            </a:r>
            <a:r>
              <a:rPr lang="en-US" altLang="el-GR" sz="2000" i="1" dirty="0"/>
              <a:t>M. </a:t>
            </a:r>
            <a:r>
              <a:rPr lang="en-US" altLang="el-GR" sz="2000" i="1" dirty="0" err="1"/>
              <a:t>gypseum</a:t>
            </a:r>
            <a:r>
              <a:rPr lang="en-US" altLang="el-GR" sz="2000" dirty="0"/>
              <a:t>) 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</a:pPr>
            <a:r>
              <a:rPr lang="el-GR" altLang="el-GR" sz="2000" b="1" dirty="0"/>
              <a:t>Κλινικά :</a:t>
            </a:r>
            <a:r>
              <a:rPr lang="el-GR" altLang="el-GR" sz="2000" dirty="0"/>
              <a:t> επώδυνες σαφώς </a:t>
            </a:r>
            <a:r>
              <a:rPr lang="el-GR" altLang="el-GR" sz="2000" dirty="0" err="1"/>
              <a:t>αφοριζόμενες</a:t>
            </a:r>
            <a:r>
              <a:rPr lang="el-GR" altLang="el-GR" sz="2000" dirty="0"/>
              <a:t> </a:t>
            </a:r>
            <a:r>
              <a:rPr lang="el-GR" altLang="el-GR" sz="2000" dirty="0" err="1"/>
              <a:t>οζιδιοκυστ</a:t>
            </a:r>
            <a:r>
              <a:rPr lang="en-US" altLang="el-GR" sz="2000" dirty="0" err="1"/>
              <a:t>ι</a:t>
            </a:r>
            <a:r>
              <a:rPr lang="el-GR" altLang="el-GR" sz="2000" dirty="0" err="1"/>
              <a:t>κές</a:t>
            </a:r>
            <a:r>
              <a:rPr lang="el-GR" altLang="el-GR" sz="2000" dirty="0"/>
              <a:t> βλάβες. Έντονα φλεγμονώδεις αλλοιώσεις που καλύπτονται από </a:t>
            </a:r>
            <a:r>
              <a:rPr lang="el-GR" altLang="el-GR" sz="2000" dirty="0" err="1"/>
              <a:t>φλυκταινίδια</a:t>
            </a:r>
            <a:r>
              <a:rPr lang="el-GR" altLang="el-GR" sz="2000" dirty="0"/>
              <a:t>, εφελκίδες ή </a:t>
            </a:r>
            <a:r>
              <a:rPr lang="el-GR" altLang="el-GR" sz="2000" dirty="0" err="1"/>
              <a:t>αποστημάτια</a:t>
            </a:r>
            <a:endParaRPr lang="el-GR" sz="2000" dirty="0"/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Γενικά συμπτώματα: πυρετός, κακουχία, λεμφαδενίτιδα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Κίνδυνος για  </a:t>
            </a:r>
            <a:r>
              <a:rPr lang="el-GR" sz="2000" b="1" dirty="0"/>
              <a:t>ΟΥΛΩΤΙΚΗ ΑΛΩΠΕΚΙΑ</a:t>
            </a:r>
          </a:p>
        </p:txBody>
      </p:sp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2DFA5A8B-D50D-4B01-9318-302B38405718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3165869"/>
              </p:ext>
            </p:extLst>
          </p:nvPr>
        </p:nvGraphicFramePr>
        <p:xfrm>
          <a:off x="6409419" y="2134046"/>
          <a:ext cx="2981324" cy="281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335009" imgH="5982535" progId="MSPhotoEd.3">
                  <p:embed/>
                </p:oleObj>
              </mc:Choice>
              <mc:Fallback>
                <p:oleObj name="Photo Editor Photo" r:id="rId2" imgW="6335009" imgH="5982535" progId="MSPhotoEd.3">
                  <p:embed/>
                  <p:pic>
                    <p:nvPicPr>
                      <p:cNvPr id="18436" name="Object 7">
                        <a:extLst>
                          <a:ext uri="{FF2B5EF4-FFF2-40B4-BE49-F238E27FC236}">
                            <a16:creationId xmlns:a16="http://schemas.microsoft.com/office/drawing/2014/main" id="{781EF9A0-729F-476E-A3E8-A4DF35E3DB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9419" y="2134046"/>
                        <a:ext cx="2981324" cy="281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Τίτλος 1">
            <a:extLst>
              <a:ext uri="{FF2B5EF4-FFF2-40B4-BE49-F238E27FC236}">
                <a16:creationId xmlns:a16="http://schemas.microsoft.com/office/drawing/2014/main" id="{15B75595-4910-EABE-7B34-86C82D9D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14" y="649287"/>
            <a:ext cx="10277475" cy="8255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τριχωτού κεφαλής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Tinea Capitis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)</a:t>
            </a:r>
            <a:b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Picture 3" descr="kerion_celsi15.jpg">
            <a:extLst>
              <a:ext uri="{FF2B5EF4-FFF2-40B4-BE49-F238E27FC236}">
                <a16:creationId xmlns:a16="http://schemas.microsoft.com/office/drawing/2014/main" id="{F9332BA2-8234-E7E0-9219-1080D6CD8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27" y="4462000"/>
            <a:ext cx="2833701" cy="22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Θέση περιεχομένου 3">
            <a:extLst>
              <a:ext uri="{FF2B5EF4-FFF2-40B4-BE49-F238E27FC236}">
                <a16:creationId xmlns:a16="http://schemas.microsoft.com/office/drawing/2014/main" id="{D87A04E2-330E-30B9-F4FE-FD25D4548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372" y="2064734"/>
            <a:ext cx="6226628" cy="46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033B8F3-4938-48DF-B26A-00C0B62D6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658" y="1740517"/>
            <a:ext cx="6096000" cy="47763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l-GR" sz="2300" b="1" dirty="0"/>
              <a:t>Αίτιο : </a:t>
            </a:r>
            <a:r>
              <a:rPr lang="en-US" sz="2300" dirty="0"/>
              <a:t>T. </a:t>
            </a:r>
            <a:r>
              <a:rPr lang="en-US" sz="2300" dirty="0" err="1"/>
              <a:t>schoenleinii</a:t>
            </a:r>
            <a:endParaRPr lang="el-GR" sz="2300" dirty="0"/>
          </a:p>
          <a:p>
            <a:pPr>
              <a:lnSpc>
                <a:spcPct val="150000"/>
              </a:lnSpc>
            </a:pPr>
            <a:r>
              <a:rPr lang="el-GR" sz="2300" dirty="0" err="1"/>
              <a:t>Σπ</a:t>
            </a:r>
            <a:r>
              <a:rPr lang="en-US" sz="2300" dirty="0" err="1"/>
              <a:t>ά</a:t>
            </a:r>
            <a:r>
              <a:rPr lang="el-GR" sz="2300" dirty="0"/>
              <a:t>νια σε αστικές περιοχές και σχετίζεται με κακή υγιεινή και θρέψη</a:t>
            </a:r>
          </a:p>
          <a:p>
            <a:pPr>
              <a:lnSpc>
                <a:spcPct val="150000"/>
              </a:lnSpc>
            </a:pPr>
            <a:r>
              <a:rPr lang="el-GR" sz="2300" b="1" dirty="0"/>
              <a:t>Κλινικά: </a:t>
            </a:r>
            <a:r>
              <a:rPr lang="el-GR" sz="2300" dirty="0"/>
              <a:t>πλάκες που καλύπτονται από γκρίζο λέπι και </a:t>
            </a:r>
            <a:r>
              <a:rPr lang="el-GR" sz="2300" dirty="0" err="1"/>
              <a:t>καφεοειδείς</a:t>
            </a:r>
            <a:r>
              <a:rPr lang="el-GR" sz="2300" dirty="0"/>
              <a:t> εφελκίδες με </a:t>
            </a:r>
            <a:r>
              <a:rPr lang="el-GR" sz="2300" b="1" dirty="0"/>
              <a:t>δυσάρεστη οσμή, δίκην ποντικιού.</a:t>
            </a:r>
          </a:p>
          <a:p>
            <a:pPr>
              <a:lnSpc>
                <a:spcPct val="150000"/>
              </a:lnSpc>
            </a:pPr>
            <a:r>
              <a:rPr lang="el-GR" sz="2300" dirty="0"/>
              <a:t>Στην περιφέρεια πυκνές μάζες </a:t>
            </a:r>
            <a:r>
              <a:rPr lang="el-GR" sz="2300" dirty="0" err="1"/>
              <a:t>μυκητυλίων</a:t>
            </a:r>
            <a:r>
              <a:rPr lang="el-GR" sz="2300" dirty="0"/>
              <a:t> που εισέρχονται μέσα στους </a:t>
            </a:r>
            <a:r>
              <a:rPr lang="el-GR" sz="2300" dirty="0" err="1"/>
              <a:t>τριχικούς</a:t>
            </a:r>
            <a:r>
              <a:rPr lang="el-GR" sz="2300" dirty="0"/>
              <a:t> θύλακες</a:t>
            </a:r>
          </a:p>
          <a:p>
            <a:pPr>
              <a:lnSpc>
                <a:spcPct val="150000"/>
              </a:lnSpc>
            </a:pPr>
            <a:r>
              <a:rPr lang="el-GR" sz="2300" dirty="0"/>
              <a:t>Μάζες με κυπελλοειδές σχήμα που ονομάζονται </a:t>
            </a:r>
            <a:r>
              <a:rPr lang="el-GR" sz="2300" b="1" dirty="0" err="1"/>
              <a:t>αχωρικά</a:t>
            </a:r>
            <a:r>
              <a:rPr lang="el-GR" sz="2300" b="1" dirty="0"/>
              <a:t> </a:t>
            </a:r>
            <a:r>
              <a:rPr lang="el-GR" sz="2300" b="1" dirty="0" err="1"/>
              <a:t>σκυφία</a:t>
            </a:r>
            <a:endParaRPr lang="el-GR" sz="2300" b="1" dirty="0"/>
          </a:p>
          <a:p>
            <a:pPr>
              <a:lnSpc>
                <a:spcPct val="150000"/>
              </a:lnSpc>
            </a:pPr>
            <a:r>
              <a:rPr lang="el-GR" sz="2300" dirty="0" err="1"/>
              <a:t>Ουλωτική</a:t>
            </a:r>
            <a:r>
              <a:rPr lang="el-GR" sz="2300" dirty="0"/>
              <a:t> αλωπεκία  </a:t>
            </a:r>
          </a:p>
          <a:p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36A56BE-0C38-4A8B-B5DF-75B4499497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4286" y="1901172"/>
            <a:ext cx="4557486" cy="45119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00A99F34-73CB-885B-E37D-1A138F67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14" y="649287"/>
            <a:ext cx="10277475" cy="8255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τριχωτού κεφαλής 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ΑΧΩΡΑΣ</a:t>
            </a:r>
          </a:p>
        </p:txBody>
      </p:sp>
    </p:spTree>
    <p:extLst>
      <p:ext uri="{BB962C8B-B14F-4D97-AF65-F5344CB8AC3E}">
        <p14:creationId xmlns:p14="http://schemas.microsoft.com/office/powerpoint/2010/main" val="232644028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E8B480-2483-4A66-9C26-B561FC31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255"/>
            <a:ext cx="10221899" cy="882650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Διαφορική διάγνωση μυκητιάσεων τριχωτού κεφαλής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8755A5-31AC-4889-83BE-40605BAEE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 err="1"/>
              <a:t>Σμηγματορροϊκή</a:t>
            </a:r>
            <a:r>
              <a:rPr lang="el-GR" sz="2400" dirty="0"/>
              <a:t> δερματίτιδα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 err="1"/>
              <a:t>Ατοπική</a:t>
            </a:r>
            <a:r>
              <a:rPr lang="el-GR" sz="2400" dirty="0"/>
              <a:t> δερματίτιδα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Ψωρίαση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Δισκοειδής </a:t>
            </a:r>
            <a:r>
              <a:rPr lang="el-GR" sz="2400" dirty="0" err="1"/>
              <a:t>ερυθηματώδης</a:t>
            </a:r>
            <a:r>
              <a:rPr lang="el-GR" sz="2400" dirty="0"/>
              <a:t> λύκος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 err="1"/>
              <a:t>Γυροειδής</a:t>
            </a:r>
            <a:r>
              <a:rPr lang="el-GR" sz="2400" dirty="0"/>
              <a:t> αλωπεκία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Τριχοτιλλομανία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Μικροβιακή λοίμωξη</a:t>
            </a:r>
          </a:p>
        </p:txBody>
      </p:sp>
    </p:spTree>
    <p:extLst>
      <p:ext uri="{BB962C8B-B14F-4D97-AF65-F5344CB8AC3E}">
        <p14:creationId xmlns:p14="http://schemas.microsoft.com/office/powerpoint/2010/main" val="268607382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10FA64-4964-4FA3-A142-96DD3CF6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0070C0"/>
                </a:solidFill>
                <a:latin typeface="+mn-lt"/>
              </a:rPr>
              <a:t>   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Κύριες επιπλοκές μυκητιάσεων τριχωτού κεφαλής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83D56C-D086-48A6-9814-0D135CCB0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Λεμφαδενίτιδα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 err="1"/>
              <a:t>Πυοδερματίτιδα</a:t>
            </a:r>
            <a:r>
              <a:rPr lang="el-GR" sz="2400" dirty="0"/>
              <a:t> μικροβιακής αιτιολογίας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Δερματοφυτία του ψιλού δέρματος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Δευτερογενής μικροβιακή λοίμωξη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 err="1"/>
              <a:t>Ουλωτική</a:t>
            </a:r>
            <a:r>
              <a:rPr lang="el-GR" sz="2400" dirty="0"/>
              <a:t> αλωπεκία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45292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2FAD8A-BEBE-42E3-8676-6852CA06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8781144" cy="1325563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γενείου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Tinea Barbae)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5A0837-0826-4908-81A5-063493EE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01004"/>
          </a:xfrm>
        </p:spPr>
        <p:txBody>
          <a:bodyPr/>
          <a:lstStyle/>
          <a:p>
            <a:pPr marL="0" indent="0">
              <a:buNone/>
            </a:pPr>
            <a:r>
              <a:rPr lang="el-GR" sz="2000" dirty="0" err="1"/>
              <a:t>Δερματοφυτική</a:t>
            </a:r>
            <a:r>
              <a:rPr lang="el-GR" sz="2000" dirty="0"/>
              <a:t> λοίμωξη στο </a:t>
            </a:r>
            <a:r>
              <a:rPr lang="el-GR" sz="2000" dirty="0" err="1"/>
              <a:t>γένειο</a:t>
            </a:r>
            <a:r>
              <a:rPr lang="el-GR" sz="2000" dirty="0"/>
              <a:t> ή/και στο μουστάκι ενήλικου ανδρός</a:t>
            </a:r>
          </a:p>
          <a:p>
            <a:pPr marL="0" indent="0">
              <a:buNone/>
            </a:pPr>
            <a:r>
              <a:rPr lang="el-GR" sz="2000" b="1" dirty="0"/>
              <a:t>Αίτια:  </a:t>
            </a:r>
            <a:r>
              <a:rPr lang="el-GR" sz="2000" dirty="0"/>
              <a:t>συνήθως ζωόφιλοι μύκητες </a:t>
            </a:r>
            <a:r>
              <a:rPr lang="en-US" sz="2000" dirty="0"/>
              <a:t>T</a:t>
            </a:r>
            <a:r>
              <a:rPr lang="el-GR" sz="2000" dirty="0"/>
              <a:t>. </a:t>
            </a:r>
            <a:r>
              <a:rPr lang="en-US" sz="2000" dirty="0"/>
              <a:t>mentagrophytes</a:t>
            </a:r>
            <a:r>
              <a:rPr lang="el-GR" sz="2000" dirty="0"/>
              <a:t>, </a:t>
            </a:r>
            <a:r>
              <a:rPr lang="en-US" sz="2000" dirty="0"/>
              <a:t>T</a:t>
            </a:r>
            <a:r>
              <a:rPr lang="el-GR" sz="2000" dirty="0"/>
              <a:t>. </a:t>
            </a:r>
            <a:r>
              <a:rPr lang="en-US" sz="2000" dirty="0" err="1"/>
              <a:t>Verrcosum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         σπανιότερα: </a:t>
            </a:r>
            <a:r>
              <a:rPr lang="en-US" sz="2000" dirty="0"/>
              <a:t>T</a:t>
            </a:r>
            <a:r>
              <a:rPr lang="el-GR" sz="2000" dirty="0"/>
              <a:t>. </a:t>
            </a:r>
            <a:r>
              <a:rPr lang="en-US" sz="2000" dirty="0"/>
              <a:t>rubrum</a:t>
            </a:r>
            <a:r>
              <a:rPr lang="el-GR" sz="2000" dirty="0"/>
              <a:t>, </a:t>
            </a:r>
            <a:r>
              <a:rPr lang="en-US" sz="2000" dirty="0"/>
              <a:t>T</a:t>
            </a:r>
            <a:r>
              <a:rPr lang="el-GR" sz="2000" dirty="0"/>
              <a:t>. </a:t>
            </a:r>
            <a:r>
              <a:rPr lang="en-US" sz="2000" dirty="0" err="1"/>
              <a:t>violaceum</a:t>
            </a:r>
            <a:r>
              <a:rPr lang="en-US" sz="2000" dirty="0"/>
              <a:t> </a:t>
            </a:r>
            <a:r>
              <a:rPr lang="el-GR" sz="2000" dirty="0"/>
              <a:t> </a:t>
            </a:r>
            <a:endParaRPr lang="en-US" sz="2000" dirty="0"/>
          </a:p>
          <a:p>
            <a:pPr marL="0" indent="0">
              <a:buNone/>
            </a:pPr>
            <a:r>
              <a:rPr lang="el-GR" sz="2000" b="1" dirty="0"/>
              <a:t>Κλινικά διακρίνονται τέσσερις τύποι :</a:t>
            </a:r>
          </a:p>
          <a:p>
            <a:pPr marL="457200" indent="-457200">
              <a:buFont typeface="+mj-lt"/>
              <a:buAutoNum type="alphaLcParenR"/>
            </a:pPr>
            <a:r>
              <a:rPr lang="el-GR" sz="2000" dirty="0"/>
              <a:t>Δακτυλιοειδής</a:t>
            </a:r>
          </a:p>
          <a:p>
            <a:pPr marL="457200" indent="-457200">
              <a:buFont typeface="+mj-lt"/>
              <a:buAutoNum type="alphaLcParenR"/>
            </a:pPr>
            <a:r>
              <a:rPr lang="el-GR" sz="2000" dirty="0" err="1"/>
              <a:t>Θυλακικός</a:t>
            </a:r>
            <a:r>
              <a:rPr lang="el-GR" sz="2000" dirty="0"/>
              <a:t> ( </a:t>
            </a:r>
            <a:r>
              <a:rPr lang="el-GR" sz="2000" dirty="0" err="1"/>
              <a:t>ανθρωπόφιλοι</a:t>
            </a:r>
            <a:r>
              <a:rPr lang="el-GR" sz="2000" dirty="0"/>
              <a:t> μύκητες ). Σπάνια στο άνω χείλος</a:t>
            </a:r>
          </a:p>
          <a:p>
            <a:pPr marL="457200" indent="-457200">
              <a:buFont typeface="+mj-lt"/>
              <a:buAutoNum type="alphaLcParenR"/>
            </a:pPr>
            <a:r>
              <a:rPr lang="el-GR" sz="2000" dirty="0"/>
              <a:t>Φλεγμονώδης ή τύπος κηρίου ( ζωόφιλοι μύκητες ). Μονόπλευρη παρουσία κυστικών βλαβών</a:t>
            </a:r>
          </a:p>
          <a:p>
            <a:pPr marL="457200" indent="-457200">
              <a:buFont typeface="+mj-lt"/>
              <a:buAutoNum type="alphaLcParenR"/>
            </a:pPr>
            <a:r>
              <a:rPr lang="el-GR" sz="2000" dirty="0"/>
              <a:t>Μη ειδικές μορφές </a:t>
            </a:r>
          </a:p>
          <a:p>
            <a:pPr marL="0" indent="0">
              <a:buNone/>
            </a:pPr>
            <a:r>
              <a:rPr lang="el-GR" sz="2000" b="1" dirty="0"/>
              <a:t>Διαφορική διάγνωση : </a:t>
            </a:r>
            <a:r>
              <a:rPr lang="el-GR" sz="2000" dirty="0"/>
              <a:t>σταφυλοκοκκική </a:t>
            </a:r>
            <a:r>
              <a:rPr lang="el-GR" sz="2000" dirty="0" err="1"/>
              <a:t>σύκωση</a:t>
            </a:r>
            <a:r>
              <a:rPr lang="el-GR" sz="2000" dirty="0"/>
              <a:t> (συχνότερα στο άνω χείλος)</a:t>
            </a:r>
          </a:p>
        </p:txBody>
      </p:sp>
    </p:spTree>
    <p:extLst>
      <p:ext uri="{BB962C8B-B14F-4D97-AF65-F5344CB8AC3E}">
        <p14:creationId xmlns:p14="http://schemas.microsoft.com/office/powerpoint/2010/main" val="410892204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DCAC72-2174-4620-B981-B02B6E311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03" y="1027906"/>
            <a:ext cx="10515600" cy="5079683"/>
          </a:xfrm>
        </p:spPr>
        <p:txBody>
          <a:bodyPr>
            <a:normAutofit/>
          </a:bodyPr>
          <a:lstStyle/>
          <a:p>
            <a:endParaRPr lang="el-GR" dirty="0"/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000" dirty="0"/>
              <a:t> Δυνατότητα ανάπτυξης στην θερμοκρασία του σώματος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000" dirty="0"/>
              <a:t>Διείσδυση ή παράκαμψη του δερματικού φραγμού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000" dirty="0"/>
              <a:t>Λύση και απορρόφηση από τους ιστούς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000" dirty="0"/>
              <a:t>Αντίσταση στην ειδική ανοσία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EFA31DA4-EF6D-B4D7-9C69-66AE5EDF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Προσβολή ανθρώπου</a:t>
            </a:r>
          </a:p>
        </p:txBody>
      </p:sp>
    </p:spTree>
    <p:extLst>
      <p:ext uri="{BB962C8B-B14F-4D97-AF65-F5344CB8AC3E}">
        <p14:creationId xmlns:p14="http://schemas.microsoft.com/office/powerpoint/2010/main" val="3082886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8DE473D-D41D-4A7D-9111-9E164AEFF2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4392" y="1825625"/>
            <a:ext cx="5251608" cy="4131301"/>
          </a:xfrm>
          <a:prstGeom prst="rect">
            <a:avLst/>
          </a:prstGeom>
        </p:spPr>
      </p:pic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0FEF40F-B38F-455D-9370-6F94C8ABC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42184" y="1825625"/>
            <a:ext cx="3652132" cy="4131301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1A501216-6F96-FE10-2283-6769417A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8781144" cy="1325563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γενείου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Tinea Barbae)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5200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8BF8BF7-6556-405D-8858-244E6010B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3886" y="2293256"/>
            <a:ext cx="4395105" cy="3662415"/>
          </a:xfrm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895FB58-3520-4FE6-844F-D3BA83BB5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922" y="1825625"/>
            <a:ext cx="6586763" cy="48006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800" dirty="0" err="1"/>
              <a:t>Επιπολ</a:t>
            </a:r>
            <a:r>
              <a:rPr lang="en-US" sz="1800" dirty="0" err="1"/>
              <a:t>ή</a:t>
            </a:r>
            <a:r>
              <a:rPr lang="el-GR" sz="1800" dirty="0"/>
              <a:t>ς λοίμωξη με εμφάνιση φλεγμονωδών ή μη φλεγμονωδών βλαβών στο </a:t>
            </a:r>
            <a:r>
              <a:rPr lang="el-GR" sz="1800" dirty="0" err="1"/>
              <a:t>ψίλο</a:t>
            </a:r>
            <a:r>
              <a:rPr lang="el-GR" sz="1800" dirty="0"/>
              <a:t> (άτριχο) δέρμα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800" dirty="0"/>
              <a:t>Σε κάθε ηλικία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800" dirty="0"/>
              <a:t>Κλινικά : </a:t>
            </a:r>
            <a:r>
              <a:rPr lang="el-GR" sz="1800" dirty="0" err="1"/>
              <a:t>ερυθηματολεπιδώδεις</a:t>
            </a:r>
            <a:r>
              <a:rPr lang="el-GR" sz="1800" dirty="0"/>
              <a:t>, δακτυλιοειδείς πλάκες που εμφανίζουν </a:t>
            </a:r>
            <a:r>
              <a:rPr lang="el-GR" sz="1800" b="1" dirty="0"/>
              <a:t>φυγόκεντρη επέκταση με κεντρική ίαση</a:t>
            </a:r>
            <a:r>
              <a:rPr lang="el-GR" sz="1800" dirty="0"/>
              <a:t>. </a:t>
            </a:r>
            <a:r>
              <a:rPr lang="el-GR" sz="1800" u="sng" dirty="0"/>
              <a:t>Χαρακτηριστικό το επηρμένο </a:t>
            </a:r>
            <a:r>
              <a:rPr lang="el-GR" sz="1800" u="sng" dirty="0" err="1"/>
              <a:t>λεπιδώδες</a:t>
            </a:r>
            <a:r>
              <a:rPr lang="el-GR" sz="1800" u="sng" dirty="0"/>
              <a:t> ή φυσαλιδώδες όριο</a:t>
            </a:r>
          </a:p>
          <a:p>
            <a:pPr>
              <a:lnSpc>
                <a:spcPct val="150000"/>
              </a:lnSpc>
              <a:defRPr/>
            </a:pPr>
            <a:r>
              <a:rPr lang="el-GR" sz="1800" dirty="0"/>
              <a:t>     Ποικίλλει η διάμετρος των βλαβών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solidFill>
                <a:schemeClr val="tx2">
                  <a:lumMod val="50000"/>
                </a:schemeClr>
              </a:solidFill>
            </a:endParaRPr>
          </a:p>
          <a:p>
            <a:endParaRPr lang="el-GR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22F67E03-5BB0-6EC9-6E26-2FEC889A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23" y="231775"/>
            <a:ext cx="8781144" cy="1325563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ψίλου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δέρματος (T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inea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Corporis)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064422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FILES-S\Photos\Stathis' photos (Derma - Archive)\Tinea corporis 8b.JPG">
            <a:extLst>
              <a:ext uri="{FF2B5EF4-FFF2-40B4-BE49-F238E27FC236}">
                <a16:creationId xmlns:a16="http://schemas.microsoft.com/office/drawing/2014/main" id="{44157DD7-B1C9-313C-BA00-6898A51D0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94" y="2449738"/>
            <a:ext cx="3192349" cy="23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FILES-S\Photos\Stathis' photos (Derma - Archive)\Tinea corporis 12b.JPG">
            <a:extLst>
              <a:ext uri="{FF2B5EF4-FFF2-40B4-BE49-F238E27FC236}">
                <a16:creationId xmlns:a16="http://schemas.microsoft.com/office/drawing/2014/main" id="{B9EDB8EB-DF64-4270-975E-56BF1C315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59" y="1582056"/>
            <a:ext cx="3038700" cy="22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FILES-S\Photos\Stathis' photos (Derma - Archive)\Tinea corporis 2a - forehead.jpg">
            <a:extLst>
              <a:ext uri="{FF2B5EF4-FFF2-40B4-BE49-F238E27FC236}">
                <a16:creationId xmlns:a16="http://schemas.microsoft.com/office/drawing/2014/main" id="{A6FB5547-C251-EFC2-3283-FA508E04B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31" y="4145631"/>
            <a:ext cx="3383869" cy="239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1F1BAF28-3D2D-A94A-3685-71845622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23" y="231775"/>
            <a:ext cx="8781144" cy="1325563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ψίλου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δέρματος (T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inea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Corporis)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0484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41A3FC0-3A67-459C-BE25-8CB185F3D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7706" y="1765066"/>
            <a:ext cx="5225668" cy="4233980"/>
          </a:xfrm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F2220EC-9311-42A0-8B73-67BB9C6B2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626" y="1504950"/>
            <a:ext cx="5667374" cy="4364038"/>
          </a:xfrm>
        </p:spPr>
        <p:txBody>
          <a:bodyPr>
            <a:normAutofit/>
          </a:bodyPr>
          <a:lstStyle/>
          <a:p>
            <a:endParaRPr lang="el-GR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/>
              <a:t>Αίτια : </a:t>
            </a:r>
            <a:r>
              <a:rPr lang="el-GR" sz="2000" dirty="0"/>
              <a:t>κυρίως </a:t>
            </a:r>
            <a:r>
              <a:rPr lang="el-GR" sz="2000" dirty="0" err="1"/>
              <a:t>ανθρωπόφιλοι</a:t>
            </a:r>
            <a:r>
              <a:rPr lang="el-GR" sz="2000" dirty="0"/>
              <a:t> μύκητες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l-GR" sz="2000" dirty="0"/>
              <a:t>            	</a:t>
            </a:r>
            <a:r>
              <a:rPr lang="en-US" sz="2000" dirty="0"/>
              <a:t>T</a:t>
            </a:r>
            <a:r>
              <a:rPr lang="el-GR" sz="2000" dirty="0"/>
              <a:t>. </a:t>
            </a:r>
            <a:r>
              <a:rPr lang="en-US" sz="2000" dirty="0"/>
              <a:t>rubrum</a:t>
            </a:r>
            <a:r>
              <a:rPr lang="el-GR" sz="2000" dirty="0"/>
              <a:t>, </a:t>
            </a:r>
            <a:r>
              <a:rPr lang="en-US" sz="2000" dirty="0"/>
              <a:t>T</a:t>
            </a:r>
            <a:r>
              <a:rPr lang="el-GR" sz="2000" dirty="0"/>
              <a:t>. </a:t>
            </a:r>
            <a:r>
              <a:rPr lang="en-US" sz="2000" dirty="0"/>
              <a:t>mentagrophytes</a:t>
            </a:r>
            <a:r>
              <a:rPr lang="el-GR" sz="2000" dirty="0"/>
              <a:t>,</a:t>
            </a:r>
            <a:r>
              <a:rPr lang="en-US" sz="2000" dirty="0"/>
              <a:t> E</a:t>
            </a:r>
            <a:r>
              <a:rPr lang="el-GR" sz="2000" dirty="0"/>
              <a:t>. </a:t>
            </a:r>
            <a:r>
              <a:rPr lang="en-US" sz="2000" dirty="0" err="1"/>
              <a:t>floccosum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l-GR" sz="2000" dirty="0"/>
              <a:t>            	 σπανιότερα ζωόφιλοι μύκητες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            	 </a:t>
            </a:r>
            <a:r>
              <a:rPr lang="en-US" sz="2000" dirty="0"/>
              <a:t>M. </a:t>
            </a:r>
            <a:r>
              <a:rPr lang="en-US" sz="2000" dirty="0" err="1"/>
              <a:t>canis</a:t>
            </a:r>
            <a:r>
              <a:rPr lang="en-US" sz="2000" dirty="0"/>
              <a:t>, T. </a:t>
            </a:r>
            <a:r>
              <a:rPr lang="en-US" sz="2000" dirty="0" err="1"/>
              <a:t>verrucosum</a:t>
            </a:r>
            <a:endParaRPr lang="el-GR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/>
              <a:t>Κλινικά : </a:t>
            </a:r>
            <a:r>
              <a:rPr lang="el-GR" sz="2000" dirty="0"/>
              <a:t>διάχυτη απολέπιση παλάμης με 	       επίταση πτυχών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	       </a:t>
            </a:r>
            <a:r>
              <a:rPr lang="el-GR" sz="2000" u="sng" dirty="0"/>
              <a:t>Μονόπλευρη προσβολή</a:t>
            </a:r>
            <a:endParaRPr lang="en-US" sz="2000" u="sng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EC0CB425-48FA-9C7A-9B84-D094CCB7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23" y="231775"/>
            <a:ext cx="8781144" cy="1325563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άκρων χειρών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Tinea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Manuum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)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1825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EB2C3896-6FA0-40DA-879E-F350C30EA0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652" b="13652"/>
          <a:stretch>
            <a:fillRect/>
          </a:stretch>
        </p:blipFill>
        <p:spPr>
          <a:xfrm>
            <a:off x="7236389" y="2279196"/>
            <a:ext cx="4149648" cy="3276600"/>
          </a:xfrm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774D740-4178-46FA-AB9B-940BA82BB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963" y="1611539"/>
            <a:ext cx="5964463" cy="51085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Συχνότερη </a:t>
            </a:r>
            <a:r>
              <a:rPr lang="el-GR" sz="2000" dirty="0" err="1"/>
              <a:t>δερματοφυτία</a:t>
            </a:r>
            <a:r>
              <a:rPr lang="el-GR" sz="2000" dirty="0"/>
              <a:t> που αφορά προσβολή από τις μεσοδακτύλιες πτυχές μέχρι ολόκληρο το πέλμα.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solidFill>
                  <a:schemeClr val="accent2">
                    <a:lumMod val="75000"/>
                  </a:schemeClr>
                </a:solidFill>
              </a:rPr>
              <a:t>Τρείς κλινικοί τύποι:</a:t>
            </a:r>
          </a:p>
          <a:p>
            <a:pPr>
              <a:lnSpc>
                <a:spcPct val="150000"/>
              </a:lnSpc>
            </a:pPr>
            <a:r>
              <a:rPr lang="el-GR" sz="2000" b="1" dirty="0"/>
              <a:t>Μεσοδακτύλιος τύπος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μεταξύ 4</a:t>
            </a:r>
            <a:r>
              <a:rPr lang="el-GR" sz="2000" baseline="30000" dirty="0"/>
              <a:t>ου</a:t>
            </a:r>
            <a:r>
              <a:rPr lang="el-GR" sz="2000" dirty="0"/>
              <a:t> &amp; 5</a:t>
            </a:r>
            <a:r>
              <a:rPr lang="el-GR" sz="2000" baseline="30000" dirty="0"/>
              <a:t>ου</a:t>
            </a:r>
            <a:r>
              <a:rPr lang="el-GR" sz="2000" dirty="0"/>
              <a:t> δακτύλου με εμφάνιση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ήπιου ερυθήματος, απολέπισης, κνησμός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l-GR" sz="2000" dirty="0"/>
              <a:t>ή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l-GR" sz="2000" dirty="0"/>
              <a:t>λευκή </a:t>
            </a:r>
            <a:r>
              <a:rPr lang="el-GR" sz="2000" dirty="0" err="1"/>
              <a:t>υπερκερατωσική</a:t>
            </a:r>
            <a:r>
              <a:rPr lang="el-GR" sz="2000" dirty="0"/>
              <a:t> επιφάνεια που αποκολλάται</a:t>
            </a:r>
          </a:p>
          <a:p>
            <a:pPr>
              <a:lnSpc>
                <a:spcPct val="150000"/>
              </a:lnSpc>
            </a:pPr>
            <a:r>
              <a:rPr lang="el-GR" sz="3300" b="1" dirty="0">
                <a:solidFill>
                  <a:schemeClr val="accent2">
                    <a:lumMod val="75000"/>
                  </a:schemeClr>
                </a:solidFill>
              </a:rPr>
              <a:t>*</a:t>
            </a:r>
            <a:r>
              <a:rPr lang="el-GR" sz="2000" dirty="0"/>
              <a:t>Συνύπαρξη μικροβίων συχνά</a:t>
            </a:r>
          </a:p>
          <a:p>
            <a:endParaRPr lang="el-GR" b="1" dirty="0"/>
          </a:p>
          <a:p>
            <a:endParaRPr lang="el-GR" b="1" dirty="0"/>
          </a:p>
          <a:p>
            <a:r>
              <a:rPr lang="en-US" b="1" dirty="0"/>
              <a:t> </a:t>
            </a:r>
            <a:endParaRPr lang="el-GR" sz="2800" dirty="0">
              <a:solidFill>
                <a:srgbClr val="00B050"/>
              </a:solidFill>
            </a:endParaRP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55AACF0B-0D6F-2950-3AC0-B5E65812C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23" y="0"/>
            <a:ext cx="8781144" cy="1325563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των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Ποδών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Tinea Pedis )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1073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D21EC01-D544-4EB8-8A31-B80B042FA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7404" y="1467983"/>
            <a:ext cx="3924299" cy="4879976"/>
          </a:xfrm>
        </p:spPr>
        <p:txBody>
          <a:bodyPr>
            <a:normAutofit/>
          </a:bodyPr>
          <a:lstStyle/>
          <a:p>
            <a:endParaRPr lang="el-GR" b="1" dirty="0"/>
          </a:p>
          <a:p>
            <a:r>
              <a:rPr lang="el-GR" sz="2000" b="1" dirty="0" err="1"/>
              <a:t>Υπερκερατωσικός</a:t>
            </a:r>
            <a:r>
              <a:rPr lang="el-GR" sz="2000" b="1" dirty="0"/>
              <a:t> τύπος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Υπερκεράτωση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 Ξηρότητα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Απολέπιση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 Ρωγμές</a:t>
            </a:r>
            <a:endParaRPr lang="en-US" sz="2000" dirty="0"/>
          </a:p>
          <a:p>
            <a:endParaRPr lang="el-GR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AF0AACAE-6711-C32A-8286-D0D419C5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23" y="0"/>
            <a:ext cx="8781144" cy="1325563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των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Ποδών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Tinea Pedis )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Picture 2" descr="F:\FILES-S\Photos\Stathis' photos (Derma - Archive)\Tinea pedis 2b - mocassin type.JPG">
            <a:extLst>
              <a:ext uri="{FF2B5EF4-FFF2-40B4-BE49-F238E27FC236}">
                <a16:creationId xmlns:a16="http://schemas.microsoft.com/office/drawing/2014/main" id="{7E4C2AAA-E1EC-D181-1E44-6DEB11EC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47" y="2057484"/>
            <a:ext cx="4934630" cy="370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75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774D740-4178-46FA-AB9B-940BA82BB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923" y="2094111"/>
            <a:ext cx="5289153" cy="37829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err="1"/>
              <a:t>Δυσιδρωσικός</a:t>
            </a:r>
            <a:r>
              <a:rPr lang="el-GR" sz="2000" b="1" dirty="0"/>
              <a:t> τύπος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Συχνότερος κατά τους θερινούς μήνες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Εμφάνιση </a:t>
            </a:r>
            <a:r>
              <a:rPr lang="el-GR" sz="2000" b="1" dirty="0"/>
              <a:t>κνησμού και φυσαλίδων </a:t>
            </a:r>
            <a:r>
              <a:rPr lang="el-GR" sz="2000" dirty="0"/>
              <a:t>που εντοπίζονται στην  ποδική καμάρα, στα πλάγια του άκρου </a:t>
            </a:r>
            <a:r>
              <a:rPr lang="el-GR" sz="2000" dirty="0" err="1"/>
              <a:t>ποδός</a:t>
            </a:r>
            <a:r>
              <a:rPr lang="el-GR" sz="2000" dirty="0"/>
              <a:t> 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89455118-A51D-BD14-DFD1-4C5523091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23" y="296068"/>
            <a:ext cx="8781144" cy="1325563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των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Ποδών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Tinea Pedis )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Picture 2" descr="F:\FILES-S\Photos\Stathis' photos (Derma - Archive)\Tinea pedis 7b.JPG">
            <a:extLst>
              <a:ext uri="{FF2B5EF4-FFF2-40B4-BE49-F238E27FC236}">
                <a16:creationId xmlns:a16="http://schemas.microsoft.com/office/drawing/2014/main" id="{2D3500EC-4B1B-1317-7B1E-10ED3EC99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09" y="2245900"/>
            <a:ext cx="4639167" cy="34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688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>
            <a:extLst>
              <a:ext uri="{FF2B5EF4-FFF2-40B4-BE49-F238E27FC236}">
                <a16:creationId xmlns:a16="http://schemas.microsoft.com/office/drawing/2014/main" id="{BB49F778-6E43-A85B-C19F-7CBF69D1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64" y="-148721"/>
            <a:ext cx="9228363" cy="1325563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Δερματοφυτία των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Μηρογεννητικ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ώ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ν πτυχών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Tinea Cruris )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2" descr="F:\FILES-S\Photos\Stathis' photos (Derma - Archive)\Tinea cruris 1c.JPG">
            <a:extLst>
              <a:ext uri="{FF2B5EF4-FFF2-40B4-BE49-F238E27FC236}">
                <a16:creationId xmlns:a16="http://schemas.microsoft.com/office/drawing/2014/main" id="{8BC735C8-90C6-03AE-ABDB-1C79D91D6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871" y="2405289"/>
            <a:ext cx="4146853" cy="311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38AC69-E333-D8D0-BD8B-E40FF1B210E1}"/>
              </a:ext>
            </a:extLst>
          </p:cNvPr>
          <p:cNvSpPr txBox="1"/>
          <p:nvPr/>
        </p:nvSpPr>
        <p:spPr>
          <a:xfrm>
            <a:off x="771978" y="1501430"/>
            <a:ext cx="6299200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err="1"/>
              <a:t>Δερματοφυτικές</a:t>
            </a:r>
            <a:r>
              <a:rPr lang="el-GR" dirty="0"/>
              <a:t> λοιμώξεις </a:t>
            </a:r>
            <a:r>
              <a:rPr lang="el-GR" dirty="0" err="1"/>
              <a:t>μηρογεννητικών</a:t>
            </a:r>
            <a:r>
              <a:rPr lang="el-GR" dirty="0"/>
              <a:t> πτυχών και γλουτών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Αίτιο: Τ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. rubrum, T. mentagrophytes, E.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</a:rPr>
              <a:t>floccosum</a:t>
            </a:r>
            <a:endParaRPr lang="el-GR" sz="18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Άνδρες (18-25 και 50-60 ετών)</a:t>
            </a:r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Σαφώς </a:t>
            </a:r>
            <a:r>
              <a:rPr lang="el-GR" dirty="0" err="1"/>
              <a:t>αφοριζόμενη</a:t>
            </a:r>
            <a:r>
              <a:rPr lang="el-GR" dirty="0"/>
              <a:t> </a:t>
            </a:r>
            <a:r>
              <a:rPr lang="el-GR" dirty="0" err="1"/>
              <a:t>ερυθηματολεπιδώδη</a:t>
            </a:r>
            <a:r>
              <a:rPr lang="el-GR" dirty="0"/>
              <a:t> πλάκα που εντοπίζεται αρχικά </a:t>
            </a:r>
            <a:r>
              <a:rPr lang="el-GR" dirty="0" err="1"/>
              <a:t>ετερόπλευρα</a:t>
            </a:r>
            <a:r>
              <a:rPr lang="el-GR" dirty="0"/>
              <a:t> και στη συνέχεια </a:t>
            </a:r>
            <a:r>
              <a:rPr lang="el-GR" dirty="0" err="1"/>
              <a:t>αμφοτερόπλευρα</a:t>
            </a:r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Τάση περιφερικής επέκτασης και κεντρικής ίασης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Ύπαρξη κνησμού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</a:rPr>
              <a:t>Ζεστό - υγρό περιβάλλον, παχυσαρκία, στενά – συνθετικά ρούχα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dirty="0"/>
          </a:p>
        </p:txBody>
      </p:sp>
      <p:pic>
        <p:nvPicPr>
          <p:cNvPr id="9" name="Θέση περιεχομένου 4">
            <a:extLst>
              <a:ext uri="{FF2B5EF4-FFF2-40B4-BE49-F238E27FC236}">
                <a16:creationId xmlns:a16="http://schemas.microsoft.com/office/drawing/2014/main" id="{14C91C37-E82A-62A4-7B1C-13A26A3A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865" y="1737288"/>
            <a:ext cx="4338863" cy="46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48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8EB517-992F-4CE8-818F-EBB719B5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32114" y="553811"/>
            <a:ext cx="6422118" cy="720725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solidFill>
                  <a:srgbClr val="0070C0"/>
                </a:solidFill>
                <a:latin typeface="+mn-lt"/>
              </a:rPr>
              <a:t>                        </a:t>
            </a:r>
            <a:r>
              <a:rPr lang="el-GR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Επιπολής </a:t>
            </a:r>
            <a:r>
              <a:rPr lang="el-GR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καντιντιάσεις</a:t>
            </a:r>
            <a:endParaRPr lang="el-GR" sz="36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9C29FB-4F5A-47C2-AADF-E123AB45C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79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Λοίμωξη δέρματος (πτυχές), βλεννογόνων (στόμα, γεννητικά όργανα), νυχιών από διάφορα είδη του γένους </a:t>
            </a:r>
            <a:r>
              <a:rPr lang="en-US" sz="2000" b="1" dirty="0"/>
              <a:t>Candida</a:t>
            </a:r>
            <a:r>
              <a:rPr lang="el-GR" sz="2000" dirty="0"/>
              <a:t> </a:t>
            </a:r>
            <a:r>
              <a:rPr lang="en-US" sz="2000" dirty="0"/>
              <a:t>(C. albicans C. </a:t>
            </a:r>
            <a:r>
              <a:rPr lang="en-US" sz="2000" dirty="0" err="1"/>
              <a:t>globrata</a:t>
            </a:r>
            <a:r>
              <a:rPr lang="en-US" sz="2000" dirty="0"/>
              <a:t>, C. tropicalis</a:t>
            </a:r>
            <a:r>
              <a:rPr lang="el-GR" sz="2000" dirty="0"/>
              <a:t>)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Ανευρίσκονται ως σαπρόφυτα στο στόμα (2-70%), κόλπο (20%), ορθό (25%)</a:t>
            </a:r>
            <a:endParaRPr lang="en-US" sz="2000" dirty="0"/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Συχνότερες μυκητιάσεις της παιδικής ηλικίας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b="1" dirty="0"/>
              <a:t>ΠΡΟΔΙΑΘΕΣΙΚΟΙ ΠΑΡΑΓΟΝΤΕΣ:</a:t>
            </a:r>
            <a:endParaRPr lang="en-US" sz="20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	</a:t>
            </a:r>
            <a:r>
              <a:rPr lang="el-GR" sz="2000" dirty="0"/>
              <a:t>ηλικία, εγκυμοσύνη, </a:t>
            </a:r>
            <a:r>
              <a:rPr lang="el-GR" sz="2000" dirty="0" err="1"/>
              <a:t>ανοσοκαταστολή</a:t>
            </a:r>
            <a:r>
              <a:rPr lang="el-GR" sz="2000" dirty="0"/>
              <a:t>, διαβροχή, τεχνητές οδοντοστοιχίες, τοπική, 	αντιβιοτικά, σιδηροπενία, ορμονικές διαταραχές (ΣΔ, σύνδρομο</a:t>
            </a:r>
            <a:r>
              <a:rPr lang="en-US" sz="2000" dirty="0"/>
              <a:t> Cushing, 	</a:t>
            </a:r>
            <a:r>
              <a:rPr lang="el-GR" sz="2000" dirty="0" err="1"/>
              <a:t>υποπαραθυρεοειδισμός</a:t>
            </a:r>
            <a:r>
              <a:rPr lang="el-GR" sz="2000" dirty="0"/>
              <a:t>, υποθυρεοειδισμός), διαταραχές της ανοσίας</a:t>
            </a:r>
          </a:p>
        </p:txBody>
      </p:sp>
    </p:spTree>
    <p:extLst>
      <p:ext uri="{BB962C8B-B14F-4D97-AF65-F5344CB8AC3E}">
        <p14:creationId xmlns:p14="http://schemas.microsoft.com/office/powerpoint/2010/main" val="184755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8EB517-992F-4CE8-818F-EBB719B5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229" y="553811"/>
            <a:ext cx="8650513" cy="720725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0070C0"/>
                </a:solidFill>
                <a:latin typeface="+mn-lt"/>
              </a:rPr>
              <a:t>                        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Επιπολής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καντιντιάσεις</a:t>
            </a:r>
            <a:endParaRPr lang="el-GR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E74DE-7882-0BC2-12EE-A7B3FB841A8C}"/>
              </a:ext>
            </a:extLst>
          </p:cNvPr>
          <p:cNvSpPr txBox="1"/>
          <p:nvPr/>
        </p:nvSpPr>
        <p:spPr>
          <a:xfrm>
            <a:off x="1262743" y="1393374"/>
            <a:ext cx="4180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Κλινικές μορφές </a:t>
            </a:r>
          </a:p>
        </p:txBody>
      </p:sp>
      <p:sp>
        <p:nvSpPr>
          <p:cNvPr id="7" name="2 - Θέση περιεχομένου">
            <a:extLst>
              <a:ext uri="{FF2B5EF4-FFF2-40B4-BE49-F238E27FC236}">
                <a16:creationId xmlns:a16="http://schemas.microsoft.com/office/drawing/2014/main" id="{AABE605F-B40D-1D48-C266-B70B5B292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687" y="1793483"/>
            <a:ext cx="9402408" cy="4202583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None/>
            </a:pPr>
            <a:endParaRPr lang="el-GR" sz="2900" dirty="0">
              <a:latin typeface="+mn-lt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l-GR" sz="55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ΚΑΝΤΙΝΤΙΑΣΗ ΔΕΡΜΑΤΟΣ</a:t>
            </a:r>
          </a:p>
          <a:p>
            <a:pPr marL="1323975" lvl="1" indent="-914400">
              <a:lnSpc>
                <a:spcPct val="170000"/>
              </a:lnSpc>
              <a:buFont typeface="+mj-lt"/>
              <a:buAutoNum type="arabicParenR"/>
            </a:pPr>
            <a:r>
              <a:rPr lang="el-GR" sz="5500" dirty="0" err="1">
                <a:latin typeface="+mn-lt"/>
              </a:rPr>
              <a:t>Καντιντίαση</a:t>
            </a:r>
            <a:r>
              <a:rPr lang="el-GR" sz="5500" dirty="0">
                <a:latin typeface="+mn-lt"/>
              </a:rPr>
              <a:t> των μεγάλων πτυχών</a:t>
            </a:r>
          </a:p>
          <a:p>
            <a:pPr marL="1323975" lvl="1" indent="-914400">
              <a:lnSpc>
                <a:spcPct val="170000"/>
              </a:lnSpc>
              <a:buFont typeface="+mj-lt"/>
              <a:buAutoNum type="arabicParenR"/>
            </a:pPr>
            <a:r>
              <a:rPr lang="el-GR" sz="5500" dirty="0" err="1">
                <a:latin typeface="+mn-lt"/>
              </a:rPr>
              <a:t>Καντιντίαση</a:t>
            </a:r>
            <a:r>
              <a:rPr lang="el-GR" sz="5500" dirty="0">
                <a:latin typeface="+mn-lt"/>
              </a:rPr>
              <a:t> των μεσοδακτυλίων πτυχών</a:t>
            </a:r>
          </a:p>
          <a:p>
            <a:pPr marL="1323975" lvl="1" indent="-914400">
              <a:lnSpc>
                <a:spcPct val="170000"/>
              </a:lnSpc>
              <a:buFont typeface="+mj-lt"/>
              <a:buAutoNum type="arabicParenR"/>
            </a:pPr>
            <a:r>
              <a:rPr lang="el-GR" sz="5500" dirty="0" err="1">
                <a:latin typeface="+mn-lt"/>
              </a:rPr>
              <a:t>Καντιντιασική</a:t>
            </a:r>
            <a:r>
              <a:rPr lang="el-GR" sz="5500" dirty="0">
                <a:latin typeface="+mn-lt"/>
              </a:rPr>
              <a:t> δερματίτιδα εκ </a:t>
            </a:r>
            <a:r>
              <a:rPr lang="el-GR" sz="5500" dirty="0" err="1">
                <a:latin typeface="+mn-lt"/>
              </a:rPr>
              <a:t>σπαργάνων</a:t>
            </a:r>
            <a:endParaRPr lang="el-GR" sz="5500" dirty="0">
              <a:latin typeface="+mn-lt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l-GR" sz="55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ΚΑΝΤΙΝΤΙΑΣΗ ΒΛΕΝΝΟΓΟΝΩΝ</a:t>
            </a:r>
          </a:p>
          <a:p>
            <a:pPr marL="1323975" lvl="1" indent="-914400">
              <a:lnSpc>
                <a:spcPct val="170000"/>
              </a:lnSpc>
              <a:buFont typeface="+mj-lt"/>
              <a:buAutoNum type="arabicParenR"/>
            </a:pPr>
            <a:r>
              <a:rPr lang="el-GR" sz="5500" dirty="0" err="1">
                <a:latin typeface="+mn-lt"/>
              </a:rPr>
              <a:t>Στοματοφαρυγγική</a:t>
            </a:r>
            <a:r>
              <a:rPr lang="el-GR" sz="5500" dirty="0">
                <a:latin typeface="+mn-lt"/>
              </a:rPr>
              <a:t> </a:t>
            </a:r>
            <a:r>
              <a:rPr lang="el-GR" sz="5500" dirty="0" err="1">
                <a:latin typeface="+mn-lt"/>
              </a:rPr>
              <a:t>καντιντίαση</a:t>
            </a:r>
            <a:endParaRPr lang="el-GR" sz="5500" dirty="0">
              <a:latin typeface="+mn-lt"/>
            </a:endParaRPr>
          </a:p>
          <a:p>
            <a:pPr marL="1323975" lvl="1" indent="-914400">
              <a:lnSpc>
                <a:spcPct val="170000"/>
              </a:lnSpc>
              <a:buFont typeface="+mj-lt"/>
              <a:buAutoNum type="arabicParenR"/>
            </a:pPr>
            <a:r>
              <a:rPr lang="el-GR" sz="5500" dirty="0" err="1">
                <a:latin typeface="+mn-lt"/>
              </a:rPr>
              <a:t>Καντιντίαση</a:t>
            </a:r>
            <a:r>
              <a:rPr lang="el-GR" sz="5500" dirty="0">
                <a:latin typeface="+mn-lt"/>
              </a:rPr>
              <a:t> των γεννητικών οργάνων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l-GR" sz="55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ΚΑΝΤΙΝΤΙΑΣΙΚΗ ΟΝΥΧΙΑ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l-GR" sz="5500" dirty="0">
                <a:solidFill>
                  <a:schemeClr val="accent2">
                    <a:lumMod val="75000"/>
                  </a:schemeClr>
                </a:solidFill>
              </a:rPr>
              <a:t>ΧΡΟΝΙΑ ΔΕΡΜΑΤΟΒΛΕΝΝΟΓΟΝΙΑ ΚΑΝΤΙΝΤΙΑΣΗ</a:t>
            </a:r>
            <a:endParaRPr lang="el-GR" sz="55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marL="514350" indent="-514350">
              <a:buFont typeface="+mj-lt"/>
              <a:buAutoNum type="alphaUcPeriod"/>
            </a:pPr>
            <a:endParaRPr lang="el-GR" dirty="0">
              <a:latin typeface="+mn-lt"/>
            </a:endParaRPr>
          </a:p>
          <a:p>
            <a:endParaRPr lang="el-GR" dirty="0">
              <a:latin typeface="+mn-lt"/>
            </a:endParaRPr>
          </a:p>
          <a:p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75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D8BDE0-7BCC-4795-A74F-CB140F0A1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Ταξινόμηση μυκητιάσεων του δέρματος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2B7CC4A-8D91-46C2-9E8D-558205FC0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407"/>
            <a:ext cx="10515600" cy="4351338"/>
          </a:xfrm>
        </p:spPr>
        <p:txBody>
          <a:bodyPr/>
          <a:lstStyle/>
          <a:p>
            <a:endParaRPr lang="el-GR" dirty="0"/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Επιπολής μυκητιάσεις (δέρμα &amp; εξαρτήματα)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Υποδόριες μυκητιάσεις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l-GR" sz="2400" dirty="0"/>
              <a:t>Συστηματικές μυκητιάσεις</a:t>
            </a:r>
          </a:p>
        </p:txBody>
      </p:sp>
    </p:spTree>
    <p:extLst>
      <p:ext uri="{BB962C8B-B14F-4D97-AF65-F5344CB8AC3E}">
        <p14:creationId xmlns:p14="http://schemas.microsoft.com/office/powerpoint/2010/main" val="135342705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2BBCDAEC-390D-1806-A893-6372C8CE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9037" y="553811"/>
            <a:ext cx="7764905" cy="720725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solidFill>
                  <a:srgbClr val="0070C0"/>
                </a:solidFill>
                <a:latin typeface="+mn-lt"/>
              </a:rPr>
              <a:t>                        </a:t>
            </a:r>
            <a:r>
              <a:rPr lang="el-GR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Καντιντίαση</a:t>
            </a:r>
            <a:r>
              <a:rPr lang="el-GR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μεγάλων πτυχών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FF9FEC4-B914-64A8-283C-A481E09036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1166" y="1394456"/>
            <a:ext cx="5025018" cy="475252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Clr>
                <a:schemeClr val="tx1"/>
              </a:buClr>
            </a:pPr>
            <a:r>
              <a:rPr lang="el-GR" sz="2000" dirty="0">
                <a:latin typeface="+mn-lt"/>
              </a:rPr>
              <a:t>Πλάκες ερυθρής χροιάς με </a:t>
            </a:r>
            <a:r>
              <a:rPr lang="el-GR" sz="2000" dirty="0" err="1">
                <a:latin typeface="+mn-lt"/>
              </a:rPr>
              <a:t>στιλβούσα</a:t>
            </a:r>
            <a:r>
              <a:rPr lang="el-GR" sz="2000" dirty="0">
                <a:latin typeface="+mn-lt"/>
              </a:rPr>
              <a:t>, </a:t>
            </a:r>
            <a:r>
              <a:rPr lang="el-GR" sz="2000" dirty="0" err="1">
                <a:latin typeface="+mn-lt"/>
              </a:rPr>
              <a:t>υγρώσσουσα</a:t>
            </a:r>
            <a:r>
              <a:rPr lang="el-GR" sz="2000" dirty="0">
                <a:latin typeface="+mn-lt"/>
              </a:rPr>
              <a:t> επιφάνεια και διαβρώσεις, </a:t>
            </a:r>
          </a:p>
          <a:p>
            <a:pPr lvl="0" eaLnBrk="1" hangingPunct="1">
              <a:lnSpc>
                <a:spcPct val="150000"/>
              </a:lnSpc>
              <a:buClr>
                <a:schemeClr val="tx1"/>
              </a:buClr>
            </a:pPr>
            <a:r>
              <a:rPr lang="el-GR" sz="2000" dirty="0">
                <a:latin typeface="+mn-lt"/>
              </a:rPr>
              <a:t>Περιφέρεια των βλαβών ανώμαλη </a:t>
            </a:r>
            <a:r>
              <a:rPr lang="el-GR" sz="2000" dirty="0" err="1">
                <a:latin typeface="+mn-lt"/>
              </a:rPr>
              <a:t>πολυκυκλική</a:t>
            </a:r>
            <a:r>
              <a:rPr lang="el-GR" sz="2000" dirty="0">
                <a:latin typeface="+mn-lt"/>
              </a:rPr>
              <a:t> με λεπτό, υπόλευκο περιτραχήλιο</a:t>
            </a:r>
          </a:p>
          <a:p>
            <a:pPr lvl="0" eaLnBrk="1" hangingPunct="1">
              <a:lnSpc>
                <a:spcPct val="150000"/>
              </a:lnSpc>
              <a:buClr>
                <a:schemeClr val="tx1"/>
              </a:buClr>
            </a:pPr>
            <a:r>
              <a:rPr lang="el-GR" sz="2000" dirty="0" err="1">
                <a:latin typeface="+mn-lt"/>
              </a:rPr>
              <a:t>Δορυφόρες</a:t>
            </a:r>
            <a:r>
              <a:rPr lang="el-GR" sz="2000" dirty="0">
                <a:latin typeface="+mn-lt"/>
              </a:rPr>
              <a:t> βλατίδες ή </a:t>
            </a:r>
            <a:r>
              <a:rPr lang="el-GR" sz="2000" dirty="0" err="1">
                <a:latin typeface="+mn-lt"/>
              </a:rPr>
              <a:t>φλυκταινίδια</a:t>
            </a:r>
            <a:endParaRPr sz="2000" dirty="0">
              <a:latin typeface="+mn-lt"/>
            </a:endParaRPr>
          </a:p>
          <a:p>
            <a:pPr eaLnBrk="1" hangingPunct="1">
              <a:lnSpc>
                <a:spcPct val="150000"/>
              </a:lnSpc>
              <a:buClr>
                <a:schemeClr val="tx1"/>
              </a:buClr>
            </a:pPr>
            <a:r>
              <a:rPr sz="2000" dirty="0" err="1">
                <a:latin typeface="+mn-lt"/>
              </a:rPr>
              <a:t>Εντόπιση</a:t>
            </a:r>
            <a:r>
              <a:rPr sz="2000" dirty="0">
                <a:latin typeface="+mn-lt"/>
              </a:rPr>
              <a:t> </a:t>
            </a:r>
            <a:r>
              <a:rPr sz="2000" dirty="0" err="1">
                <a:latin typeface="+mn-lt"/>
              </a:rPr>
              <a:t>σε</a:t>
            </a:r>
            <a:r>
              <a:rPr sz="2000" dirty="0">
                <a:latin typeface="+mn-lt"/>
              </a:rPr>
              <a:t> </a:t>
            </a:r>
            <a:r>
              <a:rPr sz="2000" dirty="0" err="1">
                <a:latin typeface="+mn-lt"/>
              </a:rPr>
              <a:t>μηρογεννητικές</a:t>
            </a:r>
            <a:r>
              <a:rPr sz="2000" dirty="0">
                <a:latin typeface="+mn-lt"/>
              </a:rPr>
              <a:t>, </a:t>
            </a:r>
            <a:r>
              <a:rPr sz="2000" dirty="0" err="1">
                <a:latin typeface="+mn-lt"/>
              </a:rPr>
              <a:t>υπομαζικές</a:t>
            </a:r>
            <a:r>
              <a:rPr sz="2000" dirty="0">
                <a:latin typeface="+mn-lt"/>
              </a:rPr>
              <a:t>, </a:t>
            </a:r>
            <a:r>
              <a:rPr sz="2000" dirty="0" err="1">
                <a:latin typeface="+mn-lt"/>
              </a:rPr>
              <a:t>μασχαλιαίες</a:t>
            </a:r>
            <a:r>
              <a:rPr sz="2000" dirty="0">
                <a:latin typeface="+mn-lt"/>
              </a:rPr>
              <a:t>, </a:t>
            </a:r>
            <a:r>
              <a:rPr sz="2000" dirty="0" err="1">
                <a:latin typeface="+mn-lt"/>
              </a:rPr>
              <a:t>υπογάστριες</a:t>
            </a:r>
            <a:r>
              <a:rPr sz="2000" dirty="0">
                <a:latin typeface="+mn-lt"/>
              </a:rPr>
              <a:t> </a:t>
            </a:r>
            <a:r>
              <a:rPr sz="2000" dirty="0" err="1">
                <a:latin typeface="+mn-lt"/>
              </a:rPr>
              <a:t>και</a:t>
            </a:r>
            <a:r>
              <a:rPr sz="2000" dirty="0">
                <a:latin typeface="+mn-lt"/>
              </a:rPr>
              <a:t> </a:t>
            </a:r>
            <a:r>
              <a:rPr sz="2000" dirty="0" err="1">
                <a:latin typeface="+mn-lt"/>
              </a:rPr>
              <a:t>μεσογλουτιαίες</a:t>
            </a:r>
            <a:r>
              <a:rPr sz="2000" dirty="0">
                <a:latin typeface="+mn-lt"/>
              </a:rPr>
              <a:t> </a:t>
            </a:r>
            <a:r>
              <a:rPr sz="2000" dirty="0" err="1">
                <a:latin typeface="+mn-lt"/>
              </a:rPr>
              <a:t>πτυχές</a:t>
            </a:r>
            <a:endParaRPr lang="el-GR" sz="2000" dirty="0">
              <a:latin typeface="+mn-lt"/>
            </a:endParaRPr>
          </a:p>
          <a:p>
            <a:pPr eaLnBrk="1" hangingPunct="1">
              <a:buFont typeface="Wingdings" pitchFamily="2" charset="2"/>
              <a:buNone/>
            </a:pPr>
            <a:endParaRPr sz="28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43A5F34-F6C5-3146-5634-616E7EAD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643790"/>
            <a:ext cx="3406563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068">
            <a:extLst>
              <a:ext uri="{FF2B5EF4-FFF2-40B4-BE49-F238E27FC236}">
                <a16:creationId xmlns:a16="http://schemas.microsoft.com/office/drawing/2014/main" id="{0E5E3249-AF00-0FC4-EECF-2FCDED22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6512" y="4200314"/>
            <a:ext cx="3406563" cy="227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77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2BBCDAEC-390D-1806-A893-6372C8CE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9037" y="553811"/>
            <a:ext cx="8859188" cy="720725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solidFill>
                  <a:srgbClr val="0070C0"/>
                </a:solidFill>
                <a:latin typeface="+mn-lt"/>
              </a:rPr>
              <a:t>                        </a:t>
            </a:r>
            <a:r>
              <a:rPr lang="el-GR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Καντιντίαση</a:t>
            </a:r>
            <a:r>
              <a:rPr lang="el-GR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μεσοδακτύλιων πτυχών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AA0DED5-29F1-6030-5640-FE38A34049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7102" y="1677265"/>
            <a:ext cx="11400020" cy="2880320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170000"/>
              </a:lnSpc>
              <a:buClr>
                <a:schemeClr val="tx1"/>
              </a:buClr>
            </a:pPr>
            <a:r>
              <a:rPr sz="3300" dirty="0" err="1">
                <a:latin typeface="+mn-lt"/>
              </a:rPr>
              <a:t>Χαρακτηρίζεται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από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ερύθημα</a:t>
            </a:r>
            <a:r>
              <a:rPr sz="3300" dirty="0">
                <a:latin typeface="+mn-lt"/>
              </a:rPr>
              <a:t>, </a:t>
            </a:r>
            <a:r>
              <a:rPr sz="3300" dirty="0" err="1">
                <a:latin typeface="+mn-lt"/>
              </a:rPr>
              <a:t>διαβροχή</a:t>
            </a:r>
            <a:r>
              <a:rPr sz="3300" dirty="0">
                <a:latin typeface="+mn-lt"/>
              </a:rPr>
              <a:t>, </a:t>
            </a:r>
            <a:r>
              <a:rPr sz="3300" dirty="0" err="1">
                <a:latin typeface="+mn-lt"/>
              </a:rPr>
              <a:t>επιφανειακή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διάβρωση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και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κατά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τόπους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αποκόλληση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της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επιδερμίδας</a:t>
            </a:r>
            <a:r>
              <a:rPr sz="3300" dirty="0">
                <a:latin typeface="+mn-lt"/>
              </a:rPr>
              <a:t> </a:t>
            </a:r>
          </a:p>
          <a:p>
            <a:pPr eaLnBrk="1" hangingPunct="1">
              <a:lnSpc>
                <a:spcPct val="170000"/>
              </a:lnSpc>
              <a:buClr>
                <a:schemeClr val="tx1"/>
              </a:buClr>
            </a:pPr>
            <a:r>
              <a:rPr sz="3300" dirty="0" err="1">
                <a:latin typeface="+mn-lt"/>
              </a:rPr>
              <a:t>Προσβάλλονται</a:t>
            </a:r>
            <a:r>
              <a:rPr sz="3300" dirty="0">
                <a:latin typeface="+mn-lt"/>
              </a:rPr>
              <a:t>  </a:t>
            </a:r>
            <a:r>
              <a:rPr sz="3300" dirty="0" err="1">
                <a:latin typeface="+mn-lt"/>
              </a:rPr>
              <a:t>κυρίως</a:t>
            </a:r>
            <a:r>
              <a:rPr sz="3300" dirty="0">
                <a:latin typeface="+mn-lt"/>
              </a:rPr>
              <a:t>  </a:t>
            </a:r>
            <a:r>
              <a:rPr sz="3300" dirty="0" err="1">
                <a:latin typeface="+mn-lt"/>
              </a:rPr>
              <a:t>μεσοδακτύλιες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πτυχές</a:t>
            </a:r>
            <a:r>
              <a:rPr sz="3300" dirty="0">
                <a:latin typeface="+mn-lt"/>
              </a:rPr>
              <a:t> 3-4 </a:t>
            </a:r>
            <a:r>
              <a:rPr sz="3300" dirty="0" err="1">
                <a:latin typeface="+mn-lt"/>
              </a:rPr>
              <a:t>δακτύλου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των</a:t>
            </a:r>
            <a:r>
              <a:rPr sz="3300" dirty="0">
                <a:latin typeface="+mn-lt"/>
              </a:rPr>
              <a:t> </a:t>
            </a:r>
            <a:r>
              <a:rPr sz="3300" dirty="0" err="1">
                <a:latin typeface="+mn-lt"/>
              </a:rPr>
              <a:t>χεριών</a:t>
            </a:r>
            <a:r>
              <a:rPr sz="3300" dirty="0">
                <a:latin typeface="+mn-lt"/>
              </a:rPr>
              <a:t>  </a:t>
            </a:r>
            <a:r>
              <a:rPr lang="el-GR" sz="3300" dirty="0">
                <a:latin typeface="+mn-lt"/>
              </a:rPr>
              <a:t>και το τελευταίο μεσοδακτύλιο διάστημα του ποδιού </a:t>
            </a:r>
          </a:p>
          <a:p>
            <a:pPr eaLnBrk="1" hangingPunct="1">
              <a:lnSpc>
                <a:spcPct val="170000"/>
              </a:lnSpc>
              <a:buClr>
                <a:schemeClr val="tx1"/>
              </a:buClr>
            </a:pPr>
            <a:r>
              <a:rPr lang="el-GR" sz="3300" dirty="0">
                <a:latin typeface="+mn-lt"/>
              </a:rPr>
              <a:t>Συχνότερη στις γυναίκες – επαγγελματική νόσος μαγείρων, ζαχαροπλαστών, </a:t>
            </a:r>
            <a:r>
              <a:rPr lang="el-GR" sz="3300" dirty="0" err="1">
                <a:latin typeface="+mn-lt"/>
              </a:rPr>
              <a:t>οικ.βοηθών</a:t>
            </a:r>
            <a:r>
              <a:rPr lang="el-GR" sz="3300" dirty="0">
                <a:latin typeface="+mn-lt"/>
              </a:rPr>
              <a:t>, νοικοκυρών, νοσηλευτριών</a:t>
            </a:r>
          </a:p>
          <a:p>
            <a:pPr eaLnBrk="1" hangingPunct="1">
              <a:buClr>
                <a:schemeClr val="tx1"/>
              </a:buClr>
            </a:pPr>
            <a:endParaRPr sz="2000" dirty="0">
              <a:latin typeface="+mn-lt"/>
            </a:endParaRPr>
          </a:p>
          <a:p>
            <a:pPr eaLnBrk="1" hangingPunct="1">
              <a:buClr>
                <a:schemeClr val="tx1"/>
              </a:buClr>
              <a:buNone/>
            </a:pPr>
            <a:endParaRPr sz="2800" dirty="0"/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sz="2800" dirty="0"/>
              <a:t>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3F0D9AB-46D2-8706-09AC-CA9B7565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741" y="4026494"/>
            <a:ext cx="3146842" cy="234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1D684E5-38C0-6A10-4BB5-E8FB72F2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181" y="4020071"/>
            <a:ext cx="3279895" cy="228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889323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2BBCDAEC-390D-1806-A893-6372C8CE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9038" y="553811"/>
            <a:ext cx="10987791" cy="720725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0070C0"/>
                </a:solidFill>
                <a:latin typeface="+mn-lt"/>
              </a:rPr>
              <a:t>                       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Καντιντιασική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δερματίτιδα εκ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σπαργάνων</a:t>
            </a:r>
            <a:endParaRPr lang="el-GR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A86E349-8D0F-47A7-A324-D121740019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4361" y="1719293"/>
            <a:ext cx="5760640" cy="4248472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50000"/>
              </a:lnSpc>
            </a:pPr>
            <a:r>
              <a:rPr lang="el-GR" sz="2000" dirty="0">
                <a:latin typeface="+mn-lt"/>
              </a:rPr>
              <a:t>Κλειστή περίδεση + μακρά παραμονή ούρων και κοπράνων ευνοούν την ανάπτυξη μικροβίων</a:t>
            </a:r>
          </a:p>
          <a:p>
            <a:pPr eaLnBrk="1" hangingPunct="1">
              <a:lnSpc>
                <a:spcPct val="150000"/>
              </a:lnSpc>
            </a:pPr>
            <a:r>
              <a:rPr lang="el-GR" sz="2000" dirty="0">
                <a:latin typeface="+mn-lt"/>
              </a:rPr>
              <a:t>Η </a:t>
            </a:r>
            <a:r>
              <a:rPr lang="el-GR" sz="2000" dirty="0" err="1">
                <a:latin typeface="+mn-lt"/>
              </a:rPr>
              <a:t>ενζυμική</a:t>
            </a:r>
            <a:r>
              <a:rPr lang="el-GR" sz="2000" dirty="0">
                <a:latin typeface="+mn-lt"/>
              </a:rPr>
              <a:t> μεταποίηση της ουρίας των ούρων σε αμμωνία από τα </a:t>
            </a:r>
            <a:r>
              <a:rPr lang="el-GR" sz="2000" dirty="0" err="1">
                <a:latin typeface="+mn-lt"/>
              </a:rPr>
              <a:t>εντεροβακτηριοειδή</a:t>
            </a:r>
            <a:r>
              <a:rPr lang="el-GR" sz="2000" dirty="0">
                <a:latin typeface="+mn-lt"/>
              </a:rPr>
              <a:t> δρα ερεθιστικά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l-GR" sz="2000" dirty="0">
                <a:latin typeface="+mn-lt"/>
              </a:rPr>
              <a:t>Καταστροφή του φυσικού φραγμού του δέρματος και επιμολύνσεις από </a:t>
            </a:r>
            <a:r>
              <a:rPr lang="en-GB" sz="2000" dirty="0"/>
              <a:t> </a:t>
            </a:r>
            <a:r>
              <a:rPr lang="en-US" sz="2000" dirty="0">
                <a:latin typeface="+mn-lt"/>
              </a:rPr>
              <a:t>C.</a:t>
            </a:r>
            <a:r>
              <a:rPr lang="en-GB" sz="2000" dirty="0" err="1">
                <a:latin typeface="+mn-lt"/>
              </a:rPr>
              <a:t>albicans</a:t>
            </a:r>
            <a:r>
              <a:rPr lang="en-GB" sz="2000" dirty="0">
                <a:latin typeface="+mn-lt"/>
              </a:rPr>
              <a:t>  </a:t>
            </a:r>
            <a:r>
              <a:rPr lang="el-GR" sz="2000" dirty="0">
                <a:latin typeface="+mn-lt"/>
              </a:rPr>
              <a:t>και  </a:t>
            </a:r>
            <a:r>
              <a:rPr lang="en-US" sz="2000" dirty="0">
                <a:latin typeface="+mn-lt"/>
              </a:rPr>
              <a:t>G</a:t>
            </a:r>
            <a:r>
              <a:rPr lang="en-GB" sz="2000" dirty="0">
                <a:latin typeface="+mn-lt"/>
              </a:rPr>
              <a:t>ram+ </a:t>
            </a:r>
            <a:r>
              <a:rPr lang="el-GR" sz="2000" dirty="0">
                <a:latin typeface="+mn-lt"/>
              </a:rPr>
              <a:t> κόκκους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l-GR" sz="2000" dirty="0">
                <a:latin typeface="+mn-lt"/>
              </a:rPr>
              <a:t>Κλινική εικόνα Δερματίτιδας εξ επαφής</a:t>
            </a:r>
          </a:p>
          <a:p>
            <a:pPr eaLnBrk="1" hangingPunct="1">
              <a:defRPr/>
            </a:pPr>
            <a:endParaRPr lang="el-GR" sz="2000" dirty="0">
              <a:latin typeface="+mn-lt"/>
            </a:endParaRPr>
          </a:p>
          <a:p>
            <a:endParaRPr lang="el-GR" sz="2000" dirty="0"/>
          </a:p>
          <a:p>
            <a:pPr eaLnBrk="1" hangingPunct="1"/>
            <a:endParaRPr lang="el-GR" sz="2000" dirty="0"/>
          </a:p>
          <a:p>
            <a:pPr eaLnBrk="1" hangingPunct="1"/>
            <a:endParaRPr lang="el-GR" sz="2000" dirty="0">
              <a:latin typeface="+mn-lt"/>
            </a:endParaRPr>
          </a:p>
        </p:txBody>
      </p:sp>
      <p:pic>
        <p:nvPicPr>
          <p:cNvPr id="7" name="Picture 2" descr="DSCN1315">
            <a:extLst>
              <a:ext uri="{FF2B5EF4-FFF2-40B4-BE49-F238E27FC236}">
                <a16:creationId xmlns:a16="http://schemas.microsoft.com/office/drawing/2014/main" id="{FFDBA99F-8D87-2440-2994-5A88BC13D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9016" y="2342442"/>
            <a:ext cx="3853509" cy="275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584859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2BBCDAEC-390D-1806-A893-6372C8CE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9038" y="553811"/>
            <a:ext cx="10987791" cy="720725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0070C0"/>
                </a:solidFill>
                <a:latin typeface="+mn-lt"/>
              </a:rPr>
              <a:t>                       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Καντιντιασική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δερματίτιδα εκ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σπαργάνων</a:t>
            </a:r>
            <a:endParaRPr lang="el-GR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7AB782E-DC05-D897-AC8B-46A96D340E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0764" y="1599096"/>
            <a:ext cx="10022076" cy="2376264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latin typeface="+mn-lt"/>
              </a:rPr>
              <a:t>Ακανόνιστες </a:t>
            </a:r>
            <a:r>
              <a:rPr lang="el-GR" sz="2000" dirty="0" err="1">
                <a:latin typeface="+mn-lt"/>
              </a:rPr>
              <a:t>ερυθηματώδεις</a:t>
            </a:r>
            <a:r>
              <a:rPr lang="el-GR" sz="2000" dirty="0">
                <a:latin typeface="+mn-lt"/>
              </a:rPr>
              <a:t>, υγρές συρρέουσες πλάκες με  ήπια περιφερική απολέπιση και </a:t>
            </a:r>
            <a:r>
              <a:rPr lang="el-GR" sz="2000" dirty="0" err="1">
                <a:latin typeface="+mn-lt"/>
              </a:rPr>
              <a:t>δορυφόρα</a:t>
            </a:r>
            <a:r>
              <a:rPr lang="el-GR" sz="2000" dirty="0">
                <a:latin typeface="+mn-lt"/>
              </a:rPr>
              <a:t> </a:t>
            </a:r>
            <a:r>
              <a:rPr lang="el-GR" sz="2000" dirty="0" err="1">
                <a:latin typeface="+mn-lt"/>
              </a:rPr>
              <a:t>φλυκταινίδια</a:t>
            </a:r>
            <a:endParaRPr lang="el-GR" sz="2000" dirty="0">
              <a:latin typeface="+mn-lt"/>
            </a:endParaRP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latin typeface="+mn-lt"/>
              </a:rPr>
              <a:t>Αποκόλληση  επιδερμίδας, κνησμός ή και καύσος</a:t>
            </a:r>
          </a:p>
          <a:p>
            <a:pPr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latin typeface="+mn-lt"/>
              </a:rPr>
              <a:t>Αρχικά στην </a:t>
            </a:r>
            <a:r>
              <a:rPr lang="el-GR" sz="2000" dirty="0" err="1">
                <a:latin typeface="+mn-lt"/>
              </a:rPr>
              <a:t>περιπρωκτική</a:t>
            </a:r>
            <a:r>
              <a:rPr lang="el-GR" sz="2000" dirty="0">
                <a:latin typeface="+mn-lt"/>
              </a:rPr>
              <a:t> χώρα / επέκταση στους γλουτούς και τους μηρούς   </a:t>
            </a:r>
          </a:p>
        </p:txBody>
      </p:sp>
      <p:pic>
        <p:nvPicPr>
          <p:cNvPr id="8" name="Picture 2" descr="G:\ELMA\6_12cand.jpg">
            <a:extLst>
              <a:ext uri="{FF2B5EF4-FFF2-40B4-BE49-F238E27FC236}">
                <a16:creationId xmlns:a16="http://schemas.microsoft.com/office/drawing/2014/main" id="{E50F0827-7208-6E58-8E3D-8121E00F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3259" y="4158962"/>
            <a:ext cx="3500633" cy="245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ABB097D-830B-F561-59B2-3D175B5A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788" y="3871077"/>
            <a:ext cx="3342534" cy="274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74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F7148A52-83D2-F1E4-C26C-487F341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4225" y="254008"/>
            <a:ext cx="10987791" cy="124500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l-GR" sz="3600" b="1" dirty="0">
                <a:solidFill>
                  <a:srgbClr val="0070C0"/>
                </a:solidFill>
                <a:latin typeface="+mn-lt"/>
              </a:rPr>
              <a:t>                       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Καντιντίαση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βλεννογόνων</a:t>
            </a:r>
            <a:b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			</a:t>
            </a:r>
            <a:r>
              <a:rPr lang="el-GR" sz="2800" u="sng" dirty="0" err="1">
                <a:latin typeface="+mn-lt"/>
              </a:rPr>
              <a:t>Στοματοφαρυγγική</a:t>
            </a:r>
            <a:r>
              <a:rPr lang="el-GR" sz="2800" u="sng" dirty="0">
                <a:latin typeface="+mn-lt"/>
              </a:rPr>
              <a:t> </a:t>
            </a:r>
            <a:r>
              <a:rPr lang="el-GR" sz="2800" u="sng" dirty="0" err="1">
                <a:latin typeface="+mn-lt"/>
              </a:rPr>
              <a:t>καντιντίαση</a:t>
            </a:r>
            <a:endParaRPr lang="el-GR" sz="2800" u="sng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312C1-3AF3-C649-BF7A-9670D14DA234}"/>
              </a:ext>
            </a:extLst>
          </p:cNvPr>
          <p:cNvSpPr txBox="1"/>
          <p:nvPr/>
        </p:nvSpPr>
        <p:spPr>
          <a:xfrm>
            <a:off x="1034321" y="1663908"/>
            <a:ext cx="6895476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Διακρίνεται σε 4 επιμέρους κλινικούς τύπους:</a:t>
            </a:r>
          </a:p>
          <a:p>
            <a:pPr marL="457200" indent="-4572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arenR"/>
            </a:pPr>
            <a:r>
              <a:rPr lang="el-GR" sz="2000" dirty="0"/>
              <a:t>Οξεία </a:t>
            </a:r>
            <a:r>
              <a:rPr lang="el-GR" sz="2000" dirty="0" err="1"/>
              <a:t>ψευδομεμβρανώδης</a:t>
            </a:r>
            <a:r>
              <a:rPr lang="el-GR" sz="2000" dirty="0"/>
              <a:t> </a:t>
            </a:r>
            <a:r>
              <a:rPr lang="el-GR" sz="2000" dirty="0" err="1"/>
              <a:t>καντιντίαση</a:t>
            </a:r>
            <a:endParaRPr lang="el-GR" sz="2000" dirty="0"/>
          </a:p>
          <a:p>
            <a:pPr marL="457200" indent="-4572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arenR"/>
            </a:pPr>
            <a:r>
              <a:rPr lang="el-GR" sz="2000" dirty="0"/>
              <a:t>Οξεία </a:t>
            </a:r>
            <a:r>
              <a:rPr lang="el-GR" sz="2000" dirty="0" err="1"/>
              <a:t>ερυθηματώδης</a:t>
            </a:r>
            <a:r>
              <a:rPr lang="el-GR" sz="2000" dirty="0"/>
              <a:t> ατροφική </a:t>
            </a:r>
            <a:r>
              <a:rPr lang="el-GR" sz="2000" dirty="0" err="1"/>
              <a:t>καντιντίαση</a:t>
            </a:r>
            <a:endParaRPr lang="el-GR" sz="2000" dirty="0"/>
          </a:p>
          <a:p>
            <a:pPr marL="457200" indent="-4572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arenR"/>
            </a:pPr>
            <a:r>
              <a:rPr lang="el-GR" sz="2000" dirty="0"/>
              <a:t>Χρόνια </a:t>
            </a:r>
            <a:r>
              <a:rPr lang="el-GR" sz="2000" dirty="0" err="1"/>
              <a:t>ερυθηματώδης</a:t>
            </a:r>
            <a:r>
              <a:rPr lang="el-GR" sz="2000" dirty="0"/>
              <a:t> ατροφική </a:t>
            </a:r>
            <a:r>
              <a:rPr lang="el-GR" sz="2000" dirty="0" err="1"/>
              <a:t>καντντίαση</a:t>
            </a:r>
            <a:endParaRPr lang="el-GR" sz="2000" dirty="0"/>
          </a:p>
          <a:p>
            <a:pPr marL="457200" indent="-4572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arenR"/>
            </a:pPr>
            <a:r>
              <a:rPr lang="el-GR" sz="2000" dirty="0"/>
              <a:t>Χρόνια </a:t>
            </a:r>
            <a:r>
              <a:rPr lang="el-GR" sz="2000" dirty="0" err="1"/>
              <a:t>υπερπλαστική</a:t>
            </a:r>
            <a:r>
              <a:rPr lang="el-GR" sz="2000" dirty="0"/>
              <a:t> </a:t>
            </a:r>
            <a:r>
              <a:rPr lang="el-GR" sz="2000" dirty="0" err="1"/>
              <a:t>καντντίαση</a:t>
            </a:r>
            <a:r>
              <a:rPr lang="el-GR" sz="2000" dirty="0"/>
              <a:t> </a:t>
            </a:r>
          </a:p>
        </p:txBody>
      </p:sp>
      <p:sp>
        <p:nvSpPr>
          <p:cNvPr id="6" name="Rectangle 3" descr="DSCN7501">
            <a:extLst>
              <a:ext uri="{FF2B5EF4-FFF2-40B4-BE49-F238E27FC236}">
                <a16:creationId xmlns:a16="http://schemas.microsoft.com/office/drawing/2014/main" id="{2D1B50CB-6B14-A523-3A16-1D4C1C0908F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704733" y="4402004"/>
            <a:ext cx="2368247" cy="158417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l-GR">
              <a:latin typeface="Book Antiqua" pitchFamily="18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46D26CA-36CE-5FA0-257A-1535F996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107" y="4385062"/>
            <a:ext cx="2102142" cy="160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G:\ELMA\PHIL_2925_lores.jpg">
            <a:extLst>
              <a:ext uri="{FF2B5EF4-FFF2-40B4-BE49-F238E27FC236}">
                <a16:creationId xmlns:a16="http://schemas.microsoft.com/office/drawing/2014/main" id="{39A30CBB-1AA0-167A-9653-F39D1B2F8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1699" y="4410034"/>
            <a:ext cx="2257031" cy="162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:\ELMA\6053_067_lores.jpg">
            <a:extLst>
              <a:ext uri="{FF2B5EF4-FFF2-40B4-BE49-F238E27FC236}">
                <a16:creationId xmlns:a16="http://schemas.microsoft.com/office/drawing/2014/main" id="{C4E4B772-8668-B169-6A1D-BE07822A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65" y="4385061"/>
            <a:ext cx="2320038" cy="165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491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D96A5E-1252-A236-CDD0-2E8E63328C7F}"/>
              </a:ext>
            </a:extLst>
          </p:cNvPr>
          <p:cNvSpPr txBox="1"/>
          <p:nvPr/>
        </p:nvSpPr>
        <p:spPr>
          <a:xfrm>
            <a:off x="786984" y="577033"/>
            <a:ext cx="610099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800" u="sng" dirty="0"/>
              <a:t>Οξεία </a:t>
            </a:r>
            <a:r>
              <a:rPr lang="el-GR" sz="2800" u="sng" dirty="0" err="1"/>
              <a:t>ψευδομεμβρανώδης</a:t>
            </a:r>
            <a:r>
              <a:rPr lang="el-GR" sz="2800" u="sng" dirty="0"/>
              <a:t> </a:t>
            </a:r>
            <a:r>
              <a:rPr lang="el-GR" sz="2800" u="sng" dirty="0" err="1"/>
              <a:t>καντιντίαση</a:t>
            </a:r>
            <a:endParaRPr lang="el-GR" sz="2800" u="sng" dirty="0"/>
          </a:p>
        </p:txBody>
      </p:sp>
      <p:pic>
        <p:nvPicPr>
          <p:cNvPr id="6" name="Picture 2" descr="DSCN1562">
            <a:extLst>
              <a:ext uri="{FF2B5EF4-FFF2-40B4-BE49-F238E27FC236}">
                <a16:creationId xmlns:a16="http://schemas.microsoft.com/office/drawing/2014/main" id="{21F9F6B4-3159-28DE-F965-35C74B4EC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2187" y="4027269"/>
            <a:ext cx="3095307" cy="232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 descr="DSCN7501">
            <a:extLst>
              <a:ext uri="{FF2B5EF4-FFF2-40B4-BE49-F238E27FC236}">
                <a16:creationId xmlns:a16="http://schemas.microsoft.com/office/drawing/2014/main" id="{E2D0D316-D410-4B80-8931-7C0B3D59EEE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8301725" y="1619970"/>
            <a:ext cx="3135769" cy="209759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l-GR">
              <a:latin typeface="Book Antiqua" pitchFamily="18" charset="0"/>
            </a:endParaRPr>
          </a:p>
        </p:txBody>
      </p:sp>
      <p:sp>
        <p:nvSpPr>
          <p:cNvPr id="8" name="4 - Θέση περιεχομένου">
            <a:extLst>
              <a:ext uri="{FF2B5EF4-FFF2-40B4-BE49-F238E27FC236}">
                <a16:creationId xmlns:a16="http://schemas.microsoft.com/office/drawing/2014/main" id="{B826D2F0-67F0-64FA-65B1-A0F799529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984" y="1593868"/>
            <a:ext cx="6678118" cy="4455080"/>
          </a:xfrm>
        </p:spPr>
        <p:txBody>
          <a:bodyPr>
            <a:normAutofit fontScale="25000" lnSpcReduction="20000"/>
          </a:bodyPr>
          <a:lstStyle/>
          <a:p>
            <a:pPr marL="571500" indent="-571500">
              <a:lnSpc>
                <a:spcPct val="170000"/>
              </a:lnSpc>
              <a:buClr>
                <a:schemeClr val="accent2">
                  <a:lumMod val="75000"/>
                </a:schemeClr>
              </a:buClr>
            </a:pPr>
            <a:r>
              <a:rPr lang="el-GR" sz="7200" dirty="0">
                <a:cs typeface="Times New Roman" pitchFamily="18" charset="0"/>
              </a:rPr>
              <a:t>Σπάνια σε υγιείς ενήλικους, συχνή σε </a:t>
            </a:r>
            <a:r>
              <a:rPr lang="el-GR" sz="7200" b="1" dirty="0">
                <a:cs typeface="Times New Roman" pitchFamily="18" charset="0"/>
              </a:rPr>
              <a:t>πρόωρα και νεογνά που δεν θηλάζουν</a:t>
            </a:r>
          </a:p>
          <a:p>
            <a:pPr marL="571500" indent="-571500">
              <a:lnSpc>
                <a:spcPct val="170000"/>
              </a:lnSpc>
              <a:buClr>
                <a:schemeClr val="accent2">
                  <a:lumMod val="75000"/>
                </a:schemeClr>
              </a:buClr>
            </a:pPr>
            <a:r>
              <a:rPr lang="el-GR" sz="7200" dirty="0">
                <a:cs typeface="Times New Roman" pitchFamily="18" charset="0"/>
              </a:rPr>
              <a:t>Ενήλικες με Σ.Δ, ΑΙ</a:t>
            </a:r>
            <a:r>
              <a:rPr lang="en-US" sz="7200" dirty="0">
                <a:cs typeface="Times New Roman" pitchFamily="18" charset="0"/>
              </a:rPr>
              <a:t>DS</a:t>
            </a:r>
            <a:r>
              <a:rPr lang="el-GR" sz="7200" dirty="0">
                <a:cs typeface="Times New Roman" pitchFamily="18" charset="0"/>
              </a:rPr>
              <a:t>, </a:t>
            </a:r>
            <a:r>
              <a:rPr lang="el-GR" sz="7200" dirty="0" err="1">
                <a:cs typeface="Times New Roman" pitchFamily="18" charset="0"/>
              </a:rPr>
              <a:t>ανοσοκαταστολή</a:t>
            </a:r>
            <a:r>
              <a:rPr lang="el-GR" sz="7200" dirty="0">
                <a:cs typeface="Times New Roman" pitchFamily="18" charset="0"/>
              </a:rPr>
              <a:t>, εξασθενημένοι ηλικιωμένοι</a:t>
            </a:r>
          </a:p>
          <a:p>
            <a:pPr marL="571500" indent="-571500">
              <a:lnSpc>
                <a:spcPct val="170000"/>
              </a:lnSpc>
              <a:buClr>
                <a:schemeClr val="accent2">
                  <a:lumMod val="75000"/>
                </a:schemeClr>
              </a:buClr>
            </a:pPr>
            <a:r>
              <a:rPr lang="el-GR" sz="7200" dirty="0">
                <a:cs typeface="Times New Roman" pitchFamily="18" charset="0"/>
              </a:rPr>
              <a:t>Βλάβες ανώδυνες, </a:t>
            </a:r>
            <a:r>
              <a:rPr lang="el-GR" sz="7200" dirty="0" err="1">
                <a:cs typeface="Times New Roman" pitchFamily="18" charset="0"/>
              </a:rPr>
              <a:t>λευκωπές</a:t>
            </a:r>
            <a:r>
              <a:rPr lang="el-GR" sz="7200" dirty="0">
                <a:cs typeface="Times New Roman" pitchFamily="18" charset="0"/>
              </a:rPr>
              <a:t> με κρεμώδες επίχρισμα  </a:t>
            </a:r>
            <a:r>
              <a:rPr lang="el-GR" sz="7200" b="1" dirty="0">
                <a:cs typeface="Times New Roman" pitchFamily="18" charset="0"/>
              </a:rPr>
              <a:t>(</a:t>
            </a:r>
            <a:r>
              <a:rPr lang="el-GR" sz="7200" b="1" dirty="0" err="1">
                <a:cs typeface="Times New Roman" pitchFamily="18" charset="0"/>
              </a:rPr>
              <a:t>ψευδομεμβράνη</a:t>
            </a:r>
            <a:r>
              <a:rPr lang="el-GR" sz="7200" b="1" dirty="0">
                <a:cs typeface="Times New Roman" pitchFamily="18" charset="0"/>
              </a:rPr>
              <a:t>), </a:t>
            </a:r>
            <a:r>
              <a:rPr lang="el-GR" sz="7200" dirty="0">
                <a:cs typeface="Times New Roman" pitchFamily="18" charset="0"/>
              </a:rPr>
              <a:t>σαφώς </a:t>
            </a:r>
            <a:r>
              <a:rPr lang="el-GR" sz="7200" dirty="0" err="1">
                <a:cs typeface="Times New Roman" pitchFamily="18" charset="0"/>
              </a:rPr>
              <a:t>αφοριζόμενες</a:t>
            </a:r>
            <a:r>
              <a:rPr lang="el-GR" sz="7200" dirty="0">
                <a:cs typeface="Times New Roman" pitchFamily="18" charset="0"/>
              </a:rPr>
              <a:t> συρρέουσες σε πλάκες</a:t>
            </a:r>
          </a:p>
          <a:p>
            <a:pPr marL="571500" indent="-571500">
              <a:lnSpc>
                <a:spcPct val="170000"/>
              </a:lnSpc>
              <a:buClr>
                <a:schemeClr val="accent2">
                  <a:lumMod val="75000"/>
                </a:schemeClr>
              </a:buClr>
            </a:pPr>
            <a:r>
              <a:rPr lang="el-GR" sz="7200" dirty="0">
                <a:cs typeface="Times New Roman" pitchFamily="18" charset="0"/>
              </a:rPr>
              <a:t>Απομάκρυνση της </a:t>
            </a:r>
            <a:r>
              <a:rPr lang="el-GR" sz="7200" dirty="0" err="1">
                <a:cs typeface="Times New Roman" pitchFamily="18" charset="0"/>
              </a:rPr>
              <a:t>ψευδομεμβράνης</a:t>
            </a:r>
            <a:r>
              <a:rPr lang="el-GR" sz="7200" dirty="0">
                <a:cs typeface="Times New Roman" pitchFamily="18" charset="0"/>
              </a:rPr>
              <a:t> καταλείπει</a:t>
            </a:r>
            <a:r>
              <a:rPr lang="en-US" sz="7200" dirty="0">
                <a:cs typeface="Times New Roman" pitchFamily="18" charset="0"/>
              </a:rPr>
              <a:t> </a:t>
            </a:r>
            <a:r>
              <a:rPr lang="el-GR" sz="7200" dirty="0">
                <a:cs typeface="Times New Roman" pitchFamily="18" charset="0"/>
              </a:rPr>
              <a:t>διαβρωμένη, επώδυνη, </a:t>
            </a:r>
            <a:r>
              <a:rPr lang="el-GR" sz="7200" dirty="0" err="1">
                <a:cs typeface="Times New Roman" pitchFamily="18" charset="0"/>
              </a:rPr>
              <a:t>αιμάσσουσα</a:t>
            </a:r>
            <a:r>
              <a:rPr lang="el-GR" sz="7200" dirty="0">
                <a:cs typeface="Times New Roman" pitchFamily="18" charset="0"/>
              </a:rPr>
              <a:t> βλάβη</a:t>
            </a:r>
            <a:r>
              <a:rPr lang="en-US" sz="7200" dirty="0">
                <a:cs typeface="Times New Roman" pitchFamily="18" charset="0"/>
              </a:rPr>
              <a:t> </a:t>
            </a:r>
            <a:r>
              <a:rPr lang="el-GR" sz="7200" b="1" dirty="0">
                <a:cs typeface="Times New Roman" pitchFamily="18" charset="0"/>
              </a:rPr>
              <a:t>(διαγνωστικό σημείο)</a:t>
            </a:r>
          </a:p>
          <a:p>
            <a:pPr marL="571500" indent="-571500">
              <a:lnSpc>
                <a:spcPct val="170000"/>
              </a:lnSpc>
              <a:buClr>
                <a:schemeClr val="accent2">
                  <a:lumMod val="75000"/>
                </a:schemeClr>
              </a:buClr>
            </a:pPr>
            <a:r>
              <a:rPr lang="el-GR" sz="7200" dirty="0">
                <a:cs typeface="Times New Roman" pitchFamily="18" charset="0"/>
              </a:rPr>
              <a:t>Παρειές, γλώσσα, ούλα, υπερώα</a:t>
            </a:r>
          </a:p>
          <a:p>
            <a:pPr marL="571500" indent="-571500">
              <a:buNone/>
            </a:pPr>
            <a:br>
              <a:rPr lang="el-GR" sz="2000" dirty="0">
                <a:cs typeface="Times New Roman" pitchFamily="18" charset="0"/>
              </a:rPr>
            </a:br>
            <a:endParaRPr lang="el-GR" sz="2000" dirty="0">
              <a:cs typeface="Times New Roman" pitchFamily="18" charset="0"/>
            </a:endParaRPr>
          </a:p>
          <a:p>
            <a:pPr marL="571500" indent="-571500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6048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BA444C-EE43-EAD9-6358-D7C971674B56}"/>
              </a:ext>
            </a:extLst>
          </p:cNvPr>
          <p:cNvSpPr txBox="1"/>
          <p:nvPr/>
        </p:nvSpPr>
        <p:spPr>
          <a:xfrm>
            <a:off x="697041" y="393818"/>
            <a:ext cx="8521909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800" u="sng" dirty="0"/>
              <a:t>Οξεία </a:t>
            </a:r>
            <a:r>
              <a:rPr lang="el-GR" sz="2800" u="sng" dirty="0" err="1"/>
              <a:t>ερυθηματώδης</a:t>
            </a:r>
            <a:r>
              <a:rPr lang="el-GR" sz="2800" u="sng" dirty="0"/>
              <a:t> ατροφική </a:t>
            </a:r>
            <a:r>
              <a:rPr lang="el-GR" sz="2800" u="sng" dirty="0" err="1"/>
              <a:t>καντιντίαση</a:t>
            </a:r>
            <a:endParaRPr lang="el-GR" sz="2800" u="sng" dirty="0"/>
          </a:p>
        </p:txBody>
      </p:sp>
      <p:pic>
        <p:nvPicPr>
          <p:cNvPr id="7" name="Picture 2" descr="https://www.em-consulte.com/showarticlefile/769264/gr1">
            <a:extLst>
              <a:ext uri="{FF2B5EF4-FFF2-40B4-BE49-F238E27FC236}">
                <a16:creationId xmlns:a16="http://schemas.microsoft.com/office/drawing/2014/main" id="{CAD55E9F-B938-87BE-706A-17AFB6B3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26" y="2053652"/>
            <a:ext cx="5020925" cy="33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3205BD-F62C-3E07-4980-A62B8AD7F152}"/>
              </a:ext>
            </a:extLst>
          </p:cNvPr>
          <p:cNvSpPr txBox="1"/>
          <p:nvPr/>
        </p:nvSpPr>
        <p:spPr>
          <a:xfrm>
            <a:off x="697041" y="1857026"/>
            <a:ext cx="610099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/>
              <a:t>Χαρακτηριστική εμφάνιση </a:t>
            </a:r>
            <a:r>
              <a:rPr lang="el-GR" sz="2000" b="1" dirty="0" err="1"/>
              <a:t>γλωσσοδυνίας</a:t>
            </a:r>
            <a:r>
              <a:rPr lang="el-GR" sz="2000" dirty="0"/>
              <a:t> μετά την χρήση ευρέως φάσματος αντιβιοτικών και </a:t>
            </a:r>
            <a:r>
              <a:rPr lang="el-GR" sz="2000" dirty="0" err="1"/>
              <a:t>κορτικοστεροειδών</a:t>
            </a:r>
            <a:r>
              <a:rPr lang="el-GR" sz="2000" dirty="0"/>
              <a:t> (εισπνεόμενων ή τοπικών)</a:t>
            </a:r>
          </a:p>
          <a:p>
            <a:pPr marL="342900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/>
              <a:t>Συμμετρικές ασαφώς </a:t>
            </a:r>
            <a:r>
              <a:rPr lang="el-GR" sz="2000" dirty="0" err="1"/>
              <a:t>αφοριζόμενες</a:t>
            </a:r>
            <a:r>
              <a:rPr lang="el-GR" sz="2000" dirty="0"/>
              <a:t> </a:t>
            </a:r>
            <a:r>
              <a:rPr lang="el-GR" sz="2000" dirty="0" err="1"/>
              <a:t>ερυθηματώδεις</a:t>
            </a:r>
            <a:r>
              <a:rPr lang="el-GR" sz="2000" dirty="0"/>
              <a:t> πλάκες στη μεσότητα της γλώσσας  (</a:t>
            </a:r>
            <a:r>
              <a:rPr lang="el-GR" sz="2000" dirty="0" err="1"/>
              <a:t>επιπέδωση</a:t>
            </a:r>
            <a:r>
              <a:rPr lang="el-GR" sz="2000" dirty="0"/>
              <a:t> θηλών)</a:t>
            </a:r>
          </a:p>
          <a:p>
            <a:pPr marL="342900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>
                <a:cs typeface="Times New Roman" pitchFamily="18" charset="0"/>
              </a:rPr>
              <a:t>Αυξημένη ευαισθησία σε κρύο - ζεστό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endParaRPr lang="el-GR" sz="20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l-GR" sz="1800" dirty="0"/>
          </a:p>
          <a:p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3996027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A80F00-8D5D-DB92-9AE4-4C3C05BC5E0F}"/>
              </a:ext>
            </a:extLst>
          </p:cNvPr>
          <p:cNvSpPr txBox="1"/>
          <p:nvPr/>
        </p:nvSpPr>
        <p:spPr>
          <a:xfrm>
            <a:off x="697041" y="292220"/>
            <a:ext cx="8521909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800" u="sng" dirty="0"/>
              <a:t>Χρόνια </a:t>
            </a:r>
            <a:r>
              <a:rPr lang="el-GR" sz="2800" u="sng" dirty="0" err="1"/>
              <a:t>ερυθηματώδης</a:t>
            </a:r>
            <a:r>
              <a:rPr lang="el-GR" sz="2800" u="sng" dirty="0"/>
              <a:t> ατροφική </a:t>
            </a:r>
            <a:r>
              <a:rPr lang="el-GR" sz="2800" u="sng" dirty="0" err="1"/>
              <a:t>καντιντίαση</a:t>
            </a:r>
            <a:endParaRPr lang="el-GR" sz="2800" u="sng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8F3B331-0EDB-6B9D-D364-835AD8DF3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291" y="1219466"/>
            <a:ext cx="3155800" cy="220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ELMA\PHIL_2925_lores.jpg">
            <a:extLst>
              <a:ext uri="{FF2B5EF4-FFF2-40B4-BE49-F238E27FC236}">
                <a16:creationId xmlns:a16="http://schemas.microsoft.com/office/drawing/2014/main" id="{192DE6C8-DE85-0026-B87D-076A7BD2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188" y="3684393"/>
            <a:ext cx="3224438" cy="232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4D358E26-626E-ED5F-4A16-8D0E9330A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362075"/>
            <a:ext cx="7439493" cy="48148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b="1" dirty="0"/>
              <a:t>Η συχνότερη μορφή στοματικής </a:t>
            </a:r>
            <a:r>
              <a:rPr lang="el-GR" sz="2000" b="1" dirty="0" err="1"/>
              <a:t>καντιντίασης</a:t>
            </a:r>
            <a:endParaRPr lang="el-GR" sz="2000" b="1" dirty="0"/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Προσκόλληση της </a:t>
            </a:r>
            <a:r>
              <a:rPr lang="en-US" sz="2000" dirty="0"/>
              <a:t>Candida </a:t>
            </a:r>
            <a:r>
              <a:rPr lang="el-GR" sz="2000" dirty="0"/>
              <a:t>&amp; αποικισμός τεχνητών οδοντοστοιχιών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Εμφάνιση χρόνιο ερυθήματος και  οιδήματος της  σκληρής υπερώας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Συχνή η συνύπαρξη γωνιακής </a:t>
            </a:r>
            <a:r>
              <a:rPr lang="el-GR" sz="2000" dirty="0" err="1"/>
              <a:t>χειλίτιδας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503196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A80F00-8D5D-DB92-9AE4-4C3C05BC5E0F}"/>
              </a:ext>
            </a:extLst>
          </p:cNvPr>
          <p:cNvSpPr txBox="1"/>
          <p:nvPr/>
        </p:nvSpPr>
        <p:spPr>
          <a:xfrm>
            <a:off x="697041" y="292220"/>
            <a:ext cx="8521909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800" u="sng" dirty="0"/>
              <a:t>Χρόνια </a:t>
            </a:r>
            <a:r>
              <a:rPr lang="el-GR" sz="2800" u="sng" dirty="0" err="1"/>
              <a:t>υπερπλαστική</a:t>
            </a:r>
            <a:r>
              <a:rPr lang="el-GR" sz="2800" u="sng" dirty="0"/>
              <a:t> </a:t>
            </a:r>
            <a:r>
              <a:rPr lang="el-GR" sz="2800" u="sng" dirty="0" err="1"/>
              <a:t>καντιντίαση</a:t>
            </a:r>
            <a:endParaRPr lang="el-GR" sz="2800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993878-1F3D-04FB-2494-4600720154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7407" y="1535169"/>
            <a:ext cx="7042467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el-GR" sz="2000" dirty="0">
                <a:cs typeface="Times New Roman" pitchFamily="18" charset="0"/>
              </a:rPr>
              <a:t>Άνδρες &gt;30 ετών χρόνιοι καπνιστές</a:t>
            </a:r>
          </a:p>
          <a:p>
            <a:pPr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el-GR" sz="2000" dirty="0">
                <a:cs typeface="Times New Roman" pitchFamily="18" charset="0"/>
              </a:rPr>
              <a:t>Βλάβες </a:t>
            </a:r>
            <a:r>
              <a:rPr lang="el-GR" sz="2000" b="1" dirty="0" err="1">
                <a:cs typeface="Times New Roman" pitchFamily="18" charset="0"/>
              </a:rPr>
              <a:t>ασυμπτωματικές</a:t>
            </a:r>
            <a:r>
              <a:rPr lang="el-GR" sz="2000" dirty="0">
                <a:cs typeface="Times New Roman" pitchFamily="18" charset="0"/>
              </a:rPr>
              <a:t> που προσκολλώνται </a:t>
            </a:r>
            <a:r>
              <a:rPr lang="el-GR" sz="2000" b="1" dirty="0">
                <a:cs typeface="Times New Roman" pitchFamily="18" charset="0"/>
              </a:rPr>
              <a:t>στέρεα </a:t>
            </a:r>
            <a:r>
              <a:rPr lang="el-GR" sz="2000" dirty="0">
                <a:cs typeface="Times New Roman" pitchFamily="18" charset="0"/>
              </a:rPr>
              <a:t>στο βλεννογόνο</a:t>
            </a:r>
          </a:p>
          <a:p>
            <a:pPr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el-GR" sz="2000" dirty="0">
                <a:cs typeface="Times New Roman" pitchFamily="18" charset="0"/>
              </a:rPr>
              <a:t>Μεγάλες αδιαφανείς λευκές  ή μικρές ημιδιαφανείς </a:t>
            </a:r>
            <a:r>
              <a:rPr lang="el-GR" sz="2000" dirty="0" err="1">
                <a:cs typeface="Times New Roman" pitchFamily="18" charset="0"/>
              </a:rPr>
              <a:t>λευκωπές</a:t>
            </a:r>
            <a:r>
              <a:rPr lang="el-GR" sz="2000" dirty="0">
                <a:cs typeface="Times New Roman" pitchFamily="18" charset="0"/>
              </a:rPr>
              <a:t> με ανώμαλη επιφάνεια που προσκολλώνται στερεά (ΔΔ)</a:t>
            </a:r>
          </a:p>
          <a:p>
            <a:pPr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el-GR" sz="2000" dirty="0">
                <a:cs typeface="Times New Roman" pitchFamily="18" charset="0"/>
              </a:rPr>
              <a:t>Εντόπιση</a:t>
            </a:r>
            <a:r>
              <a:rPr lang="en-GB" sz="2000" dirty="0">
                <a:cs typeface="Times New Roman" pitchFamily="18" charset="0"/>
              </a:rPr>
              <a:t>:</a:t>
            </a:r>
            <a:r>
              <a:rPr lang="el-GR" sz="2000" dirty="0">
                <a:cs typeface="Times New Roman" pitchFamily="18" charset="0"/>
              </a:rPr>
              <a:t> γλώσσα, βλεννογόνος παρειών και υπερώα</a:t>
            </a:r>
          </a:p>
          <a:p>
            <a:pPr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el-GR" sz="2000" dirty="0">
                <a:cs typeface="Times New Roman" pitchFamily="18" charset="0"/>
              </a:rPr>
              <a:t>15-20% πιθανότητα ανάπτυξης </a:t>
            </a:r>
            <a:r>
              <a:rPr lang="en-US" sz="2000" dirty="0">
                <a:cs typeface="Times New Roman" pitchFamily="18" charset="0"/>
              </a:rPr>
              <a:t>SCC</a:t>
            </a:r>
            <a:endParaRPr lang="el-GR" sz="2000" dirty="0">
              <a:cs typeface="Times New Roman" pitchFamily="18" charset="0"/>
            </a:endParaRPr>
          </a:p>
          <a:p>
            <a:pPr marL="609600" indent="-609600" eaLnBrk="1" hangingPunct="1">
              <a:buClr>
                <a:schemeClr val="tx1"/>
              </a:buClr>
              <a:buFontTx/>
              <a:buNone/>
            </a:pPr>
            <a:endParaRPr sz="28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80B3C22-175A-B85A-EA90-268A4A2D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6412" y="1535169"/>
            <a:ext cx="3295565" cy="228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G:\ELMA\6053_067_lores.jpg">
            <a:extLst>
              <a:ext uri="{FF2B5EF4-FFF2-40B4-BE49-F238E27FC236}">
                <a16:creationId xmlns:a16="http://schemas.microsoft.com/office/drawing/2014/main" id="{094565A1-1566-F930-3E65-EA22372A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6412" y="3979168"/>
            <a:ext cx="3295565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0015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706D66-3153-F620-852B-9B95688C31FD}"/>
              </a:ext>
            </a:extLst>
          </p:cNvPr>
          <p:cNvSpPr txBox="1"/>
          <p:nvPr/>
        </p:nvSpPr>
        <p:spPr>
          <a:xfrm>
            <a:off x="869430" y="719528"/>
            <a:ext cx="734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u="sng" dirty="0"/>
              <a:t>Γωνιακή </a:t>
            </a:r>
            <a:r>
              <a:rPr lang="el-GR" sz="2800" u="sng" dirty="0" err="1"/>
              <a:t>χειλίτιδα</a:t>
            </a:r>
            <a:endParaRPr lang="el-GR" sz="2800" u="sng" dirty="0"/>
          </a:p>
        </p:txBody>
      </p:sp>
      <p:pic>
        <p:nvPicPr>
          <p:cNvPr id="6" name="Θέση περιεχομένου 7">
            <a:extLst>
              <a:ext uri="{FF2B5EF4-FFF2-40B4-BE49-F238E27FC236}">
                <a16:creationId xmlns:a16="http://schemas.microsoft.com/office/drawing/2014/main" id="{5004E4D0-7832-56B0-4B66-993CB3244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204" y="1242748"/>
            <a:ext cx="3144366" cy="24253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80CDFBF-7A02-C773-4F9B-643A8B103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9659" y="3916411"/>
            <a:ext cx="3182911" cy="207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E31C7D9-0810-C2D7-7090-05A2D0C2CA8A}"/>
              </a:ext>
            </a:extLst>
          </p:cNvPr>
          <p:cNvSpPr txBox="1">
            <a:spLocks noChangeArrowheads="1"/>
          </p:cNvSpPr>
          <p:nvPr/>
        </p:nvSpPr>
        <p:spPr>
          <a:xfrm>
            <a:off x="767593" y="1537628"/>
            <a:ext cx="6847409" cy="426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cs typeface="Times New Roman" pitchFamily="18" charset="0"/>
              </a:rPr>
              <a:t>Συνυπάρχει με  χρόνια </a:t>
            </a:r>
            <a:r>
              <a:rPr lang="el-GR" sz="2000" dirty="0" err="1">
                <a:cs typeface="Times New Roman" pitchFamily="18" charset="0"/>
              </a:rPr>
              <a:t>ερυθηματώδη</a:t>
            </a:r>
            <a:r>
              <a:rPr lang="el-GR" sz="2000" dirty="0">
                <a:cs typeface="Times New Roman" pitchFamily="18" charset="0"/>
              </a:rPr>
              <a:t> μορφή </a:t>
            </a:r>
            <a:r>
              <a:rPr lang="el-GR" sz="2000" dirty="0" err="1">
                <a:cs typeface="Times New Roman" pitchFamily="18" charset="0"/>
              </a:rPr>
              <a:t>καντιντίασης</a:t>
            </a:r>
            <a:endParaRPr lang="el-GR" sz="2000" dirty="0"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cs typeface="Times New Roman" pitchFamily="18" charset="0"/>
              </a:rPr>
              <a:t>Ερυθρότητα και σχηματισμός επώδυνων εξελκώσεων στις γωνίες του στόματος που αργότερα καλύπτονται από εφελκίδες 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cs typeface="Times New Roman" pitchFamily="18" charset="0"/>
              </a:rPr>
              <a:t>Επιβαρυντικοί παράγοντες: </a:t>
            </a:r>
            <a:r>
              <a:rPr lang="el-GR" sz="2000" b="1" dirty="0">
                <a:cs typeface="Times New Roman" pitchFamily="18" charset="0"/>
              </a:rPr>
              <a:t>προχωρημένη ηλικία, παλιές φθαρμένες οδοντοστοιχίες και απώλεια σιέλου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el-GR" sz="2000" dirty="0">
                <a:cs typeface="Times New Roman" pitchFamily="18" charset="0"/>
              </a:rPr>
              <a:t>Δ/Δ: γωνιώδης </a:t>
            </a:r>
            <a:r>
              <a:rPr lang="el-GR" sz="2000" dirty="0" err="1">
                <a:cs typeface="Times New Roman" pitchFamily="18" charset="0"/>
              </a:rPr>
              <a:t>χειλίτιδα</a:t>
            </a:r>
            <a:r>
              <a:rPr lang="el-GR" sz="2000" dirty="0">
                <a:cs typeface="Times New Roman" pitchFamily="18" charset="0"/>
              </a:rPr>
              <a:t> από σταφυλόκοκκο / στρεπτόκοκκο, σιδηροπενία, έλλειψη βιταμινών</a:t>
            </a:r>
          </a:p>
          <a:p>
            <a:pPr>
              <a:lnSpc>
                <a:spcPct val="80000"/>
              </a:lnSpc>
              <a:defRPr/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buClr>
                <a:schemeClr val="tx1"/>
              </a:buClr>
              <a:buFontTx/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352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666CBCFE-25F0-C430-86BA-F89B788B8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050379"/>
              </p:ext>
            </p:extLst>
          </p:nvPr>
        </p:nvGraphicFramePr>
        <p:xfrm>
          <a:off x="2032000" y="719666"/>
          <a:ext cx="950350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826E2B3-4E66-C66D-BC8D-2F9D854F559A}"/>
              </a:ext>
            </a:extLst>
          </p:cNvPr>
          <p:cNvSpPr txBox="1"/>
          <p:nvPr/>
        </p:nvSpPr>
        <p:spPr>
          <a:xfrm>
            <a:off x="1834853" y="719666"/>
            <a:ext cx="637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Ταξινόμηση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2041B-263B-CD43-7F3D-A115B13B80D0}"/>
              </a:ext>
            </a:extLst>
          </p:cNvPr>
          <p:cNvSpPr txBox="1"/>
          <p:nvPr/>
        </p:nvSpPr>
        <p:spPr>
          <a:xfrm>
            <a:off x="1974506" y="5492002"/>
            <a:ext cx="9561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i="1" dirty="0"/>
              <a:t>*</a:t>
            </a:r>
            <a:r>
              <a:rPr lang="el-GR" sz="1800" i="1" dirty="0"/>
              <a:t>Ασυνήθεις μυκητιάσεις (</a:t>
            </a:r>
            <a:r>
              <a:rPr lang="el-GR" sz="1800" i="1" dirty="0" err="1"/>
              <a:t>πιέδρα</a:t>
            </a:r>
            <a:r>
              <a:rPr lang="el-GR" sz="1800" i="1" dirty="0"/>
              <a:t>, δερματική </a:t>
            </a:r>
            <a:r>
              <a:rPr lang="el-GR" sz="1800" i="1" dirty="0" err="1"/>
              <a:t>κλαδοσπορίαση</a:t>
            </a:r>
            <a:r>
              <a:rPr lang="el-GR" sz="1800" i="1" dirty="0"/>
              <a:t>, λοιμώξεις από μη </a:t>
            </a:r>
            <a:r>
              <a:rPr lang="el-GR" sz="1800" i="1" dirty="0" err="1"/>
              <a:t>δερματόφυτα</a:t>
            </a:r>
            <a:r>
              <a:rPr lang="el-GR" sz="1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368609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B245E1-EF42-99B0-C1D3-BD0F533D0D6E}"/>
              </a:ext>
            </a:extLst>
          </p:cNvPr>
          <p:cNvSpPr txBox="1"/>
          <p:nvPr/>
        </p:nvSpPr>
        <p:spPr>
          <a:xfrm>
            <a:off x="1117600" y="740229"/>
            <a:ext cx="766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Καντιντ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ί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αση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 βλεννογόνων γεννητικών οργάνων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1712F-D5B9-CD66-9B1E-1F723ECE6082}"/>
              </a:ext>
            </a:extLst>
          </p:cNvPr>
          <p:cNvSpPr txBox="1"/>
          <p:nvPr/>
        </p:nvSpPr>
        <p:spPr>
          <a:xfrm>
            <a:off x="1117600" y="1583008"/>
            <a:ext cx="802640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800" dirty="0">
                <a:latin typeface="+mn-lt"/>
              </a:rPr>
              <a:t>Λοίμωξη από πολλαπλ</a:t>
            </a:r>
            <a:r>
              <a:rPr lang="el-GR" dirty="0"/>
              <a:t>ασιασ</a:t>
            </a:r>
            <a:r>
              <a:rPr lang="el-GR" sz="1800" dirty="0">
                <a:latin typeface="+mn-lt"/>
              </a:rPr>
              <a:t>μό και </a:t>
            </a:r>
            <a:r>
              <a:rPr lang="el-GR" sz="1800" b="1" dirty="0">
                <a:latin typeface="+mn-lt"/>
              </a:rPr>
              <a:t>μετάπτωση από σαπροφυτική σε παρασιτική φάση της </a:t>
            </a:r>
            <a:r>
              <a:rPr lang="en-US" sz="1800" b="1" dirty="0" err="1">
                <a:latin typeface="+mn-lt"/>
              </a:rPr>
              <a:t>C.albicans</a:t>
            </a:r>
            <a:r>
              <a:rPr lang="el-GR" sz="1800" b="1" dirty="0">
                <a:latin typeface="+mn-lt"/>
              </a:rPr>
              <a:t> </a:t>
            </a:r>
            <a:r>
              <a:rPr lang="el-GR" sz="1800" dirty="0">
                <a:latin typeface="+mn-lt"/>
              </a:rPr>
              <a:t>των βλεννογόνων  αιδοίου, κόλπου, βαλάνου, </a:t>
            </a:r>
            <a:r>
              <a:rPr lang="el-GR" sz="1800" dirty="0" err="1">
                <a:latin typeface="+mn-lt"/>
              </a:rPr>
              <a:t>ακροποσθίας</a:t>
            </a:r>
            <a:endParaRPr lang="el-GR" sz="1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800" dirty="0">
                <a:latin typeface="+mn-lt"/>
              </a:rPr>
              <a:t> Κύριο αίτιο </a:t>
            </a:r>
            <a:r>
              <a:rPr lang="en-US" sz="1800" b="1" dirty="0" err="1">
                <a:latin typeface="+mn-lt"/>
              </a:rPr>
              <a:t>C.albicans</a:t>
            </a:r>
            <a:r>
              <a:rPr lang="en-US" sz="1800" b="1" dirty="0">
                <a:latin typeface="+mn-lt"/>
              </a:rPr>
              <a:t> (85-90%) </a:t>
            </a:r>
            <a:r>
              <a:rPr lang="el-GR" sz="1800" dirty="0">
                <a:latin typeface="+mn-lt"/>
              </a:rPr>
              <a:t>ακολουθούμενη από </a:t>
            </a:r>
            <a:r>
              <a:rPr lang="en-US" sz="1800" b="1" dirty="0" err="1">
                <a:latin typeface="+mn-lt"/>
              </a:rPr>
              <a:t>C.glabrata</a:t>
            </a:r>
            <a:r>
              <a:rPr lang="en-US" sz="1800" b="1" dirty="0">
                <a:latin typeface="+mn-lt"/>
              </a:rPr>
              <a:t>, </a:t>
            </a:r>
            <a:r>
              <a:rPr lang="en-US" sz="1800" b="1" dirty="0" err="1">
                <a:latin typeface="+mn-lt"/>
              </a:rPr>
              <a:t>C.tropicalis</a:t>
            </a:r>
            <a:r>
              <a:rPr lang="el-GR" sz="1800" b="1" dirty="0">
                <a:latin typeface="+mn-lt"/>
              </a:rPr>
              <a:t>    </a:t>
            </a:r>
            <a:endParaRPr lang="el-GR" sz="1800" dirty="0">
              <a:latin typeface="+mn-lt"/>
            </a:endParaRP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D825D0D2-30D8-F27C-9017-EB89F019D14F}"/>
              </a:ext>
            </a:extLst>
          </p:cNvPr>
          <p:cNvSpPr txBox="1">
            <a:spLocks/>
          </p:cNvSpPr>
          <p:nvPr/>
        </p:nvSpPr>
        <p:spPr>
          <a:xfrm>
            <a:off x="1117600" y="4043758"/>
            <a:ext cx="6861175" cy="12241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accent2">
                  <a:lumMod val="75000"/>
                </a:schemeClr>
              </a:buClr>
              <a:buFont typeface="+mj-lt"/>
              <a:buAutoNum type="romanUcPeriod"/>
            </a:pPr>
            <a:r>
              <a:rPr lang="el-GR" sz="2400" dirty="0" err="1">
                <a:cs typeface="Times New Roman" pitchFamily="18" charset="0"/>
              </a:rPr>
              <a:t>Αιδοιοκολπίτιδα</a:t>
            </a:r>
            <a:endParaRPr lang="el-GR" sz="2400" dirty="0">
              <a:cs typeface="Times New Roman" pitchFamily="18" charset="0"/>
            </a:endParaRPr>
          </a:p>
          <a:p>
            <a:pPr marL="571500" indent="-571500">
              <a:buClr>
                <a:schemeClr val="accent2">
                  <a:lumMod val="75000"/>
                </a:schemeClr>
              </a:buClr>
              <a:buFont typeface="+mj-lt"/>
              <a:buAutoNum type="romanUcPeriod"/>
            </a:pPr>
            <a:r>
              <a:rPr lang="el-GR" sz="2400" dirty="0" err="1">
                <a:cs typeface="Times New Roman" pitchFamily="18" charset="0"/>
              </a:rPr>
              <a:t>Βαλανοποσθίτιδα</a:t>
            </a:r>
            <a:r>
              <a:rPr lang="el-GR" sz="2400" dirty="0">
                <a:cs typeface="Times New Roman" pitchFamily="18" charset="0"/>
              </a:rPr>
              <a:t> </a:t>
            </a:r>
          </a:p>
          <a:p>
            <a:pPr marL="571500" indent="-571500">
              <a:buFont typeface="+mj-lt"/>
              <a:buAutoNum type="romanUcPeriod"/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anose="020B0604020202020204" pitchFamily="34" charset="0"/>
              <a:buNone/>
            </a:pPr>
            <a:endParaRPr lang="el-GR" dirty="0"/>
          </a:p>
          <a:p>
            <a:pPr marL="571500" indent="-571500">
              <a:buFont typeface="+mj-lt"/>
              <a:buAutoNum type="romanUcPeriod"/>
            </a:pPr>
            <a:endParaRPr lang="el-GR" dirty="0"/>
          </a:p>
        </p:txBody>
      </p:sp>
      <p:sp>
        <p:nvSpPr>
          <p:cNvPr id="6" name="3 - TextBox">
            <a:extLst>
              <a:ext uri="{FF2B5EF4-FFF2-40B4-BE49-F238E27FC236}">
                <a16:creationId xmlns:a16="http://schemas.microsoft.com/office/drawing/2014/main" id="{D1117A06-2E2E-61B5-4572-81AB72A01F44}"/>
              </a:ext>
            </a:extLst>
          </p:cNvPr>
          <p:cNvSpPr txBox="1"/>
          <p:nvPr/>
        </p:nvSpPr>
        <p:spPr>
          <a:xfrm>
            <a:off x="1428168" y="3563627"/>
            <a:ext cx="410445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800" b="1" dirty="0">
                <a:latin typeface="+mn-lt"/>
              </a:rPr>
              <a:t>Κλινικές μορφές</a:t>
            </a:r>
          </a:p>
        </p:txBody>
      </p:sp>
    </p:spTree>
    <p:extLst>
      <p:ext uri="{BB962C8B-B14F-4D97-AF65-F5344CB8AC3E}">
        <p14:creationId xmlns:p14="http://schemas.microsoft.com/office/powerpoint/2010/main" val="2751190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AD1980-CA9E-875B-5AEF-26735097054B}"/>
              </a:ext>
            </a:extLst>
          </p:cNvPr>
          <p:cNvSpPr txBox="1"/>
          <p:nvPr/>
        </p:nvSpPr>
        <p:spPr>
          <a:xfrm>
            <a:off x="1117600" y="798286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u="sng" dirty="0" err="1"/>
              <a:t>Αιδιοκολπίτιδα</a:t>
            </a:r>
            <a:endParaRPr lang="el-GR" sz="2800" u="sng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3D18650A-3FC9-6E7D-A3B0-C132C5021EA4}"/>
              </a:ext>
            </a:extLst>
          </p:cNvPr>
          <p:cNvSpPr txBox="1">
            <a:spLocks/>
          </p:cNvSpPr>
          <p:nvPr/>
        </p:nvSpPr>
        <p:spPr>
          <a:xfrm>
            <a:off x="539552" y="2356196"/>
            <a:ext cx="9896219" cy="33843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</a:pPr>
            <a:r>
              <a:rPr lang="el-GR" sz="2000" dirty="0"/>
              <a:t> 75% των γυναικών  αναπαραγωγικής ηλικίας ένα επεισόδιο και 45%  περισσότερα επεισόδια κολπικής </a:t>
            </a:r>
            <a:r>
              <a:rPr lang="el-GR" sz="2000" dirty="0" err="1"/>
              <a:t>καντιντίασης</a:t>
            </a:r>
            <a:endParaRPr lang="el-GR" sz="2000" dirty="0">
              <a:cs typeface="Times New Roman" pitchFamily="18" charset="0"/>
            </a:endParaRPr>
          </a:p>
          <a:p>
            <a:pPr marL="571500" indent="-571500">
              <a:lnSpc>
                <a:spcPct val="150000"/>
              </a:lnSpc>
            </a:pPr>
            <a:r>
              <a:rPr lang="el-GR" sz="2000" dirty="0"/>
              <a:t>Διαταραχή φυσιολογικής χλωρίδας του κόλπου από: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2000" dirty="0"/>
              <a:t>	 Ηλικία, </a:t>
            </a:r>
            <a:r>
              <a:rPr lang="en-US" sz="2000" dirty="0"/>
              <a:t>stress,</a:t>
            </a:r>
            <a:r>
              <a:rPr lang="el-GR" sz="2000" dirty="0"/>
              <a:t> αντισυλληπτικά, εγκυμοσύνη, αντιβιοτικά, Σ.Δ., </a:t>
            </a:r>
            <a:r>
              <a:rPr lang="el-GR" sz="2000" dirty="0" err="1"/>
              <a:t>ανοσοκαταστολή</a:t>
            </a:r>
            <a:r>
              <a:rPr lang="el-GR" sz="2000" dirty="0"/>
              <a:t>, 	</a:t>
            </a:r>
            <a:r>
              <a:rPr lang="el-GR" sz="2000" dirty="0" err="1"/>
              <a:t>στεροειδή</a:t>
            </a:r>
            <a:r>
              <a:rPr lang="el-GR" sz="2000" dirty="0"/>
              <a:t>, στενά ενδύματα</a:t>
            </a:r>
          </a:p>
          <a:p>
            <a:pPr marL="571500" indent="-571500">
              <a:lnSpc>
                <a:spcPct val="150000"/>
              </a:lnSpc>
            </a:pPr>
            <a:r>
              <a:rPr lang="el-GR" sz="2000" dirty="0"/>
              <a:t>Χρόνια μορφή  ανθεκτική στην θεραπεία και  συνυπάρχουσα στοματική </a:t>
            </a:r>
            <a:r>
              <a:rPr lang="el-GR" sz="2000" dirty="0" err="1"/>
              <a:t>καντιντίαση</a:t>
            </a:r>
            <a:r>
              <a:rPr lang="el-GR" sz="2000" dirty="0"/>
              <a:t> </a:t>
            </a:r>
            <a:r>
              <a:rPr lang="el-GR" sz="2000" dirty="0">
                <a:sym typeface="Wingdings" pitchFamily="2" charset="2"/>
              </a:rPr>
              <a:t> </a:t>
            </a:r>
            <a:r>
              <a:rPr lang="el-GR" sz="2000" dirty="0"/>
              <a:t>εκδήλωση HIV λοίμωξης</a:t>
            </a:r>
          </a:p>
          <a:p>
            <a:pPr marL="571500" indent="-571500"/>
            <a:endParaRPr lang="el-GR" sz="2000" dirty="0"/>
          </a:p>
          <a:p>
            <a:pPr marL="571500" indent="-571500"/>
            <a:endParaRPr lang="el-GR" sz="20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l-GR" sz="2000" dirty="0"/>
          </a:p>
          <a:p>
            <a:pPr marL="571500" indent="-571500"/>
            <a:endParaRPr lang="el-GR" sz="2000" dirty="0"/>
          </a:p>
          <a:p>
            <a:pPr marL="571500" indent="-571500"/>
            <a:endParaRPr lang="el-GR" sz="2000" dirty="0"/>
          </a:p>
          <a:p>
            <a:pPr marL="571500" indent="-571500">
              <a:buFont typeface="Arial" panose="020B0604020202020204" pitchFamily="34" charset="0"/>
              <a:buNone/>
            </a:pPr>
            <a:endParaRPr lang="el-GR" dirty="0"/>
          </a:p>
          <a:p>
            <a:pPr marL="571500" indent="-571500">
              <a:buFont typeface="+mj-lt"/>
              <a:buAutoNum type="romanUcPeriod"/>
            </a:pPr>
            <a:endParaRPr lang="el-GR" dirty="0"/>
          </a:p>
        </p:txBody>
      </p:sp>
      <p:sp>
        <p:nvSpPr>
          <p:cNvPr id="4" name="7 - TextBox">
            <a:extLst>
              <a:ext uri="{FF2B5EF4-FFF2-40B4-BE49-F238E27FC236}">
                <a16:creationId xmlns:a16="http://schemas.microsoft.com/office/drawing/2014/main" id="{DEE1BFDB-0F6F-8B3B-11BE-B3E39B2361BB}"/>
              </a:ext>
            </a:extLst>
          </p:cNvPr>
          <p:cNvSpPr txBox="1"/>
          <p:nvPr/>
        </p:nvSpPr>
        <p:spPr>
          <a:xfrm>
            <a:off x="1117600" y="1626485"/>
            <a:ext cx="45365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Επιδημιολογία - Παθογένεια</a:t>
            </a:r>
          </a:p>
        </p:txBody>
      </p:sp>
    </p:spTree>
    <p:extLst>
      <p:ext uri="{BB962C8B-B14F-4D97-AF65-F5344CB8AC3E}">
        <p14:creationId xmlns:p14="http://schemas.microsoft.com/office/powerpoint/2010/main" val="594829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AD1980-CA9E-875B-5AEF-26735097054B}"/>
              </a:ext>
            </a:extLst>
          </p:cNvPr>
          <p:cNvSpPr txBox="1"/>
          <p:nvPr/>
        </p:nvSpPr>
        <p:spPr>
          <a:xfrm>
            <a:off x="1117600" y="798286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u="sng" dirty="0" err="1"/>
              <a:t>Αιδιοκολπίτιδα</a:t>
            </a:r>
            <a:endParaRPr lang="el-GR" sz="2800" u="sng" dirty="0"/>
          </a:p>
        </p:txBody>
      </p:sp>
      <p:pic>
        <p:nvPicPr>
          <p:cNvPr id="5" name="Picture 2" descr="D:\Επιφάνεια εργασίας\epifaneia ergasias\PHOTOS\CANDIDA ΘΕΤΙΚΟ 1\IMG_9371.JPG">
            <a:extLst>
              <a:ext uri="{FF2B5EF4-FFF2-40B4-BE49-F238E27FC236}">
                <a16:creationId xmlns:a16="http://schemas.microsoft.com/office/drawing/2014/main" id="{ED915B8A-BE4E-D87D-A9CE-E5838BBA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0" t="16158" r="17409" b="5096"/>
          <a:stretch>
            <a:fillRect/>
          </a:stretch>
        </p:blipFill>
        <p:spPr bwMode="auto">
          <a:xfrm>
            <a:off x="6933884" y="2233472"/>
            <a:ext cx="38908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7D69B754-A827-997A-50FE-E70DDA838866}"/>
              </a:ext>
            </a:extLst>
          </p:cNvPr>
          <p:cNvSpPr txBox="1">
            <a:spLocks/>
          </p:cNvSpPr>
          <p:nvPr/>
        </p:nvSpPr>
        <p:spPr>
          <a:xfrm>
            <a:off x="1117600" y="2233472"/>
            <a:ext cx="5040560" cy="41764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Οίδημα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Ερύθημα </a:t>
            </a:r>
            <a:r>
              <a:rPr lang="en-US" sz="2000" dirty="0"/>
              <a:t> </a:t>
            </a:r>
            <a:r>
              <a:rPr lang="el-GR" sz="2000" dirty="0" err="1"/>
              <a:t>χειλέων</a:t>
            </a:r>
            <a:r>
              <a:rPr lang="el-GR" sz="2000" dirty="0"/>
              <a:t> - κόλπου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Περιφερικά </a:t>
            </a:r>
            <a:r>
              <a:rPr lang="en-US" sz="2000" dirty="0"/>
              <a:t> </a:t>
            </a:r>
            <a:r>
              <a:rPr lang="el-GR" sz="2000" dirty="0" err="1"/>
              <a:t>βλατιδοφλυκταινίδια</a:t>
            </a:r>
            <a:endParaRPr lang="el-GR" sz="20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Έκκριμα  </a:t>
            </a:r>
            <a:r>
              <a:rPr lang="el-GR" sz="2000" dirty="0" err="1"/>
              <a:t>λευκωπό</a:t>
            </a:r>
            <a:r>
              <a:rPr lang="el-GR" sz="2000" dirty="0"/>
              <a:t> (κομμένο γάλα)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Έντονος κνησμός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Καύσος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l-GR" sz="2000" dirty="0" err="1"/>
              <a:t>Δυσπαρεύνεια</a:t>
            </a:r>
            <a:endParaRPr lang="el-GR" sz="2000" dirty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cs typeface="Times New Roman" pitchFamily="18" charset="0"/>
              </a:rPr>
              <a:t>Πιθανή δυσουρία</a:t>
            </a:r>
            <a:endParaRPr lang="el-GR" sz="2000" dirty="0"/>
          </a:p>
          <a:p>
            <a:pPr marL="571500" indent="-571500"/>
            <a:endParaRPr lang="el-GR" sz="2000" dirty="0"/>
          </a:p>
          <a:p>
            <a:pPr marL="571500" indent="-571500">
              <a:buFont typeface="Arial" panose="020B0604020202020204" pitchFamily="34" charset="0"/>
              <a:buNone/>
            </a:pPr>
            <a:endParaRPr lang="el-GR" dirty="0"/>
          </a:p>
          <a:p>
            <a:pPr marL="571500" indent="-571500">
              <a:buFont typeface="+mj-lt"/>
              <a:buAutoNum type="romanUcPeriod"/>
            </a:pPr>
            <a:endParaRPr lang="el-GR" dirty="0"/>
          </a:p>
        </p:txBody>
      </p:sp>
      <p:sp>
        <p:nvSpPr>
          <p:cNvPr id="7" name="7 - TextBox">
            <a:extLst>
              <a:ext uri="{FF2B5EF4-FFF2-40B4-BE49-F238E27FC236}">
                <a16:creationId xmlns:a16="http://schemas.microsoft.com/office/drawing/2014/main" id="{99469148-3C44-85A9-298A-96DB0CBBEF98}"/>
              </a:ext>
            </a:extLst>
          </p:cNvPr>
          <p:cNvSpPr txBox="1"/>
          <p:nvPr/>
        </p:nvSpPr>
        <p:spPr>
          <a:xfrm>
            <a:off x="1117600" y="1657408"/>
            <a:ext cx="45365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Κλινική εικόνα</a:t>
            </a:r>
          </a:p>
        </p:txBody>
      </p:sp>
    </p:spTree>
    <p:extLst>
      <p:ext uri="{BB962C8B-B14F-4D97-AF65-F5344CB8AC3E}">
        <p14:creationId xmlns:p14="http://schemas.microsoft.com/office/powerpoint/2010/main" val="1297725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AD1980-CA9E-875B-5AEF-26735097054B}"/>
              </a:ext>
            </a:extLst>
          </p:cNvPr>
          <p:cNvSpPr txBox="1"/>
          <p:nvPr/>
        </p:nvSpPr>
        <p:spPr>
          <a:xfrm>
            <a:off x="1117600" y="798286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u="sng" dirty="0" err="1"/>
              <a:t>Βαλανοποσθίτιδα</a:t>
            </a:r>
            <a:r>
              <a:rPr lang="el-GR" sz="2800" u="sng" dirty="0"/>
              <a:t> </a:t>
            </a:r>
          </a:p>
        </p:txBody>
      </p:sp>
      <p:pic>
        <p:nvPicPr>
          <p:cNvPr id="3" name="Θέση περιεχομένου 4">
            <a:extLst>
              <a:ext uri="{FF2B5EF4-FFF2-40B4-BE49-F238E27FC236}">
                <a16:creationId xmlns:a16="http://schemas.microsoft.com/office/drawing/2014/main" id="{5F242520-8AE8-6263-5301-10F3E245C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732" y="2061735"/>
            <a:ext cx="3326783" cy="3573555"/>
          </a:xfrm>
          <a:prstGeom prst="rect">
            <a:avLst/>
          </a:prstGeom>
        </p:spPr>
      </p:pic>
      <p:sp>
        <p:nvSpPr>
          <p:cNvPr id="4" name="2 - Θέση περιεχομένου">
            <a:extLst>
              <a:ext uri="{FF2B5EF4-FFF2-40B4-BE49-F238E27FC236}">
                <a16:creationId xmlns:a16="http://schemas.microsoft.com/office/drawing/2014/main" id="{C7446A66-8EB9-45ED-BA26-34BFE0D1EE95}"/>
              </a:ext>
            </a:extLst>
          </p:cNvPr>
          <p:cNvSpPr txBox="1">
            <a:spLocks/>
          </p:cNvSpPr>
          <p:nvPr/>
        </p:nvSpPr>
        <p:spPr bwMode="auto">
          <a:xfrm>
            <a:off x="870496" y="1522692"/>
            <a:ext cx="547260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000" indent="-360000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Διάχυτο ερύθημα βαλάνου</a:t>
            </a:r>
          </a:p>
          <a:p>
            <a:pPr marL="360000" indent="-360000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Κηλιδοβλατιδώδεις</a:t>
            </a:r>
            <a:r>
              <a:rPr lang="el-G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βλάβες</a:t>
            </a:r>
          </a:p>
          <a:p>
            <a:pPr marL="360000" indent="-360000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Πολλαπλά μεμονωμένα </a:t>
            </a:r>
            <a:r>
              <a:rPr lang="el-GR" sz="2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φλυκταινίδια</a:t>
            </a:r>
            <a:endParaRPr lang="el-GR" sz="2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0000" indent="-360000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Ήπιος κνησμός</a:t>
            </a:r>
          </a:p>
          <a:p>
            <a:pPr marL="360000" indent="-360000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Έντονο  οίδημα (διαβητικοί)</a:t>
            </a:r>
          </a:p>
          <a:p>
            <a:pPr marL="360000" indent="-360000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Λευκωπό</a:t>
            </a:r>
            <a:r>
              <a:rPr lang="el-G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επίχρισμα ή και </a:t>
            </a:r>
            <a:r>
              <a:rPr lang="el-GR" sz="2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κρεμώδες</a:t>
            </a:r>
            <a:r>
              <a:rPr lang="el-G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έκκριμα</a:t>
            </a:r>
          </a:p>
          <a:p>
            <a:pPr marL="360000" indent="-360000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Επώδυνες διαβρώσεις - ραγάδες </a:t>
            </a:r>
            <a:r>
              <a:rPr lang="el-GR" sz="20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ακροποσθίας</a:t>
            </a:r>
            <a:endParaRPr lang="el-GR" sz="20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Pct val="90000"/>
              <a:buFont typeface="Wingdings" pitchFamily="2" charset="2"/>
              <a:buChar char="§"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Pct val="90000"/>
              <a:buFont typeface="Wingdings" pitchFamily="2" charset="2"/>
              <a:buChar char="§"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ahoma" panose="020B0604030504040204" pitchFamily="34" charset="0"/>
              <a:cs typeface="Times New Roman" pitchFamily="18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Pct val="90000"/>
              <a:buFont typeface="Wingdings" pitchFamily="2" charset="2"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Pct val="90000"/>
              <a:buFont typeface="+mj-lt"/>
              <a:buAutoNum type="romanUcPeriod"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17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8A15B5-C21F-8634-7583-A778FFBF0452}"/>
              </a:ext>
            </a:extLst>
          </p:cNvPr>
          <p:cNvSpPr txBox="1"/>
          <p:nvPr/>
        </p:nvSpPr>
        <p:spPr>
          <a:xfrm>
            <a:off x="1117600" y="740229"/>
            <a:ext cx="766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Χρόνια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δερματοβλεννογόνια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καντιντίαση</a:t>
            </a:r>
            <a:endParaRPr lang="el-G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571A1-F907-5395-5A5D-13CE407E50D7}"/>
              </a:ext>
            </a:extLst>
          </p:cNvPr>
          <p:cNvSpPr txBox="1"/>
          <p:nvPr/>
        </p:nvSpPr>
        <p:spPr>
          <a:xfrm>
            <a:off x="1161143" y="1509486"/>
            <a:ext cx="87666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Σπάνιο σύνδρομο που εκδηλώνεται κατά την νεογνική και βρεφική ηλικία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>
                <a:cs typeface="Times New Roman" pitchFamily="18" charset="0"/>
              </a:rPr>
              <a:t>Χ</a:t>
            </a:r>
            <a:r>
              <a:rPr lang="el-GR" sz="1800" dirty="0">
                <a:cs typeface="Times New Roman" pitchFamily="18" charset="0"/>
              </a:rPr>
              <a:t>αρακτηρίζεται από χρόνιες λοιμώξεις του στόματος, του δέρματος και των ονύχων ανθιστάμενες στις θεραπείες</a:t>
            </a:r>
          </a:p>
          <a:p>
            <a:pPr marL="285750" indent="-285750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800" dirty="0">
                <a:cs typeface="Times New Roman" pitchFamily="18" charset="0"/>
              </a:rPr>
              <a:t>Σχετίζεται με διαταραχές της κυτταρικής ανοσίας και κυρίως Τ- λεμφοκυττάρων </a:t>
            </a:r>
          </a:p>
          <a:p>
            <a:pPr marL="285750" indent="-285750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800" dirty="0">
                <a:cs typeface="Times New Roman" pitchFamily="18" charset="0"/>
              </a:rPr>
              <a:t>Κληρονομείται με </a:t>
            </a:r>
            <a:r>
              <a:rPr lang="el-GR" sz="1800" dirty="0" err="1">
                <a:cs typeface="Times New Roman" pitchFamily="18" charset="0"/>
              </a:rPr>
              <a:t>αυτοσωματικό</a:t>
            </a:r>
            <a:r>
              <a:rPr lang="el-GR" sz="1800" dirty="0">
                <a:cs typeface="Times New Roman" pitchFamily="18" charset="0"/>
              </a:rPr>
              <a:t> υπολειπόμενο ή </a:t>
            </a:r>
            <a:r>
              <a:rPr lang="el-GR" sz="1800" dirty="0" err="1">
                <a:cs typeface="Times New Roman" pitchFamily="18" charset="0"/>
              </a:rPr>
              <a:t>αυτοσωματικό</a:t>
            </a:r>
            <a:r>
              <a:rPr lang="el-GR" sz="1800" dirty="0">
                <a:cs typeface="Times New Roman" pitchFamily="18" charset="0"/>
              </a:rPr>
              <a:t> επικρατούντα χαρακτήρα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l-GR" sz="1800" dirty="0">
              <a:cs typeface="Times New Roman" pitchFamily="18" charset="0"/>
            </a:endParaRPr>
          </a:p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CCC8F-6550-777A-F6D2-CD730B6FD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2832" y="3922047"/>
            <a:ext cx="3083226" cy="249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565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8A15B5-C21F-8634-7583-A778FFBF0452}"/>
              </a:ext>
            </a:extLst>
          </p:cNvPr>
          <p:cNvSpPr txBox="1"/>
          <p:nvPr/>
        </p:nvSpPr>
        <p:spPr>
          <a:xfrm>
            <a:off x="1117600" y="740229"/>
            <a:ext cx="766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Χρόνια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δερματοβλεννογόνια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καντιντίαση</a:t>
            </a:r>
            <a:endParaRPr lang="el-G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28AC61-AD85-C977-3335-A1E9D62428C9}"/>
              </a:ext>
            </a:extLst>
          </p:cNvPr>
          <p:cNvSpPr txBox="1">
            <a:spLocks noChangeArrowheads="1"/>
          </p:cNvSpPr>
          <p:nvPr/>
        </p:nvSpPr>
        <p:spPr>
          <a:xfrm>
            <a:off x="1117600" y="1972072"/>
            <a:ext cx="4383314" cy="426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cs typeface="Times New Roman" pitchFamily="18" charset="0"/>
              </a:rPr>
              <a:t>Όνυχες: χρόνια παρωνυχία, προσβολή ονυχαίας πλάκας με </a:t>
            </a:r>
            <a:r>
              <a:rPr lang="el-GR" sz="2000" dirty="0" err="1">
                <a:cs typeface="Times New Roman" pitchFamily="18" charset="0"/>
              </a:rPr>
              <a:t>υπερκεράτωση</a:t>
            </a:r>
            <a:r>
              <a:rPr lang="el-GR" sz="2000" dirty="0">
                <a:cs typeface="Times New Roman" pitchFamily="18" charset="0"/>
              </a:rPr>
              <a:t>, ολική </a:t>
            </a:r>
            <a:r>
              <a:rPr lang="el-GR" sz="2000" dirty="0" err="1">
                <a:cs typeface="Times New Roman" pitchFamily="18" charset="0"/>
              </a:rPr>
              <a:t>ονυχοδυστροφία</a:t>
            </a:r>
            <a:endParaRPr lang="el-GR" sz="2000" dirty="0"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cs typeface="Times New Roman" pitchFamily="18" charset="0"/>
              </a:rPr>
              <a:t>Στοματικός βλεννογόνος: φλεγμονή με επώδυνες διαβρώσεις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>
                <a:cs typeface="Times New Roman" pitchFamily="18" charset="0"/>
              </a:rPr>
              <a:t>Γωνιώδης </a:t>
            </a:r>
            <a:r>
              <a:rPr lang="el-GR" sz="2000" dirty="0" err="1">
                <a:cs typeface="Times New Roman" pitchFamily="18" charset="0"/>
              </a:rPr>
              <a:t>χειλίτιδα</a:t>
            </a:r>
            <a:r>
              <a:rPr lang="el-GR" sz="2000" dirty="0">
                <a:cs typeface="Times New Roman" pitchFamily="18" charset="0"/>
              </a:rPr>
              <a:t> (πρόδρομο σημείο), ραγάδες </a:t>
            </a:r>
            <a:r>
              <a:rPr lang="el-GR" sz="2000" dirty="0" err="1">
                <a:cs typeface="Times New Roman" pitchFamily="18" charset="0"/>
              </a:rPr>
              <a:t>χειλέων</a:t>
            </a:r>
            <a:endParaRPr lang="el-GR" sz="2000" dirty="0">
              <a:cs typeface="Times New Roman" pitchFamily="18" charset="0"/>
            </a:endParaRPr>
          </a:p>
          <a:p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- TextBox">
            <a:extLst>
              <a:ext uri="{FF2B5EF4-FFF2-40B4-BE49-F238E27FC236}">
                <a16:creationId xmlns:a16="http://schemas.microsoft.com/office/drawing/2014/main" id="{D9603180-098A-3104-8DC4-52936ABC5849}"/>
              </a:ext>
            </a:extLst>
          </p:cNvPr>
          <p:cNvSpPr txBox="1"/>
          <p:nvPr/>
        </p:nvSpPr>
        <p:spPr>
          <a:xfrm>
            <a:off x="1261616" y="1547340"/>
            <a:ext cx="331236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b="1" dirty="0">
                <a:latin typeface="+mn-lt"/>
              </a:rPr>
              <a:t>Κλινική εικόνα</a:t>
            </a:r>
          </a:p>
        </p:txBody>
      </p:sp>
      <p:pic>
        <p:nvPicPr>
          <p:cNvPr id="7" name="Picture 5" descr="chronic_paronychia_1_071226">
            <a:extLst>
              <a:ext uri="{FF2B5EF4-FFF2-40B4-BE49-F238E27FC236}">
                <a16:creationId xmlns:a16="http://schemas.microsoft.com/office/drawing/2014/main" id="{7270C4AB-CDF4-0345-3AAE-D0D426E65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591" y="2486270"/>
            <a:ext cx="4017103" cy="250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6326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4BC6E9-517D-1F8F-C225-294D2660D9B6}"/>
              </a:ext>
            </a:extLst>
          </p:cNvPr>
          <p:cNvSpPr txBox="1"/>
          <p:nvPr/>
        </p:nvSpPr>
        <p:spPr>
          <a:xfrm>
            <a:off x="1146629" y="870857"/>
            <a:ext cx="737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Ονυχομυκητι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ά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σεις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9306D-C745-D9AA-3DAB-EF177C71D4A9}"/>
              </a:ext>
            </a:extLst>
          </p:cNvPr>
          <p:cNvSpPr txBox="1"/>
          <p:nvPr/>
        </p:nvSpPr>
        <p:spPr>
          <a:xfrm>
            <a:off x="1132113" y="1785257"/>
            <a:ext cx="9855201" cy="572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Λοίμωξη ονύχων από κάθε είδους μύκητα 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800" dirty="0">
                <a:latin typeface="+mn-lt"/>
                <a:cs typeface="Times New Roman" pitchFamily="18" charset="0"/>
              </a:rPr>
              <a:t>30% όλων των μυκητιάσεων του δέρματος</a:t>
            </a:r>
            <a:endParaRPr lang="el-GR" dirty="0"/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Τα </a:t>
            </a:r>
            <a:r>
              <a:rPr lang="el-GR" dirty="0" err="1"/>
              <a:t>δερματόφυτα</a:t>
            </a:r>
            <a:r>
              <a:rPr lang="el-GR" dirty="0"/>
              <a:t> ενοχοποιούνται για το 90% των ονυχομυκητιάσεων των ποδιών και το 50% των χεριών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800" dirty="0">
                <a:latin typeface="+mn-lt"/>
                <a:cs typeface="Times New Roman" pitchFamily="18" charset="0"/>
              </a:rPr>
              <a:t>Παιδιά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sz="1800" dirty="0">
                <a:latin typeface="+mn-lt"/>
                <a:cs typeface="Times New Roman" pitchFamily="18" charset="0"/>
              </a:rPr>
              <a:t>προσβάλλονται δυσκολότερα</a:t>
            </a:r>
            <a:endParaRPr lang="en-US" sz="1800" dirty="0">
              <a:latin typeface="+mn-lt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Χρόνιο νόσημα με τάσεις υποτροπής και η θεραπεία σχετίζεται με υψηλά ποσοστά αποτυχίας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u="sng" dirty="0"/>
              <a:t>Είδη ονυχομυκητιάσεων :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dirty="0"/>
              <a:t>		-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Δερματοφυτίες ονύχων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		- Καντιντιασικές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ονυχίες</a:t>
            </a:r>
            <a:endParaRPr lang="el-G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		- Ονυχομυκητίαση από μη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δερματοφυτικούς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-σαπροφυτικούς μύκητες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endParaRPr lang="el-GR" dirty="0"/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dirty="0"/>
              <a:t>		</a:t>
            </a:r>
          </a:p>
          <a:p>
            <a:endParaRPr lang="el-GR" sz="18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5330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- Θέση περιεχομένου">
            <a:extLst>
              <a:ext uri="{FF2B5EF4-FFF2-40B4-BE49-F238E27FC236}">
                <a16:creationId xmlns:a16="http://schemas.microsoft.com/office/drawing/2014/main" id="{10F33896-C05D-9068-919B-B53EEBB82150}"/>
              </a:ext>
            </a:extLst>
          </p:cNvPr>
          <p:cNvSpPr txBox="1">
            <a:spLocks/>
          </p:cNvSpPr>
          <p:nvPr/>
        </p:nvSpPr>
        <p:spPr>
          <a:xfrm>
            <a:off x="952727" y="1295400"/>
            <a:ext cx="10513559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>
                <a:schemeClr val="accent2">
                  <a:lumMod val="75000"/>
                </a:schemeClr>
              </a:buClr>
              <a:buNone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Δερματοφυτίες ονύχων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Συχνότερο αίτια: </a:t>
            </a:r>
            <a:r>
              <a:rPr lang="en-US" sz="1800" dirty="0">
                <a:cs typeface="Times New Roman" pitchFamily="18" charset="0"/>
              </a:rPr>
              <a:t>T. rubrum, T. mentagrophytes (var </a:t>
            </a:r>
            <a:r>
              <a:rPr lang="en-US" sz="1800" dirty="0" err="1">
                <a:cs typeface="Times New Roman" pitchFamily="18" charset="0"/>
              </a:rPr>
              <a:t>interdigitale</a:t>
            </a:r>
            <a:r>
              <a:rPr lang="en-US" sz="1800" dirty="0">
                <a:cs typeface="Times New Roman" pitchFamily="18" charset="0"/>
              </a:rPr>
              <a:t>), E. </a:t>
            </a:r>
            <a:r>
              <a:rPr lang="en-US" sz="1800" dirty="0" err="1">
                <a:cs typeface="Times New Roman" pitchFamily="18" charset="0"/>
              </a:rPr>
              <a:t>floccosum</a:t>
            </a:r>
            <a:endParaRPr lang="en-US" sz="1800" dirty="0"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Όνυχες ποδιών – Ηλικιωμένοι, σπάνια σε παιδιά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Ασύμμετρη προσβολή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 err="1">
                <a:cs typeface="Times New Roman" pitchFamily="18" charset="0"/>
              </a:rPr>
              <a:t>Προδιαθεσικοί</a:t>
            </a:r>
            <a:r>
              <a:rPr lang="el-GR" sz="1800" dirty="0">
                <a:cs typeface="Times New Roman" pitchFamily="18" charset="0"/>
              </a:rPr>
              <a:t> παράγοντες</a:t>
            </a:r>
            <a:r>
              <a:rPr lang="en-US" sz="1800" dirty="0">
                <a:cs typeface="Times New Roman" pitchFamily="18" charset="0"/>
              </a:rPr>
              <a:t>: </a:t>
            </a:r>
            <a:r>
              <a:rPr lang="el-GR" sz="1800" dirty="0">
                <a:cs typeface="Times New Roman" pitchFamily="18" charset="0"/>
              </a:rPr>
              <a:t>αρτηριακές και φλεβικές διαταραχές στα κάτω άκρα (ηλικιωμένοι) / επανειλημμένοι τραυματισμοί (νέοι) / </a:t>
            </a:r>
            <a:r>
              <a:rPr lang="el-GR" sz="1800" dirty="0" err="1">
                <a:cs typeface="Times New Roman" pitchFamily="18" charset="0"/>
              </a:rPr>
              <a:t>ανοσοκαταστολή</a:t>
            </a:r>
            <a:r>
              <a:rPr lang="el-GR" sz="1800" dirty="0">
                <a:cs typeface="Times New Roman" pitchFamily="18" charset="0"/>
              </a:rPr>
              <a:t> / ΣΔ / ψωρίαση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Έμμεση μετάδοση</a:t>
            </a:r>
            <a:r>
              <a:rPr lang="en-US" sz="1800" dirty="0">
                <a:cs typeface="Times New Roman" pitchFamily="18" charset="0"/>
              </a:rPr>
              <a:t>:</a:t>
            </a:r>
            <a:r>
              <a:rPr lang="el-GR" sz="1800" dirty="0">
                <a:cs typeface="Times New Roman" pitchFamily="18" charset="0"/>
              </a:rPr>
              <a:t> συνήθως προηγείται </a:t>
            </a:r>
            <a:r>
              <a:rPr lang="el-GR" sz="1800" dirty="0" err="1">
                <a:cs typeface="Times New Roman" pitchFamily="18" charset="0"/>
              </a:rPr>
              <a:t>δερματοφυτία</a:t>
            </a:r>
            <a:r>
              <a:rPr lang="el-GR" sz="1800" dirty="0">
                <a:cs typeface="Times New Roman" pitchFamily="18" charset="0"/>
              </a:rPr>
              <a:t> των εγγύς ΜΔΠ ή των πελμάτων</a:t>
            </a:r>
          </a:p>
          <a:p>
            <a:pPr marL="0" indent="0">
              <a:lnSpc>
                <a:spcPct val="150000"/>
              </a:lnSpc>
              <a:buClr>
                <a:schemeClr val="accent2">
                  <a:lumMod val="75000"/>
                </a:schemeClr>
              </a:buClr>
              <a:buNone/>
            </a:pP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D8244-7AAB-472E-F893-048481EE2E73}"/>
              </a:ext>
            </a:extLst>
          </p:cNvPr>
          <p:cNvSpPr txBox="1"/>
          <p:nvPr/>
        </p:nvSpPr>
        <p:spPr>
          <a:xfrm>
            <a:off x="1146629" y="870857"/>
            <a:ext cx="737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Ονυχομυκητι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ά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σεις </a:t>
            </a:r>
          </a:p>
        </p:txBody>
      </p:sp>
    </p:spTree>
    <p:extLst>
      <p:ext uri="{BB962C8B-B14F-4D97-AF65-F5344CB8AC3E}">
        <p14:creationId xmlns:p14="http://schemas.microsoft.com/office/powerpoint/2010/main" val="2448621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- Θέση περιεχομένου">
            <a:extLst>
              <a:ext uri="{FF2B5EF4-FFF2-40B4-BE49-F238E27FC236}">
                <a16:creationId xmlns:a16="http://schemas.microsoft.com/office/drawing/2014/main" id="{10F33896-C05D-9068-919B-B53EEBB82150}"/>
              </a:ext>
            </a:extLst>
          </p:cNvPr>
          <p:cNvSpPr txBox="1">
            <a:spLocks/>
          </p:cNvSpPr>
          <p:nvPr/>
        </p:nvSpPr>
        <p:spPr>
          <a:xfrm>
            <a:off x="839220" y="192315"/>
            <a:ext cx="10513559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>
                <a:schemeClr val="accent2">
                  <a:lumMod val="75000"/>
                </a:schemeClr>
              </a:buClr>
              <a:buNone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Δερματοφυτίες ονύχων</a:t>
            </a:r>
          </a:p>
          <a:p>
            <a:pPr marL="0" indent="0">
              <a:lnSpc>
                <a:spcPct val="150000"/>
              </a:lnSpc>
              <a:buClr>
                <a:schemeClr val="accent2">
                  <a:lumMod val="75000"/>
                </a:schemeClr>
              </a:buClr>
              <a:buNone/>
            </a:pPr>
            <a:r>
              <a:rPr lang="el-GR" sz="2000" dirty="0">
                <a:cs typeface="Times New Roman" pitchFamily="18" charset="0"/>
              </a:rPr>
              <a:t>Με βάση το σημείο εισόδου του μύκητα στην ονυχαία πλάκα ταξινομούνται σε 4 τύπους</a:t>
            </a:r>
            <a:r>
              <a:rPr lang="en-US" sz="2000" dirty="0">
                <a:cs typeface="Times New Roman" pitchFamily="18" charset="0"/>
              </a:rPr>
              <a:t>: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8EB121B-D259-C0C6-805D-4C7BB1AF7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648" y="1966687"/>
            <a:ext cx="6326209" cy="4267200"/>
          </a:xfrm>
          <a:prstGeom prst="rect">
            <a:avLst/>
          </a:prstGeom>
        </p:spPr>
      </p:pic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8BDF077C-DC18-5088-C976-61F99C7694D2}"/>
              </a:ext>
            </a:extLst>
          </p:cNvPr>
          <p:cNvSpPr txBox="1">
            <a:spLocks/>
          </p:cNvSpPr>
          <p:nvPr/>
        </p:nvSpPr>
        <p:spPr>
          <a:xfrm>
            <a:off x="926304" y="1978250"/>
            <a:ext cx="5256780" cy="48035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arenR"/>
            </a:pPr>
            <a:r>
              <a:rPr lang="el-GR" altLang="el-GR" sz="1800" dirty="0"/>
              <a:t>Περιφερική ονυχομυκητίαση</a:t>
            </a:r>
            <a:endParaRPr lang="en-US" altLang="el-GR" sz="1800" dirty="0"/>
          </a:p>
          <a:p>
            <a:pPr marL="457200" indent="-4572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arenR"/>
            </a:pPr>
            <a:r>
              <a:rPr lang="el-GR" altLang="el-GR" sz="1800" dirty="0"/>
              <a:t>Εγγύς </a:t>
            </a:r>
            <a:r>
              <a:rPr lang="el-GR" altLang="el-GR" sz="1800" dirty="0" err="1"/>
              <a:t>υπονύχια</a:t>
            </a:r>
            <a:r>
              <a:rPr lang="el-GR" altLang="el-GR" sz="1800" dirty="0"/>
              <a:t> ονυχομυκητίαση</a:t>
            </a:r>
            <a:endParaRPr lang="en-US" altLang="el-GR" sz="1800" dirty="0"/>
          </a:p>
          <a:p>
            <a:pPr marL="457200" indent="-4572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arenR"/>
            </a:pPr>
            <a:r>
              <a:rPr lang="el-GR" altLang="el-GR" sz="1800" dirty="0"/>
              <a:t>Λευκή επιφανειακή ονυχομυκητίαση</a:t>
            </a:r>
          </a:p>
          <a:p>
            <a:pPr marL="457200" indent="-4572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arenR"/>
            </a:pPr>
            <a:r>
              <a:rPr lang="el-GR" altLang="el-GR" sz="1800" dirty="0"/>
              <a:t>Ολική </a:t>
            </a:r>
            <a:r>
              <a:rPr lang="el-GR" altLang="el-GR" sz="1800" dirty="0" err="1"/>
              <a:t>δυστροφική</a:t>
            </a:r>
            <a:r>
              <a:rPr lang="el-GR" altLang="el-GR" sz="1800" dirty="0"/>
              <a:t> ονυχομυκητίαση</a:t>
            </a:r>
          </a:p>
          <a:p>
            <a:pPr lvl="1"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altLang="el-GR" sz="1600" dirty="0" err="1"/>
              <a:t>Ενδονύχια</a:t>
            </a:r>
            <a:r>
              <a:rPr lang="el-GR" altLang="el-GR" sz="1600" dirty="0"/>
              <a:t> ονυχομυκητίαση</a:t>
            </a:r>
          </a:p>
          <a:p>
            <a:pPr lvl="1"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altLang="el-GR" sz="1600" dirty="0"/>
              <a:t>Μεικτού τύπου ονυχομυκητίαση</a:t>
            </a:r>
          </a:p>
          <a:p>
            <a:pPr lvl="1"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altLang="el-GR" sz="1600" dirty="0"/>
              <a:t>Δευτεροπαθής ονυχομυκητίαση    </a:t>
            </a:r>
            <a:endParaRPr lang="en-US" altLang="el-GR" sz="1600" dirty="0"/>
          </a:p>
          <a:p>
            <a:pPr marL="0" indent="0">
              <a:lnSpc>
                <a:spcPct val="150000"/>
              </a:lnSpc>
              <a:buClr>
                <a:srgbClr val="6699FF"/>
              </a:buClr>
              <a:buFont typeface="Arial" panose="020B0604020202020204" pitchFamily="34" charset="0"/>
              <a:buNone/>
            </a:pPr>
            <a:r>
              <a:rPr lang="el-GR" altLang="el-GR" sz="1900" b="1" dirty="0"/>
              <a:t>                                                           </a:t>
            </a:r>
            <a:r>
              <a:rPr lang="en-US" altLang="el-GR" sz="1900" b="1" dirty="0"/>
              <a:t> </a:t>
            </a:r>
            <a:r>
              <a:rPr lang="el-GR" altLang="el-GR" sz="1900" b="1" dirty="0"/>
              <a:t>    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292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39465A-C5E0-4CF1-ABA7-FB3735BE2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667" y="1491979"/>
            <a:ext cx="6755698" cy="48910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sz="1800" dirty="0"/>
              <a:t>Η συνηθέστερη μορφή ονυχομυκητίασης</a:t>
            </a:r>
          </a:p>
          <a:p>
            <a:pPr>
              <a:lnSpc>
                <a:spcPct val="150000"/>
              </a:lnSpc>
            </a:pPr>
            <a:r>
              <a:rPr lang="el-GR" sz="1800" dirty="0"/>
              <a:t>Χέρια: </a:t>
            </a:r>
            <a:r>
              <a:rPr lang="en-US" sz="1800" dirty="0"/>
              <a:t>Tr. Rubrum</a:t>
            </a:r>
          </a:p>
          <a:p>
            <a:pPr>
              <a:lnSpc>
                <a:spcPct val="150000"/>
              </a:lnSpc>
            </a:pPr>
            <a:r>
              <a:rPr lang="el-GR" sz="1800" dirty="0"/>
              <a:t>Πόδια: </a:t>
            </a:r>
            <a:r>
              <a:rPr lang="en-US" sz="1800" dirty="0"/>
              <a:t>Tr. Mentagrophytes </a:t>
            </a:r>
            <a:r>
              <a:rPr lang="en-US" sz="1800" dirty="0" err="1"/>
              <a:t>var.interdigitale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l-GR" sz="1800" dirty="0"/>
              <a:t>Αρχίζει με προσβολή της κερατίνης του </a:t>
            </a:r>
            <a:r>
              <a:rPr lang="el-GR" sz="1800" dirty="0" err="1"/>
              <a:t>υπονυχίου</a:t>
            </a:r>
            <a:r>
              <a:rPr lang="el-GR" sz="1800" dirty="0"/>
              <a:t> ή της πλάγιας ονυχαίας πτυχής &amp; επεκτείνεται στην κερατίνη της κοίτης του νυχιού</a:t>
            </a:r>
          </a:p>
          <a:p>
            <a:pPr>
              <a:lnSpc>
                <a:spcPct val="150000"/>
              </a:lnSpc>
            </a:pPr>
            <a:r>
              <a:rPr lang="el-GR" sz="1800" dirty="0"/>
              <a:t>Κλινικά : πάχυνση, </a:t>
            </a:r>
            <a:r>
              <a:rPr lang="el-GR" sz="1800" dirty="0" err="1"/>
              <a:t>ευθρυπτότητα</a:t>
            </a:r>
            <a:r>
              <a:rPr lang="el-GR" sz="1800" dirty="0"/>
              <a:t>, </a:t>
            </a:r>
            <a:r>
              <a:rPr lang="el-GR" sz="1800" dirty="0" err="1"/>
              <a:t>υπονύχια</a:t>
            </a:r>
            <a:r>
              <a:rPr lang="el-GR" sz="1800" dirty="0"/>
              <a:t> </a:t>
            </a:r>
            <a:r>
              <a:rPr lang="el-GR" sz="1800" dirty="0" err="1"/>
              <a:t>υπερκεράτωση</a:t>
            </a:r>
            <a:r>
              <a:rPr lang="el-GR" sz="1800" dirty="0"/>
              <a:t>, ονυχόλυση και χρωματισμός του δίσκου που ποικίλλει από άσπρο έως καφέ</a:t>
            </a:r>
            <a:endParaRPr lang="en-US" sz="1800" dirty="0"/>
          </a:p>
        </p:txBody>
      </p:sp>
      <p:pic>
        <p:nvPicPr>
          <p:cNvPr id="5" name="Θέση περιεχομένου 3">
            <a:extLst>
              <a:ext uri="{FF2B5EF4-FFF2-40B4-BE49-F238E27FC236}">
                <a16:creationId xmlns:a16="http://schemas.microsoft.com/office/drawing/2014/main" id="{4BA68BC1-823D-46A0-AA03-49F8BFF577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9479" y="1066589"/>
            <a:ext cx="4141607" cy="2362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205595-D915-D201-9EF5-5F58B4379AAF}"/>
              </a:ext>
            </a:extLst>
          </p:cNvPr>
          <p:cNvSpPr txBox="1"/>
          <p:nvPr/>
        </p:nvSpPr>
        <p:spPr>
          <a:xfrm>
            <a:off x="420914" y="645679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altLang="el-GR" sz="2800" dirty="0">
                <a:solidFill>
                  <a:schemeClr val="accent2">
                    <a:lumMod val="75000"/>
                  </a:schemeClr>
                </a:solidFill>
              </a:rPr>
              <a:t>Περιφερική ονυχομυκητίαση</a:t>
            </a:r>
            <a:endParaRPr lang="en-US" altLang="el-G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BDC38A0-D9E9-F660-B121-FD52BCED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6564" y="3670807"/>
            <a:ext cx="3807842" cy="294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272584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5BDB7425-B089-6310-8FA5-75B929EA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47960" cy="1013509"/>
          </a:xfrm>
        </p:spPr>
        <p:txBody>
          <a:bodyPr>
            <a:norm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Δερματόφυτα</a:t>
            </a:r>
            <a:endParaRPr lang="el-GR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92D8CF-2E29-833F-12B9-2D937A27D149}"/>
              </a:ext>
            </a:extLst>
          </p:cNvPr>
          <p:cNvSpPr txBox="1"/>
          <p:nvPr/>
        </p:nvSpPr>
        <p:spPr>
          <a:xfrm>
            <a:off x="984738" y="1378634"/>
            <a:ext cx="10339754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/>
              <a:t>Μοναδικό είδος μυκήτων που προσβάλλουν εκλεκτικά τους </a:t>
            </a:r>
            <a:r>
              <a:rPr lang="el-GR" sz="2000" dirty="0" err="1"/>
              <a:t>κερατινοποιημένους</a:t>
            </a:r>
            <a:r>
              <a:rPr lang="el-GR" sz="2000" dirty="0"/>
              <a:t> ιστούς (</a:t>
            </a:r>
            <a:r>
              <a:rPr lang="el-GR" sz="2000" dirty="0" err="1"/>
              <a:t>κερατινόφιλοι</a:t>
            </a:r>
            <a:r>
              <a:rPr lang="el-GR" sz="2000" dirty="0"/>
              <a:t>)</a:t>
            </a:r>
          </a:p>
          <a:p>
            <a:pPr marL="342900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/>
              <a:t>Η κλινική εκδήλωση εξαρτάται από : 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				το σημείο εντόπισης της βλάβης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				την ανοσολογική απάντηση του ξενιστή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				την λοιμογόνο δύναμη του υπεύθυνου στελέχους</a:t>
            </a:r>
          </a:p>
          <a:p>
            <a:pPr marL="342900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2000" dirty="0"/>
              <a:t>Προσβάλλουν επιδερμίδα, νύχια και τρίχες</a:t>
            </a:r>
          </a:p>
        </p:txBody>
      </p:sp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52A3D182-428E-2FF9-62FE-FF3BDA622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274" y="4979083"/>
            <a:ext cx="2126444" cy="1378683"/>
          </a:xfrm>
          <a:prstGeom prst="rect">
            <a:avLst/>
          </a:prstGeom>
        </p:spPr>
      </p:pic>
      <p:pic>
        <p:nvPicPr>
          <p:cNvPr id="7" name="Θέση περιεχομένου 3">
            <a:extLst>
              <a:ext uri="{FF2B5EF4-FFF2-40B4-BE49-F238E27FC236}">
                <a16:creationId xmlns:a16="http://schemas.microsoft.com/office/drawing/2014/main" id="{2988A04F-929A-F610-C66B-FDBCE1560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311" y="4918739"/>
            <a:ext cx="2281745" cy="1630862"/>
          </a:xfrm>
          <a:prstGeom prst="rect">
            <a:avLst/>
          </a:prstGeom>
        </p:spPr>
      </p:pic>
      <p:pic>
        <p:nvPicPr>
          <p:cNvPr id="8" name="Θέση περιεχομένου 3">
            <a:extLst>
              <a:ext uri="{FF2B5EF4-FFF2-40B4-BE49-F238E27FC236}">
                <a16:creationId xmlns:a16="http://schemas.microsoft.com/office/drawing/2014/main" id="{EA8BC8E1-1E7C-8D49-2185-CCEDEE17E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010" y="4979083"/>
            <a:ext cx="2417008" cy="137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36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372D39-CD8C-57F0-27C8-47A18B330399}"/>
              </a:ext>
            </a:extLst>
          </p:cNvPr>
          <p:cNvSpPr txBox="1"/>
          <p:nvPr/>
        </p:nvSpPr>
        <p:spPr>
          <a:xfrm>
            <a:off x="899886" y="515050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altLang="el-GR" sz="2800" dirty="0">
                <a:solidFill>
                  <a:schemeClr val="accent2">
                    <a:lumMod val="75000"/>
                  </a:schemeClr>
                </a:solidFill>
              </a:rPr>
              <a:t>Εγγύς </a:t>
            </a:r>
            <a:r>
              <a:rPr lang="el-GR" altLang="el-GR" sz="2800" dirty="0" err="1">
                <a:solidFill>
                  <a:schemeClr val="accent2">
                    <a:lumMod val="75000"/>
                  </a:schemeClr>
                </a:solidFill>
              </a:rPr>
              <a:t>υπονύχια</a:t>
            </a:r>
            <a:r>
              <a:rPr lang="el-GR" altLang="el-GR" sz="2800" dirty="0">
                <a:solidFill>
                  <a:schemeClr val="accent2">
                    <a:lumMod val="75000"/>
                  </a:schemeClr>
                </a:solidFill>
              </a:rPr>
              <a:t> ονυχομυκητίαση</a:t>
            </a:r>
            <a:endParaRPr lang="en-US" altLang="el-G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Θέση περιεχομένου 3">
            <a:extLst>
              <a:ext uri="{FF2B5EF4-FFF2-40B4-BE49-F238E27FC236}">
                <a16:creationId xmlns:a16="http://schemas.microsoft.com/office/drawing/2014/main" id="{6997B01D-4AC6-F410-745F-18ED9D49F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718" y="1186901"/>
            <a:ext cx="2994025" cy="2119766"/>
          </a:xfrm>
          <a:prstGeom prst="rect">
            <a:avLst/>
          </a:prstGeom>
        </p:spPr>
      </p:pic>
      <p:pic>
        <p:nvPicPr>
          <p:cNvPr id="8" name="Picture 5" descr="ΕΓΓΥΣ1 001">
            <a:extLst>
              <a:ext uri="{FF2B5EF4-FFF2-40B4-BE49-F238E27FC236}">
                <a16:creationId xmlns:a16="http://schemas.microsoft.com/office/drawing/2014/main" id="{BE6E2234-9E27-0F37-8988-1EAD70DC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061319" y="3551334"/>
            <a:ext cx="1853424" cy="300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- Θέση περιεχομένου">
            <a:extLst>
              <a:ext uri="{FF2B5EF4-FFF2-40B4-BE49-F238E27FC236}">
                <a16:creationId xmlns:a16="http://schemas.microsoft.com/office/drawing/2014/main" id="{4F8638BB-89E4-92F4-9308-936CF5335596}"/>
              </a:ext>
            </a:extLst>
          </p:cNvPr>
          <p:cNvSpPr txBox="1">
            <a:spLocks/>
          </p:cNvSpPr>
          <p:nvPr/>
        </p:nvSpPr>
        <p:spPr>
          <a:xfrm>
            <a:off x="927067" y="1533846"/>
            <a:ext cx="6809045" cy="4267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Η πιο σπάνια, χέρια και πόδια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Προσβολή της κερατίνης στιβάδας στην εγγύς  </a:t>
            </a:r>
            <a:r>
              <a:rPr lang="el-GR" sz="1800" dirty="0" err="1">
                <a:cs typeface="Times New Roman" pitchFamily="18" charset="0"/>
              </a:rPr>
              <a:t>ονυχιαία</a:t>
            </a:r>
            <a:r>
              <a:rPr lang="el-GR" sz="1800" dirty="0">
                <a:cs typeface="Times New Roman" pitchFamily="18" charset="0"/>
              </a:rPr>
              <a:t> αύλακα </a:t>
            </a:r>
            <a:r>
              <a:rPr lang="en-US" sz="1800" dirty="0">
                <a:cs typeface="Times New Roman" pitchFamily="18" charset="0"/>
              </a:rPr>
              <a:t> =&gt;</a:t>
            </a:r>
            <a:r>
              <a:rPr lang="el-GR" sz="1800" dirty="0">
                <a:cs typeface="Times New Roman" pitchFamily="18" charset="0"/>
              </a:rPr>
              <a:t> μήτρα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 err="1">
                <a:cs typeface="Times New Roman" pitchFamily="18" charset="0"/>
              </a:rPr>
              <a:t>Λευκωπή</a:t>
            </a:r>
            <a:r>
              <a:rPr lang="el-GR" sz="1800" dirty="0">
                <a:cs typeface="Times New Roman" pitchFamily="18" charset="0"/>
              </a:rPr>
              <a:t> κηλίδα </a:t>
            </a:r>
            <a:r>
              <a:rPr lang="el-GR" sz="1800" b="1" dirty="0">
                <a:cs typeface="Times New Roman" pitchFamily="18" charset="0"/>
              </a:rPr>
              <a:t>κάτω από το μηνίσκο </a:t>
            </a:r>
            <a:r>
              <a:rPr lang="el-GR" sz="1800" dirty="0">
                <a:cs typeface="Times New Roman" pitchFamily="18" charset="0"/>
              </a:rPr>
              <a:t>ενώ  η ονυχαία πλάκα παραμένει ομαλή και </a:t>
            </a:r>
            <a:r>
              <a:rPr lang="el-GR" sz="1800" b="1" dirty="0">
                <a:cs typeface="Times New Roman" pitchFamily="18" charset="0"/>
              </a:rPr>
              <a:t>ανέπαφη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Ταχέως εξελισσόμενη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Επί </a:t>
            </a:r>
            <a:r>
              <a:rPr lang="en-US" sz="1800" dirty="0">
                <a:cs typeface="Times New Roman" pitchFamily="18" charset="0"/>
              </a:rPr>
              <a:t>AIDS: </a:t>
            </a:r>
            <a:r>
              <a:rPr lang="el-GR" sz="1800" dirty="0">
                <a:cs typeface="Times New Roman" pitchFamily="18" charset="0"/>
              </a:rPr>
              <a:t>πρώιμο στοιχείο! προσβάλλονται συγχρόνως πολλά νύχια (πόδια και χέρια)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Αιτιολογία: αποκλειστικά </a:t>
            </a:r>
            <a:r>
              <a:rPr lang="el-GR" sz="1800" dirty="0" err="1">
                <a:cs typeface="Times New Roman" pitchFamily="18" charset="0"/>
              </a:rPr>
              <a:t>δερματόφυτα</a:t>
            </a:r>
            <a:r>
              <a:rPr lang="el-GR" sz="1800" dirty="0">
                <a:cs typeface="Times New Roman" pitchFamily="18" charset="0"/>
              </a:rPr>
              <a:t> (</a:t>
            </a:r>
            <a:r>
              <a:rPr lang="en-US" sz="1800" dirty="0" err="1">
                <a:cs typeface="Times New Roman" pitchFamily="18" charset="0"/>
              </a:rPr>
              <a:t>T.Rubrum</a:t>
            </a:r>
            <a:r>
              <a:rPr lang="en-US" sz="1800" dirty="0">
                <a:cs typeface="Times New Roman" pitchFamily="18" charset="0"/>
              </a:rPr>
              <a:t>)</a:t>
            </a:r>
            <a:endParaRPr lang="el-GR" sz="1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896278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BBBA26-6C85-FE17-AE8F-2EBB9CC611B2}"/>
              </a:ext>
            </a:extLst>
          </p:cNvPr>
          <p:cNvSpPr txBox="1"/>
          <p:nvPr/>
        </p:nvSpPr>
        <p:spPr>
          <a:xfrm>
            <a:off x="1001485" y="500535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altLang="el-GR" sz="2800" dirty="0">
                <a:solidFill>
                  <a:schemeClr val="accent2">
                    <a:lumMod val="75000"/>
                  </a:schemeClr>
                </a:solidFill>
              </a:rPr>
              <a:t>Λευκή επιφανειακή ονυχομυκητίαση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EE31E9C-CC87-5D62-DD3C-752ED4A3B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287167"/>
            <a:ext cx="3516544" cy="2564689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670A189-6782-F861-EEBB-BF31FD53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0759" y="3981670"/>
            <a:ext cx="2054225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21E73BDC-7E2E-3A56-383B-A003EE239A3E}"/>
              </a:ext>
            </a:extLst>
          </p:cNvPr>
          <p:cNvSpPr txBox="1">
            <a:spLocks/>
          </p:cNvSpPr>
          <p:nvPr/>
        </p:nvSpPr>
        <p:spPr>
          <a:xfrm>
            <a:off x="889022" y="1437297"/>
            <a:ext cx="7122864" cy="4267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Μικρά λευκά, καλά </a:t>
            </a:r>
            <a:r>
              <a:rPr lang="el-GR" sz="1800" dirty="0" err="1">
                <a:cs typeface="Times New Roman" pitchFamily="18" charset="0"/>
              </a:rPr>
              <a:t>αφοριζόμενα</a:t>
            </a:r>
            <a:r>
              <a:rPr lang="el-GR" sz="1800" dirty="0">
                <a:cs typeface="Times New Roman" pitchFamily="18" charset="0"/>
              </a:rPr>
              <a:t> νησίδια ή ραβδώσεις στην ονυχαία πλάκα  (αποικίες του μύκητα) 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b="1" dirty="0">
                <a:cs typeface="Times New Roman" pitchFamily="18" charset="0"/>
              </a:rPr>
              <a:t>Εξαφανίζονται με ελαφρά απόξεση </a:t>
            </a:r>
            <a:r>
              <a:rPr lang="el-GR" sz="1800" dirty="0">
                <a:cs typeface="Times New Roman" pitchFamily="18" charset="0"/>
              </a:rPr>
              <a:t>– δυνατόν να καταλάβουν όλη την επιφάνεια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Τραχύς, εύθραυστος όνυχας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 err="1">
                <a:cs typeface="Times New Roman" pitchFamily="18" charset="0"/>
              </a:rPr>
              <a:t>Εντ</a:t>
            </a:r>
            <a:r>
              <a:rPr lang="en-US" sz="1800" dirty="0" err="1">
                <a:cs typeface="Times New Roman" pitchFamily="18" charset="0"/>
              </a:rPr>
              <a:t>ό</a:t>
            </a:r>
            <a:r>
              <a:rPr lang="el-GR" sz="1800" dirty="0" err="1">
                <a:cs typeface="Times New Roman" pitchFamily="18" charset="0"/>
              </a:rPr>
              <a:t>πιση</a:t>
            </a:r>
            <a:r>
              <a:rPr lang="el-GR" sz="1800" dirty="0">
                <a:cs typeface="Times New Roman" pitchFamily="18" charset="0"/>
              </a:rPr>
              <a:t> σχεδόν </a:t>
            </a:r>
            <a:r>
              <a:rPr lang="el-GR" sz="1800" b="1" dirty="0">
                <a:cs typeface="Times New Roman" pitchFamily="18" charset="0"/>
              </a:rPr>
              <a:t>αποκλειστικά</a:t>
            </a:r>
            <a:r>
              <a:rPr lang="el-GR" sz="1800" dirty="0">
                <a:cs typeface="Times New Roman" pitchFamily="18" charset="0"/>
              </a:rPr>
              <a:t> στα νύχια των ποδιών 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Αίτιο : </a:t>
            </a:r>
            <a:r>
              <a:rPr lang="en-US" sz="1800" dirty="0">
                <a:cs typeface="Times New Roman" pitchFamily="18" charset="0"/>
              </a:rPr>
              <a:t>T. mentagrophytes (var </a:t>
            </a:r>
            <a:r>
              <a:rPr lang="en-US" sz="1800" dirty="0" err="1">
                <a:cs typeface="Times New Roman" pitchFamily="18" charset="0"/>
              </a:rPr>
              <a:t>interdigitale</a:t>
            </a:r>
            <a:r>
              <a:rPr lang="en-US" sz="1800" dirty="0">
                <a:cs typeface="Times New Roman" pitchFamily="18" charset="0"/>
              </a:rPr>
              <a:t>)</a:t>
            </a:r>
            <a:endParaRPr lang="el-GR" sz="1800" dirty="0"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Συνυπάρχει με </a:t>
            </a:r>
            <a:r>
              <a:rPr lang="el-GR" sz="1800" dirty="0" err="1">
                <a:cs typeface="Times New Roman" pitchFamily="18" charset="0"/>
              </a:rPr>
              <a:t>δερματοφυτία</a:t>
            </a:r>
            <a:r>
              <a:rPr lang="el-GR" sz="1800" dirty="0">
                <a:cs typeface="Times New Roman" pitchFamily="18" charset="0"/>
              </a:rPr>
              <a:t> ΜΔΠ/πελμάτων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Συχνά στο </a:t>
            </a:r>
            <a:r>
              <a:rPr lang="en-US" sz="1800" dirty="0">
                <a:cs typeface="Times New Roman" pitchFamily="18" charset="0"/>
              </a:rPr>
              <a:t>AIDS</a:t>
            </a:r>
            <a:r>
              <a:rPr lang="el-GR" sz="1800" dirty="0">
                <a:cs typeface="Times New Roman" pitchFamily="18" charset="0"/>
              </a:rPr>
              <a:t> και μάλιστα ως πρόδρομο σημείο</a:t>
            </a:r>
          </a:p>
          <a:p>
            <a:endParaRPr lang="el-GR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817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4052D2-E57E-9B4B-8916-8A3767565973}"/>
              </a:ext>
            </a:extLst>
          </p:cNvPr>
          <p:cNvSpPr txBox="1"/>
          <p:nvPr/>
        </p:nvSpPr>
        <p:spPr>
          <a:xfrm>
            <a:off x="725714" y="573107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altLang="el-GR" sz="2800" dirty="0">
                <a:solidFill>
                  <a:schemeClr val="accent2">
                    <a:lumMod val="75000"/>
                  </a:schemeClr>
                </a:solidFill>
              </a:rPr>
              <a:t>Ολική </a:t>
            </a:r>
            <a:r>
              <a:rPr lang="el-GR" altLang="el-GR" sz="2800" dirty="0" err="1">
                <a:solidFill>
                  <a:schemeClr val="accent2">
                    <a:lumMod val="75000"/>
                  </a:schemeClr>
                </a:solidFill>
              </a:rPr>
              <a:t>δυστροφική</a:t>
            </a:r>
            <a:r>
              <a:rPr lang="el-GR" altLang="el-GR" sz="2800" dirty="0">
                <a:solidFill>
                  <a:schemeClr val="accent2">
                    <a:lumMod val="75000"/>
                  </a:schemeClr>
                </a:solidFill>
              </a:rPr>
              <a:t> ονυχομυκητίαση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D35605B8-41E9-3AE0-7044-80A68FA67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605" y="1244958"/>
            <a:ext cx="3379629" cy="2574521"/>
          </a:xfrm>
          <a:prstGeom prst="rect">
            <a:avLst/>
          </a:prstGeom>
        </p:spPr>
      </p:pic>
      <p:pic>
        <p:nvPicPr>
          <p:cNvPr id="5" name="Picture 2" descr="http://www.terveyskirjasto.fi/xmedia/ldk/ldk00198.jpg">
            <a:extLst>
              <a:ext uri="{FF2B5EF4-FFF2-40B4-BE49-F238E27FC236}">
                <a16:creationId xmlns:a16="http://schemas.microsoft.com/office/drawing/2014/main" id="{72C445C0-ED5F-A445-AB9B-EDC904C14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8605" y="3993502"/>
            <a:ext cx="3379628" cy="2574521"/>
          </a:xfrm>
          <a:prstGeom prst="rect">
            <a:avLst/>
          </a:prstGeom>
          <a:noFill/>
        </p:spPr>
      </p:pic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56806F1C-21EA-CBC8-59E7-2BDF62D82CDA}"/>
              </a:ext>
            </a:extLst>
          </p:cNvPr>
          <p:cNvSpPr txBox="1">
            <a:spLocks/>
          </p:cNvSpPr>
          <p:nvPr/>
        </p:nvSpPr>
        <p:spPr>
          <a:xfrm>
            <a:off x="723766" y="1581315"/>
            <a:ext cx="6286634" cy="447632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900" b="1" dirty="0">
                <a:cs typeface="Times New Roman" pitchFamily="18" charset="0"/>
              </a:rPr>
              <a:t>Αποτελεί κατάληξη άλλων τύπων</a:t>
            </a:r>
            <a:r>
              <a:rPr lang="el-GR" sz="1900" dirty="0">
                <a:cs typeface="Times New Roman" pitchFamily="18" charset="0"/>
              </a:rPr>
              <a:t>, συχνότερα της περιφερικής ονυχομυκητίασης και της εγγύς </a:t>
            </a:r>
            <a:r>
              <a:rPr lang="el-GR" sz="1900" dirty="0" err="1">
                <a:cs typeface="Times New Roman" pitchFamily="18" charset="0"/>
              </a:rPr>
              <a:t>υπονύχιας</a:t>
            </a:r>
            <a:r>
              <a:rPr lang="el-GR" sz="1900" dirty="0">
                <a:cs typeface="Times New Roman" pitchFamily="18" charset="0"/>
              </a:rPr>
              <a:t> ονυχομυκητίασης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900" dirty="0">
                <a:cs typeface="Times New Roman" pitchFamily="18" charset="0"/>
              </a:rPr>
              <a:t>Εντελώς κατεστραμμένη ονυχαία πλάκα /  υπερτροφική και ανώμαλη κοίτη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900" dirty="0">
                <a:cs typeface="Times New Roman" pitchFamily="18" charset="0"/>
              </a:rPr>
              <a:t>Λευκά, </a:t>
            </a:r>
            <a:r>
              <a:rPr lang="el-GR" sz="1900" dirty="0" err="1">
                <a:cs typeface="Times New Roman" pitchFamily="18" charset="0"/>
              </a:rPr>
              <a:t>υπωνύχια</a:t>
            </a:r>
            <a:r>
              <a:rPr lang="el-GR" sz="1900" dirty="0">
                <a:cs typeface="Times New Roman" pitchFamily="18" charset="0"/>
              </a:rPr>
              <a:t> </a:t>
            </a:r>
            <a:r>
              <a:rPr lang="el-GR" sz="1900" b="1" dirty="0" err="1">
                <a:cs typeface="Times New Roman" pitchFamily="18" charset="0"/>
              </a:rPr>
              <a:t>δερματοφυτώματα</a:t>
            </a:r>
            <a:r>
              <a:rPr lang="el-GR" sz="1900" dirty="0">
                <a:cs typeface="Times New Roman" pitchFamily="18" charset="0"/>
              </a:rPr>
              <a:t> = πυκνά διατεταγμένες υφές μυκήτων μέσα σε «</a:t>
            </a:r>
            <a:r>
              <a:rPr lang="el-GR" sz="1900" dirty="0" err="1">
                <a:cs typeface="Times New Roman" pitchFamily="18" charset="0"/>
              </a:rPr>
              <a:t>ονυχολυτικές</a:t>
            </a:r>
            <a:r>
              <a:rPr lang="el-GR" sz="1900" dirty="0">
                <a:cs typeface="Times New Roman" pitchFamily="18" charset="0"/>
              </a:rPr>
              <a:t> θήκες»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900" dirty="0">
                <a:cs typeface="Times New Roman" pitchFamily="18" charset="0"/>
              </a:rPr>
              <a:t>Προσβολή μεμονωμένων νυχιών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900" dirty="0">
                <a:cs typeface="Times New Roman" pitchFamily="18" charset="0"/>
              </a:rPr>
              <a:t>Ανθεκτική στη θεραπεία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8002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AD9919-9DE1-203B-B6FF-506440863390}"/>
              </a:ext>
            </a:extLst>
          </p:cNvPr>
          <p:cNvSpPr txBox="1"/>
          <p:nvPr/>
        </p:nvSpPr>
        <p:spPr>
          <a:xfrm>
            <a:off x="1030515" y="580571"/>
            <a:ext cx="737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Ονυχομυκητι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ά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σεις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49541-6E69-4C5C-7AB6-0D8B4B001BD6}"/>
              </a:ext>
            </a:extLst>
          </p:cNvPr>
          <p:cNvSpPr txBox="1"/>
          <p:nvPr/>
        </p:nvSpPr>
        <p:spPr>
          <a:xfrm>
            <a:off x="1030515" y="13320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Καντιντιασικές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ονυχίες</a:t>
            </a:r>
            <a:endParaRPr lang="el-GR" sz="2400" dirty="0"/>
          </a:p>
        </p:txBody>
      </p:sp>
      <p:sp>
        <p:nvSpPr>
          <p:cNvPr id="5" name="11 - Ορθογώνιο">
            <a:extLst>
              <a:ext uri="{FF2B5EF4-FFF2-40B4-BE49-F238E27FC236}">
                <a16:creationId xmlns:a16="http://schemas.microsoft.com/office/drawing/2014/main" id="{A1DCC5AA-A8A0-BC2E-71A9-4663F6B5FE1A}"/>
              </a:ext>
            </a:extLst>
          </p:cNvPr>
          <p:cNvSpPr/>
          <p:nvPr/>
        </p:nvSpPr>
        <p:spPr>
          <a:xfrm>
            <a:off x="1030514" y="2022032"/>
            <a:ext cx="7910285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Κύριο αίτιο η </a:t>
            </a:r>
            <a:r>
              <a:rPr lang="el-GR" dirty="0" err="1"/>
              <a:t>C.albicans</a:t>
            </a:r>
            <a:endParaRPr lang="el-GR" dirty="0"/>
          </a:p>
          <a:p>
            <a:pPr marL="342900" indent="-342900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Γυναίκες σε τριπλάσια συχνότητα από τους άνδρες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Επαγγελματική  επίπτωση (μάγειρες, ζαχαροπλάστες κλπ) </a:t>
            </a:r>
          </a:p>
          <a:p>
            <a:pPr marL="342900" indent="-34290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Προσβάλλονται συχνότερα τα νύχια χεριών (δείκτης και μέσος δάκτυλος)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Σπανιότερα νύχια άκρων ποδών</a:t>
            </a:r>
          </a:p>
        </p:txBody>
      </p:sp>
      <p:sp>
        <p:nvSpPr>
          <p:cNvPr id="6" name="8 - Θέση περιεχομένου">
            <a:extLst>
              <a:ext uri="{FF2B5EF4-FFF2-40B4-BE49-F238E27FC236}">
                <a16:creationId xmlns:a16="http://schemas.microsoft.com/office/drawing/2014/main" id="{FB806421-8120-B1E5-5E5C-B5B798E1B563}"/>
              </a:ext>
            </a:extLst>
          </p:cNvPr>
          <p:cNvSpPr txBox="1">
            <a:spLocks/>
          </p:cNvSpPr>
          <p:nvPr/>
        </p:nvSpPr>
        <p:spPr>
          <a:xfrm>
            <a:off x="2036213" y="4642699"/>
            <a:ext cx="8820472" cy="1846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3925" lvl="1" indent="-5143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>
                <a:cs typeface="Times New Roman" pitchFamily="18" charset="0"/>
              </a:rPr>
              <a:t>Παρωνυχία – δευτεροπαθής </a:t>
            </a:r>
            <a:r>
              <a:rPr lang="el-GR" sz="1800" dirty="0" err="1">
                <a:cs typeface="Times New Roman" pitchFamily="18" charset="0"/>
              </a:rPr>
              <a:t>ονυχία</a:t>
            </a:r>
            <a:endParaRPr lang="el-GR" sz="1800" dirty="0">
              <a:cs typeface="Times New Roman" pitchFamily="18" charset="0"/>
            </a:endParaRPr>
          </a:p>
          <a:p>
            <a:pPr marL="923925" lvl="1" indent="-5143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>
                <a:cs typeface="Times New Roman" pitchFamily="18" charset="0"/>
              </a:rPr>
              <a:t>Ονυχόλυση του περιφερικού άκρου</a:t>
            </a:r>
          </a:p>
          <a:p>
            <a:pPr marL="923925" lvl="1" indent="-5143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 err="1">
                <a:cs typeface="Times New Roman" pitchFamily="18" charset="0"/>
              </a:rPr>
              <a:t>Ονυχία</a:t>
            </a:r>
            <a:r>
              <a:rPr lang="el-GR" sz="1800" dirty="0">
                <a:cs typeface="Times New Roman" pitchFamily="18" charset="0"/>
              </a:rPr>
              <a:t> σε σύνδρομο χρόνιας </a:t>
            </a:r>
            <a:r>
              <a:rPr lang="el-GR" sz="1800" dirty="0" err="1">
                <a:cs typeface="Times New Roman" pitchFamily="18" charset="0"/>
              </a:rPr>
              <a:t>δερματοβλεννογόνιας</a:t>
            </a:r>
            <a:r>
              <a:rPr lang="el-GR" sz="1800" dirty="0">
                <a:cs typeface="Times New Roman" pitchFamily="18" charset="0"/>
              </a:rPr>
              <a:t> </a:t>
            </a:r>
            <a:r>
              <a:rPr lang="el-GR" sz="1800" dirty="0" err="1">
                <a:cs typeface="Times New Roman" pitchFamily="18" charset="0"/>
              </a:rPr>
              <a:t>καντιντίασης</a:t>
            </a:r>
            <a:endParaRPr lang="el-GR" sz="1800" dirty="0">
              <a:cs typeface="Times New Roman" pitchFamily="18" charset="0"/>
            </a:endParaRPr>
          </a:p>
          <a:p>
            <a:endParaRPr lang="el-GR" dirty="0"/>
          </a:p>
        </p:txBody>
      </p:sp>
      <p:sp>
        <p:nvSpPr>
          <p:cNvPr id="7" name="10 - TextBox">
            <a:extLst>
              <a:ext uri="{FF2B5EF4-FFF2-40B4-BE49-F238E27FC236}">
                <a16:creationId xmlns:a16="http://schemas.microsoft.com/office/drawing/2014/main" id="{66DA3F06-3703-097C-A5AE-C4A93BD60833}"/>
              </a:ext>
            </a:extLst>
          </p:cNvPr>
          <p:cNvSpPr txBox="1"/>
          <p:nvPr/>
        </p:nvSpPr>
        <p:spPr>
          <a:xfrm>
            <a:off x="3221315" y="4294036"/>
            <a:ext cx="3600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400" b="1" dirty="0">
                <a:latin typeface="+mn-lt"/>
              </a:rPr>
              <a:t>Κλινικοί τύποι</a:t>
            </a:r>
          </a:p>
        </p:txBody>
      </p:sp>
    </p:spTree>
    <p:extLst>
      <p:ext uri="{BB962C8B-B14F-4D97-AF65-F5344CB8AC3E}">
        <p14:creationId xmlns:p14="http://schemas.microsoft.com/office/powerpoint/2010/main" val="8301319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E7D754-C820-9799-0806-785167A31C63}"/>
              </a:ext>
            </a:extLst>
          </p:cNvPr>
          <p:cNvSpPr txBox="1"/>
          <p:nvPr/>
        </p:nvSpPr>
        <p:spPr>
          <a:xfrm>
            <a:off x="899886" y="57733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Παρωνυχία – δευτεροπαθής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ονυχία</a:t>
            </a:r>
            <a:endParaRPr lang="el-G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5B4C3-90E8-8063-C3B5-D834CDAC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2033" y="1303829"/>
            <a:ext cx="2547073" cy="2144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083681-1755-C589-E7AB-5CF65878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020" y="3803947"/>
            <a:ext cx="3289101" cy="247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6 - Θέση περιεχομένου">
            <a:extLst>
              <a:ext uri="{FF2B5EF4-FFF2-40B4-BE49-F238E27FC236}">
                <a16:creationId xmlns:a16="http://schemas.microsoft.com/office/drawing/2014/main" id="{DB04BDE6-FFE1-DBFF-5A77-D262CEE6977A}"/>
              </a:ext>
            </a:extLst>
          </p:cNvPr>
          <p:cNvSpPr txBox="1">
            <a:spLocks/>
          </p:cNvSpPr>
          <p:nvPr/>
        </p:nvSpPr>
        <p:spPr>
          <a:xfrm>
            <a:off x="985712" y="1303829"/>
            <a:ext cx="7185831" cy="4692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Αρχικά </a:t>
            </a:r>
            <a:r>
              <a:rPr lang="el-GR" sz="1800" b="1" dirty="0">
                <a:cs typeface="Times New Roman" pitchFamily="18" charset="0"/>
              </a:rPr>
              <a:t>προσβολή εγγύς ονυχαίας πτυχής ή εγγύς πλαγίου άκρου </a:t>
            </a:r>
            <a:r>
              <a:rPr lang="el-GR" sz="1800" dirty="0">
                <a:cs typeface="Times New Roman" pitchFamily="18" charset="0"/>
              </a:rPr>
              <a:t>με βραδεία έναρξη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Βαθμιαία παρωνυχία </a:t>
            </a:r>
            <a:r>
              <a:rPr lang="el-GR" sz="1800" dirty="0" err="1">
                <a:cs typeface="Times New Roman" pitchFamily="18" charset="0"/>
              </a:rPr>
              <a:t>εξέρυθρη</a:t>
            </a:r>
            <a:r>
              <a:rPr lang="el-GR" sz="1800" dirty="0">
                <a:cs typeface="Times New Roman" pitchFamily="18" charset="0"/>
              </a:rPr>
              <a:t>, επώδυνη, με </a:t>
            </a:r>
            <a:r>
              <a:rPr lang="el-GR" sz="1800" b="1" dirty="0" err="1">
                <a:cs typeface="Times New Roman" pitchFamily="18" charset="0"/>
              </a:rPr>
              <a:t>πυορροή</a:t>
            </a:r>
            <a:r>
              <a:rPr lang="el-GR" sz="1800" b="1" dirty="0">
                <a:cs typeface="Times New Roman" pitchFamily="18" charset="0"/>
              </a:rPr>
              <a:t> </a:t>
            </a:r>
            <a:r>
              <a:rPr lang="el-GR" sz="1800" dirty="0">
                <a:cs typeface="Times New Roman" pitchFamily="18" charset="0"/>
              </a:rPr>
              <a:t>αυτόματη ή μετά από πίεση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Επέκταση στην ονυχαία πλάκα (</a:t>
            </a:r>
            <a:r>
              <a:rPr lang="el-GR" sz="1800" dirty="0" err="1">
                <a:cs typeface="Times New Roman" pitchFamily="18" charset="0"/>
              </a:rPr>
              <a:t>κιτρινόφαιο</a:t>
            </a:r>
            <a:r>
              <a:rPr lang="el-GR" sz="1800" dirty="0">
                <a:cs typeface="Times New Roman" pitchFamily="18" charset="0"/>
              </a:rPr>
              <a:t> ή </a:t>
            </a:r>
            <a:r>
              <a:rPr lang="el-GR" sz="1800" dirty="0" err="1">
                <a:cs typeface="Times New Roman" pitchFamily="18" charset="0"/>
              </a:rPr>
              <a:t>πρασινόφαιο</a:t>
            </a:r>
            <a:r>
              <a:rPr lang="el-GR" sz="1800" dirty="0">
                <a:cs typeface="Times New Roman" pitchFamily="18" charset="0"/>
              </a:rPr>
              <a:t> χρώμα) λόγω χρονιότητας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Συχνή η επιμόλυνση από βακτηρίδια ( </a:t>
            </a:r>
            <a:r>
              <a:rPr lang="el-GR" sz="1800" dirty="0" err="1">
                <a:cs typeface="Times New Roman" pitchFamily="18" charset="0"/>
              </a:rPr>
              <a:t>Ψευδομονάδα</a:t>
            </a:r>
            <a:r>
              <a:rPr lang="el-GR" sz="1800" dirty="0">
                <a:cs typeface="Times New Roman" pitchFamily="18" charset="0"/>
              </a:rPr>
              <a:t> &amp; είδη </a:t>
            </a:r>
            <a:r>
              <a:rPr lang="el-GR" sz="1800" dirty="0" err="1">
                <a:cs typeface="Times New Roman" pitchFamily="18" charset="0"/>
              </a:rPr>
              <a:t>Πρωτέα</a:t>
            </a:r>
            <a:r>
              <a:rPr lang="el-GR" sz="1800" dirty="0">
                <a:cs typeface="Times New Roman" pitchFamily="18" charset="0"/>
              </a:rPr>
              <a:t> )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1800" dirty="0">
                <a:cs typeface="Times New Roman" pitchFamily="18" charset="0"/>
              </a:rPr>
              <a:t>ΔΔ από Σταφυλοκοκκική Παρωνυχία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40844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4054B0-6E0B-BB5A-F945-0A8CA17E8557}"/>
              </a:ext>
            </a:extLst>
          </p:cNvPr>
          <p:cNvSpPr txBox="1"/>
          <p:nvPr/>
        </p:nvSpPr>
        <p:spPr>
          <a:xfrm>
            <a:off x="1059543" y="682171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Ποικιλόχρους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 Πιτυρίαση</a:t>
            </a:r>
          </a:p>
        </p:txBody>
      </p:sp>
      <p:pic>
        <p:nvPicPr>
          <p:cNvPr id="3" name="Θέση περιεχομένου 4">
            <a:extLst>
              <a:ext uri="{FF2B5EF4-FFF2-40B4-BE49-F238E27FC236}">
                <a16:creationId xmlns:a16="http://schemas.microsoft.com/office/drawing/2014/main" id="{FE0B0376-95A4-7093-8D9C-C275E6610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232" y="1205391"/>
            <a:ext cx="3771969" cy="5189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F15CB5-C2DB-3E74-44D8-3241D1A76820}"/>
              </a:ext>
            </a:extLst>
          </p:cNvPr>
          <p:cNvSpPr txBox="1"/>
          <p:nvPr/>
        </p:nvSpPr>
        <p:spPr>
          <a:xfrm>
            <a:off x="769257" y="1335314"/>
            <a:ext cx="6647543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/>
              <a:t>Χρόνια, ήπια, υποτροπιάζουσα λοίμωξη της κεράτινης στοιβάδας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b="1" dirty="0"/>
              <a:t>Αίτιο:</a:t>
            </a:r>
            <a:r>
              <a:rPr lang="el-GR" dirty="0"/>
              <a:t> </a:t>
            </a:r>
            <a:r>
              <a:rPr lang="el-GR" dirty="0" err="1"/>
              <a:t>λιπόφιλος</a:t>
            </a:r>
            <a:r>
              <a:rPr lang="el-GR" dirty="0"/>
              <a:t> ζυμομύκητας γένους </a:t>
            </a:r>
            <a:r>
              <a:rPr lang="en-US" dirty="0"/>
              <a:t>Malassezia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dirty="0" err="1"/>
              <a:t>Συχν</a:t>
            </a:r>
            <a:r>
              <a:rPr lang="en-US" dirty="0" err="1"/>
              <a:t>ό</a:t>
            </a:r>
            <a:r>
              <a:rPr lang="el-GR" dirty="0" err="1"/>
              <a:t>τερα</a:t>
            </a:r>
            <a:r>
              <a:rPr lang="el-GR" dirty="0"/>
              <a:t> σε τροπικά και εύκρατα κλίματα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b="1" dirty="0"/>
              <a:t>Παθογένεια :</a:t>
            </a:r>
            <a:r>
              <a:rPr lang="el-GR" dirty="0"/>
              <a:t> ζυμομύκητες μετατρέπονται σε </a:t>
            </a:r>
            <a:r>
              <a:rPr lang="el-GR" dirty="0" err="1"/>
              <a:t>μυκητύλλια</a:t>
            </a:r>
            <a:r>
              <a:rPr lang="el-GR" dirty="0"/>
              <a:t> οδηγώντας στην εμφάνιση των βλαβών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b="1" dirty="0" err="1"/>
              <a:t>Προδιαθεσικοί</a:t>
            </a:r>
            <a:r>
              <a:rPr lang="el-GR" b="1" dirty="0"/>
              <a:t> παράγοντες </a:t>
            </a:r>
            <a:r>
              <a:rPr lang="el-GR" dirty="0"/>
              <a:t>: </a:t>
            </a:r>
            <a:r>
              <a:rPr lang="el-GR" sz="1800" dirty="0"/>
              <a:t>θερμό &amp; υγρό περιβάλλον, ιδρώτας,                                                     λήψη </a:t>
            </a:r>
            <a:r>
              <a:rPr lang="el-GR" sz="1800" dirty="0" err="1"/>
              <a:t>κορτικοστεροειδών</a:t>
            </a:r>
            <a:r>
              <a:rPr lang="el-GR" sz="1800" dirty="0"/>
              <a:t> </a:t>
            </a:r>
            <a:r>
              <a:rPr lang="en-US" sz="1800" dirty="0"/>
              <a:t>per </a:t>
            </a:r>
            <a:r>
              <a:rPr lang="en-US" sz="1800" dirty="0" err="1"/>
              <a:t>os</a:t>
            </a:r>
            <a:r>
              <a:rPr lang="en-US" sz="1800" dirty="0"/>
              <a:t>,</a:t>
            </a:r>
            <a:r>
              <a:rPr lang="el-GR" sz="1800" dirty="0"/>
              <a:t>                                                     </a:t>
            </a:r>
            <a:r>
              <a:rPr lang="en-US" sz="1800" dirty="0"/>
              <a:t> </a:t>
            </a:r>
            <a:r>
              <a:rPr lang="el-GR" sz="1800" dirty="0"/>
              <a:t>σύνδρομο </a:t>
            </a:r>
            <a:r>
              <a:rPr lang="en-US" sz="1800" dirty="0"/>
              <a:t>Cushing, </a:t>
            </a:r>
            <a:r>
              <a:rPr lang="el-GR" sz="1800" dirty="0" err="1"/>
              <a:t>ανοσοκαταστολή</a:t>
            </a:r>
            <a:endParaRPr lang="en-US" sz="1800" dirty="0"/>
          </a:p>
          <a:p>
            <a:pPr marL="285750" indent="-285750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8423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4054B0-6E0B-BB5A-F945-0A8CA17E8557}"/>
              </a:ext>
            </a:extLst>
          </p:cNvPr>
          <p:cNvSpPr txBox="1"/>
          <p:nvPr/>
        </p:nvSpPr>
        <p:spPr>
          <a:xfrm>
            <a:off x="1059543" y="682171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Ποικιλόχρους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 Πιτυρίαση</a:t>
            </a:r>
          </a:p>
        </p:txBody>
      </p:sp>
      <p:pic>
        <p:nvPicPr>
          <p:cNvPr id="5" name="Θέση περιεχομένου 5">
            <a:extLst>
              <a:ext uri="{FF2B5EF4-FFF2-40B4-BE49-F238E27FC236}">
                <a16:creationId xmlns:a16="http://schemas.microsoft.com/office/drawing/2014/main" id="{C5073F92-FDB8-C702-1312-1D12779E1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3" y="1679726"/>
            <a:ext cx="3933624" cy="3150205"/>
          </a:xfrm>
          <a:prstGeom prst="rect">
            <a:avLst/>
          </a:prstGeom>
        </p:spPr>
      </p:pic>
      <p:sp>
        <p:nvSpPr>
          <p:cNvPr id="6" name="Θέση περιεχομένου 3">
            <a:extLst>
              <a:ext uri="{FF2B5EF4-FFF2-40B4-BE49-F238E27FC236}">
                <a16:creationId xmlns:a16="http://schemas.microsoft.com/office/drawing/2014/main" id="{25E4683A-59E9-9151-0D46-9CFD0D4CF820}"/>
              </a:ext>
            </a:extLst>
          </p:cNvPr>
          <p:cNvSpPr txBox="1">
            <a:spLocks/>
          </p:cNvSpPr>
          <p:nvPr/>
        </p:nvSpPr>
        <p:spPr>
          <a:xfrm>
            <a:off x="371186" y="1435463"/>
            <a:ext cx="6856927" cy="50898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Πολλαπλές υπόλευκες ή </a:t>
            </a:r>
            <a:r>
              <a:rPr lang="el-GR" sz="2000" dirty="0" err="1"/>
              <a:t>καφεοειδείς</a:t>
            </a:r>
            <a:r>
              <a:rPr lang="el-GR" sz="2000" dirty="0"/>
              <a:t> κηλίδες, σαφώς </a:t>
            </a:r>
            <a:r>
              <a:rPr lang="el-GR" sz="2000" dirty="0" err="1"/>
              <a:t>αφοριζόμενες</a:t>
            </a:r>
            <a:r>
              <a:rPr lang="el-GR" sz="2000" dirty="0"/>
              <a:t> με λεπτή πιτυρώδη απολέπιση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Συρρέουν σε πλάκες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Εντόπιση:  τράχηλος, άνω μέρος του κορμού, κοιλιακή χώρα, βραχίονες</a:t>
            </a:r>
          </a:p>
          <a:p>
            <a:pPr>
              <a:lnSpc>
                <a:spcPct val="150000"/>
              </a:lnSpc>
              <a:buClr>
                <a:schemeClr val="accent2">
                  <a:lumMod val="75000"/>
                </a:schemeClr>
              </a:buClr>
            </a:pPr>
            <a:r>
              <a:rPr lang="el-GR" sz="2000" dirty="0"/>
              <a:t>Παιδιά: πρόσωπο</a:t>
            </a:r>
          </a:p>
        </p:txBody>
      </p:sp>
    </p:spTree>
    <p:extLst>
      <p:ext uri="{BB962C8B-B14F-4D97-AF65-F5344CB8AC3E}">
        <p14:creationId xmlns:p14="http://schemas.microsoft.com/office/powerpoint/2010/main" val="1486213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περιεχομένου 4">
            <a:extLst>
              <a:ext uri="{FF2B5EF4-FFF2-40B4-BE49-F238E27FC236}">
                <a16:creationId xmlns:a16="http://schemas.microsoft.com/office/drawing/2014/main" id="{0A5F8117-B12F-A156-BEB2-042208442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643" y="1648892"/>
            <a:ext cx="5297281" cy="3560216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3F043D8D-F457-ED7F-33E4-E44AB13DA571}"/>
              </a:ext>
            </a:extLst>
          </p:cNvPr>
          <p:cNvSpPr txBox="1">
            <a:spLocks/>
          </p:cNvSpPr>
          <p:nvPr/>
        </p:nvSpPr>
        <p:spPr>
          <a:xfrm>
            <a:off x="955902" y="863600"/>
            <a:ext cx="3932237" cy="5302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inea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Ingognita</a:t>
            </a:r>
            <a:endParaRPr lang="el-GR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C49103E-1DEA-D88D-CC5B-C505C5283C65}"/>
              </a:ext>
            </a:extLst>
          </p:cNvPr>
          <p:cNvSpPr txBox="1">
            <a:spLocks/>
          </p:cNvSpPr>
          <p:nvPr/>
        </p:nvSpPr>
        <p:spPr>
          <a:xfrm>
            <a:off x="798718" y="1295400"/>
            <a:ext cx="5297281" cy="4640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i="1" dirty="0"/>
          </a:p>
          <a:p>
            <a:pPr marL="0" indent="0">
              <a:lnSpc>
                <a:spcPct val="150000"/>
              </a:lnSpc>
              <a:buNone/>
            </a:pPr>
            <a:r>
              <a:rPr lang="el-GR" sz="2400" dirty="0" err="1">
                <a:solidFill>
                  <a:schemeClr val="accent2">
                    <a:lumMod val="75000"/>
                  </a:schemeClr>
                </a:solidFill>
              </a:rPr>
              <a:t>Δερματοφυτική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</a:rPr>
              <a:t> λοίμωξη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 η οποία έχασε την τυπική κλινική εικόνα                          λόγω λανθασμένης χρήσης τοπικών </a:t>
            </a:r>
            <a:r>
              <a:rPr lang="el-GR" sz="2000" dirty="0" err="1"/>
              <a:t>κορτικοστεροειδών</a:t>
            </a:r>
            <a:r>
              <a:rPr lang="el-GR" sz="2000" dirty="0"/>
              <a:t> ή αναστολέων </a:t>
            </a:r>
            <a:r>
              <a:rPr lang="el-GR" sz="2000" dirty="0" err="1"/>
              <a:t>καλσινευρίνης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831660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CF8ADB-74EB-4F27-9D2C-C324590D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52" y="819870"/>
            <a:ext cx="10411308" cy="596348"/>
          </a:xfrm>
        </p:spPr>
        <p:txBody>
          <a:bodyPr>
            <a:normAutofit/>
          </a:bodyPr>
          <a:lstStyle/>
          <a:p>
            <a:pPr algn="ctr"/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Τυπική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εκόνα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				Παραλλαγμένη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8A6B058-B7EB-4844-B240-1DF9D7F89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152" y="1385297"/>
            <a:ext cx="5041127" cy="6917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el-GR" sz="1800" b="0" dirty="0"/>
              <a:t>Κυκλική </a:t>
            </a:r>
            <a:r>
              <a:rPr lang="el-GR" sz="1800" b="0" dirty="0" err="1"/>
              <a:t>ερυθηματώδης</a:t>
            </a:r>
            <a:r>
              <a:rPr lang="el-GR" sz="1800" b="0" dirty="0"/>
              <a:t> πλάκα  με υπερυψωμένο όχθο</a:t>
            </a:r>
            <a:endParaRPr lang="el-GR" sz="1800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0C1D882D-4AC7-4331-BE8B-85268E6E08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559724"/>
            <a:ext cx="4806196" cy="3742379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EDD7054-34CF-4D88-BC24-EAD47279B3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52550"/>
            <a:ext cx="5259388" cy="691763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l-GR" sz="1800" b="0" dirty="0" err="1"/>
              <a:t>Ερυθηματώδης</a:t>
            </a:r>
            <a:r>
              <a:rPr lang="el-GR" sz="1800" b="0" dirty="0"/>
              <a:t> πλάκα με ασαφή όρια μετά από εφαρμογή τοπικών κορτικοστεροειδών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3C4BCC38-83C8-4627-B6F5-3BC1145375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09279" y="2611567"/>
            <a:ext cx="4932892" cy="3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84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19368" y="506266"/>
            <a:ext cx="6859786" cy="785599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ΕΡΓΑΣΤΗΡΙΑΚΗ ΔΙΑΓΝΩΣΗ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828414" y="1509305"/>
            <a:ext cx="8535171" cy="43204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333300"/>
              </a:buClr>
              <a:buSzPct val="130000"/>
              <a:buFont typeface="Wingdings" pitchFamily="2" charset="2"/>
              <a:buChar char="ü"/>
            </a:pPr>
            <a:r>
              <a:rPr lang="el-GR" sz="2000" dirty="0"/>
              <a:t>Συλλογή και μεταφορά δείγματος</a:t>
            </a:r>
          </a:p>
          <a:p>
            <a:pPr>
              <a:lnSpc>
                <a:spcPct val="150000"/>
              </a:lnSpc>
              <a:buClr>
                <a:srgbClr val="333300"/>
              </a:buClr>
              <a:buSzPct val="130000"/>
              <a:buFont typeface="Wingdings" pitchFamily="2" charset="2"/>
              <a:buChar char="ü"/>
            </a:pPr>
            <a:r>
              <a:rPr lang="el-GR" sz="2000" b="1" dirty="0"/>
              <a:t>Άμεση μικροσκόπηση παθολογικού  υλικού                </a:t>
            </a:r>
          </a:p>
          <a:p>
            <a:pPr>
              <a:lnSpc>
                <a:spcPct val="150000"/>
              </a:lnSpc>
              <a:buClr>
                <a:srgbClr val="333300"/>
              </a:buClr>
              <a:buSzPct val="130000"/>
              <a:buNone/>
            </a:pPr>
            <a:r>
              <a:rPr lang="el-GR" sz="2000" dirty="0"/>
              <a:t>    α) νωπό παρασκεύασμα                                                                                                            β) χρωματισμένο παρασκεύασμα                           </a:t>
            </a:r>
          </a:p>
          <a:p>
            <a:pPr>
              <a:lnSpc>
                <a:spcPct val="150000"/>
              </a:lnSpc>
              <a:buClr>
                <a:srgbClr val="333300"/>
              </a:buClr>
              <a:buSzPct val="130000"/>
              <a:buFont typeface="Wingdings" pitchFamily="2" charset="2"/>
              <a:buChar char="ü"/>
            </a:pPr>
            <a:r>
              <a:rPr lang="el-GR" sz="2000" b="1" dirty="0"/>
              <a:t>Καλλιέργεια</a:t>
            </a:r>
            <a:r>
              <a:rPr lang="el-GR" sz="2000" dirty="0"/>
              <a:t> υλικού σε ειδικά θρεπτικά  υλικά </a:t>
            </a:r>
            <a:endParaRPr lang="en-US" sz="2000" dirty="0"/>
          </a:p>
          <a:p>
            <a:pPr>
              <a:lnSpc>
                <a:spcPct val="150000"/>
              </a:lnSpc>
              <a:buClr>
                <a:srgbClr val="333300"/>
              </a:buClr>
              <a:buSzPct val="130000"/>
              <a:buFont typeface="Wingdings" pitchFamily="2" charset="2"/>
              <a:buChar char="ü"/>
            </a:pPr>
            <a:r>
              <a:rPr lang="el-GR" sz="2000" dirty="0"/>
              <a:t>Ταυτοποίηση της καλλιέργειας </a:t>
            </a:r>
          </a:p>
          <a:p>
            <a:pPr>
              <a:lnSpc>
                <a:spcPct val="150000"/>
              </a:lnSpc>
              <a:buClr>
                <a:srgbClr val="333300"/>
              </a:buClr>
              <a:buSzPct val="130000"/>
              <a:buFont typeface="Wingdings" pitchFamily="2" charset="2"/>
              <a:buChar char="ü"/>
            </a:pPr>
            <a:r>
              <a:rPr lang="en-US" sz="2000" dirty="0"/>
              <a:t>PCR</a:t>
            </a:r>
            <a:r>
              <a:rPr lang="el-GR" sz="2000" dirty="0"/>
              <a:t> – ιστολογική εξέταση</a:t>
            </a:r>
          </a:p>
          <a:p>
            <a:pPr>
              <a:lnSpc>
                <a:spcPct val="150000"/>
              </a:lnSpc>
              <a:buClr>
                <a:srgbClr val="333300"/>
              </a:buClr>
              <a:buSzPct val="130000"/>
              <a:buFont typeface="Wingdings" pitchFamily="2" charset="2"/>
              <a:buChar char="ü"/>
            </a:pPr>
            <a:r>
              <a:rPr lang="el-GR" sz="2000" dirty="0"/>
              <a:t>Λυχνία του </a:t>
            </a:r>
            <a:r>
              <a:rPr lang="en-US" sz="2000" dirty="0"/>
              <a:t>Wood</a:t>
            </a:r>
            <a:r>
              <a:rPr lang="el-GR" sz="2000" dirty="0"/>
              <a:t> </a:t>
            </a:r>
          </a:p>
          <a:p>
            <a:pPr>
              <a:buClr>
                <a:srgbClr val="333300"/>
              </a:buClr>
              <a:buSzPct val="130000"/>
              <a:buFont typeface="Wingdings" pitchFamily="2" charset="2"/>
              <a:buChar char="Ø"/>
            </a:pPr>
            <a:endParaRPr lang="el-GR" b="1" dirty="0"/>
          </a:p>
          <a:p>
            <a:pPr>
              <a:buClr>
                <a:srgbClr val="333300"/>
              </a:buClr>
              <a:buSzPct val="130000"/>
              <a:buFont typeface="Wingdings" pitchFamily="2" charset="2"/>
              <a:buChar char="Ø"/>
            </a:pPr>
            <a:endParaRPr lang="el-GR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666CBCFE-25F0-C430-86BA-F89B788B8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966627"/>
              </p:ext>
            </p:extLst>
          </p:nvPr>
        </p:nvGraphicFramePr>
        <p:xfrm>
          <a:off x="2032000" y="719666"/>
          <a:ext cx="950350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826E2B3-4E66-C66D-BC8D-2F9D854F559A}"/>
              </a:ext>
            </a:extLst>
          </p:cNvPr>
          <p:cNvSpPr txBox="1"/>
          <p:nvPr/>
        </p:nvSpPr>
        <p:spPr>
          <a:xfrm>
            <a:off x="1834853" y="719666"/>
            <a:ext cx="637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Δερματόφυτα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 : τρία γένη</a:t>
            </a:r>
          </a:p>
        </p:txBody>
      </p:sp>
    </p:spTree>
    <p:extLst>
      <p:ext uri="{BB962C8B-B14F-4D97-AF65-F5344CB8AC3E}">
        <p14:creationId xmlns:p14="http://schemas.microsoft.com/office/powerpoint/2010/main" val="27157167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783632" y="260649"/>
            <a:ext cx="6859786" cy="974239"/>
          </a:xfrm>
        </p:spPr>
        <p:txBody>
          <a:bodyPr>
            <a:normAutofit/>
          </a:bodyPr>
          <a:lstStyle/>
          <a:p>
            <a:pPr algn="ctr"/>
            <a:r>
              <a:rPr lang="el-G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ΕΡΓΑΣΤΗΡΙΑΚΗ ΔΙΑΓΝΩΣΗ</a:t>
            </a:r>
            <a:br>
              <a:rPr lang="el-G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Τεχνική λήψης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3345" y="1671277"/>
            <a:ext cx="3132349" cy="2145323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</p:pic>
      <p:pic>
        <p:nvPicPr>
          <p:cNvPr id="1026" name="Picture 2" descr="C:\Users\plaisio\Pictures\toothbrush_1_01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9232" y="1691483"/>
            <a:ext cx="2642061" cy="2145323"/>
          </a:xfrm>
          <a:prstGeom prst="rect">
            <a:avLst/>
          </a:prstGeom>
          <a:noFill/>
        </p:spPr>
      </p:pic>
      <p:pic>
        <p:nvPicPr>
          <p:cNvPr id="7" name="Picture 2" descr="AL005"/>
          <p:cNvPicPr>
            <a:picLocks noChangeAspect="1" noChangeArrowheads="1"/>
          </p:cNvPicPr>
          <p:nvPr/>
        </p:nvPicPr>
        <p:blipFill>
          <a:blip r:embed="rId4" cstate="print"/>
          <a:srcRect l="3735" t="2260" r="844" b="2260"/>
          <a:stretch>
            <a:fillRect/>
          </a:stretch>
        </p:blipFill>
        <p:spPr bwMode="auto">
          <a:xfrm>
            <a:off x="1217457" y="1664804"/>
            <a:ext cx="3132349" cy="20882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" name="Picture 2" descr="AL006"/>
          <p:cNvPicPr>
            <a:picLocks noChangeAspect="1" noChangeArrowheads="1"/>
          </p:cNvPicPr>
          <p:nvPr/>
        </p:nvPicPr>
        <p:blipFill>
          <a:blip r:embed="rId5" cstate="print"/>
          <a:srcRect l="3735" t="2942" r="2771"/>
          <a:stretch>
            <a:fillRect/>
          </a:stretch>
        </p:blipFill>
        <p:spPr bwMode="auto">
          <a:xfrm>
            <a:off x="1258307" y="4149080"/>
            <a:ext cx="3069292" cy="20882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Picture 2" descr="C:\Documents and Settings\Helen Papadogeorgaki\Τα έγγραφά μου\Οι εικόνες μου\30.09.09\05.07.09 015.jpg"/>
          <p:cNvPicPr>
            <a:picLocks noChangeAspect="1" noChangeArrowheads="1"/>
          </p:cNvPicPr>
          <p:nvPr/>
        </p:nvPicPr>
        <p:blipFill>
          <a:blip r:embed="rId6" cstate="print"/>
          <a:srcRect l="17188" t="13281" r="12500" b="14063"/>
          <a:stretch>
            <a:fillRect/>
          </a:stretch>
        </p:blipFill>
        <p:spPr bwMode="auto">
          <a:xfrm>
            <a:off x="7904362" y="4119123"/>
            <a:ext cx="2771800" cy="214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plaisio\Pictures\lab.pn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9091" y="4134163"/>
            <a:ext cx="3070266" cy="20882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639616" y="188640"/>
            <a:ext cx="6859786" cy="1216564"/>
          </a:xfrm>
        </p:spPr>
        <p:txBody>
          <a:bodyPr>
            <a:normAutofit/>
          </a:bodyPr>
          <a:lstStyle/>
          <a:p>
            <a:pPr algn="ctr"/>
            <a:r>
              <a:rPr lang="el-G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ΕΡΓΑΣΤΗΡΙΑΚΗ ΔΙΑΓΝΩΣΗ</a:t>
            </a:r>
            <a:br>
              <a:rPr lang="el-G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Άμεση μικροσκόπηση </a:t>
            </a:r>
            <a:endParaRPr lang="el-G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847528" y="1628800"/>
            <a:ext cx="8424936" cy="4896544"/>
          </a:xfrm>
        </p:spPr>
        <p:txBody>
          <a:bodyPr/>
          <a:lstStyle/>
          <a:p>
            <a:pPr marL="0" indent="0">
              <a:buNone/>
            </a:pP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Νωπό παρασκεύασμα </a:t>
            </a:r>
          </a:p>
          <a:p>
            <a:pPr marL="0" indent="0">
              <a:buNone/>
            </a:pPr>
            <a:r>
              <a:rPr lang="el-GR" sz="2400" dirty="0"/>
              <a:t>(μετά από επεξεργασία με διάλυμα </a:t>
            </a:r>
            <a:r>
              <a:rPr lang="en-US" sz="2400" dirty="0"/>
              <a:t>KOH</a:t>
            </a:r>
            <a:r>
              <a:rPr lang="el-GR" sz="2400" dirty="0"/>
              <a:t> 10-30%)</a:t>
            </a:r>
          </a:p>
          <a:p>
            <a:pPr>
              <a:buFont typeface="Wingdings" pitchFamily="2" charset="2"/>
              <a:buChar char="Ø"/>
            </a:pPr>
            <a:endParaRPr lang="el-GR" dirty="0"/>
          </a:p>
          <a:p>
            <a:pPr>
              <a:buFont typeface="Wingdings" pitchFamily="2" charset="2"/>
              <a:buChar char="Ø"/>
            </a:pPr>
            <a:endParaRPr lang="el-GR" dirty="0"/>
          </a:p>
          <a:p>
            <a:pPr>
              <a:buFont typeface="Wingdings" pitchFamily="2" charset="2"/>
              <a:buChar char="Ø"/>
            </a:pPr>
            <a:endParaRPr lang="el-GR" dirty="0"/>
          </a:p>
          <a:p>
            <a:pPr marL="0" indent="0">
              <a:buNone/>
            </a:pP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Χρωματισμένο παρασκεύασμα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l-GR" sz="2400" dirty="0"/>
              <a:t>(</a:t>
            </a:r>
            <a:r>
              <a:rPr lang="el-GR" sz="2400" dirty="0" err="1"/>
              <a:t>κυανούν</a:t>
            </a:r>
            <a:r>
              <a:rPr lang="el-GR" sz="2400" dirty="0"/>
              <a:t> του μεθυλενίου, </a:t>
            </a:r>
            <a:r>
              <a:rPr lang="en-US" sz="2400" dirty="0"/>
              <a:t>Gram</a:t>
            </a:r>
            <a:r>
              <a:rPr lang="el-GR" sz="2400" dirty="0"/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2798" y="2494020"/>
            <a:ext cx="1865841" cy="1492673"/>
          </a:xfrm>
          <a:prstGeom prst="rect">
            <a:avLst/>
          </a:prstGeom>
          <a:noFill/>
          <a:ln w="9360">
            <a:solidFill>
              <a:srgbClr val="CCFFFF"/>
            </a:solidFill>
            <a:miter lim="800000"/>
            <a:headEnd/>
            <a:tailEnd/>
          </a:ln>
          <a:effectLst>
            <a:outerShdw dist="17819" dir="2700000" algn="ctr" rotWithShape="0">
              <a:srgbClr val="000000"/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2895" y="5130935"/>
            <a:ext cx="1865841" cy="1492673"/>
          </a:xfrm>
          <a:prstGeom prst="rect">
            <a:avLst/>
          </a:prstGeom>
          <a:noFill/>
          <a:ln w="9360">
            <a:solidFill>
              <a:srgbClr val="CCFFFF"/>
            </a:solidFill>
            <a:miter lim="800000"/>
            <a:headEnd/>
            <a:tailEnd/>
          </a:ln>
          <a:effectLst>
            <a:outerShdw dist="17819" dir="2700000" algn="ctr" rotWithShape="0">
              <a:srgbClr val="000000"/>
            </a:outerShdw>
          </a:effectLst>
        </p:spPr>
      </p:pic>
      <p:pic>
        <p:nvPicPr>
          <p:cNvPr id="6" name="Picture 2" descr="AL012"/>
          <p:cNvPicPr>
            <a:picLocks noChangeAspect="1" noChangeArrowheads="1"/>
          </p:cNvPicPr>
          <p:nvPr/>
        </p:nvPicPr>
        <p:blipFill>
          <a:blip r:embed="rId4" cstate="print"/>
          <a:srcRect l="1665" t="5951" r="677"/>
          <a:stretch>
            <a:fillRect/>
          </a:stretch>
        </p:blipFill>
        <p:spPr bwMode="auto">
          <a:xfrm>
            <a:off x="6155609" y="5130935"/>
            <a:ext cx="2232668" cy="149267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5086" y="2494020"/>
            <a:ext cx="2380325" cy="159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3438" y="2566028"/>
            <a:ext cx="2358386" cy="158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666107" y="1"/>
            <a:ext cx="6859786" cy="1334279"/>
          </a:xfrm>
        </p:spPr>
        <p:txBody>
          <a:bodyPr>
            <a:normAutofit fontScale="90000"/>
          </a:bodyPr>
          <a:lstStyle/>
          <a:p>
            <a:pPr algn="ctr"/>
            <a:b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1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Άμεση μικροσκόπηση</a:t>
            </a:r>
            <a:br>
              <a:rPr lang="el-GR" sz="31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1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Αξιολόγηση </a:t>
            </a:r>
            <a:endParaRPr lang="el-GR" sz="3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703512" y="1484785"/>
            <a:ext cx="8712968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Απλή, ταχεία, αξιόπιστη, χαμηλού κόστους</a:t>
            </a:r>
          </a:p>
          <a:p>
            <a:pPr marL="285750" indent="-285750">
              <a:lnSpc>
                <a:spcPct val="15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Παρατήρηση  της παρασιτικής μορφής του μύκητα </a:t>
            </a:r>
          </a:p>
          <a:p>
            <a:pPr marL="285750" indent="-285750">
              <a:lnSpc>
                <a:spcPct val="15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Προσδιορίζει  τον  τύπο  της  μυκητίασης (</a:t>
            </a:r>
            <a:r>
              <a:rPr lang="el-GR" dirty="0" err="1">
                <a:ea typeface="Tahoma" panose="020B0604030504040204" pitchFamily="34" charset="0"/>
                <a:cs typeface="Tahoma" panose="020B0604030504040204" pitchFamily="34" charset="0"/>
              </a:rPr>
              <a:t>δερματοφυτία</a:t>
            </a: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l-GR" dirty="0" err="1">
                <a:ea typeface="Tahoma" panose="020B0604030504040204" pitchFamily="34" charset="0"/>
                <a:cs typeface="Tahoma" panose="020B0604030504040204" pitchFamily="34" charset="0"/>
              </a:rPr>
              <a:t>καντιντίαση</a:t>
            </a: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, μη </a:t>
            </a:r>
            <a:r>
              <a:rPr lang="el-GR" dirty="0" err="1">
                <a:ea typeface="Tahoma" panose="020B0604030504040204" pitchFamily="34" charset="0"/>
                <a:cs typeface="Tahoma" panose="020B0604030504040204" pitchFamily="34" charset="0"/>
              </a:rPr>
              <a:t>δερματ</a:t>
            </a: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. λοίμωξη), </a:t>
            </a:r>
            <a:r>
              <a:rPr lang="el-GR" u="sng" dirty="0">
                <a:ea typeface="Tahoma" panose="020B0604030504040204" pitchFamily="34" charset="0"/>
                <a:cs typeface="Tahoma" panose="020B0604030504040204" pitchFamily="34" charset="0"/>
              </a:rPr>
              <a:t>αλλά</a:t>
            </a: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b="1" dirty="0">
                <a:ea typeface="Tahoma" panose="020B0604030504040204" pitchFamily="34" charset="0"/>
                <a:cs typeface="Tahoma" panose="020B0604030504040204" pitchFamily="34" charset="0"/>
              </a:rPr>
              <a:t>όχι</a:t>
            </a: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 το είδος του αιτιολογικού παράγοντα</a:t>
            </a:r>
          </a:p>
          <a:p>
            <a:pPr marL="285750" indent="-285750">
              <a:lnSpc>
                <a:spcPct val="15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 Επιτρέπει την έναρξη της θεραπείας</a:t>
            </a:r>
          </a:p>
          <a:p>
            <a:pPr marL="285750" indent="-285750">
              <a:lnSpc>
                <a:spcPct val="150000"/>
              </a:lnSpc>
              <a:spcBef>
                <a:spcPts val="1800"/>
              </a:spcBef>
              <a:buClr>
                <a:schemeClr val="accent2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el-GR" dirty="0">
                <a:ea typeface="Tahoma" panose="020B0604030504040204" pitchFamily="34" charset="0"/>
                <a:cs typeface="Tahoma" panose="020B0604030504040204" pitchFamily="34" charset="0"/>
              </a:rPr>
              <a:t>Μη  ανεύρεση  του  μύκητα  στα  άμεσα  μικροσκοπικά παρασκευάσματα                        </a:t>
            </a:r>
            <a:r>
              <a:rPr lang="el-GR" b="1" dirty="0">
                <a:ea typeface="Tahoma" pitchFamily="34" charset="0"/>
                <a:cs typeface="Tahoma" pitchFamily="34" charset="0"/>
              </a:rPr>
              <a:t>ΔΕΝ αποκλείει </a:t>
            </a:r>
            <a:r>
              <a:rPr lang="el-GR" dirty="0">
                <a:ea typeface="Tahoma" pitchFamily="34" charset="0"/>
                <a:cs typeface="Tahoma" pitchFamily="34" charset="0"/>
              </a:rPr>
              <a:t>την ύπαρξη </a:t>
            </a:r>
            <a:r>
              <a:rPr lang="el-GR" dirty="0" err="1">
                <a:ea typeface="Tahoma" pitchFamily="34" charset="0"/>
                <a:cs typeface="Tahoma" pitchFamily="34" charset="0"/>
              </a:rPr>
              <a:t>μυκητιασικής</a:t>
            </a:r>
            <a:r>
              <a:rPr lang="el-GR" dirty="0">
                <a:ea typeface="Tahoma" pitchFamily="34" charset="0"/>
                <a:cs typeface="Tahoma" pitchFamily="34" charset="0"/>
              </a:rPr>
              <a:t>  λοίμωξης</a:t>
            </a:r>
          </a:p>
          <a:p>
            <a:pPr marL="274320" indent="-274320" algn="ctr">
              <a:lnSpc>
                <a:spcPct val="90000"/>
              </a:lnSpc>
              <a:spcBef>
                <a:spcPts val="1800"/>
              </a:spcBef>
              <a:buSzPct val="90000"/>
            </a:pPr>
            <a:r>
              <a:rPr lang="el-GR" sz="2800" dirty="0">
                <a:ea typeface="Tahoma" pitchFamily="34" charset="0"/>
                <a:cs typeface="Tahoma" pitchFamily="34" charset="0"/>
              </a:rPr>
              <a:t>         </a:t>
            </a:r>
            <a:r>
              <a:rPr lang="el-GR" sz="2800" b="1" dirty="0">
                <a:ea typeface="Tahoma" pitchFamily="34" charset="0"/>
                <a:cs typeface="Tahoma" pitchFamily="34" charset="0"/>
              </a:rPr>
              <a:t>»»»    ΟΛΑ ΤΑ ΔΕΙΓΜΑΤΑ ΠΡΕΠΕΙ ΝΑ ΚΑΛΛΙΕΡΓΟΥΝΤΑΙ</a:t>
            </a:r>
          </a:p>
          <a:p>
            <a:pPr marL="274320" indent="-274320">
              <a:lnSpc>
                <a:spcPct val="90000"/>
              </a:lnSpc>
              <a:spcBef>
                <a:spcPts val="1800"/>
              </a:spcBef>
              <a:buSzPct val="90000"/>
              <a:buFont typeface="Wingdings" pitchFamily="2" charset="2"/>
              <a:buChar char="Ø"/>
            </a:pPr>
            <a:endParaRPr lang="el-GR" sz="2600" dirty="0">
              <a:solidFill>
                <a:srgbClr val="6528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67608" y="188640"/>
            <a:ext cx="6859786" cy="115212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ΕΡΓΑΣΤΗΡΙΑΚΗ ΔΙΑΓΝΩΣΗ </a:t>
            </a:r>
            <a:br>
              <a:rPr lang="el-GR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Καλλιέργεια </a:t>
            </a:r>
            <a:endParaRPr lang="el-G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19536" y="1905000"/>
            <a:ext cx="8352928" cy="4620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Σε ειδικά θρεπτικά υλικά </a:t>
            </a:r>
          </a:p>
          <a:p>
            <a:pPr marL="0" indent="0">
              <a:buNone/>
            </a:pPr>
            <a:r>
              <a:rPr lang="el-GR" sz="2400" dirty="0"/>
              <a:t>(</a:t>
            </a:r>
            <a:r>
              <a:rPr lang="en-US" sz="2400" dirty="0" err="1"/>
              <a:t>Sabouraud</a:t>
            </a:r>
            <a:r>
              <a:rPr lang="el-GR" sz="2400" dirty="0"/>
              <a:t> </a:t>
            </a:r>
            <a:r>
              <a:rPr lang="en-US" sz="2400" dirty="0"/>
              <a:t>dextrose agar </a:t>
            </a:r>
            <a:r>
              <a:rPr lang="el-GR" sz="2400" dirty="0"/>
              <a:t>με </a:t>
            </a:r>
            <a:r>
              <a:rPr lang="el-GR" sz="2400" dirty="0" err="1"/>
              <a:t>χλωραμφαινικόλη</a:t>
            </a:r>
            <a:r>
              <a:rPr lang="el-GR" sz="2400" dirty="0"/>
              <a:t>  ± </a:t>
            </a:r>
            <a:r>
              <a:rPr lang="el-GR" sz="2400" dirty="0" err="1"/>
              <a:t>ακτιδιόνη</a:t>
            </a:r>
            <a:r>
              <a:rPr lang="el-GR" sz="2400" dirty="0"/>
              <a:t>)</a:t>
            </a:r>
          </a:p>
          <a:p>
            <a:pPr>
              <a:buFont typeface="Wingdings" pitchFamily="2" charset="2"/>
              <a:buChar char="Ø"/>
            </a:pPr>
            <a:endParaRPr lang="el-GR" dirty="0"/>
          </a:p>
          <a:p>
            <a:pPr>
              <a:buFont typeface="Wingdings" pitchFamily="2" charset="2"/>
              <a:buChar char="Ø"/>
            </a:pPr>
            <a:endParaRPr lang="el-GR" dirty="0"/>
          </a:p>
          <a:p>
            <a:pPr>
              <a:buFont typeface="Wingdings" pitchFamily="2" charset="2"/>
              <a:buChar char="Ø"/>
            </a:pPr>
            <a:endParaRPr lang="el-GR" b="1" dirty="0"/>
          </a:p>
          <a:p>
            <a:pPr>
              <a:buFont typeface="Wingdings" pitchFamily="2" charset="2"/>
              <a:buChar char="Ø"/>
            </a:pPr>
            <a:endParaRPr lang="el-GR" b="1" dirty="0"/>
          </a:p>
          <a:p>
            <a:pPr>
              <a:buFont typeface="Wingdings" pitchFamily="2" charset="2"/>
              <a:buChar char="Ø"/>
            </a:pPr>
            <a:endParaRPr lang="en-US" b="1" dirty="0"/>
          </a:p>
          <a:p>
            <a:pPr marL="0" indent="0">
              <a:buNone/>
            </a:pP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Ταυτοποίηση της καλλιέργειας</a:t>
            </a:r>
          </a:p>
        </p:txBody>
      </p:sp>
      <p:pic>
        <p:nvPicPr>
          <p:cNvPr id="4" name="Picture 4" descr="014 mouthde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3482" y="3229184"/>
            <a:ext cx="2849329" cy="187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00018_fr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0140" y="3229184"/>
            <a:ext cx="2846980" cy="1918562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557" y="435384"/>
            <a:ext cx="4968552" cy="1071141"/>
          </a:xfrm>
        </p:spPr>
        <p:txBody>
          <a:bodyPr/>
          <a:lstStyle/>
          <a:p>
            <a:pPr algn="ctr" eaLnBrk="1" hangingPunct="1"/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λλιέργει</a:t>
            </a:r>
            <a:r>
              <a:rPr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br>
              <a:rPr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Αξιολόγηση</a:t>
            </a:r>
            <a:r>
              <a:rPr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528" y="1757178"/>
            <a:ext cx="8496944" cy="4392488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70000"/>
              </a:lnSpc>
            </a:pPr>
            <a:r>
              <a:rPr lang="el-GR" sz="8000" dirty="0"/>
              <a:t>Η πλέον ευαίσθητη μέθοδος</a:t>
            </a:r>
          </a:p>
          <a:p>
            <a:pPr eaLnBrk="1" hangingPunct="1">
              <a:lnSpc>
                <a:spcPct val="170000"/>
              </a:lnSpc>
            </a:pPr>
            <a:r>
              <a:rPr lang="el-GR" sz="8000" dirty="0"/>
              <a:t>Ανάπτυξη της σαπροφυτικής μορφής του μύκητα</a:t>
            </a:r>
          </a:p>
          <a:p>
            <a:pPr eaLnBrk="1" hangingPunct="1">
              <a:lnSpc>
                <a:spcPct val="170000"/>
              </a:lnSpc>
            </a:pPr>
            <a:r>
              <a:rPr lang="el-GR" sz="8000" b="1" dirty="0"/>
              <a:t>Ταυτοποίηση</a:t>
            </a:r>
            <a:r>
              <a:rPr lang="el-GR" sz="8000" dirty="0"/>
              <a:t> (γένος και  είδος του μύκητα)</a:t>
            </a:r>
          </a:p>
          <a:p>
            <a:pPr eaLnBrk="1" hangingPunct="1">
              <a:lnSpc>
                <a:spcPct val="170000"/>
              </a:lnSpc>
            </a:pPr>
            <a:r>
              <a:rPr lang="el-GR" sz="8000" dirty="0"/>
              <a:t>Η αξιολόγηση της παρουσίας του μύκητα εξαρτάται από το είδος και την εντόπισή του σε συγκεκριμένες ανατομικές περιοχές</a:t>
            </a:r>
          </a:p>
          <a:p>
            <a:pPr eaLnBrk="1" hangingPunct="1">
              <a:lnSpc>
                <a:spcPct val="170000"/>
              </a:lnSpc>
            </a:pPr>
            <a:r>
              <a:rPr lang="el-GR" sz="8000" dirty="0"/>
              <a:t>Τα  αποτελέσματα  της  καλλιέργειας </a:t>
            </a:r>
            <a:r>
              <a:rPr lang="el-GR" sz="8000" b="1" dirty="0"/>
              <a:t> </a:t>
            </a:r>
            <a:r>
              <a:rPr lang="el-GR" sz="8000" dirty="0"/>
              <a:t>πρέπει</a:t>
            </a:r>
            <a:r>
              <a:rPr lang="el-GR" sz="8000" b="1" dirty="0"/>
              <a:t> </a:t>
            </a:r>
            <a:r>
              <a:rPr lang="el-GR" sz="8000" dirty="0"/>
              <a:t>να  συμφωνούν με  την  άμεση  μικροσκοπική εξέταση</a:t>
            </a:r>
          </a:p>
          <a:p>
            <a:pPr eaLnBrk="1" hangingPunct="1"/>
            <a:endParaRPr lang="el-GR" sz="9600" dirty="0"/>
          </a:p>
          <a:p>
            <a:pPr eaLnBrk="1" hangingPunct="1"/>
            <a:endParaRPr lang="el-GR" sz="9600" dirty="0"/>
          </a:p>
          <a:p>
            <a:pPr eaLnBrk="1" hangingPunct="1">
              <a:buNone/>
            </a:pPr>
            <a:r>
              <a:rPr lang="el-GR" sz="9600" dirty="0"/>
              <a:t>   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  <a:p>
            <a:pPr eaLnBrk="1" hangingPunct="1">
              <a:buFont typeface="Wingdings" pitchFamily="2" charset="2"/>
              <a:buNone/>
            </a:pPr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laisio\Pictures\woodlight_1_030312-can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833" y="2473731"/>
            <a:ext cx="4754356" cy="39240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919537" y="692696"/>
            <a:ext cx="6859035" cy="2667000"/>
          </a:xfrm>
        </p:spPr>
        <p:txBody>
          <a:bodyPr/>
          <a:lstStyle/>
          <a:p>
            <a:pPr indent="-293688">
              <a:lnSpc>
                <a:spcPct val="10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200"/>
              <a:t>  </a:t>
            </a:r>
          </a:p>
        </p:txBody>
      </p:sp>
      <p:pic>
        <p:nvPicPr>
          <p:cNvPr id="2051" name="Picture 3" descr="C:\Users\plaisio\Pictures\tinea_versicolor_1_030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9392" y="3474278"/>
            <a:ext cx="3803914" cy="2852936"/>
          </a:xfrm>
          <a:prstGeom prst="rect">
            <a:avLst/>
          </a:prstGeom>
          <a:noFill/>
        </p:spPr>
      </p:pic>
      <p:pic>
        <p:nvPicPr>
          <p:cNvPr id="69634" name="Picture 2" descr="Click to show &quot;Tinea &quot; result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9395" y="488650"/>
            <a:ext cx="3803911" cy="2852936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1135833" y="303317"/>
            <a:ext cx="4320480" cy="1521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33300"/>
              </a:buClr>
              <a:buSzPct val="130000"/>
            </a:pP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Λυχνία του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Wood</a:t>
            </a: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  <a:ea typeface="Tahoma" pitchFamily="34" charset="0"/>
                <a:cs typeface="Tahoma" pitchFamily="34" charset="0"/>
              </a:rPr>
              <a:t>                    </a:t>
            </a:r>
            <a:r>
              <a:rPr lang="el-GR" sz="2000" dirty="0">
                <a:ea typeface="Tahoma" pitchFamily="34" charset="0"/>
                <a:cs typeface="Tahoma" pitchFamily="34" charset="0"/>
              </a:rPr>
              <a:t>(υπεριώδης ακτινοβολία μήκους κύματος 365 </a:t>
            </a:r>
            <a:r>
              <a:rPr lang="en-US" sz="2000" dirty="0">
                <a:ea typeface="Tahoma" pitchFamily="34" charset="0"/>
                <a:cs typeface="Tahoma" pitchFamily="34" charset="0"/>
              </a:rPr>
              <a:t>nm)</a:t>
            </a:r>
            <a:r>
              <a:rPr lang="el-GR" sz="2000" dirty="0">
                <a:ea typeface="Tahoma" pitchFamily="34" charset="0"/>
                <a:cs typeface="Tahoma" pitchFamily="34" charset="0"/>
              </a:rPr>
              <a:t> – </a:t>
            </a:r>
            <a:r>
              <a:rPr lang="en-US" sz="2000" dirty="0">
                <a:ea typeface="Tahoma" pitchFamily="34" charset="0"/>
                <a:cs typeface="Tahoma" pitchFamily="34" charset="0"/>
              </a:rPr>
              <a:t>screening test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laisio\Pictures\tinea_corporis64.jpg">
            <a:extLst>
              <a:ext uri="{FF2B5EF4-FFF2-40B4-BE49-F238E27FC236}">
                <a16:creationId xmlns:a16="http://schemas.microsoft.com/office/drawing/2014/main" id="{8C95C017-8816-AA29-2898-3E2A884C6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959" y="958738"/>
            <a:ext cx="5381983" cy="494052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776168-7467-7E40-AA5F-7C04E4DC3080}"/>
              </a:ext>
            </a:extLst>
          </p:cNvPr>
          <p:cNvSpPr txBox="1"/>
          <p:nvPr/>
        </p:nvSpPr>
        <p:spPr>
          <a:xfrm>
            <a:off x="7968343" y="6037943"/>
            <a:ext cx="361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>
                <a:solidFill>
                  <a:schemeClr val="accent2">
                    <a:lumMod val="75000"/>
                  </a:schemeClr>
                </a:solidFill>
              </a:rPr>
              <a:t>Σας ευχαριστώ…….</a:t>
            </a:r>
          </a:p>
        </p:txBody>
      </p:sp>
    </p:spTree>
    <p:extLst>
      <p:ext uri="{BB962C8B-B14F-4D97-AF65-F5344CB8AC3E}">
        <p14:creationId xmlns:p14="http://schemas.microsoft.com/office/powerpoint/2010/main" val="17819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95BB9A-FC7D-0C5F-C29B-BE1B5007546A}"/>
              </a:ext>
            </a:extLst>
          </p:cNvPr>
          <p:cNvSpPr txBox="1"/>
          <p:nvPr/>
        </p:nvSpPr>
        <p:spPr>
          <a:xfrm>
            <a:off x="1632030" y="985883"/>
            <a:ext cx="637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Δερματόφυτα</a:t>
            </a:r>
            <a:endParaRPr lang="el-G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90058-1135-3BA1-F837-BE5F6060800D}"/>
              </a:ext>
            </a:extLst>
          </p:cNvPr>
          <p:cNvSpPr txBox="1"/>
          <p:nvPr/>
        </p:nvSpPr>
        <p:spPr>
          <a:xfrm>
            <a:off x="1632030" y="1643605"/>
            <a:ext cx="100374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err="1"/>
              <a:t>Ανθρωπόφιλα</a:t>
            </a:r>
            <a:endParaRPr lang="el-GR" sz="2400" b="1" dirty="0"/>
          </a:p>
          <a:p>
            <a:pPr>
              <a:lnSpc>
                <a:spcPct val="150000"/>
              </a:lnSpc>
            </a:pPr>
            <a:r>
              <a:rPr lang="el-GR" dirty="0"/>
              <a:t>προσβάλλουν</a:t>
            </a:r>
            <a:r>
              <a:rPr lang="en-US" dirty="0"/>
              <a:t>,</a:t>
            </a:r>
            <a:r>
              <a:rPr lang="el-GR" dirty="0"/>
              <a:t> σχεδόν αποκλειστικά τον άνθρωπο, με άμεση επαφή ή έμμεσα  (μολυσμένα αντικείμενα)</a:t>
            </a:r>
          </a:p>
          <a:p>
            <a:pPr>
              <a:lnSpc>
                <a:spcPct val="150000"/>
              </a:lnSpc>
            </a:pPr>
            <a:r>
              <a:rPr lang="el-GR" sz="2400" b="1" dirty="0"/>
              <a:t>Ζωόφιλα</a:t>
            </a:r>
          </a:p>
          <a:p>
            <a:pPr>
              <a:lnSpc>
                <a:spcPct val="150000"/>
              </a:lnSpc>
            </a:pPr>
            <a:r>
              <a:rPr lang="el-GR" dirty="0"/>
              <a:t>από τα ζώα, άμεσα ή έμμεσα, προσβολή εκτεθειμένων περιοχών</a:t>
            </a:r>
          </a:p>
          <a:p>
            <a:pPr>
              <a:lnSpc>
                <a:spcPct val="150000"/>
              </a:lnSpc>
            </a:pPr>
            <a:r>
              <a:rPr lang="el-GR" sz="2400" b="1" dirty="0" err="1"/>
              <a:t>Γεώφιλα</a:t>
            </a:r>
            <a:r>
              <a:rPr lang="el-GR" sz="2400" b="1" dirty="0"/>
              <a:t> </a:t>
            </a:r>
          </a:p>
          <a:p>
            <a:pPr>
              <a:lnSpc>
                <a:spcPct val="150000"/>
              </a:lnSpc>
            </a:pPr>
            <a:r>
              <a:rPr lang="el-GR" dirty="0"/>
              <a:t>Ζουν στο έδαφος ως σαπρόφυτα, περιστασιακά μπορούν να μολύνουν τον άνθρωπο είτε άμεσα, είτε έμμεσα (ζώα)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354550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A51712-1965-632A-1196-D932D960DF2C}"/>
              </a:ext>
            </a:extLst>
          </p:cNvPr>
          <p:cNvSpPr txBox="1"/>
          <p:nvPr/>
        </p:nvSpPr>
        <p:spPr>
          <a:xfrm>
            <a:off x="1632030" y="985883"/>
            <a:ext cx="637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Επιδημιολογία - </a:t>
            </a:r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Δερματόφυτα</a:t>
            </a:r>
            <a:endParaRPr lang="el-G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B54E2-D8F9-AF02-70A6-A71620FBD993}"/>
              </a:ext>
            </a:extLst>
          </p:cNvPr>
          <p:cNvSpPr txBox="1"/>
          <p:nvPr/>
        </p:nvSpPr>
        <p:spPr>
          <a:xfrm>
            <a:off x="1611086" y="1828800"/>
            <a:ext cx="7590971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/>
              <a:t>Ηλικία :</a:t>
            </a:r>
            <a:r>
              <a:rPr lang="el-GR" sz="2000" dirty="0"/>
              <a:t> η προσβολή του τριχωτού είναι αυξημένη στα παιδιά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/>
              <a:t>Φύλο :</a:t>
            </a:r>
            <a:r>
              <a:rPr lang="el-GR" sz="2000" dirty="0"/>
              <a:t> </a:t>
            </a:r>
            <a:r>
              <a:rPr lang="el-GR" sz="2000" dirty="0" err="1"/>
              <a:t>ανθρωπόφιλοι</a:t>
            </a:r>
            <a:r>
              <a:rPr lang="el-GR" sz="2000" dirty="0"/>
              <a:t> μύκητες λιγότερο συχνοί στις γυναίκες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/>
              <a:t>Ανοσολογική κατάσταση ξενιστή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/>
              <a:t>Γεωγραφική κατανομή</a:t>
            </a:r>
            <a:r>
              <a:rPr lang="el-GR" sz="2000" dirty="0"/>
              <a:t> των </a:t>
            </a:r>
            <a:r>
              <a:rPr lang="el-GR" sz="2000" dirty="0" err="1"/>
              <a:t>δερματοφύτων</a:t>
            </a:r>
            <a:endParaRPr lang="el-GR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/>
              <a:t>Κλίμα :</a:t>
            </a:r>
            <a:r>
              <a:rPr lang="el-GR" sz="2000" dirty="0"/>
              <a:t> χρήση κλειστών υποδημάτων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/>
              <a:t>Γενετική προδιάθεση</a:t>
            </a:r>
          </a:p>
        </p:txBody>
      </p:sp>
    </p:spTree>
    <p:extLst>
      <p:ext uri="{BB962C8B-B14F-4D97-AF65-F5344CB8AC3E}">
        <p14:creationId xmlns:p14="http://schemas.microsoft.com/office/powerpoint/2010/main" val="82115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1F3D5AD3-34F3-4892-A38F-8E825DB5B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751484"/>
              </p:ext>
            </p:extLst>
          </p:nvPr>
        </p:nvGraphicFramePr>
        <p:xfrm>
          <a:off x="1457280" y="1484200"/>
          <a:ext cx="8825949" cy="4303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7479">
                  <a:extLst>
                    <a:ext uri="{9D8B030D-6E8A-4147-A177-3AD203B41FA5}">
                      <a16:colId xmlns:a16="http://schemas.microsoft.com/office/drawing/2014/main" val="3739283555"/>
                    </a:ext>
                  </a:extLst>
                </a:gridCol>
                <a:gridCol w="2048881">
                  <a:extLst>
                    <a:ext uri="{9D8B030D-6E8A-4147-A177-3AD203B41FA5}">
                      <a16:colId xmlns:a16="http://schemas.microsoft.com/office/drawing/2014/main" val="24595041"/>
                    </a:ext>
                  </a:extLst>
                </a:gridCol>
                <a:gridCol w="1602330">
                  <a:extLst>
                    <a:ext uri="{9D8B030D-6E8A-4147-A177-3AD203B41FA5}">
                      <a16:colId xmlns:a16="http://schemas.microsoft.com/office/drawing/2014/main" val="4233120124"/>
                    </a:ext>
                  </a:extLst>
                </a:gridCol>
                <a:gridCol w="1497259">
                  <a:extLst>
                    <a:ext uri="{9D8B030D-6E8A-4147-A177-3AD203B41FA5}">
                      <a16:colId xmlns:a16="http://schemas.microsoft.com/office/drawing/2014/main" val="3110559961"/>
                    </a:ext>
                  </a:extLst>
                </a:gridCol>
              </a:tblGrid>
              <a:tr h="1075911">
                <a:tc>
                  <a:txBody>
                    <a:bodyPr/>
                    <a:lstStyle/>
                    <a:p>
                      <a:pPr algn="l" rtl="0" fontAlgn="ctr"/>
                      <a:endParaRPr lang="el-GR" sz="22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ctr"/>
                      <a:endParaRPr lang="el-GR" sz="22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l-GR" sz="22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Γένος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δέρμα</a:t>
                      </a:r>
                      <a:endParaRPr lang="el-GR" sz="2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τρίχες</a:t>
                      </a:r>
                      <a:endParaRPr lang="el-GR" sz="2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νύχια</a:t>
                      </a:r>
                      <a:endParaRPr lang="el-GR" sz="2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32398484"/>
                  </a:ext>
                </a:extLst>
              </a:tr>
              <a:tr h="1075911"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u="none" strike="noStrike" dirty="0">
                          <a:effectLst/>
                        </a:rPr>
                        <a:t>Τριχόφυτα</a:t>
                      </a:r>
                      <a:endParaRPr lang="el-GR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u="none" strike="noStrike" dirty="0">
                          <a:effectLst/>
                        </a:rPr>
                        <a:t>Χ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u="none" strike="noStrike" dirty="0">
                          <a:effectLst/>
                        </a:rPr>
                        <a:t>Χ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u="none" strike="noStrike" dirty="0">
                          <a:effectLst/>
                        </a:rPr>
                        <a:t>Χ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49503"/>
                  </a:ext>
                </a:extLst>
              </a:tr>
              <a:tr h="1075911"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u="none" strike="noStrike" dirty="0" err="1">
                          <a:effectLst/>
                        </a:rPr>
                        <a:t>Μικρόσπορα</a:t>
                      </a:r>
                      <a:endParaRPr lang="el-GR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u="none" strike="noStrike" dirty="0">
                          <a:effectLst/>
                        </a:rPr>
                        <a:t>Χ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u="none" strike="noStrike" dirty="0">
                          <a:effectLst/>
                        </a:rPr>
                        <a:t>Χ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u="none" strike="noStrike" dirty="0">
                          <a:effectLst/>
                        </a:rPr>
                        <a:t>σπάνια 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798324"/>
                  </a:ext>
                </a:extLst>
              </a:tr>
              <a:tr h="1075911">
                <a:tc>
                  <a:txBody>
                    <a:bodyPr/>
                    <a:lstStyle/>
                    <a:p>
                      <a:pPr algn="ctr" fontAlgn="b"/>
                      <a:r>
                        <a:rPr lang="el-GR" sz="2200" b="1" u="none" strike="noStrike" dirty="0" err="1">
                          <a:effectLst/>
                        </a:rPr>
                        <a:t>Επιδερμόφυτα</a:t>
                      </a:r>
                      <a:endParaRPr lang="el-GR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u="none" strike="noStrike" dirty="0">
                          <a:effectLst/>
                        </a:rPr>
                        <a:t>Χ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u="none" strike="noStrike" dirty="0">
                          <a:effectLst/>
                        </a:rPr>
                        <a:t> 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u="none" strike="noStrike" dirty="0">
                          <a:effectLst/>
                        </a:rPr>
                        <a:t>Χ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12229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F68A8D6-6740-DBE1-A0F0-2ABA7C9BE8C0}"/>
              </a:ext>
            </a:extLst>
          </p:cNvPr>
          <p:cNvSpPr txBox="1"/>
          <p:nvPr/>
        </p:nvSpPr>
        <p:spPr>
          <a:xfrm>
            <a:off x="1457280" y="808546"/>
            <a:ext cx="637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2">
                    <a:lumMod val="75000"/>
                  </a:schemeClr>
                </a:solidFill>
              </a:rPr>
              <a:t>Δερματόφυτα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</a:rPr>
              <a:t> : τρία γένη</a:t>
            </a:r>
          </a:p>
        </p:txBody>
      </p:sp>
    </p:spTree>
    <p:extLst>
      <p:ext uri="{BB962C8B-B14F-4D97-AF65-F5344CB8AC3E}">
        <p14:creationId xmlns:p14="http://schemas.microsoft.com/office/powerpoint/2010/main" val="381970843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5639</TotalTime>
  <Words>2813</Words>
  <Application>Microsoft Macintosh PowerPoint</Application>
  <PresentationFormat>Ευρεία οθόνη</PresentationFormat>
  <Paragraphs>462</Paragraphs>
  <Slides>66</Slides>
  <Notes>6</Notes>
  <HiddenSlides>1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66</vt:i4>
      </vt:variant>
    </vt:vector>
  </HeadingPairs>
  <TitlesOfParts>
    <vt:vector size="75" baseType="lpstr">
      <vt:lpstr>Arial</vt:lpstr>
      <vt:lpstr>Book Antiqua</vt:lpstr>
      <vt:lpstr>Calibri</vt:lpstr>
      <vt:lpstr>Calibri Light</vt:lpstr>
      <vt:lpstr>Tahoma</vt:lpstr>
      <vt:lpstr>Times New Roman</vt:lpstr>
      <vt:lpstr>Wingdings</vt:lpstr>
      <vt:lpstr>Θέμα του Office</vt:lpstr>
      <vt:lpstr>Photo Editor Photo</vt:lpstr>
      <vt:lpstr>Μυκητιασικές Λοιμώξεις</vt:lpstr>
      <vt:lpstr>Προσβολή ανθρώπου</vt:lpstr>
      <vt:lpstr>Ταξινόμηση μυκητιάσεων του δέρματος</vt:lpstr>
      <vt:lpstr>Παρουσίαση του PowerPoint</vt:lpstr>
      <vt:lpstr>Δερματόφυτα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    Δερματοφυτίες - ταξινόμηση</vt:lpstr>
      <vt:lpstr>Δερματοφυτία τριχωτού κεφαλής (Tinea Capitis) </vt:lpstr>
      <vt:lpstr>Δερματοφυτία τριχωτού κεφαλής (Tinea Capitis) </vt:lpstr>
      <vt:lpstr>Δερματοφυτία τριχωτού κεφαλής (Tinea Capitis) </vt:lpstr>
      <vt:lpstr>Δερματοφυτία τριχωτού κεφαλής (Tinea Capitis) </vt:lpstr>
      <vt:lpstr>Δερματοφυτία τριχωτού κεφαλής (Tinea Capitis) </vt:lpstr>
      <vt:lpstr>Δερματοφυτία τριχωτού κεφαλής ΑΧΩΡΑΣ</vt:lpstr>
      <vt:lpstr>Διαφορική διάγνωση μυκητιάσεων τριχωτού κεφαλής</vt:lpstr>
      <vt:lpstr>   Κύριες επιπλοκές μυκητιάσεων τριχωτού κεφαλής</vt:lpstr>
      <vt:lpstr>Δερματοφυτία γενείου (Tinea Barbae)</vt:lpstr>
      <vt:lpstr>Δερματοφυτία γενείου (Tinea Barbae)</vt:lpstr>
      <vt:lpstr>Δερματοφυτία ψίλου δέρματος (Tinea Corporis)</vt:lpstr>
      <vt:lpstr>Δερματοφυτία ψίλου δέρματος (Tinea Corporis)</vt:lpstr>
      <vt:lpstr>Δερματοφυτία άκρων χειρών ( Tinea Manuum )</vt:lpstr>
      <vt:lpstr>Δερματοφυτία των Ποδών ( Tinea Pedis )</vt:lpstr>
      <vt:lpstr>Δερματοφυτία των Ποδών ( Tinea Pedis )</vt:lpstr>
      <vt:lpstr>Δερματοφυτία των Ποδών ( Tinea Pedis )</vt:lpstr>
      <vt:lpstr>Δερματοφυτία των Μηρογεννητικών πτυχών ( Tinea Cruris )</vt:lpstr>
      <vt:lpstr>                        Επιπολής καντιντιάσεις</vt:lpstr>
      <vt:lpstr>                        Επιπολής καντιντιάσεις</vt:lpstr>
      <vt:lpstr>                        Καντιντίαση μεγάλων πτυχών</vt:lpstr>
      <vt:lpstr>                        Καντιντίαση μεσοδακτύλιων πτυχών</vt:lpstr>
      <vt:lpstr>                        Καντιντιασική δερματίτιδα εκ σπαργάνων</vt:lpstr>
      <vt:lpstr>                        Καντιντιασική δερματίτιδα εκ σπαργάνων</vt:lpstr>
      <vt:lpstr>                        Καντιντίαση βλεννογόνων    Στοματοφαρυγγική καντιντίαση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Τυπική εκόνα    Παραλλαγμένη</vt:lpstr>
      <vt:lpstr>ΕΡΓΑΣΤΗΡΙΑΚΗ ΔΙΑΓΝΩΣΗ</vt:lpstr>
      <vt:lpstr>ΕΡΓΑΣΤΗΡΙΑΚΗ ΔΙΑΓΝΩΣΗ Τεχνική λήψης</vt:lpstr>
      <vt:lpstr>ΕΡΓΑΣΤΗΡΙΑΚΗ ΔΙΑΓΝΩΣΗ Άμεση μικροσκόπηση </vt:lpstr>
      <vt:lpstr> Άμεση μικροσκόπηση Αξιολόγηση </vt:lpstr>
      <vt:lpstr> ΕΡΓΑΣΤΗΡΙΑΚΗ ΔΙΑΓΝΩΣΗ  Καλλιέργεια </vt:lpstr>
      <vt:lpstr> Καλλιέργεια Αξιολόγηση                                   </vt:lpstr>
      <vt:lpstr>  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Panagiotis Kostakis</dc:creator>
  <cp:lastModifiedBy>PANTELIS PANAGAKIS</cp:lastModifiedBy>
  <cp:revision>695</cp:revision>
  <cp:lastPrinted>2019-10-18T09:27:50Z</cp:lastPrinted>
  <dcterms:created xsi:type="dcterms:W3CDTF">2019-09-20T10:56:24Z</dcterms:created>
  <dcterms:modified xsi:type="dcterms:W3CDTF">2022-12-05T18:05:52Z</dcterms:modified>
</cp:coreProperties>
</file>