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10" r:id="rId3"/>
    <p:sldId id="309" r:id="rId4"/>
    <p:sldId id="311" r:id="rId5"/>
    <p:sldId id="257" r:id="rId6"/>
    <p:sldId id="319" r:id="rId7"/>
    <p:sldId id="325" r:id="rId8"/>
    <p:sldId id="260" r:id="rId9"/>
    <p:sldId id="312" r:id="rId10"/>
    <p:sldId id="261" r:id="rId11"/>
    <p:sldId id="262" r:id="rId12"/>
    <p:sldId id="313" r:id="rId13"/>
    <p:sldId id="314" r:id="rId14"/>
    <p:sldId id="263" r:id="rId15"/>
    <p:sldId id="308" r:id="rId16"/>
    <p:sldId id="268" r:id="rId17"/>
    <p:sldId id="266" r:id="rId18"/>
    <p:sldId id="267" r:id="rId19"/>
    <p:sldId id="270" r:id="rId20"/>
    <p:sldId id="271" r:id="rId21"/>
    <p:sldId id="322" r:id="rId22"/>
    <p:sldId id="272" r:id="rId23"/>
    <p:sldId id="324" r:id="rId24"/>
    <p:sldId id="288" r:id="rId25"/>
    <p:sldId id="289" r:id="rId26"/>
    <p:sldId id="290" r:id="rId27"/>
    <p:sldId id="292" r:id="rId28"/>
    <p:sldId id="326" r:id="rId29"/>
    <p:sldId id="294" r:id="rId30"/>
    <p:sldId id="291" r:id="rId31"/>
    <p:sldId id="297" r:id="rId32"/>
    <p:sldId id="298" r:id="rId33"/>
    <p:sldId id="316" r:id="rId34"/>
    <p:sldId id="300" r:id="rId35"/>
    <p:sldId id="301" r:id="rId36"/>
    <p:sldId id="303" r:id="rId37"/>
    <p:sldId id="304" r:id="rId38"/>
    <p:sldId id="305" r:id="rId39"/>
    <p:sldId id="306" r:id="rId40"/>
    <p:sldId id="307" r:id="rId41"/>
    <p:sldId id="282" r:id="rId42"/>
    <p:sldId id="276" r:id="rId43"/>
    <p:sldId id="277" r:id="rId44"/>
    <p:sldId id="278" r:id="rId45"/>
    <p:sldId id="279" r:id="rId46"/>
    <p:sldId id="318" r:id="rId47"/>
    <p:sldId id="280" r:id="rId48"/>
    <p:sldId id="281" r:id="rId49"/>
    <p:sldId id="283" r:id="rId50"/>
    <p:sldId id="285" r:id="rId51"/>
    <p:sldId id="286" r:id="rId52"/>
    <p:sldId id="287" r:id="rId53"/>
    <p:sldId id="323" r:id="rId5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A21F7-397C-4EA0-9070-0A79A38EC95E}" v="5" dt="2023-09-25T09:48:29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92579" autoAdjust="0"/>
  </p:normalViewPr>
  <p:slideViewPr>
    <p:cSldViewPr snapToGrid="0">
      <p:cViewPr varScale="1">
        <p:scale>
          <a:sx n="83" d="100"/>
          <a:sy n="83" d="100"/>
        </p:scale>
        <p:origin x="52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stefanaki" userId="3dd607e4e8b61d62" providerId="LiveId" clId="{D27A21F7-397C-4EA0-9070-0A79A38EC95E}"/>
    <pc:docChg chg="undo custSel addSld delSld modSld">
      <pc:chgData name="irene stefanaki" userId="3dd607e4e8b61d62" providerId="LiveId" clId="{D27A21F7-397C-4EA0-9070-0A79A38EC95E}" dt="2023-09-25T09:49:36.655" v="2106" actId="6549"/>
      <pc:docMkLst>
        <pc:docMk/>
      </pc:docMkLst>
      <pc:sldChg chg="modSp mod">
        <pc:chgData name="irene stefanaki" userId="3dd607e4e8b61d62" providerId="LiveId" clId="{D27A21F7-397C-4EA0-9070-0A79A38EC95E}" dt="2023-09-25T06:16:03.165" v="3"/>
        <pc:sldMkLst>
          <pc:docMk/>
          <pc:sldMk cId="1163936813" sldId="256"/>
        </pc:sldMkLst>
        <pc:spChg chg="mod">
          <ac:chgData name="irene stefanaki" userId="3dd607e4e8b61d62" providerId="LiveId" clId="{D27A21F7-397C-4EA0-9070-0A79A38EC95E}" dt="2023-09-25T06:15:46.089" v="0"/>
          <ac:spMkLst>
            <pc:docMk/>
            <pc:sldMk cId="1163936813" sldId="256"/>
            <ac:spMk id="2" creationId="{784A571F-AFD7-4679-800A-D6EDDDB85959}"/>
          </ac:spMkLst>
        </pc:spChg>
        <pc:spChg chg="mod">
          <ac:chgData name="irene stefanaki" userId="3dd607e4e8b61d62" providerId="LiveId" clId="{D27A21F7-397C-4EA0-9070-0A79A38EC95E}" dt="2023-09-25T06:16:03.165" v="3"/>
          <ac:spMkLst>
            <pc:docMk/>
            <pc:sldMk cId="1163936813" sldId="256"/>
            <ac:spMk id="3" creationId="{082A1C53-ED7C-4BD1-AFD3-1C974F252895}"/>
          </ac:spMkLst>
        </pc:spChg>
      </pc:sldChg>
      <pc:sldChg chg="modSp mod">
        <pc:chgData name="irene stefanaki" userId="3dd607e4e8b61d62" providerId="LiveId" clId="{D27A21F7-397C-4EA0-9070-0A79A38EC95E}" dt="2023-09-25T06:28:31.733" v="137" actId="114"/>
        <pc:sldMkLst>
          <pc:docMk/>
          <pc:sldMk cId="3194554311" sldId="257"/>
        </pc:sldMkLst>
        <pc:spChg chg="mod">
          <ac:chgData name="irene stefanaki" userId="3dd607e4e8b61d62" providerId="LiveId" clId="{D27A21F7-397C-4EA0-9070-0A79A38EC95E}" dt="2023-09-25T06:28:09.320" v="135"/>
          <ac:spMkLst>
            <pc:docMk/>
            <pc:sldMk cId="3194554311" sldId="257"/>
            <ac:spMk id="2" creationId="{CAAA1275-63F1-49C9-BDEE-6CEADF0B5C5F}"/>
          </ac:spMkLst>
        </pc:spChg>
        <pc:spChg chg="mod">
          <ac:chgData name="irene stefanaki" userId="3dd607e4e8b61d62" providerId="LiveId" clId="{D27A21F7-397C-4EA0-9070-0A79A38EC95E}" dt="2023-09-25T06:28:31.733" v="137" actId="114"/>
          <ac:spMkLst>
            <pc:docMk/>
            <pc:sldMk cId="3194554311" sldId="257"/>
            <ac:spMk id="3" creationId="{A7956935-A23B-4759-A74A-275A0F878090}"/>
          </ac:spMkLst>
        </pc:spChg>
      </pc:sldChg>
      <pc:sldChg chg="modSp mod">
        <pc:chgData name="irene stefanaki" userId="3dd607e4e8b61d62" providerId="LiveId" clId="{D27A21F7-397C-4EA0-9070-0A79A38EC95E}" dt="2023-09-25T06:31:36.067" v="153" actId="1035"/>
        <pc:sldMkLst>
          <pc:docMk/>
          <pc:sldMk cId="3412042010" sldId="260"/>
        </pc:sldMkLst>
        <pc:spChg chg="mod">
          <ac:chgData name="irene stefanaki" userId="3dd607e4e8b61d62" providerId="LiveId" clId="{D27A21F7-397C-4EA0-9070-0A79A38EC95E}" dt="2023-09-25T06:31:14.685" v="145"/>
          <ac:spMkLst>
            <pc:docMk/>
            <pc:sldMk cId="3412042010" sldId="260"/>
            <ac:spMk id="2" creationId="{7FE170ED-B3FF-457D-9CF7-B6EDF55CF164}"/>
          </ac:spMkLst>
        </pc:spChg>
        <pc:spChg chg="mod">
          <ac:chgData name="irene stefanaki" userId="3dd607e4e8b61d62" providerId="LiveId" clId="{D27A21F7-397C-4EA0-9070-0A79A38EC95E}" dt="2023-09-25T06:31:36.067" v="153" actId="1035"/>
          <ac:spMkLst>
            <pc:docMk/>
            <pc:sldMk cId="3412042010" sldId="260"/>
            <ac:spMk id="3" creationId="{E9D15C07-0F0F-4F73-BC28-3BD484E95CE4}"/>
          </ac:spMkLst>
        </pc:spChg>
      </pc:sldChg>
      <pc:sldChg chg="modSp mod">
        <pc:chgData name="irene stefanaki" userId="3dd607e4e8b61d62" providerId="LiveId" clId="{D27A21F7-397C-4EA0-9070-0A79A38EC95E}" dt="2023-09-25T07:08:51.676" v="186" actId="20577"/>
        <pc:sldMkLst>
          <pc:docMk/>
          <pc:sldMk cId="1533603406" sldId="261"/>
        </pc:sldMkLst>
        <pc:spChg chg="mod">
          <ac:chgData name="irene stefanaki" userId="3dd607e4e8b61d62" providerId="LiveId" clId="{D27A21F7-397C-4EA0-9070-0A79A38EC95E}" dt="2023-09-25T07:07:57.977" v="184" actId="27636"/>
          <ac:spMkLst>
            <pc:docMk/>
            <pc:sldMk cId="1533603406" sldId="261"/>
            <ac:spMk id="2" creationId="{BBD4ABC9-395F-4AF3-84D7-66D2B1F8B2F5}"/>
          </ac:spMkLst>
        </pc:spChg>
        <pc:spChg chg="mod">
          <ac:chgData name="irene stefanaki" userId="3dd607e4e8b61d62" providerId="LiveId" clId="{D27A21F7-397C-4EA0-9070-0A79A38EC95E}" dt="2023-09-25T07:08:51.676" v="186" actId="20577"/>
          <ac:spMkLst>
            <pc:docMk/>
            <pc:sldMk cId="1533603406" sldId="261"/>
            <ac:spMk id="6" creationId="{1811EC72-2195-422E-8676-4656C9704FA9}"/>
          </ac:spMkLst>
        </pc:spChg>
      </pc:sldChg>
      <pc:sldChg chg="modSp mod">
        <pc:chgData name="irene stefanaki" userId="3dd607e4e8b61d62" providerId="LiveId" clId="{D27A21F7-397C-4EA0-9070-0A79A38EC95E}" dt="2023-09-25T06:37:13.500" v="180" actId="20577"/>
        <pc:sldMkLst>
          <pc:docMk/>
          <pc:sldMk cId="3731352381" sldId="262"/>
        </pc:sldMkLst>
        <pc:spChg chg="mod">
          <ac:chgData name="irene stefanaki" userId="3dd607e4e8b61d62" providerId="LiveId" clId="{D27A21F7-397C-4EA0-9070-0A79A38EC95E}" dt="2023-09-25T06:32:40.957" v="160"/>
          <ac:spMkLst>
            <pc:docMk/>
            <pc:sldMk cId="3731352381" sldId="262"/>
            <ac:spMk id="2" creationId="{2E885B5C-A95D-4F0C-B68D-F2A358272AF8}"/>
          </ac:spMkLst>
        </pc:spChg>
        <pc:spChg chg="mod">
          <ac:chgData name="irene stefanaki" userId="3dd607e4e8b61d62" providerId="LiveId" clId="{D27A21F7-397C-4EA0-9070-0A79A38EC95E}" dt="2023-09-25T06:37:13.500" v="180" actId="20577"/>
          <ac:spMkLst>
            <pc:docMk/>
            <pc:sldMk cId="3731352381" sldId="262"/>
            <ac:spMk id="3" creationId="{901AADF3-5852-420D-8DEE-44882FC43AFD}"/>
          </ac:spMkLst>
        </pc:spChg>
      </pc:sldChg>
      <pc:sldChg chg="modSp mod">
        <pc:chgData name="irene stefanaki" userId="3dd607e4e8b61d62" providerId="LiveId" clId="{D27A21F7-397C-4EA0-9070-0A79A38EC95E}" dt="2023-09-25T07:19:49.686" v="500" actId="20577"/>
        <pc:sldMkLst>
          <pc:docMk/>
          <pc:sldMk cId="77604201" sldId="263"/>
        </pc:sldMkLst>
        <pc:spChg chg="mod">
          <ac:chgData name="irene stefanaki" userId="3dd607e4e8b61d62" providerId="LiveId" clId="{D27A21F7-397C-4EA0-9070-0A79A38EC95E}" dt="2023-09-25T07:13:10.638" v="197"/>
          <ac:spMkLst>
            <pc:docMk/>
            <pc:sldMk cId="77604201" sldId="263"/>
            <ac:spMk id="2" creationId="{10FC2DBD-7707-49F3-A70B-0F41D06779F6}"/>
          </ac:spMkLst>
        </pc:spChg>
        <pc:spChg chg="mod">
          <ac:chgData name="irene stefanaki" userId="3dd607e4e8b61d62" providerId="LiveId" clId="{D27A21F7-397C-4EA0-9070-0A79A38EC95E}" dt="2023-09-25T07:19:49.686" v="500" actId="20577"/>
          <ac:spMkLst>
            <pc:docMk/>
            <pc:sldMk cId="77604201" sldId="263"/>
            <ac:spMk id="3" creationId="{7921B22E-BE1D-4305-88E5-E61746D5F1CC}"/>
          </ac:spMkLst>
        </pc:spChg>
      </pc:sldChg>
      <pc:sldChg chg="modSp mod">
        <pc:chgData name="irene stefanaki" userId="3dd607e4e8b61d62" providerId="LiveId" clId="{D27A21F7-397C-4EA0-9070-0A79A38EC95E}" dt="2023-09-25T08:04:27.470" v="1463" actId="6549"/>
        <pc:sldMkLst>
          <pc:docMk/>
          <pc:sldMk cId="4287318488" sldId="266"/>
        </pc:sldMkLst>
        <pc:spChg chg="mod">
          <ac:chgData name="irene stefanaki" userId="3dd607e4e8b61d62" providerId="LiveId" clId="{D27A21F7-397C-4EA0-9070-0A79A38EC95E}" dt="2023-09-25T07:26:02.681" v="745" actId="1037"/>
          <ac:spMkLst>
            <pc:docMk/>
            <pc:sldMk cId="4287318488" sldId="266"/>
            <ac:spMk id="2" creationId="{D835B075-1287-4667-941E-13514A0C19DC}"/>
          </ac:spMkLst>
        </pc:spChg>
        <pc:spChg chg="mod">
          <ac:chgData name="irene stefanaki" userId="3dd607e4e8b61d62" providerId="LiveId" clId="{D27A21F7-397C-4EA0-9070-0A79A38EC95E}" dt="2023-09-25T08:04:27.470" v="1463" actId="6549"/>
          <ac:spMkLst>
            <pc:docMk/>
            <pc:sldMk cId="4287318488" sldId="266"/>
            <ac:spMk id="3" creationId="{D13BFBCD-2BA9-4748-8430-91890FA31F7D}"/>
          </ac:spMkLst>
        </pc:spChg>
      </pc:sldChg>
      <pc:sldChg chg="modSp mod">
        <pc:chgData name="irene stefanaki" userId="3dd607e4e8b61d62" providerId="LiveId" clId="{D27A21F7-397C-4EA0-9070-0A79A38EC95E}" dt="2023-09-25T07:49:19.661" v="1344" actId="20577"/>
        <pc:sldMkLst>
          <pc:docMk/>
          <pc:sldMk cId="4224252676" sldId="267"/>
        </pc:sldMkLst>
        <pc:spChg chg="mod">
          <ac:chgData name="irene stefanaki" userId="3dd607e4e8b61d62" providerId="LiveId" clId="{D27A21F7-397C-4EA0-9070-0A79A38EC95E}" dt="2023-09-25T07:39:16.716" v="1110"/>
          <ac:spMkLst>
            <pc:docMk/>
            <pc:sldMk cId="4224252676" sldId="267"/>
            <ac:spMk id="2" creationId="{5559DCAA-FAA0-45CD-BB29-5504F1902444}"/>
          </ac:spMkLst>
        </pc:spChg>
        <pc:spChg chg="mod">
          <ac:chgData name="irene stefanaki" userId="3dd607e4e8b61d62" providerId="LiveId" clId="{D27A21F7-397C-4EA0-9070-0A79A38EC95E}" dt="2023-09-25T07:49:19.661" v="1344" actId="20577"/>
          <ac:spMkLst>
            <pc:docMk/>
            <pc:sldMk cId="4224252676" sldId="267"/>
            <ac:spMk id="3" creationId="{E31328B7-65A9-43F4-BC63-3F20ABCF920A}"/>
          </ac:spMkLst>
        </pc:spChg>
      </pc:sldChg>
      <pc:sldChg chg="del">
        <pc:chgData name="irene stefanaki" userId="3dd607e4e8b61d62" providerId="LiveId" clId="{D27A21F7-397C-4EA0-9070-0A79A38EC95E}" dt="2023-09-25T08:06:02.447" v="1464" actId="47"/>
        <pc:sldMkLst>
          <pc:docMk/>
          <pc:sldMk cId="3519931110" sldId="269"/>
        </pc:sldMkLst>
      </pc:sldChg>
      <pc:sldChg chg="modSp mod">
        <pc:chgData name="irene stefanaki" userId="3dd607e4e8b61d62" providerId="LiveId" clId="{D27A21F7-397C-4EA0-9070-0A79A38EC95E}" dt="2023-09-25T08:07:45.140" v="1508" actId="20577"/>
        <pc:sldMkLst>
          <pc:docMk/>
          <pc:sldMk cId="3222124758" sldId="270"/>
        </pc:sldMkLst>
        <pc:spChg chg="mod">
          <ac:chgData name="irene stefanaki" userId="3dd607e4e8b61d62" providerId="LiveId" clId="{D27A21F7-397C-4EA0-9070-0A79A38EC95E}" dt="2023-09-25T08:06:21.730" v="1465"/>
          <ac:spMkLst>
            <pc:docMk/>
            <pc:sldMk cId="3222124758" sldId="270"/>
            <ac:spMk id="2" creationId="{6FED2DED-45C1-460B-9393-97B1A3084D73}"/>
          </ac:spMkLst>
        </pc:spChg>
        <pc:spChg chg="mod">
          <ac:chgData name="irene stefanaki" userId="3dd607e4e8b61d62" providerId="LiveId" clId="{D27A21F7-397C-4EA0-9070-0A79A38EC95E}" dt="2023-09-25T08:07:45.140" v="1508" actId="20577"/>
          <ac:spMkLst>
            <pc:docMk/>
            <pc:sldMk cId="3222124758" sldId="270"/>
            <ac:spMk id="3" creationId="{F484DC0C-E3EB-402E-B5CF-99A141D31303}"/>
          </ac:spMkLst>
        </pc:spChg>
      </pc:sldChg>
      <pc:sldChg chg="modSp mod">
        <pc:chgData name="irene stefanaki" userId="3dd607e4e8b61d62" providerId="LiveId" clId="{D27A21F7-397C-4EA0-9070-0A79A38EC95E}" dt="2023-09-25T08:13:01.267" v="1679" actId="20577"/>
        <pc:sldMkLst>
          <pc:docMk/>
          <pc:sldMk cId="1071190573" sldId="271"/>
        </pc:sldMkLst>
        <pc:spChg chg="mod">
          <ac:chgData name="irene stefanaki" userId="3dd607e4e8b61d62" providerId="LiveId" clId="{D27A21F7-397C-4EA0-9070-0A79A38EC95E}" dt="2023-09-25T08:08:03.370" v="1509"/>
          <ac:spMkLst>
            <pc:docMk/>
            <pc:sldMk cId="1071190573" sldId="271"/>
            <ac:spMk id="2" creationId="{00000000-0000-0000-0000-000000000000}"/>
          </ac:spMkLst>
        </pc:spChg>
        <pc:spChg chg="mod">
          <ac:chgData name="irene stefanaki" userId="3dd607e4e8b61d62" providerId="LiveId" clId="{D27A21F7-397C-4EA0-9070-0A79A38EC95E}" dt="2023-09-25T08:13:01.267" v="1679" actId="20577"/>
          <ac:spMkLst>
            <pc:docMk/>
            <pc:sldMk cId="1071190573" sldId="271"/>
            <ac:spMk id="3" creationId="{00000000-0000-0000-0000-000000000000}"/>
          </ac:spMkLst>
        </pc:spChg>
      </pc:sldChg>
      <pc:sldChg chg="modSp mod">
        <pc:chgData name="irene stefanaki" userId="3dd607e4e8b61d62" providerId="LiveId" clId="{D27A21F7-397C-4EA0-9070-0A79A38EC95E}" dt="2023-09-25T07:25:17.881" v="730"/>
        <pc:sldMkLst>
          <pc:docMk/>
          <pc:sldMk cId="2560181948" sldId="308"/>
        </pc:sldMkLst>
        <pc:spChg chg="mod">
          <ac:chgData name="irene stefanaki" userId="3dd607e4e8b61d62" providerId="LiveId" clId="{D27A21F7-397C-4EA0-9070-0A79A38EC95E}" dt="2023-09-25T07:20:12.843" v="501"/>
          <ac:spMkLst>
            <pc:docMk/>
            <pc:sldMk cId="2560181948" sldId="308"/>
            <ac:spMk id="2" creationId="{D835B075-1287-4667-941E-13514A0C19DC}"/>
          </ac:spMkLst>
        </pc:spChg>
        <pc:spChg chg="mod">
          <ac:chgData name="irene stefanaki" userId="3dd607e4e8b61d62" providerId="LiveId" clId="{D27A21F7-397C-4EA0-9070-0A79A38EC95E}" dt="2023-09-25T07:25:17.881" v="730"/>
          <ac:spMkLst>
            <pc:docMk/>
            <pc:sldMk cId="2560181948" sldId="308"/>
            <ac:spMk id="3" creationId="{D13BFBCD-2BA9-4748-8430-91890FA31F7D}"/>
          </ac:spMkLst>
        </pc:spChg>
      </pc:sldChg>
      <pc:sldChg chg="modSp mod">
        <pc:chgData name="irene stefanaki" userId="3dd607e4e8b61d62" providerId="LiveId" clId="{D27A21F7-397C-4EA0-9070-0A79A38EC95E}" dt="2023-09-25T06:24:49.714" v="38" actId="115"/>
        <pc:sldMkLst>
          <pc:docMk/>
          <pc:sldMk cId="2981994709" sldId="309"/>
        </pc:sldMkLst>
        <pc:spChg chg="mod">
          <ac:chgData name="irene stefanaki" userId="3dd607e4e8b61d62" providerId="LiveId" clId="{D27A21F7-397C-4EA0-9070-0A79A38EC95E}" dt="2023-09-25T06:18:26.261" v="10" actId="255"/>
          <ac:spMkLst>
            <pc:docMk/>
            <pc:sldMk cId="2981994709" sldId="309"/>
            <ac:spMk id="2" creationId="{7AFB3731-869B-AB07-CFF0-B18426CA3ACB}"/>
          </ac:spMkLst>
        </pc:spChg>
        <pc:spChg chg="mod">
          <ac:chgData name="irene stefanaki" userId="3dd607e4e8b61d62" providerId="LiveId" clId="{D27A21F7-397C-4EA0-9070-0A79A38EC95E}" dt="2023-09-25T06:24:49.714" v="38" actId="115"/>
          <ac:spMkLst>
            <pc:docMk/>
            <pc:sldMk cId="2981994709" sldId="309"/>
            <ac:spMk id="3" creationId="{72BF59DD-4052-B796-9342-1C5255FF4798}"/>
          </ac:spMkLst>
        </pc:spChg>
      </pc:sldChg>
      <pc:sldChg chg="modSp mod">
        <pc:chgData name="irene stefanaki" userId="3dd607e4e8b61d62" providerId="LiveId" clId="{D27A21F7-397C-4EA0-9070-0A79A38EC95E}" dt="2023-09-25T06:26:13.359" v="112" actId="14100"/>
        <pc:sldMkLst>
          <pc:docMk/>
          <pc:sldMk cId="1332073225" sldId="310"/>
        </pc:sldMkLst>
        <pc:spChg chg="mod">
          <ac:chgData name="irene stefanaki" userId="3dd607e4e8b61d62" providerId="LiveId" clId="{D27A21F7-397C-4EA0-9070-0A79A38EC95E}" dt="2023-09-25T06:26:13.359" v="112" actId="14100"/>
          <ac:spMkLst>
            <pc:docMk/>
            <pc:sldMk cId="1332073225" sldId="310"/>
            <ac:spMk id="2" creationId="{9724BD89-3330-2145-48D6-FBC33D801ABC}"/>
          </ac:spMkLst>
        </pc:spChg>
        <pc:spChg chg="mod">
          <ac:chgData name="irene stefanaki" userId="3dd607e4e8b61d62" providerId="LiveId" clId="{D27A21F7-397C-4EA0-9070-0A79A38EC95E}" dt="2023-09-25T06:17:18.517" v="7" actId="207"/>
          <ac:spMkLst>
            <pc:docMk/>
            <pc:sldMk cId="1332073225" sldId="310"/>
            <ac:spMk id="3" creationId="{81ABD106-5ADE-596C-AD81-1D049806F1CD}"/>
          </ac:spMkLst>
        </pc:spChg>
      </pc:sldChg>
      <pc:sldChg chg="modSp mod">
        <pc:chgData name="irene stefanaki" userId="3dd607e4e8b61d62" providerId="LiveId" clId="{D27A21F7-397C-4EA0-9070-0A79A38EC95E}" dt="2023-09-25T06:27:44.718" v="134" actId="14100"/>
        <pc:sldMkLst>
          <pc:docMk/>
          <pc:sldMk cId="1001002145" sldId="311"/>
        </pc:sldMkLst>
        <pc:spChg chg="mod">
          <ac:chgData name="irene stefanaki" userId="3dd607e4e8b61d62" providerId="LiveId" clId="{D27A21F7-397C-4EA0-9070-0A79A38EC95E}" dt="2023-09-25T06:25:52.574" v="75" actId="20577"/>
          <ac:spMkLst>
            <pc:docMk/>
            <pc:sldMk cId="1001002145" sldId="311"/>
            <ac:spMk id="2" creationId="{69D536E6-FE99-C0E8-182A-20725FE88DF3}"/>
          </ac:spMkLst>
        </pc:spChg>
        <pc:spChg chg="mod">
          <ac:chgData name="irene stefanaki" userId="3dd607e4e8b61d62" providerId="LiveId" clId="{D27A21F7-397C-4EA0-9070-0A79A38EC95E}" dt="2023-09-25T06:27:30.864" v="131" actId="1035"/>
          <ac:spMkLst>
            <pc:docMk/>
            <pc:sldMk cId="1001002145" sldId="311"/>
            <ac:spMk id="3" creationId="{759F4E9F-7F98-429C-DB21-CCBD1266E512}"/>
          </ac:spMkLst>
        </pc:spChg>
        <pc:picChg chg="mod">
          <ac:chgData name="irene stefanaki" userId="3dd607e4e8b61d62" providerId="LiveId" clId="{D27A21F7-397C-4EA0-9070-0A79A38EC95E}" dt="2023-09-25T06:27:44.718" v="134" actId="14100"/>
          <ac:picMkLst>
            <pc:docMk/>
            <pc:sldMk cId="1001002145" sldId="311"/>
            <ac:picMk id="23" creationId="{0ECD5BD2-1C58-E540-19D8-19B9F5550A9B}"/>
          </ac:picMkLst>
        </pc:picChg>
      </pc:sldChg>
      <pc:sldChg chg="modSp mod">
        <pc:chgData name="irene stefanaki" userId="3dd607e4e8b61d62" providerId="LiveId" clId="{D27A21F7-397C-4EA0-9070-0A79A38EC95E}" dt="2023-09-25T06:32:20.864" v="159"/>
        <pc:sldMkLst>
          <pc:docMk/>
          <pc:sldMk cId="3953202990" sldId="312"/>
        </pc:sldMkLst>
        <pc:spChg chg="mod">
          <ac:chgData name="irene stefanaki" userId="3dd607e4e8b61d62" providerId="LiveId" clId="{D27A21F7-397C-4EA0-9070-0A79A38EC95E}" dt="2023-09-25T06:32:05.856" v="158" actId="255"/>
          <ac:spMkLst>
            <pc:docMk/>
            <pc:sldMk cId="3953202990" sldId="312"/>
            <ac:spMk id="2" creationId="{C0CF56CC-C39D-95B3-288D-04312A466498}"/>
          </ac:spMkLst>
        </pc:spChg>
        <pc:spChg chg="mod">
          <ac:chgData name="irene stefanaki" userId="3dd607e4e8b61d62" providerId="LiveId" clId="{D27A21F7-397C-4EA0-9070-0A79A38EC95E}" dt="2023-09-25T06:32:20.864" v="159"/>
          <ac:spMkLst>
            <pc:docMk/>
            <pc:sldMk cId="3953202990" sldId="312"/>
            <ac:spMk id="3" creationId="{6BFA540E-3AF4-88E1-C947-339E583D40F7}"/>
          </ac:spMkLst>
        </pc:spChg>
      </pc:sldChg>
      <pc:sldChg chg="modSp mod">
        <pc:chgData name="irene stefanaki" userId="3dd607e4e8b61d62" providerId="LiveId" clId="{D27A21F7-397C-4EA0-9070-0A79A38EC95E}" dt="2023-09-25T07:10:32.420" v="189"/>
        <pc:sldMkLst>
          <pc:docMk/>
          <pc:sldMk cId="3929138548" sldId="313"/>
        </pc:sldMkLst>
        <pc:spChg chg="mod">
          <ac:chgData name="irene stefanaki" userId="3dd607e4e8b61d62" providerId="LiveId" clId="{D27A21F7-397C-4EA0-9070-0A79A38EC95E}" dt="2023-09-25T07:10:04.185" v="188" actId="14100"/>
          <ac:spMkLst>
            <pc:docMk/>
            <pc:sldMk cId="3929138548" sldId="313"/>
            <ac:spMk id="2" creationId="{D743EB82-7A5A-055F-90F7-B19162A21D38}"/>
          </ac:spMkLst>
        </pc:spChg>
        <pc:spChg chg="mod">
          <ac:chgData name="irene stefanaki" userId="3dd607e4e8b61d62" providerId="LiveId" clId="{D27A21F7-397C-4EA0-9070-0A79A38EC95E}" dt="2023-09-25T07:10:32.420" v="189"/>
          <ac:spMkLst>
            <pc:docMk/>
            <pc:sldMk cId="3929138548" sldId="313"/>
            <ac:spMk id="3" creationId="{158EEB26-3D7D-BA19-1324-77849BF7C132}"/>
          </ac:spMkLst>
        </pc:spChg>
      </pc:sldChg>
      <pc:sldChg chg="modSp mod">
        <pc:chgData name="irene stefanaki" userId="3dd607e4e8b61d62" providerId="LiveId" clId="{D27A21F7-397C-4EA0-9070-0A79A38EC95E}" dt="2023-09-25T07:11:50.884" v="196" actId="6549"/>
        <pc:sldMkLst>
          <pc:docMk/>
          <pc:sldMk cId="1473186389" sldId="314"/>
        </pc:sldMkLst>
        <pc:spChg chg="mod">
          <ac:chgData name="irene stefanaki" userId="3dd607e4e8b61d62" providerId="LiveId" clId="{D27A21F7-397C-4EA0-9070-0A79A38EC95E}" dt="2023-09-25T07:11:06.300" v="192" actId="14100"/>
          <ac:spMkLst>
            <pc:docMk/>
            <pc:sldMk cId="1473186389" sldId="314"/>
            <ac:spMk id="2" creationId="{3E67C56D-B78C-1D66-522F-55882AFBBD30}"/>
          </ac:spMkLst>
        </pc:spChg>
        <pc:spChg chg="mod">
          <ac:chgData name="irene stefanaki" userId="3dd607e4e8b61d62" providerId="LiveId" clId="{D27A21F7-397C-4EA0-9070-0A79A38EC95E}" dt="2023-09-25T07:11:50.884" v="196" actId="6549"/>
          <ac:spMkLst>
            <pc:docMk/>
            <pc:sldMk cId="1473186389" sldId="314"/>
            <ac:spMk id="3" creationId="{B86C367D-7055-F374-3B82-E7C2C364000C}"/>
          </ac:spMkLst>
        </pc:spChg>
      </pc:sldChg>
      <pc:sldChg chg="addSp modSp mod">
        <pc:chgData name="irene stefanaki" userId="3dd607e4e8b61d62" providerId="LiveId" clId="{D27A21F7-397C-4EA0-9070-0A79A38EC95E}" dt="2023-09-25T09:49:36.655" v="2106" actId="6549"/>
        <pc:sldMkLst>
          <pc:docMk/>
          <pc:sldMk cId="1967365132" sldId="322"/>
        </pc:sldMkLst>
        <pc:spChg chg="mod">
          <ac:chgData name="irene stefanaki" userId="3dd607e4e8b61d62" providerId="LiveId" clId="{D27A21F7-397C-4EA0-9070-0A79A38EC95E}" dt="2023-09-25T08:13:33.581" v="1680"/>
          <ac:spMkLst>
            <pc:docMk/>
            <pc:sldMk cId="1967365132" sldId="322"/>
            <ac:spMk id="2" creationId="{BBAF82A7-FE03-E3C4-73C0-87CA5AFA6B98}"/>
          </ac:spMkLst>
        </pc:spChg>
        <pc:spChg chg="mod">
          <ac:chgData name="irene stefanaki" userId="3dd607e4e8b61d62" providerId="LiveId" clId="{D27A21F7-397C-4EA0-9070-0A79A38EC95E}" dt="2023-09-25T09:49:36.655" v="2106" actId="6549"/>
          <ac:spMkLst>
            <pc:docMk/>
            <pc:sldMk cId="1967365132" sldId="322"/>
            <ac:spMk id="3" creationId="{2CDB03E7-BDD8-5410-0217-16A4F2CE48A4}"/>
          </ac:spMkLst>
        </pc:spChg>
        <pc:spChg chg="add">
          <ac:chgData name="irene stefanaki" userId="3dd607e4e8b61d62" providerId="LiveId" clId="{D27A21F7-397C-4EA0-9070-0A79A38EC95E}" dt="2023-09-25T09:47:32.784" v="2049"/>
          <ac:spMkLst>
            <pc:docMk/>
            <pc:sldMk cId="1967365132" sldId="322"/>
            <ac:spMk id="4" creationId="{388D1618-3D0C-57BA-844A-462118087FA7}"/>
          </ac:spMkLst>
        </pc:spChg>
      </pc:sldChg>
      <pc:sldChg chg="modSp mod">
        <pc:chgData name="irene stefanaki" userId="3dd607e4e8b61d62" providerId="LiveId" clId="{D27A21F7-397C-4EA0-9070-0A79A38EC95E}" dt="2023-09-25T08:14:09.467" v="1719" actId="20577"/>
        <pc:sldMkLst>
          <pc:docMk/>
          <pc:sldMk cId="564015192" sldId="323"/>
        </pc:sldMkLst>
        <pc:spChg chg="mod">
          <ac:chgData name="irene stefanaki" userId="3dd607e4e8b61d62" providerId="LiveId" clId="{D27A21F7-397C-4EA0-9070-0A79A38EC95E}" dt="2023-09-25T08:14:09.467" v="1719" actId="20577"/>
          <ac:spMkLst>
            <pc:docMk/>
            <pc:sldMk cId="564015192" sldId="323"/>
            <ac:spMk id="3" creationId="{B4D4DFCF-EABA-D2A6-AE4E-DFE910B3E79D}"/>
          </ac:spMkLst>
        </pc:spChg>
      </pc:sldChg>
      <pc:sldChg chg="del">
        <pc:chgData name="irene stefanaki" userId="3dd607e4e8b61d62" providerId="LiveId" clId="{D27A21F7-397C-4EA0-9070-0A79A38EC95E}" dt="2023-09-25T06:16:08.383" v="4" actId="47"/>
        <pc:sldMkLst>
          <pc:docMk/>
          <pc:sldMk cId="1719036991" sldId="325"/>
        </pc:sldMkLst>
      </pc:sldChg>
      <pc:sldChg chg="addSp delSp modSp add mod">
        <pc:chgData name="irene stefanaki" userId="3dd607e4e8b61d62" providerId="LiveId" clId="{D27A21F7-397C-4EA0-9070-0A79A38EC95E}" dt="2023-09-25T06:30:50.419" v="144" actId="115"/>
        <pc:sldMkLst>
          <pc:docMk/>
          <pc:sldMk cId="2474942370" sldId="325"/>
        </pc:sldMkLst>
        <pc:spChg chg="mod">
          <ac:chgData name="irene stefanaki" userId="3dd607e4e8b61d62" providerId="LiveId" clId="{D27A21F7-397C-4EA0-9070-0A79A38EC95E}" dt="2023-09-25T06:30:50.419" v="144" actId="115"/>
          <ac:spMkLst>
            <pc:docMk/>
            <pc:sldMk cId="2474942370" sldId="325"/>
            <ac:spMk id="3" creationId="{A7956935-A23B-4759-A74A-275A0F878090}"/>
          </ac:spMkLst>
        </pc:spChg>
        <pc:picChg chg="del">
          <ac:chgData name="irene stefanaki" userId="3dd607e4e8b61d62" providerId="LiveId" clId="{D27A21F7-397C-4EA0-9070-0A79A38EC95E}" dt="2023-09-25T06:30:06.056" v="139" actId="478"/>
          <ac:picMkLst>
            <pc:docMk/>
            <pc:sldMk cId="2474942370" sldId="325"/>
            <ac:picMk id="4" creationId="{CDB591A8-9DA3-45E6-922C-9177981B0B1F}"/>
          </ac:picMkLst>
        </pc:picChg>
        <pc:picChg chg="add mod">
          <ac:chgData name="irene stefanaki" userId="3dd607e4e8b61d62" providerId="LiveId" clId="{D27A21F7-397C-4EA0-9070-0A79A38EC95E}" dt="2023-09-25T06:30:10.703" v="141" actId="1076"/>
          <ac:picMkLst>
            <pc:docMk/>
            <pc:sldMk cId="2474942370" sldId="325"/>
            <ac:picMk id="5" creationId="{9DB8AA28-A125-476C-12D0-8BEF00939A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E7267-B0A2-4B75-BC4C-4DBA1A5C793A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BFEAF-57B6-454D-9D4D-7D56E49694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0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BFEAF-57B6-454D-9D4D-7D56E4969476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0909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BFEAF-57B6-454D-9D4D-7D56E4969476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356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Φαρμ εξάνθημα μετα απο ληψη φαρμακου για φλεβιτιδα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BFEAF-57B6-454D-9D4D-7D56E4969476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485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BFEAF-57B6-454D-9D4D-7D56E4969476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229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337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A8A04F5-D759-4AC7-9CCC-027B40BC3614}" type="slidenum">
              <a:rPr lang="el-GR" altLang="en-US">
                <a:latin typeface="Tahoma" pitchFamily="34" charset="0"/>
              </a:rPr>
              <a:pPr/>
              <a:t>41</a:t>
            </a:fld>
            <a:endParaRPr lang="el-GR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53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297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2405C86-8DB8-40EB-9B75-A028B56E2296}" type="slidenum">
              <a:rPr lang="el-GR" altLang="en-US">
                <a:latin typeface="Tahoma" pitchFamily="34" charset="0"/>
              </a:rPr>
              <a:pPr/>
              <a:t>47</a:t>
            </a:fld>
            <a:endParaRPr lang="el-GR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 dirty="0"/>
          </a:p>
        </p:txBody>
      </p:sp>
      <p:sp>
        <p:nvSpPr>
          <p:cNvPr id="317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D0C815-BD9B-465E-89E9-A83DADBD6043}" type="slidenum">
              <a:rPr lang="el-GR" altLang="en-US">
                <a:latin typeface="Tahoma" pitchFamily="34" charset="0"/>
              </a:rPr>
              <a:pPr/>
              <a:t>48</a:t>
            </a:fld>
            <a:endParaRPr lang="el-GR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358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B0EA9E-5E26-475D-B21C-2F08F9BC95BF}" type="slidenum">
              <a:rPr lang="el-GR" altLang="en-US">
                <a:latin typeface="Tahoma" pitchFamily="34" charset="0"/>
              </a:rPr>
              <a:pPr/>
              <a:t>49</a:t>
            </a:fld>
            <a:endParaRPr lang="el-GR" alt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1FE40D-CC25-469F-87C9-E37F7864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B6FC8F9-83D1-4248-8F2E-C604864E6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C4B706B-DD78-4D92-BE5A-AC844574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22F55D3-FD67-4A36-8C80-F19C3658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A4A766B-7A75-43CD-8F8B-2413A1DB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590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4C5098-D032-4CBD-BFF5-2BB3C1A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65D2E49-A715-4A8A-AEA6-FC421686F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F9E38E9-349A-4B1B-A26E-A2DE64F1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1EE13F-098C-47FF-9738-6D3188F5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012BD10-B85C-4643-859A-300AD115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838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757330A-4489-4BAF-9D84-BB5586252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25BBDC5-FB2B-4C9E-8B5B-F486D3590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431A741-F0F1-4998-A90B-AA09928B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2AD7FC1-942A-4CC1-8F5B-16305EDA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04F2A7E-7E1D-40D1-A8BE-143A46CD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6640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B7E104-DB90-4502-B7F1-5D6605A0F7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97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21CD88-BC80-4CD1-AB32-8178F1CE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419EFD-D9CF-4981-B112-9415672B9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7D5CAA-3BD8-49C3-ACDD-AB759AF2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14D4273-078B-402E-AB47-7FB7FF5E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27E43CF-7BA4-4910-B9B2-1EB98A3B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917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0D6C23-5820-4106-8FFC-B8966C57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5C9C41D-AE0C-4A2A-B6F3-1C708BC5D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D36A19A-F70B-4B15-AC7D-E05BC1203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CA5A671-205E-4144-B34C-D948C67B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88CDEB0-D12D-4C74-899B-8C345D243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635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218A0F-512A-4845-B8BE-0BC960C3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7AF7E5-2FA1-41A9-8F95-1458B1DD9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E053973-FADF-4DE9-AB89-286FED9B3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BE04850-A3BF-457D-8DEE-A8E07749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D8E859F-C846-406F-AB32-4C40B59D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15A1FFC-7CD0-4DEF-881F-9895740D6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901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2D6CCB-8BDF-4C4A-BD4D-07142E7D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EF98F05-C4A0-4E46-A7C2-30178A090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EB07D28-EA25-48CB-8405-14CD0F8CE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BC9C293-508A-4F59-AD68-E6B5FA3C1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50CB143-023B-46F3-8B6A-532E01664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F2274D6-D5A4-4F85-BBE7-BD1065BB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0093BC0-D367-40C6-9626-D91BF5F5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C3E2E95-A196-42EE-B1B3-24348E86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35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2F9DFD-503C-4F26-B0D5-5F8DF448B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5EF3A4F-2778-43A8-ADC8-C0E1A733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2DC2114-7D96-4492-B7B4-B36B1BE8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82656DD-D5FF-444A-9913-2369A8C1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489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261A439-CDE5-4C45-BF22-3A78A996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30F0873-FA26-4CDA-87FE-9B971EE1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CFF471A-0BD3-4C28-B74E-69EF7346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864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C995C3-EBF9-4860-BFA2-0E9A061D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43E1B7-00A6-4192-9FED-0FD166568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D2A7C5D-19FC-4599-81E6-2F9A35E06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F8B6F87-42A3-4EEA-98F1-F0FECB37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981C267-66DF-48E7-915C-43EB48F3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30646F6-5AA5-494B-8951-0CA8193A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325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95A3DE-446E-4B96-B542-A2165BDA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6A91CE2-2C20-4326-8589-1272C1BCF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CD90B02-DF8F-4F18-8B6C-61510ECD6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002BC88-84C2-41E6-B161-59909CA6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E373872-B7D7-461D-9069-088193AF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2E63960-92D7-4A21-915A-1BBEC52D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919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53648ED-13CE-4254-A821-4191EC85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9CA89C3-7872-4371-9A96-467FE5766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08BAD2F-280D-4D13-8B26-EDE4D5EE2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014E5-C39C-4C39-91D2-118FFB49ADDC}" type="datetimeFigureOut">
              <a:rPr lang="el-GR" smtClean="0"/>
              <a:t>18/1/2024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3947CD-C6CF-4F6D-8DE7-6F9F6D240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5A0AAE-4A08-4812-A170-2EB0CC8B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185DA-235A-4B49-8E52-ADE1A79673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437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3CB48-E6A3-E14C-0EE1-42FBDF055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" t="6484" r="1918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84A571F-AFD7-4679-800A-D6EDDDB85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368502"/>
            <a:ext cx="8274134" cy="3246795"/>
          </a:xfrm>
        </p:spPr>
        <p:txBody>
          <a:bodyPr anchor="b">
            <a:normAutofit/>
          </a:bodyPr>
          <a:lstStyle/>
          <a:p>
            <a:pPr algn="l"/>
            <a:r>
              <a:rPr lang="el-GR" sz="4000" dirty="0"/>
              <a:t>Φαρμακευτικές αντιδράσεις</a:t>
            </a:r>
            <a:br>
              <a:rPr lang="el-GR" sz="4000" dirty="0"/>
            </a:br>
            <a:r>
              <a:rPr lang="el-GR" sz="4000" dirty="0"/>
              <a:t>Πολύμορφο ερύθημα</a:t>
            </a:r>
            <a:br>
              <a:rPr lang="el-GR" sz="4000" dirty="0"/>
            </a:br>
            <a:r>
              <a:rPr lang="el-GR" sz="4000" dirty="0"/>
              <a:t>Οζώδες ερύθημα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82A1C53-ED7C-4BD1-AFD3-1C974F252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8274134" cy="1777814"/>
          </a:xfrm>
        </p:spPr>
        <p:txBody>
          <a:bodyPr>
            <a:normAutofit/>
          </a:bodyPr>
          <a:lstStyle/>
          <a:p>
            <a:pPr algn="l"/>
            <a:r>
              <a:rPr lang="el-GR" sz="2200" dirty="0"/>
              <a:t>Στεφανάκη Ειρήνη</a:t>
            </a:r>
          </a:p>
          <a:p>
            <a:pPr algn="l"/>
            <a:r>
              <a:rPr lang="el-GR" sz="2200" dirty="0"/>
              <a:t>ΕΔΙΠ, ΕΚΠΑ,</a:t>
            </a:r>
          </a:p>
          <a:p>
            <a:pPr algn="l"/>
            <a:r>
              <a:rPr lang="el-GR" sz="2200" dirty="0"/>
              <a:t>Α’ Κλινική Δερματικών και Αφροδισίων Νόσων,</a:t>
            </a:r>
          </a:p>
          <a:p>
            <a:pPr algn="l"/>
            <a:r>
              <a:rPr lang="el-GR" sz="2200" dirty="0"/>
              <a:t>Νοσοκομείο Α. Συγγρός</a:t>
            </a:r>
          </a:p>
          <a:p>
            <a:pPr algn="l"/>
            <a:endParaRPr lang="el-GR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936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BD4ABC9-395F-4AF3-84D7-66D2B1F8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Σταθερό φαρμακευτικό εξάνθημα (ΣΦΕ)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811EC72-2195-422E-8676-4656C9704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Πιθανόν γενετική προδιάθεση (</a:t>
            </a:r>
            <a:r>
              <a:rPr lang="en-US" sz="1800" dirty="0"/>
              <a:t>HLA-B22)</a:t>
            </a:r>
          </a:p>
          <a:p>
            <a:r>
              <a:rPr lang="el-GR" sz="1800" dirty="0"/>
              <a:t>Συχνότερο σε ηλικίες 30-40</a:t>
            </a:r>
          </a:p>
          <a:p>
            <a:r>
              <a:rPr lang="el-GR" sz="1800" dirty="0"/>
              <a:t>Αντίδραση υπερευαισθησίας τύπου </a:t>
            </a:r>
            <a:r>
              <a:rPr lang="en-US" sz="1800" dirty="0"/>
              <a:t>IV </a:t>
            </a:r>
            <a:endParaRPr lang="el-GR" sz="1800" dirty="0"/>
          </a:p>
          <a:p>
            <a:r>
              <a:rPr lang="el-GR" sz="1800" dirty="0"/>
              <a:t>&gt;100 φάρμακα μπορούν να προκαλέσουν ΣΦΕ</a:t>
            </a:r>
          </a:p>
          <a:p>
            <a:r>
              <a:rPr lang="el-GR" sz="1800" b="1" dirty="0" err="1"/>
              <a:t>Αντιμικροβιακά</a:t>
            </a:r>
            <a:r>
              <a:rPr lang="el-GR" sz="1800" dirty="0"/>
              <a:t> (</a:t>
            </a:r>
            <a:r>
              <a:rPr lang="el-GR" sz="1800" dirty="0" err="1"/>
              <a:t>σουλφοναμίδες</a:t>
            </a:r>
            <a:r>
              <a:rPr lang="el-GR" sz="1800" dirty="0"/>
              <a:t>, </a:t>
            </a:r>
            <a:r>
              <a:rPr lang="el-GR" sz="1800" dirty="0" err="1"/>
              <a:t>τετρακυκλίνες</a:t>
            </a:r>
            <a:r>
              <a:rPr lang="el-GR" sz="1800" dirty="0"/>
              <a:t>, β-</a:t>
            </a:r>
            <a:r>
              <a:rPr lang="el-GR" sz="1800" dirty="0" err="1"/>
              <a:t>λακτάμες</a:t>
            </a:r>
            <a:r>
              <a:rPr lang="el-GR" sz="1800" dirty="0"/>
              <a:t>, </a:t>
            </a:r>
            <a:r>
              <a:rPr lang="el-GR" sz="1800" dirty="0" err="1"/>
              <a:t>μακρολίδες</a:t>
            </a:r>
            <a:r>
              <a:rPr lang="el-GR" sz="1800" dirty="0"/>
              <a:t>, </a:t>
            </a:r>
            <a:r>
              <a:rPr lang="el-GR" sz="1800" dirty="0" err="1"/>
              <a:t>τριμεθοπρίμη</a:t>
            </a:r>
            <a:r>
              <a:rPr lang="el-GR" sz="1800" dirty="0"/>
              <a:t>, </a:t>
            </a:r>
            <a:r>
              <a:rPr lang="el-GR" sz="1800" dirty="0" err="1"/>
              <a:t>δαψόνη</a:t>
            </a:r>
            <a:r>
              <a:rPr lang="el-GR" sz="1800" dirty="0"/>
              <a:t>, </a:t>
            </a:r>
            <a:r>
              <a:rPr lang="el-GR" sz="1800" dirty="0" err="1"/>
              <a:t>μετρονιδαζόλη</a:t>
            </a:r>
            <a:r>
              <a:rPr lang="el-GR" sz="1800" dirty="0"/>
              <a:t>, αντιφυματικά..), </a:t>
            </a:r>
            <a:r>
              <a:rPr lang="el-GR" sz="1800" b="1" dirty="0" err="1"/>
              <a:t>αντιμυκητιασικά</a:t>
            </a:r>
            <a:r>
              <a:rPr lang="el-GR" sz="1800" dirty="0"/>
              <a:t> (</a:t>
            </a:r>
            <a:r>
              <a:rPr lang="el-GR" sz="1800" dirty="0" err="1"/>
              <a:t>φλουκοναζόλη</a:t>
            </a:r>
            <a:r>
              <a:rPr lang="el-GR" sz="1800" dirty="0"/>
              <a:t>, </a:t>
            </a:r>
            <a:r>
              <a:rPr lang="el-GR" sz="1800" dirty="0" err="1"/>
              <a:t>τερμπιναφίνη</a:t>
            </a:r>
            <a:r>
              <a:rPr lang="el-GR" sz="1800" dirty="0"/>
              <a:t>, </a:t>
            </a:r>
            <a:r>
              <a:rPr lang="el-GR" sz="1800" dirty="0" err="1"/>
              <a:t>νυστατίνη</a:t>
            </a:r>
            <a:r>
              <a:rPr lang="el-GR" sz="1800" dirty="0"/>
              <a:t>, </a:t>
            </a:r>
            <a:r>
              <a:rPr lang="el-GR" sz="1800" dirty="0" err="1"/>
              <a:t>γκριζοεφουλβίνη</a:t>
            </a:r>
            <a:r>
              <a:rPr lang="el-GR" sz="1800" dirty="0"/>
              <a:t>..), </a:t>
            </a:r>
            <a:r>
              <a:rPr lang="el-GR" sz="1800" b="1" dirty="0"/>
              <a:t>ψυχοτρόπα</a:t>
            </a:r>
            <a:r>
              <a:rPr lang="el-GR" sz="1800" dirty="0"/>
              <a:t> (παράγωγα βαρβιτουρικών, </a:t>
            </a:r>
            <a:r>
              <a:rPr lang="el-GR" sz="1800" dirty="0" err="1"/>
              <a:t>βενζοδιαζεπίνες</a:t>
            </a:r>
            <a:r>
              <a:rPr lang="el-GR" sz="1800" dirty="0"/>
              <a:t>, αλκαλοειδή οπίου..), </a:t>
            </a:r>
            <a:r>
              <a:rPr lang="el-GR" sz="1800" b="1" dirty="0"/>
              <a:t>ΜΣΑΦ</a:t>
            </a:r>
            <a:r>
              <a:rPr lang="el-GR" sz="1800" dirty="0"/>
              <a:t> (</a:t>
            </a:r>
            <a:r>
              <a:rPr lang="el-GR" sz="1800" dirty="0" err="1"/>
              <a:t>ναπροξένη</a:t>
            </a:r>
            <a:r>
              <a:rPr lang="el-GR" sz="1800" dirty="0"/>
              <a:t>, </a:t>
            </a:r>
            <a:r>
              <a:rPr lang="el-GR" sz="1800" dirty="0" err="1"/>
              <a:t>ιβουπροφένη</a:t>
            </a:r>
            <a:r>
              <a:rPr lang="el-GR" sz="1800" dirty="0"/>
              <a:t>, </a:t>
            </a:r>
            <a:r>
              <a:rPr lang="el-GR" sz="1800" dirty="0" err="1"/>
              <a:t>παρακεταμόλη</a:t>
            </a:r>
            <a:r>
              <a:rPr lang="el-GR" sz="1800" dirty="0"/>
              <a:t>, ασπιρίνη, </a:t>
            </a:r>
            <a:r>
              <a:rPr lang="el-GR" sz="1800" dirty="0" err="1"/>
              <a:t>πιροξικάμη</a:t>
            </a:r>
            <a:r>
              <a:rPr lang="el-GR" sz="1800" dirty="0"/>
              <a:t>..), </a:t>
            </a:r>
            <a:r>
              <a:rPr lang="el-GR" sz="1800" b="1" dirty="0"/>
              <a:t>διάφορα</a:t>
            </a:r>
            <a:r>
              <a:rPr lang="el-GR" sz="1800" dirty="0"/>
              <a:t> (</a:t>
            </a:r>
            <a:r>
              <a:rPr lang="el-GR" sz="1800" dirty="0" err="1"/>
              <a:t>κωδεΐνη</a:t>
            </a:r>
            <a:r>
              <a:rPr lang="el-GR" sz="1800" dirty="0"/>
              <a:t>, </a:t>
            </a:r>
            <a:r>
              <a:rPr lang="el-GR" sz="1800" dirty="0" err="1"/>
              <a:t>χλωροθιαζίδη</a:t>
            </a:r>
            <a:r>
              <a:rPr lang="el-GR" sz="1800" dirty="0"/>
              <a:t>, </a:t>
            </a:r>
            <a:r>
              <a:rPr lang="el-GR" sz="1800" dirty="0" err="1"/>
              <a:t>υδραλαζίνη</a:t>
            </a:r>
            <a:r>
              <a:rPr lang="el-GR" sz="1800" dirty="0"/>
              <a:t>, </a:t>
            </a:r>
            <a:r>
              <a:rPr lang="el-GR" sz="1800" dirty="0" err="1"/>
              <a:t>λεβαμιζόλη</a:t>
            </a:r>
            <a:r>
              <a:rPr lang="el-GR" sz="1800" dirty="0"/>
              <a:t>..)</a:t>
            </a:r>
          </a:p>
        </p:txBody>
      </p:sp>
    </p:spTree>
    <p:extLst>
      <p:ext uri="{BB962C8B-B14F-4D97-AF65-F5344CB8AC3E}">
        <p14:creationId xmlns:p14="http://schemas.microsoft.com/office/powerpoint/2010/main" val="153360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E885B5C-A95D-4F0C-B68D-F2A35827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1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Σταθερό φαρμακευτικό εξάνθημα (ΣΦΕ)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1AADF3-5852-420D-8DEE-44882FC43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615" y="1962135"/>
            <a:ext cx="7260563" cy="4074776"/>
          </a:xfrm>
        </p:spPr>
        <p:txBody>
          <a:bodyPr>
            <a:normAutofit/>
          </a:bodyPr>
          <a:lstStyle/>
          <a:p>
            <a:r>
              <a:rPr lang="el-GR" sz="1800" dirty="0"/>
              <a:t>Αρχικά μονήρης βλάβη, 30min-8hrs κυρίως μετά από λήψη φαρμάκου</a:t>
            </a:r>
          </a:p>
          <a:p>
            <a:r>
              <a:rPr lang="el-GR" sz="1800" dirty="0"/>
              <a:t>Οι βλάβες είναι σαφώς </a:t>
            </a:r>
            <a:r>
              <a:rPr lang="el-GR" sz="1800" dirty="0" err="1"/>
              <a:t>αφοριζόμενες</a:t>
            </a:r>
            <a:r>
              <a:rPr lang="el-GR" sz="1800" dirty="0"/>
              <a:t>, κνησμώδεις, στρογγυλές ή οβάλ πλάκες (0,5-5 </a:t>
            </a:r>
            <a:r>
              <a:rPr lang="en-US" sz="1800" dirty="0"/>
              <a:t>cm)</a:t>
            </a:r>
            <a:endParaRPr lang="el-GR" sz="1800" dirty="0"/>
          </a:p>
          <a:p>
            <a:r>
              <a:rPr lang="el-GR" sz="1800" dirty="0" err="1"/>
              <a:t>Ερυθηματώδεις</a:t>
            </a:r>
            <a:r>
              <a:rPr lang="el-GR" sz="1800" dirty="0"/>
              <a:t>- εξελίσσονται σε οιδηματώδεις ιώδους ή καφέ χρώματος, σπανιότερα φυσαλιδώδεις, </a:t>
            </a:r>
            <a:r>
              <a:rPr lang="el-GR" sz="1800" dirty="0" err="1"/>
              <a:t>πομφολυγώδεις</a:t>
            </a:r>
            <a:r>
              <a:rPr lang="el-GR" sz="1800" dirty="0"/>
              <a:t>, </a:t>
            </a:r>
            <a:r>
              <a:rPr lang="el-GR" sz="1800" dirty="0" err="1"/>
              <a:t>κνιδωτικές</a:t>
            </a:r>
            <a:r>
              <a:rPr lang="el-GR" sz="1800" dirty="0"/>
              <a:t>, οζώδεις ή νεκρωτικές</a:t>
            </a:r>
          </a:p>
          <a:p>
            <a:r>
              <a:rPr lang="el-GR" sz="1800" dirty="0"/>
              <a:t>Με κάθε νέα λήψη υποτροπιάζει στην ίδια θέση ή και εμφανίζονται νέες βλάβες</a:t>
            </a:r>
          </a:p>
          <a:p>
            <a:r>
              <a:rPr lang="el-GR" sz="1800" dirty="0" err="1"/>
              <a:t>Μεταβλαβική</a:t>
            </a:r>
            <a:r>
              <a:rPr lang="el-GR" sz="1800" dirty="0"/>
              <a:t> </a:t>
            </a:r>
            <a:r>
              <a:rPr lang="el-GR" sz="1800" dirty="0" err="1"/>
              <a:t>μελάγχρωση</a:t>
            </a:r>
            <a:endParaRPr lang="el-GR" sz="1800" dirty="0"/>
          </a:p>
          <a:p>
            <a:r>
              <a:rPr lang="el-GR" sz="1800" dirty="0"/>
              <a:t>Εντόπιση</a:t>
            </a:r>
            <a:r>
              <a:rPr lang="en-US" sz="1800" dirty="0"/>
              <a:t>: </a:t>
            </a:r>
            <a:r>
              <a:rPr lang="el-GR" sz="1800" dirty="0"/>
              <a:t>άκρα, βλεννογόνος στόματος και γεννητικών οργάνων</a:t>
            </a:r>
          </a:p>
          <a:p>
            <a:pPr marL="0" indent="0">
              <a:buNone/>
            </a:pPr>
            <a:endParaRPr lang="el-GR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8CB1EB3-2E53-4F4C-A1D7-5BEE78F9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097" y="1825625"/>
            <a:ext cx="2511919" cy="1703129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2087FC1-6F76-42EB-ABC9-99D12D1706AC}"/>
              </a:ext>
            </a:extLst>
          </p:cNvPr>
          <p:cNvSpPr/>
          <p:nvPr/>
        </p:nvSpPr>
        <p:spPr>
          <a:xfrm>
            <a:off x="8766423" y="3528754"/>
            <a:ext cx="2529962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0392">
              <a:spcAft>
                <a:spcPts val="600"/>
              </a:spcAft>
            </a:pPr>
            <a:r>
              <a:rPr lang="en-US" sz="93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www.webmd.com/skin-problems-and-treatments/picture-of-fixed-drug-eruption</a:t>
            </a:r>
            <a:endParaRPr lang="el-GR" sz="1000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FBFC1A0-9056-43DD-9A74-7BDDB799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423" y="4173418"/>
            <a:ext cx="2350593" cy="1772973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BA44959E-2C31-4E69-A6B9-7685FDA90769}"/>
              </a:ext>
            </a:extLst>
          </p:cNvPr>
          <p:cNvSpPr/>
          <p:nvPr/>
        </p:nvSpPr>
        <p:spPr>
          <a:xfrm>
            <a:off x="8766698" y="5946391"/>
            <a:ext cx="2523448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0392">
              <a:spcAft>
                <a:spcPts val="600"/>
              </a:spcAft>
            </a:pPr>
            <a:r>
              <a:rPr lang="en-US" sz="93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www.dermnetnz.org/topics/fixed-drug-eruption</a:t>
            </a:r>
            <a:endParaRPr lang="el-GR" sz="1000"/>
          </a:p>
        </p:txBody>
      </p:sp>
    </p:spTree>
    <p:extLst>
      <p:ext uri="{BB962C8B-B14F-4D97-AF65-F5344CB8AC3E}">
        <p14:creationId xmlns:p14="http://schemas.microsoft.com/office/powerpoint/2010/main" val="373135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3EB82-7A5A-055F-90F7-B19162A2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329184"/>
            <a:ext cx="7262087" cy="1783080"/>
          </a:xfrm>
        </p:spPr>
        <p:txBody>
          <a:bodyPr anchor="b">
            <a:normAutofit/>
          </a:bodyPr>
          <a:lstStyle/>
          <a:p>
            <a:r>
              <a:rPr lang="el-GR" sz="4000" dirty="0"/>
              <a:t>Οξεία γενικευμένη εξανθηματική φλυκταίνωση (</a:t>
            </a:r>
            <a:r>
              <a:rPr lang="en-US" sz="4000" dirty="0"/>
              <a:t>AGEP</a:t>
            </a:r>
            <a:r>
              <a:rPr lang="el-GR" sz="4000" dirty="0"/>
              <a:t>)</a:t>
            </a:r>
            <a:endParaRPr lang="en-US" sz="3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1FC4FF-638B-D5E4-6D79-3F99C05A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 r="20770" b="1"/>
          <a:stretch/>
        </p:blipFill>
        <p:spPr>
          <a:xfrm>
            <a:off x="-1" y="243484"/>
            <a:ext cx="3976911" cy="4126918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C58938-1915-BE05-64C7-707C9E18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4" r="-1" b="12960"/>
          <a:stretch/>
        </p:blipFill>
        <p:spPr>
          <a:xfrm>
            <a:off x="2" y="4267200"/>
            <a:ext cx="3976912" cy="2543367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EB26-3D7D-BA19-1324-77849BF7C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714" y="2706624"/>
            <a:ext cx="7907238" cy="3483864"/>
          </a:xfrm>
        </p:spPr>
        <p:txBody>
          <a:bodyPr>
            <a:noAutofit/>
          </a:bodyPr>
          <a:lstStyle/>
          <a:p>
            <a:r>
              <a:rPr lang="el-GR" sz="1800" dirty="0"/>
              <a:t>Σπάνια ΦΔΑ (1-5/1.000.000 ανά έτος)</a:t>
            </a:r>
          </a:p>
          <a:p>
            <a:r>
              <a:rPr lang="el-GR" sz="1800" dirty="0"/>
              <a:t>Αιφνίδια εμφάνιση </a:t>
            </a:r>
            <a:r>
              <a:rPr lang="el-GR" sz="1800" dirty="0" err="1"/>
              <a:t>ερυθροδέρματος</a:t>
            </a:r>
            <a:r>
              <a:rPr lang="el-GR" sz="1800" dirty="0"/>
              <a:t>, </a:t>
            </a:r>
            <a:r>
              <a:rPr lang="el-GR" sz="1800" dirty="0" err="1"/>
              <a:t>μονόμορφες</a:t>
            </a:r>
            <a:r>
              <a:rPr lang="el-GR" sz="1800" dirty="0"/>
              <a:t>, στείρες φλύκταινες, 1-14 (έως 21) ημέρες μετά τη λήψη του φαρμάκου</a:t>
            </a:r>
          </a:p>
          <a:p>
            <a:r>
              <a:rPr lang="el-GR" sz="1800" dirty="0"/>
              <a:t>Μπορεί να υπάρχει συμμετοχή </a:t>
            </a:r>
            <a:r>
              <a:rPr lang="el-GR" sz="1800" dirty="0" err="1"/>
              <a:t>βλενογόννων</a:t>
            </a:r>
            <a:r>
              <a:rPr lang="el-GR" sz="1800" dirty="0"/>
              <a:t> και εμπύρετο</a:t>
            </a:r>
          </a:p>
          <a:p>
            <a:r>
              <a:rPr lang="el-GR" sz="1800" dirty="0"/>
              <a:t>Συχνότερα</a:t>
            </a:r>
            <a:r>
              <a:rPr lang="en-US" sz="1800" dirty="0"/>
              <a:t>: </a:t>
            </a:r>
            <a:r>
              <a:rPr lang="el-GR" sz="1800" b="1" dirty="0"/>
              <a:t>β-</a:t>
            </a:r>
            <a:r>
              <a:rPr lang="el-GR" sz="1800" b="1" dirty="0" err="1"/>
              <a:t>λακτάμες</a:t>
            </a:r>
            <a:r>
              <a:rPr lang="el-GR" sz="1800" b="1" dirty="0"/>
              <a:t>, </a:t>
            </a:r>
            <a:r>
              <a:rPr lang="el-GR" sz="1800" b="1" dirty="0" err="1"/>
              <a:t>κινολόνες</a:t>
            </a:r>
            <a:r>
              <a:rPr lang="el-GR" sz="1800" b="1" dirty="0"/>
              <a:t>, υδροξυχλωροκίνη, </a:t>
            </a:r>
            <a:r>
              <a:rPr lang="el-GR" sz="1800" b="1" dirty="0" err="1"/>
              <a:t>σουλφοναμίδες</a:t>
            </a:r>
            <a:r>
              <a:rPr lang="el-GR" sz="1800" b="1" dirty="0"/>
              <a:t>, </a:t>
            </a:r>
            <a:r>
              <a:rPr lang="el-GR" sz="1800" b="1" dirty="0" err="1"/>
              <a:t>τερμπιναφίνη</a:t>
            </a:r>
            <a:r>
              <a:rPr lang="el-GR" sz="1800" b="1" dirty="0"/>
              <a:t>, </a:t>
            </a:r>
            <a:r>
              <a:rPr lang="el-GR" sz="1800" b="1" dirty="0" err="1"/>
              <a:t>διλτιαζέμη</a:t>
            </a:r>
            <a:endParaRPr lang="el-GR" sz="1800" b="1" dirty="0"/>
          </a:p>
          <a:p>
            <a:r>
              <a:rPr lang="el-GR" sz="1800" dirty="0"/>
              <a:t>βιοψία</a:t>
            </a:r>
            <a:r>
              <a:rPr lang="en-US" sz="1800" dirty="0"/>
              <a:t>:</a:t>
            </a:r>
            <a:r>
              <a:rPr lang="el-GR" sz="1800" dirty="0"/>
              <a:t> </a:t>
            </a:r>
            <a:r>
              <a:rPr lang="el-GR" sz="1800" dirty="0" err="1"/>
              <a:t>ενδοεπιδερμιδικές</a:t>
            </a:r>
            <a:r>
              <a:rPr lang="el-GR" sz="1800" dirty="0"/>
              <a:t> φλύκταινες</a:t>
            </a:r>
          </a:p>
          <a:p>
            <a:r>
              <a:rPr lang="el-GR" sz="1800" dirty="0" err="1"/>
              <a:t>Λευκοκυττάρωση</a:t>
            </a:r>
            <a:r>
              <a:rPr lang="el-GR" sz="1800" dirty="0"/>
              <a:t> με πολυμορφοπύρηνα ουδετερόφιλα</a:t>
            </a:r>
          </a:p>
          <a:p>
            <a:r>
              <a:rPr lang="el-GR" sz="1800" dirty="0"/>
              <a:t>ΔΔ</a:t>
            </a:r>
            <a:r>
              <a:rPr lang="en-US" sz="1800" dirty="0"/>
              <a:t>:</a:t>
            </a:r>
            <a:r>
              <a:rPr lang="el-GR" sz="1800" dirty="0"/>
              <a:t> φλυκταινώδης ψωρίαση, </a:t>
            </a:r>
            <a:r>
              <a:rPr lang="el-GR" sz="1800" dirty="0" err="1"/>
              <a:t>υποκεράτιος</a:t>
            </a:r>
            <a:r>
              <a:rPr lang="el-GR" sz="1800" dirty="0"/>
              <a:t> φλυκταίνωση, λοιμώδης ή φαρμακευτική </a:t>
            </a:r>
            <a:r>
              <a:rPr lang="el-GR" sz="1800" dirty="0" err="1"/>
              <a:t>θυλακίτιδα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9138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7C56D-B78C-1D66-522F-55882AFB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634564" cy="1325563"/>
          </a:xfrm>
        </p:spPr>
        <p:txBody>
          <a:bodyPr>
            <a:normAutofit/>
          </a:bodyPr>
          <a:lstStyle/>
          <a:p>
            <a:r>
              <a:rPr lang="el-GR" sz="4000" dirty="0"/>
              <a:t>Σύνδρομο </a:t>
            </a:r>
            <a:r>
              <a:rPr lang="el-GR" sz="4000" dirty="0" err="1"/>
              <a:t>υπευραισθησίας</a:t>
            </a:r>
            <a:r>
              <a:rPr lang="el-GR" sz="4000" dirty="0"/>
              <a:t> από φάρμακα (</a:t>
            </a:r>
            <a:r>
              <a:rPr lang="en-US" sz="4000" dirty="0"/>
              <a:t>DRESS</a:t>
            </a:r>
            <a:r>
              <a:rPr lang="el-GR" sz="4000" dirty="0"/>
              <a:t>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C367D-7055-F374-3B82-E7C2C3640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779" y="1946684"/>
            <a:ext cx="8385242" cy="4351338"/>
          </a:xfrm>
        </p:spPr>
        <p:txBody>
          <a:bodyPr>
            <a:noAutofit/>
          </a:bodyPr>
          <a:lstStyle/>
          <a:p>
            <a:r>
              <a:rPr lang="el-GR" sz="1800" dirty="0"/>
              <a:t>≥3 κριτήρια</a:t>
            </a:r>
            <a:r>
              <a:rPr lang="en-US" sz="1800" dirty="0"/>
              <a:t>:</a:t>
            </a:r>
            <a:endParaRPr lang="el-GR" sz="1800" dirty="0"/>
          </a:p>
          <a:p>
            <a:pPr>
              <a:buFontTx/>
              <a:buChar char="-"/>
            </a:pPr>
            <a:r>
              <a:rPr lang="el-GR" sz="1800" dirty="0"/>
              <a:t>Οξύ δερματικό εξάνθημα (</a:t>
            </a:r>
            <a:r>
              <a:rPr lang="el-GR" sz="1800" dirty="0" err="1"/>
              <a:t>κηλιδοβλατιδώδες</a:t>
            </a:r>
            <a:r>
              <a:rPr lang="el-GR" sz="1800" dirty="0"/>
              <a:t> ή </a:t>
            </a:r>
            <a:r>
              <a:rPr lang="el-GR" sz="1800" dirty="0" err="1"/>
              <a:t>απολεπιστική</a:t>
            </a:r>
            <a:r>
              <a:rPr lang="el-GR" sz="1800" dirty="0"/>
              <a:t> </a:t>
            </a:r>
            <a:r>
              <a:rPr lang="el-GR" sz="1800" dirty="0" err="1"/>
              <a:t>ερυθροδερμία</a:t>
            </a:r>
            <a:r>
              <a:rPr lang="el-GR" sz="1800" dirty="0"/>
              <a:t> ή βλάβες δίκην στόχου) συνήθως εκτεταμένο</a:t>
            </a:r>
          </a:p>
          <a:p>
            <a:pPr>
              <a:buFontTx/>
              <a:buChar char="-"/>
            </a:pPr>
            <a:r>
              <a:rPr lang="el-GR" sz="1800" dirty="0"/>
              <a:t>Πυρετός</a:t>
            </a:r>
          </a:p>
          <a:p>
            <a:pPr>
              <a:buFontTx/>
              <a:buChar char="-"/>
            </a:pPr>
            <a:r>
              <a:rPr lang="el-GR" sz="1800" dirty="0" err="1"/>
              <a:t>Λεμφαδενοπάθεια</a:t>
            </a:r>
            <a:r>
              <a:rPr lang="el-GR" sz="1800" dirty="0"/>
              <a:t> σε τουλάχιστον 2 περιοχές</a:t>
            </a:r>
          </a:p>
          <a:p>
            <a:pPr>
              <a:buFontTx/>
              <a:buChar char="-"/>
            </a:pPr>
            <a:r>
              <a:rPr lang="el-GR" sz="1800" dirty="0"/>
              <a:t>Προσβολή τουλάχιστον 1 εσωτερικού οργάνου (ήπαρ, </a:t>
            </a:r>
            <a:r>
              <a:rPr lang="el-GR" sz="1800" dirty="0" err="1"/>
              <a:t>νεφροί</a:t>
            </a:r>
            <a:r>
              <a:rPr lang="el-GR" sz="1800" dirty="0"/>
              <a:t>, πνεύμονες, καρδιά)</a:t>
            </a:r>
          </a:p>
          <a:p>
            <a:pPr>
              <a:buFontTx/>
              <a:buChar char="-"/>
            </a:pPr>
            <a:r>
              <a:rPr lang="el-GR" sz="1800" dirty="0"/>
              <a:t>Αιματολογικές διαταραχές (λεμφοκυττάρωση ή λεμφοπενία, </a:t>
            </a:r>
            <a:r>
              <a:rPr lang="el-GR" sz="1800" dirty="0" err="1"/>
              <a:t>ηωσινοφιλία</a:t>
            </a:r>
            <a:r>
              <a:rPr lang="el-GR" sz="1800" dirty="0"/>
              <a:t>, </a:t>
            </a:r>
            <a:r>
              <a:rPr lang="el-GR" sz="1800" dirty="0" err="1"/>
              <a:t>θρομβοκυττάρωση</a:t>
            </a:r>
            <a:r>
              <a:rPr lang="el-GR" sz="1800" dirty="0"/>
              <a:t>) </a:t>
            </a:r>
          </a:p>
          <a:p>
            <a:pPr>
              <a:buFontTx/>
              <a:buChar char="-"/>
            </a:pPr>
            <a:endParaRPr lang="el-GR" sz="1800" dirty="0"/>
          </a:p>
          <a:p>
            <a:r>
              <a:rPr lang="el-GR" sz="1800" dirty="0"/>
              <a:t>Συνήθως πιο όψιμη εμφάνιση (ακόμα και μετά τη διακοπή του φαρμάκου) και μεγαλύτερη διάρκεια σε σύγκριση με άλλες ΦΔΑ</a:t>
            </a:r>
          </a:p>
          <a:p>
            <a:r>
              <a:rPr lang="el-GR" sz="1800" dirty="0"/>
              <a:t>Συχνή ενεργοποίηση </a:t>
            </a:r>
            <a:r>
              <a:rPr lang="el-GR" sz="1800" dirty="0" err="1"/>
              <a:t>ερπητοιών</a:t>
            </a:r>
            <a:r>
              <a:rPr lang="el-GR" sz="1800" dirty="0"/>
              <a:t> (HHV-6, HHV-7, </a:t>
            </a:r>
            <a:r>
              <a:rPr lang="en-US" sz="1800" dirty="0"/>
              <a:t>EBV</a:t>
            </a:r>
            <a:r>
              <a:rPr lang="el-GR" sz="1800" dirty="0"/>
              <a:t>) 2-3 </a:t>
            </a:r>
            <a:r>
              <a:rPr lang="el-GR" sz="1800" dirty="0" err="1"/>
              <a:t>εβδομ</a:t>
            </a:r>
            <a:r>
              <a:rPr lang="el-GR" sz="1800" dirty="0"/>
              <a:t> μετά το εξάνθημα -</a:t>
            </a:r>
          </a:p>
          <a:p>
            <a:r>
              <a:rPr lang="el-GR" sz="1800" dirty="0"/>
              <a:t>10% θνητότητα (κυρίως λόγω κεραυνοβόλου ηπατικής ανεπάρκειας)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47373-66E9-BA40-1D16-E1D632439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98" y="771906"/>
            <a:ext cx="1754632" cy="2623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44323-DA14-54A9-3191-62F5AA788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97" y="3437602"/>
            <a:ext cx="1754633" cy="28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0FC2DBD-7707-49F3-A70B-0F41D067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Σύνδρομο </a:t>
            </a:r>
            <a:r>
              <a:rPr lang="en-US" sz="4000" dirty="0"/>
              <a:t>Stevens-Johnson</a:t>
            </a:r>
            <a:r>
              <a:rPr lang="el-GR" sz="4000" dirty="0"/>
              <a:t> (</a:t>
            </a:r>
            <a:r>
              <a:rPr lang="en-US" sz="4000" dirty="0"/>
              <a:t>SSJ)</a:t>
            </a:r>
            <a:r>
              <a:rPr lang="el-GR" sz="4000" dirty="0"/>
              <a:t>/ Τοξική </a:t>
            </a:r>
            <a:r>
              <a:rPr lang="el-GR" sz="4000" dirty="0" err="1"/>
              <a:t>επιδερμιδική</a:t>
            </a:r>
            <a:r>
              <a:rPr lang="el-GR" sz="4000" dirty="0"/>
              <a:t> </a:t>
            </a:r>
            <a:r>
              <a:rPr lang="el-GR" sz="4000" dirty="0" err="1"/>
              <a:t>νεκρόλυση</a:t>
            </a:r>
            <a:r>
              <a:rPr lang="el-GR" sz="4000" dirty="0"/>
              <a:t> (ΤΕΝ, νόσος </a:t>
            </a:r>
            <a:r>
              <a:rPr lang="en-US" sz="4000" dirty="0"/>
              <a:t>Lyell</a:t>
            </a:r>
            <a:r>
              <a:rPr lang="el-GR" sz="4000" dirty="0"/>
              <a:t>)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21B22E-BE1D-4305-88E5-E61746D5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Το </a:t>
            </a:r>
            <a:r>
              <a:rPr lang="en-US" sz="1800" dirty="0"/>
              <a:t>SSJ </a:t>
            </a:r>
            <a:r>
              <a:rPr lang="el-GR" sz="1800" dirty="0"/>
              <a:t>και </a:t>
            </a:r>
            <a:r>
              <a:rPr lang="en-US" sz="1800" dirty="0"/>
              <a:t>TEN </a:t>
            </a:r>
            <a:r>
              <a:rPr lang="el-GR" sz="1800" dirty="0"/>
              <a:t>θεωρούνται ως μία κλινική οντότητα με διαφορετική βαρύτητα, και διαφοροποιούνται από το πολύμορφο ερύθημα</a:t>
            </a:r>
          </a:p>
          <a:p>
            <a:r>
              <a:rPr lang="el-GR" sz="1800" dirty="0"/>
              <a:t>Είναι σπάνιες, οξείες, και δυνητικά θανατηφόρες αντιδράσεις που κατά την πορεία τους παρατηρείται προσβολή του δέρματος, των βλεννογόνων και των σπλάχνων με βαριά γενική κατάσταση και συμπτωματολογία</a:t>
            </a:r>
          </a:p>
          <a:p>
            <a:endParaRPr lang="en-US" sz="1800" dirty="0"/>
          </a:p>
          <a:p>
            <a:r>
              <a:rPr lang="el-GR" sz="1800" dirty="0"/>
              <a:t>Το </a:t>
            </a:r>
            <a:r>
              <a:rPr lang="en-US" sz="1800" dirty="0"/>
              <a:t>SJS </a:t>
            </a:r>
            <a:r>
              <a:rPr lang="el-GR" sz="1800" dirty="0"/>
              <a:t>διακρίνεται από το ΤΕΝ ανάλογα με το ποσοστό της επιφάνειας δέρματος με αποκόλληση της επιδερμίδας</a:t>
            </a:r>
          </a:p>
          <a:p>
            <a:r>
              <a:rPr lang="en-US" sz="1800" b="1" dirty="0"/>
              <a:t>SJS:</a:t>
            </a:r>
            <a:r>
              <a:rPr lang="el-GR" sz="1800" dirty="0"/>
              <a:t> αποκόλληση της επιδερμίδας &lt;10% της συνολικής επιφάνειας δέρματος</a:t>
            </a:r>
          </a:p>
          <a:p>
            <a:r>
              <a:rPr lang="el-GR" sz="1800" b="1" dirty="0"/>
              <a:t>ΤΕΝ</a:t>
            </a:r>
            <a:r>
              <a:rPr lang="en-US" sz="1800" b="1" dirty="0"/>
              <a:t>: </a:t>
            </a:r>
            <a:r>
              <a:rPr lang="el-GR" sz="1800" dirty="0"/>
              <a:t>&gt; </a:t>
            </a:r>
            <a:r>
              <a:rPr lang="en-US" sz="1800" dirty="0"/>
              <a:t>30% </a:t>
            </a:r>
            <a:r>
              <a:rPr lang="el-GR" sz="1800" dirty="0"/>
              <a:t>της συνολικής επιφάνειας δέρματος</a:t>
            </a:r>
          </a:p>
          <a:p>
            <a:r>
              <a:rPr lang="el-GR" sz="1800" b="1" dirty="0"/>
              <a:t>Επικάλυψη </a:t>
            </a:r>
            <a:r>
              <a:rPr lang="en-US" sz="1800" b="1" dirty="0"/>
              <a:t>SSJ/TEN: </a:t>
            </a:r>
            <a:r>
              <a:rPr lang="el-GR" sz="1800" dirty="0"/>
              <a:t>10-30% της συνολικής επιφάνειας δέρματος</a:t>
            </a:r>
          </a:p>
        </p:txBody>
      </p:sp>
    </p:spTree>
    <p:extLst>
      <p:ext uri="{BB962C8B-B14F-4D97-AF65-F5344CB8AC3E}">
        <p14:creationId xmlns:p14="http://schemas.microsoft.com/office/powerpoint/2010/main" val="77604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35B075-1287-4667-941E-13514A0C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Σύνδρομο </a:t>
            </a:r>
            <a:r>
              <a:rPr lang="en-US" dirty="0"/>
              <a:t>SJ</a:t>
            </a:r>
            <a:r>
              <a:rPr lang="el-GR" dirty="0"/>
              <a:t>, ΤΕΝ - </a:t>
            </a:r>
            <a:r>
              <a:rPr lang="el-GR" dirty="0" err="1"/>
              <a:t>αιτιοπαθογένεια</a:t>
            </a:r>
            <a:endParaRPr lang="el-GR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3BFBCD-2BA9-4748-8430-91890FA31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l-GR" sz="1800" i="1" dirty="0"/>
              <a:t>Φάρμακα στην πλειοψηφία </a:t>
            </a:r>
            <a:r>
              <a:rPr lang="en-US" sz="1800" i="1" dirty="0"/>
              <a:t>(&gt;80%) </a:t>
            </a:r>
            <a:r>
              <a:rPr lang="el-GR" sz="1800" i="1" dirty="0"/>
              <a:t>των περιπτώσεων </a:t>
            </a:r>
            <a:r>
              <a:rPr lang="el-GR" sz="1800" dirty="0"/>
              <a:t>(περισσότερα από </a:t>
            </a:r>
            <a:r>
              <a:rPr lang="en-US" sz="1800" dirty="0"/>
              <a:t>200 </a:t>
            </a:r>
            <a:r>
              <a:rPr lang="el-GR" sz="1800" dirty="0"/>
              <a:t>φάρμακα έχουν αναφερθεί σαν αιτία,</a:t>
            </a:r>
            <a:r>
              <a:rPr lang="en-US" sz="1800" dirty="0"/>
              <a:t> </a:t>
            </a:r>
            <a:r>
              <a:rPr lang="el-GR" sz="1800" b="1" dirty="0"/>
              <a:t>αντιβιοτικά </a:t>
            </a:r>
            <a:r>
              <a:rPr lang="en-US" sz="1800" dirty="0"/>
              <a:t>40%</a:t>
            </a:r>
            <a:r>
              <a:rPr lang="el-GR" sz="1800" dirty="0"/>
              <a:t>)</a:t>
            </a:r>
          </a:p>
          <a:p>
            <a:pPr>
              <a:buFontTx/>
              <a:buChar char="-"/>
            </a:pPr>
            <a:r>
              <a:rPr lang="el-GR" sz="1800" i="1" dirty="0"/>
              <a:t>Λοιμώξεις</a:t>
            </a:r>
            <a:r>
              <a:rPr lang="el-GR" sz="1800" dirty="0"/>
              <a:t> (</a:t>
            </a:r>
            <a:r>
              <a:rPr lang="el-GR" sz="1800" dirty="0" err="1"/>
              <a:t>μυκόπλασμα</a:t>
            </a:r>
            <a:r>
              <a:rPr lang="el-GR" sz="1800" dirty="0"/>
              <a:t> πνευμονίας, </a:t>
            </a:r>
            <a:r>
              <a:rPr lang="en-US" sz="1800" dirty="0"/>
              <a:t>HSV, H</a:t>
            </a:r>
            <a:r>
              <a:rPr lang="el-GR" sz="1800" dirty="0"/>
              <a:t>Ι</a:t>
            </a:r>
            <a:r>
              <a:rPr lang="en-US" sz="1800" dirty="0"/>
              <a:t>V, Coxsackie, </a:t>
            </a:r>
            <a:r>
              <a:rPr lang="el-GR" sz="1800" dirty="0"/>
              <a:t>γρίπη, ηπατίτιδα, </a:t>
            </a:r>
            <a:r>
              <a:rPr lang="en-US" sz="1800" dirty="0"/>
              <a:t>CMV</a:t>
            </a:r>
            <a:r>
              <a:rPr lang="el-GR" sz="1800" dirty="0"/>
              <a:t>, </a:t>
            </a:r>
            <a:r>
              <a:rPr lang="el-GR" sz="1800" dirty="0" err="1"/>
              <a:t>εντεροϊοί</a:t>
            </a:r>
            <a:r>
              <a:rPr lang="el-GR" sz="1800" dirty="0"/>
              <a:t>, </a:t>
            </a:r>
            <a:r>
              <a:rPr lang="en-US" sz="1800" dirty="0"/>
              <a:t>EBV)</a:t>
            </a:r>
          </a:p>
          <a:p>
            <a:pPr>
              <a:buFontTx/>
              <a:buChar char="-"/>
            </a:pPr>
            <a:r>
              <a:rPr lang="el-GR" sz="1800" i="1" dirty="0"/>
              <a:t>Εμβόλια</a:t>
            </a:r>
            <a:endParaRPr lang="en-US" sz="1800" i="1" dirty="0"/>
          </a:p>
          <a:p>
            <a:pPr>
              <a:buFontTx/>
              <a:buChar char="-"/>
            </a:pPr>
            <a:r>
              <a:rPr lang="el-GR" sz="1800" i="1" dirty="0"/>
              <a:t>Κακοήθειες, ιδίως του αιμοποιητικού</a:t>
            </a:r>
          </a:p>
          <a:p>
            <a:pPr>
              <a:buFontTx/>
              <a:buChar char="-"/>
            </a:pPr>
            <a:r>
              <a:rPr lang="el-GR" sz="1800" i="1" dirty="0" err="1"/>
              <a:t>Αυτοάνοσα</a:t>
            </a:r>
            <a:r>
              <a:rPr lang="el-GR" sz="1800" i="1" dirty="0"/>
              <a:t> νοσήματα</a:t>
            </a:r>
          </a:p>
          <a:p>
            <a:pPr>
              <a:buFontTx/>
              <a:buChar char="-"/>
            </a:pPr>
            <a:r>
              <a:rPr lang="el-GR" sz="1800" i="1" dirty="0"/>
              <a:t>Γενετική προδιάθεση </a:t>
            </a:r>
          </a:p>
        </p:txBody>
      </p:sp>
    </p:spTree>
    <p:extLst>
      <p:ext uri="{BB962C8B-B14F-4D97-AF65-F5344CB8AC3E}">
        <p14:creationId xmlns:p14="http://schemas.microsoft.com/office/powerpoint/2010/main" val="2560181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80F89E4-951D-4622-BF99-2B157EBF5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4190" y="137290"/>
            <a:ext cx="5060262" cy="636511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0D77593-6AD4-4689-9075-3DB21BA01400}"/>
              </a:ext>
            </a:extLst>
          </p:cNvPr>
          <p:cNvSpPr/>
          <p:nvPr/>
        </p:nvSpPr>
        <p:spPr>
          <a:xfrm>
            <a:off x="8154452" y="5486399"/>
            <a:ext cx="3941691" cy="101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/>
              <a:t>jamanetwork.com/journals/</a:t>
            </a:r>
            <a:r>
              <a:rPr lang="en-US" sz="1100" dirty="0" err="1"/>
              <a:t>jamadermatology</a:t>
            </a:r>
            <a:r>
              <a:rPr lang="en-US" sz="1100" dirty="0"/>
              <a:t>/</a:t>
            </a:r>
            <a:r>
              <a:rPr lang="en-US" sz="1100" dirty="0" err="1"/>
              <a:t>fullarticle</a:t>
            </a:r>
            <a:r>
              <a:rPr lang="en-US" sz="1100" dirty="0"/>
              <a:t>/2664616</a:t>
            </a:r>
          </a:p>
        </p:txBody>
      </p:sp>
    </p:spTree>
    <p:extLst>
      <p:ext uri="{BB962C8B-B14F-4D97-AF65-F5344CB8AC3E}">
        <p14:creationId xmlns:p14="http://schemas.microsoft.com/office/powerpoint/2010/main" val="2131492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35B075-1287-4667-941E-13514A0C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219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l-GR" dirty="0"/>
              <a:t>Σύνδρομο </a:t>
            </a:r>
            <a:r>
              <a:rPr lang="en-US" dirty="0"/>
              <a:t>SJ</a:t>
            </a:r>
            <a:r>
              <a:rPr lang="el-GR" dirty="0"/>
              <a:t> – κλινική εικόνα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6BC3583-6365-4D5B-A106-4AC403613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73" y="961627"/>
            <a:ext cx="3081993" cy="2904778"/>
          </a:xfrm>
          <a:prstGeom prst="rect">
            <a:avLst/>
          </a:pr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EF163B6-B600-4182-B259-7731976B5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93" y="4091686"/>
            <a:ext cx="3086473" cy="2098802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3BFBCD-2BA9-4748-8430-91890FA31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084" y="2706624"/>
            <a:ext cx="7672388" cy="3483864"/>
          </a:xfrm>
        </p:spPr>
        <p:txBody>
          <a:bodyPr>
            <a:noAutofit/>
          </a:bodyPr>
          <a:lstStyle/>
          <a:p>
            <a:r>
              <a:rPr lang="el-GR" sz="1800" dirty="0"/>
              <a:t>Το </a:t>
            </a:r>
            <a:r>
              <a:rPr lang="el-GR" sz="1800" dirty="0" err="1"/>
              <a:t>φαρμακογενές</a:t>
            </a:r>
            <a:r>
              <a:rPr lang="el-GR" sz="1800" dirty="0"/>
              <a:t> </a:t>
            </a:r>
            <a:r>
              <a:rPr lang="en-US" sz="1800" dirty="0"/>
              <a:t>SJS/TEN </a:t>
            </a:r>
            <a:r>
              <a:rPr lang="el-GR" sz="1800" dirty="0"/>
              <a:t>εκδηλώνεται 1-3 </a:t>
            </a:r>
            <a:r>
              <a:rPr lang="el-GR" sz="1800" dirty="0" err="1"/>
              <a:t>εβδ</a:t>
            </a:r>
            <a:r>
              <a:rPr lang="el-GR" sz="1800" dirty="0"/>
              <a:t> μετά τη λήψη του φαρμάκου</a:t>
            </a:r>
          </a:p>
          <a:p>
            <a:r>
              <a:rPr lang="el-GR" sz="1800" dirty="0"/>
              <a:t>Πρόδρομα συμπτώματα λοίμωξης αναπνευστικού 1-14 ημέρες πριν το εξάνθημα (πυρετός, κακουχία, μυαλγίες, αρθραλγίες, διάρροια, έμετο)</a:t>
            </a:r>
          </a:p>
          <a:p>
            <a:r>
              <a:rPr lang="el-GR" sz="1800" dirty="0"/>
              <a:t>Μέσα στις επόμενες 3</a:t>
            </a:r>
            <a:r>
              <a:rPr lang="en-US" sz="1800" dirty="0"/>
              <a:t> </a:t>
            </a:r>
            <a:r>
              <a:rPr lang="el-GR" sz="1800" dirty="0"/>
              <a:t>-</a:t>
            </a:r>
            <a:r>
              <a:rPr lang="en-US" sz="1800" dirty="0"/>
              <a:t> </a:t>
            </a:r>
            <a:r>
              <a:rPr lang="el-GR" sz="1800" dirty="0"/>
              <a:t>4</a:t>
            </a:r>
            <a:r>
              <a:rPr lang="en-US" sz="1800" dirty="0"/>
              <a:t> </a:t>
            </a:r>
            <a:r>
              <a:rPr lang="el-GR" sz="1800" dirty="0"/>
              <a:t>ημέρες εμφανίζεται το εξάνθημα</a:t>
            </a:r>
            <a:r>
              <a:rPr lang="en-US" sz="1800" dirty="0"/>
              <a:t>: </a:t>
            </a:r>
            <a:r>
              <a:rPr lang="el-GR" sz="1800" dirty="0"/>
              <a:t>ξεκινάει σαν κηλίδα-μετατρέπεται σύντομα σε βλατίδα, φυσαλίδα ή πομφόλυγα, σημείο </a:t>
            </a:r>
            <a:r>
              <a:rPr lang="en-US" sz="1800" dirty="0" err="1"/>
              <a:t>Nikolsky</a:t>
            </a:r>
            <a:r>
              <a:rPr lang="el-GR" sz="1800" dirty="0"/>
              <a:t> (+)</a:t>
            </a:r>
          </a:p>
          <a:p>
            <a:r>
              <a:rPr lang="el-GR" sz="1800" dirty="0"/>
              <a:t> Η τυπική βλάβη έχει μορφή στόχου, αλλά σε αντίθεση με τις τυπικές βλάβες του πολύμορφου ερυθήματος έχει μόνο δύο χρωματικές ζώνες </a:t>
            </a:r>
          </a:p>
          <a:p>
            <a:r>
              <a:rPr lang="el-GR" sz="1800" dirty="0"/>
              <a:t>Βλεννογόνοι</a:t>
            </a:r>
            <a:r>
              <a:rPr lang="en-US" sz="1800" dirty="0"/>
              <a:t>: </a:t>
            </a:r>
            <a:r>
              <a:rPr lang="el-GR" sz="1800" dirty="0"/>
              <a:t>στοματική κοιλότητα 100% (πομφόλυγες, διαβρώσεις, </a:t>
            </a:r>
            <a:r>
              <a:rPr lang="el-GR" sz="1800" dirty="0" err="1"/>
              <a:t>αιματογενείς</a:t>
            </a:r>
            <a:r>
              <a:rPr lang="el-GR" sz="1800" dirty="0"/>
              <a:t> εφελκίδες), οφθαλμοί 27-50% (καταρροϊκή ή πυώδης επιπεφυκίτιδα, έλκη κερατοειδούς, πρόσθια </a:t>
            </a:r>
            <a:r>
              <a:rPr lang="el-GR" sz="1800" dirty="0" err="1"/>
              <a:t>ραγοειδίτιδα</a:t>
            </a:r>
            <a:r>
              <a:rPr lang="el-GR" sz="1800" dirty="0"/>
              <a:t>, σπανιότερα </a:t>
            </a:r>
            <a:r>
              <a:rPr lang="el-GR" sz="1800" dirty="0" err="1"/>
              <a:t>πανοφθαλμία</a:t>
            </a:r>
            <a:r>
              <a:rPr lang="el-GR" sz="1800" dirty="0"/>
              <a:t>, τύφλωση), γεννητικά όργανα, ουροποιητικό</a:t>
            </a:r>
          </a:p>
          <a:p>
            <a:r>
              <a:rPr lang="el-GR" sz="1800" dirty="0"/>
              <a:t>Μπορεί να προσβληθούν οι πνεύμονες, ήπαρ, αρθρώσεις</a:t>
            </a:r>
          </a:p>
        </p:txBody>
      </p:sp>
    </p:spTree>
    <p:extLst>
      <p:ext uri="{BB962C8B-B14F-4D97-AF65-F5344CB8AC3E}">
        <p14:creationId xmlns:p14="http://schemas.microsoft.com/office/powerpoint/2010/main" val="4287318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559DCAA-FAA0-45CD-BB29-5504F190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el-GR" dirty="0"/>
              <a:t>ΤΕΝ – κλινική εικόνα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A47E4CD-727A-407D-89E8-16A4A6DD1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58" b="-6"/>
          <a:stretch/>
        </p:blipFill>
        <p:spPr>
          <a:xfrm>
            <a:off x="6651122" y="713445"/>
            <a:ext cx="2397185" cy="219456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E79AFE4-0992-4160-94E0-CB1455089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05" r="6" b="6"/>
          <a:stretch/>
        </p:blipFill>
        <p:spPr>
          <a:xfrm>
            <a:off x="9275795" y="681038"/>
            <a:ext cx="2484067" cy="2194560"/>
          </a:xfrm>
          <a:prstGeom prst="rect">
            <a:avLst/>
          </a:pr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1328B7-65A9-43F4-BC63-3F20ABCF9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/>
          </a:bodyPr>
          <a:lstStyle/>
          <a:p>
            <a:r>
              <a:rPr lang="el-GR" sz="1800" dirty="0"/>
              <a:t>Πρόδρομα συμπτώματα </a:t>
            </a:r>
          </a:p>
          <a:p>
            <a:r>
              <a:rPr lang="el-GR" sz="1800" dirty="0"/>
              <a:t>Αιφνίδια εμφάνιση </a:t>
            </a:r>
            <a:r>
              <a:rPr lang="el-GR" sz="1800" dirty="0" err="1"/>
              <a:t>ενανθήματος</a:t>
            </a:r>
            <a:r>
              <a:rPr lang="el-GR" sz="1800" dirty="0"/>
              <a:t> και εξανθήματος με ραγδαία εξέλιξη</a:t>
            </a:r>
          </a:p>
          <a:p>
            <a:r>
              <a:rPr lang="el-GR" sz="1800" dirty="0"/>
              <a:t>Εξάνθημα</a:t>
            </a:r>
            <a:r>
              <a:rPr lang="en-US" sz="1800" dirty="0"/>
              <a:t>: </a:t>
            </a:r>
            <a:r>
              <a:rPr lang="el-GR" sz="1800" dirty="0"/>
              <a:t>διάχυτο ερύθημα ή ερυθρές κηλίδες με </a:t>
            </a:r>
            <a:r>
              <a:rPr lang="el-GR" sz="1800" dirty="0" err="1"/>
              <a:t>ερυθροϊώδες</a:t>
            </a:r>
            <a:r>
              <a:rPr lang="el-GR" sz="1800" dirty="0"/>
              <a:t> κέντρο που συρρέουν σε </a:t>
            </a:r>
            <a:r>
              <a:rPr lang="el-GR" sz="1800" dirty="0" err="1"/>
              <a:t>πολυκυκλικές</a:t>
            </a:r>
            <a:r>
              <a:rPr lang="el-GR" sz="1800" dirty="0"/>
              <a:t> πλάκες, πομφόλυγες, εκτεταμένη αποκόλληση επιδερμίδας</a:t>
            </a:r>
          </a:p>
          <a:p>
            <a:r>
              <a:rPr lang="el-GR" sz="1800" dirty="0"/>
              <a:t>Εκτεταμένη και έντονη προσβολή των βλεννογόνων </a:t>
            </a:r>
            <a:endParaRPr lang="en-US" sz="1800" dirty="0"/>
          </a:p>
          <a:p>
            <a:pPr marL="0" indent="0">
              <a:buNone/>
            </a:pPr>
            <a:endParaRPr lang="el-GR" sz="22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36FBE23-FACE-458C-ADED-7592A9FE8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" r="3197" b="-1"/>
          <a:stretch/>
        </p:blipFill>
        <p:spPr>
          <a:xfrm>
            <a:off x="7877219" y="3541486"/>
            <a:ext cx="3692602" cy="263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52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FED2DED-45C1-460B-9393-97B1A308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Σύνδρομο </a:t>
            </a:r>
            <a:r>
              <a:rPr lang="en-US" dirty="0"/>
              <a:t>SJ</a:t>
            </a:r>
            <a:r>
              <a:rPr lang="el-GR" dirty="0"/>
              <a:t>, </a:t>
            </a:r>
            <a:r>
              <a:rPr lang="en-US" dirty="0"/>
              <a:t>TEN – </a:t>
            </a:r>
            <a:r>
              <a:rPr lang="el-GR" dirty="0"/>
              <a:t>εργαστηριακός έλεγχος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84DC0C-E3EB-402E-B5CF-99A141D31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2000" dirty="0"/>
              <a:t>Δεν υπάρχουν ειδικές εργαστηριακές εξετάσεις</a:t>
            </a:r>
          </a:p>
          <a:p>
            <a:r>
              <a:rPr lang="el-GR" sz="2000" dirty="0"/>
              <a:t>Ιστολογική εξέταση</a:t>
            </a:r>
            <a:r>
              <a:rPr lang="en-US" sz="2000" dirty="0"/>
              <a:t>:</a:t>
            </a:r>
            <a:r>
              <a:rPr lang="el-GR" sz="2000" dirty="0"/>
              <a:t> νέκρωση αρχικά της βασικής στιβάδας και στη συνέχεια όλης της επιδερμίδας, </a:t>
            </a:r>
            <a:r>
              <a:rPr lang="el-GR" sz="2000" dirty="0" err="1"/>
              <a:t>υποεπιδερμιδική</a:t>
            </a:r>
            <a:r>
              <a:rPr lang="el-GR" sz="2000" dirty="0"/>
              <a:t> αποκόλληση, ο άμεσος </a:t>
            </a:r>
            <a:r>
              <a:rPr lang="el-GR" sz="2000" dirty="0" err="1"/>
              <a:t>ανοσοφθορισμός</a:t>
            </a:r>
            <a:r>
              <a:rPr lang="el-GR" sz="2000" dirty="0"/>
              <a:t> είναι (-)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212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4BD89-3330-2145-48D6-FBC33D80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5465064" cy="1481328"/>
          </a:xfrm>
        </p:spPr>
        <p:txBody>
          <a:bodyPr anchor="b">
            <a:normAutofit fontScale="90000"/>
          </a:bodyPr>
          <a:lstStyle/>
          <a:p>
            <a:r>
              <a:rPr lang="el-GR" dirty="0"/>
              <a:t>Φαρμακευτικές δερματικές αντιδράσεις</a:t>
            </a:r>
            <a:endParaRPr lang="en-US" dirty="0"/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BD106-5ADE-596C-AD81-1D049806F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89" y="2642616"/>
            <a:ext cx="6142274" cy="3566160"/>
          </a:xfrm>
        </p:spPr>
        <p:txBody>
          <a:bodyPr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Φαρμακευτικές δερματικές αντιδράσεις (ΦΔΑ)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προκύπτουν από τη λήψη φαρμάκου (από του στόματος,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ενιόμενο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εισπνεόμενο, υπόθετο, εναιώρημα)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Ποικίλουν ως προς την βαρύτητα και μορφολογία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Μπορεί να μιμηθούν διάφορες δερματικές παθήσεις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Είναι ο συχνότερος τύπος ανεπιθύμητης ενέργειας από φάρμακα σε παιδιά και ενήλικες (35% σύμφωνα με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WHO)</a:t>
            </a:r>
          </a:p>
        </p:txBody>
      </p:sp>
      <p:pic>
        <p:nvPicPr>
          <p:cNvPr id="5" name="Picture 4" descr="Close-up unopened pill packets">
            <a:extLst>
              <a:ext uri="{FF2B5EF4-FFF2-40B4-BE49-F238E27FC236}">
                <a16:creationId xmlns:a16="http://schemas.microsoft.com/office/drawing/2014/main" id="{8575D077-C98F-DEA2-20B3-FA642CA79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" r="3647"/>
          <a:stretch/>
        </p:blipFill>
        <p:spPr>
          <a:xfrm>
            <a:off x="6729834" y="2122676"/>
            <a:ext cx="5171654" cy="36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73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5400" dirty="0"/>
              <a:t>Σύνδρομο </a:t>
            </a:r>
            <a:r>
              <a:rPr lang="en-US" sz="5400" dirty="0"/>
              <a:t>SJ, TEN –</a:t>
            </a:r>
            <a:r>
              <a:rPr lang="el-GR" sz="5400" dirty="0"/>
              <a:t> θεραπεία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2000" dirty="0" err="1"/>
              <a:t>Συμπτωματική</a:t>
            </a:r>
            <a:r>
              <a:rPr lang="el-GR" sz="2000" dirty="0"/>
              <a:t> αγωγή (αντιμετώπιση σε ειδική μονάδα εγκαυμάτων)</a:t>
            </a:r>
          </a:p>
          <a:p>
            <a:pPr>
              <a:buFontTx/>
              <a:buChar char="-"/>
            </a:pPr>
            <a:r>
              <a:rPr lang="el-GR" sz="2000" dirty="0"/>
              <a:t>Αντισηψία βλαβών</a:t>
            </a:r>
          </a:p>
          <a:p>
            <a:pPr>
              <a:buFontTx/>
              <a:buChar char="-"/>
            </a:pPr>
            <a:r>
              <a:rPr lang="el-GR" sz="2000" dirty="0"/>
              <a:t>Αντιμετώπιση δευτεροπαθών λοιμώξεων</a:t>
            </a:r>
          </a:p>
          <a:p>
            <a:pPr>
              <a:buFontTx/>
              <a:buChar char="-"/>
            </a:pPr>
            <a:r>
              <a:rPr lang="el-GR" sz="2000" dirty="0"/>
              <a:t>Διακοπή χορήγησης φαρμάκων που ενοχοποιούνται </a:t>
            </a:r>
          </a:p>
          <a:p>
            <a:pPr>
              <a:buFontTx/>
              <a:buChar char="-"/>
            </a:pPr>
            <a:r>
              <a:rPr lang="el-GR" sz="2000" dirty="0" err="1"/>
              <a:t>Αιμοδυναμικός</a:t>
            </a:r>
            <a:r>
              <a:rPr lang="el-GR" sz="2000" dirty="0"/>
              <a:t> έλεγχος, αναπλήρωση υγρών και ηλεκτρολυτών</a:t>
            </a:r>
          </a:p>
          <a:p>
            <a:pPr>
              <a:buFontTx/>
              <a:buChar char="-"/>
            </a:pPr>
            <a:r>
              <a:rPr lang="el-GR" sz="2000" dirty="0"/>
              <a:t>Παρεντερική σίτιση</a:t>
            </a:r>
          </a:p>
          <a:p>
            <a:pPr>
              <a:buFontTx/>
              <a:buChar char="-"/>
            </a:pPr>
            <a:endParaRPr lang="el-GR" sz="2000" dirty="0"/>
          </a:p>
          <a:p>
            <a:r>
              <a:rPr lang="el-GR" sz="2000" dirty="0"/>
              <a:t>Συστηματική χορήγηση </a:t>
            </a:r>
            <a:r>
              <a:rPr lang="el-GR" sz="2000" dirty="0" err="1"/>
              <a:t>κορτικοστεροειδών</a:t>
            </a:r>
            <a:r>
              <a:rPr lang="el-GR" sz="2000" dirty="0"/>
              <a:t> (υπό αμφισβήτηση, συνήθως τις πρώτες 3-5 ημέρες)</a:t>
            </a:r>
          </a:p>
          <a:p>
            <a:r>
              <a:rPr lang="el-GR" sz="2000" dirty="0" err="1"/>
              <a:t>Κυκλοσπορίνη</a:t>
            </a:r>
            <a:r>
              <a:rPr lang="el-GR" sz="2000" dirty="0"/>
              <a:t>, Ι</a:t>
            </a:r>
            <a:r>
              <a:rPr lang="en-US" sz="2000" dirty="0"/>
              <a:t>V </a:t>
            </a:r>
            <a:r>
              <a:rPr lang="el-GR" sz="2000" dirty="0" err="1"/>
              <a:t>ανοσοσφαιρίνες</a:t>
            </a:r>
            <a:r>
              <a:rPr lang="el-GR" sz="2000" dirty="0"/>
              <a:t>, </a:t>
            </a:r>
            <a:r>
              <a:rPr lang="en-US" sz="2000" dirty="0"/>
              <a:t>anti</a:t>
            </a:r>
            <a:r>
              <a:rPr lang="el-GR" sz="2000" dirty="0"/>
              <a:t>-</a:t>
            </a:r>
            <a:r>
              <a:rPr lang="en-US" sz="2000" dirty="0" err="1"/>
              <a:t>TNFa</a:t>
            </a:r>
            <a:r>
              <a:rPr lang="el-GR" sz="2000" dirty="0"/>
              <a:t>, </a:t>
            </a:r>
            <a:r>
              <a:rPr lang="en-US" sz="2000" dirty="0"/>
              <a:t>N-acetylcysteine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7119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F82A7-FE03-E3C4-73C0-87CA5AFA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Σύνδρομο </a:t>
            </a:r>
            <a:r>
              <a:rPr lang="en-US" sz="4000" dirty="0"/>
              <a:t>SJ</a:t>
            </a:r>
            <a:r>
              <a:rPr lang="el-GR" sz="4000" dirty="0"/>
              <a:t>, ΤΕΝ</a:t>
            </a:r>
            <a:r>
              <a:rPr lang="en-US" sz="4000" dirty="0"/>
              <a:t> – </a:t>
            </a:r>
            <a:r>
              <a:rPr lang="el-GR" sz="4000" dirty="0"/>
              <a:t>πρόγνωση</a:t>
            </a:r>
            <a:endParaRPr lang="en-US" sz="40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B03E7-BDD8-5410-0217-16A4F2CE4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Η σοβαρότητα του</a:t>
            </a:r>
            <a:r>
              <a:rPr lang="en-US" sz="1800" dirty="0"/>
              <a:t> Stevens-Johnson/</a:t>
            </a:r>
            <a:r>
              <a:rPr lang="el-GR" sz="1800" dirty="0"/>
              <a:t>ΤΕΝ αξιολογείται μέσω </a:t>
            </a:r>
            <a:r>
              <a:rPr lang="en-US" sz="1800" dirty="0"/>
              <a:t>SCORTEN. </a:t>
            </a:r>
            <a:r>
              <a:rPr lang="el-GR" sz="1800" dirty="0"/>
              <a:t>Υπολογίζεται 1 βαθμός για κάθε 1 από τα επόμενα 7 κριτήρια κατά την εισαγωγή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  </a:t>
            </a:r>
            <a:r>
              <a:rPr lang="el-GR" sz="1800" dirty="0"/>
              <a:t>- Ηλικία άνω των </a:t>
            </a:r>
            <a:r>
              <a:rPr lang="en-US" sz="1800" dirty="0"/>
              <a:t>40</a:t>
            </a:r>
          </a:p>
          <a:p>
            <a:pPr marL="0" indent="0">
              <a:buNone/>
            </a:pPr>
            <a:r>
              <a:rPr lang="en-US" sz="1800" dirty="0"/>
              <a:t>  -  </a:t>
            </a:r>
            <a:r>
              <a:rPr lang="el-GR" sz="1800" dirty="0"/>
              <a:t>Κακοήθεια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-  </a:t>
            </a:r>
            <a:r>
              <a:rPr lang="el-GR" sz="1800" dirty="0"/>
              <a:t>Αυξημένη καρδιακή συχνότητα (&gt; </a:t>
            </a:r>
            <a:r>
              <a:rPr lang="en-US" sz="1800" dirty="0"/>
              <a:t>120 </a:t>
            </a:r>
            <a:r>
              <a:rPr lang="el-GR" sz="1800" dirty="0"/>
              <a:t>σφίξεις/</a:t>
            </a:r>
            <a:r>
              <a:rPr lang="en-US" sz="1800" dirty="0"/>
              <a:t>min</a:t>
            </a:r>
            <a:r>
              <a:rPr lang="el-GR" sz="1800" dirty="0"/>
              <a:t>)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-  </a:t>
            </a:r>
            <a:r>
              <a:rPr lang="el-GR" sz="1800" dirty="0"/>
              <a:t>Αποκόλληση επιδερμίδας &gt;</a:t>
            </a:r>
            <a:r>
              <a:rPr lang="en-US" sz="1800" dirty="0"/>
              <a:t>10%</a:t>
            </a:r>
          </a:p>
          <a:p>
            <a:pPr marL="0" indent="0">
              <a:buNone/>
            </a:pPr>
            <a:r>
              <a:rPr lang="en-US" sz="1800" dirty="0"/>
              <a:t>  - </a:t>
            </a:r>
            <a:r>
              <a:rPr lang="el-GR" sz="1800" dirty="0"/>
              <a:t>Επίπεδα ουρίας στον ορό &gt;</a:t>
            </a:r>
            <a:r>
              <a:rPr lang="en-US" sz="1800" dirty="0"/>
              <a:t> 10 mmol/L</a:t>
            </a:r>
          </a:p>
          <a:p>
            <a:pPr marL="0" indent="0">
              <a:buNone/>
            </a:pPr>
            <a:r>
              <a:rPr lang="en-US" sz="1800" dirty="0"/>
              <a:t>  - </a:t>
            </a:r>
            <a:r>
              <a:rPr lang="el-GR" sz="1800" dirty="0"/>
              <a:t>Επίπεδα γλυκόζης στον ορό &gt;</a:t>
            </a:r>
            <a:r>
              <a:rPr lang="en-US" sz="1800" dirty="0"/>
              <a:t> 14 mmol/L</a:t>
            </a:r>
          </a:p>
          <a:p>
            <a:pPr marL="0" indent="0">
              <a:buNone/>
            </a:pPr>
            <a:r>
              <a:rPr lang="en-US" sz="1800" dirty="0"/>
              <a:t>  - </a:t>
            </a:r>
            <a:r>
              <a:rPr lang="el-GR" sz="1800" dirty="0"/>
              <a:t>Επίπεδα </a:t>
            </a:r>
            <a:r>
              <a:rPr lang="el-GR" sz="1800" dirty="0" err="1"/>
              <a:t>διττανθρακικού</a:t>
            </a:r>
            <a:r>
              <a:rPr lang="el-GR" sz="1800" dirty="0"/>
              <a:t> στον ορό</a:t>
            </a:r>
            <a:r>
              <a:rPr lang="en-US" sz="1800" dirty="0"/>
              <a:t> &lt;</a:t>
            </a:r>
            <a:r>
              <a:rPr lang="el-GR" sz="1800" dirty="0"/>
              <a:t> </a:t>
            </a:r>
            <a:r>
              <a:rPr lang="en-US" sz="1800" dirty="0"/>
              <a:t>20 mmol/L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l-GR" sz="1800" i="1" dirty="0"/>
              <a:t>Η βαθμολογία </a:t>
            </a:r>
            <a:r>
              <a:rPr lang="en-US" sz="1800" i="1" dirty="0"/>
              <a:t>SCORTEN </a:t>
            </a:r>
            <a:r>
              <a:rPr lang="el-GR" sz="1800" i="1" dirty="0"/>
              <a:t>συσχετίζεται με τη θνησιμότητα</a:t>
            </a:r>
            <a:r>
              <a:rPr lang="en-US" sz="1800" i="1" dirty="0"/>
              <a:t> </a:t>
            </a:r>
            <a:r>
              <a:rPr lang="el-GR" sz="1800" dirty="0"/>
              <a:t>(</a:t>
            </a:r>
            <a:r>
              <a:rPr lang="en-US" sz="1800" dirty="0"/>
              <a:t>%): score 0-1 (</a:t>
            </a:r>
            <a:r>
              <a:rPr lang="el-GR" sz="1800" dirty="0"/>
              <a:t>θνησιμότητα </a:t>
            </a:r>
            <a:r>
              <a:rPr lang="en-US" sz="1800" dirty="0"/>
              <a:t>3.2%), score 2 (12.1%), score 3 (35.3%), score 4 (58.3%), score 5 (&gt;90%)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88D1618-3D0C-57BA-844A-46211808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διττανθρακικό</a:t>
            </a:r>
            <a:r>
              <a:rPr kumimoji="0" lang="el-GR" altLang="el-G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65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329184"/>
            <a:ext cx="7699855" cy="1783080"/>
          </a:xfrm>
        </p:spPr>
        <p:txBody>
          <a:bodyPr anchor="b">
            <a:normAutofit/>
          </a:bodyPr>
          <a:lstStyle/>
          <a:p>
            <a:r>
              <a:rPr lang="el-GR" sz="3600" dirty="0"/>
              <a:t>Σύνδρομο </a:t>
            </a:r>
            <a:r>
              <a:rPr lang="en-US" sz="3600" dirty="0"/>
              <a:t>SJ</a:t>
            </a:r>
            <a:r>
              <a:rPr lang="el-GR" sz="3600" dirty="0"/>
              <a:t>, ΤΕΝ</a:t>
            </a:r>
            <a:r>
              <a:rPr lang="en-US" sz="3600" dirty="0"/>
              <a:t> – </a:t>
            </a:r>
            <a:r>
              <a:rPr lang="el-GR" sz="3600" dirty="0"/>
              <a:t>σοβαρές επιπλοκές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el-GR" sz="1800" dirty="0"/>
              <a:t>Οφθαλμικές επιπλοκές</a:t>
            </a:r>
            <a:r>
              <a:rPr lang="en-US" sz="1800" dirty="0"/>
              <a:t>:</a:t>
            </a:r>
            <a:r>
              <a:rPr lang="el-GR" sz="1800" dirty="0"/>
              <a:t> ξηροφθαλμία, φωτοφοβία, συμβλέφαρο, χρόνια ουλωτική επιπεφυκίτιδα, έλκη κερατοειδούς, ενδοφθαλμίτιδα, τύφλωση</a:t>
            </a:r>
            <a:endParaRPr lang="en-US" sz="1800" dirty="0"/>
          </a:p>
          <a:p>
            <a:r>
              <a:rPr lang="el-GR" sz="1800" dirty="0"/>
              <a:t>Ουρογεννητικό</a:t>
            </a:r>
            <a:r>
              <a:rPr lang="en-US" sz="1800" dirty="0"/>
              <a:t>: </a:t>
            </a:r>
            <a:r>
              <a:rPr lang="el-GR" sz="1800" dirty="0"/>
              <a:t>οξεία σωληναριακή νέκρωση, νεφρική ανεπάρκεια, φίμωση, κολπική στένωση</a:t>
            </a:r>
          </a:p>
          <a:p>
            <a:r>
              <a:rPr lang="el-GR" sz="1800" dirty="0"/>
              <a:t>Επίμονη πνευμονική νόσος</a:t>
            </a:r>
            <a:r>
              <a:rPr lang="en-US" sz="1800" dirty="0"/>
              <a:t>: </a:t>
            </a:r>
            <a:r>
              <a:rPr lang="el-GR" sz="1800" dirty="0"/>
              <a:t>πνευμονίτιδα, βρογχίτιδα, βρογχεκτασίες, πνευμονία, αναπνευστική ανεπάρκεια</a:t>
            </a:r>
            <a:endParaRPr lang="en-US" sz="1800" dirty="0"/>
          </a:p>
          <a:p>
            <a:r>
              <a:rPr lang="el-GR" sz="1800" dirty="0"/>
              <a:t>Οισοφαγικές στενώσεις</a:t>
            </a:r>
            <a:endParaRPr lang="en-US" sz="1800" dirty="0"/>
          </a:p>
          <a:p>
            <a:r>
              <a:rPr lang="el-GR" sz="1800" dirty="0"/>
              <a:t>Δέρμα</a:t>
            </a:r>
            <a:r>
              <a:rPr lang="en-US" sz="1800" dirty="0"/>
              <a:t>: </a:t>
            </a:r>
            <a:r>
              <a:rPr lang="el-GR" sz="1800" dirty="0"/>
              <a:t>ουλές, χηλοειδή, δευτερογενείς λοιμώξεις, μεταβλαβική υποχρωμία ή μελάγχρωση</a:t>
            </a:r>
          </a:p>
          <a:p>
            <a:r>
              <a:rPr lang="el-GR" sz="1800" dirty="0"/>
              <a:t>Θνητότητα</a:t>
            </a:r>
            <a:r>
              <a:rPr lang="en-US" sz="1800" dirty="0"/>
              <a:t>: </a:t>
            </a:r>
            <a:r>
              <a:rPr lang="el-GR" sz="1800" dirty="0"/>
              <a:t>κυρίως λόγω σηψαιμίας, ανεπάρκειας πολλαπλών οργάνων</a:t>
            </a:r>
            <a:endParaRPr lang="en-US" sz="18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09ABA-7EB7-4C65-8D17-C7B0ECB9B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35" y="329183"/>
            <a:ext cx="2726825" cy="3429969"/>
          </a:xfrm>
          <a:prstGeom prst="rect">
            <a:avLst/>
          </a:prstGeom>
        </p:spPr>
      </p:pic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7CEF80BB-E39E-4AF4-8F4C-3A7DABE9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35" y="4079193"/>
            <a:ext cx="3043737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1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DAE325F-9CE4-497A-8878-7CBCAFC1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l-GR" dirty="0"/>
              <a:t>Πολύμορφο ερύθημα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C418030-8CCA-45E5-AF75-31722A939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1013406"/>
            <a:ext cx="5458968" cy="4831187"/>
          </a:xfrm>
          <a:prstGeom prst="rect">
            <a:avLst/>
          </a:pr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6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Πολύμορφο ερύθημα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Οξεία, πολυαιτιολογική, αυτοπεριοριζόμενη αντίδραση υπερευαισθησίας του δέρματος </a:t>
            </a:r>
          </a:p>
          <a:p>
            <a:r>
              <a:rPr lang="el-GR" sz="1800" dirty="0"/>
              <a:t>Εκδηλώνεται στο δέρμα με χαρακτηριστικές βλάβες «στόχους» </a:t>
            </a:r>
          </a:p>
          <a:p>
            <a:r>
              <a:rPr lang="el-GR" sz="1800" dirty="0"/>
              <a:t>Μερικές φορές συνοδεύεται από προσβολή των βλεννογόνων και συστηματική συμμετοχή</a:t>
            </a:r>
          </a:p>
          <a:p>
            <a:r>
              <a:rPr lang="el-GR" sz="1800" dirty="0"/>
              <a:t>Η σημαντική προσβολή των βλεννογόνων διαχωρίζει το έλασσον από το μείζον πολύμορφο ερύθημα</a:t>
            </a:r>
            <a:endParaRPr lang="en-US" sz="1800" dirty="0"/>
          </a:p>
          <a:p>
            <a:r>
              <a:rPr lang="el-GR" sz="1800" dirty="0"/>
              <a:t>Τα επεισόδια μπορεί να είναι μεμονωμένα, υποτροπιάζοντα ή επίμονα</a:t>
            </a:r>
          </a:p>
          <a:p>
            <a:r>
              <a:rPr lang="el-GR" sz="1800" dirty="0"/>
              <a:t>1,2-6 περιστατικά/1.000.000 κατοίκους/έτος</a:t>
            </a:r>
          </a:p>
          <a:p>
            <a:r>
              <a:rPr lang="el-GR" sz="1800" dirty="0"/>
              <a:t>Συχνότερο σε εφήβους και νεαρούς ενήλικες</a:t>
            </a:r>
          </a:p>
          <a:p>
            <a:r>
              <a:rPr lang="el-GR" sz="1800" dirty="0"/>
              <a:t>Προδιαθεσικοί παράγοντες: HIV, μεταμοσχευμένοι, ΣΕΛ, εγκυμοσύνη, εμβόλια, φλεγμονώδεις εντεροπάθειες, ακτινοθεραπεία, χημειοθεραπεία</a:t>
            </a:r>
          </a:p>
        </p:txBody>
      </p:sp>
    </p:spTree>
    <p:extLst>
      <p:ext uri="{BB962C8B-B14F-4D97-AF65-F5344CB8AC3E}">
        <p14:creationId xmlns:p14="http://schemas.microsoft.com/office/powerpoint/2010/main" val="2142982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B8652CF-4BB1-442E-8012-412133E5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>
            <a:normAutofit/>
          </a:bodyPr>
          <a:lstStyle/>
          <a:p>
            <a:r>
              <a:rPr lang="el-GR" dirty="0"/>
              <a:t>Πολύμορφο ερύθημα - αιτιοπαθογένεια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141CE0-2A02-429A-AA6F-B8DD4915D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2000" dirty="0"/>
              <a:t>Αντίδραση επιβραδυνόμενης υπερευαισθησίας τύπου IV σε ποικίλα αίτια</a:t>
            </a:r>
          </a:p>
          <a:p>
            <a:r>
              <a:rPr lang="el-GR" sz="2000" dirty="0"/>
              <a:t>Πιθανή γενετική προδιάθεση (HLA-Α33, HLA-B15, B35, DR53, HLA-DQ3) </a:t>
            </a:r>
          </a:p>
          <a:p>
            <a:r>
              <a:rPr lang="el-GR" sz="2000" dirty="0"/>
              <a:t>Κεντρικός ρόλος CD8+ </a:t>
            </a:r>
          </a:p>
          <a:p>
            <a:pPr marL="0" indent="0">
              <a:buNone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3725246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C8DF5F0-DBC3-4E6F-B97F-C5DD392F9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Πολύμορφο ερύθημα - αιτιολογία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803B6E-C609-4FD5-ABCE-6A9F24B23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2000" b="1" dirty="0"/>
              <a:t>Λοιμώξεις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l-GR" sz="2000" u="sng" dirty="0"/>
              <a:t>συχνότερα </a:t>
            </a:r>
            <a:r>
              <a:rPr lang="en-US" sz="2000" u="sng" dirty="0"/>
              <a:t>HSV-1 </a:t>
            </a:r>
            <a:r>
              <a:rPr lang="el-GR" sz="2000" u="sng" dirty="0"/>
              <a:t>και </a:t>
            </a:r>
            <a:r>
              <a:rPr lang="en-US" sz="2000" u="sng" dirty="0"/>
              <a:t>HSV-2 </a:t>
            </a:r>
            <a:r>
              <a:rPr lang="en-US" sz="2000" dirty="0"/>
              <a:t>(1/3 </a:t>
            </a:r>
            <a:r>
              <a:rPr lang="el-GR" sz="2000" dirty="0"/>
              <a:t>των περιπτώσεων, 9 φορές συχνότερος ο </a:t>
            </a:r>
            <a:r>
              <a:rPr lang="en-US" sz="2000" dirty="0"/>
              <a:t>HSV-1</a:t>
            </a:r>
            <a:r>
              <a:rPr lang="el-GR" sz="2000" dirty="0"/>
              <a:t>), αλλά ενοχοποιούνται κια πολλές άλλες ιογενείς, μυκητιασικές ή βακτηριακές λοιμώξεις (ενδεικτικά</a:t>
            </a:r>
            <a:r>
              <a:rPr lang="en-US" sz="2000" dirty="0"/>
              <a:t>:</a:t>
            </a:r>
            <a:r>
              <a:rPr lang="el-GR" sz="2000" dirty="0"/>
              <a:t> μυκόπλασμα πνευμονίας</a:t>
            </a:r>
            <a:r>
              <a:rPr lang="en-US" sz="2000" dirty="0"/>
              <a:t>, </a:t>
            </a:r>
            <a:r>
              <a:rPr lang="el-GR" sz="2000" dirty="0"/>
              <a:t>ηπατίτιδα Β, λοιμώδης μονοπυρήνωση, παρωτίτιδα, </a:t>
            </a:r>
            <a:r>
              <a:rPr lang="en-US" sz="2000" dirty="0"/>
              <a:t>HIV </a:t>
            </a:r>
            <a:r>
              <a:rPr lang="el-GR" sz="2000" dirty="0"/>
              <a:t>λοίμωξη, ρικετσιώσεις)</a:t>
            </a:r>
          </a:p>
          <a:p>
            <a:r>
              <a:rPr lang="el-GR" sz="2000" b="1" dirty="0"/>
              <a:t>Φάρμακα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l-GR" sz="2000" dirty="0"/>
              <a:t>αντιβιοτικά, αντι-φυματικά, μη στεροειδή αντιφλεγμονώδη, αντιεπιληπτικά, βαρβιτουρικά, αντιπυρετικά, αντιμυκητιασικά</a:t>
            </a:r>
            <a:r>
              <a:rPr lang="en-US" sz="2000" dirty="0"/>
              <a:t>, </a:t>
            </a:r>
            <a:r>
              <a:rPr lang="el-GR" sz="2000" dirty="0"/>
              <a:t>αλλοπουρινόλη</a:t>
            </a:r>
            <a:r>
              <a:rPr lang="en-US" sz="2000" dirty="0"/>
              <a:t> </a:t>
            </a:r>
            <a:r>
              <a:rPr lang="el-GR" sz="2000" dirty="0"/>
              <a:t>κ.α.</a:t>
            </a:r>
          </a:p>
          <a:p>
            <a:r>
              <a:rPr lang="el-GR" sz="2000" dirty="0"/>
              <a:t>Εξ επαφής αντιδράσεις (φυτικά εκχυλίσματα, βαρέα μέταλλα, αντιβιοτικά, σουλφοναμίδες)</a:t>
            </a:r>
            <a:endParaRPr lang="en-US" sz="2000" dirty="0"/>
          </a:p>
          <a:p>
            <a:r>
              <a:rPr lang="el-GR" sz="2000" dirty="0"/>
              <a:t>Συστηματικά νοσήματα (κολλαγονώσεις, αγγειίτιδες, κακοήθειες, σαρκοείδωση)</a:t>
            </a:r>
          </a:p>
        </p:txBody>
      </p:sp>
    </p:spTree>
    <p:extLst>
      <p:ext uri="{BB962C8B-B14F-4D97-AF65-F5344CB8AC3E}">
        <p14:creationId xmlns:p14="http://schemas.microsoft.com/office/powerpoint/2010/main" val="3853806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438A-CF51-408F-A150-121F9AE62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4" y="596539"/>
            <a:ext cx="5203808" cy="1718512"/>
          </a:xfrm>
        </p:spPr>
        <p:txBody>
          <a:bodyPr anchor="b">
            <a:noAutofit/>
          </a:bodyPr>
          <a:lstStyle/>
          <a:p>
            <a:r>
              <a:rPr lang="el-GR" sz="4000" dirty="0"/>
              <a:t>Κλινική εικόνα– τυπική βλάβη «στόχος»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3B0443B-ECCC-499B-8565-BB004A4D1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361978" cy="3410712"/>
          </a:xfrm>
        </p:spPr>
        <p:txBody>
          <a:bodyPr anchor="t">
            <a:normAutofit/>
          </a:bodyPr>
          <a:lstStyle/>
          <a:p>
            <a:r>
              <a:rPr lang="el-GR" sz="2000" dirty="0"/>
              <a:t>Αποτελείται από 3 ομόκεντρους δακτύλιος με διαφορετικό χρώμα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>
              <a:buFontTx/>
              <a:buChar char="-"/>
            </a:pPr>
            <a:r>
              <a:rPr lang="el-GR" sz="2000" dirty="0"/>
              <a:t>σκούρο ερυθρό κέντρο</a:t>
            </a:r>
          </a:p>
          <a:p>
            <a:pPr>
              <a:buFontTx/>
              <a:buChar char="-"/>
            </a:pPr>
            <a:r>
              <a:rPr lang="el-GR" sz="2000" dirty="0"/>
              <a:t>ωχρός οιδηματώδης δακτύλιος</a:t>
            </a:r>
          </a:p>
          <a:p>
            <a:pPr>
              <a:buFontTx/>
              <a:buChar char="-"/>
            </a:pPr>
            <a:r>
              <a:rPr lang="el-GR" sz="2000" dirty="0"/>
              <a:t>ερυθηματώδης άλως με σαφή όρια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D7A5973-3976-47B9-AED7-0F5E9089D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42" y="2032080"/>
            <a:ext cx="5723273" cy="35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27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468942-1081-4E57-8062-B4F2D99F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A67693E-A3C2-484D-AE39-30183D801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0484" y="1825625"/>
            <a:ext cx="49110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54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70861CA-0C81-4EAB-A502-679C9022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l-GR" sz="3600" dirty="0"/>
              <a:t>Κλινική εικόνα</a:t>
            </a:r>
            <a:r>
              <a:rPr lang="el-GR" sz="3400" dirty="0"/>
              <a:t>– φυσαλίδες και πομφόλυγες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160F71F-E048-4783-99F6-EAD93262C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4086207" cy="2432304"/>
          </a:xfrm>
        </p:spPr>
        <p:txBody>
          <a:bodyPr anchor="t">
            <a:normAutofit/>
          </a:bodyPr>
          <a:lstStyle/>
          <a:p>
            <a:r>
              <a:rPr lang="el-GR" sz="2000" dirty="0"/>
              <a:t>Ερυθηματώδεις κηλίδες ή πλάκες με κεντρική πομφόλυγα ή περιμετρικός δακτύλιος από φυσαλίδες</a:t>
            </a:r>
          </a:p>
          <a:p>
            <a:r>
              <a:rPr lang="el-GR" sz="2000" dirty="0"/>
              <a:t>Συχνότερη και εντονότερη προσβολή βλεννογόνων</a:t>
            </a:r>
          </a:p>
          <a:p>
            <a:endParaRPr lang="el-GR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CC4ECB2-694D-4789-AE8D-311BC3EC7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988" y="1782645"/>
            <a:ext cx="6086027" cy="38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B3731-869B-AB07-CFF0-B18426CA3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l-GR" dirty="0" err="1"/>
              <a:t>Αιτιοπαθογένεια</a:t>
            </a:r>
            <a:endParaRPr lang="en-US" dirty="0"/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F59DD-4052-B796-9342-1C5255FF4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660904"/>
            <a:ext cx="8215085" cy="3547872"/>
          </a:xfrm>
        </p:spPr>
        <p:txBody>
          <a:bodyPr anchor="t">
            <a:noAutofit/>
          </a:bodyPr>
          <a:lstStyle/>
          <a:p>
            <a:r>
              <a:rPr lang="el-GR" sz="1800" dirty="0"/>
              <a:t>Μπορούν να προκληθούν μέσω ανοσολογικών ή μη ανοσολογικών μηχανισμών </a:t>
            </a:r>
          </a:p>
          <a:p>
            <a:r>
              <a:rPr lang="el-GR" sz="1800" u="sng" dirty="0"/>
              <a:t>Ανοσολογικές αντιδράσεις</a:t>
            </a:r>
            <a:r>
              <a:rPr lang="en-US" sz="1800" u="sng" dirty="0"/>
              <a:t>: </a:t>
            </a:r>
            <a:endParaRPr lang="el-GR" sz="1800" u="sng" dirty="0"/>
          </a:p>
          <a:p>
            <a:pPr marL="0" indent="0">
              <a:buNone/>
            </a:pPr>
            <a:r>
              <a:rPr lang="el-GR" sz="1800" dirty="0"/>
              <a:t>	- Τύπος Ι (αντίδραση άμεσου τύπου, επάγεται μέσω </a:t>
            </a:r>
            <a:r>
              <a:rPr lang="en-US" sz="1800" dirty="0" err="1"/>
              <a:t>IgE</a:t>
            </a:r>
            <a:r>
              <a:rPr lang="el-GR" sz="1800" dirty="0"/>
              <a:t> </a:t>
            </a:r>
            <a:r>
              <a:rPr lang="en-US" sz="1800" dirty="0"/>
              <a:t>Ab)</a:t>
            </a:r>
          </a:p>
          <a:p>
            <a:pPr marL="0" indent="0">
              <a:buNone/>
            </a:pPr>
            <a:r>
              <a:rPr lang="en-US" sz="1800" dirty="0"/>
              <a:t>	- </a:t>
            </a:r>
            <a:r>
              <a:rPr lang="el-GR" sz="1800" dirty="0"/>
              <a:t>Τύπος Ι</a:t>
            </a:r>
            <a:r>
              <a:rPr lang="en-US" sz="1800" dirty="0"/>
              <a:t>I </a:t>
            </a:r>
            <a:r>
              <a:rPr lang="el-GR" sz="1800" dirty="0"/>
              <a:t>(αντίδραση </a:t>
            </a:r>
            <a:r>
              <a:rPr lang="el-GR" sz="1800" dirty="0" err="1"/>
              <a:t>κυτταροτοξικής</a:t>
            </a:r>
            <a:r>
              <a:rPr lang="el-GR" sz="1800" dirty="0"/>
              <a:t> υπερευαισθησίας)</a:t>
            </a:r>
          </a:p>
          <a:p>
            <a:pPr marL="0" indent="0">
              <a:buNone/>
            </a:pPr>
            <a:r>
              <a:rPr lang="el-GR" sz="1800" dirty="0"/>
              <a:t>	</a:t>
            </a:r>
            <a:r>
              <a:rPr lang="en-US" sz="1800" dirty="0"/>
              <a:t>- </a:t>
            </a:r>
            <a:r>
              <a:rPr lang="el-GR" sz="1800" dirty="0"/>
              <a:t>Τύπος Ι</a:t>
            </a:r>
            <a:r>
              <a:rPr lang="en-US" sz="1800" dirty="0"/>
              <a:t>I</a:t>
            </a:r>
            <a:r>
              <a:rPr lang="el-GR" sz="1800" dirty="0"/>
              <a:t>Ι</a:t>
            </a:r>
            <a:r>
              <a:rPr lang="en-US" sz="1800" dirty="0"/>
              <a:t> </a:t>
            </a:r>
            <a:r>
              <a:rPr lang="el-GR" sz="1800" dirty="0"/>
              <a:t>(αντίδραση τύπου ορονοσίας, μέσω </a:t>
            </a:r>
            <a:r>
              <a:rPr lang="el-GR" sz="1800" dirty="0" err="1"/>
              <a:t>ανοσοσυμπλεγμάτων</a:t>
            </a:r>
            <a:r>
              <a:rPr lang="el-GR" sz="1800" dirty="0"/>
              <a:t>)</a:t>
            </a:r>
          </a:p>
          <a:p>
            <a:pPr marL="0" indent="0">
              <a:buNone/>
            </a:pPr>
            <a:r>
              <a:rPr lang="el-GR" sz="1800" dirty="0"/>
              <a:t>	</a:t>
            </a:r>
            <a:r>
              <a:rPr lang="en-US" sz="1800" dirty="0"/>
              <a:t>- </a:t>
            </a:r>
            <a:r>
              <a:rPr lang="el-GR" sz="1800" dirty="0"/>
              <a:t>Τύπος Ι</a:t>
            </a:r>
            <a:r>
              <a:rPr lang="en-US" sz="1800" dirty="0"/>
              <a:t>V </a:t>
            </a:r>
            <a:r>
              <a:rPr lang="el-GR" sz="1800" dirty="0"/>
              <a:t>(αντίδραση επιβραδυνόμενου τύπου, κυτταρικής ανοσίας)</a:t>
            </a:r>
          </a:p>
          <a:p>
            <a:r>
              <a:rPr lang="el-GR" sz="1800" u="sng" dirty="0"/>
              <a:t>Μη ανοσολογικές αντιδράσεις</a:t>
            </a:r>
            <a:r>
              <a:rPr lang="en-US" sz="1800" u="sng" dirty="0"/>
              <a:t>:</a:t>
            </a:r>
            <a:r>
              <a:rPr lang="el-GR" sz="1800" u="sng" dirty="0"/>
              <a:t> </a:t>
            </a:r>
            <a:r>
              <a:rPr lang="el-GR" sz="1800" dirty="0" err="1"/>
              <a:t>υπερδοσολογία</a:t>
            </a:r>
            <a:r>
              <a:rPr lang="el-GR" sz="1800" dirty="0"/>
              <a:t>, αθροιστική τοξικότητα (σωρευτική αντίδραση), φωτοευαισθησία από φάρμακο, αλληλεπιδράσεις μεταξύ φαρμάκων, επιδείνωση </a:t>
            </a:r>
            <a:r>
              <a:rPr lang="el-GR" sz="1800" dirty="0" err="1"/>
              <a:t>προϋπάρχουσας</a:t>
            </a:r>
            <a:r>
              <a:rPr lang="el-GR" sz="1800" dirty="0"/>
              <a:t> δερματοπάθειας, ανεπιθύμητες ενέργειες (πχ αλωπεκία λόγω ΧΜΘ), μη αλλεργική κνίδωση (</a:t>
            </a:r>
            <a:r>
              <a:rPr lang="el-GR" sz="1800" dirty="0" err="1"/>
              <a:t>αναφυλακτοειδείς</a:t>
            </a:r>
            <a:r>
              <a:rPr lang="el-GR" sz="1800" dirty="0"/>
              <a:t> αντιδράσεις)</a:t>
            </a:r>
            <a:endParaRPr lang="en-US" sz="1800" dirty="0"/>
          </a:p>
        </p:txBody>
      </p:sp>
      <p:pic>
        <p:nvPicPr>
          <p:cNvPr id="5" name="Picture 4" descr="A row of samples for medical testing">
            <a:extLst>
              <a:ext uri="{FF2B5EF4-FFF2-40B4-BE49-F238E27FC236}">
                <a16:creationId xmlns:a16="http://schemas.microsoft.com/office/drawing/2014/main" id="{62EF3F0B-1843-679D-6847-BD0321159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01"/>
          <a:stretch/>
        </p:blipFill>
        <p:spPr>
          <a:xfrm>
            <a:off x="8751559" y="1937367"/>
            <a:ext cx="2963610" cy="40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94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A5E890B-9639-42BB-9E36-C0C6E347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Πολύμορφο ερύθημα – </a:t>
            </a:r>
            <a:r>
              <a:rPr lang="el-GR" sz="4400" dirty="0"/>
              <a:t>Κλινικές μορφές</a:t>
            </a:r>
            <a:endParaRPr lang="el-GR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10920E-6144-49E4-A826-A7B503B5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000" dirty="0"/>
              <a:t>2 </a:t>
            </a:r>
            <a:r>
              <a:rPr lang="el-GR" sz="2000" dirty="0"/>
              <a:t>κλινικές μορφές :</a:t>
            </a:r>
          </a:p>
          <a:p>
            <a:pPr marL="0" indent="0">
              <a:buNone/>
            </a:pPr>
            <a:r>
              <a:rPr lang="el-GR" sz="2000" dirty="0"/>
              <a:t>	</a:t>
            </a:r>
            <a:r>
              <a:rPr lang="el-GR" sz="2000" b="1" dirty="0"/>
              <a:t>α) έλασσον πολύμορφο ερύθημα</a:t>
            </a:r>
          </a:p>
          <a:p>
            <a:pPr marL="0" indent="0">
              <a:buNone/>
            </a:pPr>
            <a:r>
              <a:rPr lang="el-GR" sz="2000" dirty="0"/>
              <a:t>	</a:t>
            </a:r>
            <a:r>
              <a:rPr lang="el-GR" sz="2000" b="1" dirty="0"/>
              <a:t>β) μείζον πολύμορφο ερύθημα</a:t>
            </a:r>
          </a:p>
        </p:txBody>
      </p:sp>
    </p:spTree>
    <p:extLst>
      <p:ext uri="{BB962C8B-B14F-4D97-AF65-F5344CB8AC3E}">
        <p14:creationId xmlns:p14="http://schemas.microsoft.com/office/powerpoint/2010/main" val="1155330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1B6EBE-371F-4BC8-BA21-26BC8568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prstClr val="black"/>
                </a:solidFill>
              </a:rPr>
              <a:t>Κλινική εικόνα</a:t>
            </a:r>
            <a:r>
              <a:rPr lang="el-GR" sz="4000" dirty="0"/>
              <a:t>– έλασσον πολύμορφο ερύθημα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BD8F25-D6A8-4445-AF3D-40B4AC0F2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9713686" cy="4251960"/>
          </a:xfrm>
        </p:spPr>
        <p:txBody>
          <a:bodyPr>
            <a:normAutofit/>
          </a:bodyPr>
          <a:lstStyle/>
          <a:p>
            <a:r>
              <a:rPr lang="el-GR" sz="1800" dirty="0"/>
              <a:t>Συνυπάρχουν τυπικές</a:t>
            </a:r>
            <a:r>
              <a:rPr lang="en-US" sz="1800" dirty="0"/>
              <a:t> (</a:t>
            </a:r>
            <a:r>
              <a:rPr lang="el-GR" sz="1800" dirty="0"/>
              <a:t>βλάβες-στόχοι</a:t>
            </a:r>
            <a:r>
              <a:rPr lang="en-US" sz="1800" dirty="0"/>
              <a:t>) </a:t>
            </a:r>
            <a:r>
              <a:rPr lang="el-GR" sz="1800" dirty="0"/>
              <a:t>και άτυπες βλάβες (ερυθηματο-βλατιδώδεις βλάβες)</a:t>
            </a:r>
          </a:p>
          <a:p>
            <a:r>
              <a:rPr lang="el-GR" sz="1800" dirty="0"/>
              <a:t>Κατανομή: συμμετρική, κυρίως στα άκρα (ραχιαία επιφάνεια, παλάμες, πέλματα, καρποί, αγκώνες, γόνατα), λιγότερο συχνά πρόσωπο ή κορμός </a:t>
            </a:r>
          </a:p>
          <a:p>
            <a:r>
              <a:rPr lang="el-GR" sz="1800" dirty="0"/>
              <a:t>Περιορισμένη και ασυνήθης η συμμετοχή των βλεννογόνων (ερυθηματώδεις βλάβες, διαβρώσεις, πομφόλυγες)</a:t>
            </a:r>
          </a:p>
          <a:p>
            <a:r>
              <a:rPr lang="el-GR" sz="1800" dirty="0"/>
              <a:t>Δεν υπάρχουν συστηματικές εκδηλώσεις</a:t>
            </a:r>
          </a:p>
          <a:p>
            <a:r>
              <a:rPr lang="el-GR" sz="1800" dirty="0"/>
              <a:t>Οι βλάβες υποχωρούν σε 1-2 εβδομάδες</a:t>
            </a:r>
          </a:p>
          <a:p>
            <a:pPr marL="0" indent="0">
              <a:buNone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3783049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8A4672-E89F-41DA-9F56-7ECA1C7A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dirty="0">
                <a:solidFill>
                  <a:prstClr val="black"/>
                </a:solidFill>
              </a:rPr>
              <a:t>Κλινική εικόνα</a:t>
            </a:r>
            <a:r>
              <a:rPr lang="el-GR" sz="4000" dirty="0"/>
              <a:t>– έλασσον πολύμορφο ερύθημα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3F33367-3BD3-4F7E-A68C-94C89C194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251" y="2360398"/>
            <a:ext cx="4717775" cy="314689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9D85F72-D0E5-4635-92C3-FDD9E202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674" y="2239930"/>
            <a:ext cx="3602444" cy="338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61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4441-7FE4-B22C-C365-66CEDBB8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C31A8A-402E-1546-9017-91AF9B9F8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133" y="488150"/>
            <a:ext cx="3206768" cy="2405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471774-99B1-7535-4089-F40577C6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549" y="512846"/>
            <a:ext cx="3173840" cy="2380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9D9F6-25AD-BE73-4F5A-00155A28D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517" y="3158066"/>
            <a:ext cx="3663952" cy="2747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BCF3C5-6DDF-F877-6BFB-4745DE7CE432}"/>
              </a:ext>
            </a:extLst>
          </p:cNvPr>
          <p:cNvSpPr txBox="1"/>
          <p:nvPr/>
        </p:nvSpPr>
        <p:spPr>
          <a:xfrm>
            <a:off x="3138314" y="6197599"/>
            <a:ext cx="489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Πολύμορφο ερύθημα μετά από επιχείλιο έρπητα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7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E9AF789-8496-4A3F-BEA6-2084AEB0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Κλινική εικόνα – Μείζον πολύμορφο ερύθημα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6EE419-C00D-4416-804F-FEAB992F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Συχνά πρόδρομα συστηματικά συμπτώματα (πυρετός, κακουχία, βήχας, έμετοι, διάρροια), μερικές φορές αρθραλγία</a:t>
            </a:r>
          </a:p>
          <a:p>
            <a:r>
              <a:rPr lang="el-GR" sz="1800" dirty="0"/>
              <a:t>Δερματικές βλάβες: κηλίδες, βλατίδες, πομφόλυγες, φλύκταινες/ αρχίζει από τα άκρα και επεκτείνεται</a:t>
            </a:r>
          </a:p>
          <a:p>
            <a:r>
              <a:rPr lang="el-GR" sz="1800" dirty="0"/>
              <a:t>Συχνή προσβολή βλεννογόνων, κυρίως στόματος: διαβρώσεις με αιμορραγικές εφελκίδες / φάρυγγας, λάρυγγας, τραχεία/ Οφθαλμοί: καταρροϊκή ή πυώδης επιπεφυκίτιδα, ελκώσεις κερατοειδούς, απώλεια όρασης/ Ουροποιητικό: δυσουρία, επίσχεση ούρων/ Γεννητικά όργανα </a:t>
            </a:r>
          </a:p>
          <a:p>
            <a:r>
              <a:rPr lang="el-GR" sz="1800" dirty="0"/>
              <a:t>Απώλεια βάρους λόγω δυσκολίας σίτισης</a:t>
            </a:r>
          </a:p>
          <a:p>
            <a:r>
              <a:rPr lang="el-GR" sz="1800" dirty="0"/>
              <a:t>Τα συμπτώματα υποχωρούν 4-6 εβδομάδες από την έναρξη</a:t>
            </a:r>
          </a:p>
          <a:p>
            <a:pPr marL="0" indent="0">
              <a:buNone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708214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033096B-0E55-432F-8A1D-E4715CB4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sz="4000" dirty="0"/>
              <a:t>Κλινική εικόνα – Μείζον πολύμορφο ερύθημα</a:t>
            </a:r>
            <a:endParaRPr lang="en-US" sz="40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1F3D484-33E7-42ED-8D0B-4042DEA14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36" y="320040"/>
            <a:ext cx="5354423" cy="389534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145FA95-CEAB-481E-88C0-FCD2EE992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702693"/>
            <a:ext cx="5614416" cy="3130037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66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ED902FC-CA1B-42C6-B9A6-A3AB1553B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Σπανιότερες κλινικές μορφές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743CD2-9E97-4D24-BD97-1C6C66B8E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Επίμονο πολύμορφο ερύθημα: παρατεταμένη (&gt;1 μήνα) κλινική διαδρομή, ανθεκτικό στη θεραπεία (φλεγμονώδεις εντεροπάθειες, EBV, HSV)</a:t>
            </a:r>
          </a:p>
          <a:p>
            <a:r>
              <a:rPr lang="el-GR" sz="1800" dirty="0"/>
              <a:t>Σύνδρομο Rowell: συνύπαρξη ΣΕΛ και ΠΕ (+RF, +anti-Ro, +anti-La, +ANA)</a:t>
            </a:r>
          </a:p>
          <a:p>
            <a:endParaRPr lang="el-GR" sz="1800" dirty="0"/>
          </a:p>
          <a:p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1809339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DFF7E6-7C76-4292-BD3C-4016E38F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Πολύμορφο ερύθημα – ιστολογική εικόνα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1B01689-904B-4175-B8AC-E55E9B87C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Επιδερμίδα: νέκρωση, ενδοεπιδερμιδική ή υποεπιδερμιδική πομφόλυγα</a:t>
            </a:r>
          </a:p>
          <a:p>
            <a:pPr marL="0" indent="0">
              <a:buNone/>
            </a:pPr>
            <a:endParaRPr lang="el-GR" sz="1800" dirty="0"/>
          </a:p>
          <a:p>
            <a:r>
              <a:rPr lang="el-GR" sz="1800" dirty="0"/>
              <a:t>Ανώτερο χόριο: περιαγγειακή φλεγμονώδης διήθηση από λεμφοκύτταρα και ιστιοκύτταρα, εξαγγείωση ερυθροκυττάρων, οίδημα, χωρίς νεκρωτικές αγγειακές βλάβες</a:t>
            </a:r>
          </a:p>
          <a:p>
            <a:pPr marL="0" indent="0">
              <a:buNone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524878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8D964F1-64D3-4FCC-BB30-B9BD1206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Πολύμορφο ερύθημα – Διαφορική διάγνωση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29FDCF-292D-4BDC-ABAD-574784C0B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Φαρμακευτικά εξανθήματα</a:t>
            </a:r>
          </a:p>
          <a:p>
            <a:r>
              <a:rPr lang="el-GR" sz="1800" dirty="0"/>
              <a:t>Κνίδωση</a:t>
            </a:r>
          </a:p>
          <a:p>
            <a:r>
              <a:rPr lang="el-GR" sz="1800" dirty="0"/>
              <a:t>Πέμφιγα </a:t>
            </a:r>
          </a:p>
          <a:p>
            <a:r>
              <a:rPr lang="el-GR" sz="1800" dirty="0"/>
              <a:t>Πομφολυγώδες πεμφιγοειδές</a:t>
            </a:r>
          </a:p>
          <a:p>
            <a:r>
              <a:rPr lang="el-GR" sz="1800" dirty="0"/>
              <a:t>Σύνδρομο </a:t>
            </a:r>
            <a:r>
              <a:rPr lang="en-US" sz="1800" dirty="0"/>
              <a:t>Stevens-Johnson</a:t>
            </a:r>
          </a:p>
          <a:p>
            <a:r>
              <a:rPr lang="el-GR" sz="1800" dirty="0"/>
              <a:t>Τοξική επιδερμιδική νεκρόλυση</a:t>
            </a:r>
          </a:p>
          <a:p>
            <a:r>
              <a:rPr lang="el-GR" sz="1800" dirty="0"/>
              <a:t>Δευτερογόνος σύφιλη</a:t>
            </a:r>
          </a:p>
          <a:p>
            <a:r>
              <a:rPr lang="el-GR" sz="1800" dirty="0"/>
              <a:t>Ιογενή εξανθήματα</a:t>
            </a:r>
          </a:p>
          <a:p>
            <a:r>
              <a:rPr lang="el-GR" sz="1800" dirty="0"/>
              <a:t>Κνιδωτική αγγειίτιδα</a:t>
            </a: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3969137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FAA492E-7783-4C45-96D6-CB433AA9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Πολύμορφο ερύθημα – πορεία και έκβαση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43BF3F-28F8-4EC0-91B6-EADA3F251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Αυτοπεριοριζόμενη νόσος, χωρίς (ή με λίγες) επιπλοκές στους περισσότερους ασθενείς</a:t>
            </a:r>
            <a:endParaRPr lang="en-US" sz="1800" dirty="0"/>
          </a:p>
          <a:p>
            <a:r>
              <a:rPr lang="el-GR" sz="1800" u="sng" dirty="0"/>
              <a:t>Έλασσον πολύμορφο ερύθημα: </a:t>
            </a:r>
            <a:r>
              <a:rPr lang="el-GR" sz="1800" dirty="0"/>
              <a:t>οι βλάβες εξελίσσονται 1-2 εβδομάδες, υποχωρούν μέσα σε 2-3 εβδομάδες</a:t>
            </a:r>
          </a:p>
          <a:p>
            <a:r>
              <a:rPr lang="el-GR" sz="1800" dirty="0"/>
              <a:t>Συχνές υποτροπές: 1/3 περιστατικών (HSV)</a:t>
            </a:r>
          </a:p>
          <a:p>
            <a:r>
              <a:rPr lang="el-GR" sz="1800" u="sng" dirty="0"/>
              <a:t>Μείζον πολύμορφο ερύθημα: </a:t>
            </a:r>
            <a:r>
              <a:rPr lang="el-GR" sz="1800" dirty="0"/>
              <a:t>μεγαλύτερη διάρκεια (3-6 εβδομάδες), μεταφλεγμονώδης μελάγχρωση/ αχρωμία, όχι ουλοποίηση. Ο κυριότερος μακροπρόθεσμος κίνδυνος είναι οι συμφύσεις στους βλεννογόνους που είχαν προσβληθεί. Θνητότητα: ανάλογη της επιφάνειας σώματος που προσβλήθηκε, συνήθως λόγω σηψαιμίας</a:t>
            </a:r>
          </a:p>
        </p:txBody>
      </p:sp>
    </p:spTree>
    <p:extLst>
      <p:ext uri="{BB962C8B-B14F-4D97-AF65-F5344CB8AC3E}">
        <p14:creationId xmlns:p14="http://schemas.microsoft.com/office/powerpoint/2010/main" val="2792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536E6-FE99-C0E8-182A-20725FE8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44" y="263527"/>
            <a:ext cx="9555501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Κλινικοί τύποι ΦΔΑ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F4E9F-7F98-429C-DB21-CCBD1266E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94" y="1661504"/>
            <a:ext cx="8782493" cy="4413705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l-GR" sz="1800" i="1" dirty="0"/>
              <a:t>Εξανθηματικού τύπου (&gt;80%) </a:t>
            </a:r>
          </a:p>
          <a:p>
            <a:pPr>
              <a:buFontTx/>
              <a:buChar char="-"/>
            </a:pPr>
            <a:r>
              <a:rPr lang="el-GR" sz="1800" i="1" dirty="0"/>
              <a:t>Κνίδωση (5-10%), </a:t>
            </a:r>
            <a:r>
              <a:rPr lang="el-GR" sz="1800" i="1" dirty="0" err="1"/>
              <a:t>αγγειοοίδημα</a:t>
            </a:r>
            <a:endParaRPr lang="el-GR" sz="1800" i="1" dirty="0"/>
          </a:p>
          <a:p>
            <a:pPr>
              <a:buFontTx/>
              <a:buChar char="-"/>
            </a:pPr>
            <a:r>
              <a:rPr lang="el-GR" sz="1800" i="1" dirty="0"/>
              <a:t>Αναφυλαξία, </a:t>
            </a:r>
            <a:r>
              <a:rPr lang="el-GR" sz="1800" i="1" dirty="0" err="1"/>
              <a:t>αναφυλακτοειδής</a:t>
            </a:r>
            <a:r>
              <a:rPr lang="el-GR" sz="1800" i="1" dirty="0"/>
              <a:t> αντίδραση</a:t>
            </a:r>
          </a:p>
          <a:p>
            <a:pPr>
              <a:buFontTx/>
              <a:buChar char="-"/>
            </a:pPr>
            <a:r>
              <a:rPr lang="el-GR" sz="1800" i="1" dirty="0"/>
              <a:t>Σταθερό φαρμακευτικό εξάνθημα</a:t>
            </a:r>
          </a:p>
          <a:p>
            <a:pPr>
              <a:buFontTx/>
              <a:buChar char="-"/>
            </a:pPr>
            <a:r>
              <a:rPr lang="el-GR" sz="1800" i="1" dirty="0"/>
              <a:t>Αντίδραση τύπου ορονοσίας</a:t>
            </a:r>
          </a:p>
          <a:p>
            <a:pPr>
              <a:buFontTx/>
              <a:buChar char="-"/>
            </a:pPr>
            <a:r>
              <a:rPr lang="el-GR" sz="1800" i="1" dirty="0"/>
              <a:t>Διαταραχές </a:t>
            </a:r>
            <a:r>
              <a:rPr lang="el-GR" sz="1800" i="1" dirty="0" err="1"/>
              <a:t>μελάγχρωσης</a:t>
            </a:r>
            <a:r>
              <a:rPr lang="el-GR" sz="1800" i="1" dirty="0"/>
              <a:t> δέρματος/βλεννογόνων</a:t>
            </a:r>
          </a:p>
          <a:p>
            <a:pPr>
              <a:buFontTx/>
              <a:buChar char="-"/>
            </a:pPr>
            <a:r>
              <a:rPr lang="el-GR" sz="1800" i="1" dirty="0"/>
              <a:t>Φωτοευαισθησία </a:t>
            </a:r>
          </a:p>
          <a:p>
            <a:pPr>
              <a:buFontTx/>
              <a:buChar char="-"/>
            </a:pPr>
            <a:r>
              <a:rPr lang="el-GR" sz="1800" i="1" dirty="0"/>
              <a:t>Αγγειίτιδα από φάρμακα</a:t>
            </a:r>
          </a:p>
          <a:p>
            <a:pPr>
              <a:buFontTx/>
              <a:buChar char="-"/>
            </a:pPr>
            <a:r>
              <a:rPr lang="el-GR" sz="1800" i="1" dirty="0"/>
              <a:t>Πολύμορφο ερύθημα</a:t>
            </a:r>
          </a:p>
          <a:p>
            <a:pPr>
              <a:buFontTx/>
              <a:buChar char="-"/>
            </a:pPr>
            <a:r>
              <a:rPr lang="el-GR" sz="1800" i="1" dirty="0" err="1"/>
              <a:t>Ακμοειδές</a:t>
            </a:r>
            <a:r>
              <a:rPr lang="el-GR" sz="1800" i="1" dirty="0"/>
              <a:t> εξάνθημα</a:t>
            </a:r>
          </a:p>
          <a:p>
            <a:pPr>
              <a:buFontTx/>
              <a:buChar char="-"/>
            </a:pPr>
            <a:r>
              <a:rPr lang="el-GR" sz="1800" i="1" dirty="0"/>
              <a:t>Σοβαρές ΦΔΑ που οφείλονται σε αντίδραση επιβραδυνόμενης υπερευαισθησίας (2% των ΦΔΑ)</a:t>
            </a:r>
            <a:r>
              <a:rPr lang="en-US" sz="1800" i="1" dirty="0"/>
              <a:t>: </a:t>
            </a:r>
            <a:r>
              <a:rPr lang="el-GR" sz="1800" i="1" dirty="0"/>
              <a:t>Οξεία γενικευμένη εξανθηματική φλυκταίνωση (</a:t>
            </a:r>
            <a:r>
              <a:rPr lang="en-US" sz="1800" i="1" dirty="0"/>
              <a:t>AGEP: Acute generalized </a:t>
            </a:r>
            <a:r>
              <a:rPr lang="en-US" sz="1800" i="1" dirty="0" err="1"/>
              <a:t>exanthematous</a:t>
            </a:r>
            <a:r>
              <a:rPr lang="en-US" sz="1800" i="1" dirty="0"/>
              <a:t> pustulosis),</a:t>
            </a:r>
            <a:r>
              <a:rPr lang="el-GR" sz="1800" i="1" dirty="0"/>
              <a:t> σύνδρομο υπερευαισθησίας από φάρμακα ή φαρμακευτικό εξάνθημα με </a:t>
            </a:r>
            <a:r>
              <a:rPr lang="el-GR" sz="1800" i="1" dirty="0" err="1"/>
              <a:t>ηωσινοφιλία</a:t>
            </a:r>
            <a:r>
              <a:rPr lang="el-GR" sz="1800" i="1" dirty="0"/>
              <a:t> (</a:t>
            </a:r>
            <a:r>
              <a:rPr lang="en-US" sz="1800" i="1" dirty="0"/>
              <a:t>DRESS: Drug reaction with eosinophilia and systemic symptoms), </a:t>
            </a:r>
            <a:r>
              <a:rPr lang="el-GR" sz="1800" i="1" dirty="0"/>
              <a:t>σύνδρομο </a:t>
            </a:r>
            <a:r>
              <a:rPr lang="en-US" sz="1800" i="1" dirty="0"/>
              <a:t>Stevens-Johnson, </a:t>
            </a:r>
            <a:r>
              <a:rPr lang="el-GR" sz="1800" i="1" dirty="0"/>
              <a:t>τοξική </a:t>
            </a:r>
            <a:r>
              <a:rPr lang="el-GR" sz="1800" i="1" dirty="0" err="1"/>
              <a:t>επιδερμιδική</a:t>
            </a:r>
            <a:r>
              <a:rPr lang="el-GR" sz="1800" i="1" dirty="0"/>
              <a:t> </a:t>
            </a:r>
            <a:r>
              <a:rPr lang="el-GR" sz="1800" i="1" dirty="0" err="1"/>
              <a:t>νεκρόλυση</a:t>
            </a:r>
            <a:r>
              <a:rPr lang="el-GR" sz="1800" i="1" dirty="0"/>
              <a:t> (ΤΕΝ)</a:t>
            </a:r>
          </a:p>
          <a:p>
            <a:pPr marL="0" indent="0">
              <a:buNone/>
            </a:pPr>
            <a:endParaRPr lang="el-GR" sz="1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Picture 22" descr="Close-up unopened pill packets">
            <a:extLst>
              <a:ext uri="{FF2B5EF4-FFF2-40B4-BE49-F238E27FC236}">
                <a16:creationId xmlns:a16="http://schemas.microsoft.com/office/drawing/2014/main" id="{0ECD5BD2-1C58-E540-19D8-19B9F5550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7" r="13312" b="-1"/>
          <a:stretch/>
        </p:blipFill>
        <p:spPr>
          <a:xfrm>
            <a:off x="8222754" y="2509736"/>
            <a:ext cx="3100783" cy="310078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8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002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EEF34BD-76F2-4CDB-B718-DFF03770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Πολύμορφο ερύθημα – αντιμετώπιση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98DE35-85AA-47AF-9B49-9A61DF2C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Ανεύρεση και αντιμετώπιση αιτίου. Σε περίπτωση που ενοχοποιείται κάποιο φάρμακο, θα πρέπει να διακόπτεται</a:t>
            </a:r>
          </a:p>
          <a:p>
            <a:r>
              <a:rPr lang="el-GR" sz="1800" u="sng" dirty="0"/>
              <a:t>Συχνές υποτροπές</a:t>
            </a:r>
            <a:r>
              <a:rPr lang="el-GR" sz="1800" dirty="0"/>
              <a:t>: καθώς ο </a:t>
            </a:r>
            <a:r>
              <a:rPr lang="en-US" sz="1800" dirty="0"/>
              <a:t>HSV </a:t>
            </a:r>
            <a:r>
              <a:rPr lang="el-GR" sz="1800" dirty="0"/>
              <a:t>είναι η πιο συχνή αιτία ― χορήγηση ακυκλοβίρης ή βαλασικλοβίρης (6-12 μήνες). Αν επιμείνουν οι υποτροπές</a:t>
            </a:r>
            <a:r>
              <a:rPr lang="en-US" sz="1800" dirty="0"/>
              <a:t>: </a:t>
            </a:r>
            <a:r>
              <a:rPr lang="el-GR" sz="1800" dirty="0"/>
              <a:t>υδροξυχλωροκίνη, δαψόνη ή χορήγηση κορτικοστεροειδών στις εξάρσεις </a:t>
            </a:r>
          </a:p>
          <a:p>
            <a:r>
              <a:rPr lang="el-GR" sz="1800" b="1" dirty="0"/>
              <a:t>Έλασσον ΠΕ:</a:t>
            </a:r>
          </a:p>
          <a:p>
            <a:pPr marL="0" indent="0">
              <a:buNone/>
            </a:pPr>
            <a:r>
              <a:rPr lang="el-GR" sz="1800" dirty="0"/>
              <a:t>- συμπτωματική αγωγή (τοπικά κορτικοστεροειδή, αντιβιοτικά, αντιισταμινικά, μη στεροειδή αντιφλεγμονώδη)</a:t>
            </a:r>
          </a:p>
          <a:p>
            <a:r>
              <a:rPr lang="el-GR" sz="1800" b="1" dirty="0"/>
              <a:t>Μείζον ΠΕ: </a:t>
            </a:r>
          </a:p>
          <a:p>
            <a:pPr marL="0" indent="0">
              <a:buNone/>
            </a:pPr>
            <a:r>
              <a:rPr lang="el-GR" sz="1800" dirty="0"/>
              <a:t>- νοσηλεία και υποστήριξη σε εξειδικευμένες μονάδες</a:t>
            </a:r>
          </a:p>
          <a:p>
            <a:pPr marL="0" indent="0">
              <a:buNone/>
            </a:pPr>
            <a:r>
              <a:rPr lang="el-GR" sz="1800" dirty="0"/>
              <a:t>- συστηματικά κορτικοστεροειδή μπορούν να χορηγηθούν για λίγες ημέρες, αν και η χρησιμότητά τους αμφισβητείται</a:t>
            </a:r>
          </a:p>
          <a:p>
            <a:pPr marL="0" indent="0">
              <a:buNone/>
            </a:pPr>
            <a:endParaRPr lang="el-GR" sz="18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95118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2" name="Rectangle 3277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l-GR" dirty="0"/>
              <a:t>Οζώδες ερύθημα</a:t>
            </a:r>
            <a:endParaRPr lang="el-GR" altLang="en-US" dirty="0">
              <a:latin typeface="Arial" charset="0"/>
            </a:endParaRPr>
          </a:p>
        </p:txBody>
      </p:sp>
      <p:sp>
        <p:nvSpPr>
          <p:cNvPr id="3278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5" name="Content Placeholder 32774">
            <a:extLst>
              <a:ext uri="{FF2B5EF4-FFF2-40B4-BE49-F238E27FC236}">
                <a16:creationId xmlns:a16="http://schemas.microsoft.com/office/drawing/2014/main" id="{EEB6B55A-605D-AD6E-8D71-1BB667AA4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32771" name="Picture 3" descr="Erythema_nodosum_1_0205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627552"/>
            <a:ext cx="5458968" cy="3602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1287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Οζώδες ερύθημα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altLang="en-US" sz="1800" u="sng" dirty="0"/>
              <a:t>Οξεία ή υποξεία υποδερματίτιδα </a:t>
            </a:r>
            <a:r>
              <a:rPr lang="el-GR" altLang="en-US" sz="1800" dirty="0"/>
              <a:t>που χαρακτηρίζεται από </a:t>
            </a:r>
            <a:r>
              <a:rPr lang="el-GR" altLang="en-US" sz="1800" i="1" dirty="0"/>
              <a:t>εν τω βάθει επώδυνα ερυθηματώδη οζίδια</a:t>
            </a:r>
            <a:r>
              <a:rPr lang="el-GR" altLang="en-US" sz="1800" dirty="0"/>
              <a:t>, κυρίως στην </a:t>
            </a:r>
            <a:r>
              <a:rPr lang="el-GR" altLang="en-US" sz="1800" i="1" dirty="0"/>
              <a:t>πρόσθια επιφάνεια των κνημών</a:t>
            </a:r>
            <a:endParaRPr lang="en-US" altLang="en-US" sz="1800" i="1" dirty="0"/>
          </a:p>
          <a:p>
            <a:r>
              <a:rPr lang="el-GR" altLang="en-US" sz="1800" dirty="0"/>
              <a:t>Συνδέεται με ένα ευρύ φάσμα παθήσεων</a:t>
            </a:r>
            <a:endParaRPr lang="en-US" altLang="en-US" sz="1800" dirty="0"/>
          </a:p>
          <a:p>
            <a:r>
              <a:rPr lang="el-GR" altLang="en-US" sz="1800" dirty="0"/>
              <a:t>Η πιο συχνή μορφή υποδερματίτιδας</a:t>
            </a:r>
          </a:p>
          <a:p>
            <a:r>
              <a:rPr lang="el-GR" altLang="en-US" sz="1800" dirty="0"/>
              <a:t>Ηλικία: συχνότερα μεταξύ 25-40 ετών</a:t>
            </a:r>
          </a:p>
          <a:p>
            <a:r>
              <a:rPr lang="el-GR" altLang="en-US" sz="1800" dirty="0"/>
              <a:t>Φύλο: ίδια συχνότητα στα δύο φύλα</a:t>
            </a:r>
            <a:r>
              <a:rPr lang="en-US" altLang="en-US" sz="1800" dirty="0"/>
              <a:t> </a:t>
            </a:r>
            <a:r>
              <a:rPr lang="el-GR" altLang="en-US" sz="1800" dirty="0"/>
              <a:t>έως την εφηβεία, στους ενήλικες 3-6 φορές συχνότερο στις γυναίκες σε σχέση με τους άντρες</a:t>
            </a:r>
          </a:p>
          <a:p>
            <a:pPr marL="0" indent="0">
              <a:buNone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3713454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Οζώδες ερύθημα- αιτιοπαθογένεια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Μη ειδική δερματική αντίδραση σε διάφορα αντιγόνα</a:t>
            </a:r>
            <a:endParaRPr lang="en-US" sz="1800" dirty="0"/>
          </a:p>
          <a:p>
            <a:r>
              <a:rPr lang="el-GR" sz="1800" dirty="0"/>
              <a:t>Εναπόθεση ανοσοσυμπλεγμάτων εντός και γύρω από τα φλεβίδια του δικτυωτού χορίου και στο αγγειακό δίκτυο του υποδέρματος, παραγωγή ελευθέρων ριζών οξυγόνου και </a:t>
            </a:r>
            <a:r>
              <a:rPr lang="en-US" sz="1800" dirty="0"/>
              <a:t>TNF-alpha</a:t>
            </a:r>
            <a:endParaRPr lang="el-GR" sz="1800" dirty="0"/>
          </a:p>
          <a:p>
            <a:r>
              <a:rPr lang="el-GR" sz="1800" dirty="0"/>
              <a:t>Η ροή του αίματος διατηρείται και δεν υπάρχει ισχαιμική νέκρωση</a:t>
            </a:r>
          </a:p>
          <a:p>
            <a:r>
              <a:rPr lang="el-GR" sz="1800" dirty="0"/>
              <a:t>Τα ανοσοσυμπλέγματα δεν είναι ιδιαιτέρως βλαπτικά και με την απομάκρυνσή τους επέρχεται πλήρης αποκατάσταση χωρίς ουλοποίηση</a:t>
            </a:r>
          </a:p>
          <a:p>
            <a:pPr lvl="0"/>
            <a:r>
              <a:rPr lang="el-GR" sz="1800" dirty="0">
                <a:solidFill>
                  <a:prstClr val="black"/>
                </a:solidFill>
              </a:rPr>
              <a:t>Σε ορισμένες περιπτώσεις δεν ανιχνεύονται ανοσοσυμπλέγματα – πιθανολογείται μη ειδική αντίδραση υπερευαισθησίας τύπου IV σε απάντηση ποικίλων αντιγονικών ερεθισμάτων</a:t>
            </a:r>
          </a:p>
          <a:p>
            <a:endParaRPr lang="el-GR" sz="1800" dirty="0"/>
          </a:p>
          <a:p>
            <a:pPr marL="0" indent="0">
              <a:buNone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79287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Οζώδες ερύθημα- αιτιολογία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6520"/>
            <a:ext cx="10515600" cy="4251960"/>
          </a:xfrm>
        </p:spPr>
        <p:txBody>
          <a:bodyPr>
            <a:noAutofit/>
          </a:bodyPr>
          <a:lstStyle/>
          <a:p>
            <a:r>
              <a:rPr lang="el-GR" sz="1800" b="1" dirty="0"/>
              <a:t>Λοιμώξεις</a:t>
            </a:r>
            <a:r>
              <a:rPr lang="en-US" sz="1800" b="1" dirty="0"/>
              <a:t>: </a:t>
            </a:r>
            <a:endParaRPr lang="el-GR" sz="1800" b="1" dirty="0"/>
          </a:p>
          <a:p>
            <a:pPr marL="0" indent="0">
              <a:buNone/>
            </a:pPr>
            <a:r>
              <a:rPr lang="el-GR" sz="1800" dirty="0"/>
              <a:t>- Στρεπτοκοκκικές (</a:t>
            </a:r>
            <a:r>
              <a:rPr lang="en-US" sz="1800" dirty="0"/>
              <a:t>Group A </a:t>
            </a:r>
            <a:r>
              <a:rPr lang="el-GR" sz="1800" dirty="0"/>
              <a:t>β-αιμολυτικός </a:t>
            </a:r>
            <a:r>
              <a:rPr lang="en-US" sz="1800" dirty="0"/>
              <a:t>Str</a:t>
            </a:r>
            <a:r>
              <a:rPr lang="el-GR" sz="1800" dirty="0"/>
              <a:t> σε</a:t>
            </a:r>
            <a:r>
              <a:rPr lang="en-US" sz="1800" dirty="0"/>
              <a:t> 28</a:t>
            </a:r>
            <a:r>
              <a:rPr lang="el-GR" sz="1800" dirty="0"/>
              <a:t>-</a:t>
            </a:r>
            <a:r>
              <a:rPr lang="en-US" sz="1800" dirty="0"/>
              <a:t>48% </a:t>
            </a:r>
            <a:r>
              <a:rPr lang="el-GR" sz="1800" dirty="0"/>
              <a:t>των περιπτώσεων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l-GR" sz="1800" dirty="0"/>
              <a:t>- Εντερικές λοιμώξεις από </a:t>
            </a:r>
            <a:r>
              <a:rPr lang="en-US" sz="1800" dirty="0"/>
              <a:t>Yersinia,  Salmonella</a:t>
            </a:r>
            <a:r>
              <a:rPr lang="el-GR" sz="1800" dirty="0"/>
              <a:t>, </a:t>
            </a:r>
            <a:r>
              <a:rPr lang="en-US" sz="1800" dirty="0"/>
              <a:t>Campylobacter</a:t>
            </a:r>
          </a:p>
          <a:p>
            <a:pPr marL="0" indent="0">
              <a:buNone/>
            </a:pPr>
            <a:r>
              <a:rPr lang="el-GR" sz="1800" dirty="0"/>
              <a:t>- Σπανιότερα: </a:t>
            </a:r>
            <a:r>
              <a:rPr lang="en-US" sz="1800" dirty="0"/>
              <a:t>Chlamydia, mycoplasma pneumonia, mycobacterium tuberculosis, brucella </a:t>
            </a:r>
            <a:r>
              <a:rPr lang="en-US" sz="1800" dirty="0" err="1"/>
              <a:t>melitensis</a:t>
            </a:r>
            <a:r>
              <a:rPr lang="en-US" sz="1800" dirty="0"/>
              <a:t>, </a:t>
            </a:r>
            <a:r>
              <a:rPr lang="el-GR" sz="1800" dirty="0"/>
              <a:t>ηπατίτιτιδα Β, </a:t>
            </a:r>
            <a:r>
              <a:rPr lang="en-US" sz="1800" dirty="0"/>
              <a:t>Epstein-Barr 		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r>
              <a:rPr lang="el-GR" sz="1800" b="1" dirty="0"/>
              <a:t>Φάρμακα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el-GR" sz="1800" dirty="0"/>
              <a:t>αντιβιοτικά, βρωμιούχα, ιωδιούχα, αντισυλληπτικά</a:t>
            </a:r>
          </a:p>
          <a:p>
            <a:r>
              <a:rPr lang="el-GR" sz="1800" dirty="0"/>
              <a:t>Σαρκοείδωση </a:t>
            </a:r>
            <a:r>
              <a:rPr lang="pt-BR" sz="1800" dirty="0"/>
              <a:t>-</a:t>
            </a:r>
            <a:r>
              <a:rPr lang="el-GR" sz="1800" dirty="0"/>
              <a:t> σύνδρομο </a:t>
            </a:r>
            <a:r>
              <a:rPr lang="pt-BR" sz="1800" dirty="0"/>
              <a:t>Lofgren (</a:t>
            </a:r>
            <a:r>
              <a:rPr lang="el-GR" sz="1800" dirty="0"/>
              <a:t>τριάδα</a:t>
            </a:r>
            <a:r>
              <a:rPr lang="en-US" sz="1800" dirty="0"/>
              <a:t>: </a:t>
            </a:r>
            <a:r>
              <a:rPr lang="el-GR" sz="1800" dirty="0"/>
              <a:t>οζώδες ερύθημα, οξεία αρθρίτιτδα, πυλαία λεμφαδενοπάθεια</a:t>
            </a:r>
            <a:r>
              <a:rPr lang="pt-BR" sz="1800" dirty="0"/>
              <a:t>)</a:t>
            </a:r>
          </a:p>
          <a:p>
            <a:r>
              <a:rPr lang="el-GR" sz="1800" dirty="0"/>
              <a:t>Φλεγμονώδεις εντεροπάθειες</a:t>
            </a:r>
          </a:p>
          <a:p>
            <a:r>
              <a:rPr lang="el-GR" sz="1800" dirty="0"/>
              <a:t>Κακοήθη νοσήματα</a:t>
            </a:r>
            <a:r>
              <a:rPr lang="en-US" sz="1800" dirty="0"/>
              <a:t>: </a:t>
            </a:r>
            <a:r>
              <a:rPr lang="el-GR" sz="1800" dirty="0"/>
              <a:t>λεμφώματα, λευχαιμίες</a:t>
            </a:r>
            <a:r>
              <a:rPr lang="en-US" sz="1800" dirty="0"/>
              <a:t>, </a:t>
            </a:r>
            <a:r>
              <a:rPr lang="el-GR" sz="1800" dirty="0"/>
              <a:t>παγκρεατικό καρκίνωμα</a:t>
            </a:r>
          </a:p>
          <a:p>
            <a:r>
              <a:rPr lang="el-GR" sz="1800" dirty="0"/>
              <a:t>Νόσος Αδαμαντιάδη-Behcet</a:t>
            </a:r>
          </a:p>
          <a:p>
            <a:r>
              <a:rPr lang="el-GR" sz="1800" dirty="0"/>
              <a:t>Σύνδρομο Sweet</a:t>
            </a:r>
          </a:p>
          <a:p>
            <a:r>
              <a:rPr lang="el-GR" sz="1800" dirty="0"/>
              <a:t>Κύηση </a:t>
            </a:r>
          </a:p>
        </p:txBody>
      </p:sp>
    </p:spTree>
    <p:extLst>
      <p:ext uri="{BB962C8B-B14F-4D97-AF65-F5344CB8AC3E}">
        <p14:creationId xmlns:p14="http://schemas.microsoft.com/office/powerpoint/2010/main" val="1843616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Οζώδες ερύθημα-</a:t>
            </a:r>
            <a:r>
              <a:rPr lang="en-US" sz="4000" dirty="0"/>
              <a:t> </a:t>
            </a:r>
            <a:r>
              <a:rPr lang="el-GR" sz="4000" dirty="0"/>
              <a:t>κλινική εικόνα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Προ του εξανθήματος: αρθραλγία, αίσθημα κόπωσης, κεφαλαλγία, βήχας, απώλεια βάρους</a:t>
            </a:r>
          </a:p>
          <a:p>
            <a:r>
              <a:rPr lang="el-GR" sz="1800" b="1" dirty="0"/>
              <a:t>Εξάνθημα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el-GR" sz="1800" dirty="0"/>
              <a:t>5-20 επώδυνα, φλεγμονώδη, στρογγυλά ή ωοειδή οζίδια και πλάκες διαμέτρου 1-10 εκ. </a:t>
            </a:r>
          </a:p>
          <a:p>
            <a:pPr marL="0" indent="0">
              <a:buNone/>
            </a:pPr>
            <a:r>
              <a:rPr lang="en-US" sz="1800" dirty="0"/>
              <a:t>- </a:t>
            </a:r>
            <a:r>
              <a:rPr lang="el-GR" sz="1800" dirty="0"/>
              <a:t>Κατανομή: συμμετρική, αμφοτερόπλευρη</a:t>
            </a:r>
          </a:p>
          <a:p>
            <a:pPr marL="0" indent="0">
              <a:buNone/>
            </a:pPr>
            <a:r>
              <a:rPr lang="en-US" sz="1800" dirty="0"/>
              <a:t>- </a:t>
            </a:r>
            <a:r>
              <a:rPr lang="el-GR" sz="1800" dirty="0"/>
              <a:t>Χρώμα: αρχικά ερυθρό</a:t>
            </a:r>
            <a:r>
              <a:rPr lang="en-US" sz="1800" dirty="0"/>
              <a:t>,</a:t>
            </a:r>
            <a:r>
              <a:rPr lang="el-GR" sz="1800" dirty="0"/>
              <a:t> και στη συνέχεια</a:t>
            </a:r>
            <a:r>
              <a:rPr lang="en-US" sz="1800" dirty="0"/>
              <a:t> </a:t>
            </a:r>
            <a:r>
              <a:rPr lang="el-GR" sz="1800" dirty="0"/>
              <a:t>ερυθροϊώδες</a:t>
            </a:r>
            <a:r>
              <a:rPr lang="en-US" sz="1800" dirty="0"/>
              <a:t>,</a:t>
            </a:r>
            <a:r>
              <a:rPr lang="el-GR" sz="1800" dirty="0"/>
              <a:t> ιώδες (εκχυμωτικό)</a:t>
            </a:r>
            <a:r>
              <a:rPr lang="en-US" sz="1800" dirty="0"/>
              <a:t>, </a:t>
            </a:r>
            <a:r>
              <a:rPr lang="el-GR" sz="1800" dirty="0"/>
              <a:t>υπόφαιο</a:t>
            </a:r>
          </a:p>
          <a:p>
            <a:pPr marL="0" indent="0">
              <a:buNone/>
            </a:pPr>
            <a:r>
              <a:rPr lang="en-US" sz="1800" dirty="0"/>
              <a:t>- </a:t>
            </a:r>
            <a:r>
              <a:rPr lang="el-GR" sz="1800" dirty="0"/>
              <a:t>Εντόπιση: κνήμες, σφυρά, μηροί, αντιβράχια</a:t>
            </a:r>
          </a:p>
          <a:p>
            <a:pPr marL="0" indent="0">
              <a:buNone/>
            </a:pPr>
            <a:r>
              <a:rPr lang="en-US" sz="1800" dirty="0"/>
              <a:t>-</a:t>
            </a:r>
          </a:p>
          <a:p>
            <a:r>
              <a:rPr lang="en-US" sz="1800" dirty="0"/>
              <a:t>- </a:t>
            </a:r>
            <a:r>
              <a:rPr lang="el-GR" sz="1800" b="1" dirty="0"/>
              <a:t>Εξέλιξη:</a:t>
            </a:r>
            <a:r>
              <a:rPr lang="el-GR" sz="1800" dirty="0"/>
              <a:t> διαδοχικές εκθύσεις για 1 ή περισσότερες εβδομάδες</a:t>
            </a:r>
            <a:r>
              <a:rPr lang="en-US" sz="1800" dirty="0"/>
              <a:t>, </a:t>
            </a:r>
            <a:r>
              <a:rPr lang="el-GR" sz="1800" dirty="0"/>
              <a:t>υποχώρηση εντός 2 μηνών,</a:t>
            </a:r>
            <a:r>
              <a:rPr lang="en-US" sz="1800" dirty="0"/>
              <a:t> </a:t>
            </a:r>
            <a:r>
              <a:rPr lang="el-GR" sz="1800" dirty="0"/>
              <a:t>δεν εξελκώνονται, δεν δημιουργούν ουλή ή ατροφία</a:t>
            </a:r>
          </a:p>
          <a:p>
            <a:pPr marL="0" indent="0">
              <a:buNone/>
            </a:pPr>
            <a:r>
              <a:rPr lang="el-GR" sz="1800" dirty="0"/>
              <a:t>-  Μπορεί να παραμείνει για λίγο διάστημα μεταφλεγμονώδης μελάγχρωση</a:t>
            </a:r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4178739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C515-0143-59B1-CB79-583A16301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1CBAB6-31AE-F497-15C0-1728F3567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225" y="576565"/>
            <a:ext cx="3417207" cy="2562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85C65-4BD0-9435-0180-CD4C1E747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854" y="574069"/>
            <a:ext cx="3420534" cy="2565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66C34-51E0-03C6-3BCB-016DD23BE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588" y="3238852"/>
            <a:ext cx="3420533" cy="256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85EA83-3E0C-C0FE-A9BA-4A341730CBE8}"/>
              </a:ext>
            </a:extLst>
          </p:cNvPr>
          <p:cNvSpPr txBox="1"/>
          <p:nvPr/>
        </p:nvSpPr>
        <p:spPr>
          <a:xfrm>
            <a:off x="2641600" y="5983111"/>
            <a:ext cx="650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Οζώδες ερύθημα μετά από λοίμωξη ανώτερου αναπνευστικού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9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81" name="Rectangle 2868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4000" dirty="0"/>
              <a:t>Οζώδες ερύθημα-</a:t>
            </a:r>
            <a:r>
              <a:rPr lang="en-US" sz="4000" dirty="0"/>
              <a:t> </a:t>
            </a:r>
            <a:r>
              <a:rPr lang="el-GR" sz="4000" dirty="0"/>
              <a:t>κλινική εικόνα</a:t>
            </a:r>
            <a:endParaRPr lang="en-US" altLang="en-US" sz="4000" dirty="0"/>
          </a:p>
        </p:txBody>
      </p:sp>
      <p:sp>
        <p:nvSpPr>
          <p:cNvPr id="2868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200" dirty="0"/>
          </a:p>
          <a:p>
            <a:pPr marL="0" indent="0" eaLnBrk="1" hangingPunct="1">
              <a:buNone/>
            </a:pPr>
            <a:endParaRPr lang="el-GR" altLang="en-US" sz="2000" dirty="0"/>
          </a:p>
          <a:p>
            <a:r>
              <a:rPr lang="el-GR" altLang="en-US" sz="2000" dirty="0"/>
              <a:t>πρόσφατες βλάβες</a:t>
            </a:r>
          </a:p>
        </p:txBody>
      </p:sp>
      <p:pic>
        <p:nvPicPr>
          <p:cNvPr id="28676" name="Picture 4" descr="eryth nod early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9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924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9" name="Rectangle 3072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4000" dirty="0"/>
              <a:t>Οζώδες ερύθημα-</a:t>
            </a:r>
            <a:r>
              <a:rPr lang="en-US" sz="4000" dirty="0"/>
              <a:t> </a:t>
            </a:r>
            <a:r>
              <a:rPr lang="el-GR" sz="4000" dirty="0"/>
              <a:t>κλινική εικόνα</a:t>
            </a:r>
            <a:endParaRPr lang="en-US" altLang="en-US" sz="4000" dirty="0"/>
          </a:p>
        </p:txBody>
      </p:sp>
      <p:sp>
        <p:nvSpPr>
          <p:cNvPr id="3073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200" dirty="0"/>
          </a:p>
          <a:p>
            <a:endParaRPr lang="en-US" altLang="en-US" sz="2200" dirty="0"/>
          </a:p>
          <a:p>
            <a:r>
              <a:rPr lang="el-GR" altLang="en-US" sz="2000" dirty="0"/>
              <a:t>Μετά από 1-2 εβδομάδες</a:t>
            </a:r>
            <a:r>
              <a:rPr lang="en-US" altLang="en-US" sz="2000" dirty="0"/>
              <a:t>: </a:t>
            </a:r>
            <a:r>
              <a:rPr lang="el-GR" altLang="en-US" sz="2000" dirty="0"/>
              <a:t>ιώδεις ή καφεοειδείς βλάβες, </a:t>
            </a:r>
            <a:r>
              <a:rPr lang="el-GR" sz="2000" dirty="0"/>
              <a:t>με ασαφές περίγραμμα</a:t>
            </a:r>
            <a:endParaRPr lang="en-US" altLang="en-US" sz="2000" dirty="0"/>
          </a:p>
        </p:txBody>
      </p:sp>
      <p:pic>
        <p:nvPicPr>
          <p:cNvPr id="30724" name="Picture 4" descr="ery nod med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r="1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79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5" name="Rectangle 3482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4000" dirty="0"/>
              <a:t>Οζώδες ερύθημα-</a:t>
            </a:r>
            <a:r>
              <a:rPr lang="en-US" sz="4000" dirty="0"/>
              <a:t> </a:t>
            </a:r>
            <a:r>
              <a:rPr lang="el-GR" sz="4000" dirty="0"/>
              <a:t>κλινική εικόνα</a:t>
            </a:r>
            <a:endParaRPr lang="en-US" altLang="en-US" sz="4000" dirty="0"/>
          </a:p>
        </p:txBody>
      </p:sp>
      <p:sp>
        <p:nvSpPr>
          <p:cNvPr id="3482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200" dirty="0"/>
          </a:p>
          <a:p>
            <a:endParaRPr lang="en-US" altLang="en-US" sz="2200" dirty="0"/>
          </a:p>
          <a:p>
            <a:r>
              <a:rPr lang="el-GR" altLang="en-US" sz="2000" dirty="0"/>
              <a:t>Βλάβες στο στάδιο της αποδρομής (μετά από 4-6 εβδομ)</a:t>
            </a:r>
            <a:r>
              <a:rPr lang="en-US" altLang="en-US" sz="2000" dirty="0"/>
              <a:t>: </a:t>
            </a:r>
            <a:r>
              <a:rPr lang="el-GR" altLang="en-US" sz="2000" dirty="0"/>
              <a:t>κηλίδες εκχυμωτικού τύπου</a:t>
            </a:r>
          </a:p>
        </p:txBody>
      </p:sp>
      <p:pic>
        <p:nvPicPr>
          <p:cNvPr id="34820" name="Picture 4" descr="ery nod lat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 r="-4" b="-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752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AAA1275-63F1-49C9-BDEE-6CEADF0B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l-GR" sz="4000" dirty="0"/>
              <a:t>Εξανθηματικές αντιδράσεις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7956935-A23B-4759-A74A-275A0F878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591753"/>
            <a:ext cx="7515225" cy="3617023"/>
          </a:xfrm>
        </p:spPr>
        <p:txBody>
          <a:bodyPr anchor="t">
            <a:noAutofit/>
          </a:bodyPr>
          <a:lstStyle/>
          <a:p>
            <a:r>
              <a:rPr lang="el-GR" sz="1800" dirty="0" err="1"/>
              <a:t>Ιλαροειδή</a:t>
            </a:r>
            <a:r>
              <a:rPr lang="el-GR" sz="1800" dirty="0"/>
              <a:t> ή </a:t>
            </a:r>
            <a:r>
              <a:rPr lang="el-GR" sz="1800" dirty="0" err="1"/>
              <a:t>κηλιδοβλατιδώδη</a:t>
            </a:r>
            <a:r>
              <a:rPr lang="el-GR" sz="1800" dirty="0"/>
              <a:t> φαρμακευτικά εξανθήματα</a:t>
            </a:r>
          </a:p>
          <a:p>
            <a:r>
              <a:rPr lang="el-GR" sz="1800" dirty="0"/>
              <a:t>Συχνότερος τύπος ΦΔΑ (75-95%, 1-5% των ατόμων που λαμβάνουν το υπεύθυνο φάρμακο)</a:t>
            </a:r>
          </a:p>
          <a:p>
            <a:r>
              <a:rPr lang="el-GR" sz="1800" dirty="0"/>
              <a:t>Διάχυτες, </a:t>
            </a:r>
            <a:r>
              <a:rPr lang="el-GR" sz="1800" dirty="0" err="1"/>
              <a:t>ροδόχροες</a:t>
            </a:r>
            <a:r>
              <a:rPr lang="el-GR" sz="1800" dirty="0"/>
              <a:t> κηλίδες και βλατίδες που συρρέουν σε πλάκες κυρίως στον κορμό</a:t>
            </a:r>
          </a:p>
          <a:p>
            <a:r>
              <a:rPr lang="el-GR" sz="1800" dirty="0"/>
              <a:t>Συμμετρικό εξάνθημα, εμφανίζεται 4-21 ημέρες από την έναρξη του φαρμάκου (σε προηγουμένως ευαισθητοποιημένο άτομο εντός 2-3 ημερών)</a:t>
            </a:r>
          </a:p>
          <a:p>
            <a:r>
              <a:rPr lang="el-GR" sz="1800" dirty="0"/>
              <a:t>Οι βλεννογόνοι συνήθως δεν προσβάλλονται</a:t>
            </a:r>
          </a:p>
          <a:p>
            <a:r>
              <a:rPr lang="el-GR" sz="1800" dirty="0"/>
              <a:t>Όχι συστηματική συμμετοχή, μπορεί να συνυπάρχει κνησμός και χαμηλός πυρετός</a:t>
            </a:r>
          </a:p>
          <a:p>
            <a:r>
              <a:rPr lang="el-GR" sz="1800" dirty="0"/>
              <a:t>Μπορεί να σχετίζονται </a:t>
            </a:r>
            <a:r>
              <a:rPr lang="el-GR" sz="1800" i="1" dirty="0"/>
              <a:t>με οποιοδήποτε φάρμακο </a:t>
            </a:r>
            <a:r>
              <a:rPr lang="el-GR" sz="1800" dirty="0"/>
              <a:t>(συχνότερα</a:t>
            </a:r>
            <a:r>
              <a:rPr lang="en-US" sz="1800" dirty="0"/>
              <a:t>: </a:t>
            </a:r>
            <a:r>
              <a:rPr lang="el-GR" sz="1800" b="1" dirty="0" err="1"/>
              <a:t>πενικιλλίνη</a:t>
            </a:r>
            <a:r>
              <a:rPr lang="el-GR" sz="1800" b="1" dirty="0"/>
              <a:t>, </a:t>
            </a:r>
            <a:r>
              <a:rPr lang="el-GR" sz="1800" b="1" dirty="0" err="1"/>
              <a:t>σουλφοναμίδες</a:t>
            </a:r>
            <a:r>
              <a:rPr lang="el-GR" sz="1800" b="1" dirty="0"/>
              <a:t>, αντιεπιληπτικά</a:t>
            </a:r>
            <a:r>
              <a:rPr lang="el-GR" sz="1800" dirty="0"/>
              <a:t>)</a:t>
            </a:r>
          </a:p>
          <a:p>
            <a:endParaRPr lang="el-GR" sz="12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DB591A8-9DA3-45E6-922C-9177981B0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461" y="901337"/>
            <a:ext cx="345826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543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el-GR" sz="5400" dirty="0"/>
              <a:t>Οζώδες ερύθημα- εργαστηριακή διερεύνηση</a:t>
            </a:r>
            <a:endParaRPr lang="el-GR" sz="5000" dirty="0"/>
          </a:p>
        </p:txBody>
      </p:sp>
      <p:pic>
        <p:nvPicPr>
          <p:cNvPr id="5" name="Picture 4" descr="Solution dispensed using electronic pipette">
            <a:extLst>
              <a:ext uri="{FF2B5EF4-FFF2-40B4-BE49-F238E27FC236}">
                <a16:creationId xmlns:a16="http://schemas.microsoft.com/office/drawing/2014/main" id="{312B9746-5328-150F-8BAD-3B10E9E6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4" r="40482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Autofit/>
          </a:bodyPr>
          <a:lstStyle/>
          <a:p>
            <a:r>
              <a:rPr lang="el-GR" sz="1800" dirty="0"/>
              <a:t>Γενική αίματος, </a:t>
            </a:r>
            <a:r>
              <a:rPr lang="en-US" sz="1800" dirty="0"/>
              <a:t>CRP</a:t>
            </a:r>
          </a:p>
          <a:p>
            <a:r>
              <a:rPr lang="el-GR" sz="1800" dirty="0"/>
              <a:t>Ακτινογραφία θώρακος</a:t>
            </a:r>
          </a:p>
          <a:p>
            <a:r>
              <a:rPr lang="el-GR" sz="1800" dirty="0"/>
              <a:t>Mantoux/</a:t>
            </a:r>
            <a:r>
              <a:rPr lang="en-US" sz="1800" dirty="0"/>
              <a:t> </a:t>
            </a:r>
            <a:r>
              <a:rPr lang="en-US" sz="1800" dirty="0" err="1"/>
              <a:t>Quantiferon</a:t>
            </a:r>
            <a:endParaRPr lang="el-GR" sz="1800" dirty="0"/>
          </a:p>
          <a:p>
            <a:r>
              <a:rPr lang="el-GR" sz="1800" dirty="0"/>
              <a:t>Κ/α φαρυγγικού επιχρίσματος, τίτλος αντιστρεπτολυσίνης Ο </a:t>
            </a:r>
            <a:r>
              <a:rPr lang="en-US" sz="1800" dirty="0"/>
              <a:t>(</a:t>
            </a:r>
            <a:r>
              <a:rPr lang="el-GR" sz="1800" dirty="0"/>
              <a:t>σε περίπτωση υποψίας στρεπτοκόκκου</a:t>
            </a:r>
            <a:r>
              <a:rPr lang="en-US" sz="1800" dirty="0"/>
              <a:t>)</a:t>
            </a:r>
            <a:endParaRPr lang="el-GR" sz="1800" dirty="0"/>
          </a:p>
          <a:p>
            <a:r>
              <a:rPr lang="el-GR" sz="1800" dirty="0"/>
              <a:t>Καλλιέργεια και παρασιτολογική κοπράνων</a:t>
            </a:r>
          </a:p>
          <a:p>
            <a:r>
              <a:rPr lang="el-GR" sz="1800" dirty="0"/>
              <a:t>Γενική ούρων</a:t>
            </a:r>
          </a:p>
          <a:p>
            <a:r>
              <a:rPr lang="el-GR" sz="1800" dirty="0"/>
              <a:t>Τεστ κυήσεως</a:t>
            </a:r>
          </a:p>
          <a:p>
            <a:r>
              <a:rPr lang="el-GR" sz="1800" dirty="0"/>
              <a:t>Ενδοσκόπηση ΓΕΣ</a:t>
            </a:r>
            <a:r>
              <a:rPr lang="en-US" sz="1800" dirty="0"/>
              <a:t> (</a:t>
            </a:r>
            <a:r>
              <a:rPr lang="el-GR" sz="1800" dirty="0"/>
              <a:t>σε περίπτωση υποψίας φλεγμ εντεροπάθειας)</a:t>
            </a:r>
          </a:p>
          <a:p>
            <a:r>
              <a:rPr lang="el-GR" sz="1800" dirty="0"/>
              <a:t>Ιολογικός έλεγχος</a:t>
            </a:r>
          </a:p>
        </p:txBody>
      </p:sp>
    </p:spTree>
    <p:extLst>
      <p:ext uri="{BB962C8B-B14F-4D97-AF65-F5344CB8AC3E}">
        <p14:creationId xmlns:p14="http://schemas.microsoft.com/office/powerpoint/2010/main" val="33885662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Οζώδες ερύθημα- ιστολογική εξέταση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altLang="en-US" sz="1800" dirty="0"/>
              <a:t>Δεν απαιτείται βιοψία σε τυπικά περιστατικά. Σε περίπτωση αμφιβολίας</a:t>
            </a:r>
            <a:r>
              <a:rPr lang="en-US" altLang="en-US" sz="1800" dirty="0"/>
              <a:t>: </a:t>
            </a:r>
            <a:r>
              <a:rPr lang="el-GR" altLang="en-US" sz="1800" dirty="0"/>
              <a:t>Χειρουργική βιοψία που να συμπεριλαμβάνει υποδόριο ιστό</a:t>
            </a:r>
          </a:p>
          <a:p>
            <a:pPr marL="0" indent="0">
              <a:buNone/>
            </a:pPr>
            <a:endParaRPr lang="en-US" altLang="en-US" sz="1800" dirty="0"/>
          </a:p>
          <a:p>
            <a:r>
              <a:rPr lang="el-GR" sz="1800" dirty="0"/>
              <a:t>Επιδερμίδα</a:t>
            </a:r>
            <a:r>
              <a:rPr lang="en-US" sz="1800" dirty="0"/>
              <a:t>: </a:t>
            </a:r>
            <a:r>
              <a:rPr lang="el-GR" sz="1800" dirty="0"/>
              <a:t>Φυσιολογική</a:t>
            </a:r>
          </a:p>
          <a:p>
            <a:r>
              <a:rPr lang="el-GR" sz="1800" dirty="0"/>
              <a:t>Χόριο</a:t>
            </a:r>
            <a:r>
              <a:rPr lang="en-US" sz="1800" dirty="0"/>
              <a:t>: </a:t>
            </a:r>
            <a:r>
              <a:rPr lang="el-GR" sz="1800" dirty="0"/>
              <a:t>Διάσπαρτη κυτταρική διήθηση</a:t>
            </a:r>
            <a:endParaRPr lang="en-US" sz="1800" dirty="0"/>
          </a:p>
          <a:p>
            <a:r>
              <a:rPr lang="el-GR" altLang="en-US" sz="1800" i="1" u="sng" dirty="0"/>
              <a:t>Διαφραγματική υποδερματίτιδα</a:t>
            </a:r>
            <a:r>
              <a:rPr lang="en-GB" altLang="en-US" sz="1800" i="1" u="sng" dirty="0"/>
              <a:t>: </a:t>
            </a:r>
            <a:r>
              <a:rPr lang="en-US" sz="1800" dirty="0"/>
              <a:t>: </a:t>
            </a:r>
            <a:r>
              <a:rPr lang="el-GR" sz="1800" dirty="0"/>
              <a:t>Έντονη κυτταρική διήθηση από ουδετερόφιλα, λεμφοκύτταρα, ιστιοκύτταρα</a:t>
            </a:r>
            <a:r>
              <a:rPr lang="en-GB" sz="1800" dirty="0"/>
              <a:t> </a:t>
            </a:r>
            <a:r>
              <a:rPr lang="el-GR" sz="1800" dirty="0"/>
              <a:t>στα διαφραγμάτια του λιπώδους ιστού</a:t>
            </a:r>
            <a:endParaRPr lang="en-US" altLang="en-US" sz="1800" i="1" u="sng" dirty="0"/>
          </a:p>
          <a:p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221310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Οζώδες ερύθημα-</a:t>
            </a:r>
            <a:r>
              <a:rPr lang="en-US" sz="4000" dirty="0"/>
              <a:t> </a:t>
            </a:r>
            <a:r>
              <a:rPr lang="el-GR" sz="4000" dirty="0"/>
              <a:t>θεραπεία και πρόγνωση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Συμπτωματική θεραπεία</a:t>
            </a:r>
            <a:r>
              <a:rPr lang="en-US" sz="1800" dirty="0"/>
              <a:t>: </a:t>
            </a:r>
            <a:r>
              <a:rPr lang="el-GR" sz="1800" dirty="0"/>
              <a:t>ανακούφιση άλγους (ανάπαυση, περίδεση των άκρων, μη στεροειδή αντιφλεγμονώδη, ιωδιούχο κάλιο, κολχικίνη, κυκλοσπορίνη)</a:t>
            </a:r>
          </a:p>
          <a:p>
            <a:r>
              <a:rPr lang="el-GR" sz="1800" dirty="0"/>
              <a:t>Συστηματικά κορτικοστεροειδή μπορούν να δοθούν αν έχει αποκλειστεί λοίμωξη ή κακοήθεια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l-GR" sz="1800" u="sng" dirty="0"/>
              <a:t>Ανίχνευση και αντιμετώπιση αιτιολογικών παραγόντων</a:t>
            </a:r>
          </a:p>
          <a:p>
            <a:endParaRPr lang="el-GR" sz="1800" dirty="0"/>
          </a:p>
          <a:p>
            <a:r>
              <a:rPr lang="el-GR" sz="1800" dirty="0"/>
              <a:t>Αυτόματη υποχώρηση σε 3-6 εβδομάδες</a:t>
            </a:r>
          </a:p>
          <a:p>
            <a:r>
              <a:rPr lang="el-GR" sz="1800" dirty="0"/>
              <a:t>Μπορεί να υποτροπιάσει αν η υποκείμενη αιτία είναι ακόμη ενεργή</a:t>
            </a:r>
          </a:p>
          <a:p>
            <a:r>
              <a:rPr lang="el-GR" sz="1800" dirty="0"/>
              <a:t>Το άλγος μπορεί να επιμείνει για αρκετό διάστημα αφού έχουν υποχωρήσει οι βλάβες</a:t>
            </a:r>
          </a:p>
          <a:p>
            <a:endParaRPr lang="el-GR" sz="1800" dirty="0"/>
          </a:p>
          <a:p>
            <a:pPr marL="0" indent="0">
              <a:buNone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974416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D4DFCF-EABA-D2A6-AE4E-DFE910B3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200" dirty="0"/>
              <a:t>Σας ευχαριστώ</a:t>
            </a:r>
            <a:r>
              <a:rPr lang="en-US" sz="2200" dirty="0"/>
              <a:t>!</a:t>
            </a:r>
            <a:endParaRPr lang="el-GR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9AF1EF-09CE-8E77-13C6-FFC40D197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918" y="2290936"/>
            <a:ext cx="6067972" cy="39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15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73827C-3B8D-180A-A927-1D824F64D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092" y="540828"/>
            <a:ext cx="3303815" cy="4405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0CFEF4-0A56-8AC6-ABE8-3AD7D4F4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ADAE61-65AF-70DC-3F27-279852737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75644" y="3712986"/>
            <a:ext cx="2906085" cy="2179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3C31D-3D5B-81C0-E1A4-FD3A0EF8E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270" y="3194392"/>
            <a:ext cx="3420533" cy="256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E4524-1C0D-0958-1802-301D9764B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813" y="453496"/>
            <a:ext cx="2378339" cy="3171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77AF69-1D51-5E76-A376-BB6E7800B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344" y="540828"/>
            <a:ext cx="3303815" cy="24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5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AAA1275-63F1-49C9-BDEE-6CEADF0B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l-GR" sz="4000" dirty="0"/>
              <a:t>Εξανθηματικές αντιδράσεις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7956935-A23B-4759-A74A-275A0F878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591753"/>
            <a:ext cx="7515225" cy="3617023"/>
          </a:xfrm>
        </p:spPr>
        <p:txBody>
          <a:bodyPr anchor="t">
            <a:noAutofit/>
          </a:bodyPr>
          <a:lstStyle/>
          <a:p>
            <a:r>
              <a:rPr lang="el-GR" sz="1800" u="sng" dirty="0"/>
              <a:t>70% των ασθενών με λοιμώδη μονοπυρήνωση </a:t>
            </a:r>
            <a:r>
              <a:rPr lang="el-GR" sz="1800" dirty="0"/>
              <a:t>(</a:t>
            </a:r>
            <a:r>
              <a:rPr lang="en-US" sz="1800" dirty="0"/>
              <a:t>Epstein-Barr virus, EBV) </a:t>
            </a:r>
            <a:r>
              <a:rPr lang="el-GR" sz="1800" dirty="0"/>
              <a:t>εμφανίζει εξάνθημα 7-10 μέρες μετά από λήψη αντιβιοτικών (</a:t>
            </a:r>
            <a:r>
              <a:rPr lang="el-GR" sz="1800" dirty="0" err="1"/>
              <a:t>αμπικιλλίνης</a:t>
            </a:r>
            <a:r>
              <a:rPr lang="el-GR" sz="1800" dirty="0"/>
              <a:t>, </a:t>
            </a:r>
            <a:r>
              <a:rPr lang="el-GR" sz="1800" dirty="0" err="1"/>
              <a:t>αμοξυκιλλίνης</a:t>
            </a:r>
            <a:r>
              <a:rPr lang="el-GR" sz="1800" dirty="0"/>
              <a:t>, </a:t>
            </a:r>
            <a:r>
              <a:rPr lang="el-GR" sz="1800" dirty="0" err="1"/>
              <a:t>κεφαλεξίνης</a:t>
            </a:r>
            <a:r>
              <a:rPr lang="el-GR" sz="1800" dirty="0"/>
              <a:t>, </a:t>
            </a:r>
            <a:r>
              <a:rPr lang="el-GR" sz="1800" dirty="0" err="1"/>
              <a:t>ερυθρομυκίνης</a:t>
            </a:r>
            <a:r>
              <a:rPr lang="el-GR" sz="1800" dirty="0"/>
              <a:t>) που υποχωρεί σε 1 εβδομάδα με </a:t>
            </a:r>
            <a:r>
              <a:rPr lang="el-GR" sz="1800" dirty="0" err="1"/>
              <a:t>αποφολίδωση</a:t>
            </a:r>
            <a:r>
              <a:rPr lang="el-GR" sz="1800" dirty="0"/>
              <a:t> – </a:t>
            </a:r>
            <a:r>
              <a:rPr lang="el-GR" sz="1800" u="sng" dirty="0"/>
              <a:t>οφείλεται σε </a:t>
            </a:r>
            <a:r>
              <a:rPr lang="en-US" sz="1800" u="sng" dirty="0"/>
              <a:t>EBV-</a:t>
            </a:r>
            <a:r>
              <a:rPr lang="el-GR" sz="1800" u="sng" dirty="0"/>
              <a:t> επαγόμενα </a:t>
            </a:r>
            <a:r>
              <a:rPr lang="en-US" sz="1800" u="sng" dirty="0"/>
              <a:t>ab</a:t>
            </a:r>
            <a:r>
              <a:rPr lang="el-GR" sz="1800" u="sng" dirty="0"/>
              <a:t> και δεν υποδηλώνει αλλεργία στο φάρμακο</a:t>
            </a:r>
          </a:p>
          <a:p>
            <a:pPr marL="0" indent="0">
              <a:buNone/>
            </a:pPr>
            <a:endParaRPr lang="el-GR" sz="12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DB8AA28-A125-476C-12D0-8BEF00939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128" y="1327242"/>
            <a:ext cx="3279932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2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14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FE170ED-B3FF-457D-9CF7-B6EDF55C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Κνίδωση-</a:t>
            </a:r>
            <a:r>
              <a:rPr lang="el-GR" dirty="0" err="1"/>
              <a:t>αγγειοοίδημα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D15C07-0F0F-4F73-BC28-3BD484E95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16" y="1835008"/>
            <a:ext cx="6637488" cy="3930723"/>
          </a:xfrm>
        </p:spPr>
        <p:txBody>
          <a:bodyPr>
            <a:noAutofit/>
          </a:bodyPr>
          <a:lstStyle/>
          <a:p>
            <a:r>
              <a:rPr lang="el-GR" sz="1800" dirty="0"/>
              <a:t>2</a:t>
            </a:r>
            <a:r>
              <a:rPr lang="el-GR" sz="1800" baseline="30000" dirty="0"/>
              <a:t>ο</a:t>
            </a:r>
            <a:r>
              <a:rPr lang="el-GR" sz="1800" dirty="0"/>
              <a:t> συχνότερο ΦΔΑ </a:t>
            </a:r>
          </a:p>
          <a:p>
            <a:r>
              <a:rPr lang="el-GR" sz="1800" dirty="0"/>
              <a:t>Μπορεί να είναι αλλεργική (αντίδραση υπερευαισθησίας τύπου Ι ή τύπου ΙΙΙ από </a:t>
            </a:r>
            <a:r>
              <a:rPr lang="el-GR" sz="1800" dirty="0" err="1"/>
              <a:t>αναοσοσυμπλέγματα</a:t>
            </a:r>
            <a:r>
              <a:rPr lang="el-GR" sz="1800" dirty="0"/>
              <a:t>) ή μη αλλεργική (</a:t>
            </a:r>
            <a:r>
              <a:rPr lang="el-GR" sz="1800" dirty="0" err="1"/>
              <a:t>αναφυλακτοειδής</a:t>
            </a:r>
            <a:r>
              <a:rPr lang="el-GR" sz="1800" dirty="0"/>
              <a:t> αντίδραση)</a:t>
            </a:r>
          </a:p>
          <a:p>
            <a:r>
              <a:rPr lang="el-GR" sz="1800" dirty="0"/>
              <a:t>Κλινική εικόνα</a:t>
            </a:r>
            <a:r>
              <a:rPr lang="en-US" sz="1800" dirty="0"/>
              <a:t>: </a:t>
            </a:r>
            <a:r>
              <a:rPr lang="el-GR" sz="1800" dirty="0"/>
              <a:t>πομφοί, μπορεί να συνυπάρχει </a:t>
            </a:r>
            <a:r>
              <a:rPr lang="el-GR" sz="1800" dirty="0" err="1"/>
              <a:t>αγγειοοίδημα</a:t>
            </a:r>
            <a:r>
              <a:rPr lang="el-GR" sz="1800" dirty="0"/>
              <a:t> ή αναφυλαξία</a:t>
            </a:r>
          </a:p>
          <a:p>
            <a:r>
              <a:rPr lang="el-GR" sz="1800" dirty="0"/>
              <a:t>10% οφείλεται σε φάρμακα</a:t>
            </a:r>
            <a:r>
              <a:rPr lang="en-US" sz="1800" dirty="0"/>
              <a:t>: </a:t>
            </a:r>
            <a:r>
              <a:rPr lang="el-GR" sz="1800" b="1" dirty="0" err="1"/>
              <a:t>πενικιλλίνη</a:t>
            </a:r>
            <a:r>
              <a:rPr lang="el-GR" sz="1800" b="1" dirty="0"/>
              <a:t>, </a:t>
            </a:r>
            <a:r>
              <a:rPr lang="el-GR" sz="1800" b="1" dirty="0" err="1"/>
              <a:t>σουλφοναμίδες</a:t>
            </a:r>
            <a:r>
              <a:rPr lang="el-GR" sz="1800" b="1" dirty="0"/>
              <a:t>, ασπιρίνη, ΜΣΑΦ</a:t>
            </a:r>
          </a:p>
          <a:p>
            <a:r>
              <a:rPr lang="el-GR" sz="1800" dirty="0"/>
              <a:t>Διασταυρούμενη αντίδραση μεταξύ </a:t>
            </a:r>
            <a:r>
              <a:rPr lang="el-GR" sz="1800" dirty="0" err="1"/>
              <a:t>πενικιλλίνης</a:t>
            </a:r>
            <a:r>
              <a:rPr lang="el-GR" sz="1800" dirty="0"/>
              <a:t> και </a:t>
            </a:r>
            <a:r>
              <a:rPr lang="el-GR" sz="1800" dirty="0" err="1"/>
              <a:t>κεφαλοσπορινών</a:t>
            </a:r>
            <a:endParaRPr lang="el-GR" sz="1800" dirty="0"/>
          </a:p>
          <a:p>
            <a:r>
              <a:rPr lang="el-GR" sz="1800" dirty="0"/>
              <a:t>Κλινική διάγνωση/ βιοψία σε υποψία </a:t>
            </a:r>
            <a:r>
              <a:rPr lang="el-GR" sz="1800" dirty="0" err="1"/>
              <a:t>κνιδωτικής</a:t>
            </a:r>
            <a:r>
              <a:rPr lang="el-GR" sz="1800" dirty="0"/>
              <a:t> αγγειίτιδας</a:t>
            </a:r>
          </a:p>
          <a:p>
            <a:r>
              <a:rPr lang="el-GR" sz="1800" dirty="0"/>
              <a:t>Δ.Δ</a:t>
            </a:r>
            <a:r>
              <a:rPr lang="en-US" sz="1800" dirty="0"/>
              <a:t>: </a:t>
            </a:r>
            <a:r>
              <a:rPr lang="el-GR" sz="1800" dirty="0"/>
              <a:t>παρασιτική </a:t>
            </a:r>
            <a:r>
              <a:rPr lang="el-GR" sz="1800" dirty="0" err="1"/>
              <a:t>κνήφη</a:t>
            </a:r>
            <a:r>
              <a:rPr lang="el-GR" sz="1800" dirty="0"/>
              <a:t>, πολύμορφο ερύθημα</a:t>
            </a:r>
          </a:p>
          <a:p>
            <a:r>
              <a:rPr lang="el-GR" sz="1800" dirty="0"/>
              <a:t>Θεραπεία</a:t>
            </a:r>
            <a:r>
              <a:rPr lang="en-US" sz="1800" dirty="0"/>
              <a:t>: </a:t>
            </a:r>
            <a:r>
              <a:rPr lang="el-GR" sz="1800" dirty="0"/>
              <a:t>διακοπή του υπεύθυνου φαρμάκου, </a:t>
            </a:r>
            <a:r>
              <a:rPr lang="el-GR" sz="1800" dirty="0" err="1"/>
              <a:t>αντιισταμινικά</a:t>
            </a:r>
            <a:r>
              <a:rPr lang="el-GR" sz="1800" dirty="0"/>
              <a:t>, </a:t>
            </a:r>
            <a:r>
              <a:rPr lang="el-GR" sz="1800" dirty="0" err="1"/>
              <a:t>κορτικοστεροειδή</a:t>
            </a:r>
            <a:r>
              <a:rPr lang="el-GR" sz="1800" dirty="0"/>
              <a:t> σε έντονα συμπτώματα, </a:t>
            </a:r>
            <a:r>
              <a:rPr lang="el-GR" sz="1800" dirty="0" err="1"/>
              <a:t>επινεφρίνη</a:t>
            </a:r>
            <a:r>
              <a:rPr lang="el-GR" sz="1800" dirty="0"/>
              <a:t> σε σοβαρή </a:t>
            </a:r>
            <a:r>
              <a:rPr lang="el-GR" sz="1800" dirty="0" err="1"/>
              <a:t>αναφυλακτική</a:t>
            </a:r>
            <a:r>
              <a:rPr lang="el-GR" sz="1800" dirty="0"/>
              <a:t> αντίδραση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01926E8-57CE-4F8D-8FE3-7F3FE9D19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342" y="1569854"/>
            <a:ext cx="3235544" cy="2193759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5834743-9AED-4C6A-9251-02FA21E21A35}"/>
              </a:ext>
            </a:extLst>
          </p:cNvPr>
          <p:cNvSpPr/>
          <p:nvPr/>
        </p:nvSpPr>
        <p:spPr>
          <a:xfrm>
            <a:off x="7735096" y="3747753"/>
            <a:ext cx="37104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www.webmd.com/skin-problems-and-treatments/picture-of-hives-urticaria</a:t>
            </a:r>
            <a:endParaRPr lang="el-GR" sz="10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71EFA67-3552-4D47-A515-7DBC7EEBD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342" y="4091009"/>
            <a:ext cx="3235544" cy="2157028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387AFA1-852B-49BF-960E-76D64FB6CADC}"/>
              </a:ext>
            </a:extLst>
          </p:cNvPr>
          <p:cNvSpPr/>
          <p:nvPr/>
        </p:nvSpPr>
        <p:spPr>
          <a:xfrm>
            <a:off x="8829732" y="6259342"/>
            <a:ext cx="8883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www.aaaai.org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412042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F56CC-C39D-95B3-288D-04312A466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Αναφυλαξία και </a:t>
            </a:r>
            <a:r>
              <a:rPr lang="el-GR" sz="4000" dirty="0" err="1"/>
              <a:t>αναφυλακτοειδείς</a:t>
            </a:r>
            <a:r>
              <a:rPr lang="el-GR" sz="4000" dirty="0"/>
              <a:t> αντιδράσεις</a:t>
            </a:r>
            <a:endParaRPr lang="en-US" sz="4000" dirty="0"/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540E-3AF4-88E1-C947-339E583D4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1800" dirty="0"/>
              <a:t>Ο σοβαρότερος και πιο οξύς τύπος φαρμακευτικής αντίδρασης</a:t>
            </a:r>
            <a:endParaRPr lang="en-US" sz="1800" dirty="0"/>
          </a:p>
          <a:p>
            <a:r>
              <a:rPr lang="el-GR" sz="1800" dirty="0"/>
              <a:t>Εντός λεπτών ή ωρών από τη λήψη του φαρμάκου</a:t>
            </a:r>
          </a:p>
          <a:p>
            <a:r>
              <a:rPr lang="el-GR" sz="1800" dirty="0"/>
              <a:t>Συστηματική αναφυλαξία</a:t>
            </a:r>
            <a:r>
              <a:rPr lang="en-US" sz="1800" dirty="0"/>
              <a:t>: </a:t>
            </a:r>
            <a:r>
              <a:rPr lang="el-GR" sz="1800" dirty="0"/>
              <a:t>μπορεί να είναι απειλητική για τη ζωή  - αναπνευστική δυσχέρεια, αγγειακό </a:t>
            </a:r>
            <a:r>
              <a:rPr lang="en-US" sz="1800" dirty="0"/>
              <a:t>collapse, </a:t>
            </a:r>
            <a:r>
              <a:rPr lang="el-GR" sz="1800" dirty="0"/>
              <a:t>καταπληξία (</a:t>
            </a:r>
            <a:r>
              <a:rPr lang="en-US" sz="1800" dirty="0"/>
              <a:t>shock)</a:t>
            </a:r>
            <a:endParaRPr lang="el-GR" sz="1800" dirty="0"/>
          </a:p>
          <a:p>
            <a:r>
              <a:rPr lang="el-GR" sz="1800" dirty="0" err="1"/>
              <a:t>Συπτώματα</a:t>
            </a:r>
            <a:r>
              <a:rPr lang="el-GR" sz="1800" dirty="0"/>
              <a:t> μέσω </a:t>
            </a:r>
            <a:r>
              <a:rPr lang="en-US" sz="1800" dirty="0" err="1"/>
              <a:t>IgE</a:t>
            </a:r>
            <a:r>
              <a:rPr lang="en-US" sz="1800" dirty="0"/>
              <a:t> </a:t>
            </a:r>
            <a:r>
              <a:rPr lang="el-GR" sz="1800" dirty="0"/>
              <a:t>ανοσολογικής αντίδρασης</a:t>
            </a:r>
            <a:r>
              <a:rPr lang="en-US" sz="1800" dirty="0"/>
              <a:t>:</a:t>
            </a:r>
            <a:r>
              <a:rPr lang="el-GR" sz="1800" dirty="0"/>
              <a:t> </a:t>
            </a:r>
            <a:r>
              <a:rPr lang="en-US" sz="1800" dirty="0"/>
              <a:t>flushing, </a:t>
            </a:r>
            <a:r>
              <a:rPr lang="el-GR" sz="1800" dirty="0"/>
              <a:t>κεφαλαλγία, αιμωδία γλώσσας, </a:t>
            </a:r>
            <a:r>
              <a:rPr lang="el-GR" sz="1800" dirty="0" err="1"/>
              <a:t>βρογχόσπασμος</a:t>
            </a:r>
            <a:r>
              <a:rPr lang="el-GR" sz="1800" dirty="0"/>
              <a:t>, </a:t>
            </a:r>
            <a:r>
              <a:rPr lang="el-GR" sz="1800" dirty="0" err="1"/>
              <a:t>οπισθοστερνικό</a:t>
            </a:r>
            <a:r>
              <a:rPr lang="el-GR" sz="1800" dirty="0"/>
              <a:t> άλγος, αίσθημα παλμών, ναυτία, έμετοι, κοιλιακό άλγος, διάρροια, υπόταση, λαρυγγικό οίδημα</a:t>
            </a:r>
          </a:p>
          <a:p>
            <a:r>
              <a:rPr lang="el-GR" sz="1800" dirty="0"/>
              <a:t>Συχνότερα</a:t>
            </a:r>
            <a:r>
              <a:rPr lang="en-US" sz="1800" dirty="0"/>
              <a:t>:</a:t>
            </a:r>
            <a:r>
              <a:rPr lang="el-GR" sz="1800" dirty="0"/>
              <a:t> </a:t>
            </a:r>
            <a:r>
              <a:rPr lang="el-GR" sz="1800" b="1" dirty="0"/>
              <a:t>σκιαγραφικό, αντιβιοτικά</a:t>
            </a:r>
            <a:r>
              <a:rPr lang="el-GR" sz="1800" dirty="0"/>
              <a:t>, παρεντερική χορήγηση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5320299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12471</TotalTime>
  <Words>2950</Words>
  <Application>Microsoft Office PowerPoint</Application>
  <PresentationFormat>Ευρεία οθόνη</PresentationFormat>
  <Paragraphs>310</Paragraphs>
  <Slides>53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53</vt:i4>
      </vt:variant>
    </vt:vector>
  </HeadingPairs>
  <TitlesOfParts>
    <vt:vector size="59" baseType="lpstr">
      <vt:lpstr>Arial</vt:lpstr>
      <vt:lpstr>Arial Unicode MS</vt:lpstr>
      <vt:lpstr>Calibri</vt:lpstr>
      <vt:lpstr>Calibri Light</vt:lpstr>
      <vt:lpstr>Tahoma</vt:lpstr>
      <vt:lpstr>Θέμα του Office</vt:lpstr>
      <vt:lpstr>Φαρμακευτικές αντιδράσεις Πολύμορφο ερύθημα Οζώδες ερύθημα</vt:lpstr>
      <vt:lpstr>Φαρμακευτικές δερματικές αντιδράσεις</vt:lpstr>
      <vt:lpstr>Αιτιοπαθογένεια</vt:lpstr>
      <vt:lpstr>Κλινικοί τύποι ΦΔΑ</vt:lpstr>
      <vt:lpstr>Εξανθηματικές αντιδράσεις</vt:lpstr>
      <vt:lpstr>Παρουσίαση του PowerPoint</vt:lpstr>
      <vt:lpstr>Εξανθηματικές αντιδράσεις</vt:lpstr>
      <vt:lpstr>Κνίδωση-αγγειοοίδημα</vt:lpstr>
      <vt:lpstr>Αναφυλαξία και αναφυλακτοειδείς αντιδράσεις</vt:lpstr>
      <vt:lpstr>Σταθερό φαρμακευτικό εξάνθημα (ΣΦΕ)</vt:lpstr>
      <vt:lpstr>Σταθερό φαρμακευτικό εξάνθημα (ΣΦΕ)</vt:lpstr>
      <vt:lpstr>Οξεία γενικευμένη εξανθηματική φλυκταίνωση (AGEP)</vt:lpstr>
      <vt:lpstr>Σύνδρομο υπευραισθησίας από φάρμακα (DRESS)</vt:lpstr>
      <vt:lpstr>Σύνδρομο Stevens-Johnson (SSJ)/ Τοξική επιδερμιδική νεκρόλυση (ΤΕΝ, νόσος Lyell)</vt:lpstr>
      <vt:lpstr>Σύνδρομο SJ, ΤΕΝ - αιτιοπαθογένεια</vt:lpstr>
      <vt:lpstr>Παρουσίαση του PowerPoint</vt:lpstr>
      <vt:lpstr>Σύνδρομο SJ – κλινική εικόνα</vt:lpstr>
      <vt:lpstr>ΤΕΝ – κλινική εικόνα</vt:lpstr>
      <vt:lpstr>Σύνδρομο SJ, TEN – εργαστηριακός έλεγχος</vt:lpstr>
      <vt:lpstr>Σύνδρομο SJ, TEN – θεραπεία</vt:lpstr>
      <vt:lpstr>Σύνδρομο SJ, ΤΕΝ – πρόγνωση</vt:lpstr>
      <vt:lpstr>Σύνδρομο SJ, ΤΕΝ – σοβαρές επιπλοκές</vt:lpstr>
      <vt:lpstr>Πολύμορφο ερύθημα</vt:lpstr>
      <vt:lpstr>Πολύμορφο ερύθημα </vt:lpstr>
      <vt:lpstr>Πολύμορφο ερύθημα - αιτιοπαθογένεια </vt:lpstr>
      <vt:lpstr>Πολύμορφο ερύθημα - αιτιολογία</vt:lpstr>
      <vt:lpstr>Κλινική εικόνα– τυπική βλάβη «στόχος»</vt:lpstr>
      <vt:lpstr>Παρουσίαση του PowerPoint</vt:lpstr>
      <vt:lpstr>Κλινική εικόνα– φυσαλίδες και πομφόλυγες</vt:lpstr>
      <vt:lpstr>Πολύμορφο ερύθημα – Κλινικές μορφές</vt:lpstr>
      <vt:lpstr>Κλινική εικόνα– έλασσον πολύμορφο ερύθημα</vt:lpstr>
      <vt:lpstr>Κλινική εικόνα– έλασσον πολύμορφο ερύθημα</vt:lpstr>
      <vt:lpstr>Παρουσίαση του PowerPoint</vt:lpstr>
      <vt:lpstr>Κλινική εικόνα – Μείζον πολύμορφο ερύθημα</vt:lpstr>
      <vt:lpstr>Κλινική εικόνα – Μείζον πολύμορφο ερύθημα</vt:lpstr>
      <vt:lpstr>Σπανιότερες κλινικές μορφές</vt:lpstr>
      <vt:lpstr>Πολύμορφο ερύθημα – ιστολογική εικόνα </vt:lpstr>
      <vt:lpstr>Πολύμορφο ερύθημα – Διαφορική διάγνωση</vt:lpstr>
      <vt:lpstr>Πολύμορφο ερύθημα – πορεία και έκβαση</vt:lpstr>
      <vt:lpstr>Πολύμορφο ερύθημα – αντιμετώπιση</vt:lpstr>
      <vt:lpstr>Οζώδες ερύθημα</vt:lpstr>
      <vt:lpstr>Οζώδες ερύθημα</vt:lpstr>
      <vt:lpstr>Οζώδες ερύθημα- αιτιοπαθογένεια</vt:lpstr>
      <vt:lpstr>Οζώδες ερύθημα- αιτιολογία</vt:lpstr>
      <vt:lpstr>Οζώδες ερύθημα- κλινική εικόνα</vt:lpstr>
      <vt:lpstr>Παρουσίαση του PowerPoint</vt:lpstr>
      <vt:lpstr>Οζώδες ερύθημα- κλινική εικόνα</vt:lpstr>
      <vt:lpstr>Οζώδες ερύθημα- κλινική εικόνα</vt:lpstr>
      <vt:lpstr>Οζώδες ερύθημα- κλινική εικόνα</vt:lpstr>
      <vt:lpstr>Οζώδες ερύθημα- εργαστηριακή διερεύνηση</vt:lpstr>
      <vt:lpstr>Οζώδες ερύθημα- ιστολογική εξέταση</vt:lpstr>
      <vt:lpstr>Οζώδες ερύθημα- θεραπεία και πρόγνωση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Φαρμακευτικές αντιδράσεις</dc:title>
  <dc:creator>Ειρήνη</dc:creator>
  <cp:lastModifiedBy>amfitheatro syggros</cp:lastModifiedBy>
  <cp:revision>224</cp:revision>
  <dcterms:created xsi:type="dcterms:W3CDTF">2019-01-31T08:34:08Z</dcterms:created>
  <dcterms:modified xsi:type="dcterms:W3CDTF">2024-01-18T11:18:06Z</dcterms:modified>
</cp:coreProperties>
</file>