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8"/>
  </p:notesMasterIdLst>
  <p:sldIdLst>
    <p:sldId id="256" r:id="rId2"/>
    <p:sldId id="414" r:id="rId3"/>
    <p:sldId id="409" r:id="rId4"/>
    <p:sldId id="403" r:id="rId5"/>
    <p:sldId id="776" r:id="rId6"/>
    <p:sldId id="785" r:id="rId7"/>
    <p:sldId id="410" r:id="rId8"/>
    <p:sldId id="401" r:id="rId9"/>
    <p:sldId id="423" r:id="rId10"/>
    <p:sldId id="781" r:id="rId11"/>
    <p:sldId id="412" r:id="rId12"/>
    <p:sldId id="413" r:id="rId13"/>
    <p:sldId id="418" r:id="rId14"/>
    <p:sldId id="329" r:id="rId15"/>
    <p:sldId id="501" r:id="rId16"/>
    <p:sldId id="419" r:id="rId17"/>
    <p:sldId id="778" r:id="rId18"/>
    <p:sldId id="779" r:id="rId19"/>
    <p:sldId id="411" r:id="rId20"/>
    <p:sldId id="282" r:id="rId21"/>
    <p:sldId id="780" r:id="rId22"/>
    <p:sldId id="782" r:id="rId23"/>
    <p:sldId id="300" r:id="rId24"/>
    <p:sldId id="301" r:id="rId25"/>
    <p:sldId id="774" r:id="rId26"/>
    <p:sldId id="424" r:id="rId27"/>
    <p:sldId id="296" r:id="rId28"/>
    <p:sldId id="775" r:id="rId29"/>
    <p:sldId id="271" r:id="rId30"/>
    <p:sldId id="430" r:id="rId31"/>
    <p:sldId id="431" r:id="rId32"/>
    <p:sldId id="432" r:id="rId33"/>
    <p:sldId id="503" r:id="rId34"/>
    <p:sldId id="436" r:id="rId35"/>
    <p:sldId id="313" r:id="rId36"/>
    <p:sldId id="437" r:id="rId37"/>
    <p:sldId id="438" r:id="rId38"/>
    <p:sldId id="510" r:id="rId39"/>
    <p:sldId id="435" r:id="rId40"/>
    <p:sldId id="312" r:id="rId41"/>
    <p:sldId id="787" r:id="rId42"/>
    <p:sldId id="788" r:id="rId43"/>
    <p:sldId id="310" r:id="rId44"/>
    <p:sldId id="504" r:id="rId45"/>
    <p:sldId id="335" r:id="rId46"/>
    <p:sldId id="508" r:id="rId47"/>
    <p:sldId id="261" r:id="rId48"/>
    <p:sldId id="505" r:id="rId49"/>
    <p:sldId id="262" r:id="rId50"/>
    <p:sldId id="264" r:id="rId51"/>
    <p:sldId id="286" r:id="rId52"/>
    <p:sldId id="266" r:id="rId53"/>
    <p:sldId id="263" r:id="rId54"/>
    <p:sldId id="506" r:id="rId55"/>
    <p:sldId id="507" r:id="rId56"/>
    <p:sldId id="280" r:id="rId57"/>
    <p:sldId id="786" r:id="rId58"/>
    <p:sldId id="298" r:id="rId59"/>
    <p:sldId id="708" r:id="rId60"/>
    <p:sldId id="726" r:id="rId61"/>
    <p:sldId id="727" r:id="rId62"/>
    <p:sldId id="709" r:id="rId63"/>
    <p:sldId id="728" r:id="rId64"/>
    <p:sldId id="710" r:id="rId65"/>
    <p:sldId id="729" r:id="rId66"/>
    <p:sldId id="711" r:id="rId67"/>
    <p:sldId id="730" r:id="rId68"/>
    <p:sldId id="712" r:id="rId69"/>
    <p:sldId id="777" r:id="rId70"/>
    <p:sldId id="713" r:id="rId71"/>
    <p:sldId id="731" r:id="rId72"/>
    <p:sldId id="714" r:id="rId73"/>
    <p:sldId id="732" r:id="rId74"/>
    <p:sldId id="426" r:id="rId75"/>
    <p:sldId id="715" r:id="rId76"/>
    <p:sldId id="733" r:id="rId77"/>
    <p:sldId id="716" r:id="rId78"/>
    <p:sldId id="734" r:id="rId79"/>
    <p:sldId id="717" r:id="rId80"/>
    <p:sldId id="718" r:id="rId81"/>
    <p:sldId id="353" r:id="rId82"/>
    <p:sldId id="768" r:id="rId83"/>
    <p:sldId id="719" r:id="rId84"/>
    <p:sldId id="770" r:id="rId85"/>
    <p:sldId id="720" r:id="rId86"/>
    <p:sldId id="789" r:id="rId87"/>
  </p:sldIdLst>
  <p:sldSz cx="12192000" cy="6858000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66FF"/>
    <a:srgbClr val="005493"/>
    <a:srgbClr val="FF6600"/>
    <a:srgbClr val="D6ECEE"/>
    <a:srgbClr val="D096FC"/>
    <a:srgbClr val="CC6600"/>
    <a:srgbClr val="F6713C"/>
    <a:srgbClr val="FF99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1555" autoAdjust="0"/>
  </p:normalViewPr>
  <p:slideViewPr>
    <p:cSldViewPr>
      <p:cViewPr varScale="1">
        <p:scale>
          <a:sx n="91" d="100"/>
          <a:sy n="91" d="100"/>
        </p:scale>
        <p:origin x="1376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noProof="0"/>
              <a:t>Δεύτερου επιπέδου</a:t>
            </a:r>
          </a:p>
          <a:p>
            <a:pPr lvl="2"/>
            <a:r>
              <a:rPr lang="el-GR" noProof="0"/>
              <a:t>Τρίτου επιπέδου</a:t>
            </a:r>
          </a:p>
          <a:p>
            <a:pPr lvl="3"/>
            <a:r>
              <a:rPr lang="el-GR" noProof="0"/>
              <a:t>Τέταρτου επιπέδου</a:t>
            </a:r>
          </a:p>
          <a:p>
            <a:pPr lvl="4"/>
            <a:r>
              <a:rPr lang="el-GR" noProof="0"/>
              <a:t>Πέμπτου επιπέδου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7A126AA8-21C7-4F9C-9D41-D18AC15DB5F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260612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Το δέρμα καλύπτει εξολοκλήρου της εξωτερική επιφάνεια του </a:t>
            </a:r>
            <a:r>
              <a:rPr lang="el-GR" dirty="0" err="1"/>
              <a:t>ανθρώποινου</a:t>
            </a:r>
            <a:r>
              <a:rPr lang="el-GR" dirty="0"/>
              <a:t> σώματος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9358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Τρίχες υπάρχουν σε όλη την επιφάνεια του ανθρωπίνου δέρματος εκτός από τις παλάμες, πέλματα, πλάγιες επιφάνειες δακτύλων, θηλή του μαστού, πόσθη και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ημιβλεννογόνους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Μαζί με κάθε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τριχικό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θύλακο συνυπάρχουν οι σμηγματογόνοι αδένες και ο ανορθωτήρας μυς της τρίχας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ορθωτήρας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μυς έχει σχήμα ταινιοειδές, συνίσταται από λείες μυϊκές ίνες ,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νευρώνεται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από το συμπαθητικό σύστημα (θερμορύθμιση)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28080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/>
              <a:t>Κάθε τρίχα διέρχεται από 3 στάδια μετά τη γέννηση της α) το </a:t>
            </a:r>
            <a:r>
              <a:rPr lang="el-GR" dirty="0" err="1"/>
              <a:t>αναγενές</a:t>
            </a:r>
            <a:r>
              <a:rPr lang="el-GR" dirty="0"/>
              <a:t>, β) το </a:t>
            </a:r>
            <a:r>
              <a:rPr lang="el-GR" dirty="0" err="1"/>
              <a:t>καταγενές</a:t>
            </a:r>
            <a:r>
              <a:rPr lang="el-GR" dirty="0"/>
              <a:t>, γ) το </a:t>
            </a:r>
            <a:r>
              <a:rPr lang="el-GR" dirty="0" err="1"/>
              <a:t>τελογενές</a:t>
            </a:r>
            <a:r>
              <a:rPr lang="el-GR" dirty="0"/>
              <a:t>. Α) το </a:t>
            </a:r>
            <a:r>
              <a:rPr lang="el-GR" dirty="0" err="1"/>
              <a:t>αναγενές</a:t>
            </a:r>
            <a:r>
              <a:rPr lang="el-GR" dirty="0"/>
              <a:t> είναι το στάδιο της αύξησης και είναι το μακρύτερο σε </a:t>
            </a:r>
            <a:r>
              <a:rPr lang="el-GR" dirty="0" err="1"/>
              <a:t>χρινική</a:t>
            </a:r>
            <a:r>
              <a:rPr lang="el-GR" dirty="0"/>
              <a:t> διάρκεια (2-6) χρόνια, για τις τρίχες του τριχωτού της κεφαλής. Η μέση ημερήσια αύξηση της τρίχας είναι 0,35 χιλ., δηλαδή περίπου 1-1,2 εκ. το μήνα. Το </a:t>
            </a:r>
            <a:r>
              <a:rPr lang="el-GR" dirty="0" err="1"/>
              <a:t>καταγενές</a:t>
            </a:r>
            <a:r>
              <a:rPr lang="el-GR" dirty="0"/>
              <a:t> αρχίζει με το τέλος του </a:t>
            </a:r>
            <a:r>
              <a:rPr lang="el-GR" dirty="0" err="1"/>
              <a:t>αναγενούς</a:t>
            </a:r>
            <a:r>
              <a:rPr lang="el-GR" dirty="0"/>
              <a:t> σταδίου και είναι σύντομο σε διάρκεια (2-3εβδομάδες). Κατ’ αυτό η τρίχα παύει να αναπτύσσεται, ο έξω επιθηλιακός θύλακος εκφυλίζεται και περιβάλλει το </a:t>
            </a:r>
            <a:r>
              <a:rPr lang="el-GR" dirty="0" err="1"/>
              <a:t>πεπαχυμένο</a:t>
            </a:r>
            <a:r>
              <a:rPr lang="el-GR" dirty="0"/>
              <a:t> κατώτερο τμήμα της ρίζας, που παίρνει έτσι ένα </a:t>
            </a:r>
            <a:r>
              <a:rPr lang="el-GR" dirty="0" err="1"/>
              <a:t>ροπαλοειδές</a:t>
            </a:r>
            <a:r>
              <a:rPr lang="el-GR" dirty="0"/>
              <a:t> σχήμα, ενώ διάφορες εξεργασίες στη θηλή προετοιμάζουν την πτώση της τρίχας και ταυτόχρονα τη δημιουργία νέας. Γ) το </a:t>
            </a:r>
            <a:r>
              <a:rPr lang="el-GR" dirty="0" err="1"/>
              <a:t>τελογενες</a:t>
            </a:r>
            <a:r>
              <a:rPr lang="el-GR" dirty="0"/>
              <a:t> στάδιο διαρκεί στο τριχωτό της κεφαλής 1-4 μήνες, κατά τη διάρκεια των οποίων η τρίχα που θα αντικατασταθεί έχει ένα συμπαγές ξηρό, λευκό οζώδες άκρο, συγκρατείται αρχικά σταθερά στη θέση της και στη συνέχεια αποβάλλεται. Ταυτόχρονα νέα επιθηλιακή </a:t>
            </a:r>
            <a:r>
              <a:rPr lang="el-GR" dirty="0" err="1"/>
              <a:t>δοκίδα</a:t>
            </a:r>
            <a:r>
              <a:rPr lang="el-GR" dirty="0"/>
              <a:t> στη θηλή, μεταποιείται σε βολβό και έτσι αρχίζει να σχηματίζεται η νέα τρίχα, η οποία θα αντικαταστήσει τη παλαιά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3283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>
            <a:extLst>
              <a:ext uri="{FF2B5EF4-FFF2-40B4-BE49-F238E27FC236}">
                <a16:creationId xmlns:a16="http://schemas.microsoft.com/office/drawing/2014/main" id="{2F47FA3C-A44E-4DE6-B94E-003E03AFBF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492BD8-37B5-47CA-939A-48208FCEC982}" type="slidenum">
              <a:rPr lang="el-GR" altLang="en-US" sz="1200"/>
              <a:pPr/>
              <a:t>44</a:t>
            </a:fld>
            <a:endParaRPr lang="el-GR" altLang="en-US" sz="12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72981D19-FD0D-4A0A-A082-2FCCE48DFA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5DF00B38-370C-4916-9225-8762E7935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l-GR" altLang="en-US" dirty="0"/>
              <a:t>Τα νύχια είναι </a:t>
            </a:r>
            <a:r>
              <a:rPr lang="el-GR" altLang="en-US" b="1" dirty="0"/>
              <a:t>κεράτινες πλάκες</a:t>
            </a:r>
            <a:r>
              <a:rPr lang="el-GR" altLang="en-US" dirty="0"/>
              <a:t> που καλύπτουν το μεγαλύτερο τμήμα της ραχιαίας επιφάνειας της τελευταίας φάλαγγας των δακτύλων των χεριών και των ποδιών. Η προέκταση του δέρματος πάνω στα νύχια ονομάζεται </a:t>
            </a:r>
            <a:r>
              <a:rPr lang="el-GR" altLang="en-US" b="1" dirty="0" err="1"/>
              <a:t>παρωνύχιο</a:t>
            </a:r>
            <a:r>
              <a:rPr lang="el-GR" altLang="en-US" b="1" dirty="0"/>
              <a:t>.</a:t>
            </a:r>
            <a:r>
              <a:rPr lang="el-GR" altLang="en-US" dirty="0"/>
              <a:t> </a:t>
            </a:r>
            <a:r>
              <a:rPr lang="el-GR" altLang="en-US" b="1" dirty="0"/>
              <a:t>Το χείλος του </a:t>
            </a:r>
            <a:r>
              <a:rPr lang="el-GR" altLang="en-US" b="1" dirty="0" err="1"/>
              <a:t>παρωνυχίου</a:t>
            </a:r>
            <a:r>
              <a:rPr lang="el-GR" altLang="en-US" dirty="0"/>
              <a:t> σχηματίζει ένα λεπτό υμένα το </a:t>
            </a:r>
            <a:r>
              <a:rPr lang="el-GR" altLang="en-US" b="1" dirty="0" err="1"/>
              <a:t>επωνύχιο</a:t>
            </a:r>
            <a:r>
              <a:rPr lang="el-GR" altLang="en-US" dirty="0"/>
              <a:t>. Σε κάθε νύχι διακρίνουμε δύο τμήματα, </a:t>
            </a:r>
            <a:r>
              <a:rPr lang="el-GR" altLang="en-US" b="1" dirty="0"/>
              <a:t>το ελεύθερο</a:t>
            </a:r>
            <a:r>
              <a:rPr lang="el-GR" altLang="en-US" dirty="0"/>
              <a:t>, το οποίο συνιστά τη </a:t>
            </a:r>
            <a:r>
              <a:rPr lang="el-GR" altLang="en-US" b="1" i="1" u="sng" dirty="0"/>
              <a:t>πλάκα  </a:t>
            </a:r>
            <a:r>
              <a:rPr lang="el-GR" altLang="en-US" dirty="0"/>
              <a:t>και ένα </a:t>
            </a:r>
            <a:r>
              <a:rPr lang="el-GR" altLang="en-US" b="1" dirty="0"/>
              <a:t>καλυπτόμενο</a:t>
            </a:r>
            <a:r>
              <a:rPr lang="el-GR" altLang="en-US" dirty="0"/>
              <a:t> από την επιδερμίδα, το οποίο αποτελεί τη </a:t>
            </a:r>
            <a:r>
              <a:rPr lang="el-GR" altLang="en-US" b="1" i="1" u="sng" dirty="0"/>
              <a:t>μήτρα </a:t>
            </a:r>
            <a:r>
              <a:rPr lang="el-GR" altLang="en-US" dirty="0"/>
              <a:t>του νυχιού. Σε ορισμένα νύχια διακρίνεται ένα τμήμα της μήτρας ως </a:t>
            </a:r>
            <a:r>
              <a:rPr lang="el-GR" altLang="en-US" b="1" i="1" u="sng" dirty="0"/>
              <a:t>μηνοειδής υπόλευκη περιοχή</a:t>
            </a:r>
            <a:r>
              <a:rPr lang="el-GR" altLang="en-US" dirty="0"/>
              <a:t>, που ονομάζεται </a:t>
            </a:r>
            <a:r>
              <a:rPr lang="el-GR" altLang="en-US" i="1" u="sng" dirty="0"/>
              <a:t>μηνίσκος.   </a:t>
            </a:r>
            <a:r>
              <a:rPr lang="el-GR" altLang="en-US" dirty="0"/>
              <a:t>Η μήτρα συμβάλλει στην αύξηση του μήκους του νυχιού</a:t>
            </a:r>
          </a:p>
        </p:txBody>
      </p:sp>
    </p:spTree>
    <p:extLst>
      <p:ext uri="{BB962C8B-B14F-4D97-AF65-F5344CB8AC3E}">
        <p14:creationId xmlns:p14="http://schemas.microsoft.com/office/powerpoint/2010/main" val="2994618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αποτελεί φυσικό φραγμό για τους μικροοργανισμούς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Δερμοεπιδερμιδικός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 – «πλίνθος και κονίαμα»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κεραμίδια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λιπίδια,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χοληστερόλες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και λιπαρά οξέα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</a:t>
            </a:r>
            <a:r>
              <a:rPr lang="en-US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φιλαγκρίνη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κ.α.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Βιολογικά χαρακτηριστικά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Αντιοξειδωτικά ένζυμα</a:t>
            </a:r>
          </a:p>
          <a:p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Αντιμικροβιακά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πεπτίδια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120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Κυτταροκίνες</a:t>
            </a:r>
            <a:r>
              <a:rPr lang="el-GR" altLang="el-GR" sz="120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κ.α.  </a:t>
            </a:r>
          </a:p>
          <a:p>
            <a:pPr>
              <a:spcAft>
                <a:spcPts val="600"/>
              </a:spcAft>
            </a:pPr>
            <a:endParaRPr lang="el-GR" altLang="el-GR" sz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Στην επιφάνεια του δέρματος ανευρίσκονται διάφορες ουσίες οι οποίες συνοπτικά ονομάζονται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«φυσικοί ενυδατικοί παράγοντες» (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Natural moisturizing factor/ NMF)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NMF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αποτελούν το 20-30% του βάρους των κυττάρων της κερατίνης στιβάδας και είναι κυρίως αμινοξέα,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λακτικό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οξύ, ουρία και ηλεκτρολύτες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Τα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επιδερμιδικά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κύτταρα παράγουν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και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χοληστερόλες</a:t>
            </a:r>
            <a:endParaRPr lang="el-GR" alt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Αντίστοιχα οι σμηγματογόνοι αδένες παράγουν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, εστέρες και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σκουαλένια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Τα λιπίδια αυτά (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τριγλυκερίδια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μεταβολίζονται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από βακτήρια σε ελεύθερα λιπαρά οξέα</a:t>
            </a:r>
          </a:p>
          <a:p>
            <a:pPr>
              <a:spcAft>
                <a:spcPts val="600"/>
              </a:spcAft>
            </a:pP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Το </a:t>
            </a:r>
            <a:r>
              <a:rPr lang="el-GR" altLang="el-GR" sz="12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pH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του δέρματος διατηρείται όξινο</a:t>
            </a:r>
          </a:p>
          <a:p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Ο διάμεσος των κυττάρων χώρος γίνεται μη </a:t>
            </a:r>
            <a:endParaRPr lang="en-US" altLang="el-GR" sz="12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διαπερατός από το</a:t>
            </a:r>
            <a:r>
              <a:rPr lang="en-US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12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νερό </a:t>
            </a:r>
          </a:p>
          <a:p>
            <a:pPr>
              <a:spcAft>
                <a:spcPts val="600"/>
              </a:spcAft>
            </a:pPr>
            <a:endParaRPr lang="en-US" altLang="el-GR" sz="1200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63289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Φωτογραφία</a:t>
            </a:r>
            <a:r>
              <a:rPr lang="en-US" dirty="0"/>
              <a:t>: epidermolysis</a:t>
            </a:r>
            <a:r>
              <a:rPr lang="en-US" baseline="0" dirty="0"/>
              <a:t> bullosa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3355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52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2473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Φωτογραφία</a:t>
            </a:r>
            <a:r>
              <a:rPr lang="en-US" baseline="0" dirty="0"/>
              <a:t>: </a:t>
            </a:r>
            <a:r>
              <a:rPr lang="el-GR" baseline="0" dirty="0" err="1"/>
              <a:t>μελαγχρωματικό</a:t>
            </a:r>
            <a:r>
              <a:rPr lang="el-GR" baseline="0" dirty="0"/>
              <a:t> </a:t>
            </a:r>
            <a:r>
              <a:rPr lang="el-GR" baseline="0" dirty="0" err="1"/>
              <a:t>ξηρόδερμα</a:t>
            </a:r>
            <a:endParaRPr lang="el-GR" baseline="0" dirty="0"/>
          </a:p>
          <a:p>
            <a:r>
              <a:rPr lang="el-GR" baseline="0" dirty="0"/>
              <a:t>Η μελανίνη ενός μαύρου, του προσφέρει φυσική προστασία </a:t>
            </a:r>
            <a:r>
              <a:rPr lang="en-US" baseline="0" dirty="0"/>
              <a:t>SPF</a:t>
            </a:r>
            <a:r>
              <a:rPr lang="el-GR" baseline="0" dirty="0"/>
              <a:t>5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83275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Στη</a:t>
            </a:r>
            <a:r>
              <a:rPr lang="el-GR" baseline="0" dirty="0"/>
              <a:t> συνέχεια η βιταμίνη </a:t>
            </a:r>
            <a:r>
              <a:rPr lang="en-US" baseline="0" dirty="0"/>
              <a:t>D3 </a:t>
            </a:r>
            <a:r>
              <a:rPr lang="el-GR" baseline="0" dirty="0"/>
              <a:t>αποθηκεύεται στο λιπώδη ιστό ή μεταφέρεται στο ήπαρ για να γίνει ενεργή (</a:t>
            </a:r>
            <a:r>
              <a:rPr lang="el-GR" baseline="0" dirty="0" err="1"/>
              <a:t>καλσιδιόλη</a:t>
            </a:r>
            <a:r>
              <a:rPr lang="el-GR" baseline="0" dirty="0"/>
              <a:t>) και στον νεφρό (</a:t>
            </a:r>
            <a:r>
              <a:rPr lang="el-GR" baseline="0" dirty="0" err="1"/>
              <a:t>καλσιτριόλη</a:t>
            </a:r>
            <a:r>
              <a:rPr lang="el-GR" baseline="0" dirty="0"/>
              <a:t>)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938819-4214-4A30-A0D5-AF73DC448C18}" type="slidenum">
              <a:rPr lang="el-GR" smtClean="0"/>
              <a:t>56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736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3464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Τα βασικά κύτταρα </a:t>
            </a:r>
            <a:r>
              <a:rPr lang="el-GR" dirty="0" err="1"/>
              <a:t>διαρούνται</a:t>
            </a:r>
            <a:r>
              <a:rPr lang="el-GR" dirty="0"/>
              <a:t> συνεχώς δημιουργώντας νέα </a:t>
            </a:r>
            <a:r>
              <a:rPr lang="el-GR" dirty="0" err="1"/>
              <a:t>κερατινοκύτταρα</a:t>
            </a:r>
            <a:r>
              <a:rPr lang="el-GR" dirty="0"/>
              <a:t> 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190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Νηματοειδή </a:t>
            </a:r>
            <a:r>
              <a:rPr lang="el-GR" dirty="0" err="1"/>
              <a:t>πρωτείνη</a:t>
            </a:r>
            <a:r>
              <a:rPr lang="el-GR" dirty="0"/>
              <a:t> που ονομάζεται κερατίνη</a:t>
            </a: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8582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780564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dirty="0"/>
              <a:t>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Το δέρμα αποτελείται από τρία τμήματα που είναι από έξω προς τα μέσα, η επιδερμίδα, το χόρια ή ιδίως δέρμα και ο υποδόριος ιστός ή </a:t>
            </a:r>
            <a:r>
              <a:rPr lang="el-GR" altLang="en-US" dirty="0" err="1"/>
              <a:t>υποδερμίδα</a:t>
            </a:r>
            <a:r>
              <a:rPr lang="el-GR" altLang="en-US" dirty="0"/>
              <a:t>. Περιέχει εξαρτήματα που είναι οι τρίχες, τα νύχια, οι ιδρωτοποιοί  αδένες και οι σμηγματογόνοι αδένες. Περιέχει επίσης αγγεία και νεύρα.</a:t>
            </a:r>
          </a:p>
          <a:p>
            <a:pPr eaLnBrk="1" hangingPunct="1"/>
            <a:r>
              <a:rPr lang="el-GR" altLang="en-US" dirty="0"/>
              <a:t> </a:t>
            </a:r>
          </a:p>
          <a:p>
            <a:pPr eaLnBrk="1" hangingPunct="1"/>
            <a:endParaRPr lang="el-G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3431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E7441C-4D78-4955-BB56-F7AD96D12C9D}" type="slidenum">
              <a:rPr lang="el-GR" smtClean="0">
                <a:cs typeface="Arial" charset="0"/>
              </a:rPr>
              <a:pPr/>
              <a:t>29</a:t>
            </a:fld>
            <a:endParaRPr lang="el-GR">
              <a:cs typeface="Arial" charset="0"/>
            </a:endParaRPr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003300" y="695325"/>
            <a:ext cx="48498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113213"/>
          </a:xfrm>
          <a:noFill/>
          <a:ln/>
        </p:spPr>
        <p:txBody>
          <a:bodyPr wrap="none" anchor="ctr"/>
          <a:lstStyle/>
          <a:p>
            <a:pPr defTabSz="449263"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l-GR" altLang="en-US" b="1" dirty="0"/>
              <a:t>Το δέρμα παρουσιάζει </a:t>
            </a:r>
            <a:r>
              <a:rPr lang="el-GR" altLang="en-US" b="1" dirty="0" err="1"/>
              <a:t>αφθονότατη</a:t>
            </a:r>
            <a:r>
              <a:rPr lang="el-GR" altLang="en-US" b="1" dirty="0"/>
              <a:t> νεύρωση</a:t>
            </a:r>
            <a:r>
              <a:rPr lang="el-GR" altLang="en-US" dirty="0"/>
              <a:t>. Οι νευρικές απολήξεις εισέρχονται στο υπόδερμα και σχηματίζουν ένα δίκτυο ινών στο ανώτερο χόριο. </a:t>
            </a:r>
            <a:r>
              <a:rPr lang="el-GR" altLang="en-US" i="1" dirty="0"/>
              <a:t>Μερικές διαπερνούν τη βασική μεμβράνη</a:t>
            </a:r>
            <a:r>
              <a:rPr lang="el-GR" altLang="en-US" dirty="0"/>
              <a:t> </a:t>
            </a:r>
            <a:r>
              <a:rPr lang="el-GR" altLang="en-US" b="1" dirty="0"/>
              <a:t>αλλά δεν προχωρούν πολύ μέσα στην επιδερμίδα</a:t>
            </a:r>
            <a:r>
              <a:rPr lang="el-GR" altLang="en-US" dirty="0"/>
              <a:t>. Οι νευρικές απολήξεις είναι </a:t>
            </a:r>
            <a:r>
              <a:rPr lang="el-GR" altLang="en-US" b="1" dirty="0"/>
              <a:t>είτε ελεύθερες</a:t>
            </a:r>
            <a:r>
              <a:rPr lang="el-GR" altLang="en-US" dirty="0"/>
              <a:t> είτε </a:t>
            </a:r>
            <a:r>
              <a:rPr lang="el-GR" altLang="en-US" b="1" dirty="0"/>
              <a:t>ενσωματωμένες σε εξειδικευμένους αισθητικούς υποδοχείς</a:t>
            </a:r>
            <a:r>
              <a:rPr lang="el-GR" altLang="en-US" dirty="0"/>
              <a:t>. Έχουν </a:t>
            </a:r>
            <a:r>
              <a:rPr lang="el-GR" altLang="en-US" dirty="0" err="1"/>
              <a:t>περιγραφεί</a:t>
            </a:r>
            <a:r>
              <a:rPr lang="el-GR" altLang="en-US" dirty="0"/>
              <a:t> </a:t>
            </a:r>
            <a:r>
              <a:rPr lang="el-GR" altLang="en-US" b="1" dirty="0"/>
              <a:t>δύο κύριες</a:t>
            </a:r>
            <a:r>
              <a:rPr lang="el-GR" altLang="en-US" dirty="0"/>
              <a:t> κατηγορίες αισθητικών υποδοχέων, </a:t>
            </a:r>
            <a:r>
              <a:rPr lang="el-GR" altLang="en-US" b="1" dirty="0"/>
              <a:t>οι </a:t>
            </a:r>
            <a:r>
              <a:rPr lang="el-GR" altLang="en-US" b="1" dirty="0" err="1"/>
              <a:t>μηχανουποδοχείς</a:t>
            </a:r>
            <a:r>
              <a:rPr lang="el-GR" altLang="en-US" b="1" dirty="0"/>
              <a:t> και οι </a:t>
            </a:r>
            <a:r>
              <a:rPr lang="el-GR" altLang="en-US" b="1" dirty="0" err="1"/>
              <a:t>θερμουποδοχείς</a:t>
            </a:r>
            <a:r>
              <a:rPr lang="el-GR" altLang="en-US" dirty="0"/>
              <a:t>. </a:t>
            </a:r>
            <a:r>
              <a:rPr lang="el-GR" altLang="en-US" i="1" dirty="0"/>
              <a:t>Μια άλλη κατηγορία</a:t>
            </a:r>
            <a:r>
              <a:rPr lang="el-GR" altLang="en-US" dirty="0"/>
              <a:t> υποδοχέων </a:t>
            </a:r>
            <a:r>
              <a:rPr lang="el-GR" altLang="en-US" b="1" dirty="0"/>
              <a:t>οι υποδοχείς του πόνου</a:t>
            </a:r>
            <a:r>
              <a:rPr lang="el-GR" altLang="en-US" dirty="0"/>
              <a:t>, διεγείρονται από χημικές ουσίες ή από θερμικά και μηχανικά ερεθίσματα.</a:t>
            </a:r>
          </a:p>
          <a:p>
            <a:pPr eaLnBrk="1" hangingPunct="1"/>
            <a:r>
              <a:rPr lang="el-GR" altLang="en-US" dirty="0"/>
              <a:t>Τα νεύρα είναι </a:t>
            </a:r>
            <a:r>
              <a:rPr lang="el-GR" altLang="en-US" b="1" i="1" u="sng" dirty="0"/>
              <a:t>αισθητικά</a:t>
            </a:r>
            <a:r>
              <a:rPr lang="el-GR" altLang="en-US" dirty="0"/>
              <a:t> που εξασφαλίζουν την αίσθηση της </a:t>
            </a:r>
            <a:r>
              <a:rPr lang="el-GR" altLang="en-US" b="1" i="1" u="sng" dirty="0"/>
              <a:t>αφής, του πόνου, του κνησμού, της πίεσης, των εναλλαγών</a:t>
            </a:r>
            <a:r>
              <a:rPr lang="el-GR" altLang="en-US" b="1" i="1" dirty="0"/>
              <a:t> θερμότητας-ψύχους</a:t>
            </a:r>
            <a:r>
              <a:rPr lang="el-GR" altLang="en-US" dirty="0"/>
              <a:t> και </a:t>
            </a:r>
            <a:r>
              <a:rPr lang="el-GR" altLang="en-US" b="1" i="1" u="sng" dirty="0"/>
              <a:t>συμπαθητικά</a:t>
            </a:r>
            <a:r>
              <a:rPr lang="el-GR" altLang="en-US" dirty="0"/>
              <a:t> που εξασφαλίζουν την </a:t>
            </a:r>
            <a:r>
              <a:rPr lang="el-GR" altLang="en-US" b="1" i="1" u="sng" dirty="0" err="1"/>
              <a:t>αγγειοσύσπαση</a:t>
            </a:r>
            <a:r>
              <a:rPr lang="el-GR" altLang="en-US" b="1" i="1" u="sng" dirty="0"/>
              <a:t>, την έκκριση του ιδρώτα και του σμήγματος, την </a:t>
            </a:r>
            <a:r>
              <a:rPr lang="el-GR" altLang="en-US" b="1" i="1" u="sng" dirty="0" err="1"/>
              <a:t>ορθοτριχία</a:t>
            </a:r>
            <a:r>
              <a:rPr lang="el-GR" altLang="en-US" dirty="0"/>
              <a:t>. Παρασυμπαθητικά νεύρα δεν υπάρχουν στο δέρμα</a:t>
            </a:r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126AA8-21C7-4F9C-9D41-D18AC15DB5F0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878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6A21B6-F814-481B-9D34-6CC2B437F0D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02B07-5F1C-4961-B173-6B6C0B2694E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E04D4-232C-470F-A338-D831EDA6C91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ροσαρμοσμένη διάταξ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8EAC7-99BC-4485-AE1E-6F2171C8D4FB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B39FD-7BC9-47F9-ABD0-C9D1F71489F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4BFB4FF-F74E-4D42-9C1E-7AFD393CE4A0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Τίτλος, 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6" name="5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DEDB3CC-D8CE-43C3-92E4-70D21AC3B27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  <a:endParaRPr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2D3A5A2-0994-4F41-88C6-2ADD669126B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600" y="273600"/>
            <a:ext cx="1097232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600" y="1604520"/>
            <a:ext cx="1097232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0015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1F3BE-C4F8-4A4F-A5C0-11FA66A3E1D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2C32C-6C30-48B8-9FDF-98F6341F5AE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F5544-3824-4DCE-BBBC-B7E6B894A03D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D9E32-58E9-4799-9148-BD542C8DAD6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1107-EDDF-4AA6-A8CB-B01ECE445F1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CA66D-48DA-4C20-BFD9-87D67173824F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E8A73F-FA54-4A33-BC7C-69634F1C1DB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BD7257-275C-4B54-AE47-FEBC5BDB303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επεξεργασία του τίτλου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74C2636C-D765-4893-A71C-26C28A944A27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www.google.gr/url?sa=i&amp;rct=j&amp;q=&amp;esrc=s&amp;source=images&amp;cd=&amp;cad=rja&amp;uact=8&amp;ved=2ahUKEwi77PuBi_TdAhVSsaQKHZoKCqwQjRx6BAgBEAU&amp;url=https://www.frontiersin.org/articles/10.3389/fimmu.2017.01676/full&amp;psig=AOvVaw2-WZAIkBsn9vwGSK_QzAhw&amp;ust=153899321212870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hyperlink" Target="http://en.wikipedia.org/wiki/File:Paul_Langerhans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www.google.gr/url?sa=i&amp;rct=j&amp;q=&amp;esrc=s&amp;source=images&amp;cd=&amp;cad=rja&amp;uact=8&amp;ved=2ahUKEwiSmMWhjPTdAhVMuqQKHWvrDWwQjRx6BAgBEAU&amp;url=https://biology.stackexchange.com/questions/24349/why-are-merkel-cells-innervated-by-an-axon-and-not-a-dendrite&amp;psig=AOvVaw1zkx5ETmV6aPFglqB_CLIN&amp;ust=1538993651072869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rct=j&amp;q=&amp;esrc=s&amp;source=images&amp;cd=&amp;cad=rja&amp;uact=8&amp;ved=2ahUKEwjzjZvXwfHdAhUO36QKHZCoAAQQjRx6BAgBEAU&amp;url=http://one-east.com/stages-of-hair-growth/origins-of-hair-anatomy-of-hair-and-hair-growth-cycle-hair-2013-for-stages-of-hair-growth/&amp;psig=AOvVaw0pSfRjhyCYFzkdHQux2YYW&amp;ust=1538904478578713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s://www.google.gr/url?sa=i&amp;rct=j&amp;q=&amp;esrc=s&amp;source=images&amp;cd=&amp;cad=rja&amp;uact=8&amp;ved=2ahUKEwjFm9jo9-TdAhUCZ1AKHXtRC2wQjRx6BAgBEAU&amp;url=https://www.youtube.com/watch?v%3DTb51XzX5WaM&amp;psig=AOvVaw3aa0mEQhbjI16oUnmebz_D&amp;ust=1538472767062111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imgres?imgurl=https://img.medscapestatic.com/pi/meds/ckb/80/43080tn.jpg&amp;imgrefurl=https://emedicine.medscape.com/article/909549-overview&amp;docid=m7ac-BcMqh-7XM&amp;tbnid=gmNrcwXwUkO_oM:&amp;vet=10ahUKEwit7t6HgeXdAhULElAKHUGAAN0QMwhCKAowCg..i&amp;w=380&amp;h=242&amp;bih=963&amp;biw=1920&amp;q=epidermolysis%20bullosa&amp;ved=0ahUKEwit7t6HgeXdAhULElAKHUGAAN0QMwhCKAowCg&amp;iact=mrc&amp;uact=8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hyperlink" Target="https://www.google.gr/url?sa=i&amp;rct=j&amp;q=&amp;esrc=s&amp;source=images&amp;cd=&amp;cad=rja&amp;uact=8&amp;ved=2ahUKEwi-2928hOXdAhWDZlAKHc3jDOIQjRx6BAgBEAU&amp;url=https://mass4d.com/blogs/clinicians-blog/calluses&amp;psig=AOvVaw2SpyMUCdyGRFhBE7z9JC2h&amp;ust=1538476148660522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s://www.google.gr/url?sa=i&amp;rct=j&amp;q=&amp;esrc=s&amp;source=images&amp;cd=&amp;cad=rja&amp;uact=8&amp;ved=2ahUKEwj0stz-q_LdAhUC66QKHcU5DG8QjRx6BAgBEAU&amp;url=https://www.pinterest.com/pin/565905509397164562/&amp;psig=AOvVaw1UXynWdkMyJQj9OHelTtRu&amp;ust=1538933439944254" TargetMode="Externa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hyperlink" Target="https://www.google.gr/url?sa=i&amp;rct=j&amp;q=&amp;esrc=s&amp;source=images&amp;cd=&amp;cad=rja&amp;uact=8&amp;ved=2ahUKEwigqcLhk-XdAhWCUlAKHaxRCeYQjRx6BAgBEAU&amp;url=https://saludanimal.leti.com/en/leti-derma-leticaderm-line-for-atopic-skin_35205&amp;psig=AOvVaw1oOVmYuMLVMwk14wdVHb5s&amp;ust=1538480208880766" TargetMode="External"/><Relationship Id="rId7" Type="http://schemas.openxmlformats.org/officeDocument/2006/relationships/hyperlink" Target="https://www.google.gr/url?sa=i&amp;rct=j&amp;q=&amp;esrc=s&amp;source=images&amp;cd=&amp;cad=rja&amp;uact=8&amp;ved=2ahUKEwihldyzlOXdAhWFL1AKHUHkD6gQjRx6BAgBEAU&amp;url=http://www.danderm-pdv.is.kkh.dk/atlas/2-108-1-2.html&amp;psig=AOvVaw2HUoaY6fPVdeI-qHp0OUAZ&amp;ust=1538480438897673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hyperlink" Target="https://www.google.gr/url?sa=i&amp;rct=j&amp;q=&amp;esrc=s&amp;source=images&amp;cd=&amp;cad=rja&amp;uact=8&amp;ved=2ahUKEwjnrtmElOXdAhXRJFAKHUkqAgIQjRx6BAgBEAU&amp;url=https://www.mims.co.uk/dupilumab-first-biologic-moderate-to-severe-atopic-dermatitis/dermatology/article/1450981&amp;psig=AOvVaw2jOH_Ggo7DmY3qf_uM-y_t&amp;ust=1538480335194338" TargetMode="External"/><Relationship Id="rId4" Type="http://schemas.openxmlformats.org/officeDocument/2006/relationships/image" Target="../media/image5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gr/url?sa=i&amp;rct=j&amp;q=&amp;esrc=s&amp;source=images&amp;cd=&amp;cad=rja&amp;uact=8&amp;ved=2ahUKEwiZoPS1huXdAhVNZFAKHSIDB4oQjRx6BAgBEAU&amp;url=https://www.molesafe.com/skin-cancer-prevention-uva-uvb-rays-whats-difference/&amp;psig=AOvVaw2RjrzZ4mOCBqMLR1sQa4tF&amp;ust=1538476516740932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hyperlink" Target="https://www.google.gr/url?sa=i&amp;rct=j&amp;q=&amp;esrc=s&amp;source=images&amp;cd=&amp;cad=rja&amp;uact=8&amp;ved=2ahUKEwjQ5O2DieXdAhWG2aQKHU5yBQwQjRx6BAgBEAU&amp;url=https://prezi.com/h_ghzulvmndl/xeroderma-pigmentosum/&amp;psig=AOvVaw0BjtdKWaZHi9zordpIZ2QO&amp;ust=1538477360610565" TargetMode="External"/><Relationship Id="rId4" Type="http://schemas.openxmlformats.org/officeDocument/2006/relationships/image" Target="../media/image6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tiff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1504" y="908721"/>
            <a:ext cx="8784976" cy="1470025"/>
          </a:xfrm>
        </p:spPr>
        <p:txBody>
          <a:bodyPr/>
          <a:lstStyle/>
          <a:p>
            <a:pPr eaLnBrk="1" hangingPunct="1"/>
            <a:r>
              <a:rPr lang="el-GR" b="1" dirty="0">
                <a:solidFill>
                  <a:schemeClr val="tx1"/>
                </a:solidFill>
              </a:rPr>
              <a:t>Φυσιολογία και Σημειολογία Δέρματος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0ACDA6-7F42-7645-B964-84F0DD0BB5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9109" y="3861048"/>
            <a:ext cx="6744072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2800" b="1" kern="0" dirty="0">
                <a:solidFill>
                  <a:schemeClr val="tx1"/>
                </a:solidFill>
              </a:rPr>
              <a:t>Ηλέκτρα Νικολαΐδου</a:t>
            </a:r>
          </a:p>
          <a:p>
            <a:pPr eaLnBrk="1" hangingPunct="1"/>
            <a:r>
              <a:rPr lang="el-GR" sz="2800" i="1" kern="0" dirty="0">
                <a:solidFill>
                  <a:schemeClr val="tx1"/>
                </a:solidFill>
              </a:rPr>
              <a:t>Καθηγήτρια Δερματολογίας-</a:t>
            </a:r>
            <a:r>
              <a:rPr lang="el-GR" sz="2800" i="1" kern="0" dirty="0" err="1">
                <a:solidFill>
                  <a:schemeClr val="tx1"/>
                </a:solidFill>
              </a:rPr>
              <a:t>Αφροδισιολογίας</a:t>
            </a:r>
            <a:endParaRPr lang="el-GR" sz="2800" i="1" kern="0" dirty="0">
              <a:solidFill>
                <a:schemeClr val="tx1"/>
              </a:solidFill>
            </a:endParaRPr>
          </a:p>
          <a:p>
            <a:pPr eaLnBrk="1" hangingPunct="1"/>
            <a:r>
              <a:rPr lang="el-GR" sz="2800" i="1" kern="0" dirty="0">
                <a:solidFill>
                  <a:schemeClr val="tx1"/>
                </a:solidFill>
              </a:rPr>
              <a:t>Ιατρικής Σχολής ΕΚΠΑ</a:t>
            </a:r>
            <a:endParaRPr lang="en-US" sz="2800" i="1" kern="0" dirty="0">
              <a:solidFill>
                <a:schemeClr val="tx1"/>
              </a:solidFill>
            </a:endParaRPr>
          </a:p>
          <a:p>
            <a:pPr eaLnBrk="1" hangingPunct="1"/>
            <a:r>
              <a:rPr lang="en-US" sz="2800" i="1" kern="0" dirty="0" err="1">
                <a:solidFill>
                  <a:schemeClr val="tx1"/>
                </a:solidFill>
              </a:rPr>
              <a:t>Ν</a:t>
            </a:r>
            <a:r>
              <a:rPr lang="el-GR" sz="2800" i="1" kern="0" dirty="0" err="1">
                <a:solidFill>
                  <a:schemeClr val="tx1"/>
                </a:solidFill>
              </a:rPr>
              <a:t>οσοκομε</a:t>
            </a:r>
            <a:r>
              <a:rPr lang="en-US" sz="2800" i="1" kern="0" dirty="0" err="1">
                <a:solidFill>
                  <a:schemeClr val="tx1"/>
                </a:solidFill>
              </a:rPr>
              <a:t>ί</a:t>
            </a:r>
            <a:r>
              <a:rPr lang="el-GR" sz="2800" i="1" kern="0" dirty="0">
                <a:solidFill>
                  <a:schemeClr val="tx1"/>
                </a:solidFill>
              </a:rPr>
              <a:t>ο «Α. Συγγρός»</a:t>
            </a:r>
          </a:p>
        </p:txBody>
      </p:sp>
      <p:pic>
        <p:nvPicPr>
          <p:cNvPr id="5" name="Picture 9" descr="siggrou1">
            <a:extLst>
              <a:ext uri="{FF2B5EF4-FFF2-40B4-BE49-F238E27FC236}">
                <a16:creationId xmlns:a16="http://schemas.microsoft.com/office/drawing/2014/main" id="{8AF2BF4C-A57F-7A4A-8943-A318C8993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2996952"/>
            <a:ext cx="5735960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Ψωρίαση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2327789" y="6152038"/>
            <a:ext cx="7536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Ανώμαλος </a:t>
            </a:r>
            <a:r>
              <a:rPr lang="el-GR" dirty="0" err="1"/>
              <a:t>επιδερμιδικός</a:t>
            </a:r>
            <a:r>
              <a:rPr lang="el-GR" dirty="0"/>
              <a:t> πολλαπλασιασμός/διαταραχή </a:t>
            </a:r>
            <a:r>
              <a:rPr lang="el-GR" dirty="0" err="1"/>
              <a:t>κερατινοποίησης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887830-C206-4444-B136-0AFB84838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793" y="1556792"/>
            <a:ext cx="3492500" cy="222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31B37-830B-FE49-AAD1-50BE02D5F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952" y="1556792"/>
            <a:ext cx="468052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03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Ακανθωτή στοιβάδα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9698" name="2 - Θέση περιεχομένου"/>
          <p:cNvSpPr>
            <a:spLocks noGrp="1"/>
          </p:cNvSpPr>
          <p:nvPr>
            <p:ph idx="1"/>
          </p:nvPr>
        </p:nvSpPr>
        <p:spPr>
          <a:xfrm>
            <a:off x="1666876" y="1600200"/>
            <a:ext cx="9001125" cy="4853136"/>
          </a:xfrm>
        </p:spPr>
        <p:txBody>
          <a:bodyPr/>
          <a:lstStyle/>
          <a:p>
            <a:pPr>
              <a:buFontTx/>
              <a:buNone/>
            </a:pPr>
            <a:endParaRPr lang="el-GR" sz="400" dirty="0"/>
          </a:p>
          <a:p>
            <a:pPr>
              <a:spcBef>
                <a:spcPts val="0"/>
              </a:spcBef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αποτελείται από 8-10 στοίχους κυττάρων </a:t>
            </a:r>
          </a:p>
          <a:p>
            <a:pPr>
              <a:spcBef>
                <a:spcPts val="0"/>
              </a:spcBef>
              <a:buNone/>
            </a:pPr>
            <a:endParaRPr lang="el-GR" sz="400" dirty="0"/>
          </a:p>
          <a:p>
            <a:pPr>
              <a:spcBef>
                <a:spcPts val="0"/>
              </a:spcBef>
              <a:buNone/>
            </a:pPr>
            <a:r>
              <a:rPr lang="el-GR" sz="2400" dirty="0"/>
              <a:t>   και είναι η παχύτερη στιβάδα της επιδερμίδας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 κύτταρα είναι κυβοειδή ή ελαφρώς </a:t>
            </a:r>
          </a:p>
          <a:p>
            <a:pPr>
              <a:buFontTx/>
              <a:buNone/>
            </a:pPr>
            <a:r>
              <a:rPr lang="el-GR" sz="2400" dirty="0"/>
              <a:t>   πιο πεπλατυσμένα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κυτταρόπλασμά τους είναι γεμάτο </a:t>
            </a:r>
          </a:p>
          <a:p>
            <a:pPr>
              <a:buFontTx/>
              <a:buNone/>
            </a:pPr>
            <a:r>
              <a:rPr lang="el-GR" sz="2400" dirty="0"/>
              <a:t>  με </a:t>
            </a:r>
            <a:r>
              <a:rPr lang="el-GR" sz="2400" b="1" dirty="0"/>
              <a:t>δεσμίδες νηματίων κερατίνης (</a:t>
            </a:r>
            <a:r>
              <a:rPr lang="el-GR" sz="2400" b="1" dirty="0" err="1"/>
              <a:t>τονοϊνίδια</a:t>
            </a:r>
            <a:r>
              <a:rPr lang="el-GR" sz="2400" b="1" dirty="0"/>
              <a:t>)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 </a:t>
            </a:r>
            <a:r>
              <a:rPr lang="el-GR" sz="2400" dirty="0" err="1"/>
              <a:t>τονοϊνίδια</a:t>
            </a:r>
            <a:r>
              <a:rPr lang="el-GR" sz="2400" dirty="0"/>
              <a:t> παίζουν σημαντικό ρόλο στη </a:t>
            </a:r>
            <a:r>
              <a:rPr lang="el-GR" sz="2400" b="1" dirty="0"/>
              <a:t>διατήρηση της συνοχής </a:t>
            </a:r>
          </a:p>
          <a:p>
            <a:pPr>
              <a:buFontTx/>
              <a:buNone/>
            </a:pPr>
            <a:r>
              <a:rPr lang="el-GR" sz="2400" dirty="0"/>
              <a:t>   μεταξύ των κυττάρων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περιέχει τα </a:t>
            </a:r>
            <a:r>
              <a:rPr lang="el-GR" sz="2400" b="1" dirty="0">
                <a:sym typeface="Wingdings 3" pitchFamily="18" charset="2"/>
              </a:rPr>
              <a:t>σωμάτια του </a:t>
            </a:r>
            <a:r>
              <a:rPr lang="en-US" sz="2400" b="1" dirty="0">
                <a:sym typeface="Wingdings 3" pitchFamily="18" charset="2"/>
              </a:rPr>
              <a:t>Odland </a:t>
            </a:r>
            <a:r>
              <a:rPr lang="en-US" sz="2400" dirty="0" err="1">
                <a:sym typeface="Wingdings 3" pitchFamily="18" charset="2"/>
              </a:rPr>
              <a:t>τ</a:t>
            </a:r>
            <a:r>
              <a:rPr lang="el-GR" sz="2400" dirty="0">
                <a:sym typeface="Wingdings 3" pitchFamily="18" charset="2"/>
              </a:rPr>
              <a:t>α οποία περιέχουν λιπίδια</a:t>
            </a:r>
          </a:p>
          <a:p>
            <a:pPr>
              <a:buNone/>
            </a:pPr>
            <a:endParaRPr lang="el-GR" sz="2000" dirty="0"/>
          </a:p>
        </p:txBody>
      </p:sp>
      <p:grpSp>
        <p:nvGrpSpPr>
          <p:cNvPr id="29699" name="7 - Ομάδα"/>
          <p:cNvGrpSpPr>
            <a:grpSpLocks/>
          </p:cNvGrpSpPr>
          <p:nvPr/>
        </p:nvGrpSpPr>
        <p:grpSpPr bwMode="auto">
          <a:xfrm>
            <a:off x="7896201" y="1592264"/>
            <a:ext cx="2314600" cy="2958705"/>
            <a:chOff x="6683680" y="1591598"/>
            <a:chExt cx="2041882" cy="3307413"/>
          </a:xfrm>
        </p:grpSpPr>
        <p:pic>
          <p:nvPicPr>
            <p:cNvPr id="29703" name="Picture 2"/>
            <p:cNvPicPr>
              <a:picLocks noChangeAspect="1" noChangeArrowheads="1"/>
            </p:cNvPicPr>
            <p:nvPr/>
          </p:nvPicPr>
          <p:blipFill>
            <a:blip r:embed="rId2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6 - Ορθογώνιο"/>
            <p:cNvSpPr/>
            <p:nvPr/>
          </p:nvSpPr>
          <p:spPr>
            <a:xfrm>
              <a:off x="6715436" y="1642408"/>
              <a:ext cx="1929150" cy="114322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D7D4AB-B1C0-2041-96ED-AFB57183A6EE}"/>
              </a:ext>
            </a:extLst>
          </p:cNvPr>
          <p:cNvSpPr/>
          <p:nvPr/>
        </p:nvSpPr>
        <p:spPr>
          <a:xfrm>
            <a:off x="7680176" y="2622334"/>
            <a:ext cx="2664296" cy="10226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2 - Θέση περιεχομένου"/>
          <p:cNvSpPr>
            <a:spLocks noGrp="1"/>
          </p:cNvSpPr>
          <p:nvPr>
            <p:ph idx="1"/>
          </p:nvPr>
        </p:nvSpPr>
        <p:spPr>
          <a:xfrm>
            <a:off x="1524000" y="1503362"/>
            <a:ext cx="5663343" cy="4994276"/>
          </a:xfrm>
        </p:spPr>
        <p:txBody>
          <a:bodyPr/>
          <a:lstStyle/>
          <a:p>
            <a:pPr>
              <a:buFontTx/>
              <a:buNone/>
            </a:pPr>
            <a:endParaRPr lang="el-GR" sz="400" dirty="0"/>
          </a:p>
          <a:p>
            <a:pPr>
              <a:buFont typeface="Wingdings 3" pitchFamily="2" charset="2"/>
              <a:buChar char="î"/>
            </a:pPr>
            <a:r>
              <a:rPr lang="el-GR" sz="2400" dirty="0">
                <a:sym typeface="Wingdings 3" pitchFamily="18" charset="2"/>
              </a:rPr>
              <a:t>2-3 στίχοι από ρομβοειδή κύτταρα με οριζόντια διάταξη</a:t>
            </a:r>
          </a:p>
          <a:p>
            <a:pPr>
              <a:buFont typeface="Wingdings 3" pitchFamily="2" charset="2"/>
              <a:buChar char="î"/>
            </a:pPr>
            <a:r>
              <a:rPr lang="el-GR" sz="2400" dirty="0"/>
              <a:t>τα κύτταρα περιέχουν στο πρωτόπλασμά τους</a:t>
            </a:r>
            <a:r>
              <a:rPr lang="en-US" sz="2400" dirty="0"/>
              <a:t>:</a:t>
            </a:r>
            <a:endParaRPr lang="el-GR" sz="2400" dirty="0"/>
          </a:p>
          <a:p>
            <a:pPr>
              <a:buFontTx/>
              <a:buNone/>
            </a:pPr>
            <a:r>
              <a:rPr lang="el-GR" sz="2400" dirty="0"/>
              <a:t>  </a:t>
            </a:r>
            <a:r>
              <a:rPr lang="el-GR" sz="2400" b="1" dirty="0">
                <a:solidFill>
                  <a:srgbClr val="0066FF"/>
                </a:solidFill>
              </a:rPr>
              <a:t>-</a:t>
            </a:r>
            <a:r>
              <a:rPr lang="el-GR" sz="2400" dirty="0"/>
              <a:t> </a:t>
            </a:r>
            <a:r>
              <a:rPr lang="el-GR" sz="2400" b="1" dirty="0"/>
              <a:t>κοκκία </a:t>
            </a:r>
            <a:r>
              <a:rPr lang="el-GR" sz="2400" b="1" dirty="0" err="1"/>
              <a:t>κερατοϋαλίνης</a:t>
            </a:r>
            <a:r>
              <a:rPr lang="el-GR" sz="2400" b="1" dirty="0"/>
              <a:t> </a:t>
            </a:r>
            <a:r>
              <a:rPr lang="el-GR" sz="2000" dirty="0"/>
              <a:t>(κοκκία που περιέχουν την </a:t>
            </a:r>
            <a:r>
              <a:rPr lang="el-GR" sz="2000" b="1" dirty="0" err="1"/>
              <a:t>προφιλαγγρίνη</a:t>
            </a:r>
            <a:r>
              <a:rPr lang="el-GR" sz="2000" dirty="0"/>
              <a:t>, πρόδρομο ουσία της </a:t>
            </a:r>
            <a:r>
              <a:rPr lang="el-GR" sz="2000" b="1" dirty="0" err="1"/>
              <a:t>φιλαγγρίνης</a:t>
            </a:r>
            <a:r>
              <a:rPr lang="el-GR" sz="2000" dirty="0"/>
              <a:t>, που κρατάει συνδεδεμένα τα μόρια των κερατινών στα κατώτερα στρώματα της κερατίνης στοιβάδας)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000" b="1" dirty="0">
                <a:solidFill>
                  <a:srgbClr val="0066FF"/>
                </a:solidFill>
              </a:rPr>
              <a:t> </a:t>
            </a:r>
            <a:endParaRPr lang="el-GR" sz="2000" dirty="0"/>
          </a:p>
        </p:txBody>
      </p:sp>
      <p:sp>
        <p:nvSpPr>
          <p:cNvPr id="5" name="1 - Τίτλος">
            <a:extLst>
              <a:ext uri="{FF2B5EF4-FFF2-40B4-BE49-F238E27FC236}">
                <a16:creationId xmlns:a16="http://schemas.microsoft.com/office/drawing/2014/main" id="{7E8B880C-D3F2-1E4F-9CDA-7BE03CAEFF56}"/>
              </a:ext>
            </a:extLst>
          </p:cNvPr>
          <p:cNvSpPr txBox="1">
            <a:spLocks/>
          </p:cNvSpPr>
          <p:nvPr/>
        </p:nvSpPr>
        <p:spPr bwMode="auto">
          <a:xfrm>
            <a:off x="2087972" y="3603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Κοκκιώδης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grpSp>
        <p:nvGrpSpPr>
          <p:cNvPr id="8" name="7 - Ομάδα">
            <a:extLst>
              <a:ext uri="{FF2B5EF4-FFF2-40B4-BE49-F238E27FC236}">
                <a16:creationId xmlns:a16="http://schemas.microsoft.com/office/drawing/2014/main" id="{95C48894-A2BB-A048-A328-538FAF62CF28}"/>
              </a:ext>
            </a:extLst>
          </p:cNvPr>
          <p:cNvGrpSpPr>
            <a:grpSpLocks/>
          </p:cNvGrpSpPr>
          <p:nvPr/>
        </p:nvGrpSpPr>
        <p:grpSpPr bwMode="auto">
          <a:xfrm>
            <a:off x="7751315" y="1502222"/>
            <a:ext cx="2314600" cy="2958705"/>
            <a:chOff x="6683680" y="1591598"/>
            <a:chExt cx="2041882" cy="330741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AE416613-BEFA-A34B-A3D3-BCB6FB720C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4 - Ορθογώνιο">
              <a:extLst>
                <a:ext uri="{FF2B5EF4-FFF2-40B4-BE49-F238E27FC236}">
                  <a16:creationId xmlns:a16="http://schemas.microsoft.com/office/drawing/2014/main" id="{451EE1B3-AE15-3941-9F68-D74AF954ED12}"/>
                </a:ext>
              </a:extLst>
            </p:cNvPr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6 - Ορθογώνιο">
              <a:extLst>
                <a:ext uri="{FF2B5EF4-FFF2-40B4-BE49-F238E27FC236}">
                  <a16:creationId xmlns:a16="http://schemas.microsoft.com/office/drawing/2014/main" id="{1D82EEFF-DB4E-B747-BFB8-133E59E7D92C}"/>
                </a:ext>
              </a:extLst>
            </p:cNvPr>
            <p:cNvSpPr/>
            <p:nvPr/>
          </p:nvSpPr>
          <p:spPr>
            <a:xfrm>
              <a:off x="6715436" y="1642408"/>
              <a:ext cx="1929150" cy="1143225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3F68C54-7FC3-B04A-A26E-F2FB97BD2924}"/>
              </a:ext>
            </a:extLst>
          </p:cNvPr>
          <p:cNvSpPr/>
          <p:nvPr/>
        </p:nvSpPr>
        <p:spPr>
          <a:xfrm>
            <a:off x="7666921" y="2078285"/>
            <a:ext cx="2134573" cy="5375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2 - Θέση περιεχομένου"/>
          <p:cNvSpPr>
            <a:spLocks noGrp="1"/>
          </p:cNvSpPr>
          <p:nvPr>
            <p:ph idx="1"/>
          </p:nvPr>
        </p:nvSpPr>
        <p:spPr>
          <a:xfrm>
            <a:off x="1818166" y="1288243"/>
            <a:ext cx="6157317" cy="4525963"/>
          </a:xfrm>
        </p:spPr>
        <p:txBody>
          <a:bodyPr/>
          <a:lstStyle/>
          <a:p>
            <a:endParaRPr lang="el-GR" sz="2400" dirty="0"/>
          </a:p>
          <a:p>
            <a:r>
              <a:rPr lang="el-GR" sz="2400" dirty="0"/>
              <a:t>αποτελείται από 8-16 στοίχους απύρηνων </a:t>
            </a:r>
            <a:r>
              <a:rPr lang="el-GR" sz="2400" b="1" dirty="0" err="1"/>
              <a:t>αποπεπλατυσμένων</a:t>
            </a:r>
            <a:r>
              <a:rPr lang="el-GR" sz="2400" dirty="0"/>
              <a:t> κυττάρων κυττάρων</a:t>
            </a:r>
          </a:p>
          <a:p>
            <a:r>
              <a:rPr lang="el-GR" sz="2400" dirty="0"/>
              <a:t>το κυτταρόπλασμά τους είναι γεμάτο από κερατίνη</a:t>
            </a:r>
            <a:r>
              <a:rPr lang="en-US" sz="2400" dirty="0"/>
              <a:t>, </a:t>
            </a:r>
            <a:r>
              <a:rPr lang="el-GR" sz="2400" b="1" dirty="0"/>
              <a:t>χωρίς άλλα οργανίδια</a:t>
            </a:r>
          </a:p>
          <a:p>
            <a:r>
              <a:rPr lang="el-GR" sz="2400" dirty="0"/>
              <a:t>είναι φτωχή σε νερό, αλλά πλούσια σε λιπίδια</a:t>
            </a:r>
          </a:p>
          <a:p>
            <a:r>
              <a:rPr lang="el-GR" sz="2400" dirty="0"/>
              <a:t>Τα </a:t>
            </a:r>
            <a:r>
              <a:rPr lang="el-GR" sz="2400" b="1" dirty="0"/>
              <a:t>λιπίδια </a:t>
            </a:r>
            <a:r>
              <a:rPr lang="el-GR" sz="2400" dirty="0"/>
              <a:t>προσφέρουν ελαστικότητα και </a:t>
            </a:r>
            <a:r>
              <a:rPr lang="el-GR" sz="2400" b="1" dirty="0"/>
              <a:t>μειώνουν την εξάτμιση του νερού </a:t>
            </a:r>
            <a:r>
              <a:rPr lang="el-GR" sz="2400" dirty="0"/>
              <a:t>που υπάρχει στην επιδερμίδα</a:t>
            </a:r>
          </a:p>
          <a:p>
            <a:endParaRPr lang="el-GR" sz="2400" dirty="0">
              <a:sym typeface="Wingdings 3" pitchFamily="18" charset="2"/>
            </a:endParaRPr>
          </a:p>
        </p:txBody>
      </p:sp>
      <p:grpSp>
        <p:nvGrpSpPr>
          <p:cNvPr id="35843" name="7 - Ομάδα"/>
          <p:cNvGrpSpPr>
            <a:grpSpLocks/>
          </p:cNvGrpSpPr>
          <p:nvPr/>
        </p:nvGrpSpPr>
        <p:grpSpPr bwMode="auto">
          <a:xfrm>
            <a:off x="8239141" y="1571612"/>
            <a:ext cx="2041525" cy="3306762"/>
            <a:chOff x="6683680" y="1591598"/>
            <a:chExt cx="2041882" cy="3307413"/>
          </a:xfrm>
        </p:grpSpPr>
        <p:pic>
          <p:nvPicPr>
            <p:cNvPr id="35847" name="Picture 2"/>
            <p:cNvPicPr>
              <a:picLocks noChangeAspect="1" noChangeArrowheads="1"/>
            </p:cNvPicPr>
            <p:nvPr/>
          </p:nvPicPr>
          <p:blipFill>
            <a:blip r:embed="rId3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2356924"/>
              <a:ext cx="1929150" cy="2429353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" name="1 - Τίτλος">
            <a:extLst>
              <a:ext uri="{FF2B5EF4-FFF2-40B4-BE49-F238E27FC236}">
                <a16:creationId xmlns:a16="http://schemas.microsoft.com/office/drawing/2014/main" id="{C180F015-FB7B-854B-BEC1-E528D5878DFB}"/>
              </a:ext>
            </a:extLst>
          </p:cNvPr>
          <p:cNvSpPr txBox="1">
            <a:spLocks/>
          </p:cNvSpPr>
          <p:nvPr/>
        </p:nvSpPr>
        <p:spPr bwMode="auto">
          <a:xfrm>
            <a:off x="2087972" y="360362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κερατίνη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DEBEF7-9EE4-EF4D-A499-819422BB6355}"/>
              </a:ext>
            </a:extLst>
          </p:cNvPr>
          <p:cNvSpPr/>
          <p:nvPr/>
        </p:nvSpPr>
        <p:spPr>
          <a:xfrm>
            <a:off x="8063369" y="1600201"/>
            <a:ext cx="2134573" cy="73658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3432176" y="5516563"/>
            <a:ext cx="5256213" cy="3603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877608" y="1371474"/>
            <a:ext cx="4857752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endParaRPr lang="el-GR" sz="400" dirty="0">
              <a:solidFill>
                <a:srgbClr val="0070C0"/>
              </a:solidFill>
              <a:latin typeface="+mj-lt"/>
              <a:cs typeface="+mn-cs"/>
              <a:sym typeface="Wingdings 3"/>
            </a:endParaRPr>
          </a:p>
          <a:p>
            <a:pPr>
              <a:defRPr/>
            </a:pPr>
            <a:endParaRPr lang="el-GR" sz="400" dirty="0">
              <a:latin typeface="+mj-lt"/>
              <a:cs typeface="+mn-cs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  <a:cs typeface="+mn-cs"/>
              </a:rPr>
              <a:t>το πάχος της εξαρτάται από</a:t>
            </a:r>
            <a:r>
              <a:rPr lang="en-US" sz="2400" dirty="0">
                <a:latin typeface="+mj-lt"/>
                <a:cs typeface="+mn-cs"/>
              </a:rPr>
              <a:t>:</a:t>
            </a:r>
            <a:endParaRPr lang="el-GR" sz="2400" dirty="0">
              <a:latin typeface="+mj-lt"/>
              <a:cs typeface="+mn-cs"/>
            </a:endParaRP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ηλικία (μικρότερο)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ανατομική θέση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</a:t>
            </a:r>
            <a:r>
              <a:rPr lang="el-GR" sz="2800" b="1" dirty="0">
                <a:solidFill>
                  <a:srgbClr val="0070C0"/>
                </a:solidFill>
                <a:latin typeface="+mj-lt"/>
                <a:cs typeface="+mn-cs"/>
              </a:rPr>
              <a:t>-</a:t>
            </a:r>
            <a:r>
              <a:rPr lang="el-GR" sz="2400" dirty="0">
                <a:latin typeface="+mj-lt"/>
                <a:cs typeface="+mn-cs"/>
              </a:rPr>
              <a:t> την έκθεση στην </a:t>
            </a:r>
            <a:r>
              <a:rPr lang="en-US" sz="2400" dirty="0">
                <a:latin typeface="+mj-lt"/>
                <a:cs typeface="+mn-cs"/>
              </a:rPr>
              <a:t>UV </a:t>
            </a:r>
            <a:r>
              <a:rPr lang="el-GR" sz="2400" dirty="0">
                <a:latin typeface="+mj-lt"/>
                <a:cs typeface="+mn-cs"/>
              </a:rPr>
              <a:t>ακτινοβολία  </a:t>
            </a:r>
          </a:p>
          <a:p>
            <a:pPr>
              <a:defRPr/>
            </a:pPr>
            <a:r>
              <a:rPr lang="el-GR" sz="2400" dirty="0">
                <a:latin typeface="+mj-lt"/>
                <a:cs typeface="+mn-cs"/>
              </a:rPr>
              <a:t>       (μεγαλύτερο)</a:t>
            </a:r>
          </a:p>
          <a:p>
            <a:pPr>
              <a:defRPr/>
            </a:pPr>
            <a:endParaRPr lang="el-GR" b="1" i="1" dirty="0">
              <a:cs typeface="+mn-cs"/>
            </a:endParaRPr>
          </a:p>
        </p:txBody>
      </p:sp>
      <p:sp>
        <p:nvSpPr>
          <p:cNvPr id="14" name="13 - Ορθογώνιο"/>
          <p:cNvSpPr/>
          <p:nvPr/>
        </p:nvSpPr>
        <p:spPr>
          <a:xfrm>
            <a:off x="1774018" y="3810034"/>
            <a:ext cx="50649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τα κύτταρα της κερατίνης στοιβάδας </a:t>
            </a:r>
            <a:r>
              <a:rPr lang="el-GR" sz="2400" b="1" dirty="0">
                <a:latin typeface="+mj-lt"/>
              </a:rPr>
              <a:t>αποβάλλονται</a:t>
            </a:r>
            <a:r>
              <a:rPr lang="el-GR" sz="2400" dirty="0">
                <a:latin typeface="+mj-lt"/>
              </a:rPr>
              <a:t> συνεχώς με τη μορφή φολίδων και αντικαθίστανται με νέα κύτταρα από τις κατώτερες στιβάδες</a:t>
            </a:r>
            <a:endParaRPr lang="en-US" sz="2400" dirty="0">
              <a:latin typeface="+mj-lt"/>
            </a:endParaRPr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4CFF1EB8-89D7-2A42-A356-CF630DA1B9ED}"/>
              </a:ext>
            </a:extLst>
          </p:cNvPr>
          <p:cNvSpPr txBox="1">
            <a:spLocks/>
          </p:cNvSpPr>
          <p:nvPr/>
        </p:nvSpPr>
        <p:spPr bwMode="auto">
          <a:xfrm>
            <a:off x="1982137" y="-10262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sz="3600" kern="0" dirty="0">
                <a:solidFill>
                  <a:srgbClr val="0432FF"/>
                </a:solidFill>
              </a:rPr>
              <a:t>Επιδερμίδα</a:t>
            </a:r>
            <a:r>
              <a:rPr lang="en-US" sz="3600" kern="0" dirty="0">
                <a:solidFill>
                  <a:srgbClr val="0432FF"/>
                </a:solidFill>
              </a:rPr>
              <a:t>: </a:t>
            </a:r>
            <a:r>
              <a:rPr lang="el-GR" sz="3600" kern="0" dirty="0">
                <a:solidFill>
                  <a:srgbClr val="0432FF"/>
                </a:solidFill>
              </a:rPr>
              <a:t>κερατίνη στοιβάδα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56F022AE-27AC-434C-8B99-D4E74E531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2064" y="1689914"/>
            <a:ext cx="3995936" cy="408661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15 - Εικόνα" descr="ΔΕΣΜΟΣΩΜΑΤΙΑ. 1png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2044" y="1916832"/>
            <a:ext cx="270351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1 - Τίτλος"/>
          <p:cNvSpPr>
            <a:spLocks noGrp="1"/>
          </p:cNvSpPr>
          <p:nvPr>
            <p:ph type="title"/>
          </p:nvPr>
        </p:nvSpPr>
        <p:spPr>
          <a:xfrm>
            <a:off x="2012352" y="254992"/>
            <a:ext cx="7324008" cy="1143000"/>
          </a:xfrm>
        </p:spPr>
        <p:txBody>
          <a:bodyPr/>
          <a:lstStyle/>
          <a:p>
            <a:r>
              <a:rPr lang="en-US" sz="3200" dirty="0">
                <a:solidFill>
                  <a:srgbClr val="0432FF"/>
                </a:solidFill>
              </a:rPr>
              <a:t>E</a:t>
            </a:r>
            <a:r>
              <a:rPr lang="el-GR" sz="3200" dirty="0" err="1">
                <a:solidFill>
                  <a:srgbClr val="0432FF"/>
                </a:solidFill>
              </a:rPr>
              <a:t>πιδερμίδα</a:t>
            </a:r>
            <a:r>
              <a:rPr lang="en-US" sz="3200" dirty="0">
                <a:solidFill>
                  <a:srgbClr val="0432FF"/>
                </a:solidFill>
              </a:rPr>
              <a:t>: </a:t>
            </a:r>
            <a:r>
              <a:rPr lang="el-GR" sz="3200" dirty="0">
                <a:solidFill>
                  <a:srgbClr val="0432FF"/>
                </a:solidFill>
              </a:rPr>
              <a:t>σύνδεση </a:t>
            </a:r>
            <a:r>
              <a:rPr lang="el-GR" sz="3200" dirty="0" err="1">
                <a:solidFill>
                  <a:srgbClr val="0432FF"/>
                </a:solidFill>
              </a:rPr>
              <a:t>κερατινοκυττάρων</a:t>
            </a:r>
            <a:endParaRPr lang="en-US" sz="3200" dirty="0">
              <a:solidFill>
                <a:srgbClr val="0432FF"/>
              </a:solidFill>
            </a:endParaRPr>
          </a:p>
        </p:txBody>
      </p:sp>
      <p:grpSp>
        <p:nvGrpSpPr>
          <p:cNvPr id="40964" name="19 - Ομάδα"/>
          <p:cNvGrpSpPr>
            <a:grpSpLocks/>
          </p:cNvGrpSpPr>
          <p:nvPr/>
        </p:nvGrpSpPr>
        <p:grpSpPr bwMode="auto">
          <a:xfrm>
            <a:off x="7578225" y="3866282"/>
            <a:ext cx="2851150" cy="2128754"/>
            <a:chOff x="6214956" y="3714751"/>
            <a:chExt cx="2851866" cy="2781557"/>
          </a:xfrm>
        </p:grpSpPr>
        <p:pic>
          <p:nvPicPr>
            <p:cNvPr id="40965" name="Picture 4" descr="Plakins: Goliaths that link cell junctions and the cytoskeleto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214956" y="3714751"/>
              <a:ext cx="2786200" cy="27815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18 - Έλλειψη"/>
            <p:cNvSpPr/>
            <p:nvPr/>
          </p:nvSpPr>
          <p:spPr>
            <a:xfrm>
              <a:off x="8137901" y="5286521"/>
              <a:ext cx="928921" cy="96528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Ορθογώνιο 3">
            <a:extLst>
              <a:ext uri="{FF2B5EF4-FFF2-40B4-BE49-F238E27FC236}">
                <a16:creationId xmlns:a16="http://schemas.microsoft.com/office/drawing/2014/main" id="{32AFA6AD-2FA1-A64A-98B9-7A60526ABDE4}"/>
              </a:ext>
            </a:extLst>
          </p:cNvPr>
          <p:cNvSpPr/>
          <p:nvPr/>
        </p:nvSpPr>
        <p:spPr>
          <a:xfrm>
            <a:off x="1754594" y="2106604"/>
            <a:ext cx="6017295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Τα κύτταρα της επιδερμίδας συνδέονται μεταξύ τους με</a:t>
            </a: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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Δεσμοσωμάτια</a:t>
            </a: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</a:t>
            </a:r>
          </a:p>
          <a:p>
            <a:pPr>
              <a:spcAft>
                <a:spcPts val="600"/>
              </a:spcAft>
            </a:pP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3241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2 - Θέση περιεχομένου"/>
          <p:cNvSpPr>
            <a:spLocks noGrp="1"/>
          </p:cNvSpPr>
          <p:nvPr>
            <p:ph idx="1"/>
          </p:nvPr>
        </p:nvSpPr>
        <p:spPr>
          <a:xfrm>
            <a:off x="1964397" y="1772817"/>
            <a:ext cx="4991819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 err="1">
                <a:solidFill>
                  <a:srgbClr val="C00000"/>
                </a:solidFill>
              </a:rPr>
              <a:t>Δεσμοσωμάτια</a:t>
            </a:r>
            <a:endParaRPr lang="el-GR" sz="2400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</a:t>
            </a:r>
            <a:r>
              <a:rPr lang="el-GR" sz="2400" dirty="0" err="1"/>
              <a:t>δεσμοσωμάτια</a:t>
            </a:r>
            <a:r>
              <a:rPr lang="el-GR" sz="2400" dirty="0"/>
              <a:t> που αποτελούνται  από ένα σύνθετο δίκτυο πρωτεϊνών συνδέουν τα </a:t>
            </a:r>
            <a:r>
              <a:rPr lang="el-GR" sz="2400" dirty="0" err="1"/>
              <a:t>κερατινοκύτταρα</a:t>
            </a:r>
            <a:r>
              <a:rPr lang="el-GR" sz="2400" dirty="0"/>
              <a:t> μεταξύ τους 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 err="1">
                <a:solidFill>
                  <a:srgbClr val="C00000"/>
                </a:solidFill>
              </a:rPr>
              <a:t>Ημιδεσμοσωμάτια</a:t>
            </a:r>
            <a:endParaRPr lang="en-US" sz="2400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</a:t>
            </a:r>
            <a:r>
              <a:rPr lang="el-GR" sz="2400" dirty="0" err="1"/>
              <a:t>ημιδεσμοσωμάτια</a:t>
            </a:r>
            <a:r>
              <a:rPr lang="el-GR" sz="2400" dirty="0"/>
              <a:t> συνδέουν </a:t>
            </a:r>
          </a:p>
          <a:p>
            <a:pPr>
              <a:buFontTx/>
              <a:buNone/>
            </a:pPr>
            <a:r>
              <a:rPr lang="el-GR" sz="2400" dirty="0"/>
              <a:t>     τα </a:t>
            </a:r>
            <a:r>
              <a:rPr lang="el-GR" sz="2400" dirty="0" err="1"/>
              <a:t>κερατινοκύτταρα</a:t>
            </a:r>
            <a:r>
              <a:rPr lang="el-GR" sz="2400" dirty="0"/>
              <a:t> της βασικής στιβάδας με την βασική μεμβράνη</a:t>
            </a:r>
            <a:endParaRPr lang="en-US" sz="2400" dirty="0"/>
          </a:p>
        </p:txBody>
      </p:sp>
      <p:sp>
        <p:nvSpPr>
          <p:cNvPr id="4096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432FF"/>
                </a:solidFill>
              </a:rPr>
              <a:t>E</a:t>
            </a:r>
            <a:r>
              <a:rPr lang="el-GR" sz="3600" dirty="0" err="1">
                <a:solidFill>
                  <a:srgbClr val="0432FF"/>
                </a:solidFill>
              </a:rPr>
              <a:t>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σύνδεση </a:t>
            </a:r>
            <a:r>
              <a:rPr lang="el-GR" sz="3600" dirty="0" err="1">
                <a:solidFill>
                  <a:srgbClr val="0432FF"/>
                </a:solidFill>
              </a:rPr>
              <a:t>κερατινοκυττάρων</a:t>
            </a:r>
            <a:endParaRPr lang="en-US" sz="3200" dirty="0">
              <a:solidFill>
                <a:srgbClr val="0432FF"/>
              </a:solidFill>
            </a:endParaRPr>
          </a:p>
        </p:txBody>
      </p:sp>
      <p:pic>
        <p:nvPicPr>
          <p:cNvPr id="8" name="16 - Εικόνα" descr="Εικόνα16.png">
            <a:extLst>
              <a:ext uri="{FF2B5EF4-FFF2-40B4-BE49-F238E27FC236}">
                <a16:creationId xmlns:a16="http://schemas.microsoft.com/office/drawing/2014/main" id="{E298751E-D5C1-EC40-B376-44AB3FB520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44072" y="2885613"/>
            <a:ext cx="3923928" cy="400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3 - Θέση περιεχομένου" descr="ΔΕΣΜΟΣΩΜΑΤΙΑ.png">
            <a:extLst>
              <a:ext uri="{FF2B5EF4-FFF2-40B4-BE49-F238E27FC236}">
                <a16:creationId xmlns:a16="http://schemas.microsoft.com/office/drawing/2014/main" id="{7EEDBF19-10A3-CF43-8F6C-C456597E02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33266" y="1240360"/>
            <a:ext cx="2736304" cy="212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</a:t>
            </a:r>
            <a:r>
              <a:rPr lang="en-US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έ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μφιγα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3160004" y="6094606"/>
            <a:ext cx="587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Αυτοαντισώματα</a:t>
            </a:r>
            <a:r>
              <a:rPr lang="el-GR" dirty="0"/>
              <a:t> έναντι </a:t>
            </a:r>
            <a:r>
              <a:rPr lang="el-GR" dirty="0" err="1"/>
              <a:t>δεσμογλείνης</a:t>
            </a:r>
            <a:r>
              <a:rPr lang="el-GR" dirty="0"/>
              <a:t> (</a:t>
            </a:r>
            <a:r>
              <a:rPr lang="el-GR" dirty="0" err="1"/>
              <a:t>δεσμοσωματίων</a:t>
            </a:r>
            <a:r>
              <a:rPr lang="el-GR" dirty="0"/>
              <a:t>)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4616E19-7FAA-7548-8ED0-0F07ADBA8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268760"/>
            <a:ext cx="3810000" cy="2376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068618-6C99-D94F-AF41-83B0726C9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130" y="1268760"/>
            <a:ext cx="4419600" cy="4536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1AE10-AF58-5E48-A0B6-5DB159FF5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5908" y="3789040"/>
            <a:ext cx="3810000" cy="201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92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Πομφολυγώδες</a:t>
            </a: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πεμφιγοειδές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3C29-91EC-1E4B-9617-82D51BFA2BDF}"/>
              </a:ext>
            </a:extLst>
          </p:cNvPr>
          <p:cNvSpPr txBox="1"/>
          <p:nvPr/>
        </p:nvSpPr>
        <p:spPr>
          <a:xfrm>
            <a:off x="3160004" y="6094606"/>
            <a:ext cx="459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/>
              <a:t>Αυτοαντισώματα</a:t>
            </a:r>
            <a:r>
              <a:rPr lang="el-GR" dirty="0"/>
              <a:t> έναντι </a:t>
            </a:r>
            <a:r>
              <a:rPr lang="el-GR" dirty="0" err="1"/>
              <a:t>ημιδεσμοσωματίων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CA7347-037D-D04E-BF0E-901314336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391" y="1412777"/>
            <a:ext cx="4330700" cy="45295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119587-2C4F-FA4B-BBD3-09C4B8ACD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2064" y="1429664"/>
            <a:ext cx="3538736" cy="257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2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800" dirty="0">
                <a:sym typeface="Wingdings 3" pitchFamily="18" charset="2"/>
              </a:rPr>
              <a:t>Η</a:t>
            </a:r>
            <a:r>
              <a:rPr lang="el-GR" sz="2800" dirty="0"/>
              <a:t> επιδερμίδα περιέχει 3 ακόμη τύπους κυττάρων (εκτός </a:t>
            </a:r>
            <a:r>
              <a:rPr lang="el-GR" sz="2800" dirty="0" err="1"/>
              <a:t>κερατινοκυττάρων</a:t>
            </a:r>
            <a:r>
              <a:rPr lang="el-GR" sz="2800" dirty="0"/>
              <a:t>): </a:t>
            </a:r>
            <a:endParaRPr lang="en-US" sz="2800" dirty="0"/>
          </a:p>
          <a:p>
            <a:pPr>
              <a:buFontTx/>
              <a:buNone/>
            </a:pPr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</a:t>
            </a:r>
            <a:r>
              <a:rPr lang="el-GR" sz="2800" dirty="0" err="1">
                <a:sym typeface="Wingdings 3" pitchFamily="18" charset="2"/>
              </a:rPr>
              <a:t>Μ</a:t>
            </a:r>
            <a:r>
              <a:rPr lang="el-GR" sz="2800" dirty="0" err="1"/>
              <a:t>ελανινοκύτταρα</a:t>
            </a:r>
            <a:endParaRPr lang="en-US" sz="2800" dirty="0"/>
          </a:p>
          <a:p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Κ</a:t>
            </a:r>
            <a:r>
              <a:rPr lang="el-GR" sz="2800" dirty="0"/>
              <a:t>ύτταρα </a:t>
            </a:r>
            <a:r>
              <a:rPr lang="el-GR" sz="2800" dirty="0" err="1"/>
              <a:t>Langerhans</a:t>
            </a:r>
            <a:endParaRPr lang="en-US" sz="2800" dirty="0"/>
          </a:p>
          <a:p>
            <a:endParaRPr lang="el-GR" sz="2800" dirty="0">
              <a:sym typeface="Wingdings 3" pitchFamily="18" charset="2"/>
            </a:endParaRPr>
          </a:p>
          <a:p>
            <a:r>
              <a:rPr lang="el-GR" sz="2800" dirty="0">
                <a:sym typeface="Wingdings 3" pitchFamily="18" charset="2"/>
              </a:rPr>
              <a:t>   Κ</a:t>
            </a:r>
            <a:r>
              <a:rPr lang="el-GR" sz="2800" dirty="0"/>
              <a:t>ύτταρα του </a:t>
            </a:r>
            <a:r>
              <a:rPr lang="el-GR" sz="2800" dirty="0" err="1"/>
              <a:t>Merkel</a:t>
            </a:r>
            <a:endParaRPr lang="en-US" sz="2800" dirty="0"/>
          </a:p>
          <a:p>
            <a:pPr>
              <a:buFontTx/>
              <a:buNone/>
            </a:pPr>
            <a:endParaRPr lang="en-US" sz="2800" dirty="0"/>
          </a:p>
        </p:txBody>
      </p:sp>
      <p:sp>
        <p:nvSpPr>
          <p:cNvPr id="2560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λοιπά κύτταρα</a:t>
            </a:r>
            <a:endParaRPr lang="en-US" sz="3600" dirty="0">
              <a:solidFill>
                <a:srgbClr val="0432FF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A1A60A-2111-354F-86A8-4D7596CCE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361" y="2780929"/>
            <a:ext cx="4053111" cy="3345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1003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07368" y="2276872"/>
            <a:ext cx="6611741" cy="4898415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  <a:defRPr/>
            </a:pPr>
            <a:r>
              <a:rPr lang="en-US" sz="2400" dirty="0" err="1">
                <a:latin typeface="+mj-lt"/>
              </a:rPr>
              <a:t>Τ</a:t>
            </a:r>
            <a:r>
              <a:rPr lang="el-GR" sz="2400" dirty="0">
                <a:latin typeface="+mj-lt"/>
              </a:rPr>
              <a:t>ο δ</a:t>
            </a:r>
            <a:r>
              <a:rPr lang="en-US" sz="2400" dirty="0" err="1">
                <a:latin typeface="+mj-lt"/>
              </a:rPr>
              <a:t>έ</a:t>
            </a:r>
            <a:r>
              <a:rPr lang="el-GR" sz="2400" dirty="0" err="1">
                <a:latin typeface="+mj-lt"/>
              </a:rPr>
              <a:t>ρμα</a:t>
            </a:r>
            <a:r>
              <a:rPr lang="el-GR" sz="2400" dirty="0">
                <a:latin typeface="+mj-lt"/>
              </a:rPr>
              <a:t>…</a:t>
            </a:r>
          </a:p>
          <a:p>
            <a:pPr marL="0" indent="0">
              <a:spcBef>
                <a:spcPts val="0"/>
              </a:spcBef>
              <a:defRPr/>
            </a:pPr>
            <a:endParaRPr lang="el-GR" sz="1400" dirty="0">
              <a:latin typeface="+mj-lt"/>
            </a:endParaRPr>
          </a:p>
          <a:p>
            <a:pPr marL="0" indent="0">
              <a:spcBef>
                <a:spcPts val="0"/>
              </a:spcBef>
              <a:defRPr/>
            </a:pPr>
            <a:r>
              <a:rPr lang="el-GR" sz="2400" dirty="0">
                <a:latin typeface="+mj-lt"/>
              </a:rPr>
              <a:t> είναι το πιο εκτεταμένο όργανο:</a:t>
            </a:r>
            <a:r>
              <a:rPr lang="fr-FR" sz="2400" dirty="0">
                <a:latin typeface="+mj-lt"/>
              </a:rPr>
              <a:t> </a:t>
            </a:r>
            <a:r>
              <a:rPr lang="el-GR" sz="2400" dirty="0">
                <a:latin typeface="+mj-lt"/>
              </a:rPr>
              <a:t>σε έναν άνδρα 70 k</a:t>
            </a:r>
            <a:r>
              <a:rPr lang="en-US" sz="2400" dirty="0">
                <a:latin typeface="+mj-lt"/>
              </a:rPr>
              <a:t>gr </a:t>
            </a:r>
            <a:r>
              <a:rPr lang="en-US" sz="2400" dirty="0" err="1">
                <a:latin typeface="+mj-lt"/>
              </a:rPr>
              <a:t>έ</a:t>
            </a:r>
            <a:r>
              <a:rPr lang="el-GR" sz="2400" dirty="0" err="1">
                <a:latin typeface="+mj-lt"/>
              </a:rPr>
              <a:t>χει</a:t>
            </a:r>
            <a:r>
              <a:rPr lang="el-GR" sz="2400" dirty="0">
                <a:latin typeface="+mj-lt"/>
              </a:rPr>
              <a:t> </a:t>
            </a:r>
            <a:r>
              <a:rPr lang="el-GR" sz="2400" b="1" dirty="0">
                <a:latin typeface="+mj-lt"/>
              </a:rPr>
              <a:t>έκταση περίπου 2m</a:t>
            </a:r>
            <a:r>
              <a:rPr lang="en-US" sz="2400" b="1" baseline="30000" dirty="0">
                <a:latin typeface="+mj-lt"/>
              </a:rPr>
              <a:t>2</a:t>
            </a:r>
            <a:r>
              <a:rPr lang="en-US" sz="2400" b="1" dirty="0">
                <a:latin typeface="+mj-lt"/>
              </a:rPr>
              <a:t> </a:t>
            </a:r>
            <a:r>
              <a:rPr lang="el-GR" sz="2400" dirty="0">
                <a:latin typeface="+mj-lt"/>
              </a:rPr>
              <a:t>και </a:t>
            </a:r>
            <a:r>
              <a:rPr lang="el-GR" sz="2400" b="1" dirty="0">
                <a:latin typeface="+mj-lt"/>
              </a:rPr>
              <a:t>βάρος 5 </a:t>
            </a:r>
            <a:r>
              <a:rPr lang="en-US" sz="2400" b="1" dirty="0" err="1">
                <a:latin typeface="+mj-lt"/>
              </a:rPr>
              <a:t>kgr</a:t>
            </a:r>
            <a:endParaRPr lang="el-GR" sz="2400" b="1" dirty="0">
              <a:latin typeface="+mj-lt"/>
            </a:endParaRPr>
          </a:p>
          <a:p>
            <a:pPr marL="0" indent="0">
              <a:spcBef>
                <a:spcPts val="0"/>
              </a:spcBef>
              <a:defRPr/>
            </a:pPr>
            <a:endParaRPr lang="el-GR" sz="1600" dirty="0">
              <a:latin typeface="+mj-lt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l-GR" sz="800" dirty="0">
              <a:solidFill>
                <a:srgbClr val="FFFF00"/>
              </a:solidFill>
              <a:latin typeface="+mj-lt"/>
              <a:cs typeface="Arial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l-GR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ε</a:t>
            </a:r>
            <a:r>
              <a:rPr lang="el-GR" sz="2400" dirty="0" err="1">
                <a:latin typeface="+mj-lt"/>
              </a:rPr>
              <a:t>κτ</a:t>
            </a:r>
            <a:r>
              <a:rPr lang="en-US" sz="2400" dirty="0" err="1">
                <a:latin typeface="+mj-lt"/>
              </a:rPr>
              <a:t>ό</a:t>
            </a:r>
            <a:r>
              <a:rPr lang="el-GR" sz="2400" dirty="0">
                <a:latin typeface="+mj-lt"/>
              </a:rPr>
              <a:t>ς από την </a:t>
            </a:r>
            <a:r>
              <a:rPr lang="el-GR" sz="2400" b="1" dirty="0">
                <a:latin typeface="+mj-lt"/>
              </a:rPr>
              <a:t>κάλυψη</a:t>
            </a:r>
            <a:r>
              <a:rPr lang="el-GR" sz="2400" dirty="0">
                <a:latin typeface="+mj-lt"/>
              </a:rPr>
              <a:t> του οργανισμού, επιτελεί και </a:t>
            </a:r>
            <a:r>
              <a:rPr lang="el-GR" sz="2400" b="1" dirty="0">
                <a:latin typeface="+mj-lt"/>
              </a:rPr>
              <a:t>πολλές άλλες λειτουργίες</a:t>
            </a:r>
          </a:p>
        </p:txBody>
      </p:sp>
      <p:sp>
        <p:nvSpPr>
          <p:cNvPr id="17410" name="1 - Τίτλος"/>
          <p:cNvSpPr>
            <a:spLocks noGrp="1"/>
          </p:cNvSpPr>
          <p:nvPr>
            <p:ph type="title"/>
          </p:nvPr>
        </p:nvSpPr>
        <p:spPr>
          <a:xfrm>
            <a:off x="1949021" y="116632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Εισαγωγή</a:t>
            </a:r>
            <a:r>
              <a:rPr lang="en-US" sz="3600" dirty="0">
                <a:solidFill>
                  <a:srgbClr val="0432FF"/>
                </a:solidFill>
              </a:rPr>
              <a:t> – </a:t>
            </a:r>
            <a:r>
              <a:rPr lang="el-GR" sz="3600" dirty="0">
                <a:solidFill>
                  <a:srgbClr val="0432FF"/>
                </a:solidFill>
              </a:rPr>
              <a:t>γενικά χαρακτηριστικά 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83DA49-8FA1-2B47-9C02-C41B3B4557BD}"/>
              </a:ext>
            </a:extLst>
          </p:cNvPr>
          <p:cNvSpPr/>
          <p:nvPr/>
        </p:nvSpPr>
        <p:spPr>
          <a:xfrm>
            <a:off x="7248129" y="6021288"/>
            <a:ext cx="327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  <a:latin typeface="akzidenz-grotesk"/>
              </a:rPr>
              <a:t>Gaspar Becerra (ca. 1520 - 1570)</a:t>
            </a:r>
            <a:endParaRPr lang="en-GR" dirty="0"/>
          </a:p>
        </p:txBody>
      </p:sp>
      <p:pic>
        <p:nvPicPr>
          <p:cNvPr id="1026" name="Picture 2" descr="Gaspar Becerra, A flayed man holding his own skin">
            <a:extLst>
              <a:ext uri="{FF2B5EF4-FFF2-40B4-BE49-F238E27FC236}">
                <a16:creationId xmlns:a16="http://schemas.microsoft.com/office/drawing/2014/main" id="{7DB71251-A091-9640-97BD-09119773A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763" y="1248009"/>
            <a:ext cx="3185058" cy="467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- Τίτλος"/>
          <p:cNvSpPr>
            <a:spLocks noGrp="1"/>
          </p:cNvSpPr>
          <p:nvPr>
            <p:ph type="title"/>
          </p:nvPr>
        </p:nvSpPr>
        <p:spPr>
          <a:xfrm>
            <a:off x="1958028" y="45720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Μελανινοκύτταρα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7" name="6 - Θέση περιεχομένου"/>
          <p:cNvSpPr>
            <a:spLocks noGrp="1"/>
          </p:cNvSpPr>
          <p:nvPr>
            <p:ph idx="1"/>
          </p:nvPr>
        </p:nvSpPr>
        <p:spPr>
          <a:xfrm>
            <a:off x="839416" y="1012589"/>
            <a:ext cx="5721348" cy="4525963"/>
          </a:xfrm>
        </p:spPr>
        <p:txBody>
          <a:bodyPr/>
          <a:lstStyle/>
          <a:p>
            <a:r>
              <a:rPr lang="el-GR" sz="2400" dirty="0"/>
              <a:t> βρίσκονται ανάμεσα στα κύτταρα της  </a:t>
            </a:r>
            <a:r>
              <a:rPr lang="el-GR" sz="2400" b="1" dirty="0"/>
              <a:t>βασικής στοιβάδας </a:t>
            </a:r>
            <a:r>
              <a:rPr lang="el-GR" sz="2400" dirty="0"/>
              <a:t>του δέρματος και στα </a:t>
            </a:r>
            <a:r>
              <a:rPr lang="el-GR" sz="2400" dirty="0" err="1"/>
              <a:t>τριχοθυλάκια</a:t>
            </a:r>
            <a:endParaRPr lang="en-US" sz="2400" dirty="0"/>
          </a:p>
          <a:p>
            <a:r>
              <a:rPr lang="el-GR" sz="400" dirty="0"/>
              <a:t> </a:t>
            </a:r>
            <a:endParaRPr lang="en-US" sz="400" dirty="0"/>
          </a:p>
          <a:p>
            <a:r>
              <a:rPr lang="el-GR" sz="2000" dirty="0">
                <a:solidFill>
                  <a:srgbClr val="0066FF"/>
                </a:solidFill>
                <a:sym typeface="Wingdings 3"/>
              </a:rPr>
              <a:t> </a:t>
            </a:r>
            <a:r>
              <a:rPr lang="el-GR" sz="2400" dirty="0"/>
              <a:t>είναι στρογγυλά κυτταρικά σώματα με μακριές, ακανόνιστες </a:t>
            </a:r>
            <a:r>
              <a:rPr lang="el-GR" sz="2400" b="1" dirty="0"/>
              <a:t>αποφυάδες</a:t>
            </a:r>
          </a:p>
          <a:p>
            <a:endParaRPr lang="en-US" sz="400" dirty="0"/>
          </a:p>
          <a:p>
            <a:r>
              <a:rPr lang="el-GR" sz="2000" dirty="0">
                <a:solidFill>
                  <a:srgbClr val="0066FF"/>
                </a:solidFill>
              </a:rPr>
              <a:t> </a:t>
            </a:r>
            <a:r>
              <a:rPr lang="el-GR" sz="2400" dirty="0"/>
              <a:t>οι αποφυάδες τους διακλαδίζονται  ανάμεσα στη βασική και την ακανθωτή στιβάδα</a:t>
            </a:r>
            <a:endParaRPr lang="el-GR" sz="2400" dirty="0">
              <a:sym typeface="Wingdings 3"/>
            </a:endParaRPr>
          </a:p>
          <a:p>
            <a:pPr>
              <a:buNone/>
            </a:pPr>
            <a:endParaRPr lang="el-GR" sz="400" dirty="0">
              <a:sym typeface="Wingdings 3"/>
            </a:endParaRPr>
          </a:p>
          <a:p>
            <a:r>
              <a:rPr lang="el-GR" sz="2000" dirty="0">
                <a:solidFill>
                  <a:srgbClr val="0066FF"/>
                </a:solidFill>
                <a:sym typeface="Wingdings 3"/>
              </a:rPr>
              <a:t> </a:t>
            </a:r>
            <a:r>
              <a:rPr lang="el-GR" sz="2400" dirty="0"/>
              <a:t>παράγουν  </a:t>
            </a:r>
            <a:r>
              <a:rPr lang="el-GR" sz="2400" b="1" dirty="0"/>
              <a:t>χρωστικές</a:t>
            </a:r>
            <a:r>
              <a:rPr lang="en-US" sz="2400" dirty="0"/>
              <a:t>:</a:t>
            </a:r>
            <a:r>
              <a:rPr lang="el-GR" sz="2400" dirty="0"/>
              <a:t> </a:t>
            </a:r>
            <a:endParaRPr lang="en-US" sz="2400" dirty="0"/>
          </a:p>
          <a:p>
            <a:pPr>
              <a:buNone/>
            </a:pPr>
            <a:r>
              <a:rPr lang="el-GR" sz="2400" dirty="0"/>
              <a:t>  - την </a:t>
            </a:r>
            <a:r>
              <a:rPr lang="el-GR" sz="2400" dirty="0" err="1"/>
              <a:t>ευμελανίνη</a:t>
            </a:r>
            <a:r>
              <a:rPr lang="el-GR" sz="2400" dirty="0"/>
              <a:t> (σκούρο χρώμα του δέρματος και των τριχών) </a:t>
            </a:r>
          </a:p>
          <a:p>
            <a:pPr>
              <a:buNone/>
            </a:pPr>
            <a:r>
              <a:rPr lang="el-GR" sz="2400" dirty="0"/>
              <a:t>  - την </a:t>
            </a:r>
            <a:r>
              <a:rPr lang="el-GR" sz="2400" dirty="0" err="1"/>
              <a:t>φαιομελανίνη</a:t>
            </a:r>
            <a:r>
              <a:rPr lang="el-GR" sz="2400" dirty="0"/>
              <a:t> (βρίσκεται στις κόκκινες τρίχες) </a:t>
            </a:r>
            <a:endParaRPr lang="en-US" sz="2400" dirty="0"/>
          </a:p>
        </p:txBody>
      </p:sp>
      <p:pic>
        <p:nvPicPr>
          <p:cNvPr id="1028" name="Picture 4" descr="Mechanism Of Skin Cell Turnover Illustration. Melanin And Melanocytes..  Royalty Free Cliparts, Vectors, And Stock Illustration. Image 123641043.">
            <a:extLst>
              <a:ext uri="{FF2B5EF4-FFF2-40B4-BE49-F238E27FC236}">
                <a16:creationId xmlns:a16="http://schemas.microsoft.com/office/drawing/2014/main" id="{F0448909-1A62-2842-AF4F-26DBDED0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782" y="4050237"/>
            <a:ext cx="3275856" cy="273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~AUT0032">
            <a:extLst>
              <a:ext uri="{FF2B5EF4-FFF2-40B4-BE49-F238E27FC236}">
                <a16:creationId xmlns:a16="http://schemas.microsoft.com/office/drawing/2014/main" id="{2C1F3790-1DAC-BF4A-B41E-3E6911EA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/>
          </a:blip>
          <a:srcRect r="5556"/>
          <a:stretch>
            <a:fillRect/>
          </a:stretch>
        </p:blipFill>
        <p:spPr bwMode="auto">
          <a:xfrm>
            <a:off x="7654150" y="1012589"/>
            <a:ext cx="2573144" cy="3037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Λε</a:t>
            </a:r>
            <a:r>
              <a:rPr lang="en-US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ύ</a:t>
            </a:r>
            <a:r>
              <a:rPr lang="el-GR" sz="3600" kern="0" dirty="0" err="1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κη</a:t>
            </a:r>
            <a:endParaRPr lang="en-US" sz="3200" kern="0" dirty="0">
              <a:solidFill>
                <a:srgbClr val="0432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Vitiligo - Symptoms and causes - Mayo Clinic">
            <a:extLst>
              <a:ext uri="{FF2B5EF4-FFF2-40B4-BE49-F238E27FC236}">
                <a16:creationId xmlns:a16="http://schemas.microsoft.com/office/drawing/2014/main" id="{AF2065CC-C1C2-6C43-AEA8-C105B6DBA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4"/>
          <a:stretch/>
        </p:blipFill>
        <p:spPr bwMode="auto">
          <a:xfrm>
            <a:off x="3863752" y="1115016"/>
            <a:ext cx="4464496" cy="52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5923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US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M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ελάνωμα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765794-035E-4547-9988-15FE9E6A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0" y="1484784"/>
            <a:ext cx="5842000" cy="424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7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128467" y="255190"/>
            <a:ext cx="36253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K</a:t>
            </a:r>
            <a:r>
              <a:rPr lang="el-GR" altLang="el-GR" sz="32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ύτταρα</a:t>
            </a:r>
            <a:r>
              <a:rPr lang="el-GR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Langerhans</a:t>
            </a:r>
            <a:endParaRPr lang="el-GR" sz="3200" dirty="0">
              <a:solidFill>
                <a:srgbClr val="0432FF"/>
              </a:solidFill>
            </a:endParaRPr>
          </a:p>
        </p:txBody>
      </p:sp>
      <p:pic>
        <p:nvPicPr>
          <p:cNvPr id="14338" name="Picture 2" descr="Σχετική εικόνα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61" y="2897179"/>
            <a:ext cx="4104456" cy="362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379084" y="867429"/>
            <a:ext cx="477798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latin typeface="+mj-lt"/>
              </a:rPr>
              <a:t>Ανακαλύφθηκαν το 1868 από τον Γερμανό </a:t>
            </a:r>
            <a:r>
              <a:rPr lang="el-GR" sz="2400" dirty="0" err="1">
                <a:latin typeface="+mj-lt"/>
              </a:rPr>
              <a:t>Paul</a:t>
            </a:r>
            <a:r>
              <a:rPr lang="el-GR" sz="2400" dirty="0">
                <a:latin typeface="+mj-lt"/>
              </a:rPr>
              <a:t> </a:t>
            </a:r>
            <a:r>
              <a:rPr lang="el-GR" sz="2400" dirty="0" err="1">
                <a:latin typeface="+mj-lt"/>
              </a:rPr>
              <a:t>Langerhans</a:t>
            </a:r>
            <a:r>
              <a:rPr lang="el-GR" sz="2400" dirty="0">
                <a:latin typeface="+mj-lt"/>
              </a:rPr>
              <a:t>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altLang="el-GR" sz="1100" dirty="0">
              <a:latin typeface="+mj-lt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Το κύτταρο </a:t>
            </a:r>
            <a:r>
              <a:rPr lang="en-US" altLang="el-GR" sz="2400" dirty="0">
                <a:latin typeface="+mj-lt"/>
                <a:cs typeface="Calibri" panose="020F0502020204030204" pitchFamily="34" charset="0"/>
                <a:sym typeface="Wingdings"/>
              </a:rPr>
              <a:t>Langerhans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είναι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δενδριτικό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 κύτταρο, </a:t>
            </a:r>
            <a:r>
              <a:rPr lang="el-GR" altLang="en-US" sz="2400" dirty="0">
                <a:latin typeface="+mj-lt"/>
                <a:cs typeface="Calibri" panose="020F0502020204030204" pitchFamily="34" charset="0"/>
              </a:rPr>
              <a:t>προέρχεται από </a:t>
            </a:r>
            <a:r>
              <a:rPr lang="el-GR" altLang="en-US" sz="2400" i="1" dirty="0">
                <a:latin typeface="+mj-lt"/>
                <a:cs typeface="Calibri" panose="020F0502020204030204" pitchFamily="34" charset="0"/>
              </a:rPr>
              <a:t>το μυελό των οστών</a:t>
            </a:r>
            <a:r>
              <a:rPr lang="el-GR" altLang="en-US" sz="2400" dirty="0">
                <a:latin typeface="+mj-lt"/>
                <a:cs typeface="Calibri" panose="020F0502020204030204" pitchFamily="34" charset="0"/>
              </a:rPr>
              <a:t>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και εντοπίζεται αποκλειστικά στην επιδερμίδα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400" dirty="0">
              <a:latin typeface="+mj-lt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Ανήκει στα </a:t>
            </a:r>
            <a:r>
              <a:rPr lang="el-GR" altLang="el-GR" sz="2400" b="1" dirty="0" err="1">
                <a:latin typeface="+mj-lt"/>
                <a:cs typeface="Calibri" panose="020F0502020204030204" pitchFamily="34" charset="0"/>
                <a:sym typeface="Wingdings"/>
              </a:rPr>
              <a:t>αντιγονοπαρουσιαστικά</a:t>
            </a:r>
            <a:r>
              <a:rPr lang="el-GR" altLang="el-GR" sz="2400" b="1" dirty="0">
                <a:latin typeface="+mj-lt"/>
                <a:cs typeface="Calibri" panose="020F0502020204030204" pitchFamily="34" charset="0"/>
                <a:sym typeface="Wingdings"/>
              </a:rPr>
              <a:t> κύτταρα 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και παίζει σημαντικό ρόλο στην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ανοσιακή</a:t>
            </a:r>
            <a:r>
              <a:rPr lang="el-GR" altLang="el-GR" sz="2400" dirty="0">
                <a:latin typeface="+mj-lt"/>
                <a:cs typeface="Calibri" panose="020F0502020204030204" pitchFamily="34" charset="0"/>
                <a:sym typeface="Wingdings"/>
              </a:rPr>
              <a:t> απάντηση του δέρματος σε ξένα αντιγόνα, μικρόβια, </a:t>
            </a:r>
            <a:r>
              <a:rPr lang="el-GR" altLang="el-GR" sz="2400" dirty="0" err="1">
                <a:latin typeface="+mj-lt"/>
                <a:cs typeface="Calibri" panose="020F0502020204030204" pitchFamily="34" charset="0"/>
                <a:sym typeface="Wingdings"/>
              </a:rPr>
              <a:t>κ.α</a:t>
            </a:r>
            <a:endParaRPr lang="el-GR" altLang="el-GR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2400" dirty="0">
              <a:latin typeface="+mj-lt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l-GR" altLang="el-GR" sz="24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5" name="Picture 4" descr="220px-Paul_Langerhans">
            <a:hlinkClick r:id="rId4"/>
            <a:extLst>
              <a:ext uri="{FF2B5EF4-FFF2-40B4-BE49-F238E27FC236}">
                <a16:creationId xmlns:a16="http://schemas.microsoft.com/office/drawing/2014/main" id="{625593CC-1B38-EA46-9F11-4CD565273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24179" y="529289"/>
            <a:ext cx="1658938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Users\KONSTANTINOS\Desktop\FV_Langerhans_Epid_Text_GB.jpg">
            <a:extLst>
              <a:ext uri="{FF2B5EF4-FFF2-40B4-BE49-F238E27FC236}">
                <a16:creationId xmlns:a16="http://schemas.microsoft.com/office/drawing/2014/main" id="{16865DA6-B5D4-9148-9FC8-FA0A74A47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088044" y="529288"/>
            <a:ext cx="2451111" cy="193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7766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614761" y="332657"/>
            <a:ext cx="29624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el-GR" sz="320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</a:t>
            </a:r>
            <a:r>
              <a:rPr lang="el-GR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ύτταρα</a:t>
            </a:r>
            <a:r>
              <a:rPr lang="el-GR" altLang="el-GR" sz="3200" dirty="0">
                <a:solidFill>
                  <a:srgbClr val="043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Merkel</a:t>
            </a:r>
            <a:endParaRPr lang="el-GR" sz="3200" dirty="0">
              <a:solidFill>
                <a:srgbClr val="0432FF"/>
              </a:solidFill>
            </a:endParaRPr>
          </a:p>
        </p:txBody>
      </p:sp>
      <p:pic>
        <p:nvPicPr>
          <p:cNvPr id="15362" name="Picture 2" descr="Αποτέλεσμα εικόνας για merkel ce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6160" y="1643113"/>
            <a:ext cx="3028950" cy="277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Ορθογώνιο 3"/>
          <p:cNvSpPr/>
          <p:nvPr/>
        </p:nvSpPr>
        <p:spPr>
          <a:xfrm>
            <a:off x="1896368" y="1643113"/>
            <a:ext cx="563979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Τα κύτταρα </a:t>
            </a:r>
            <a:r>
              <a:rPr lang="en-US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Merkel </a:t>
            </a: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ανευρίσκονται κυρίως στην περιοχή του προσώπου και των </a:t>
            </a:r>
            <a:r>
              <a:rPr lang="el-GR" altLang="el-GR" sz="24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ακροδακτύλων</a:t>
            </a:r>
            <a:endParaRPr lang="el-GR" altLang="el-GR" sz="24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Προέρχονται από την 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νευρική ακρολοφία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4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Συμμετέχουν στην </a:t>
            </a:r>
            <a:r>
              <a:rPr lang="el-GR" altLang="el-GR" sz="24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αίσθηση της αφής</a:t>
            </a:r>
            <a:endParaRPr lang="el-GR" altLang="el-G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840888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το χόριο</a:t>
            </a:r>
            <a:endParaRPr lang="en-US" sz="2800" b="1" dirty="0">
              <a:solidFill>
                <a:srgbClr val="C00000"/>
              </a:solidFill>
            </a:endParaRPr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4595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4007768" y="3645025"/>
            <a:ext cx="2366838" cy="38365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4238625" y="4451352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51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903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-3121"/>
            <a:ext cx="8229600" cy="839833"/>
          </a:xfrm>
        </p:spPr>
        <p:txBody>
          <a:bodyPr/>
          <a:lstStyle/>
          <a:p>
            <a:br>
              <a:rPr lang="el-GR" sz="3200" dirty="0"/>
            </a:br>
            <a:r>
              <a:rPr lang="el-GR" sz="3600" dirty="0">
                <a:solidFill>
                  <a:srgbClr val="0066FF"/>
                </a:solidFill>
              </a:rPr>
              <a:t>Χόριο</a:t>
            </a:r>
            <a:r>
              <a:rPr lang="el-GR" sz="3600" dirty="0"/>
              <a:t> </a:t>
            </a:r>
            <a:br>
              <a:rPr lang="el-GR" sz="3200" dirty="0"/>
            </a:br>
            <a:endParaRPr lang="el-GR" sz="3200" dirty="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47528" y="1166018"/>
            <a:ext cx="5616624" cy="5143302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το χόριο βρίσκεται ακριβώς κάτω από την επιδερμίδα και την στηρίζει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έχει πάχος  από 0,5 έως 4,0mm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αποτελείται από </a:t>
            </a:r>
            <a:r>
              <a:rPr lang="el-GR" sz="2400" b="1" dirty="0"/>
              <a:t>συνδετικό ιστό </a:t>
            </a:r>
            <a:r>
              <a:rPr lang="el-GR" sz="2400" dirty="0"/>
              <a:t>(κολλαγόνο 75%  και </a:t>
            </a:r>
            <a:r>
              <a:rPr lang="el-GR" sz="2400" dirty="0" err="1"/>
              <a:t>ελαστίνη</a:t>
            </a:r>
            <a:r>
              <a:rPr lang="el-GR" sz="2400" dirty="0"/>
              <a:t> 4%), </a:t>
            </a:r>
            <a:r>
              <a:rPr lang="el-GR" sz="2400" b="1" dirty="0"/>
              <a:t>θεμέλιο ουσία </a:t>
            </a:r>
            <a:r>
              <a:rPr lang="el-GR" sz="2400" dirty="0"/>
              <a:t>και </a:t>
            </a:r>
            <a:r>
              <a:rPr lang="el-GR" sz="2400" b="1" dirty="0"/>
              <a:t>λίγα κύτταρα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/>
              <a:t>    </a:t>
            </a:r>
            <a:endParaRPr lang="el-GR" sz="800" dirty="0"/>
          </a:p>
          <a:p>
            <a:pPr>
              <a:lnSpc>
                <a:spcPct val="90000"/>
              </a:lnSpc>
              <a:buFontTx/>
              <a:buNone/>
            </a:pPr>
            <a:endParaRPr lang="el-GR" sz="8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</a:t>
            </a:r>
            <a:r>
              <a:rPr lang="el-GR" sz="2000" dirty="0"/>
              <a:t> </a:t>
            </a:r>
            <a:r>
              <a:rPr lang="el-GR" sz="2400" dirty="0"/>
              <a:t>η </a:t>
            </a:r>
            <a:r>
              <a:rPr lang="el-GR" sz="2400" b="1" dirty="0"/>
              <a:t>θεμέλιος ουσία </a:t>
            </a:r>
            <a:r>
              <a:rPr lang="el-GR" sz="2400" dirty="0"/>
              <a:t>είναι παχύρρευστο, κολλοειδές υγρό, που γεμίζει τα ενδιάμεσα διαστήματα μεταξύ των κυττάρων και των ινών του δέρματος </a:t>
            </a:r>
          </a:p>
        </p:txBody>
      </p:sp>
      <p:pic>
        <p:nvPicPr>
          <p:cNvPr id="5" name="Picture 3" descr="~AUT0012">
            <a:extLst>
              <a:ext uri="{FF2B5EF4-FFF2-40B4-BE49-F238E27FC236}">
                <a16:creationId xmlns:a16="http://schemas.microsoft.com/office/drawing/2014/main" id="{3C363220-C5EE-FB45-9FD5-A69FB7960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7" y="1031077"/>
            <a:ext cx="3187891" cy="2706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0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39732" y="934285"/>
            <a:ext cx="2034422" cy="129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2189163" y="-187343"/>
            <a:ext cx="82296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br>
              <a:rPr lang="el-GR" sz="3200" dirty="0">
                <a:solidFill>
                  <a:srgbClr val="0432FF"/>
                </a:solidFill>
                <a:latin typeface="Calibri" pitchFamily="34" charset="0"/>
              </a:rPr>
            </a:br>
            <a:r>
              <a:rPr lang="el-GR" sz="3600" dirty="0">
                <a:solidFill>
                  <a:srgbClr val="0432FF"/>
                </a:solidFill>
                <a:latin typeface="Calibri" pitchFamily="34" charset="0"/>
              </a:rPr>
              <a:t>Δομή χορίου</a:t>
            </a:r>
            <a:endParaRPr lang="el-GR" sz="3200" dirty="0">
              <a:solidFill>
                <a:srgbClr val="0432FF"/>
              </a:solidFill>
              <a:latin typeface="Calibri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814F96-9F88-494A-9FD7-02C3F2C45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3656" y="980728"/>
            <a:ext cx="4480617" cy="3280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664BF-7720-9140-9881-7B0C1DC6A31B}"/>
              </a:ext>
            </a:extLst>
          </p:cNvPr>
          <p:cNvSpPr txBox="1"/>
          <p:nvPr/>
        </p:nvSpPr>
        <p:spPr>
          <a:xfrm>
            <a:off x="1475467" y="1535631"/>
            <a:ext cx="1744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Θηλώδες</a:t>
            </a:r>
            <a:r>
              <a:rPr lang="el-GR" dirty="0">
                <a:highlight>
                  <a:srgbClr val="FFFF00"/>
                </a:highlight>
              </a:rPr>
              <a:t> χόριο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866D73-AB67-FF4D-AE00-2B7E41713D44}"/>
              </a:ext>
            </a:extLst>
          </p:cNvPr>
          <p:cNvSpPr txBox="1"/>
          <p:nvPr/>
        </p:nvSpPr>
        <p:spPr>
          <a:xfrm>
            <a:off x="1453272" y="2969661"/>
            <a:ext cx="1738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Δικτυωτό χόριο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D709B391-CA08-0F47-948D-8EA41B7666E3}"/>
              </a:ext>
            </a:extLst>
          </p:cNvPr>
          <p:cNvSpPr/>
          <p:nvPr/>
        </p:nvSpPr>
        <p:spPr>
          <a:xfrm>
            <a:off x="3525528" y="1339362"/>
            <a:ext cx="432048" cy="1080120"/>
          </a:xfrm>
          <a:prstGeom prst="leftBrac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7" name="Left Brace 16">
            <a:extLst>
              <a:ext uri="{FF2B5EF4-FFF2-40B4-BE49-F238E27FC236}">
                <a16:creationId xmlns:a16="http://schemas.microsoft.com/office/drawing/2014/main" id="{98268606-C5CC-4C4E-AEAD-1173C8B790C8}"/>
              </a:ext>
            </a:extLst>
          </p:cNvPr>
          <p:cNvSpPr/>
          <p:nvPr/>
        </p:nvSpPr>
        <p:spPr>
          <a:xfrm>
            <a:off x="3419449" y="2582909"/>
            <a:ext cx="432048" cy="1512168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DA8AB0C1-2A13-8343-BCF7-F2A081906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529" y="4095077"/>
            <a:ext cx="6264261" cy="328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25471" rIns="0" bIns="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kern="0" dirty="0"/>
              <a:t>Περιέχει</a:t>
            </a:r>
            <a:r>
              <a:rPr lang="en-US" sz="2000" kern="0" dirty="0"/>
              <a:t>: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kern="0" dirty="0"/>
              <a:t>-</a:t>
            </a:r>
            <a:r>
              <a:rPr lang="el-GR" sz="2000" kern="0" dirty="0" err="1"/>
              <a:t>ινοβλάστες</a:t>
            </a:r>
            <a:r>
              <a:rPr lang="el-GR" sz="2000" kern="0" dirty="0"/>
              <a:t> 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kern="0" dirty="0"/>
              <a:t>-λεμφοκύτταρα, </a:t>
            </a:r>
            <a:r>
              <a:rPr lang="el-GR" sz="2000" kern="0" dirty="0" err="1"/>
              <a:t>μαστοκύτταρα</a:t>
            </a:r>
            <a:r>
              <a:rPr lang="el-GR" sz="2000" kern="0" dirty="0"/>
              <a:t>, </a:t>
            </a:r>
            <a:r>
              <a:rPr lang="el-GR" sz="2000" kern="0" dirty="0" err="1"/>
              <a:t>μακροφάγα</a:t>
            </a:r>
            <a:r>
              <a:rPr lang="el-GR" sz="2000" kern="0" dirty="0"/>
              <a:t> κύτταρα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νεύρα και νευρικές απολήξεις</a:t>
            </a:r>
          </a:p>
          <a:p>
            <a:pPr marL="0" indent="0" defTabSz="449263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αιμοφόρα και λεμφοφόρα αγγεία </a:t>
            </a:r>
          </a:p>
          <a:p>
            <a:pPr marL="0" indent="0" defTabSz="449263" eaLnBrk="1" hangingPunct="1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σμηγματογόνους και ιδρωτοποιούς αδένες</a:t>
            </a:r>
          </a:p>
          <a:p>
            <a:pPr marL="0" indent="0" defTabSz="449263" eaLnBrk="1" hangingPunct="1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l-GR" sz="2000" b="1" kern="0" dirty="0">
                <a:solidFill>
                  <a:srgbClr val="0066FF"/>
                </a:solidFill>
              </a:rPr>
              <a:t>-</a:t>
            </a:r>
            <a:r>
              <a:rPr lang="el-GR" sz="2000" kern="0" dirty="0"/>
              <a:t> θύλακες των τριχών με τους </a:t>
            </a:r>
            <a:r>
              <a:rPr lang="el-GR" sz="2000" kern="0" dirty="0" err="1"/>
              <a:t>ορθωτήρες</a:t>
            </a:r>
            <a:r>
              <a:rPr lang="el-GR" sz="2000" kern="0" dirty="0"/>
              <a:t> μύες </a:t>
            </a:r>
          </a:p>
          <a:p>
            <a:pPr marL="0" indent="0" defTabSz="449263" eaLnBrk="1" hangingPunct="1">
              <a:spcBef>
                <a:spcPts val="0"/>
              </a:spcBef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l-GR" sz="2000" kern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χόριο</a:t>
            </a:r>
            <a:endParaRPr lang="en-US" sz="2400" dirty="0"/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800" b="1" dirty="0">
                <a:solidFill>
                  <a:srgbClr val="C00000"/>
                </a:solidFill>
              </a:rPr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4595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4007768" y="3645025"/>
            <a:ext cx="2366838" cy="383655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4238625" y="4451352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51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24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635445"/>
          </a:xfrm>
        </p:spPr>
        <p:txBody>
          <a:bodyPr vert="horz" wrap="square" lIns="0" tIns="35268" rIns="0" bIns="0" numCol="1" anchor="ctr" anchorCtr="0" compatLnSpc="1">
            <a:prstTxWarp prst="textNoShape">
              <a:avLst/>
            </a:prstTxWarp>
          </a:bodyPr>
          <a:lstStyle/>
          <a:p>
            <a:pPr defTabSz="407988" eaLnBrk="1" hangingPunct="1">
              <a:lnSpc>
                <a:spcPct val="93000"/>
              </a:lnSpc>
              <a:buClr>
                <a:srgbClr val="000000"/>
              </a:buClr>
              <a:tabLst>
                <a:tab pos="0" algn="l"/>
                <a:tab pos="406400" algn="l"/>
                <a:tab pos="814388" algn="l"/>
                <a:tab pos="1220788" algn="l"/>
                <a:tab pos="1628775" algn="l"/>
                <a:tab pos="2036763" algn="l"/>
                <a:tab pos="2443163" algn="l"/>
                <a:tab pos="2851150" algn="l"/>
                <a:tab pos="3259138" algn="l"/>
                <a:tab pos="3665538" algn="l"/>
                <a:tab pos="4073525" algn="l"/>
                <a:tab pos="4481513" algn="l"/>
                <a:tab pos="4889500" algn="l"/>
                <a:tab pos="5295900" algn="l"/>
                <a:tab pos="5703888" algn="l"/>
                <a:tab pos="6111875" algn="l"/>
                <a:tab pos="6518275" algn="l"/>
                <a:tab pos="6926263" algn="l"/>
                <a:tab pos="7334250" algn="l"/>
                <a:tab pos="7742238" algn="l"/>
                <a:tab pos="8148638" algn="l"/>
              </a:tabLst>
            </a:pPr>
            <a:r>
              <a:rPr lang="el-GR" sz="3600" dirty="0">
                <a:solidFill>
                  <a:srgbClr val="0432FF"/>
                </a:solidFill>
              </a:rPr>
              <a:t>Υπόδερμα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>
          <a:xfrm>
            <a:off x="1775520" y="1421955"/>
            <a:ext cx="5626968" cy="4525963"/>
          </a:xfrm>
        </p:spPr>
        <p:txBody>
          <a:bodyPr/>
          <a:lstStyle/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n-US" sz="2400" dirty="0">
                <a:solidFill>
                  <a:srgbClr val="0066FF"/>
                </a:solidFill>
                <a:sym typeface="Wingdings 3"/>
              </a:rPr>
              <a:t> </a:t>
            </a:r>
            <a:r>
              <a:rPr lang="el-GR" sz="2400" dirty="0"/>
              <a:t>λιπώδη ιστό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 </a:t>
            </a:r>
            <a:r>
              <a:rPr lang="el-GR" sz="2400" dirty="0"/>
              <a:t>αγγεία 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400" dirty="0">
              <a:solidFill>
                <a:srgbClr val="0066FF"/>
              </a:solidFill>
              <a:sym typeface="Wingdings 3"/>
            </a:endParaRP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>
                <a:solidFill>
                  <a:srgbClr val="0066FF"/>
                </a:solidFill>
                <a:sym typeface="Wingdings 3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 </a:t>
            </a:r>
            <a:r>
              <a:rPr lang="el-GR" sz="2400" dirty="0"/>
              <a:t>νεύρα</a:t>
            </a:r>
          </a:p>
          <a:p>
            <a:pPr marL="0" indent="0" defTabSz="449263" eaLnBrk="1" hangingPunct="1"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l-GR" sz="2400" dirty="0"/>
          </a:p>
          <a:p>
            <a:r>
              <a:rPr lang="el-GR" sz="2400" dirty="0">
                <a:sym typeface="Wingdings 3"/>
              </a:rPr>
              <a:t>Λειτουργίες του υποδέρματος</a:t>
            </a:r>
            <a:r>
              <a:rPr lang="en-US" sz="2400" dirty="0">
                <a:sym typeface="Wingdings 3"/>
              </a:rPr>
              <a:t>: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προστατεύει από πιέσεις τα εσωτερικά όργανα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αποτελεί αποθήκη ενέργειας</a:t>
            </a:r>
          </a:p>
          <a:p>
            <a:pPr>
              <a:buNone/>
            </a:pPr>
            <a:endParaRPr lang="el-GR" sz="400" dirty="0">
              <a:solidFill>
                <a:srgbClr val="0066FF"/>
              </a:solidFill>
              <a:sym typeface="Wingdings 3"/>
            </a:endParaRPr>
          </a:p>
          <a:p>
            <a:pPr>
              <a:buNone/>
            </a:pPr>
            <a:r>
              <a:rPr lang="el-GR" sz="2400" dirty="0">
                <a:solidFill>
                  <a:srgbClr val="0066FF"/>
                </a:solidFill>
                <a:sym typeface="Wingdings 3"/>
              </a:rPr>
              <a:t>    </a:t>
            </a:r>
            <a:r>
              <a:rPr lang="el-GR" sz="2400" dirty="0">
                <a:sym typeface="Wingdings 3"/>
              </a:rPr>
              <a:t>διατηρεί τη θερμοκρασία στο σώμα</a:t>
            </a:r>
            <a:endParaRPr lang="en-US" sz="2400" dirty="0"/>
          </a:p>
        </p:txBody>
      </p:sp>
      <p:pic>
        <p:nvPicPr>
          <p:cNvPr id="4098" name="Picture 2" descr="Skin &amp; Nutrition – Marine Matrix">
            <a:extLst>
              <a:ext uri="{FF2B5EF4-FFF2-40B4-BE49-F238E27FC236}">
                <a16:creationId xmlns:a16="http://schemas.microsoft.com/office/drawing/2014/main" id="{130813EC-938E-324A-8AD5-A20389F99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3" y="910083"/>
            <a:ext cx="4572001" cy="306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ypodermis (subcutis, subcutaneous tissue) – Veterinary Histology">
            <a:extLst>
              <a:ext uri="{FF2B5EF4-FFF2-40B4-BE49-F238E27FC236}">
                <a16:creationId xmlns:a16="http://schemas.microsoft.com/office/drawing/2014/main" id="{59C1ED29-EE91-854D-8E42-BDD76DC68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23" y="4176414"/>
            <a:ext cx="3639910" cy="240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457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728662"/>
          </a:xfrm>
        </p:spPr>
        <p:txBody>
          <a:bodyPr/>
          <a:lstStyle/>
          <a:p>
            <a:pPr eaLnBrk="1" hangingPunct="1"/>
            <a:r>
              <a:rPr lang="el-GR" sz="3600" dirty="0">
                <a:solidFill>
                  <a:srgbClr val="0432FF"/>
                </a:solidFill>
              </a:rPr>
              <a:t>Λειτουργίες του δέρματος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35560" y="1154112"/>
            <a:ext cx="8686800" cy="54292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l-GR" sz="2200" b="1" dirty="0"/>
              <a:t>προστατεύει από: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χημικά                                                              κερατίνη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υπεριώδη                                                        μελανίνη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</a:t>
            </a:r>
            <a:r>
              <a:rPr lang="el-GR" sz="2200" dirty="0" err="1"/>
              <a:t>απτίνες</a:t>
            </a:r>
            <a:r>
              <a:rPr lang="el-GR" sz="2200" dirty="0"/>
              <a:t>-αντιγόνα                                           κύτταρα </a:t>
            </a:r>
            <a:r>
              <a:rPr lang="en-US" sz="2200" dirty="0"/>
              <a:t>Langerhans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μικρόβια</a:t>
            </a:r>
            <a:r>
              <a:rPr lang="en-US" sz="2200" dirty="0"/>
              <a:t>                                                          </a:t>
            </a:r>
            <a:r>
              <a:rPr lang="el-GR" sz="2200" dirty="0"/>
              <a:t>κύτταρα </a:t>
            </a:r>
            <a:r>
              <a:rPr lang="en-US" sz="2200" dirty="0"/>
              <a:t>Langerhans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απώλεια </a:t>
            </a:r>
            <a:r>
              <a:rPr lang="en-US" sz="2200" dirty="0"/>
              <a:t>H2O-</a:t>
            </a:r>
            <a:r>
              <a:rPr lang="el-GR" sz="2200" dirty="0"/>
              <a:t>ηλεκτρολυτών</a:t>
            </a:r>
            <a:r>
              <a:rPr lang="en-US" sz="2200" dirty="0"/>
              <a:t>                       </a:t>
            </a:r>
            <a:r>
              <a:rPr lang="el-GR" sz="2200" dirty="0"/>
              <a:t>κερατίνη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κραδασμούς                                                    χόριο-υπόδερμα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/>
              <a:t>συντελεί στην ρύθμιση: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</a:t>
            </a:r>
            <a:r>
              <a:rPr lang="el-GR" sz="2200" dirty="0">
                <a:sym typeface="Wingdings 3" pitchFamily="18" charset="2"/>
              </a:rPr>
              <a:t>- </a:t>
            </a:r>
            <a:r>
              <a:rPr lang="el-GR" sz="2200" dirty="0"/>
              <a:t>θερμοκρασίας                                                αγγεία-</a:t>
            </a:r>
            <a:r>
              <a:rPr lang="el-GR" sz="2200" dirty="0" err="1"/>
              <a:t>εκκρινείς</a:t>
            </a:r>
            <a:r>
              <a:rPr lang="el-GR" sz="2200" dirty="0"/>
              <a:t> ιδρωτοποιοί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αισθητικότητας                                              νευρικές απολήξεις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οσμής   </a:t>
            </a:r>
            <a:r>
              <a:rPr lang="en-US" sz="2200" dirty="0"/>
              <a:t>  </a:t>
            </a:r>
            <a:r>
              <a:rPr lang="el-GR" sz="2200" dirty="0"/>
              <a:t>                                                          </a:t>
            </a:r>
            <a:r>
              <a:rPr lang="el-GR" sz="2200" dirty="0" err="1"/>
              <a:t>αποκρινείς</a:t>
            </a:r>
            <a:r>
              <a:rPr lang="el-GR" sz="2200" dirty="0"/>
              <a:t> ιδρωτοποιοί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000" b="1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200" b="1" dirty="0">
                <a:sym typeface="Wingdings 3" pitchFamily="18" charset="2"/>
              </a:rPr>
              <a:t> </a:t>
            </a:r>
            <a:r>
              <a:rPr lang="en-US" sz="2200" b="1" dirty="0">
                <a:sym typeface="Wingdings 3" pitchFamily="18" charset="2"/>
              </a:rPr>
              <a:t> </a:t>
            </a:r>
            <a:r>
              <a:rPr lang="el-GR" sz="2200" b="1" dirty="0"/>
              <a:t>άλλες λειτουργίες</a:t>
            </a:r>
            <a:r>
              <a:rPr lang="en-US" sz="2200" b="1" dirty="0"/>
              <a:t>:</a:t>
            </a:r>
            <a:endParaRPr lang="el-GR" sz="2200" b="1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λίπανση                                                           σμηγματογόνοι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αποθήκη θερμίδων                                       υποδόριος λιπώδης ιστός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- σύνθεση </a:t>
            </a:r>
            <a:r>
              <a:rPr lang="el-GR" sz="2200" dirty="0" err="1"/>
              <a:t>βιτ</a:t>
            </a:r>
            <a:r>
              <a:rPr lang="el-GR" sz="2200" dirty="0"/>
              <a:t>. </a:t>
            </a:r>
            <a:r>
              <a:rPr lang="en-US" sz="2200" dirty="0"/>
              <a:t>D</a:t>
            </a:r>
            <a:r>
              <a:rPr lang="el-GR" sz="2200" dirty="0"/>
              <a:t>                                               </a:t>
            </a:r>
            <a:r>
              <a:rPr lang="el-GR" sz="2200" dirty="0" err="1"/>
              <a:t>κερατινοκύτταρο</a:t>
            </a:r>
            <a:endParaRPr lang="el-GR" sz="2200" dirty="0"/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l-GR" sz="2200" dirty="0"/>
              <a:t>  </a:t>
            </a:r>
            <a:endParaRPr lang="en-US" sz="2200" b="1" dirty="0"/>
          </a:p>
          <a:p>
            <a:pPr eaLnBrk="1" hangingPunct="1">
              <a:lnSpc>
                <a:spcPct val="80000"/>
              </a:lnSpc>
            </a:pPr>
            <a:endParaRPr lang="el-GR" sz="1600" b="1" dirty="0"/>
          </a:p>
        </p:txBody>
      </p:sp>
      <p:sp>
        <p:nvSpPr>
          <p:cNvPr id="4" name="3 - Ραβδωτό δεξιό βέλος"/>
          <p:cNvSpPr/>
          <p:nvPr/>
        </p:nvSpPr>
        <p:spPr>
          <a:xfrm>
            <a:off x="3503986" y="1617662"/>
            <a:ext cx="3500437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4 - Ραβδωτό δεξιό βέλος"/>
          <p:cNvSpPr/>
          <p:nvPr/>
        </p:nvSpPr>
        <p:spPr>
          <a:xfrm>
            <a:off x="3718298" y="1955801"/>
            <a:ext cx="3286125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6 - Ραβδωτό δεξιό βέλος"/>
          <p:cNvSpPr/>
          <p:nvPr/>
        </p:nvSpPr>
        <p:spPr>
          <a:xfrm>
            <a:off x="4512047" y="2297112"/>
            <a:ext cx="2470150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7 - Ραβδωτό δεξιό βέλος"/>
          <p:cNvSpPr/>
          <p:nvPr/>
        </p:nvSpPr>
        <p:spPr>
          <a:xfrm>
            <a:off x="3689723" y="2624137"/>
            <a:ext cx="3286125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8 - Ραβδωτό δεξιό βέλος"/>
          <p:cNvSpPr/>
          <p:nvPr/>
        </p:nvSpPr>
        <p:spPr>
          <a:xfrm>
            <a:off x="5883647" y="2962276"/>
            <a:ext cx="1098550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9 - Ραβδωτό δεξιό βέλος"/>
          <p:cNvSpPr/>
          <p:nvPr/>
        </p:nvSpPr>
        <p:spPr>
          <a:xfrm>
            <a:off x="4054847" y="3309937"/>
            <a:ext cx="2927350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10 - Ραβδωτό δεξιό βέλος"/>
          <p:cNvSpPr/>
          <p:nvPr/>
        </p:nvSpPr>
        <p:spPr>
          <a:xfrm>
            <a:off x="4467598" y="4005262"/>
            <a:ext cx="2468563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11 - Ραβδωτό δεξιό βέλος"/>
          <p:cNvSpPr/>
          <p:nvPr/>
        </p:nvSpPr>
        <p:spPr>
          <a:xfrm>
            <a:off x="4458073" y="4297362"/>
            <a:ext cx="2468563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12 - Ραβδωτό δεξιό βέλος"/>
          <p:cNvSpPr/>
          <p:nvPr/>
        </p:nvSpPr>
        <p:spPr>
          <a:xfrm>
            <a:off x="3289673" y="4654551"/>
            <a:ext cx="3643313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13 - Ραβδωτό δεξιό βέλος"/>
          <p:cNvSpPr/>
          <p:nvPr/>
        </p:nvSpPr>
        <p:spPr>
          <a:xfrm>
            <a:off x="3503985" y="5321301"/>
            <a:ext cx="3429000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14 - Ραβδωτό δεξιό βέλος"/>
          <p:cNvSpPr/>
          <p:nvPr/>
        </p:nvSpPr>
        <p:spPr>
          <a:xfrm>
            <a:off x="4789861" y="5654676"/>
            <a:ext cx="2111375" cy="71437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15 - Ραβδωτό δεξιό βέλος"/>
          <p:cNvSpPr/>
          <p:nvPr/>
        </p:nvSpPr>
        <p:spPr>
          <a:xfrm>
            <a:off x="4289797" y="5989637"/>
            <a:ext cx="2611438" cy="71438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40" name="Rectangle 8"/>
          <p:cNvSpPr>
            <a:spLocks noGrp="1" noChangeArrowheads="1"/>
          </p:cNvSpPr>
          <p:nvPr>
            <p:ph type="title"/>
          </p:nvPr>
        </p:nvSpPr>
        <p:spPr>
          <a:xfrm>
            <a:off x="1981200" y="-9113"/>
            <a:ext cx="8229600" cy="922114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Αγγεία του δέρματος</a:t>
            </a:r>
          </a:p>
        </p:txBody>
      </p:sp>
      <p:sp>
        <p:nvSpPr>
          <p:cNvPr id="172042" name="Rectangle 10"/>
          <p:cNvSpPr>
            <a:spLocks noGrp="1" noChangeArrowheads="1"/>
          </p:cNvSpPr>
          <p:nvPr>
            <p:ph sz="half" idx="1"/>
          </p:nvPr>
        </p:nvSpPr>
        <p:spPr>
          <a:xfrm>
            <a:off x="1660152" y="1052736"/>
            <a:ext cx="8352780" cy="1224136"/>
          </a:xfrm>
        </p:spPr>
        <p:txBody>
          <a:bodyPr/>
          <a:lstStyle/>
          <a:p>
            <a:r>
              <a:rPr lang="el-GR" sz="2400" dirty="0"/>
              <a:t>τα αγγεία του δέρματος βρίσκονται στο υπόδερμα και το χόριο (η επιδερμίδα στερείται αγγείων)</a:t>
            </a:r>
            <a:endParaRPr lang="el-GR" sz="2800" dirty="0"/>
          </a:p>
          <a:p>
            <a:endParaRPr lang="el-GR" sz="2400" dirty="0">
              <a:sym typeface="Wingdings 3" pitchFamily="18" charset="2"/>
            </a:endParaRPr>
          </a:p>
        </p:txBody>
      </p:sp>
      <p:pic>
        <p:nvPicPr>
          <p:cNvPr id="10" name="Picture 2" descr="~AUT0046">
            <a:extLst>
              <a:ext uri="{FF2B5EF4-FFF2-40B4-BE49-F238E27FC236}">
                <a16:creationId xmlns:a16="http://schemas.microsoft.com/office/drawing/2014/main" id="{E12AA874-D48A-9042-90F2-58B4AE7AB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</a:blip>
          <a:srcRect t="14145" r="51723"/>
          <a:stretch>
            <a:fillRect/>
          </a:stretch>
        </p:blipFill>
        <p:spPr bwMode="auto">
          <a:xfrm>
            <a:off x="6817618" y="2227007"/>
            <a:ext cx="3397250" cy="436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6FCE60F-CC25-3D4D-B104-B90C9AA052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9496" y="2144457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l-GR" sz="2400" kern="0" dirty="0">
                <a:sym typeface="Wingdings 3" pitchFamily="18" charset="2"/>
              </a:rPr>
              <a:t>Διακρίνονται 2 κύρια οριζόντια </a:t>
            </a:r>
          </a:p>
          <a:p>
            <a:pPr>
              <a:buFont typeface="Wingdings 3" pitchFamily="18" charset="2"/>
              <a:buNone/>
            </a:pPr>
            <a:r>
              <a:rPr lang="en-US" sz="2400" kern="0" dirty="0">
                <a:sym typeface="Wingdings 3" pitchFamily="18" charset="2"/>
              </a:rPr>
              <a:t>     </a:t>
            </a:r>
            <a:r>
              <a:rPr lang="el-GR" sz="2400" kern="0" dirty="0">
                <a:sym typeface="Wingdings 3" pitchFamily="18" charset="2"/>
              </a:rPr>
              <a:t>πλέγματα</a:t>
            </a:r>
            <a:r>
              <a:rPr lang="en-US" sz="2400" kern="0" dirty="0">
                <a:sym typeface="Wingdings 3" pitchFamily="18" charset="2"/>
              </a:rPr>
              <a:t>:</a:t>
            </a:r>
          </a:p>
          <a:p>
            <a:pPr>
              <a:buFont typeface="Wingdings 3" pitchFamily="18" charset="2"/>
              <a:buNone/>
            </a:pPr>
            <a:r>
              <a:rPr lang="el-GR" sz="2400" kern="0" dirty="0">
                <a:sym typeface="Wingdings 3" pitchFamily="18" charset="2"/>
              </a:rPr>
              <a:t>    </a:t>
            </a:r>
            <a:r>
              <a:rPr lang="el-GR" sz="2400" kern="0" dirty="0">
                <a:solidFill>
                  <a:srgbClr val="0066FF"/>
                </a:solidFill>
                <a:sym typeface="Wingdings 3" pitchFamily="18" charset="2"/>
              </a:rPr>
              <a:t>  - </a:t>
            </a:r>
            <a:r>
              <a:rPr lang="el-GR" sz="2400" b="1" kern="0" dirty="0" err="1">
                <a:solidFill>
                  <a:srgbClr val="C00000"/>
                </a:solidFill>
                <a:sym typeface="Wingdings 3" pitchFamily="18" charset="2"/>
              </a:rPr>
              <a:t>επιπολής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 αγγειακό πλέγμα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(βρίσκεται </a:t>
            </a:r>
            <a:r>
              <a:rPr lang="el-GR" sz="2000" kern="0" dirty="0" err="1">
                <a:sym typeface="Wingdings 3" pitchFamily="18" charset="2"/>
              </a:rPr>
              <a:t>θηλώδες</a:t>
            </a:r>
            <a:r>
              <a:rPr lang="el-GR" sz="2000" kern="0" dirty="0">
                <a:sym typeface="Wingdings 3" pitchFamily="18" charset="2"/>
              </a:rPr>
              <a:t> χόριο και τροφοδοτεί 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με τις τριχοειδείς αγκύλες το ανώτερο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χόριο και την επιδερμίδα)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olidFill>
                  <a:srgbClr val="0066FF"/>
                </a:solidFill>
                <a:sym typeface="Wingdings 3" pitchFamily="18" charset="2"/>
              </a:rPr>
              <a:t>      </a:t>
            </a:r>
            <a:r>
              <a:rPr lang="en-US" sz="2400" kern="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kern="0" dirty="0">
                <a:solidFill>
                  <a:srgbClr val="0066FF"/>
                </a:solidFill>
                <a:sym typeface="Wingdings 3" pitchFamily="18" charset="2"/>
              </a:rPr>
              <a:t>- 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εν τω </a:t>
            </a:r>
            <a:r>
              <a:rPr lang="el-GR" sz="2400" b="1" kern="0" dirty="0" err="1">
                <a:solidFill>
                  <a:srgbClr val="C00000"/>
                </a:solidFill>
                <a:sym typeface="Wingdings 3" pitchFamily="18" charset="2"/>
              </a:rPr>
              <a:t>βάθει</a:t>
            </a:r>
            <a:r>
              <a:rPr lang="el-GR" sz="2400" b="1" kern="0" dirty="0">
                <a:solidFill>
                  <a:srgbClr val="C00000"/>
                </a:solidFill>
                <a:sym typeface="Wingdings 3" pitchFamily="18" charset="2"/>
              </a:rPr>
              <a:t> αγγειακό πλέγμα</a:t>
            </a:r>
          </a:p>
          <a:p>
            <a:pPr>
              <a:buFont typeface="Wingdings 3" pitchFamily="18" charset="2"/>
              <a:buNone/>
            </a:pPr>
            <a:r>
              <a:rPr lang="el-GR" sz="2400" kern="0" dirty="0">
                <a:sym typeface="Wingdings 3" pitchFamily="18" charset="2"/>
              </a:rPr>
              <a:t>        </a:t>
            </a:r>
            <a:r>
              <a:rPr lang="el-GR" sz="2000" kern="0" dirty="0">
                <a:sym typeface="Wingdings 3" pitchFamily="18" charset="2"/>
              </a:rPr>
              <a:t>(βρίσκεται στο υποδόριο λίπος και 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 τροφοδοτεί τους ιδρωτοποιούς αδένες</a:t>
            </a:r>
          </a:p>
          <a:p>
            <a:pPr>
              <a:buFont typeface="Wingdings 3" pitchFamily="18" charset="2"/>
              <a:buNone/>
            </a:pPr>
            <a:r>
              <a:rPr lang="el-GR" sz="2000" kern="0" dirty="0">
                <a:sym typeface="Wingdings 3" pitchFamily="18" charset="2"/>
              </a:rPr>
              <a:t>           και τους θυλάκους των τριχών)</a:t>
            </a:r>
          </a:p>
          <a:p>
            <a:pPr>
              <a:buFont typeface="Wingdings 3" pitchFamily="18" charset="2"/>
              <a:buNone/>
            </a:pPr>
            <a:endParaRPr lang="en-US" sz="2000" kern="0" dirty="0">
              <a:sym typeface="Wingdings 3" pitchFamily="18" charset="2"/>
            </a:endParaRPr>
          </a:p>
        </p:txBody>
      </p:sp>
      <p:sp>
        <p:nvSpPr>
          <p:cNvPr id="12" name="AutoShape 6">
            <a:extLst>
              <a:ext uri="{FF2B5EF4-FFF2-40B4-BE49-F238E27FC236}">
                <a16:creationId xmlns:a16="http://schemas.microsoft.com/office/drawing/2014/main" id="{DFDD6F75-7EF6-7149-B28B-AE929A8C8AEC}"/>
              </a:ext>
            </a:extLst>
          </p:cNvPr>
          <p:cNvSpPr>
            <a:spLocks/>
          </p:cNvSpPr>
          <p:nvPr/>
        </p:nvSpPr>
        <p:spPr bwMode="auto">
          <a:xfrm>
            <a:off x="6528172" y="3012565"/>
            <a:ext cx="215900" cy="1512887"/>
          </a:xfrm>
          <a:prstGeom prst="leftBrace">
            <a:avLst>
              <a:gd name="adj1" fmla="val 58395"/>
              <a:gd name="adj2" fmla="val 50000"/>
            </a:avLst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3766F836-91B4-4348-93B9-3322F14406B5}"/>
              </a:ext>
            </a:extLst>
          </p:cNvPr>
          <p:cNvSpPr>
            <a:spLocks/>
          </p:cNvSpPr>
          <p:nvPr/>
        </p:nvSpPr>
        <p:spPr bwMode="auto">
          <a:xfrm>
            <a:off x="6493570" y="4644769"/>
            <a:ext cx="215900" cy="1943100"/>
          </a:xfrm>
          <a:prstGeom prst="leftBrace">
            <a:avLst>
              <a:gd name="adj1" fmla="val 75000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9051" y="43453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Νεύρα του δέρματος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171" y="1016969"/>
            <a:ext cx="5040560" cy="4525963"/>
          </a:xfrm>
        </p:spPr>
        <p:txBody>
          <a:bodyPr/>
          <a:lstStyle/>
          <a:p>
            <a:r>
              <a:rPr lang="el-GR" sz="2400" dirty="0"/>
              <a:t>Το δέρμα διαθέτει πλούσια νεύρωση</a:t>
            </a:r>
            <a:endParaRPr lang="en-US" sz="2400" dirty="0"/>
          </a:p>
          <a:p>
            <a:pPr>
              <a:buFont typeface="Wingdings 3" pitchFamily="18" charset="2"/>
              <a:buNone/>
            </a:pPr>
            <a:endParaRPr lang="el-GR" sz="1000" dirty="0">
              <a:sym typeface="Wingdings 3" pitchFamily="18" charset="2"/>
            </a:endParaRPr>
          </a:p>
          <a:p>
            <a:pPr>
              <a:spcBef>
                <a:spcPts val="0"/>
              </a:spcBef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</a:t>
            </a:r>
            <a:r>
              <a:rPr lang="el-GR" sz="2400" dirty="0" err="1"/>
              <a:t>απαγωγό</a:t>
            </a:r>
            <a:r>
              <a:rPr lang="el-GR" sz="2400" dirty="0"/>
              <a:t> </a:t>
            </a:r>
            <a:r>
              <a:rPr lang="el-GR" sz="2400" dirty="0" err="1"/>
              <a:t>αμύελο</a:t>
            </a:r>
            <a:r>
              <a:rPr lang="el-GR" sz="2400" dirty="0"/>
              <a:t> νευρικό δίκτυο </a:t>
            </a:r>
            <a:r>
              <a:rPr lang="en-US" sz="2000" dirty="0"/>
              <a:t>(</a:t>
            </a:r>
            <a:r>
              <a:rPr lang="el-GR" sz="2000" dirty="0"/>
              <a:t>από το συμπαθητικό αυτόνομο νευρικό σύστημα</a:t>
            </a:r>
            <a:r>
              <a:rPr lang="en-US" sz="2000" dirty="0"/>
              <a:t>)</a:t>
            </a:r>
            <a:r>
              <a:rPr lang="el-GR" sz="2000" dirty="0"/>
              <a:t> </a:t>
            </a:r>
            <a:r>
              <a:rPr lang="en-US" sz="2000" dirty="0"/>
              <a:t>- </a:t>
            </a:r>
            <a:r>
              <a:rPr lang="el-GR" sz="2000" dirty="0"/>
              <a:t>υπεύθυνο για τη νεύρωση των εξαρτημάτων του δέρματος και των αγγείων</a:t>
            </a:r>
            <a:endParaRPr lang="en-US" sz="2000" dirty="0"/>
          </a:p>
          <a:p>
            <a:pPr>
              <a:buFontTx/>
              <a:buNone/>
            </a:pPr>
            <a:endParaRPr lang="el-GR" sz="8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προσαγωγό </a:t>
            </a:r>
            <a:r>
              <a:rPr lang="el-GR" sz="2400" dirty="0" err="1"/>
              <a:t>εμμύελο</a:t>
            </a:r>
            <a:r>
              <a:rPr lang="el-GR" sz="2400" dirty="0"/>
              <a:t> νευρικό δίκτυο για την εκτίμηση των αισθητικών ερεθισμάτων </a:t>
            </a:r>
          </a:p>
          <a:p>
            <a:pPr>
              <a:buFontTx/>
              <a:buNone/>
            </a:pPr>
            <a:endParaRPr lang="el-GR" sz="800" dirty="0"/>
          </a:p>
          <a:p>
            <a:pPr>
              <a:spcBef>
                <a:spcPts val="0"/>
              </a:spcBef>
              <a:buNone/>
            </a:pPr>
            <a:r>
              <a:rPr lang="el-GR" sz="2400" dirty="0"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</a:t>
            </a:r>
            <a:r>
              <a:rPr lang="el-GR" sz="2400" dirty="0"/>
              <a:t> νευρικές απολήξεις: ελεύθερες ή ενσωματωμένες σε </a:t>
            </a:r>
            <a:r>
              <a:rPr lang="el-GR" sz="2400" dirty="0" err="1"/>
              <a:t>μηχανοϋποδοχείς</a:t>
            </a:r>
            <a:r>
              <a:rPr lang="el-GR" sz="2400" dirty="0"/>
              <a:t>, </a:t>
            </a:r>
            <a:r>
              <a:rPr lang="el-GR" sz="2400" dirty="0" err="1"/>
              <a:t>θερμοϋποδοχείς</a:t>
            </a:r>
            <a:r>
              <a:rPr lang="el-GR" sz="2400" dirty="0"/>
              <a:t> και υποδοχείς πόνου</a:t>
            </a:r>
            <a:endParaRPr lang="el-GR" dirty="0"/>
          </a:p>
        </p:txBody>
      </p:sp>
      <p:pic>
        <p:nvPicPr>
          <p:cNvPr id="2050" name="Picture 2" descr="Neurodermatology Neuron Experts Human skin receptors : NEURON EXPERTS">
            <a:extLst>
              <a:ext uri="{FF2B5EF4-FFF2-40B4-BE49-F238E27FC236}">
                <a16:creationId xmlns:a16="http://schemas.microsoft.com/office/drawing/2014/main" id="{F26DB5D7-DDCD-2648-A4B1-B079BCFD0C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11"/>
          <a:stretch/>
        </p:blipFill>
        <p:spPr bwMode="auto">
          <a:xfrm>
            <a:off x="8363297" y="2641624"/>
            <a:ext cx="1493355" cy="127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earch | Crawford Lab">
            <a:extLst>
              <a:ext uri="{FF2B5EF4-FFF2-40B4-BE49-F238E27FC236}">
                <a16:creationId xmlns:a16="http://schemas.microsoft.com/office/drawing/2014/main" id="{DD57F29F-5F86-3744-B2B9-DF5A02997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282650"/>
            <a:ext cx="5832648" cy="42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5" name="Rectangle 7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96909"/>
          </a:xfrm>
          <a:noFill/>
          <a:ln/>
        </p:spPr>
        <p:txBody>
          <a:bodyPr/>
          <a:lstStyle/>
          <a:p>
            <a:br>
              <a:rPr lang="el-GR" sz="3600" dirty="0">
                <a:solidFill>
                  <a:srgbClr val="0432FF"/>
                </a:solidFill>
              </a:rPr>
            </a:br>
            <a:r>
              <a:rPr lang="el-GR" sz="3600" dirty="0">
                <a:solidFill>
                  <a:srgbClr val="0432FF"/>
                </a:solidFill>
              </a:rPr>
              <a:t>Νευρικοί υποδοχείς δέρματος</a:t>
            </a:r>
            <a:br>
              <a:rPr lang="el-GR" sz="3600" b="1" dirty="0">
                <a:solidFill>
                  <a:srgbClr val="0432FF"/>
                </a:solidFill>
              </a:rPr>
            </a:b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181256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911424" y="1196752"/>
            <a:ext cx="4765672" cy="4997450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Απτικά </a:t>
            </a:r>
            <a:r>
              <a:rPr lang="el-GR" sz="2400" dirty="0"/>
              <a:t>σωμάτια </a:t>
            </a:r>
            <a:r>
              <a:rPr lang="el-GR" sz="2400" dirty="0" err="1"/>
              <a:t>Meissner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r>
              <a:rPr lang="el-GR" sz="2000" dirty="0"/>
              <a:t>   στις </a:t>
            </a:r>
            <a:r>
              <a:rPr lang="el-GR" sz="2000" dirty="0" err="1"/>
              <a:t>θηλώδες</a:t>
            </a:r>
            <a:r>
              <a:rPr lang="el-GR" sz="2000" dirty="0"/>
              <a:t> χόριο των παλαμών και</a:t>
            </a:r>
          </a:p>
          <a:p>
            <a:pPr>
              <a:buFontTx/>
              <a:buNone/>
            </a:pPr>
            <a:r>
              <a:rPr lang="el-GR" sz="2000" dirty="0"/>
              <a:t>   των πελμάτων </a:t>
            </a:r>
            <a:r>
              <a:rPr lang="en-US" sz="2000" dirty="0"/>
              <a:t>- </a:t>
            </a:r>
            <a:r>
              <a:rPr lang="el-GR" sz="2000" dirty="0">
                <a:solidFill>
                  <a:srgbClr val="C00000"/>
                </a:solidFill>
              </a:rPr>
              <a:t>υποδοχείς της αφής </a:t>
            </a:r>
          </a:p>
          <a:p>
            <a:pPr>
              <a:buFontTx/>
              <a:buNone/>
            </a:pPr>
            <a:endParaRPr lang="el-GR" sz="400" b="1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>
                <a:sym typeface="Wingdings 3"/>
              </a:rPr>
              <a:t>Σ</a:t>
            </a:r>
            <a:r>
              <a:rPr lang="el-GR" sz="2400" dirty="0"/>
              <a:t>ωμάτια </a:t>
            </a:r>
            <a:r>
              <a:rPr lang="el-GR" sz="2400" dirty="0" err="1"/>
              <a:t>Pacini</a:t>
            </a:r>
            <a:r>
              <a:rPr lang="el-GR" sz="2400" dirty="0"/>
              <a:t> </a:t>
            </a:r>
            <a:r>
              <a:rPr lang="el-GR" sz="2000" dirty="0"/>
              <a:t>στο εν τω </a:t>
            </a:r>
            <a:r>
              <a:rPr lang="el-GR" sz="2000" dirty="0" err="1"/>
              <a:t>βάθει</a:t>
            </a:r>
            <a:r>
              <a:rPr lang="el-GR" sz="2000" dirty="0"/>
              <a:t> </a:t>
            </a:r>
          </a:p>
          <a:p>
            <a:pPr>
              <a:buFontTx/>
              <a:buNone/>
            </a:pPr>
            <a:r>
              <a:rPr lang="el-GR" sz="2000" dirty="0"/>
              <a:t>   δικτυωτό χόριο και υποδόριο ιστό</a:t>
            </a:r>
            <a:r>
              <a:rPr lang="en-US" sz="2000" dirty="0"/>
              <a:t> - </a:t>
            </a:r>
            <a:r>
              <a:rPr lang="el-GR" sz="2000" dirty="0">
                <a:solidFill>
                  <a:srgbClr val="C00000"/>
                </a:solidFill>
              </a:rPr>
              <a:t>υποδοχείς πίεσης και δόνησης </a:t>
            </a:r>
          </a:p>
          <a:p>
            <a:pPr>
              <a:buFontTx/>
              <a:buNone/>
            </a:pPr>
            <a:endParaRPr lang="el-GR" sz="800" b="1" dirty="0"/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>
                <a:sym typeface="Wingdings 3"/>
              </a:rPr>
              <a:t>Σ</a:t>
            </a:r>
            <a:r>
              <a:rPr lang="el-GR" sz="2400" dirty="0"/>
              <a:t>ωμάτια των </a:t>
            </a:r>
            <a:r>
              <a:rPr lang="el-GR" sz="2400" dirty="0" err="1"/>
              <a:t>Krause</a:t>
            </a:r>
            <a:r>
              <a:rPr lang="el-GR" sz="2400" dirty="0"/>
              <a:t>, </a:t>
            </a:r>
            <a:r>
              <a:rPr lang="el-GR" sz="2400" dirty="0" err="1"/>
              <a:t>Ruffini</a:t>
            </a:r>
            <a:r>
              <a:rPr lang="el-GR" sz="2400" dirty="0"/>
              <a:t> </a:t>
            </a:r>
            <a:r>
              <a:rPr lang="el-GR" sz="2000" dirty="0"/>
              <a:t>(έχουν ρόλο στην</a:t>
            </a:r>
            <a:r>
              <a:rPr lang="en-US" sz="2000" dirty="0"/>
              <a:t> </a:t>
            </a:r>
            <a:r>
              <a:rPr lang="el-GR" sz="2000" dirty="0"/>
              <a:t>εν τω </a:t>
            </a:r>
            <a:r>
              <a:rPr lang="el-GR" sz="2000" dirty="0" err="1"/>
              <a:t>βάθει</a:t>
            </a:r>
            <a:r>
              <a:rPr lang="el-GR" sz="2000" dirty="0"/>
              <a:t> αισθητικότητα - </a:t>
            </a:r>
            <a:r>
              <a:rPr lang="el-GR" sz="2000" dirty="0">
                <a:solidFill>
                  <a:srgbClr val="C00000"/>
                </a:solidFill>
              </a:rPr>
              <a:t>άλγος, θερμό, ψυχρό</a:t>
            </a:r>
            <a:r>
              <a:rPr lang="el-GR" sz="2000" dirty="0"/>
              <a:t>) </a:t>
            </a:r>
          </a:p>
          <a:p>
            <a:pPr>
              <a:buFontTx/>
              <a:buNone/>
            </a:pPr>
            <a:endParaRPr lang="el-GR" sz="400" dirty="0">
              <a:solidFill>
                <a:srgbClr val="0070C0"/>
              </a:solidFill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/>
              </a:rPr>
              <a:t> </a:t>
            </a:r>
            <a:r>
              <a:rPr lang="el-GR" sz="2400" dirty="0">
                <a:sym typeface="Wingdings 3"/>
              </a:rPr>
              <a:t>Α</a:t>
            </a:r>
            <a:r>
              <a:rPr lang="el-GR" sz="2400" dirty="0"/>
              <a:t>πτικοί δίσκοι του </a:t>
            </a:r>
            <a:r>
              <a:rPr lang="el-GR" sz="2400" dirty="0" err="1"/>
              <a:t>Merkel</a:t>
            </a:r>
            <a:r>
              <a:rPr lang="en-US" sz="2400" dirty="0"/>
              <a:t> </a:t>
            </a:r>
            <a:r>
              <a:rPr lang="el-GR" sz="2000" dirty="0"/>
              <a:t>(τριχοειδείς δίσκοι)-</a:t>
            </a:r>
            <a:r>
              <a:rPr lang="en-US" sz="2000" dirty="0"/>
              <a:t> </a:t>
            </a:r>
            <a:r>
              <a:rPr lang="el-GR" sz="2000" dirty="0">
                <a:solidFill>
                  <a:srgbClr val="C00000"/>
                </a:solidFill>
              </a:rPr>
              <a:t>υποδοχείς</a:t>
            </a:r>
            <a:r>
              <a:rPr lang="en-US" sz="2000" dirty="0">
                <a:solidFill>
                  <a:srgbClr val="C00000"/>
                </a:solidFill>
              </a:rPr>
              <a:t> </a:t>
            </a:r>
            <a:r>
              <a:rPr lang="el-GR" sz="2000" dirty="0">
                <a:solidFill>
                  <a:srgbClr val="C00000"/>
                </a:solidFill>
              </a:rPr>
              <a:t>αφής</a:t>
            </a:r>
          </a:p>
          <a:p>
            <a:pPr>
              <a:buFontTx/>
              <a:buNone/>
            </a:pPr>
            <a:endParaRPr lang="el-GR" sz="2000" dirty="0"/>
          </a:p>
        </p:txBody>
      </p:sp>
      <p:pic>
        <p:nvPicPr>
          <p:cNvPr id="3074" name="Picture 2" descr="Neurodermatology Neuron Experts Human skin receptors : NEURON EXPERTS">
            <a:extLst>
              <a:ext uri="{FF2B5EF4-FFF2-40B4-BE49-F238E27FC236}">
                <a16:creationId xmlns:a16="http://schemas.microsoft.com/office/drawing/2014/main" id="{FC61B600-3A36-4B4E-8D7A-4F7A1F18E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257" y="1321502"/>
            <a:ext cx="5067359" cy="45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066FF"/>
                </a:solidFill>
              </a:rPr>
              <a:t>Εξαρτήματα του δέρματος</a:t>
            </a:r>
            <a:r>
              <a:rPr lang="el-GR" sz="3600" dirty="0">
                <a:solidFill>
                  <a:srgbClr val="C00000"/>
                </a:solidFill>
              </a:rPr>
              <a:t>*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700808"/>
            <a:ext cx="4402832" cy="208823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200" dirty="0"/>
              <a:t>Σμηγματογόνοι αδένες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Ιδρωτοποιοί αδένες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Τρίχες –</a:t>
            </a:r>
            <a:r>
              <a:rPr lang="el-GR" sz="2200" dirty="0" err="1"/>
              <a:t>τριχοσμηγματογόνες</a:t>
            </a:r>
            <a:r>
              <a:rPr lang="el-GR" sz="2200" dirty="0"/>
              <a:t> μονάδες</a:t>
            </a:r>
          </a:p>
          <a:p>
            <a:pPr>
              <a:lnSpc>
                <a:spcPct val="90000"/>
              </a:lnSpc>
            </a:pPr>
            <a:r>
              <a:rPr lang="el-GR" sz="2200" dirty="0"/>
              <a:t>Όνυχες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55CF9C-C66C-1347-8906-530D28ED0FAD}"/>
              </a:ext>
            </a:extLst>
          </p:cNvPr>
          <p:cNvSpPr txBox="1"/>
          <p:nvPr/>
        </p:nvSpPr>
        <p:spPr>
          <a:xfrm>
            <a:off x="2135560" y="5013177"/>
            <a:ext cx="51658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*</a:t>
            </a:r>
            <a:r>
              <a:rPr lang="el-GR" dirty="0"/>
              <a:t> Προέρχονται εμβρυολογικά από την επιδερμίδα</a:t>
            </a:r>
          </a:p>
          <a:p>
            <a:r>
              <a:rPr lang="el-GR" dirty="0"/>
              <a:t>  Βρίσκονται στο χόριο ή/και το υπόδερμα</a:t>
            </a:r>
            <a:endParaRPr lang="en-GR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BD3142-FEE6-AB47-B2F2-8818CB19E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22450"/>
            <a:ext cx="4143220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8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56668" y="145235"/>
            <a:ext cx="8229600" cy="1143000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Σμηγματογόνοι αδένες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17642" y="1288235"/>
            <a:ext cx="5554960" cy="47674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dirty="0"/>
              <a:t>αδένες </a:t>
            </a:r>
            <a:r>
              <a:rPr lang="el-GR" sz="2400" dirty="0" err="1"/>
              <a:t>ολοκρινούς</a:t>
            </a:r>
            <a:r>
              <a:rPr lang="el-GR" sz="2400" dirty="0"/>
              <a:t> τύπου (το σμήγμα που παράγουν προέρχεται από την καταστροφή του αδενικού επιθηλίου)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βρίσκονται παντού στο δέρμα (100/ cm</a:t>
            </a:r>
            <a:r>
              <a:rPr lang="el-GR" sz="2400" dirty="0">
                <a:cs typeface="Calibri"/>
              </a:rPr>
              <a:t>²</a:t>
            </a:r>
            <a:r>
              <a:rPr lang="el-GR" sz="2400" dirty="0"/>
              <a:t>) </a:t>
            </a:r>
            <a:r>
              <a:rPr lang="el-GR" sz="2400" dirty="0">
                <a:solidFill>
                  <a:srgbClr val="C00000"/>
                </a:solidFill>
              </a:rPr>
              <a:t>εκτός από τις παλάμες, τα πέλματα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είναι άφθονοι στο πρόσωπο, στο τριχωτό της κεφαλής και στο περίνεο (400-900/ cm</a:t>
            </a:r>
            <a:r>
              <a:rPr lang="el-GR" sz="2400" dirty="0">
                <a:cs typeface="Calibri"/>
              </a:rPr>
              <a:t>²</a:t>
            </a:r>
            <a:r>
              <a:rPr lang="el-GR" sz="2400" dirty="0"/>
              <a:t>)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είναι μέρος της </a:t>
            </a:r>
            <a:r>
              <a:rPr lang="el-GR" sz="2400" b="1" dirty="0" err="1"/>
              <a:t>τριχοσμηγματογόνου</a:t>
            </a:r>
            <a:r>
              <a:rPr lang="el-GR" sz="2400" b="1" dirty="0"/>
              <a:t> </a:t>
            </a:r>
            <a:r>
              <a:rPr lang="el-GR" sz="2400" b="1" dirty="0" err="1"/>
              <a:t>μονάδος</a:t>
            </a:r>
            <a:r>
              <a:rPr lang="el-GR" sz="2400" b="1" dirty="0"/>
              <a:t> </a:t>
            </a:r>
          </a:p>
          <a:p>
            <a:pPr>
              <a:lnSpc>
                <a:spcPct val="90000"/>
              </a:lnSpc>
            </a:pPr>
            <a:r>
              <a:rPr lang="el-GR" sz="2400" dirty="0"/>
              <a:t>συμβάλλουν στη </a:t>
            </a:r>
            <a:r>
              <a:rPr lang="el-GR" sz="2400" b="1" dirty="0"/>
              <a:t>λίπανση </a:t>
            </a:r>
            <a:r>
              <a:rPr lang="el-GR" sz="2400" dirty="0"/>
              <a:t>του δέρματος και των τριχών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2400" dirty="0"/>
          </a:p>
          <a:p>
            <a:pPr>
              <a:lnSpc>
                <a:spcPct val="90000"/>
              </a:lnSpc>
              <a:buFontTx/>
              <a:buNone/>
            </a:pPr>
            <a:endParaRPr lang="el-GR" sz="2400" dirty="0">
              <a:solidFill>
                <a:srgbClr val="0070C0"/>
              </a:solidFill>
              <a:sym typeface="Wingdings 3"/>
            </a:endParaRPr>
          </a:p>
        </p:txBody>
      </p:sp>
      <p:pic>
        <p:nvPicPr>
          <p:cNvPr id="11" name="10 - Εικόνα" descr="ΑΔΕΝΕΣ ΔΕΡΜΑΤΟΣ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4" y="1714489"/>
            <a:ext cx="3286117" cy="2169305"/>
          </a:xfrm>
          <a:prstGeom prst="rect">
            <a:avLst/>
          </a:prstGeom>
        </p:spPr>
      </p:pic>
      <p:pic>
        <p:nvPicPr>
          <p:cNvPr id="192517" name="Picture 5" descr="C:\Users\KONSTANTINOS\Desktop\ghiandola_sebacea_fig_vol2_029860_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6265" y="3929066"/>
            <a:ext cx="1819127" cy="2714644"/>
          </a:xfrm>
          <a:prstGeom prst="rect">
            <a:avLst/>
          </a:prstGeom>
          <a:noFill/>
        </p:spPr>
      </p:pic>
      <p:cxnSp>
        <p:nvCxnSpPr>
          <p:cNvPr id="20" name="19 - Ευθύγραμμο βέλος σύνδεσης"/>
          <p:cNvCxnSpPr/>
          <p:nvPr/>
        </p:nvCxnSpPr>
        <p:spPr>
          <a:xfrm rot="5400000">
            <a:off x="9167834" y="4714885"/>
            <a:ext cx="1357321" cy="357188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ύγραμμο βέλος σύνδεσης"/>
          <p:cNvCxnSpPr/>
          <p:nvPr/>
        </p:nvCxnSpPr>
        <p:spPr>
          <a:xfrm rot="10800000" flipV="1">
            <a:off x="8810644" y="4214818"/>
            <a:ext cx="1214448" cy="1071570"/>
          </a:xfrm>
          <a:prstGeom prst="straightConnector1">
            <a:avLst/>
          </a:prstGeom>
          <a:ln w="28575">
            <a:solidFill>
              <a:srgbClr val="0066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- Ευθεία γραμμή σύνδεσης"/>
          <p:cNvCxnSpPr/>
          <p:nvPr/>
        </p:nvCxnSpPr>
        <p:spPr>
          <a:xfrm rot="5460000">
            <a:off x="9417867" y="3393281"/>
            <a:ext cx="1500198" cy="285752"/>
          </a:xfrm>
          <a:prstGeom prst="line">
            <a:avLst/>
          </a:prstGeom>
          <a:ln w="28575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2228355" y="0"/>
            <a:ext cx="8229600" cy="922114"/>
          </a:xfrm>
        </p:spPr>
        <p:txBody>
          <a:bodyPr/>
          <a:lstStyle/>
          <a:p>
            <a:pPr eaLnBrk="1" hangingPunct="1"/>
            <a:r>
              <a:rPr lang="el-GR" sz="3600" dirty="0">
                <a:solidFill>
                  <a:srgbClr val="0432FF"/>
                </a:solidFill>
              </a:rPr>
              <a:t>Ιδρωτοποιοί αδένες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4021" y="1515177"/>
            <a:ext cx="4841356" cy="3065951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l-GR" sz="2400" dirty="0"/>
              <a:t>οι ιδρωτοποιοί αδένες διακρίνονται σε</a:t>
            </a:r>
          </a:p>
          <a:p>
            <a:pPr lvl="1" eaLnBrk="1" hangingPunct="1">
              <a:lnSpc>
                <a:spcPct val="90000"/>
              </a:lnSpc>
            </a:pPr>
            <a:r>
              <a:rPr lang="el-GR" sz="2400" dirty="0" err="1"/>
              <a:t>εκκρινείς</a:t>
            </a:r>
            <a:endParaRPr lang="el-GR" sz="2400" dirty="0"/>
          </a:p>
          <a:p>
            <a:pPr lvl="1" eaLnBrk="1" hangingPunct="1">
              <a:lnSpc>
                <a:spcPct val="90000"/>
              </a:lnSpc>
            </a:pPr>
            <a:r>
              <a:rPr lang="el-GR" sz="2400" dirty="0" err="1"/>
              <a:t>αποκρινείς</a:t>
            </a: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r>
              <a:rPr lang="el-GR" sz="2400" dirty="0"/>
              <a:t>βρίσκονται στο χόριο</a:t>
            </a:r>
          </a:p>
          <a:p>
            <a:pPr eaLnBrk="1" hangingPunct="1">
              <a:lnSpc>
                <a:spcPct val="90000"/>
              </a:lnSpc>
            </a:pPr>
            <a:endParaRPr lang="el-GR" sz="2400" dirty="0"/>
          </a:p>
          <a:p>
            <a:pPr eaLnBrk="1" hangingPunct="1">
              <a:lnSpc>
                <a:spcPct val="90000"/>
              </a:lnSpc>
            </a:pPr>
            <a:r>
              <a:rPr lang="el-GR" sz="2400" dirty="0" err="1"/>
              <a:t>νευρώνονται</a:t>
            </a:r>
            <a:r>
              <a:rPr lang="el-GR" sz="2400" dirty="0"/>
              <a:t> από το συμπαθητικό νευρικό σύστημα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0070C0"/>
              </a:solidFill>
              <a:sym typeface="Wingdings 3"/>
            </a:endParaRPr>
          </a:p>
          <a:p>
            <a:pPr eaLnBrk="1" hangingPunct="1">
              <a:lnSpc>
                <a:spcPct val="90000"/>
              </a:lnSpc>
            </a:pPr>
            <a:endParaRPr lang="el-GR" sz="2400" dirty="0">
              <a:solidFill>
                <a:srgbClr val="0070C0"/>
              </a:solidFill>
              <a:sym typeface="Wingdings 3"/>
            </a:endParaRPr>
          </a:p>
        </p:txBody>
      </p:sp>
      <p:pic>
        <p:nvPicPr>
          <p:cNvPr id="9" name="Picture 2" descr="~AUT0050">
            <a:extLst>
              <a:ext uri="{FF2B5EF4-FFF2-40B4-BE49-F238E27FC236}">
                <a16:creationId xmlns:a16="http://schemas.microsoft.com/office/drawing/2014/main" id="{A9A4E77C-4474-A343-B8AD-C539C849E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</a:blip>
          <a:srcRect t="5494" r="3683"/>
          <a:stretch>
            <a:fillRect/>
          </a:stretch>
        </p:blipFill>
        <p:spPr bwMode="auto">
          <a:xfrm>
            <a:off x="6528048" y="1515177"/>
            <a:ext cx="4067944" cy="382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00201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l-GR" sz="2400" dirty="0"/>
              <a:t>οι </a:t>
            </a:r>
            <a:r>
              <a:rPr lang="el-GR" sz="2400" dirty="0" err="1"/>
              <a:t>εκκρινείς</a:t>
            </a:r>
            <a:r>
              <a:rPr lang="el-GR" sz="2400" dirty="0"/>
              <a:t> ιδρωτοποιοί αδένες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εκκρίνουν τον ιδρώτα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είναι υπεύθυνοι για τη </a:t>
            </a:r>
            <a:r>
              <a:rPr lang="el-GR" sz="2400" b="1" dirty="0" err="1"/>
              <a:t>θερμορρύθμιση</a:t>
            </a:r>
            <a:r>
              <a:rPr lang="el-GR" sz="2400" b="1" dirty="0"/>
              <a:t> 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400" dirty="0">
              <a:solidFill>
                <a:srgbClr val="0070C0"/>
              </a:solidFill>
              <a:sym typeface="Wingdings 3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- είναι άφθονοι στις παλάμες, τα πέλματα,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dirty="0"/>
              <a:t>    </a:t>
            </a:r>
            <a:r>
              <a:rPr lang="el-GR" sz="2400" dirty="0"/>
              <a:t> το μέτωπο και τις μασχάλες</a:t>
            </a:r>
            <a:endParaRPr lang="en-US" sz="2400" dirty="0"/>
          </a:p>
          <a:p>
            <a:pPr>
              <a:lnSpc>
                <a:spcPct val="90000"/>
              </a:lnSpc>
              <a:buFontTx/>
              <a:buNone/>
            </a:pPr>
            <a:endParaRPr lang="en-US" sz="400" dirty="0"/>
          </a:p>
          <a:p>
            <a:pPr>
              <a:lnSpc>
                <a:spcPct val="90000"/>
              </a:lnSpc>
              <a:buNone/>
            </a:pPr>
            <a:r>
              <a:rPr lang="el-GR" sz="2400" dirty="0"/>
              <a:t>- αποτελούνται από</a:t>
            </a:r>
            <a:r>
              <a:rPr lang="en-US" sz="2400" dirty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en-US" sz="2400" dirty="0"/>
              <a:t>    </a:t>
            </a:r>
            <a:r>
              <a:rPr lang="en-US" sz="2400" dirty="0">
                <a:solidFill>
                  <a:srgbClr val="0070C0"/>
                </a:solidFill>
              </a:rPr>
              <a:t>-</a:t>
            </a:r>
            <a:r>
              <a:rPr lang="en-US" sz="2400" dirty="0"/>
              <a:t> </a:t>
            </a:r>
            <a:r>
              <a:rPr lang="el-GR" sz="2400" dirty="0"/>
              <a:t>ένα </a:t>
            </a:r>
            <a:r>
              <a:rPr lang="el-GR" sz="2400" b="1" dirty="0"/>
              <a:t>σπειροειδή εκκριτικό αδένα</a:t>
            </a:r>
            <a:r>
              <a:rPr lang="en-US" sz="2400" b="1" dirty="0"/>
              <a:t> </a:t>
            </a:r>
            <a:r>
              <a:rPr lang="el-GR" sz="2200" dirty="0"/>
              <a:t>(βρίσκεται στο δικτυωτό χόριο ή       </a:t>
            </a:r>
          </a:p>
          <a:p>
            <a:pPr>
              <a:lnSpc>
                <a:spcPct val="90000"/>
              </a:lnSpc>
              <a:buNone/>
            </a:pPr>
            <a:r>
              <a:rPr lang="el-GR" sz="2200" dirty="0"/>
              <a:t>        στα ανώτερα στρώματα του υποδόριου ιστού)</a:t>
            </a:r>
          </a:p>
          <a:p>
            <a:pPr>
              <a:lnSpc>
                <a:spcPct val="90000"/>
              </a:lnSpc>
              <a:buFontTx/>
              <a:buNone/>
            </a:pPr>
            <a:endParaRPr lang="el-GR" sz="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l-GR" sz="2400" dirty="0"/>
              <a:t>    </a:t>
            </a:r>
            <a:r>
              <a:rPr lang="el-GR" sz="2400" dirty="0">
                <a:solidFill>
                  <a:srgbClr val="0070C0"/>
                </a:solidFill>
              </a:rPr>
              <a:t>-</a:t>
            </a:r>
            <a:r>
              <a:rPr lang="el-GR" sz="2400" dirty="0"/>
              <a:t> τον </a:t>
            </a:r>
            <a:r>
              <a:rPr lang="el-GR" sz="2400" b="1" dirty="0"/>
              <a:t>πόρο</a:t>
            </a:r>
            <a:r>
              <a:rPr lang="el-GR" sz="2400" dirty="0"/>
              <a:t> του </a:t>
            </a:r>
            <a:r>
              <a:rPr lang="el-GR" sz="2400" dirty="0" err="1"/>
              <a:t>εκκρινούς</a:t>
            </a:r>
            <a:r>
              <a:rPr lang="el-GR" sz="2400" dirty="0"/>
              <a:t> αδένα</a:t>
            </a:r>
            <a:r>
              <a:rPr lang="el-GR" sz="2000" dirty="0"/>
              <a:t> (εκβάλλει ελικοειδώς στην επιδερμίδα) </a:t>
            </a:r>
          </a:p>
        </p:txBody>
      </p:sp>
      <p:pic>
        <p:nvPicPr>
          <p:cNvPr id="4" name="3 - Εικόνα" descr="eccrine-sweat-glands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7600" y="1463040"/>
            <a:ext cx="3108960" cy="2664844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B2DDC59-8659-7B48-AC22-823619075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pPr eaLnBrk="1" hangingPunct="1"/>
            <a:r>
              <a:rPr lang="el-GR" sz="3600" dirty="0" err="1">
                <a:solidFill>
                  <a:srgbClr val="0432FF"/>
                </a:solidFill>
              </a:rPr>
              <a:t>Εκκρινείς</a:t>
            </a:r>
            <a:r>
              <a:rPr lang="el-GR" sz="3600" dirty="0">
                <a:solidFill>
                  <a:srgbClr val="0432FF"/>
                </a:solidFill>
              </a:rPr>
              <a:t> ιδρωτοποιοί αδένες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981200" y="1600201"/>
            <a:ext cx="4978896" cy="4525963"/>
          </a:xfrm>
        </p:spPr>
        <p:txBody>
          <a:bodyPr/>
          <a:lstStyle/>
          <a:p>
            <a:r>
              <a:rPr lang="el-GR" sz="2400" dirty="0"/>
              <a:t>οι </a:t>
            </a:r>
            <a:r>
              <a:rPr lang="el-GR" sz="2400" dirty="0" err="1"/>
              <a:t>αποκρινείς</a:t>
            </a:r>
            <a:r>
              <a:rPr lang="el-GR" sz="2400" dirty="0"/>
              <a:t> αδένες εντοπίζονται στη </a:t>
            </a:r>
            <a:r>
              <a:rPr lang="el-GR" sz="2400" b="1" dirty="0"/>
              <a:t>μασχάλη, στους μαστούς, στην </a:t>
            </a:r>
            <a:r>
              <a:rPr lang="el-GR" sz="2400" b="1" dirty="0" err="1"/>
              <a:t>περινεϊκή</a:t>
            </a:r>
            <a:r>
              <a:rPr lang="el-GR" sz="2400" b="1" dirty="0"/>
              <a:t> χώρα</a:t>
            </a:r>
          </a:p>
          <a:p>
            <a:r>
              <a:rPr lang="el-GR" sz="2400" dirty="0"/>
              <a:t>Είναι υπεύθυνοι για την </a:t>
            </a:r>
            <a:r>
              <a:rPr lang="el-GR" sz="2400" b="1" dirty="0"/>
              <a:t>οσμή</a:t>
            </a:r>
            <a:r>
              <a:rPr lang="el-GR" sz="2400" dirty="0"/>
              <a:t> του ατόμου </a:t>
            </a:r>
            <a:r>
              <a:rPr lang="el-GR" sz="2000" dirty="0"/>
              <a:t>(η δυσάρεστη οσμή του εκκρίματος οφείλεται στα προϊόντα διάσπασης από τη </a:t>
            </a:r>
            <a:r>
              <a:rPr lang="el-GR" sz="2000" dirty="0" err="1"/>
              <a:t>βακτηριακή</a:t>
            </a:r>
            <a:r>
              <a:rPr lang="el-GR" sz="2000" dirty="0"/>
              <a:t> χλωρίδα του δέρματος)</a:t>
            </a:r>
          </a:p>
          <a:p>
            <a:endParaRPr lang="el-GR" sz="400" dirty="0"/>
          </a:p>
          <a:p>
            <a:r>
              <a:rPr lang="el-GR" sz="2400" dirty="0"/>
              <a:t>ο εκφορητικός πόρος εκβάλλει στο </a:t>
            </a:r>
            <a:r>
              <a:rPr lang="el-GR" sz="2400" dirty="0" err="1"/>
              <a:t>τριχοθυλάκιο</a:t>
            </a:r>
            <a:r>
              <a:rPr lang="el-GR" sz="2400" dirty="0"/>
              <a:t> πάνω από την εκβολή των σμηγματογόνων αδένων</a:t>
            </a:r>
            <a:endParaRPr lang="en-US" sz="2400" dirty="0"/>
          </a:p>
        </p:txBody>
      </p:sp>
      <p:pic>
        <p:nvPicPr>
          <p:cNvPr id="6" name="5 - Εικόνα" descr="body-odor-2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6160" y="1643050"/>
            <a:ext cx="3192540" cy="257176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86D9FA2-17DD-C546-A8D5-73DEF0F89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74638"/>
            <a:ext cx="8229600" cy="922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sz="3600" kern="0" dirty="0" err="1">
                <a:solidFill>
                  <a:srgbClr val="0432FF"/>
                </a:solidFill>
              </a:rPr>
              <a:t>Αποκρινείς</a:t>
            </a:r>
            <a:r>
              <a:rPr lang="el-GR" sz="3600" kern="0" dirty="0">
                <a:solidFill>
                  <a:srgbClr val="0432FF"/>
                </a:solidFill>
              </a:rPr>
              <a:t> ιδρωτοποιοί αδένες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- Τίτλος"/>
          <p:cNvSpPr txBox="1">
            <a:spLocks/>
          </p:cNvSpPr>
          <p:nvPr/>
        </p:nvSpPr>
        <p:spPr>
          <a:xfrm>
            <a:off x="1981200" y="274638"/>
            <a:ext cx="8229600" cy="562074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Διαπυητική</a:t>
            </a:r>
            <a:r>
              <a:rPr lang="el-GR" sz="3600" kern="0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l-GR" sz="3600" kern="0" dirty="0" err="1">
                <a:solidFill>
                  <a:srgbClr val="0070C0"/>
                </a:solidFill>
                <a:latin typeface="+mj-lt"/>
                <a:ea typeface="+mj-ea"/>
                <a:cs typeface="+mj-cs"/>
              </a:rPr>
              <a:t>ιδρωταδενίτιδα</a:t>
            </a:r>
            <a:endParaRPr lang="en-US" sz="3200" kern="0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B00084-83B2-504C-A5C1-E9DB501F6E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90"/>
          <a:stretch/>
        </p:blipFill>
        <p:spPr>
          <a:xfrm>
            <a:off x="2423592" y="1860550"/>
            <a:ext cx="4013200" cy="30086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6B9213-2CB9-C84B-BB8F-A528D109C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860550"/>
            <a:ext cx="3394721" cy="3008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020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Τριχοσμηγματογόνος</a:t>
            </a:r>
            <a:r>
              <a:rPr lang="el-GR" sz="3600" dirty="0">
                <a:solidFill>
                  <a:srgbClr val="0432FF"/>
                </a:solidFill>
              </a:rPr>
              <a:t> μονάδα</a:t>
            </a:r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1600201"/>
            <a:ext cx="8075613" cy="4525963"/>
          </a:xfrm>
        </p:spPr>
        <p:txBody>
          <a:bodyPr/>
          <a:lstStyle/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</a:t>
            </a:r>
            <a:r>
              <a:rPr lang="en-US" sz="2000" dirty="0">
                <a:sym typeface="Wingdings 3" pitchFamily="18" charset="2"/>
              </a:rPr>
              <a:t> </a:t>
            </a:r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endParaRPr lang="en-US" sz="700" dirty="0">
              <a:solidFill>
                <a:srgbClr val="0066FF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n-US" sz="20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τον </a:t>
            </a:r>
            <a:r>
              <a:rPr lang="el-GR" sz="2400" dirty="0" err="1"/>
              <a:t>τριχικό</a:t>
            </a:r>
            <a:r>
              <a:rPr lang="el-GR" sz="2400" dirty="0"/>
              <a:t> θύλακα</a:t>
            </a:r>
            <a:r>
              <a:rPr lang="en-US" sz="2400" dirty="0"/>
              <a:t>   </a:t>
            </a:r>
            <a:endParaRPr lang="el-GR" sz="2400" dirty="0"/>
          </a:p>
          <a:p>
            <a:pPr>
              <a:buFontTx/>
              <a:buNone/>
            </a:pPr>
            <a:endParaRPr lang="en-US" sz="7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/>
              <a:t> τον </a:t>
            </a:r>
            <a:r>
              <a:rPr lang="el-GR" sz="2400" dirty="0" err="1"/>
              <a:t>σμηγματόγονο</a:t>
            </a:r>
            <a:r>
              <a:rPr lang="el-GR" sz="2400" dirty="0"/>
              <a:t> αδένα</a:t>
            </a:r>
          </a:p>
          <a:p>
            <a:pPr>
              <a:buFontTx/>
              <a:buNone/>
            </a:pPr>
            <a:endParaRPr lang="en-US" sz="7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olidFill>
                  <a:srgbClr val="0066FF"/>
                </a:solidFill>
              </a:rPr>
              <a:t> </a:t>
            </a:r>
            <a:r>
              <a:rPr lang="el-GR" sz="2400" dirty="0"/>
              <a:t>τον </a:t>
            </a:r>
            <a:r>
              <a:rPr lang="el-GR" sz="2400" dirty="0" err="1"/>
              <a:t>ανελκτήρα</a:t>
            </a:r>
            <a:r>
              <a:rPr lang="el-GR" sz="2400" dirty="0"/>
              <a:t> μυ της τρίχας</a:t>
            </a:r>
          </a:p>
          <a:p>
            <a:pPr>
              <a:buFontTx/>
              <a:buNone/>
            </a:pPr>
            <a:endParaRPr lang="el-GR" sz="2000" dirty="0"/>
          </a:p>
        </p:txBody>
      </p:sp>
      <p:pic>
        <p:nvPicPr>
          <p:cNvPr id="10" name="Picture 1026" descr="~AUT0044">
            <a:extLst>
              <a:ext uri="{FF2B5EF4-FFF2-40B4-BE49-F238E27FC236}">
                <a16:creationId xmlns:a16="http://schemas.microsoft.com/office/drawing/2014/main" id="{D0DFB773-FA14-954A-9435-62DEA707A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782267"/>
            <a:ext cx="339835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Δομ</a:t>
            </a:r>
            <a:r>
              <a:rPr lang="en-US" sz="3600" dirty="0" err="1">
                <a:solidFill>
                  <a:srgbClr val="0432FF"/>
                </a:solidFill>
              </a:rPr>
              <a:t>ή</a:t>
            </a:r>
            <a:r>
              <a:rPr lang="el-GR" sz="3600" dirty="0">
                <a:solidFill>
                  <a:srgbClr val="0432FF"/>
                </a:solidFill>
              </a:rPr>
              <a:t> του δέρματος</a:t>
            </a:r>
            <a:endParaRPr lang="en-US" sz="3600" dirty="0">
              <a:solidFill>
                <a:srgbClr val="0432FF"/>
              </a:solidFill>
            </a:endParaRPr>
          </a:p>
        </p:txBody>
      </p:sp>
      <p:sp>
        <p:nvSpPr>
          <p:cNvPr id="23554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δέρμα αποτελείται από τρεις στιβάδες: 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την επιδερμίδα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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το χόριο</a:t>
            </a:r>
            <a:endParaRPr lang="en-US" sz="2400" dirty="0"/>
          </a:p>
          <a:p>
            <a:pPr>
              <a:buFontTx/>
              <a:buNone/>
            </a:pPr>
            <a:endParaRPr lang="en-US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 pitchFamily="18" charset="2"/>
              </a:rPr>
              <a:t> </a:t>
            </a:r>
            <a:r>
              <a:rPr lang="en-US" sz="2400" dirty="0">
                <a:solidFill>
                  <a:srgbClr val="0066FF"/>
                </a:solidFill>
                <a:sym typeface="Wingdings 3" pitchFamily="18" charset="2"/>
              </a:rPr>
              <a:t> </a:t>
            </a:r>
            <a:r>
              <a:rPr lang="el-GR" sz="2400" dirty="0"/>
              <a:t>το υπόδερμα</a:t>
            </a:r>
          </a:p>
          <a:p>
            <a:pPr>
              <a:buFont typeface="Wingdings 3" pitchFamily="18" charset="2"/>
              <a:buChar char="î"/>
            </a:pPr>
            <a:endParaRPr lang="el-GR" sz="2400" dirty="0"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000" dirty="0">
                <a:solidFill>
                  <a:srgbClr val="0066FF"/>
                </a:solidFill>
                <a:sym typeface="Wingdings 3" pitchFamily="18" charset="2"/>
              </a:rPr>
              <a:t></a:t>
            </a:r>
            <a:r>
              <a:rPr lang="en-US" sz="2000" dirty="0">
                <a:sym typeface="Wingdings 3" pitchFamily="18" charset="2"/>
              </a:rPr>
              <a:t> </a:t>
            </a:r>
            <a:r>
              <a:rPr lang="el-GR" sz="2400" dirty="0">
                <a:sym typeface="Wingdings 3" pitchFamily="18" charset="2"/>
              </a:rPr>
              <a:t>πάχος</a:t>
            </a:r>
            <a:r>
              <a:rPr lang="en-US" sz="2400" dirty="0">
                <a:solidFill>
                  <a:schemeClr val="accent2"/>
                </a:solidFill>
              </a:rPr>
              <a:t>:</a:t>
            </a:r>
            <a:r>
              <a:rPr lang="el-GR" sz="2400" dirty="0">
                <a:solidFill>
                  <a:schemeClr val="accent2"/>
                </a:solidFill>
              </a:rPr>
              <a:t>   </a:t>
            </a:r>
            <a:r>
              <a:rPr lang="el-GR" sz="2400" dirty="0"/>
              <a:t>1-2</a:t>
            </a:r>
            <a:r>
              <a:rPr lang="en-US" sz="2400" dirty="0"/>
              <a:t> mm</a:t>
            </a:r>
          </a:p>
          <a:p>
            <a:pPr eaLnBrk="1" hangingPunct="1">
              <a:lnSpc>
                <a:spcPct val="80000"/>
              </a:lnSpc>
              <a:buSzPct val="45000"/>
              <a:buFontTx/>
              <a:buNone/>
            </a:pPr>
            <a:r>
              <a:rPr lang="en-US" sz="2400" dirty="0"/>
              <a:t>        </a:t>
            </a:r>
            <a:r>
              <a:rPr lang="el-GR" sz="2400" dirty="0"/>
              <a:t>    </a:t>
            </a:r>
            <a:r>
              <a:rPr lang="en-US" sz="2400" dirty="0"/>
              <a:t> </a:t>
            </a:r>
            <a:r>
              <a:rPr lang="el-GR" sz="2400" dirty="0"/>
              <a:t>  </a:t>
            </a:r>
            <a:r>
              <a:rPr lang="en-US" sz="2400" dirty="0"/>
              <a:t> </a:t>
            </a:r>
            <a:r>
              <a:rPr lang="el-GR" sz="2400" dirty="0"/>
              <a:t>- </a:t>
            </a:r>
            <a:r>
              <a:rPr lang="en-US" sz="2400" dirty="0"/>
              <a:t>0,5 mm </a:t>
            </a:r>
            <a:r>
              <a:rPr lang="el-GR" sz="2400" dirty="0"/>
              <a:t>στα βλέφαρα</a:t>
            </a:r>
            <a:endParaRPr lang="en-US" sz="2400" dirty="0"/>
          </a:p>
          <a:p>
            <a:pPr eaLnBrk="1" hangingPunct="1">
              <a:lnSpc>
                <a:spcPct val="80000"/>
              </a:lnSpc>
              <a:buSzPct val="45000"/>
              <a:buFontTx/>
              <a:buNone/>
            </a:pPr>
            <a:r>
              <a:rPr lang="en-US" sz="2400" dirty="0"/>
              <a:t>         </a:t>
            </a:r>
            <a:r>
              <a:rPr lang="el-GR" sz="2400" dirty="0"/>
              <a:t>     </a:t>
            </a:r>
            <a:r>
              <a:rPr lang="en-US" sz="2400" dirty="0"/>
              <a:t> </a:t>
            </a:r>
            <a:r>
              <a:rPr lang="el-GR" sz="2400" dirty="0"/>
              <a:t> - </a:t>
            </a:r>
            <a:r>
              <a:rPr lang="en-US" sz="2400" dirty="0"/>
              <a:t>6 mm</a:t>
            </a:r>
            <a:r>
              <a:rPr lang="el-GR" sz="2400" dirty="0"/>
              <a:t> στις παλάμες</a:t>
            </a:r>
          </a:p>
          <a:p>
            <a:pPr>
              <a:buFontTx/>
              <a:buNone/>
            </a:pPr>
            <a:endParaRPr lang="en-US" sz="2400" dirty="0"/>
          </a:p>
        </p:txBody>
      </p:sp>
      <p:cxnSp>
        <p:nvCxnSpPr>
          <p:cNvPr id="9" name="8 - Ευθύγραμμο βέλος σύνδεσης"/>
          <p:cNvCxnSpPr>
            <a:cxnSpLocks/>
          </p:cNvCxnSpPr>
          <p:nvPr/>
        </p:nvCxnSpPr>
        <p:spPr>
          <a:xfrm>
            <a:off x="4595813" y="2786063"/>
            <a:ext cx="1814512" cy="261144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>
            <a:cxnSpLocks/>
          </p:cNvCxnSpPr>
          <p:nvPr/>
        </p:nvCxnSpPr>
        <p:spPr>
          <a:xfrm>
            <a:off x="3729708" y="3570189"/>
            <a:ext cx="2644899" cy="458490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- Ευθύγραμμο βέλος σύνδεσης"/>
          <p:cNvCxnSpPr>
            <a:cxnSpLocks/>
          </p:cNvCxnSpPr>
          <p:nvPr/>
        </p:nvCxnSpPr>
        <p:spPr>
          <a:xfrm>
            <a:off x="4238625" y="4451352"/>
            <a:ext cx="2171700" cy="417809"/>
          </a:xfrm>
          <a:prstGeom prst="straightConnector1">
            <a:avLst/>
          </a:prstGeom>
          <a:ln w="127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3" descr="~AUT0012">
            <a:extLst>
              <a:ext uri="{FF2B5EF4-FFF2-40B4-BE49-F238E27FC236}">
                <a16:creationId xmlns:a16="http://schemas.microsoft.com/office/drawing/2014/main" id="{4F5EDE23-2BDB-724D-81D5-09A0944F3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7851" y="2460862"/>
            <a:ext cx="3693227" cy="3135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1" y="784226"/>
            <a:ext cx="27717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495550" y="1700213"/>
            <a:ext cx="2305050" cy="842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65985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Τριχοθυλάκιο</a:t>
            </a: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02421" y="1077015"/>
            <a:ext cx="7786710" cy="5373710"/>
          </a:xfrm>
        </p:spPr>
        <p:txBody>
          <a:bodyPr/>
          <a:lstStyle/>
          <a:p>
            <a:r>
              <a:rPr lang="el-GR" sz="2400" dirty="0" err="1">
                <a:sym typeface="Wingdings 3"/>
              </a:rPr>
              <a:t>Επιδερμιδική</a:t>
            </a:r>
            <a:r>
              <a:rPr lang="el-GR" sz="2400" dirty="0">
                <a:sym typeface="Wingdings 3"/>
              </a:rPr>
              <a:t> εγκόλπωση από την οποία εκφύεται η τρίχα</a:t>
            </a:r>
          </a:p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τον </a:t>
            </a:r>
            <a:r>
              <a:rPr lang="el-GR" sz="2400" b="1" dirty="0"/>
              <a:t>βολβό </a:t>
            </a:r>
            <a:r>
              <a:rPr lang="el-GR" sz="2400" dirty="0"/>
              <a:t>της τρίχας, στο κατώτερο άκρο </a:t>
            </a:r>
          </a:p>
          <a:p>
            <a:pPr>
              <a:buFontTx/>
              <a:buNone/>
            </a:pPr>
            <a:r>
              <a:rPr lang="el-GR" sz="2400" dirty="0"/>
              <a:t>      του </a:t>
            </a:r>
            <a:r>
              <a:rPr lang="el-GR" sz="2400" dirty="0" err="1"/>
              <a:t>τριχοθυλακίου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τη </a:t>
            </a:r>
            <a:r>
              <a:rPr lang="el-GR" sz="2400" b="1" dirty="0"/>
              <a:t>θηλή</a:t>
            </a:r>
            <a:r>
              <a:rPr lang="el-GR" sz="2400" dirty="0"/>
              <a:t> της τρίχας (διαθέτει πολλές νευρικές </a:t>
            </a:r>
          </a:p>
          <a:p>
            <a:pPr>
              <a:buFontTx/>
              <a:buNone/>
            </a:pPr>
            <a:r>
              <a:rPr lang="el-GR" sz="2400" dirty="0"/>
              <a:t>      απολήξεις, αιμοφόρα αγγεία και άφθονα </a:t>
            </a:r>
          </a:p>
          <a:p>
            <a:pPr>
              <a:buFontTx/>
              <a:buNone/>
            </a:pPr>
            <a:r>
              <a:rPr lang="el-GR" sz="2400" dirty="0"/>
              <a:t>      βλαστικά κύτταρα)</a:t>
            </a:r>
          </a:p>
          <a:p>
            <a:pPr>
              <a:buFontTx/>
              <a:buNone/>
            </a:pPr>
            <a:r>
              <a:rPr lang="el-GR" sz="2400" dirty="0"/>
              <a:t>     </a:t>
            </a:r>
            <a:r>
              <a:rPr lang="el-GR" sz="2400" b="1" dirty="0">
                <a:solidFill>
                  <a:srgbClr val="00B0F0"/>
                </a:solidFill>
              </a:rPr>
              <a:t> - </a:t>
            </a:r>
            <a:r>
              <a:rPr lang="el-GR" sz="2400" dirty="0"/>
              <a:t>το έσω επιθηλιακό  έλυτρο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/>
              <a:t>      </a:t>
            </a:r>
            <a:r>
              <a:rPr lang="el-GR" sz="2400" b="1" dirty="0">
                <a:solidFill>
                  <a:srgbClr val="00B0F0"/>
                </a:solidFill>
              </a:rPr>
              <a:t>-</a:t>
            </a:r>
            <a:r>
              <a:rPr lang="el-GR" sz="2400" dirty="0"/>
              <a:t> το έξω επιθηλιακό έλυτρο</a:t>
            </a:r>
          </a:p>
          <a:p>
            <a:pPr>
              <a:buFontTx/>
              <a:buNone/>
            </a:pPr>
            <a:r>
              <a:rPr lang="el-GR" sz="2400" dirty="0"/>
              <a:t>      </a:t>
            </a:r>
          </a:p>
        </p:txBody>
      </p:sp>
      <p:pic>
        <p:nvPicPr>
          <p:cNvPr id="7" name="Picture 7" descr="C:\Users\sofia papanikou\Desktop\F2.large (2).jpg">
            <a:extLst>
              <a:ext uri="{FF2B5EF4-FFF2-40B4-BE49-F238E27FC236}">
                <a16:creationId xmlns:a16="http://schemas.microsoft.com/office/drawing/2014/main" id="{E14C785A-A973-2443-ACC0-8CDABE1728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742"/>
          <a:stretch/>
        </p:blipFill>
        <p:spPr bwMode="auto">
          <a:xfrm>
            <a:off x="8544272" y="784226"/>
            <a:ext cx="2953569" cy="5043751"/>
          </a:xfrm>
          <a:prstGeom prst="rect">
            <a:avLst/>
          </a:prstGeom>
          <a:solidFill>
            <a:schemeClr val="accent2"/>
          </a:solidFill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1" y="784226"/>
            <a:ext cx="27717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495550" y="1700213"/>
            <a:ext cx="2305050" cy="842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65985"/>
            <a:ext cx="8229600" cy="1143000"/>
          </a:xfrm>
        </p:spPr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Τριχοθυλάκιο</a:t>
            </a:r>
            <a:endParaRPr lang="el-GR" sz="3600" dirty="0">
              <a:solidFill>
                <a:srgbClr val="0432FF"/>
              </a:solidFill>
            </a:endParaRP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02421" y="1077015"/>
            <a:ext cx="7786710" cy="5373710"/>
          </a:xfrm>
        </p:spPr>
        <p:txBody>
          <a:bodyPr/>
          <a:lstStyle/>
          <a:p>
            <a:r>
              <a:rPr lang="el-GR" sz="2400" dirty="0" err="1">
                <a:sym typeface="Wingdings 3"/>
              </a:rPr>
              <a:t>Επιδερμιδική</a:t>
            </a:r>
            <a:r>
              <a:rPr lang="el-GR" sz="2400" dirty="0">
                <a:sym typeface="Wingdings 3"/>
              </a:rPr>
              <a:t> εγκόλπωση από την οποία εκφύεται η τρίχα</a:t>
            </a:r>
          </a:p>
          <a:p>
            <a:r>
              <a:rPr lang="el-GR" sz="2400" dirty="0"/>
              <a:t>Αποτελείται από</a:t>
            </a:r>
            <a:r>
              <a:rPr lang="en-US" sz="2400" dirty="0"/>
              <a:t>: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τον </a:t>
            </a:r>
            <a:r>
              <a:rPr lang="el-GR" sz="2400" b="1" dirty="0"/>
              <a:t>βολβό </a:t>
            </a:r>
            <a:r>
              <a:rPr lang="el-GR" sz="2400" dirty="0"/>
              <a:t>της τρίχας, στο κατώτερο άκρο </a:t>
            </a:r>
          </a:p>
          <a:p>
            <a:pPr>
              <a:buFontTx/>
              <a:buNone/>
            </a:pPr>
            <a:r>
              <a:rPr lang="el-GR" sz="2400" dirty="0"/>
              <a:t>      του </a:t>
            </a:r>
            <a:r>
              <a:rPr lang="el-GR" sz="2400" dirty="0" err="1"/>
              <a:t>τριχοθυλακίου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endParaRPr lang="el-GR" sz="400" dirty="0">
              <a:sym typeface="Wingdings 3"/>
            </a:endParaRPr>
          </a:p>
          <a:p>
            <a:pPr>
              <a:buFontTx/>
              <a:buNone/>
            </a:pPr>
            <a:r>
              <a:rPr lang="el-GR" sz="2400" dirty="0">
                <a:sym typeface="Wingdings 3"/>
              </a:rPr>
              <a:t>   </a:t>
            </a:r>
            <a:r>
              <a:rPr lang="el-GR" sz="2400" dirty="0">
                <a:solidFill>
                  <a:srgbClr val="0066FF"/>
                </a:solidFill>
                <a:sym typeface="Wingdings 3"/>
              </a:rPr>
              <a:t></a:t>
            </a:r>
            <a:r>
              <a:rPr lang="el-GR" sz="2400" dirty="0">
                <a:sym typeface="Wingdings 3"/>
              </a:rPr>
              <a:t> </a:t>
            </a:r>
            <a:r>
              <a:rPr lang="el-GR" sz="2400" dirty="0"/>
              <a:t>τη </a:t>
            </a:r>
            <a:r>
              <a:rPr lang="el-GR" sz="2400" b="1" dirty="0"/>
              <a:t>θηλή</a:t>
            </a:r>
            <a:r>
              <a:rPr lang="el-GR" sz="2400" dirty="0"/>
              <a:t> της τρίχας (διαθέτει πολλές νευρικές </a:t>
            </a:r>
          </a:p>
          <a:p>
            <a:pPr>
              <a:buFontTx/>
              <a:buNone/>
            </a:pPr>
            <a:r>
              <a:rPr lang="el-GR" sz="2400" dirty="0"/>
              <a:t>      απολήξεις, αιμοφόρα αγγεία και άφθονα </a:t>
            </a:r>
          </a:p>
          <a:p>
            <a:pPr>
              <a:buFontTx/>
              <a:buNone/>
            </a:pPr>
            <a:r>
              <a:rPr lang="el-GR" sz="2400" dirty="0"/>
              <a:t>      βλαστικά κύτταρα)</a:t>
            </a:r>
          </a:p>
          <a:p>
            <a:pPr>
              <a:buFontTx/>
              <a:buNone/>
            </a:pPr>
            <a:r>
              <a:rPr lang="el-GR" sz="2400" dirty="0"/>
              <a:t>     </a:t>
            </a:r>
            <a:r>
              <a:rPr lang="el-GR" sz="2400" b="1" dirty="0">
                <a:solidFill>
                  <a:srgbClr val="00B0F0"/>
                </a:solidFill>
              </a:rPr>
              <a:t> - </a:t>
            </a:r>
            <a:r>
              <a:rPr lang="el-GR" sz="2400" dirty="0"/>
              <a:t>το έσω επιθηλιακό  έλυτρο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/>
              <a:t>      </a:t>
            </a:r>
            <a:r>
              <a:rPr lang="el-GR" sz="2400" b="1" dirty="0">
                <a:solidFill>
                  <a:srgbClr val="00B0F0"/>
                </a:solidFill>
              </a:rPr>
              <a:t>-</a:t>
            </a:r>
            <a:r>
              <a:rPr lang="el-GR" sz="2400" dirty="0"/>
              <a:t> το έξω επιθηλιακό έλυτρο</a:t>
            </a:r>
          </a:p>
          <a:p>
            <a:pPr>
              <a:buFontTx/>
              <a:buNone/>
            </a:pPr>
            <a:r>
              <a:rPr lang="el-GR" sz="2400" dirty="0"/>
              <a:t>      </a:t>
            </a:r>
          </a:p>
        </p:txBody>
      </p:sp>
      <p:pic>
        <p:nvPicPr>
          <p:cNvPr id="83978" name="Picture 10" descr="C:\Users\KONSTANTINOS\Desktop\ΤΡΙΧΙΚΟΣ ΘΥΛΑΚΟΣ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92144" y="1700213"/>
            <a:ext cx="4248472" cy="4393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33061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524001" y="784226"/>
            <a:ext cx="27717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l-GR" b="1">
              <a:effectLst>
                <a:outerShdw blurRad="38100" dist="38100" dir="2700000" algn="tl">
                  <a:srgbClr val="C0C0C0"/>
                </a:outerShdw>
              </a:effectLst>
              <a:cs typeface="+mn-cs"/>
            </a:endParaRPr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2495550" y="1700213"/>
            <a:ext cx="2305050" cy="842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-65985"/>
            <a:ext cx="8229600" cy="1143000"/>
          </a:xfrm>
        </p:spPr>
        <p:txBody>
          <a:bodyPr/>
          <a:lstStyle/>
          <a:p>
            <a:r>
              <a:rPr lang="en-US" sz="3600" dirty="0" err="1">
                <a:solidFill>
                  <a:srgbClr val="0432FF"/>
                </a:solidFill>
              </a:rPr>
              <a:t>Τ</a:t>
            </a:r>
            <a:r>
              <a:rPr lang="el-GR" sz="3600" dirty="0">
                <a:solidFill>
                  <a:srgbClr val="0432FF"/>
                </a:solidFill>
              </a:rPr>
              <a:t>ρ</a:t>
            </a:r>
            <a:r>
              <a:rPr lang="en-US" sz="3600" dirty="0" err="1">
                <a:solidFill>
                  <a:srgbClr val="0432FF"/>
                </a:solidFill>
              </a:rPr>
              <a:t>ί</a:t>
            </a:r>
            <a:r>
              <a:rPr lang="el-GR" sz="3600" dirty="0">
                <a:solidFill>
                  <a:srgbClr val="0432FF"/>
                </a:solidFill>
              </a:rPr>
              <a:t>χα: στέλεχος</a:t>
            </a:r>
          </a:p>
        </p:txBody>
      </p:sp>
      <p:sp>
        <p:nvSpPr>
          <p:cNvPr id="83977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402421" y="2565113"/>
            <a:ext cx="7786710" cy="5373710"/>
          </a:xfrm>
        </p:spPr>
        <p:txBody>
          <a:bodyPr/>
          <a:lstStyle/>
          <a:p>
            <a:r>
              <a:rPr lang="el-GR" sz="2400" dirty="0"/>
              <a:t> μυελός</a:t>
            </a:r>
          </a:p>
          <a:p>
            <a:r>
              <a:rPr lang="el-GR" sz="2400" dirty="0"/>
              <a:t>Φλοιός</a:t>
            </a:r>
          </a:p>
          <a:p>
            <a:r>
              <a:rPr lang="el-GR" sz="2400" dirty="0" err="1"/>
              <a:t>περιτρίχιο</a:t>
            </a:r>
            <a:endParaRPr lang="el-GR" sz="2400" dirty="0"/>
          </a:p>
          <a:p>
            <a:pPr marL="0" indent="0">
              <a:buNone/>
            </a:pPr>
            <a:r>
              <a:rPr lang="el-GR" sz="2400" dirty="0"/>
              <a:t>    </a:t>
            </a: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84AD4992-2BE7-4342-ABC5-94BEF9E54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220015"/>
            <a:ext cx="42545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147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- Τίτλος"/>
          <p:cNvSpPr txBox="1">
            <a:spLocks/>
          </p:cNvSpPr>
          <p:nvPr/>
        </p:nvSpPr>
        <p:spPr>
          <a:xfrm>
            <a:off x="1981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l-GR" sz="3600" kern="0" dirty="0">
                <a:solidFill>
                  <a:srgbClr val="0432FF"/>
                </a:solidFill>
                <a:latin typeface="+mj-lt"/>
                <a:ea typeface="+mj-ea"/>
                <a:cs typeface="+mj-cs"/>
              </a:rPr>
              <a:t>Κύκλος ζωής της τρίχας</a:t>
            </a:r>
            <a:endParaRPr lang="en-US" sz="3600" kern="0" dirty="0">
              <a:solidFill>
                <a:srgbClr val="0432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FE850A9-230E-D642-90DE-4411C2C0A6A5}"/>
              </a:ext>
            </a:extLst>
          </p:cNvPr>
          <p:cNvSpPr/>
          <p:nvPr/>
        </p:nvSpPr>
        <p:spPr>
          <a:xfrm>
            <a:off x="2017936" y="4941169"/>
            <a:ext cx="22536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>
                <a:solidFill>
                  <a:srgbClr val="C00000"/>
                </a:solidFill>
              </a:rPr>
              <a:t>Αναγενής</a:t>
            </a:r>
            <a:r>
              <a:rPr lang="el-GR" sz="1600" b="1" dirty="0">
                <a:solidFill>
                  <a:srgbClr val="C00000"/>
                </a:solidFill>
              </a:rPr>
              <a:t> φάση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</a:t>
            </a:r>
            <a:r>
              <a:rPr lang="el-GR" sz="1600" dirty="0"/>
              <a:t>80-85% των τριχών</a:t>
            </a:r>
            <a:r>
              <a:rPr lang="en-US" sz="1600" dirty="0"/>
              <a:t>): </a:t>
            </a:r>
            <a:r>
              <a:rPr lang="el-GR" sz="1600" dirty="0"/>
              <a:t>φάση ανάπτυξης της τρίχας - διάρκεια 2 έως 6 έτη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DC3053-5340-5946-9AC3-CDEB8672B4CF}"/>
              </a:ext>
            </a:extLst>
          </p:cNvPr>
          <p:cNvSpPr/>
          <p:nvPr/>
        </p:nvSpPr>
        <p:spPr>
          <a:xfrm>
            <a:off x="4367808" y="4945523"/>
            <a:ext cx="282545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C00000"/>
                </a:solidFill>
              </a:rPr>
              <a:t>K</a:t>
            </a:r>
            <a:r>
              <a:rPr lang="el-GR" sz="1600" b="1" dirty="0" err="1">
                <a:solidFill>
                  <a:srgbClr val="C00000"/>
                </a:solidFill>
              </a:rPr>
              <a:t>αταγενής</a:t>
            </a:r>
            <a:r>
              <a:rPr lang="el-GR" sz="1600" b="1" dirty="0">
                <a:solidFill>
                  <a:srgbClr val="C00000"/>
                </a:solidFill>
              </a:rPr>
              <a:t> φάση</a:t>
            </a:r>
            <a:r>
              <a:rPr lang="en-US" sz="1600" b="1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(1% </a:t>
            </a:r>
            <a:r>
              <a:rPr lang="el-GR" sz="1600" dirty="0"/>
              <a:t>των τριχών)</a:t>
            </a:r>
            <a:r>
              <a:rPr lang="en-US" sz="1600" dirty="0"/>
              <a:t>:</a:t>
            </a:r>
            <a:endParaRPr lang="el-GR" sz="1600" dirty="0"/>
          </a:p>
          <a:p>
            <a:pPr>
              <a:buNone/>
            </a:pPr>
            <a:r>
              <a:rPr lang="el-GR" sz="1600" dirty="0"/>
              <a:t>- ενδιάμεσο /μεταβατικό στάδιο – διάρκεια 2 </a:t>
            </a:r>
            <a:r>
              <a:rPr lang="el-GR" sz="1600" dirty="0" err="1"/>
              <a:t>εβδ</a:t>
            </a:r>
            <a:r>
              <a:rPr lang="el-GR" sz="1600" dirty="0"/>
              <a:t>.</a:t>
            </a:r>
          </a:p>
          <a:p>
            <a:pPr>
              <a:buNone/>
            </a:pPr>
            <a:r>
              <a:rPr lang="el-GR" sz="1600" dirty="0"/>
              <a:t>- προετοιμασία του θυλάκου για την απόπτωση της τρίχας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906E4C-B313-3545-8BE4-A0AF27C527DB}"/>
              </a:ext>
            </a:extLst>
          </p:cNvPr>
          <p:cNvSpPr/>
          <p:nvPr/>
        </p:nvSpPr>
        <p:spPr>
          <a:xfrm>
            <a:off x="7608168" y="4920704"/>
            <a:ext cx="2915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l-GR" sz="1600" b="1" dirty="0" err="1">
                <a:solidFill>
                  <a:srgbClr val="C00000"/>
                </a:solidFill>
              </a:rPr>
              <a:t>Τελογενής</a:t>
            </a:r>
            <a:r>
              <a:rPr lang="el-GR" sz="1600" b="1" dirty="0">
                <a:solidFill>
                  <a:srgbClr val="C00000"/>
                </a:solidFill>
              </a:rPr>
              <a:t> φάση </a:t>
            </a:r>
            <a:r>
              <a:rPr lang="el-GR" sz="1600" dirty="0"/>
              <a:t>(10%-18% των τριχών)</a:t>
            </a:r>
            <a:r>
              <a:rPr lang="en-US" sz="1600" dirty="0"/>
              <a:t>:</a:t>
            </a:r>
            <a:endParaRPr lang="el-GR" sz="1600" dirty="0"/>
          </a:p>
          <a:p>
            <a:pPr>
              <a:buNone/>
            </a:pPr>
            <a:r>
              <a:rPr lang="el-GR" sz="1600" dirty="0"/>
              <a:t>- φάση ανάπαυσης - αδράνεια του θυλάκου - διάρκεια  3-4 μήνες</a:t>
            </a:r>
          </a:p>
          <a:p>
            <a:pPr>
              <a:buNone/>
            </a:pPr>
            <a:r>
              <a:rPr lang="el-GR" sz="1600" dirty="0"/>
              <a:t>- σταδιακή απόπτωση της τρίχας</a:t>
            </a:r>
          </a:p>
        </p:txBody>
      </p:sp>
      <p:pic>
        <p:nvPicPr>
          <p:cNvPr id="7" name="Picture 2" descr="Αποτέλεσμα εικόνας για hair anatomy">
            <a:hlinkClick r:id="rId3"/>
            <a:extLst>
              <a:ext uri="{FF2B5EF4-FFF2-40B4-BE49-F238E27FC236}">
                <a16:creationId xmlns:a16="http://schemas.microsoft.com/office/drawing/2014/main" id="{986A30CB-D990-734B-92C2-A92933C3E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352" y="881425"/>
            <a:ext cx="840563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>
            <a:extLst>
              <a:ext uri="{FF2B5EF4-FFF2-40B4-BE49-F238E27FC236}">
                <a16:creationId xmlns:a16="http://schemas.microsoft.com/office/drawing/2014/main" id="{C6A5EE98-5401-4EB6-B949-D0490AA110F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800" y="1"/>
            <a:ext cx="4246860" cy="554414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FC76B6-5B27-4C8E-8A65-5D77586CEE25}"/>
              </a:ext>
            </a:extLst>
          </p:cNvPr>
          <p:cNvSpPr txBox="1"/>
          <p:nvPr/>
        </p:nvSpPr>
        <p:spPr>
          <a:xfrm>
            <a:off x="1991544" y="260648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71C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Ό</a:t>
            </a:r>
            <a:r>
              <a:rPr lang="el-GR" sz="2800" b="1" dirty="0" err="1">
                <a:solidFill>
                  <a:srgbClr val="071CB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νυχες</a:t>
            </a:r>
            <a:endParaRPr lang="en-GB" sz="2800" b="1" dirty="0">
              <a:solidFill>
                <a:srgbClr val="071CB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4093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DB01887C-B497-FB40-B49E-B44DC3D402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89" t="28575" r="10548" b="26493"/>
          <a:stretch/>
        </p:blipFill>
        <p:spPr>
          <a:xfrm>
            <a:off x="2164040" y="1228948"/>
            <a:ext cx="8179496" cy="460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6464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03512" y="1772817"/>
            <a:ext cx="8784976" cy="1470025"/>
          </a:xfrm>
        </p:spPr>
        <p:txBody>
          <a:bodyPr/>
          <a:lstStyle/>
          <a:p>
            <a:pPr eaLnBrk="1" hangingPunct="1"/>
            <a:r>
              <a:rPr lang="el-GR" dirty="0">
                <a:solidFill>
                  <a:srgbClr val="0432FF"/>
                </a:solidFill>
              </a:rPr>
              <a:t>Φυσιολογικές λειτουργίες δέρματος</a:t>
            </a:r>
            <a:endParaRPr lang="en-US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729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 txBox="1">
            <a:spLocks/>
          </p:cNvSpPr>
          <p:nvPr/>
        </p:nvSpPr>
        <p:spPr>
          <a:xfrm>
            <a:off x="3041842" y="22945"/>
            <a:ext cx="6408712" cy="88838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l-GR" sz="32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ως προστατευτικό όργανο </a:t>
            </a:r>
          </a:p>
        </p:txBody>
      </p:sp>
      <p:grpSp>
        <p:nvGrpSpPr>
          <p:cNvPr id="44" name="Ομάδα 43"/>
          <p:cNvGrpSpPr/>
          <p:nvPr/>
        </p:nvGrpSpPr>
        <p:grpSpPr>
          <a:xfrm>
            <a:off x="1506020" y="1196752"/>
            <a:ext cx="9188874" cy="4180690"/>
            <a:chOff x="-17980" y="1196752"/>
            <a:chExt cx="9188874" cy="4180690"/>
          </a:xfrm>
        </p:grpSpPr>
        <p:pic>
          <p:nvPicPr>
            <p:cNvPr id="4098" name="Picture 2" descr="Αποτέλεσμα εικόνας για skin function">
              <a:hlinkClick r:id="rId2"/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7" t="56261"/>
            <a:stretch/>
          </p:blipFill>
          <p:spPr bwMode="auto">
            <a:xfrm>
              <a:off x="-17980" y="2204864"/>
              <a:ext cx="9161165" cy="3172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1071" y="2245142"/>
              <a:ext cx="2069701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Προστατεύει από τη ζέστη και το κρύο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78496" y="1257544"/>
              <a:ext cx="2051720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Προστατεύει από μηχανικό τραύμα την ηλιακή ακτινοβολία…</a:t>
              </a:r>
            </a:p>
          </p:txBody>
        </p:sp>
        <p:sp>
          <p:nvSpPr>
            <p:cNvPr id="4" name="Ορθογώνιο 3"/>
            <p:cNvSpPr/>
            <p:nvPr/>
          </p:nvSpPr>
          <p:spPr>
            <a:xfrm>
              <a:off x="2572072" y="2190106"/>
              <a:ext cx="1584176" cy="6600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7" name="Γωνιακή σύνδεση 6"/>
            <p:cNvCxnSpPr/>
            <p:nvPr/>
          </p:nvCxnSpPr>
          <p:spPr>
            <a:xfrm rot="16200000" flipH="1">
              <a:off x="572458" y="2905371"/>
              <a:ext cx="336631" cy="14401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Γωνιακή σύνδεση 15"/>
            <p:cNvCxnSpPr/>
            <p:nvPr/>
          </p:nvCxnSpPr>
          <p:spPr>
            <a:xfrm rot="5400000">
              <a:off x="2333460" y="2475199"/>
              <a:ext cx="804676" cy="216028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2932116" y="2051714"/>
              <a:ext cx="1224132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..και από χημικό ερεθισμό</a:t>
              </a:r>
            </a:p>
          </p:txBody>
        </p:sp>
        <p:cxnSp>
          <p:nvCxnSpPr>
            <p:cNvPr id="20" name="Γωνιακή σύνδεση 19"/>
            <p:cNvCxnSpPr>
              <a:stCxn id="19" idx="2"/>
            </p:cNvCxnSpPr>
            <p:nvPr/>
          </p:nvCxnSpPr>
          <p:spPr>
            <a:xfrm rot="16200000" flipH="1">
              <a:off x="3393828" y="3033064"/>
              <a:ext cx="474281" cy="173573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Ορθογώνιο 22"/>
            <p:cNvSpPr/>
            <p:nvPr/>
          </p:nvSpPr>
          <p:spPr>
            <a:xfrm>
              <a:off x="4139952" y="2279618"/>
              <a:ext cx="2200375" cy="6453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6" name="Γωνιακή σύνδεση 25"/>
            <p:cNvCxnSpPr>
              <a:stCxn id="24" idx="2"/>
            </p:cNvCxnSpPr>
            <p:nvPr/>
          </p:nvCxnSpPr>
          <p:spPr>
            <a:xfrm rot="16200000" flipH="1">
              <a:off x="4932458" y="2474117"/>
              <a:ext cx="608741" cy="20844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Γωνιακή σύνδεση 27"/>
            <p:cNvCxnSpPr/>
            <p:nvPr/>
          </p:nvCxnSpPr>
          <p:spPr>
            <a:xfrm rot="5400000">
              <a:off x="4603153" y="2692689"/>
              <a:ext cx="238090" cy="131651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Γωνιακή σύνδεση 30"/>
            <p:cNvCxnSpPr/>
            <p:nvPr/>
          </p:nvCxnSpPr>
          <p:spPr>
            <a:xfrm rot="5400000">
              <a:off x="5750761" y="2210352"/>
              <a:ext cx="811077" cy="368056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Ορθογώνιο 32"/>
            <p:cNvSpPr/>
            <p:nvPr/>
          </p:nvSpPr>
          <p:spPr>
            <a:xfrm>
              <a:off x="6732240" y="2154593"/>
              <a:ext cx="1512168" cy="728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564450" y="2122030"/>
              <a:ext cx="183235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Σμηγματορύθμιση</a:t>
              </a:r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- θερμορύθμιση</a:t>
              </a:r>
            </a:p>
          </p:txBody>
        </p:sp>
        <p:cxnSp>
          <p:nvCxnSpPr>
            <p:cNvPr id="36" name="Γωνιακή σύνδεση 35"/>
            <p:cNvCxnSpPr/>
            <p:nvPr/>
          </p:nvCxnSpPr>
          <p:spPr>
            <a:xfrm rot="5400000">
              <a:off x="7114660" y="2666527"/>
              <a:ext cx="250865" cy="215655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Ορθογώνιο 38"/>
            <p:cNvSpPr/>
            <p:nvPr/>
          </p:nvSpPr>
          <p:spPr>
            <a:xfrm>
              <a:off x="8604448" y="2257434"/>
              <a:ext cx="539552" cy="728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sz="1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622722" y="1380654"/>
              <a:ext cx="1548172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Αισθητήριο όργανο</a:t>
              </a:r>
            </a:p>
          </p:txBody>
        </p:sp>
        <p:cxnSp>
          <p:nvCxnSpPr>
            <p:cNvPr id="41" name="Γωνιακή σύνδεση 40"/>
            <p:cNvCxnSpPr>
              <a:stCxn id="40" idx="2"/>
            </p:cNvCxnSpPr>
            <p:nvPr/>
          </p:nvCxnSpPr>
          <p:spPr>
            <a:xfrm rot="16200000" flipH="1">
              <a:off x="8137744" y="2224492"/>
              <a:ext cx="887717" cy="369589"/>
            </a:xfrm>
            <a:prstGeom prst="bentConnector3">
              <a:avLst>
                <a:gd name="adj1" fmla="val 50000"/>
              </a:avLst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211960" y="1196752"/>
              <a:ext cx="1841292" cy="107721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Αποτελεί μηχανικό και </a:t>
              </a:r>
              <a:r>
                <a:rPr lang="el-GR" sz="1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ανοσιακό</a:t>
              </a:r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 φραγμό για λοιμώξεις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72363" y="1442973"/>
              <a:ext cx="158417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l-GR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Απορροφά τα ξένα σώματα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8569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90" y="1122117"/>
            <a:ext cx="8709618" cy="525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2326853" y="78783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Ο φραγμός του δέρματος είναι μια πολυδιάστατη οντότητα….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1544" y="1700809"/>
            <a:ext cx="7920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Κερατίνη στιβάδα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47528" y="2830393"/>
            <a:ext cx="95865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Επιδερμίδα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4090" y="4797153"/>
            <a:ext cx="79208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Χόριο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50288" y="1340769"/>
            <a:ext cx="98221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52384" y="1796801"/>
            <a:ext cx="105422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«Χημικός φραγμός»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20139" y="2507227"/>
            <a:ext cx="99634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Μηχανικός φραγμός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74010" y="4221089"/>
            <a:ext cx="898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 φραγμός</a:t>
            </a:r>
          </a:p>
        </p:txBody>
      </p:sp>
    </p:spTree>
    <p:extLst>
      <p:ext uri="{BB962C8B-B14F-4D97-AF65-F5344CB8AC3E}">
        <p14:creationId xmlns:p14="http://schemas.microsoft.com/office/powerpoint/2010/main" val="1300821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063428" y="279157"/>
            <a:ext cx="8759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Προστασία κατά βλάβης από μηχανικό τραυματισμό</a:t>
            </a:r>
          </a:p>
        </p:txBody>
      </p:sp>
      <p:sp>
        <p:nvSpPr>
          <p:cNvPr id="3" name="AutoShape 3" descr="Αποτέλεσμα εικόνας για epidermolysis bullosa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616075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5" name="Ορθογώνιο 4"/>
          <p:cNvSpPr/>
          <p:nvPr/>
        </p:nvSpPr>
        <p:spPr>
          <a:xfrm>
            <a:off x="1891447" y="1196753"/>
            <a:ext cx="761924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Η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κερατίνη </a:t>
            </a:r>
            <a:r>
              <a:rPr lang="el-GR" altLang="el-GR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σοτιβάδα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αποτελεί ισχυρό φραγμό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Στενή και ισχυρή σύνδεση των επιθηλιακών κυττάρων 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(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δεσμοσωμάτια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 Ελαστικότητα (πρωτεΐνες και λιπίδια)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χόριο και το υποδόριο λίπος είναι ικανά να απορροφούν τον κραδασμό (κολλαγόνο, ελαστικές ίνες,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λιποκύτταρα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grpSp>
        <p:nvGrpSpPr>
          <p:cNvPr id="10" name="Ομάδα 9"/>
          <p:cNvGrpSpPr/>
          <p:nvPr/>
        </p:nvGrpSpPr>
        <p:grpSpPr>
          <a:xfrm>
            <a:off x="2063427" y="3675147"/>
            <a:ext cx="4667834" cy="2001717"/>
            <a:chOff x="28326" y="3736592"/>
            <a:chExt cx="4667834" cy="2001717"/>
          </a:xfrm>
        </p:grpSpPr>
        <p:sp>
          <p:nvSpPr>
            <p:cNvPr id="6" name="Ορθογώνιο 5"/>
            <p:cNvSpPr/>
            <p:nvPr/>
          </p:nvSpPr>
          <p:spPr>
            <a:xfrm>
              <a:off x="28326" y="3736592"/>
              <a:ext cx="4667834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Και βιοχημικός μηχανισμός προστασίας κατά επαναλαμβανόμενου μηχανικού</a:t>
              </a:r>
            </a:p>
            <a:p>
              <a:pPr algn="ctr"/>
              <a:r>
                <a:rPr lang="el-G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Τραύματος!!</a:t>
              </a:r>
            </a:p>
          </p:txBody>
        </p:sp>
        <p:sp>
          <p:nvSpPr>
            <p:cNvPr id="8" name="Δεξιό βέλος 7"/>
            <p:cNvSpPr/>
            <p:nvPr/>
          </p:nvSpPr>
          <p:spPr>
            <a:xfrm rot="5400000">
              <a:off x="2229391" y="4799493"/>
              <a:ext cx="678936" cy="484632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9" name="Ορθογώνιο 8"/>
            <p:cNvSpPr/>
            <p:nvPr/>
          </p:nvSpPr>
          <p:spPr>
            <a:xfrm>
              <a:off x="1407751" y="5368977"/>
              <a:ext cx="23412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dirty="0">
                  <a:latin typeface="Calibri" panose="020F0502020204030204" pitchFamily="34" charset="0"/>
                  <a:cs typeface="Calibri" panose="020F0502020204030204" pitchFamily="34" charset="0"/>
                </a:rPr>
                <a:t>υπερπλασία των ιστών</a:t>
              </a:r>
            </a:p>
          </p:txBody>
        </p:sp>
      </p:grpSp>
      <p:pic>
        <p:nvPicPr>
          <p:cNvPr id="7174" name="Picture 6" descr="Αποτέλεσμα εικόνας για callus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085185"/>
            <a:ext cx="3945678" cy="2064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6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6"/>
          <p:cNvSpPr>
            <a:spLocks noChangeArrowheads="1"/>
          </p:cNvSpPr>
          <p:nvPr/>
        </p:nvSpPr>
        <p:spPr bwMode="auto">
          <a:xfrm>
            <a:off x="3216152" y="4264000"/>
            <a:ext cx="5256213" cy="4062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1 - Τίτλος">
            <a:extLst>
              <a:ext uri="{FF2B5EF4-FFF2-40B4-BE49-F238E27FC236}">
                <a16:creationId xmlns:a16="http://schemas.microsoft.com/office/drawing/2014/main" id="{4CFF1EB8-89D7-2A42-A356-CF630DA1B9ED}"/>
              </a:ext>
            </a:extLst>
          </p:cNvPr>
          <p:cNvSpPr txBox="1">
            <a:spLocks/>
          </p:cNvSpPr>
          <p:nvPr/>
        </p:nvSpPr>
        <p:spPr bwMode="auto">
          <a:xfrm>
            <a:off x="1981200" y="9956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kern="0" dirty="0">
                <a:solidFill>
                  <a:srgbClr val="0432FF"/>
                </a:solidFill>
              </a:rPr>
              <a:t>I</a:t>
            </a:r>
            <a:r>
              <a:rPr lang="el-GR" sz="3600" kern="0" dirty="0" err="1">
                <a:solidFill>
                  <a:srgbClr val="0432FF"/>
                </a:solidFill>
              </a:rPr>
              <a:t>στολογία</a:t>
            </a:r>
            <a:r>
              <a:rPr lang="el-GR" sz="3600" kern="0" dirty="0">
                <a:solidFill>
                  <a:srgbClr val="0432FF"/>
                </a:solidFill>
              </a:rPr>
              <a:t> Δέρματος</a:t>
            </a:r>
            <a:endParaRPr lang="en-US" sz="3200" kern="0" dirty="0">
              <a:solidFill>
                <a:srgbClr val="0432FF"/>
              </a:solidFill>
            </a:endParaRPr>
          </a:p>
        </p:txBody>
      </p:sp>
      <p:pic>
        <p:nvPicPr>
          <p:cNvPr id="1028" name="Picture 4" descr="Histological Skin Structure Diagram | Do It Easy With ScienceProg">
            <a:extLst>
              <a:ext uri="{FF2B5EF4-FFF2-40B4-BE49-F238E27FC236}">
                <a16:creationId xmlns:a16="http://schemas.microsoft.com/office/drawing/2014/main" id="{1AE00619-CB0F-F648-BDFA-3061D5FBD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27"/>
          <a:stretch/>
        </p:blipFill>
        <p:spPr bwMode="auto">
          <a:xfrm>
            <a:off x="2002444" y="1723055"/>
            <a:ext cx="84735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D84059-AFD1-5446-A978-A19D9E53D157}"/>
              </a:ext>
            </a:extLst>
          </p:cNvPr>
          <p:cNvSpPr txBox="1"/>
          <p:nvPr/>
        </p:nvSpPr>
        <p:spPr>
          <a:xfrm>
            <a:off x="8178686" y="1744223"/>
            <a:ext cx="209377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/>
              <a:t>Κερατίνη στοιβάδα</a:t>
            </a:r>
            <a:endParaRPr lang="en-G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FDBB4-BE3C-D842-9162-05639CEA430B}"/>
              </a:ext>
            </a:extLst>
          </p:cNvPr>
          <p:cNvSpPr txBox="1"/>
          <p:nvPr/>
        </p:nvSpPr>
        <p:spPr>
          <a:xfrm>
            <a:off x="8224509" y="2335586"/>
            <a:ext cx="161590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Επιδερμίδα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1C2E71-52C3-4444-B572-A51B0EEBB7C9}"/>
              </a:ext>
            </a:extLst>
          </p:cNvPr>
          <p:cNvSpPr txBox="1"/>
          <p:nvPr/>
        </p:nvSpPr>
        <p:spPr>
          <a:xfrm>
            <a:off x="8112050" y="3026884"/>
            <a:ext cx="223242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err="1">
                <a:highlight>
                  <a:srgbClr val="FFFF00"/>
                </a:highlight>
              </a:rPr>
              <a:t>Θηλώδες</a:t>
            </a:r>
            <a:r>
              <a:rPr lang="el-GR" dirty="0">
                <a:highlight>
                  <a:srgbClr val="FFFF00"/>
                </a:highlight>
              </a:rPr>
              <a:t> χόριο</a:t>
            </a:r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24405E-38BD-7245-A935-80C887955CF2}"/>
              </a:ext>
            </a:extLst>
          </p:cNvPr>
          <p:cNvSpPr txBox="1"/>
          <p:nvPr/>
        </p:nvSpPr>
        <p:spPr>
          <a:xfrm>
            <a:off x="8098042" y="3783509"/>
            <a:ext cx="173810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Δικτυωτό χόριο</a:t>
            </a:r>
          </a:p>
          <a:p>
            <a:endParaRPr lang="en-GR" dirty="0">
              <a:highlight>
                <a:srgbClr val="FFFF00"/>
              </a:highligh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98B6F-0ADA-644D-AE33-BAB7F7E9A230}"/>
              </a:ext>
            </a:extLst>
          </p:cNvPr>
          <p:cNvSpPr txBox="1"/>
          <p:nvPr/>
        </p:nvSpPr>
        <p:spPr>
          <a:xfrm>
            <a:off x="8216444" y="5378544"/>
            <a:ext cx="173810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>
                <a:highlight>
                  <a:srgbClr val="FFFF00"/>
                </a:highlight>
              </a:rPr>
              <a:t>Υπόδερμα</a:t>
            </a:r>
            <a:endParaRPr lang="en-US" dirty="0">
              <a:highlight>
                <a:srgbClr val="FFFF00"/>
              </a:highlight>
            </a:endParaRPr>
          </a:p>
          <a:p>
            <a:endParaRPr lang="en-GR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33835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57" y="1268761"/>
            <a:ext cx="423582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4439817" y="332656"/>
            <a:ext cx="37450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δέρματος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723219" y="1293169"/>
            <a:ext cx="458913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Πάνω στην επιδερμίδα ανευρίσκονται μικροοργανισμοί οι οποίοι ενισχύουν </a:t>
            </a:r>
          </a:p>
          <a:p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την προστασία του δέρματος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Οι μικροοργανισμοί αυτοί </a:t>
            </a:r>
            <a:r>
              <a:rPr lang="el-GR" altLang="el-GR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παράγουν ουσίες</a:t>
            </a:r>
            <a:r>
              <a:rPr lang="el-GR" altLang="el-GR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που αλληλεπιδρούν σε πολλαπλά επίπεδα με τα </a:t>
            </a:r>
            <a:r>
              <a:rPr lang="el-GR" altLang="el-GR" sz="2400" dirty="0" err="1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επιδερμιδικά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κύτταρα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Επίσης </a:t>
            </a:r>
            <a:r>
              <a:rPr lang="el-GR" altLang="el-GR" sz="2400" b="1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κρατούν υπό έλεγχο </a:t>
            </a:r>
            <a:r>
              <a:rPr lang="el-GR" altLang="el-GR" sz="24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πληθυσμούς πιθανών παθογόνων μικροοργανισμών  </a:t>
            </a:r>
          </a:p>
        </p:txBody>
      </p:sp>
    </p:spTree>
    <p:extLst>
      <p:ext uri="{BB962C8B-B14F-4D97-AF65-F5344CB8AC3E}">
        <p14:creationId xmlns:p14="http://schemas.microsoft.com/office/powerpoint/2010/main" val="2341874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542185" y="188640"/>
            <a:ext cx="31076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err="1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862012" y="836713"/>
            <a:ext cx="761924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Στο δέρμα απαντώνται κύτταρα της ανοσίας τα οποία είναι προσαρμοσμένα να υπάρχουν μόνο σε αυτό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Κύρια κύτταρα της ανοσίας του δέρματος είναι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Αντιγονοπαρουσιαστικά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κύτταρα (επιδερμίδα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Langerhans,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χόριο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: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πλασματοειδή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και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μυελοειδή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δενδριτικά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κύτταρα)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Τ λεμφοκύτταρα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Μαστοκύτταρα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ΝΚ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cells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και πολλά άλλα…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Το δέρμα έχει την ικανότητα να δρα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άμεσα σε ένα ερέθισμα (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φυσική ανοσία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 </a:t>
            </a:r>
            <a:endParaRPr lang="en-US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αλλά και να ενεργοποιεί και την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επίκτητη </a:t>
            </a:r>
            <a:endParaRPr lang="en-US" altLang="el-GR" sz="2000" b="1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n-US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</a:t>
            </a:r>
            <a:r>
              <a:rPr lang="el-GR" altLang="el-GR" sz="200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ανοσία   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434" name="Picture 2" descr="Αποτέλεσμα εικόνας για langerhans cel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658" y="3147080"/>
            <a:ext cx="3867200" cy="29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3911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08249" y="140000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Τι συμβαίνει εάν ο φραγμός του δέρματος είναι μη φυσιολογικός: </a:t>
            </a:r>
            <a:r>
              <a:rPr lang="el-GR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μικροβίωμα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και μηχανικός/χημικός φραγμός (συνεπικουρεί ο </a:t>
            </a:r>
            <a:r>
              <a:rPr lang="el-GR" sz="2000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ανοσιακός</a:t>
            </a:r>
            <a:r>
              <a:rPr lang="el-GR" sz="20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φραγμός)</a:t>
            </a:r>
          </a:p>
        </p:txBody>
      </p:sp>
      <p:pic>
        <p:nvPicPr>
          <p:cNvPr id="11266" name="Picture 2" descr="Σχετική εικόνα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9" r="14200"/>
          <a:stretch/>
        </p:blipFill>
        <p:spPr bwMode="auto">
          <a:xfrm>
            <a:off x="798019" y="1628800"/>
            <a:ext cx="4979341" cy="349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Αποτέλεσμα εικόνας για atopic dermatitis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908720"/>
            <a:ext cx="4283968" cy="279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Ορθογώνιο 2"/>
          <p:cNvSpPr/>
          <p:nvPr/>
        </p:nvSpPr>
        <p:spPr>
          <a:xfrm>
            <a:off x="6600057" y="1012086"/>
            <a:ext cx="2880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Ατοπική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Δερματίτιδα!</a:t>
            </a:r>
            <a:endParaRPr lang="el-GR" dirty="0"/>
          </a:p>
        </p:txBody>
      </p:sp>
      <p:pic>
        <p:nvPicPr>
          <p:cNvPr id="11270" name="Picture 6" descr="Αποτέλεσμα εικόνας για atopic dermatitis infection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3999449"/>
            <a:ext cx="4211960" cy="270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3287690" y="5360235"/>
            <a:ext cx="3096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Υψηλός κίνδυνος λοιμώξεων ! </a:t>
            </a:r>
          </a:p>
        </p:txBody>
      </p:sp>
    </p:spTree>
    <p:extLst>
      <p:ext uri="{BB962C8B-B14F-4D97-AF65-F5344CB8AC3E}">
        <p14:creationId xmlns:p14="http://schemas.microsoft.com/office/powerpoint/2010/main" val="826090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908249" y="139999"/>
            <a:ext cx="7488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Προστασία</a:t>
            </a:r>
            <a:r>
              <a:rPr lang="en-US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από την υπεριώδη ακτινοβολία</a:t>
            </a:r>
          </a:p>
        </p:txBody>
      </p:sp>
      <p:pic>
        <p:nvPicPr>
          <p:cNvPr id="8196" name="Picture 4" descr="Αποτέλεσμα εικόνας για skin protective barrier UV radiation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6" r="46777" b="10973"/>
          <a:stretch/>
        </p:blipFill>
        <p:spPr bwMode="auto">
          <a:xfrm>
            <a:off x="2133325" y="1006470"/>
            <a:ext cx="2859584" cy="261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Ορθογώνιο 4"/>
          <p:cNvSpPr/>
          <p:nvPr/>
        </p:nvSpPr>
        <p:spPr>
          <a:xfrm>
            <a:off x="4943872" y="980729"/>
            <a:ext cx="5544616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Η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υπεριώδης ακτινοβολία απορροφάται από το δέρμα αλλά η επίπτωση της μετριάζεται από: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</a:t>
            </a:r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έναν πρωτεϊνικό φραγμό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, ο οποίος βρίσκεται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στην κεράτινη στιβάδα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ένα διάχυτο </a:t>
            </a:r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φραγμό</a:t>
            </a:r>
          </a:p>
          <a:p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μελανίνης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στην επιδερμίδα 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την ενεργοποίηση μηχανισμών </a:t>
            </a:r>
            <a:r>
              <a:rPr lang="en-US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DNA damage</a:t>
            </a:r>
            <a:endParaRPr lang="el-GR" altLang="el-GR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l-GR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</a:t>
            </a:r>
            <a:r>
              <a:rPr lang="en-US" altLang="el-G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response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σε κυτταρικό επίπεδο (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DNA repair,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  <a:sym typeface="Wingdings"/>
            </a:endParaRP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απόπτωση κυττάρων, ενεργοποίηση</a:t>
            </a:r>
          </a:p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ανοσοποιητικού συστήματος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)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198" name="Picture 6" descr="Αποτέλεσμα εικόνας για xeroderma pigmentosum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3861048"/>
            <a:ext cx="2875032" cy="28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735DC2-1D07-004A-B93E-C2C14EA958C9}"/>
              </a:ext>
            </a:extLst>
          </p:cNvPr>
          <p:cNvSpPr txBox="1"/>
          <p:nvPr/>
        </p:nvSpPr>
        <p:spPr>
          <a:xfrm>
            <a:off x="5652666" y="616530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Χ</a:t>
            </a:r>
            <a:r>
              <a:rPr lang="en-US" dirty="0" err="1">
                <a:solidFill>
                  <a:srgbClr val="C00000"/>
                </a:solidFill>
              </a:rPr>
              <a:t>eroderma</a:t>
            </a:r>
            <a:r>
              <a:rPr lang="en-US" dirty="0">
                <a:solidFill>
                  <a:srgbClr val="C00000"/>
                </a:solidFill>
              </a:rPr>
              <a:t> Pigmentosum</a:t>
            </a:r>
            <a:endParaRPr lang="en-G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701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922117" y="233200"/>
            <a:ext cx="23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Θερμορύθμιση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2040274" y="980728"/>
            <a:ext cx="784887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Το δέρμα έχει διττή θερμορυθμιστική λειτουργία: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 Φέρει ειδικούς υποδοχείς που λειτουργούν ως αισθητήρες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       θερμοκρασίας</a:t>
            </a:r>
          </a:p>
          <a:p>
            <a:pPr>
              <a:spcAft>
                <a:spcPts val="600"/>
              </a:spcAft>
            </a:pP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       Λειτουργεί το ίδιο ως θερμορυθμιστικό όργανο   </a:t>
            </a:r>
            <a:endParaRPr lang="el-GR" alt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55" y="2869989"/>
            <a:ext cx="5055890" cy="290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6235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15043" r="34046" b="21959"/>
          <a:stretch/>
        </p:blipFill>
        <p:spPr bwMode="auto">
          <a:xfrm>
            <a:off x="1729263" y="3123548"/>
            <a:ext cx="4165578" cy="26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4749" y="5949281"/>
            <a:ext cx="273630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ιδρωτοποιοί αδένες παράγουν ιδρώτα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0432" y="5947917"/>
            <a:ext cx="2664296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Αγγειοδιαστολή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: H </a:t>
            </a:r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διάμετρος των αγγείων αυξάνεται επιτρέποντας αυξημένη κυκλοφορία αίματος και διαφυγή θερμότητας</a:t>
            </a:r>
          </a:p>
          <a:p>
            <a:pPr algn="ctr"/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l-G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63AA090-A3A1-3C42-922F-F89A38D664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5" t="15370" r="34369" b="22315"/>
          <a:stretch/>
        </p:blipFill>
        <p:spPr bwMode="auto">
          <a:xfrm>
            <a:off x="6792781" y="3123549"/>
            <a:ext cx="3669956" cy="2664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695F6F-F73E-3045-B7A8-D7E03FE4D37E}"/>
              </a:ext>
            </a:extLst>
          </p:cNvPr>
          <p:cNvSpPr txBox="1"/>
          <p:nvPr/>
        </p:nvSpPr>
        <p:spPr>
          <a:xfrm>
            <a:off x="7092293" y="5947917"/>
            <a:ext cx="3070933" cy="58477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1600" dirty="0">
                <a:latin typeface="Calibri" panose="020F0502020204030204" pitchFamily="34" charset="0"/>
                <a:cs typeface="Calibri" panose="020F0502020204030204" pitchFamily="34" charset="0"/>
              </a:rPr>
              <a:t>Το υποδόριο λίπος μπορεί να δρα και ως θερμομονωτικό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0AA658-6C05-C944-A793-D523D040C6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4" t="13330" r="33436" b="21902"/>
          <a:stretch/>
        </p:blipFill>
        <p:spPr bwMode="auto">
          <a:xfrm>
            <a:off x="3672001" y="521904"/>
            <a:ext cx="3829599" cy="243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0A3469-C938-8C43-9D94-161F2C18F76E}"/>
              </a:ext>
            </a:extLst>
          </p:cNvPr>
          <p:cNvSpPr txBox="1"/>
          <p:nvPr/>
        </p:nvSpPr>
        <p:spPr>
          <a:xfrm>
            <a:off x="7955384" y="562440"/>
            <a:ext cx="2592288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Οι υποδοχείς θερμορύθμισης είναι διαφορετικοί για το ζεστό και το κρύο και λειτουργούν αποστέλλοντας πληροφορίες για τη θερμοκρασία στον υποθάλαμο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8134C0-4C22-1E4B-8779-9270D85C955E}"/>
              </a:ext>
            </a:extLst>
          </p:cNvPr>
          <p:cNvSpPr txBox="1"/>
          <p:nvPr/>
        </p:nvSpPr>
        <p:spPr>
          <a:xfrm>
            <a:off x="7949952" y="1826351"/>
            <a:ext cx="2556284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1200" dirty="0">
                <a:latin typeface="Calibri" panose="020F0502020204030204" pitchFamily="34" charset="0"/>
                <a:cs typeface="Calibri" panose="020F0502020204030204" pitchFamily="34" charset="0"/>
              </a:rPr>
              <a:t>Μεταβολές στην θερμοκρασία επάγουν την αποστολή νευρικών σημάτων από τον υποθάλαμο στο δέρμα (αγγεία και ιδρωτοποιοί αδένες)</a:t>
            </a:r>
          </a:p>
        </p:txBody>
      </p:sp>
      <p:sp>
        <p:nvSpPr>
          <p:cNvPr id="11" name="Ορθογώνιο 1">
            <a:extLst>
              <a:ext uri="{FF2B5EF4-FFF2-40B4-BE49-F238E27FC236}">
                <a16:creationId xmlns:a16="http://schemas.microsoft.com/office/drawing/2014/main" id="{AD82D25A-48AB-634D-9D14-EA5F32535664}"/>
              </a:ext>
            </a:extLst>
          </p:cNvPr>
          <p:cNvSpPr/>
          <p:nvPr/>
        </p:nvSpPr>
        <p:spPr>
          <a:xfrm>
            <a:off x="1768460" y="-1999"/>
            <a:ext cx="23973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Θερμορύθμιση</a:t>
            </a:r>
          </a:p>
        </p:txBody>
      </p:sp>
    </p:spTree>
    <p:extLst>
      <p:ext uri="{BB962C8B-B14F-4D97-AF65-F5344CB8AC3E}">
        <p14:creationId xmlns:p14="http://schemas.microsoft.com/office/powerpoint/2010/main" val="126118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anona\Desktop\Εικόνα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836713"/>
            <a:ext cx="8064896" cy="578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/>
          <p:cNvSpPr/>
          <p:nvPr/>
        </p:nvSpPr>
        <p:spPr>
          <a:xfrm>
            <a:off x="2926147" y="188316"/>
            <a:ext cx="64783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Το δέρμα ως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ενδοκρινολογικό όργανο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Βιταμίνη</a:t>
            </a:r>
            <a:r>
              <a:rPr lang="en-US" sz="2400" dirty="0">
                <a:solidFill>
                  <a:srgbClr val="043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  <a:endParaRPr lang="el-GR" sz="2400" dirty="0">
              <a:solidFill>
                <a:srgbClr val="043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3674" y="1918703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Το δέρμα εκτίθεται στον ήλιο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43572" y="345352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Η υπεριώδης ακτινοβολία επιδρά στην 7-διυδροχοληστερόλη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31906" y="3453525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Παράγεται προ-βιταμίνη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7779" y="3454841"/>
            <a:ext cx="3026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H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οποία μεταβολίζεται στα βαθύτερα στρώματα του δέρματος σε βιταμίνη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l-GR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63752" y="566124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ένζυμο</a:t>
            </a:r>
          </a:p>
        </p:txBody>
      </p:sp>
      <p:sp>
        <p:nvSpPr>
          <p:cNvPr id="5" name="Ορθογώνιο 4"/>
          <p:cNvSpPr/>
          <p:nvPr/>
        </p:nvSpPr>
        <p:spPr>
          <a:xfrm>
            <a:off x="6920139" y="863393"/>
            <a:ext cx="24858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υπεριώδης ακτινοβολία 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8363072" y="155922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δέρμα</a:t>
            </a:r>
          </a:p>
        </p:txBody>
      </p:sp>
    </p:spTree>
    <p:extLst>
      <p:ext uri="{BB962C8B-B14F-4D97-AF65-F5344CB8AC3E}">
        <p14:creationId xmlns:p14="http://schemas.microsoft.com/office/powerpoint/2010/main" val="4703689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A17873A-8323-C844-A642-F34DCF564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>
                <a:solidFill>
                  <a:srgbClr val="0432FF"/>
                </a:solidFill>
              </a:rPr>
              <a:t>Σημειολογία Δέρματος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3EC5A26-F909-924A-BAC6-DBAE568FBE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l-GR" dirty="0">
                <a:solidFill>
                  <a:srgbClr val="0432FF"/>
                </a:solidFill>
              </a:rPr>
              <a:t>Στοιχειώδεις βλάβες</a:t>
            </a:r>
          </a:p>
        </p:txBody>
      </p:sp>
    </p:spTree>
    <p:extLst>
      <p:ext uri="{BB962C8B-B14F-4D97-AF65-F5344CB8AC3E}">
        <p14:creationId xmlns:p14="http://schemas.microsoft.com/office/powerpoint/2010/main" val="41269107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50F4468-95A5-9F46-A09B-3BEA65A43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Πρωτογενείς</a:t>
            </a:r>
            <a:r>
              <a:rPr lang="en-US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δερματικές βλάβες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30A8CB6-45A6-7A46-9CFE-60096701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Κηλίδες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Βλατίδες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Πλάκες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Οζίδια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Πομφοί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Φυσαλίδες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Πομφόλυγες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Φλύκταινες</a:t>
            </a:r>
          </a:p>
        </p:txBody>
      </p:sp>
    </p:spTree>
    <p:extLst>
      <p:ext uri="{BB962C8B-B14F-4D97-AF65-F5344CB8AC3E}">
        <p14:creationId xmlns:p14="http://schemas.microsoft.com/office/powerpoint/2010/main" val="9691719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0EC5171D-2F82-1B49-805E-8D518D0ADDFC}"/>
              </a:ext>
            </a:extLst>
          </p:cNvPr>
          <p:cNvSpPr/>
          <p:nvPr/>
        </p:nvSpPr>
        <p:spPr>
          <a:xfrm>
            <a:off x="5366474" y="442141"/>
            <a:ext cx="13211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8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Κηλίδες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83259B7-3FB3-D84D-BFE4-45CCFF7E9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706" y="1618960"/>
            <a:ext cx="4944641" cy="330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B73A3D0-6B5A-E646-9722-DEE7CAFFC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97" y="2450920"/>
            <a:ext cx="3149881" cy="195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760266-32FA-AA4D-B3C2-14A266277365}"/>
              </a:ext>
            </a:extLst>
          </p:cNvPr>
          <p:cNvSpPr txBox="1"/>
          <p:nvPr/>
        </p:nvSpPr>
        <p:spPr>
          <a:xfrm>
            <a:off x="2040194" y="5380308"/>
            <a:ext cx="83180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Επίπεδη περιγεγραμμένη βλάβη χαρακτηριζόμενη από </a:t>
            </a:r>
            <a:r>
              <a:rPr lang="el-GR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μεταβολή του χρώματος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του δέρματος ή του βλεννογόνου χωρίς μεταβολή στη σύσταση, το πάχος ή την ανάγλυφη κατασκευή. 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672476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7F6E696-9542-5F47-A015-E0164F3EF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 err="1">
                <a:solidFill>
                  <a:srgbClr val="0432FF"/>
                </a:solidFill>
              </a:rPr>
              <a:t>Επιδερμ</a:t>
            </a:r>
            <a:r>
              <a:rPr lang="en-US" sz="3600" dirty="0" err="1">
                <a:solidFill>
                  <a:srgbClr val="0432FF"/>
                </a:solidFill>
              </a:rPr>
              <a:t>ί</a:t>
            </a:r>
            <a:r>
              <a:rPr lang="el-GR" sz="3600" dirty="0">
                <a:solidFill>
                  <a:srgbClr val="0432FF"/>
                </a:solidFill>
              </a:rPr>
              <a:t>δα</a:t>
            </a:r>
          </a:p>
        </p:txBody>
      </p:sp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573A0847-F14D-3F4F-BE23-9F8BE0386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22570"/>
            <a:ext cx="5384800" cy="3281222"/>
          </a:xfrm>
        </p:spPr>
      </p:pic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F4E08AAB-88F4-3643-9FA2-00309E691D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Αναπτύσσεται από το </a:t>
            </a:r>
            <a:r>
              <a:rPr lang="el-GR" sz="2400" dirty="0" err="1"/>
              <a:t>εξώδερμα</a:t>
            </a:r>
            <a:r>
              <a:rPr lang="el-GR" sz="2400" dirty="0"/>
              <a:t>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 </a:t>
            </a:r>
            <a:r>
              <a:rPr lang="el-GR" sz="2400" dirty="0" err="1"/>
              <a:t>Πολύστιβο</a:t>
            </a:r>
            <a:r>
              <a:rPr lang="el-GR" sz="2400" dirty="0"/>
              <a:t> πλακώδες </a:t>
            </a:r>
            <a:r>
              <a:rPr lang="el-GR" sz="2400" dirty="0" err="1"/>
              <a:t>κερατινοποιημένο</a:t>
            </a:r>
            <a:r>
              <a:rPr lang="el-GR" sz="2400" dirty="0"/>
              <a:t> επιθήλιο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 Δεν έχει αιμοφόρα και λεμφοφόρα αγγεία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el-GR" sz="2400" dirty="0"/>
              <a:t> Τρέφεται μέσω διάχυσης από τα αγγεία του χορίου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3466549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Ηλιακή φακή - Arnaderm - Δέσποινα Αρναούτογλου">
            <a:extLst>
              <a:ext uri="{FF2B5EF4-FFF2-40B4-BE49-F238E27FC236}">
                <a16:creationId xmlns:a16="http://schemas.microsoft.com/office/drawing/2014/main" id="{29309720-2CF3-A240-9FD9-A79D1AA64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596" y="704157"/>
            <a:ext cx="4159404" cy="283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46B27F-C8E5-BD4C-A8F0-B0A790F21521}"/>
              </a:ext>
            </a:extLst>
          </p:cNvPr>
          <p:cNvSpPr txBox="1"/>
          <p:nvPr/>
        </p:nvSpPr>
        <p:spPr>
          <a:xfrm>
            <a:off x="1209206" y="3930574"/>
            <a:ext cx="4572000" cy="47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Ηλιακή Φακή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D1982A-CB75-5446-9163-32AB2E165327}"/>
              </a:ext>
            </a:extLst>
          </p:cNvPr>
          <p:cNvSpPr txBox="1"/>
          <p:nvPr/>
        </p:nvSpPr>
        <p:spPr>
          <a:xfrm>
            <a:off x="5383967" y="5918009"/>
            <a:ext cx="4572000" cy="47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Café-au-lait 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κηλίδα </a:t>
            </a:r>
          </a:p>
        </p:txBody>
      </p:sp>
      <p:pic>
        <p:nvPicPr>
          <p:cNvPr id="2052" name="Picture 4" descr="Νευροϊνωμάτωση - Κ. Κωσταβάρας, Νευροχειρουργός">
            <a:extLst>
              <a:ext uri="{FF2B5EF4-FFF2-40B4-BE49-F238E27FC236}">
                <a16:creationId xmlns:a16="http://schemas.microsoft.com/office/drawing/2014/main" id="{9080F3A3-097A-374E-8125-509B7D7D9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521758"/>
            <a:ext cx="4385733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63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620704-67E0-064F-A042-E2FBAEAA3017}"/>
              </a:ext>
            </a:extLst>
          </p:cNvPr>
          <p:cNvSpPr txBox="1"/>
          <p:nvPr/>
        </p:nvSpPr>
        <p:spPr>
          <a:xfrm>
            <a:off x="5631304" y="6010441"/>
            <a:ext cx="4572000" cy="471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35000"/>
              </a:lnSpc>
              <a:buFontTx/>
              <a:buNone/>
            </a:pP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Λεύκη</a:t>
            </a:r>
            <a:r>
              <a:rPr lang="el-GR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Λεύκη: Πώς προκαλείται και πώς αντιμετωπίζεται | mononews">
            <a:extLst>
              <a:ext uri="{FF2B5EF4-FFF2-40B4-BE49-F238E27FC236}">
                <a16:creationId xmlns:a16="http://schemas.microsoft.com/office/drawing/2014/main" id="{1377E5E2-26BC-F449-9798-B281D558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419" y="3184468"/>
            <a:ext cx="4115538" cy="2738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of Vascular Diseases and Problems – Port Wine Stain">
            <a:extLst>
              <a:ext uri="{FF2B5EF4-FFF2-40B4-BE49-F238E27FC236}">
                <a16:creationId xmlns:a16="http://schemas.microsoft.com/office/drawing/2014/main" id="{796E1041-A5DD-614A-93F0-5B4F48374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462" y="579450"/>
            <a:ext cx="4115539" cy="279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56A150-F045-2240-9CBF-E4B5D079BFFA}"/>
              </a:ext>
            </a:extLst>
          </p:cNvPr>
          <p:cNvSpPr txBox="1"/>
          <p:nvPr/>
        </p:nvSpPr>
        <p:spPr>
          <a:xfrm>
            <a:off x="2273509" y="355217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Αγγειακή δυσπλασία </a:t>
            </a:r>
          </a:p>
        </p:txBody>
      </p:sp>
    </p:spTree>
    <p:extLst>
      <p:ext uri="{BB962C8B-B14F-4D97-AF65-F5344CB8AC3E}">
        <p14:creationId xmlns:p14="http://schemas.microsoft.com/office/powerpoint/2010/main" val="8640158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48162AF-EC2C-114D-ADEA-F4BFAEB8C673}"/>
              </a:ext>
            </a:extLst>
          </p:cNvPr>
          <p:cNvSpPr/>
          <p:nvPr/>
        </p:nvSpPr>
        <p:spPr>
          <a:xfrm>
            <a:off x="5254263" y="489119"/>
            <a:ext cx="1383007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Βλατίδες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E6A3853-599E-3F4E-B319-14067317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222" y="1283855"/>
            <a:ext cx="4408101" cy="429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7417374-2669-B549-9ED7-CF40AB3CB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994" y="2607848"/>
            <a:ext cx="3306269" cy="228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AAF1F-C523-A34B-95DA-9BCD9FA2A616}"/>
              </a:ext>
            </a:extLst>
          </p:cNvPr>
          <p:cNvSpPr txBox="1"/>
          <p:nvPr/>
        </p:nvSpPr>
        <p:spPr>
          <a:xfrm>
            <a:off x="2685456" y="5605323"/>
            <a:ext cx="58595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Μικρά, ψηλαφητά, στερεά επάρματα του δέρματος με διάμετρο από κεφαλή καρφίτσας έως 1 </a:t>
            </a:r>
            <a:r>
              <a:rPr lang="en-US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cm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. Μπορεί να είναι επιδερμικά, </a:t>
            </a:r>
            <a:r>
              <a:rPr lang="el-GR" altLang="el-GR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χοριακά</a:t>
            </a:r>
            <a:r>
              <a:rPr lang="el-GR" alt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 ή μεικτά 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0931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ichen Planus – Swastik Clinic">
            <a:extLst>
              <a:ext uri="{FF2B5EF4-FFF2-40B4-BE49-F238E27FC236}">
                <a16:creationId xmlns:a16="http://schemas.microsoft.com/office/drawing/2014/main" id="{D528C002-5468-794A-8405-AD384FDB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677" y="554636"/>
            <a:ext cx="5408001" cy="317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Molluscum contagiosum: Causes and treatment — DermNet">
            <a:extLst>
              <a:ext uri="{FF2B5EF4-FFF2-40B4-BE49-F238E27FC236}">
                <a16:creationId xmlns:a16="http://schemas.microsoft.com/office/drawing/2014/main" id="{F21827FC-5DEE-0640-8867-7702873B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1679"/>
            <a:ext cx="3882452" cy="2934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681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61C1464-5F44-5140-A558-44D7F3479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22324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Πλάκες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EFD66E-6EA2-544D-98A0-1A07F9ECE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293" y="1738882"/>
            <a:ext cx="5523254" cy="372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0C3C521-361A-1349-B0AA-48CA597D1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309" y="2577349"/>
            <a:ext cx="2880985" cy="20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C2D5F-0D37-4049-A353-90BDC997CF52}"/>
              </a:ext>
            </a:extLst>
          </p:cNvPr>
          <p:cNvSpPr txBox="1"/>
          <p:nvPr/>
        </p:nvSpPr>
        <p:spPr>
          <a:xfrm>
            <a:off x="2551643" y="5690714"/>
            <a:ext cx="77649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Βλάβες του δέρματος, διαμέτρου &gt; 1 εκ., με </a:t>
            </a:r>
            <a:r>
              <a:rPr lang="el-G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επηγερμένη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επίπεδη επιφάνεια και επιφανειακή τάση εξάπλωσης</a:t>
            </a:r>
          </a:p>
        </p:txBody>
      </p:sp>
    </p:spTree>
    <p:extLst>
      <p:ext uri="{BB962C8B-B14F-4D97-AF65-F5344CB8AC3E}">
        <p14:creationId xmlns:p14="http://schemas.microsoft.com/office/powerpoint/2010/main" val="15110615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EATMENT OF PSORIASIS - CubaHeal Medical Center">
            <a:extLst>
              <a:ext uri="{FF2B5EF4-FFF2-40B4-BE49-F238E27FC236}">
                <a16:creationId xmlns:a16="http://schemas.microsoft.com/office/drawing/2014/main" id="{5B333F5B-650A-5F41-9341-8A307E31AF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20" y="1007778"/>
            <a:ext cx="7375161" cy="3489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9529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11FBD54-03CC-E948-9C7E-57663B2EF4C3}"/>
              </a:ext>
            </a:extLst>
          </p:cNvPr>
          <p:cNvSpPr/>
          <p:nvPr/>
        </p:nvSpPr>
        <p:spPr>
          <a:xfrm>
            <a:off x="5466052" y="464862"/>
            <a:ext cx="1259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Οζίδια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C1A1176-803D-154E-A7D5-767A1BC2B5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2"/>
          <a:stretch/>
        </p:blipFill>
        <p:spPr bwMode="auto">
          <a:xfrm>
            <a:off x="4743189" y="1844966"/>
            <a:ext cx="5206043" cy="33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94D924-9645-AE46-9ED3-796A8BAE7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38" y="2495533"/>
            <a:ext cx="2908881" cy="20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201ED6-435E-A04F-9205-555DA25DA88F}"/>
              </a:ext>
            </a:extLst>
          </p:cNvPr>
          <p:cNvSpPr txBox="1"/>
          <p:nvPr/>
        </p:nvSpPr>
        <p:spPr>
          <a:xfrm>
            <a:off x="2299964" y="5770677"/>
            <a:ext cx="803825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Περιγεγραμμένη, ψηλαφητή μάζα, η οποία εξελίσσεται από το βάθος του δέρματος προς την επιφάνεια δημιουργώντας υπέγερση</a:t>
            </a:r>
          </a:p>
        </p:txBody>
      </p:sp>
    </p:spTree>
    <p:extLst>
      <p:ext uri="{BB962C8B-B14F-4D97-AF65-F5344CB8AC3E}">
        <p14:creationId xmlns:p14="http://schemas.microsoft.com/office/powerpoint/2010/main" val="3485223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asal cell carcinoma affecting the face">
            <a:extLst>
              <a:ext uri="{FF2B5EF4-FFF2-40B4-BE49-F238E27FC236}">
                <a16:creationId xmlns:a16="http://schemas.microsoft.com/office/drawing/2014/main" id="{79D71BA3-870E-2840-89FF-3C9730000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427" y="609600"/>
            <a:ext cx="373380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72BCD79-6FAE-7D42-AABA-6193E1DE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635" y="2473664"/>
            <a:ext cx="4394200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6800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2498DF61-2EB5-0941-A43D-B57BF7F4B395}"/>
              </a:ext>
            </a:extLst>
          </p:cNvPr>
          <p:cNvSpPr/>
          <p:nvPr/>
        </p:nvSpPr>
        <p:spPr>
          <a:xfrm>
            <a:off x="5179802" y="274220"/>
            <a:ext cx="1243867" cy="7514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altLang="en-US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Οζίδιο</a:t>
            </a:r>
            <a:endParaRPr lang="el-GR" sz="2000" dirty="0">
              <a:highlight>
                <a:srgbClr val="FFFF00"/>
              </a:highlight>
              <a:latin typeface="+mj-lt"/>
              <a:cs typeface="Cavolini" panose="0300050204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E0D7CDF-3501-6044-8A0D-7F18F49F8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62" y="1317819"/>
            <a:ext cx="5173877" cy="489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2880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Βασικοκυτταρικό καρκίνωμα | Ο πιο συχνός καρκίνος του δέρματος">
            <a:extLst>
              <a:ext uri="{FF2B5EF4-FFF2-40B4-BE49-F238E27FC236}">
                <a16:creationId xmlns:a16="http://schemas.microsoft.com/office/drawing/2014/main" id="{42D62989-58FA-1547-ADF3-17B1301C2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730" y="1157990"/>
            <a:ext cx="5652541" cy="423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063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2 - Θέση περιεχομένου"/>
          <p:cNvSpPr>
            <a:spLocks noGrp="1"/>
          </p:cNvSpPr>
          <p:nvPr>
            <p:ph idx="1"/>
          </p:nvPr>
        </p:nvSpPr>
        <p:spPr>
          <a:xfrm>
            <a:off x="1946761" y="2050256"/>
            <a:ext cx="8229600" cy="4972050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/>
              <a:t>Η επιδερμίδα αποτελείται από </a:t>
            </a:r>
            <a:r>
              <a:rPr lang="el-GR" sz="2400" dirty="0" err="1"/>
              <a:t>πολύστιβο</a:t>
            </a:r>
            <a:r>
              <a:rPr lang="el-GR" sz="2400" dirty="0"/>
              <a:t> </a:t>
            </a:r>
            <a:r>
              <a:rPr lang="el-GR" sz="2400" dirty="0" err="1"/>
              <a:t>κερατινοποιημένο</a:t>
            </a:r>
            <a:r>
              <a:rPr lang="el-GR" sz="2400" dirty="0"/>
              <a:t> </a:t>
            </a:r>
          </a:p>
          <a:p>
            <a:pPr>
              <a:buFontTx/>
              <a:buNone/>
            </a:pPr>
            <a:r>
              <a:rPr lang="el-GR" sz="2400" dirty="0"/>
              <a:t>   πλακώδες επιθήλιο</a:t>
            </a:r>
          </a:p>
          <a:p>
            <a:pPr>
              <a:buFontTx/>
              <a:buNone/>
            </a:pPr>
            <a:r>
              <a:rPr lang="el-GR" sz="2000" dirty="0">
                <a:solidFill>
                  <a:srgbClr val="0070C0"/>
                </a:solidFill>
                <a:sym typeface="Wingdings 3" pitchFamily="18" charset="2"/>
              </a:rPr>
              <a:t></a:t>
            </a: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</a:t>
            </a:r>
            <a:r>
              <a:rPr lang="el-GR" sz="2400" dirty="0"/>
              <a:t>διακρίνονται 5 στιβάδες </a:t>
            </a:r>
            <a:r>
              <a:rPr lang="el-GR" sz="2400" dirty="0" err="1"/>
              <a:t>κερατινοκυττάρων</a:t>
            </a:r>
            <a:r>
              <a:rPr lang="el-GR" sz="2400" dirty="0"/>
              <a:t>:</a:t>
            </a:r>
            <a:endParaRPr lang="en-US" sz="2400" dirty="0"/>
          </a:p>
          <a:p>
            <a:pPr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</a:t>
            </a:r>
            <a:r>
              <a:rPr lang="el-GR" sz="2400" dirty="0"/>
              <a:t>κεράτινη στιβάδα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διαυγής στιβάδα</a:t>
            </a:r>
            <a:r>
              <a:rPr lang="el-GR" sz="2400" dirty="0">
                <a:solidFill>
                  <a:srgbClr val="FF0000"/>
                </a:solidFill>
                <a:sym typeface="Wingdings 2" pitchFamily="18" charset="2"/>
              </a:rPr>
              <a:t>*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κοκκιώδης στιβάδα</a:t>
            </a:r>
            <a:endParaRPr lang="en-US" sz="2400" dirty="0"/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ακανθωτή στιβάδα</a:t>
            </a:r>
            <a:endParaRPr lang="en-US" sz="2400" dirty="0">
              <a:solidFill>
                <a:srgbClr val="FF0000"/>
              </a:solidFill>
            </a:endParaRPr>
          </a:p>
          <a:p>
            <a:endParaRPr lang="el-GR" sz="400" dirty="0">
              <a:solidFill>
                <a:srgbClr val="0070C0"/>
              </a:solidFill>
              <a:sym typeface="Wingdings 3" pitchFamily="18" charset="2"/>
            </a:endParaRPr>
          </a:p>
          <a:p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   </a:t>
            </a:r>
            <a:r>
              <a:rPr lang="el-GR" sz="2400" dirty="0"/>
              <a:t>βασική στιβάδα</a:t>
            </a:r>
            <a:endParaRPr lang="en-US" sz="2400" dirty="0"/>
          </a:p>
          <a:p>
            <a:pPr>
              <a:buFontTx/>
              <a:buNone/>
            </a:pPr>
            <a:endParaRPr lang="el-GR" sz="800" dirty="0">
              <a:solidFill>
                <a:srgbClr val="FF0000"/>
              </a:solidFill>
              <a:sym typeface="Wingdings 2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FF0000"/>
                </a:solidFill>
                <a:sym typeface="Wingdings 2" pitchFamily="18" charset="2"/>
              </a:rPr>
              <a:t>* </a:t>
            </a:r>
            <a:r>
              <a:rPr lang="el-GR" sz="2000" dirty="0"/>
              <a:t>η διαυγής στιβάδα βρίσκεται μόνο στις παλάμες και στα πέλματα</a:t>
            </a:r>
            <a:endParaRPr lang="en-US" sz="2000" dirty="0"/>
          </a:p>
        </p:txBody>
      </p:sp>
      <p:sp>
        <p:nvSpPr>
          <p:cNvPr id="24578" name="1 - Τίτλος"/>
          <p:cNvSpPr>
            <a:spLocks noGrp="1"/>
          </p:cNvSpPr>
          <p:nvPr>
            <p:ph type="title"/>
          </p:nvPr>
        </p:nvSpPr>
        <p:spPr>
          <a:xfrm>
            <a:off x="1994258" y="773571"/>
            <a:ext cx="8229600" cy="924363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endParaRPr lang="en-US" sz="3600" dirty="0">
              <a:solidFill>
                <a:srgbClr val="0432FF"/>
              </a:solidFill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 l="15750" t="29053" r="65250" b="24001"/>
          <a:stretch>
            <a:fillRect/>
          </a:stretch>
        </p:blipFill>
        <p:spPr bwMode="auto">
          <a:xfrm>
            <a:off x="7007226" y="3357563"/>
            <a:ext cx="2401143" cy="285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6 - Ευθύγραμμο βέλος σύνδεσης"/>
          <p:cNvCxnSpPr/>
          <p:nvPr/>
        </p:nvCxnSpPr>
        <p:spPr>
          <a:xfrm flipV="1">
            <a:off x="5167314" y="4929189"/>
            <a:ext cx="1785937" cy="357187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- Ευθύγραμμο βέλος σύνδεσης"/>
          <p:cNvCxnSpPr/>
          <p:nvPr/>
        </p:nvCxnSpPr>
        <p:spPr>
          <a:xfrm rot="-120000">
            <a:off x="4810126" y="5761038"/>
            <a:ext cx="2143125" cy="254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11 - Ευθύγραμμο βέλος σύνδεσης"/>
          <p:cNvCxnSpPr/>
          <p:nvPr/>
        </p:nvCxnSpPr>
        <p:spPr>
          <a:xfrm flipV="1">
            <a:off x="5167314" y="4286251"/>
            <a:ext cx="1785937" cy="500063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13 - Ευθύγραμμο βέλος σύνδεσης"/>
          <p:cNvCxnSpPr/>
          <p:nvPr/>
        </p:nvCxnSpPr>
        <p:spPr>
          <a:xfrm>
            <a:off x="5037024" y="3661130"/>
            <a:ext cx="1928812" cy="1588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- Ευθύγραμμο βέλος σύνδεσης"/>
          <p:cNvCxnSpPr/>
          <p:nvPr/>
        </p:nvCxnSpPr>
        <p:spPr>
          <a:xfrm flipV="1">
            <a:off x="4953001" y="4071938"/>
            <a:ext cx="1928813" cy="2143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D2FECB3-4A32-B443-A554-A5F610AB48AD}"/>
              </a:ext>
            </a:extLst>
          </p:cNvPr>
          <p:cNvSpPr/>
          <p:nvPr/>
        </p:nvSpPr>
        <p:spPr>
          <a:xfrm>
            <a:off x="5160210" y="538205"/>
            <a:ext cx="11560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Πομφοί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3BD59441-2044-2C47-919D-BBEB1709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279" y="1296303"/>
            <a:ext cx="4041552" cy="38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D2FAC3-7F02-8D41-A72F-DA8F96EA3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05" y="2432441"/>
            <a:ext cx="2826743" cy="1993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DA8C9CE-5D9D-5A44-B038-CDDC7D082806}"/>
              </a:ext>
            </a:extLst>
          </p:cNvPr>
          <p:cNvSpPr txBox="1"/>
          <p:nvPr/>
        </p:nvSpPr>
        <p:spPr>
          <a:xfrm>
            <a:off x="2851177" y="5350300"/>
            <a:ext cx="64896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Έπαρμα που αποτελείται από λευκό ή ρόδινο οίδημα του δέρματος. Οι πομφοί εμφανίζονται και εξαφανίζονται σε λίγες ώρες </a:t>
            </a:r>
          </a:p>
        </p:txBody>
      </p:sp>
    </p:spTree>
    <p:extLst>
      <p:ext uri="{BB962C8B-B14F-4D97-AF65-F5344CB8AC3E}">
        <p14:creationId xmlns:p14="http://schemas.microsoft.com/office/powerpoint/2010/main" val="360235718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ermatological manifestations of urticaria. Note the typical hives. |  Download Scientific Diagram">
            <a:extLst>
              <a:ext uri="{FF2B5EF4-FFF2-40B4-BE49-F238E27FC236}">
                <a16:creationId xmlns:a16="http://schemas.microsoft.com/office/drawing/2014/main" id="{6B1A06B7-BD5A-F145-8221-FFEA8A33C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226" y="975818"/>
            <a:ext cx="7313549" cy="490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80680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D3DCDC6-5102-B045-AFF5-3C6689210279}"/>
              </a:ext>
            </a:extLst>
          </p:cNvPr>
          <p:cNvSpPr/>
          <p:nvPr/>
        </p:nvSpPr>
        <p:spPr>
          <a:xfrm>
            <a:off x="4975124" y="328483"/>
            <a:ext cx="2464610" cy="754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Φυσαλίδες</a:t>
            </a:r>
            <a:r>
              <a:rPr lang="el-GR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149582B-3F65-3F45-9AF2-FC325CF84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211" y="1535482"/>
            <a:ext cx="5000470" cy="406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BDDABA3E-C040-3B4F-B5FA-2D3A9825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382" y="2623977"/>
            <a:ext cx="2665799" cy="188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352443-D147-014E-82C4-1BA74B5C4C80}"/>
              </a:ext>
            </a:extLst>
          </p:cNvPr>
          <p:cNvSpPr txBox="1"/>
          <p:nvPr/>
        </p:nvSpPr>
        <p:spPr>
          <a:xfrm>
            <a:off x="3094281" y="5860732"/>
            <a:ext cx="66614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Φυσαλίδα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Μικρό έπαρμα της επιδερμίδας (μικρότερο του 1 εκ.) το οποίο περιέχει ορώδες ή αιματηρό υγρό  </a:t>
            </a:r>
          </a:p>
        </p:txBody>
      </p:sp>
    </p:spTree>
    <p:extLst>
      <p:ext uri="{BB962C8B-B14F-4D97-AF65-F5344CB8AC3E}">
        <p14:creationId xmlns:p14="http://schemas.microsoft.com/office/powerpoint/2010/main" val="323935389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erpes Zoster Picture Image on MedicineNet.com">
            <a:extLst>
              <a:ext uri="{FF2B5EF4-FFF2-40B4-BE49-F238E27FC236}">
                <a16:creationId xmlns:a16="http://schemas.microsoft.com/office/drawing/2014/main" id="{BDD73B51-AC1B-0C49-B8F7-41A31FB61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309" y="1078095"/>
            <a:ext cx="6919382" cy="470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9373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Έρπης ζωστήρας: Συμπτώματα και τι πρέπει να κάνετε | Loutraki 365">
            <a:extLst>
              <a:ext uri="{FF2B5EF4-FFF2-40B4-BE49-F238E27FC236}">
                <a16:creationId xmlns:a16="http://schemas.microsoft.com/office/drawing/2014/main" id="{739EF571-5FE7-2843-8F74-DF282F941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71" y="855163"/>
            <a:ext cx="8579458" cy="51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368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82BFA4C7-81AA-064E-82BE-4184209C6FBD}"/>
              </a:ext>
            </a:extLst>
          </p:cNvPr>
          <p:cNvSpPr/>
          <p:nvPr/>
        </p:nvSpPr>
        <p:spPr>
          <a:xfrm>
            <a:off x="4838401" y="180201"/>
            <a:ext cx="2396618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Πομφόλυγες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74CF769B-8C79-0B4F-AFD5-F6A41BB8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23" y="1159685"/>
            <a:ext cx="3536616" cy="52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E050F7-B05B-5547-8CF6-84B6C6C4B173}"/>
              </a:ext>
            </a:extLst>
          </p:cNvPr>
          <p:cNvSpPr txBox="1"/>
          <p:nvPr/>
        </p:nvSpPr>
        <p:spPr>
          <a:xfrm>
            <a:off x="6305863" y="5166374"/>
            <a:ext cx="39424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dirty="0"/>
              <a:t>Έπαρμα</a:t>
            </a:r>
            <a:r>
              <a:rPr lang="en-US" altLang="en-US" sz="2000" dirty="0"/>
              <a:t> </a:t>
            </a:r>
            <a:r>
              <a:rPr lang="el-GR" altLang="en-US" sz="2000" dirty="0"/>
              <a:t>του δέρματος, μεγαλύτερο του 1 εκ., με ορώδες ή αιματηρό υγρό</a:t>
            </a: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23782376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ullous pemphigoid - Symptoms and causes - Mayo Clinic">
            <a:extLst>
              <a:ext uri="{FF2B5EF4-FFF2-40B4-BE49-F238E27FC236}">
                <a16:creationId xmlns:a16="http://schemas.microsoft.com/office/drawing/2014/main" id="{478C06B3-0194-044A-8FF1-E0F7E8E33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527050"/>
            <a:ext cx="80264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0668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4DB8F60A-8CE8-714F-8671-C0EF32AD6A37}"/>
              </a:ext>
            </a:extLst>
          </p:cNvPr>
          <p:cNvSpPr/>
          <p:nvPr/>
        </p:nvSpPr>
        <p:spPr>
          <a:xfrm>
            <a:off x="5079535" y="402622"/>
            <a:ext cx="1639808" cy="589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24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Φλύκταινες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907F0741-DA25-2240-A694-7DC5B62E4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306" y="1250623"/>
            <a:ext cx="4459623" cy="435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10F96D3-472A-E747-86D2-10AB43A98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39" y="2629199"/>
            <a:ext cx="2666906" cy="189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FB7B2-6288-DD49-AEF0-6ADA9C103F95}"/>
              </a:ext>
            </a:extLst>
          </p:cNvPr>
          <p:cNvSpPr txBox="1"/>
          <p:nvPr/>
        </p:nvSpPr>
        <p:spPr>
          <a:xfrm>
            <a:off x="2280082" y="5747492"/>
            <a:ext cx="6858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Μικρό μόρφωμα του δέρματος, διαμέτρου &lt; 1 εκ., σαν φυσαλίδα, που περιέχει πύο αντί για ορώδες υγρό</a:t>
            </a:r>
          </a:p>
        </p:txBody>
      </p:sp>
    </p:spTree>
    <p:extLst>
      <p:ext uri="{BB962C8B-B14F-4D97-AF65-F5344CB8AC3E}">
        <p14:creationId xmlns:p14="http://schemas.microsoft.com/office/powerpoint/2010/main" val="55391414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O que é foliculite (na barba, virilha, nádegas) - MD.Saúde">
            <a:extLst>
              <a:ext uri="{FF2B5EF4-FFF2-40B4-BE49-F238E27FC236}">
                <a16:creationId xmlns:a16="http://schemas.microsoft.com/office/drawing/2014/main" id="{C9C98BDA-FC29-CA47-B53D-DC088388C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546" y="1065173"/>
            <a:ext cx="8256909" cy="472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2883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4B54B5F-9F85-3B4D-A26D-F8207D5B7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5506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Δευτερογενείς δερματικές βλάβες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5F6472B-BCDD-304E-AED7-18D390C60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2036715"/>
            <a:ext cx="78867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Λέπια                                              Ατροφίες                          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Εφελκίδες                                       Τηλαγγειεκτασίες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Διαβρώσεις                                     Πορφύρα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Ελκώσεις                                        Εκχυμώσεις</a:t>
            </a:r>
          </a:p>
          <a:p>
            <a:pPr>
              <a:lnSpc>
                <a:spcPct val="150000"/>
              </a:lnSpc>
            </a:pP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Ρωγμές                                           Ουλές </a:t>
            </a:r>
          </a:p>
          <a:p>
            <a:pPr marL="0" indent="0">
              <a:buNone/>
            </a:pPr>
            <a:r>
              <a:rPr lang="el-GR" sz="1800" dirty="0">
                <a:latin typeface="Cavolini" panose="03000502040302020204" pitchFamily="66" charset="0"/>
                <a:cs typeface="Cavolini" panose="03000502040302020204" pitchFamily="66" charset="0"/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66364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r>
              <a:rPr lang="en-US" sz="3600" dirty="0">
                <a:solidFill>
                  <a:srgbClr val="0432FF"/>
                </a:solidFill>
              </a:rPr>
              <a:t>: </a:t>
            </a:r>
            <a:r>
              <a:rPr lang="el-GR" sz="3600" dirty="0">
                <a:solidFill>
                  <a:srgbClr val="0432FF"/>
                </a:solidFill>
              </a:rPr>
              <a:t>Βασική στοιβάδα</a:t>
            </a:r>
            <a:endParaRPr lang="en-US" sz="3200" dirty="0">
              <a:solidFill>
                <a:srgbClr val="0432FF"/>
              </a:solidFill>
            </a:endParaRPr>
          </a:p>
        </p:txBody>
      </p:sp>
      <p:sp>
        <p:nvSpPr>
          <p:cNvPr id="27650" name="2 - Θέση περιεχομένου"/>
          <p:cNvSpPr>
            <a:spLocks noGrp="1"/>
          </p:cNvSpPr>
          <p:nvPr>
            <p:ph idx="1"/>
          </p:nvPr>
        </p:nvSpPr>
        <p:spPr>
          <a:xfrm>
            <a:off x="1809721" y="1600201"/>
            <a:ext cx="5734795" cy="4525963"/>
          </a:xfrm>
        </p:spPr>
        <p:txBody>
          <a:bodyPr/>
          <a:lstStyle/>
          <a:p>
            <a:pPr>
              <a:buFontTx/>
              <a:buNone/>
            </a:pPr>
            <a:endParaRPr lang="el-GR" sz="8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αποτελείται από ένα στοίχο κυλινδρικών </a:t>
            </a:r>
          </a:p>
          <a:p>
            <a:pPr>
              <a:buFontTx/>
              <a:buNone/>
            </a:pPr>
            <a:r>
              <a:rPr lang="en-US" sz="2400" dirty="0"/>
              <a:t>     </a:t>
            </a:r>
            <a:r>
              <a:rPr lang="el-GR" sz="2400" dirty="0"/>
              <a:t>ή κυβοειδών κυττάρων 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τα κύτταρα στηρίζονται στη βασική μεμβράνη στην συμβολή επιδερμίδας-χορίου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 </a:t>
            </a:r>
            <a:r>
              <a:rPr lang="el-GR" sz="2400" dirty="0"/>
              <a:t>είναι υπεύθυνη για τη </a:t>
            </a:r>
            <a:r>
              <a:rPr lang="el-GR" sz="2400" b="1" dirty="0"/>
              <a:t>συνεχή ανανέωση </a:t>
            </a:r>
          </a:p>
          <a:p>
            <a:pPr>
              <a:buFontTx/>
              <a:buNone/>
            </a:pPr>
            <a:r>
              <a:rPr lang="en-US" sz="2400" dirty="0"/>
              <a:t>     </a:t>
            </a:r>
            <a:r>
              <a:rPr lang="el-GR" sz="2400" dirty="0"/>
              <a:t>των επιδερμικών κυττάρων</a:t>
            </a:r>
            <a:endParaRPr lang="en-US" sz="2400" dirty="0"/>
          </a:p>
          <a:p>
            <a:pPr>
              <a:buFontTx/>
              <a:buNone/>
            </a:pPr>
            <a:endParaRPr lang="en-US" sz="2400" dirty="0"/>
          </a:p>
          <a:p>
            <a:pPr>
              <a:buFontTx/>
              <a:buNone/>
            </a:pPr>
            <a:endParaRPr lang="el-GR" sz="2000" dirty="0"/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endParaRPr lang="en-US" sz="2400" dirty="0"/>
          </a:p>
        </p:txBody>
      </p:sp>
      <p:grpSp>
        <p:nvGrpSpPr>
          <p:cNvPr id="27651" name="7 - Ομάδα"/>
          <p:cNvGrpSpPr>
            <a:grpSpLocks/>
          </p:cNvGrpSpPr>
          <p:nvPr/>
        </p:nvGrpSpPr>
        <p:grpSpPr bwMode="auto">
          <a:xfrm>
            <a:off x="7608169" y="1592263"/>
            <a:ext cx="2640732" cy="4140993"/>
            <a:chOff x="6683680" y="1591598"/>
            <a:chExt cx="2041882" cy="3307413"/>
          </a:xfrm>
        </p:grpSpPr>
        <p:pic>
          <p:nvPicPr>
            <p:cNvPr id="27658" name="Picture 2"/>
            <p:cNvPicPr>
              <a:picLocks noChangeAspect="1" noChangeArrowheads="1"/>
            </p:cNvPicPr>
            <p:nvPr/>
          </p:nvPicPr>
          <p:blipFill>
            <a:blip r:embed="rId3"/>
            <a:srcRect l="17250" t="30316" r="66000" b="24001"/>
            <a:stretch>
              <a:fillRect/>
            </a:stretch>
          </p:blipFill>
          <p:spPr bwMode="auto">
            <a:xfrm>
              <a:off x="6683680" y="1591598"/>
              <a:ext cx="2041882" cy="3307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4 - Ορθογώνιο"/>
            <p:cNvSpPr/>
            <p:nvPr/>
          </p:nvSpPr>
          <p:spPr>
            <a:xfrm>
              <a:off x="6715436" y="3857406"/>
              <a:ext cx="1929150" cy="928871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6 - Ορθογώνιο"/>
            <p:cNvSpPr/>
            <p:nvPr/>
          </p:nvSpPr>
          <p:spPr>
            <a:xfrm>
              <a:off x="6715436" y="1642408"/>
              <a:ext cx="1929150" cy="2214998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  <a:ln w="1905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6C4FB86C-BEB1-0C40-9365-5578D97B98A8}"/>
              </a:ext>
            </a:extLst>
          </p:cNvPr>
          <p:cNvSpPr/>
          <p:nvPr/>
        </p:nvSpPr>
        <p:spPr>
          <a:xfrm>
            <a:off x="5490705" y="452050"/>
            <a:ext cx="1297150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Λέπια</a:t>
            </a:r>
            <a:r>
              <a:rPr lang="el-GR" sz="2400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BE49D332-DD1F-8B40-86F6-A29C56E4D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850" y="1364624"/>
            <a:ext cx="4391197" cy="439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DC90A3-C6E0-2D40-A7AC-C71B73789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790" y="2409236"/>
            <a:ext cx="2897057" cy="203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F0DD76-3313-F14C-990D-C2AB850FBB59}"/>
              </a:ext>
            </a:extLst>
          </p:cNvPr>
          <p:cNvSpPr txBox="1"/>
          <p:nvPr/>
        </p:nvSpPr>
        <p:spPr>
          <a:xfrm>
            <a:off x="2399234" y="5913763"/>
            <a:ext cx="7480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Πετάλια της επιδερμίδας, τα οποία αποτελούνται από συσσώρευση φυσιολογικής ή μη φυσιολογικής κερατίνης</a:t>
            </a:r>
          </a:p>
        </p:txBody>
      </p:sp>
    </p:spTree>
    <p:extLst>
      <p:ext uri="{BB962C8B-B14F-4D97-AF65-F5344CB8AC3E}">
        <p14:creationId xmlns:p14="http://schemas.microsoft.com/office/powerpoint/2010/main" val="42798200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773A0144-4049-2540-B24A-0D72A0BAA727}"/>
              </a:ext>
            </a:extLst>
          </p:cNvPr>
          <p:cNvSpPr/>
          <p:nvPr/>
        </p:nvSpPr>
        <p:spPr>
          <a:xfrm>
            <a:off x="5147664" y="377127"/>
            <a:ext cx="1982017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Εφελκίδες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76118EE5-42C1-D640-8825-2E59D1EFD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49" y="1852870"/>
            <a:ext cx="57023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2EE001E-4B0E-8D41-9606-8D961C50F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453" y="2799020"/>
            <a:ext cx="2681896" cy="19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9260C3-734C-9D4E-A0E7-E952646B90EC}"/>
              </a:ext>
            </a:extLst>
          </p:cNvPr>
          <p:cNvSpPr txBox="1"/>
          <p:nvPr/>
        </p:nvSpPr>
        <p:spPr>
          <a:xfrm>
            <a:off x="2830398" y="5901134"/>
            <a:ext cx="66165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Επιφανειακές συλλογές που αποτελούνται από αποξηραμένο ορό, πύον, και άλλα </a:t>
            </a:r>
            <a:r>
              <a:rPr lang="el-GR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προιόντα</a:t>
            </a:r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εξίδρωσης των ιστών</a:t>
            </a:r>
          </a:p>
        </p:txBody>
      </p:sp>
    </p:spTree>
    <p:extLst>
      <p:ext uri="{BB962C8B-B14F-4D97-AF65-F5344CB8AC3E}">
        <p14:creationId xmlns:p14="http://schemas.microsoft.com/office/powerpoint/2010/main" val="248825596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petigo: All You Need to Know | CDC">
            <a:extLst>
              <a:ext uri="{FF2B5EF4-FFF2-40B4-BE49-F238E27FC236}">
                <a16:creationId xmlns:a16="http://schemas.microsoft.com/office/drawing/2014/main" id="{8DF76885-71C6-2140-B9B3-E069173D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200" y="2159000"/>
            <a:ext cx="64516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05762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7BAC0B66-FE12-7745-A861-1F3A28357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377" y="1626095"/>
            <a:ext cx="5702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83D9EA0-A70A-7E49-8B09-D537591C47BE}"/>
              </a:ext>
            </a:extLst>
          </p:cNvPr>
          <p:cNvSpPr/>
          <p:nvPr/>
        </p:nvSpPr>
        <p:spPr>
          <a:xfrm>
            <a:off x="5309432" y="660054"/>
            <a:ext cx="1724575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Ελκώσεις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B706DE3D-0F99-2F4A-83E5-F5ABD1C13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15" y="2496065"/>
            <a:ext cx="2665529" cy="186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7AFBC0-5DB6-BF43-AEE6-6F4F5BDF2AD4}"/>
              </a:ext>
            </a:extLst>
          </p:cNvPr>
          <p:cNvSpPr txBox="1"/>
          <p:nvPr/>
        </p:nvSpPr>
        <p:spPr>
          <a:xfrm>
            <a:off x="2777608" y="5844003"/>
            <a:ext cx="67882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Καταστροφή των στοιβάδων του δέρματος η οποία φτάνει μέχρι το χόριο και κατά την επούλωσή του καταλείπει ουλή</a:t>
            </a:r>
            <a:endParaRPr lang="el-G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562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Μάθετε να αναγνωρίζετε τα εξανθήματα του δέρματος">
            <a:extLst>
              <a:ext uri="{FF2B5EF4-FFF2-40B4-BE49-F238E27FC236}">
                <a16:creationId xmlns:a16="http://schemas.microsoft.com/office/drawing/2014/main" id="{1403F031-6927-F945-89A4-8195F5C02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793" y="1003990"/>
            <a:ext cx="7686415" cy="485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285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F638D95-89D6-4646-A191-0E847936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08" y="1510657"/>
            <a:ext cx="5248361" cy="3717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09ECBA2-4C76-C54B-91F2-2C8E9DEC59E2}"/>
              </a:ext>
            </a:extLst>
          </p:cNvPr>
          <p:cNvSpPr/>
          <p:nvPr/>
        </p:nvSpPr>
        <p:spPr>
          <a:xfrm>
            <a:off x="5040658" y="328483"/>
            <a:ext cx="2247731" cy="754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l-GR" sz="32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Διαβρώσεις</a:t>
            </a:r>
            <a:r>
              <a:rPr lang="el-GR" dirty="0"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44B74149-A2A4-9848-9457-4FE7B481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530" y="2504096"/>
            <a:ext cx="2676782" cy="184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76FE26-0743-B245-85A8-5CCFED19BB4B}"/>
              </a:ext>
            </a:extLst>
          </p:cNvPr>
          <p:cNvSpPr txBox="1"/>
          <p:nvPr/>
        </p:nvSpPr>
        <p:spPr>
          <a:xfrm>
            <a:off x="2590156" y="5471351"/>
            <a:ext cx="70116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l-GR" alt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πώλεια</a:t>
            </a:r>
            <a:r>
              <a:rPr lang="el-GR" altLang="en-US" dirty="0">
                <a:latin typeface="Calibri" panose="020F0502020204030204" pitchFamily="34" charset="0"/>
                <a:cs typeface="Calibri" panose="020F0502020204030204" pitchFamily="34" charset="0"/>
              </a:rPr>
              <a:t> των επιφανειακών στοιβάδων της επιδερμίδας λόγω νοσογόνου ή μηχανικής αιτίας. Το βάθος της δεν ξεπερνάει το όριο της βασικής στοιβάδας  </a:t>
            </a:r>
          </a:p>
        </p:txBody>
      </p:sp>
    </p:spTree>
    <p:extLst>
      <p:ext uri="{BB962C8B-B14F-4D97-AF65-F5344CB8AC3E}">
        <p14:creationId xmlns:p14="http://schemas.microsoft.com/office/powerpoint/2010/main" val="129458361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29A4CAD-A15F-054F-A24F-E639C04A901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Ευχαριστώ πολύ για την προσοχή σας!!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F65269AE-6D69-2647-AA8D-E3DEFEA791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45912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4 - Θέση περιεχομένου" descr="Εικόνα18.pn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67500" y="1714500"/>
            <a:ext cx="3608388" cy="3429000"/>
          </a:xfrm>
        </p:spPr>
      </p:pic>
      <p:sp>
        <p:nvSpPr>
          <p:cNvPr id="26626" name="7 - Θέση περιεχομένου"/>
          <p:cNvSpPr>
            <a:spLocks noGrp="1"/>
          </p:cNvSpPr>
          <p:nvPr>
            <p:ph sz="half" idx="2"/>
          </p:nvPr>
        </p:nvSpPr>
        <p:spPr>
          <a:xfrm>
            <a:off x="1703513" y="1807975"/>
            <a:ext cx="4786313" cy="1641351"/>
          </a:xfrm>
        </p:spPr>
        <p:txBody>
          <a:bodyPr/>
          <a:lstStyle/>
          <a:p>
            <a:pPr>
              <a:buFontTx/>
              <a:buNone/>
            </a:pPr>
            <a:r>
              <a:rPr lang="el-GR" sz="2400" dirty="0">
                <a:sym typeface="Wingdings 3" pitchFamily="18" charset="2"/>
              </a:rPr>
              <a:t>Κύκλος ανανέωσης</a:t>
            </a:r>
          </a:p>
          <a:p>
            <a:pPr>
              <a:buFontTx/>
              <a:buNone/>
            </a:pPr>
            <a:endParaRPr lang="el-GR" sz="800" dirty="0">
              <a:solidFill>
                <a:srgbClr val="0070C0"/>
              </a:solidFill>
              <a:sym typeface="Wingdings 3" pitchFamily="18" charset="2"/>
            </a:endParaRPr>
          </a:p>
          <a:p>
            <a:pPr>
              <a:buFontTx/>
              <a:buNone/>
            </a:pPr>
            <a:r>
              <a:rPr lang="el-GR" sz="2400" dirty="0">
                <a:solidFill>
                  <a:srgbClr val="0070C0"/>
                </a:solidFill>
                <a:sym typeface="Wingdings 3" pitchFamily="18" charset="2"/>
              </a:rPr>
              <a:t></a:t>
            </a:r>
            <a:r>
              <a:rPr lang="el-GR" sz="2400" dirty="0">
                <a:sym typeface="Wingdings 3" pitchFamily="18" charset="2"/>
              </a:rPr>
              <a:t> </a:t>
            </a:r>
            <a:r>
              <a:rPr lang="el-GR" sz="2400" dirty="0"/>
              <a:t>τα κύτταρα της επιδερμίδας </a:t>
            </a:r>
          </a:p>
          <a:p>
            <a:pPr>
              <a:buFontTx/>
              <a:buNone/>
            </a:pPr>
            <a:r>
              <a:rPr lang="el-GR" sz="2400" dirty="0"/>
              <a:t>     ανανεώνονται </a:t>
            </a:r>
            <a:r>
              <a:rPr lang="el-GR" sz="2400" b="1" dirty="0">
                <a:solidFill>
                  <a:srgbClr val="C00000"/>
                </a:solidFill>
              </a:rPr>
              <a:t>κάθε 28-30 ημέρες</a:t>
            </a:r>
          </a:p>
          <a:p>
            <a:pPr>
              <a:buFontTx/>
              <a:buNone/>
            </a:pPr>
            <a:endParaRPr lang="el-GR" sz="400" dirty="0"/>
          </a:p>
          <a:p>
            <a:pPr>
              <a:buFontTx/>
              <a:buNone/>
            </a:pPr>
            <a:endParaRPr lang="en-US" sz="2400" dirty="0"/>
          </a:p>
        </p:txBody>
      </p:sp>
      <p:sp>
        <p:nvSpPr>
          <p:cNvPr id="26627" name="1 - Τίτλος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22114"/>
          </a:xfrm>
        </p:spPr>
        <p:txBody>
          <a:bodyPr/>
          <a:lstStyle/>
          <a:p>
            <a:r>
              <a:rPr lang="el-GR" sz="3600" dirty="0">
                <a:solidFill>
                  <a:srgbClr val="0432FF"/>
                </a:solidFill>
              </a:rPr>
              <a:t>Επιδερμίδα</a:t>
            </a:r>
            <a:endParaRPr lang="en-US" sz="3200" dirty="0">
              <a:solidFill>
                <a:srgbClr val="0432FF"/>
              </a:solidFill>
            </a:endParaRPr>
          </a:p>
        </p:txBody>
      </p:sp>
      <p:grpSp>
        <p:nvGrpSpPr>
          <p:cNvPr id="26628" name="19 - Ομάδα"/>
          <p:cNvGrpSpPr>
            <a:grpSpLocks/>
          </p:cNvGrpSpPr>
          <p:nvPr/>
        </p:nvGrpSpPr>
        <p:grpSpPr bwMode="auto">
          <a:xfrm>
            <a:off x="7239000" y="5214939"/>
            <a:ext cx="2643188" cy="1285875"/>
            <a:chOff x="5357818" y="5286388"/>
            <a:chExt cx="2643206" cy="1285884"/>
          </a:xfrm>
        </p:grpSpPr>
        <p:sp>
          <p:nvSpPr>
            <p:cNvPr id="14" name="13 - Ορθογώνιο"/>
            <p:cNvSpPr/>
            <p:nvPr/>
          </p:nvSpPr>
          <p:spPr>
            <a:xfrm>
              <a:off x="5357818" y="5286388"/>
              <a:ext cx="2643206" cy="128588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4</a:t>
              </a:r>
              <a:r>
                <a:rPr lang="el-GR" dirty="0">
                  <a:solidFill>
                    <a:schemeClr val="tx1"/>
                  </a:solidFill>
                </a:rPr>
                <a:t>   ΚΕΡΑΤΙΝΗ ΣΤΙΒΑΔΑ</a:t>
              </a:r>
            </a:p>
            <a:p>
              <a:pPr>
                <a:defRPr/>
              </a:pPr>
              <a:endParaRPr lang="el-GR" sz="200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3</a:t>
              </a:r>
              <a:r>
                <a:rPr lang="el-GR" dirty="0">
                  <a:solidFill>
                    <a:schemeClr val="tx1"/>
                  </a:solidFill>
                </a:rPr>
                <a:t>   ΚΟΚΚΙΩΔΗΣ ΣΤΙΒΑΔΑ</a:t>
              </a:r>
            </a:p>
            <a:p>
              <a:pPr>
                <a:defRPr/>
              </a:pPr>
              <a:endParaRPr lang="el-GR" sz="200" dirty="0">
                <a:solidFill>
                  <a:schemeClr val="tx1"/>
                </a:solidFill>
                <a:sym typeface="Wingdings 3" pitchFamily="18" charset="2"/>
              </a:endParaRP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2</a:t>
              </a:r>
              <a:r>
                <a:rPr lang="el-GR" dirty="0">
                  <a:solidFill>
                    <a:schemeClr val="tx1"/>
                  </a:solidFill>
                </a:rPr>
                <a:t>   ΑΚΑΝΘΩΤΗ ΣΤΙΒΑΔΑ</a:t>
              </a:r>
              <a:endParaRPr lang="en-US" dirty="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el-GR" sz="200" dirty="0">
                  <a:solidFill>
                    <a:schemeClr val="tx1"/>
                  </a:solidFill>
                  <a:sym typeface="Wingdings 3" pitchFamily="18" charset="2"/>
                </a:rPr>
                <a:t> </a:t>
              </a:r>
            </a:p>
            <a:p>
              <a:pPr>
                <a:defRPr/>
              </a:pPr>
              <a:r>
                <a:rPr lang="el-GR" dirty="0">
                  <a:solidFill>
                    <a:schemeClr val="tx1"/>
                  </a:solidFill>
                </a:rPr>
                <a:t>  </a:t>
              </a:r>
              <a:r>
                <a:rPr lang="el-GR" b="1" dirty="0">
                  <a:solidFill>
                    <a:schemeClr val="tx1"/>
                  </a:solidFill>
                </a:rPr>
                <a:t>1</a:t>
              </a:r>
              <a:r>
                <a:rPr lang="el-GR" dirty="0">
                  <a:solidFill>
                    <a:schemeClr val="tx1"/>
                  </a:solidFill>
                </a:rPr>
                <a:t>   ΒΑΣΙΚΗ ΣΤΙΒΑΔΑ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>
                <a:defRPr/>
              </a:pPr>
              <a:endParaRPr lang="en-US" dirty="0"/>
            </a:p>
          </p:txBody>
        </p:sp>
        <p:sp>
          <p:nvSpPr>
            <p:cNvPr id="15" name="14 - Έλλειψη"/>
            <p:cNvSpPr/>
            <p:nvPr/>
          </p:nvSpPr>
          <p:spPr>
            <a:xfrm>
              <a:off x="5500694" y="5357825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16 - Έλλειψη"/>
            <p:cNvSpPr/>
            <p:nvPr/>
          </p:nvSpPr>
          <p:spPr>
            <a:xfrm>
              <a:off x="5500694" y="5668978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8" name="17 - Έλλειψη"/>
            <p:cNvSpPr/>
            <p:nvPr/>
          </p:nvSpPr>
          <p:spPr>
            <a:xfrm>
              <a:off x="5500694" y="5980130"/>
              <a:ext cx="214314" cy="21431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18 - Έλλειψη"/>
            <p:cNvSpPr/>
            <p:nvPr/>
          </p:nvSpPr>
          <p:spPr>
            <a:xfrm>
              <a:off x="5500694" y="6286520"/>
              <a:ext cx="214314" cy="2143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5108620"/>
      </p:ext>
    </p:extLst>
  </p:cSld>
  <p:clrMapOvr>
    <a:masterClrMapping/>
  </p:clrMapOvr>
</p:sld>
</file>

<file path=ppt/theme/theme1.xml><?xml version="1.0" encoding="utf-8"?>
<a:theme xmlns:a="http://schemas.openxmlformats.org/drawingml/2006/main" name="Προεπιλεγμένη σχεδίαση">
  <a:themeElements>
    <a:clrScheme name="Προεπιλεγμένη σχεδίαση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Προεπιλεγμένη σχεδίαση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Προεπιλεγμένη σχεδίαση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Προεπιλεγμένη σχεδίαση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4582</TotalTime>
  <Words>3506</Words>
  <Application>Microsoft Macintosh PowerPoint</Application>
  <PresentationFormat>Ευρεία οθόνη</PresentationFormat>
  <Paragraphs>539</Paragraphs>
  <Slides>86</Slides>
  <Notes>17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86</vt:i4>
      </vt:variant>
    </vt:vector>
  </HeadingPairs>
  <TitlesOfParts>
    <vt:vector size="95" baseType="lpstr">
      <vt:lpstr>akzidenz-grotesk</vt:lpstr>
      <vt:lpstr>Arial</vt:lpstr>
      <vt:lpstr>Calibri</vt:lpstr>
      <vt:lpstr>Cavolini</vt:lpstr>
      <vt:lpstr>Times New Roman</vt:lpstr>
      <vt:lpstr>Wingdings</vt:lpstr>
      <vt:lpstr>Wingdings 2</vt:lpstr>
      <vt:lpstr>Wingdings 3</vt:lpstr>
      <vt:lpstr>Προεπιλεγμένη σχεδίαση</vt:lpstr>
      <vt:lpstr>Φυσιολογία και Σημειολογία Δέρματος</vt:lpstr>
      <vt:lpstr>Εισαγωγή – γενικά χαρακτηριστικά </vt:lpstr>
      <vt:lpstr>Λειτουργίες του δέρματος</vt:lpstr>
      <vt:lpstr>Δομή του δέρματος</vt:lpstr>
      <vt:lpstr>Παρουσίαση του PowerPoint</vt:lpstr>
      <vt:lpstr>Επιδερμίδα</vt:lpstr>
      <vt:lpstr>Επιδερμίδα</vt:lpstr>
      <vt:lpstr>Επιδερμίδα: Βασική στοιβάδα</vt:lpstr>
      <vt:lpstr>Επιδερμίδα</vt:lpstr>
      <vt:lpstr>Παρουσίαση του PowerPoint</vt:lpstr>
      <vt:lpstr>Επιδερμίδα: Ακανθωτή στοιβάδα</vt:lpstr>
      <vt:lpstr>Παρουσίαση του PowerPoint</vt:lpstr>
      <vt:lpstr>Παρουσίαση του PowerPoint</vt:lpstr>
      <vt:lpstr>Παρουσίαση του PowerPoint</vt:lpstr>
      <vt:lpstr>Eπιδερμίδα: σύνδεση κερατινοκυττάρων</vt:lpstr>
      <vt:lpstr>Eπιδερμίδα: σύνδεση κερατινοκυττάρων</vt:lpstr>
      <vt:lpstr>Παρουσίαση του PowerPoint</vt:lpstr>
      <vt:lpstr>Παρουσίαση του PowerPoint</vt:lpstr>
      <vt:lpstr>Επιδερμίδα: λοιπά κύτταρα</vt:lpstr>
      <vt:lpstr>Μελανινοκύτταρα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Δομή του δέρματος</vt:lpstr>
      <vt:lpstr> Χόριο  </vt:lpstr>
      <vt:lpstr>Παρουσίαση του PowerPoint</vt:lpstr>
      <vt:lpstr>Δομή του δέρματος</vt:lpstr>
      <vt:lpstr>Υπόδερμα</vt:lpstr>
      <vt:lpstr>Αγγεία του δέρματος</vt:lpstr>
      <vt:lpstr>Νεύρα του δέρματος</vt:lpstr>
      <vt:lpstr> Νευρικοί υποδοχείς δέρματος </vt:lpstr>
      <vt:lpstr>Εξαρτήματα του δέρματος*</vt:lpstr>
      <vt:lpstr>Σμηγματογόνοι αδένες</vt:lpstr>
      <vt:lpstr>Ιδρωτοποιοί αδένες</vt:lpstr>
      <vt:lpstr>Εκκρινείς ιδρωτοποιοί αδένες</vt:lpstr>
      <vt:lpstr>Παρουσίαση του PowerPoint</vt:lpstr>
      <vt:lpstr>Παρουσίαση του PowerPoint</vt:lpstr>
      <vt:lpstr>Τριχοσμηγματογόνος μονάδα</vt:lpstr>
      <vt:lpstr>Τριχοθυλάκιο</vt:lpstr>
      <vt:lpstr>Τριχοθυλάκιο</vt:lpstr>
      <vt:lpstr>Τρίχα: στέλεχος</vt:lpstr>
      <vt:lpstr>Παρουσίαση του PowerPoint</vt:lpstr>
      <vt:lpstr>Παρουσίαση του PowerPoint</vt:lpstr>
      <vt:lpstr>Παρουσίαση του PowerPoint</vt:lpstr>
      <vt:lpstr>Φυσιολογικές λειτουργίες δέρματος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Σημειολογία Δέρματος</vt:lpstr>
      <vt:lpstr>Πρωτογενείς δερματικές βλάβες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Πλάκες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Δευτερογενείς δερματικές βλάβες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Ευχαριστώ πολύ για την προσοχή σας!!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ΑΝΑΤΟΜΙΑ &amp; ΦΥΣΙΟΛΟΓΙΑ ΔΕΡΜΑΤΟΣ</dc:title>
  <dc:creator>drigo</dc:creator>
  <cp:lastModifiedBy>Microsoft Office User</cp:lastModifiedBy>
  <cp:revision>246</cp:revision>
  <dcterms:created xsi:type="dcterms:W3CDTF">2012-10-18T08:05:38Z</dcterms:created>
  <dcterms:modified xsi:type="dcterms:W3CDTF">2024-02-28T13:58:40Z</dcterms:modified>
</cp:coreProperties>
</file>