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9" r:id="rId3"/>
  </p:sldMasterIdLst>
  <p:notesMasterIdLst>
    <p:notesMasterId r:id="rId63"/>
  </p:notesMasterIdLst>
  <p:sldIdLst>
    <p:sldId id="370" r:id="rId4"/>
    <p:sldId id="262" r:id="rId5"/>
    <p:sldId id="263" r:id="rId6"/>
    <p:sldId id="407" r:id="rId7"/>
    <p:sldId id="406" r:id="rId8"/>
    <p:sldId id="360" r:id="rId9"/>
    <p:sldId id="266" r:id="rId10"/>
    <p:sldId id="267" r:id="rId11"/>
    <p:sldId id="268" r:id="rId12"/>
    <p:sldId id="265" r:id="rId13"/>
    <p:sldId id="259" r:id="rId14"/>
    <p:sldId id="381" r:id="rId15"/>
    <p:sldId id="372" r:id="rId16"/>
    <p:sldId id="347" r:id="rId17"/>
    <p:sldId id="384" r:id="rId18"/>
    <p:sldId id="264" r:id="rId19"/>
    <p:sldId id="276" r:id="rId20"/>
    <p:sldId id="386" r:id="rId21"/>
    <p:sldId id="387" r:id="rId22"/>
    <p:sldId id="388" r:id="rId23"/>
    <p:sldId id="271" r:id="rId24"/>
    <p:sldId id="272" r:id="rId25"/>
    <p:sldId id="362" r:id="rId26"/>
    <p:sldId id="269" r:id="rId27"/>
    <p:sldId id="377" r:id="rId28"/>
    <p:sldId id="408" r:id="rId29"/>
    <p:sldId id="282" r:id="rId30"/>
    <p:sldId id="283" r:id="rId31"/>
    <p:sldId id="373" r:id="rId32"/>
    <p:sldId id="374" r:id="rId33"/>
    <p:sldId id="284" r:id="rId34"/>
    <p:sldId id="285" r:id="rId35"/>
    <p:sldId id="286" r:id="rId36"/>
    <p:sldId id="287" r:id="rId37"/>
    <p:sldId id="288" r:id="rId38"/>
    <p:sldId id="289" r:id="rId39"/>
    <p:sldId id="292" r:id="rId40"/>
    <p:sldId id="293" r:id="rId41"/>
    <p:sldId id="296" r:id="rId42"/>
    <p:sldId id="297" r:id="rId43"/>
    <p:sldId id="298" r:id="rId44"/>
    <p:sldId id="300" r:id="rId45"/>
    <p:sldId id="299" r:id="rId46"/>
    <p:sldId id="341" r:id="rId47"/>
    <p:sldId id="329" r:id="rId48"/>
    <p:sldId id="301" r:id="rId49"/>
    <p:sldId id="365" r:id="rId50"/>
    <p:sldId id="352" r:id="rId51"/>
    <p:sldId id="342" r:id="rId52"/>
    <p:sldId id="378" r:id="rId53"/>
    <p:sldId id="389" r:id="rId54"/>
    <p:sldId id="328" r:id="rId55"/>
    <p:sldId id="317" r:id="rId56"/>
    <p:sldId id="318" r:id="rId57"/>
    <p:sldId id="375" r:id="rId58"/>
    <p:sldId id="320" r:id="rId59"/>
    <p:sldId id="343" r:id="rId60"/>
    <p:sldId id="405" r:id="rId61"/>
    <p:sldId id="369" r:id="rId6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39" autoAdjust="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CBA17-A7BC-4271-AA05-AC4DD5628AED}" type="datetimeFigureOut">
              <a:rPr lang="el-GR" smtClean="0"/>
              <a:pPr/>
              <a:t>27/8/2024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BD241-DAF2-4D1B-8C28-B62357972D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5702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8BC6D-50D6-4EFA-B75B-97448B6FD083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Έχουμε μελετήσει κάποια από</a:t>
            </a:r>
            <a:r>
              <a:rPr lang="el-GR" baseline="0" dirty="0"/>
              <a:t> τα </a:t>
            </a:r>
            <a:r>
              <a:rPr lang="el-GR" baseline="0" dirty="0" err="1"/>
              <a:t>αυτοαντιγόνα</a:t>
            </a:r>
            <a:r>
              <a:rPr lang="el-GR" baseline="0" dirty="0"/>
              <a:t> και ειδικά αυτά έναντι της </a:t>
            </a:r>
            <a:r>
              <a:rPr lang="en-US" baseline="0" dirty="0"/>
              <a:t>TPO </a:t>
            </a:r>
            <a:r>
              <a:rPr lang="el-GR" baseline="0" dirty="0"/>
              <a:t>με ειδική έμφαση στην </a:t>
            </a:r>
            <a:r>
              <a:rPr lang="en-US" baseline="0" dirty="0"/>
              <a:t>IL-24 </a:t>
            </a:r>
            <a:r>
              <a:rPr lang="el-GR" baseline="0" dirty="0"/>
              <a:t>και αυτό γιατί? Αν κοιτάξουμε το διάγραμμα θα δούμε τα επίπεδα της </a:t>
            </a:r>
            <a:r>
              <a:rPr lang="en-US" baseline="0" dirty="0" err="1"/>
              <a:t>IgE</a:t>
            </a:r>
            <a:r>
              <a:rPr lang="el-GR" baseline="0" dirty="0"/>
              <a:t> έναντι της </a:t>
            </a:r>
            <a:r>
              <a:rPr lang="en-US" baseline="0" dirty="0"/>
              <a:t>IL-24 </a:t>
            </a:r>
            <a:r>
              <a:rPr lang="el-GR" baseline="0" dirty="0"/>
              <a:t>σε ασθενείς με ΧΑΚ και σε υγιείς μάρτυρες. Αυτό που παρατηρείται είναι πως πολλοί ασθενείς με ΧΑΚ σχηματίζουν </a:t>
            </a:r>
            <a:r>
              <a:rPr lang="en-US" baseline="0" dirty="0" err="1"/>
              <a:t>IgE</a:t>
            </a:r>
            <a:r>
              <a:rPr lang="en-US" baseline="0" dirty="0"/>
              <a:t> </a:t>
            </a:r>
            <a:r>
              <a:rPr lang="el-GR" baseline="0" dirty="0"/>
              <a:t>έναντι της </a:t>
            </a:r>
            <a:r>
              <a:rPr lang="en-US" baseline="0" dirty="0"/>
              <a:t>IL-24 </a:t>
            </a:r>
            <a:r>
              <a:rPr lang="el-GR" baseline="0" dirty="0"/>
              <a:t>σε αντίθεση με τους μάρτυρες.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4CFE8-E59B-436F-BA8F-440D50C45C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972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FA774-8C6C-4823-BDEB-DEDCCD79150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474B7-7664-45C2-A753-4105060DE3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4613" y="8685706"/>
            <a:ext cx="2971800" cy="45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A12DC-F48B-4857-BE15-03328056B3CF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ln w="12700" cap="flat"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913" y="4345043"/>
            <a:ext cx="4908550" cy="411151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 lIns="88900" tIns="44450" rIns="88900" bIns="44450"/>
          <a:lstStyle/>
          <a:p>
            <a:pPr marL="228600" indent="-228600" eaLnBrk="1" hangingPunct="1">
              <a:lnSpc>
                <a:spcPct val="90000"/>
              </a:lnSpc>
              <a:spcBef>
                <a:spcPct val="25000"/>
              </a:spcBef>
            </a:pPr>
            <a:r>
              <a:rPr lang="el-GR" sz="300" dirty="0"/>
              <a:t>Η ιντερλευκίνη 3 και 5 προάγουν τον πολλαπλασιαμό διαφοροποίηση και ενεργοποίηση των </a:t>
            </a:r>
            <a:r>
              <a:rPr lang="el-GR" sz="600" dirty="0"/>
              <a:t>κυττάρων της φλεγμονής . Η ιντερλ 4 και 5 και 8 και ο </a:t>
            </a:r>
            <a:r>
              <a:rPr lang="en-US" sz="600" dirty="0" err="1"/>
              <a:t>tnf</a:t>
            </a:r>
            <a:r>
              <a:rPr lang="en-US" sz="600" dirty="0"/>
              <a:t> </a:t>
            </a:r>
            <a:r>
              <a:rPr lang="el-GR" sz="600" dirty="0"/>
              <a:t>ρυθμ’ιζουν την έκφραση των μορίων προσκόλησης τη χημειοταξία. </a:t>
            </a:r>
            <a:r>
              <a:rPr lang="en-US" sz="600" dirty="0"/>
              <a:t>Gm-</a:t>
            </a:r>
            <a:r>
              <a:rPr lang="en-US" sz="600" dirty="0" err="1"/>
              <a:t>scf</a:t>
            </a:r>
            <a:r>
              <a:rPr lang="en-US" sz="600" dirty="0"/>
              <a:t> </a:t>
            </a:r>
            <a:r>
              <a:rPr lang="el-GR" sz="600" dirty="0"/>
              <a:t>κυρίως στην δερματολογία διότι προέρχονται από διεγερθλεντα κερατινιοκύτταρα, </a:t>
            </a:r>
            <a:endParaRPr lang="es-ES" sz="6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BFF8-2832-4EA9-AD0B-C1E3B6BC50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283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BD241-DAF2-4D1B-8C28-B62357972DC2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FD6920-96C1-481B-88E6-6E660B3FB0B5}" type="slidenum">
              <a:rPr lang="en-US" smtClean="0">
                <a:latin typeface="Arial" charset="0"/>
              </a:rPr>
              <a:pPr/>
              <a:t>25</a:t>
            </a:fld>
            <a:endParaRPr lang="en-US">
              <a:latin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b"/>
          <a:lstStyle/>
          <a:p>
            <a:pPr algn="r"/>
            <a:fld id="{C15AD10B-1DD7-490F-AA24-8A4F8084C043}" type="slidenum">
              <a:rPr lang="de-DE" sz="1200">
                <a:latin typeface="Arial" charset="0"/>
              </a:rPr>
              <a:pPr algn="r"/>
              <a:t>25</a:t>
            </a:fld>
            <a:endParaRPr lang="de-DE" sz="1200">
              <a:latin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564062" cy="3422650"/>
          </a:xfrm>
          <a:ln w="12699" cap="flat"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443" tIns="46222" rIns="92443" bIns="46222"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BD241-DAF2-4D1B-8C28-B62357972DC2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3976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dirty="0" err="1"/>
              <a:t>δοκιμασια</a:t>
            </a:r>
            <a:r>
              <a:rPr lang="el-GR" dirty="0"/>
              <a:t>..</a:t>
            </a:r>
            <a:r>
              <a:rPr lang="el-GR" dirty="0" err="1"/>
              <a:t>προβαινουμε</a:t>
            </a:r>
            <a:r>
              <a:rPr lang="el-GR" baseline="0" dirty="0"/>
              <a:t> σε </a:t>
            </a:r>
            <a:r>
              <a:rPr lang="el-GR" baseline="0" dirty="0" err="1"/>
              <a:t>ληψη</a:t>
            </a:r>
            <a:r>
              <a:rPr lang="el-GR" baseline="0" dirty="0"/>
              <a:t>..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BD241-DAF2-4D1B-8C28-B62357972DC2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BD241-DAF2-4D1B-8C28-B62357972DC2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29452-A586-47FB-8651-AD1712FF442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128DA9-B958-48CF-B4C7-B2FE614F609E}" type="slidenum">
              <a:rPr lang="en-US"/>
              <a:pPr/>
              <a:t>2</a:t>
            </a:fld>
            <a:endParaRPr lang="en-US"/>
          </a:p>
        </p:txBody>
      </p:sp>
      <p:sp>
        <p:nvSpPr>
          <p:cNvPr id="102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l-GR" dirty="0"/>
          </a:p>
        </p:txBody>
      </p:sp>
      <p:sp>
        <p:nvSpPr>
          <p:cNvPr id="41988" name="3 - Θέση αριθμού διαφάνειας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D9DA9E86-DD2E-40F7-BCDA-EE396123F628}" type="slidenum">
              <a:rPr lang="el-GR" sz="1200">
                <a:latin typeface="+mn-lt"/>
              </a:rPr>
              <a:pPr algn="r" eaLnBrk="1" hangingPunct="1">
                <a:defRPr/>
              </a:pPr>
              <a:t>2</a:t>
            </a:fld>
            <a:endParaRPr lang="el-G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51D61-2AA2-4A97-B7E7-F4FC10E0B529}" type="slidenum">
              <a:rPr lang="el-GR" smtClean="0"/>
              <a:pPr/>
              <a:t>44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B9B7E0D9-E6DF-4FED-9B0D-6AC5BEE2B67D}" type="slidenum">
              <a:rPr lang="en-US" sz="1200" smtClean="0"/>
              <a:pPr eaLnBrk="1" hangingPunct="1"/>
              <a:t>45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686C-9FED-4DC4-9051-4FBF8B8A68E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304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 </a:t>
            </a:r>
            <a:r>
              <a:rPr lang="el-GR" dirty="0" err="1"/>
              <a:t>αντιι</a:t>
            </a:r>
            <a:r>
              <a:rPr lang="el-GR" dirty="0"/>
              <a:t>….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BD241-DAF2-4D1B-8C28-B62357972DC2}" type="slidenum">
              <a:rPr lang="el-GR" smtClean="0"/>
              <a:pPr/>
              <a:t>49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Bern - 02.09.10 - Xolair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7D928D-2B38-4421-94B6-A9AA01E6FF48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8658" name="Rectangle 4"/>
          <p:cNvSpPr txBox="1">
            <a:spLocks noGrp="1" noChangeArrowheads="1"/>
          </p:cNvSpPr>
          <p:nvPr/>
        </p:nvSpPr>
        <p:spPr bwMode="auto">
          <a:xfrm>
            <a:off x="1" y="9430814"/>
            <a:ext cx="2888420" cy="4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marL="0" marR="0" lvl="0" indent="0" algn="l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Hannover - 09.09.10 - Novartis</a:t>
            </a:r>
          </a:p>
        </p:txBody>
      </p:sp>
      <p:sp>
        <p:nvSpPr>
          <p:cNvPr id="838659" name="Rectangle 5"/>
          <p:cNvSpPr txBox="1">
            <a:spLocks noGrp="1" noChangeArrowheads="1"/>
          </p:cNvSpPr>
          <p:nvPr/>
        </p:nvSpPr>
        <p:spPr bwMode="auto">
          <a:xfrm>
            <a:off x="3779083" y="9430814"/>
            <a:ext cx="2888419" cy="4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marL="0" marR="0" lvl="0" indent="0" algn="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64204-6F60-441D-9F31-33678BDFD14B}" type="slidenum">
              <a:rPr kumimoji="0" lang="en-GB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7620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38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7175" y="866775"/>
            <a:ext cx="6154738" cy="3462338"/>
          </a:xfrm>
          <a:ln/>
        </p:spPr>
      </p:sp>
      <p:sp>
        <p:nvSpPr>
          <p:cNvPr id="10" name="Rectangle 3"/>
          <p:cNvSpPr>
            <a:spLocks noGrp="1" noChangeArrowheads="1"/>
          </p:cNvSpPr>
          <p:nvPr>
            <p:ph type="body" idx="3"/>
          </p:nvPr>
        </p:nvSpPr>
        <p:spPr>
          <a:xfrm>
            <a:off x="890991" y="4666150"/>
            <a:ext cx="4894947" cy="4455790"/>
          </a:xfrm>
        </p:spPr>
        <p:txBody>
          <a:bodyPr lIns="92075" tIns="46038" rIns="92075" bIns="46038"/>
          <a:lstStyle/>
          <a:p>
            <a:r>
              <a:rPr lang="el-GR" altLang="en-US" sz="1050" dirty="0"/>
              <a:t>Η ομαλιζουμάμπη δημιουργεί συμπλέγματα με την κυκλοφορούσα IgE, η οποία αναστέλλει τη δέσμευση της IgE στον υποδοχέα Fc</a:t>
            </a:r>
            <a:r>
              <a:rPr lang="el-GR" sz="1050" dirty="0"/>
              <a:t>ε</a:t>
            </a:r>
            <a:r>
              <a:rPr lang="el-GR" altLang="en-US" sz="1050" dirty="0"/>
              <a:t>RI στην επιφάνεια των μαστοκυττάρων και των βασεόφιλων</a:t>
            </a:r>
            <a:r>
              <a:rPr lang="el-GR" altLang="en-US" sz="1050" baseline="30000" dirty="0"/>
              <a:t>1</a:t>
            </a:r>
            <a:endParaRPr lang="en-US" sz="1050" dirty="0"/>
          </a:p>
          <a:p>
            <a:r>
              <a:rPr lang="el-GR" altLang="en-US" sz="1050" dirty="0"/>
              <a:t>Η ομαλιζουμάμπη δεσμεύεται στην κυκλοφορούσα IgE στην περιοχή C</a:t>
            </a:r>
            <a:r>
              <a:rPr lang="en-US" altLang="en-US" sz="1050" dirty="0">
                <a:sym typeface="Symbol" pitchFamily="18" charset="2"/>
              </a:rPr>
              <a:t></a:t>
            </a:r>
            <a:r>
              <a:rPr lang="el-GR" altLang="en-US" sz="1050" dirty="0">
                <a:sym typeface="Symbol" pitchFamily="18" charset="2"/>
              </a:rPr>
              <a:t>3 – την ίδια περιοχή που δεσμεύεται στον υποδοχέα Fc</a:t>
            </a:r>
            <a:r>
              <a:rPr lang="en-US" altLang="en-US" sz="1050" dirty="0">
                <a:sym typeface="Symbol" pitchFamily="18" charset="2"/>
              </a:rPr>
              <a:t></a:t>
            </a:r>
            <a:r>
              <a:rPr lang="el-GR" altLang="en-US" sz="1050" dirty="0">
                <a:sym typeface="Symbol" pitchFamily="18" charset="2"/>
              </a:rPr>
              <a:t>FcRI</a:t>
            </a:r>
          </a:p>
          <a:p>
            <a:r>
              <a:rPr lang="el-GR" altLang="en-US" sz="1050" dirty="0">
                <a:sym typeface="Symbol" pitchFamily="18" charset="2"/>
              </a:rPr>
              <a:t>Κατά συνέπεια, </a:t>
            </a:r>
            <a:r>
              <a:rPr lang="el-GR" altLang="en-US" sz="1050" b="1" dirty="0">
                <a:sym typeface="Symbol" pitchFamily="18" charset="2"/>
              </a:rPr>
              <a:t>η ομαλιζουμάμπη </a:t>
            </a:r>
            <a:r>
              <a:rPr lang="el-GR" altLang="en-US" sz="1050" b="1" dirty="0">
                <a:solidFill>
                  <a:schemeClr val="accent4"/>
                </a:solidFill>
              </a:rPr>
              <a:t>δεν</a:t>
            </a:r>
            <a:r>
              <a:rPr lang="el-GR" sz="1050" b="1" dirty="0"/>
              <a:t> </a:t>
            </a:r>
            <a:r>
              <a:rPr lang="el-GR" altLang="en-US" sz="1050" b="1" dirty="0"/>
              <a:t>μπορεί να δεσμευτεί στην IgE που έχει δεσμευτεί σε υποδοχείς και δεν φαίνεται να προκαλεί αναφυλακτική αντίδραση</a:t>
            </a:r>
          </a:p>
          <a:p>
            <a:endParaRPr lang="en-GB" sz="1050" b="1" dirty="0"/>
          </a:p>
          <a:p>
            <a:r>
              <a:rPr lang="en-GB" sz="1050" b="1" dirty="0"/>
              <a:t>References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50" dirty="0" err="1"/>
              <a:t>Hochhaus</a:t>
            </a:r>
            <a:r>
              <a:rPr lang="en-GB" sz="1050" dirty="0"/>
              <a:t> G et al. Pharmacodynamics of </a:t>
            </a:r>
            <a:r>
              <a:rPr lang="en-GB" sz="1050" dirty="0" err="1"/>
              <a:t>omalizumab</a:t>
            </a:r>
            <a:r>
              <a:rPr lang="en-GB" sz="1050" dirty="0"/>
              <a:t>: implications for optimised dosing strategies and clinical efficacy in the treatment of allergic asthma. </a:t>
            </a:r>
            <a:r>
              <a:rPr lang="en-GB" sz="1050" dirty="0" err="1"/>
              <a:t>Curr</a:t>
            </a:r>
            <a:r>
              <a:rPr lang="en-GB" sz="1050" dirty="0"/>
              <a:t> Med Res </a:t>
            </a:r>
            <a:r>
              <a:rPr lang="en-GB" sz="1050" dirty="0" err="1"/>
              <a:t>Opin</a:t>
            </a:r>
            <a:r>
              <a:rPr lang="en-GB" sz="1050" dirty="0"/>
              <a:t>. 2003;19:491–8.</a:t>
            </a:r>
          </a:p>
          <a:p>
            <a:pPr marL="228600" indent="-228600">
              <a:buFont typeface="+mj-lt"/>
              <a:buAutoNum type="arabicPeriod"/>
            </a:pPr>
            <a:endParaRPr lang="en-GB" sz="1050" dirty="0"/>
          </a:p>
          <a:p>
            <a:pPr marL="228600" indent="-228600">
              <a:buFont typeface="+mj-lt"/>
              <a:buAutoNum type="arabicPeriod"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380282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BD241-DAF2-4D1B-8C28-B62357972DC2}" type="slidenum">
              <a:rPr lang="el-GR" smtClean="0"/>
              <a:pPr/>
              <a:t>53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BD241-DAF2-4D1B-8C28-B62357972DC2}" type="slidenum">
              <a:rPr lang="el-GR" smtClean="0"/>
              <a:pPr/>
              <a:t>54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</a:t>
            </a:r>
            <a:r>
              <a:rPr lang="el-GR" dirty="0" err="1"/>
              <a:t>ανταγωνιστες</a:t>
            </a:r>
            <a:r>
              <a:rPr lang="el-GR" dirty="0"/>
              <a:t> </a:t>
            </a:r>
            <a:r>
              <a:rPr lang="el-GR" dirty="0" err="1"/>
              <a:t>λευκοτριενιων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BBFF8-2832-4EA9-AD0B-C1E3B6BC5013}" type="slidenum">
              <a:rPr lang="en-GB" smtClean="0"/>
              <a:pPr>
                <a:defRPr/>
              </a:pPr>
              <a:t>55</a:t>
            </a:fld>
            <a:endParaRPr lang="en-GB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BBFF8-2832-4EA9-AD0B-C1E3B6BC5013}" type="slidenum">
              <a:rPr lang="en-GB" smtClean="0"/>
              <a:pPr>
                <a:defRPr/>
              </a:pPr>
              <a:t>56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330BE-D91A-D240-B266-E5D5F99B4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73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BBFF8-2832-4EA9-AD0B-C1E3B6BC5013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ΧΑΚ </a:t>
            </a:r>
            <a:r>
              <a:rPr lang="el-GR" dirty="0" err="1"/>
              <a:t>συνηθως</a:t>
            </a:r>
            <a:r>
              <a:rPr lang="el-GR" dirty="0"/>
              <a:t> </a:t>
            </a:r>
            <a:r>
              <a:rPr lang="el-GR" dirty="0" err="1"/>
              <a:t>υπαινισεται</a:t>
            </a:r>
            <a:r>
              <a:rPr lang="el-GR" dirty="0"/>
              <a:t>…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BD241-DAF2-4D1B-8C28-B62357972DC2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Η ΧΑΚ βασίζεται στην </a:t>
            </a:r>
            <a:r>
              <a:rPr lang="el-GR" dirty="0" err="1"/>
              <a:t>αποκοκκίωση</a:t>
            </a:r>
            <a:r>
              <a:rPr lang="el-GR" dirty="0"/>
              <a:t> των</a:t>
            </a:r>
            <a:r>
              <a:rPr lang="el-GR" baseline="0" dirty="0"/>
              <a:t> </a:t>
            </a:r>
            <a:r>
              <a:rPr lang="el-GR" baseline="0" dirty="0" err="1"/>
              <a:t>μαστοκυττάρων</a:t>
            </a:r>
            <a:r>
              <a:rPr lang="el-GR" baseline="0" dirty="0"/>
              <a:t> που εκλύουν μεγάλο αριθμό </a:t>
            </a:r>
            <a:r>
              <a:rPr lang="el-GR" baseline="0" dirty="0" err="1"/>
              <a:t>προφλεγομνωδών</a:t>
            </a:r>
            <a:r>
              <a:rPr lang="el-GR" baseline="0" dirty="0"/>
              <a:t> </a:t>
            </a:r>
            <a:r>
              <a:rPr lang="el-GR" baseline="0" dirty="0" err="1"/>
              <a:t>κυτταροκικών</a:t>
            </a:r>
            <a:r>
              <a:rPr lang="el-GR" baseline="0" dirty="0"/>
              <a:t> και έχει ως αποτέλεσμα την ενεργοποίηση των νεύρων, Των αιμοφόρων αγγείων και τη μετανάστευση κυττάρων όπως τα </a:t>
            </a:r>
            <a:r>
              <a:rPr lang="el-GR" baseline="0" dirty="0" err="1"/>
              <a:t>βασεόφιλα</a:t>
            </a:r>
            <a:r>
              <a:rPr lang="el-GR" baseline="0" dirty="0"/>
              <a:t>, Τ κύτταρα ,ουδετερόφιλα κλπ. Η </a:t>
            </a:r>
            <a:r>
              <a:rPr lang="el-GR" baseline="0" dirty="0" err="1"/>
              <a:t>αποκοκκίωση</a:t>
            </a:r>
            <a:r>
              <a:rPr lang="el-GR" baseline="0" dirty="0"/>
              <a:t> είναι κάτι πολύ σημαντικό και φυσιολογικό ειδικά σε περιπτώσεις </a:t>
            </a:r>
            <a:r>
              <a:rPr lang="el-GR" baseline="0" dirty="0" err="1"/>
              <a:t>βακτηριακών</a:t>
            </a:r>
            <a:r>
              <a:rPr lang="el-GR" baseline="0" dirty="0"/>
              <a:t> λοιμώξεων κλπ. Αν αντιλαμβανόμασταν τι προκαλεί την </a:t>
            </a:r>
            <a:r>
              <a:rPr lang="el-GR" baseline="0" dirty="0" err="1"/>
              <a:t>αποκοκκίωση</a:t>
            </a:r>
            <a:r>
              <a:rPr lang="el-GR" baseline="0" dirty="0"/>
              <a:t> των </a:t>
            </a:r>
            <a:r>
              <a:rPr lang="el-GR" baseline="0" dirty="0" err="1"/>
              <a:t>μαστοκυττάρων</a:t>
            </a:r>
            <a:r>
              <a:rPr lang="el-GR" baseline="0" dirty="0"/>
              <a:t> θα ήμασταν στην ανακάλυψη του ακριβή </a:t>
            </a:r>
            <a:r>
              <a:rPr lang="el-GR" baseline="0" dirty="0" err="1"/>
              <a:t>παθοφυσιολογικού</a:t>
            </a:r>
            <a:r>
              <a:rPr lang="el-GR" baseline="0" dirty="0"/>
              <a:t> μηχανισμού της νόσου. Τι είναι αυτό που προκαλεί την </a:t>
            </a:r>
            <a:r>
              <a:rPr lang="el-GR" baseline="0" dirty="0" err="1"/>
              <a:t>αποκοκκίωση</a:t>
            </a:r>
            <a:r>
              <a:rPr lang="el-GR" baseline="0" dirty="0"/>
              <a:t> των </a:t>
            </a:r>
            <a:r>
              <a:rPr lang="el-GR" baseline="0" dirty="0" err="1"/>
              <a:t>μαστοκυττάρων</a:t>
            </a:r>
            <a:r>
              <a:rPr lang="el-GR" baseline="0" dirty="0"/>
              <a:t> και την εμφάνιση πομφών και </a:t>
            </a:r>
            <a:r>
              <a:rPr lang="el-GR" baseline="0" dirty="0" err="1"/>
              <a:t>αγγειοοιδήματος</a:t>
            </a:r>
            <a:r>
              <a:rPr lang="el-GR" baseline="0" dirty="0"/>
              <a:t>??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4CFE8-E59B-436F-BA8F-440D50C45C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301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Από όλους</a:t>
            </a:r>
            <a:r>
              <a:rPr lang="el-GR" baseline="0" dirty="0"/>
              <a:t> τους υποδοχείς που εκφράζονται στην επιφάνεια των </a:t>
            </a:r>
            <a:r>
              <a:rPr lang="el-GR" baseline="0" dirty="0" err="1"/>
              <a:t>μαστοκυττάρων</a:t>
            </a:r>
            <a:r>
              <a:rPr lang="el-GR" baseline="0" dirty="0"/>
              <a:t> , αυτός που παίζει τον σημαντικότερο ρόλο στην </a:t>
            </a:r>
            <a:r>
              <a:rPr lang="el-GR" baseline="0" dirty="0" err="1"/>
              <a:t>αποκοκκίωση</a:t>
            </a:r>
            <a:r>
              <a:rPr lang="el-GR" baseline="0" dirty="0"/>
              <a:t> των </a:t>
            </a:r>
            <a:r>
              <a:rPr lang="el-GR" baseline="0" dirty="0" err="1"/>
              <a:t>μαστοκυττάρων</a:t>
            </a:r>
            <a:r>
              <a:rPr lang="el-GR" baseline="0" dirty="0"/>
              <a:t> στην ΧΑΚ είναι ο υποδοχέας υψηλής συγγένειας της </a:t>
            </a:r>
            <a:r>
              <a:rPr lang="en-US" baseline="0" dirty="0" err="1"/>
              <a:t>IgE</a:t>
            </a:r>
            <a:r>
              <a:rPr lang="el-GR" baseline="0" dirty="0"/>
              <a:t>. Και αυτό σίγουρα δεν κάνει τη ζωή μας πιο εύκολη... Αφού συνεχίζουμε να εξηγούμε πως η ΧΑΚ δεν είναι μία αλλεργική αντίδραση σε κάποιο φαγητό, ή σε κάποιο ζώο... Και επίσης είναι αρκετά δύσκολο να το εξηγήσει ο Ιατρός </a:t>
            </a:r>
            <a:r>
              <a:rPr lang="el-GR" baseline="0" dirty="0" err="1"/>
              <a:t>απο</a:t>
            </a:r>
            <a:r>
              <a:rPr lang="el-GR" baseline="0" dirty="0"/>
              <a:t> τη στιγμή που χορηγούνται </a:t>
            </a:r>
            <a:r>
              <a:rPr lang="el-GR" baseline="0" dirty="0" err="1"/>
              <a:t>αντιισταμινικά</a:t>
            </a:r>
            <a:r>
              <a:rPr lang="el-GR" baseline="0" dirty="0"/>
              <a:t> για τη ΧΑΚ που είναι μία θεραπεία που χορηγείται στις αλλεργίες. Και είναι πολύ δύσκολο πως να εξηγηθεί το πως ο υποδοχέας </a:t>
            </a:r>
            <a:r>
              <a:rPr lang="en-US" baseline="0" dirty="0" err="1"/>
              <a:t>FCeRI</a:t>
            </a:r>
            <a:r>
              <a:rPr lang="en-US" baseline="0" dirty="0"/>
              <a:t> </a:t>
            </a:r>
            <a:r>
              <a:rPr lang="el-GR" baseline="0" dirty="0"/>
              <a:t>που σχετίζεται με την εμφάνιση αλλεργιών είναι εκείνος που ευθύνεται για την </a:t>
            </a:r>
            <a:r>
              <a:rPr lang="el-GR" baseline="0" dirty="0" err="1"/>
              <a:t>αποκοκκίωση</a:t>
            </a:r>
            <a:r>
              <a:rPr lang="el-GR" baseline="0" dirty="0"/>
              <a:t> των </a:t>
            </a:r>
            <a:r>
              <a:rPr lang="el-GR" baseline="0" dirty="0" err="1"/>
              <a:t>μαστοκυττάρων</a:t>
            </a:r>
            <a:r>
              <a:rPr lang="el-GR" baseline="0" dirty="0"/>
              <a:t> στην ΧΑΚ αλλά η ΧΑΚ δεν είναι αλλεργία σε κάποιο ερέθισμα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4CFE8-E59B-436F-BA8F-440D50C45C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292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Βλέπουμε</a:t>
            </a:r>
            <a:r>
              <a:rPr lang="el-GR" baseline="0" dirty="0"/>
              <a:t> ένα </a:t>
            </a:r>
            <a:r>
              <a:rPr lang="el-GR" baseline="0" dirty="0" err="1"/>
              <a:t>διαγραμμα</a:t>
            </a:r>
            <a:r>
              <a:rPr lang="el-GR" baseline="0" dirty="0"/>
              <a:t> όπου οι 2 καμπύλες όπου η συνεχής γραμμή αφορά στους ασθενείς με ΧΑΚ που έχουν </a:t>
            </a:r>
            <a:r>
              <a:rPr lang="en-US" baseline="0" dirty="0" err="1"/>
              <a:t>IgE</a:t>
            </a:r>
            <a:r>
              <a:rPr lang="en-US" baseline="0" dirty="0"/>
              <a:t> </a:t>
            </a:r>
            <a:r>
              <a:rPr lang="el-GR" baseline="0" dirty="0"/>
              <a:t>έναντι της </a:t>
            </a:r>
            <a:r>
              <a:rPr lang="el-GR" baseline="0" dirty="0" err="1"/>
              <a:t>θυροειδικής</a:t>
            </a:r>
            <a:r>
              <a:rPr lang="el-GR" baseline="0" dirty="0"/>
              <a:t> </a:t>
            </a:r>
            <a:r>
              <a:rPr lang="el-GR" baseline="0" dirty="0" err="1"/>
              <a:t>υπεροξειδάσης</a:t>
            </a:r>
            <a:r>
              <a:rPr lang="el-GR" baseline="0" dirty="0"/>
              <a:t> και η </a:t>
            </a:r>
            <a:r>
              <a:rPr lang="el-GR" baseline="0" dirty="0" err="1"/>
              <a:t>διακεκομένη</a:t>
            </a:r>
            <a:r>
              <a:rPr lang="el-GR" baseline="0" dirty="0"/>
              <a:t> δείχνει τον αντίστοιχο πληθυσμό ατόμων που δεν έχουν ΧΑΚ και εμφανίζουν </a:t>
            </a:r>
            <a:r>
              <a:rPr lang="en-US" baseline="0" dirty="0" err="1"/>
              <a:t>IgE</a:t>
            </a:r>
            <a:r>
              <a:rPr lang="en-US" baseline="0" dirty="0"/>
              <a:t> </a:t>
            </a:r>
            <a:r>
              <a:rPr lang="el-GR" baseline="0" dirty="0"/>
              <a:t>έναντι της </a:t>
            </a:r>
            <a:r>
              <a:rPr lang="el-GR" baseline="0" dirty="0" err="1"/>
              <a:t>θυροειδικής</a:t>
            </a:r>
            <a:r>
              <a:rPr lang="el-GR" baseline="0" dirty="0"/>
              <a:t> </a:t>
            </a:r>
            <a:r>
              <a:rPr lang="el-GR" baseline="0" dirty="0" err="1"/>
              <a:t>υπεροξειδάσης</a:t>
            </a:r>
            <a:r>
              <a:rPr lang="el-GR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4CFE8-E59B-436F-BA8F-440D50C45C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285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Εμείς</a:t>
            </a:r>
            <a:r>
              <a:rPr lang="el-GR" baseline="0" dirty="0"/>
              <a:t> λοιπόν οι υγιείς φτιάχνουμε ελάχιστα </a:t>
            </a:r>
            <a:r>
              <a:rPr lang="en-US" baseline="0" dirty="0" err="1"/>
              <a:t>IgE</a:t>
            </a:r>
            <a:r>
              <a:rPr lang="en-US" baseline="0" dirty="0"/>
              <a:t> </a:t>
            </a:r>
            <a:r>
              <a:rPr lang="el-GR" baseline="0" dirty="0"/>
              <a:t>έναντι εαυτού και ελάχιστα έναντι </a:t>
            </a:r>
            <a:r>
              <a:rPr lang="el-GR" baseline="0" dirty="0" err="1"/>
              <a:t>αυτοαντιγόνων</a:t>
            </a:r>
            <a:r>
              <a:rPr lang="el-GR" baseline="0" dirty="0"/>
              <a:t>, Οι ασθενείς με ΧΑΚ εμφανίζουν μεγάλη </a:t>
            </a:r>
            <a:r>
              <a:rPr lang="el-GR" baseline="0" dirty="0" err="1"/>
              <a:t>ποσόσητα</a:t>
            </a:r>
            <a:r>
              <a:rPr lang="el-GR" baseline="0" dirty="0"/>
              <a:t> </a:t>
            </a:r>
            <a:r>
              <a:rPr lang="en-US" baseline="0" dirty="0" err="1"/>
              <a:t>IgE</a:t>
            </a:r>
            <a:r>
              <a:rPr lang="el-GR" baseline="0" dirty="0"/>
              <a:t> έναντι εαυτού και έναντι πολλών </a:t>
            </a:r>
            <a:r>
              <a:rPr lang="el-GR" baseline="0" dirty="0" err="1"/>
              <a:t>αυτοαντιγόνων</a:t>
            </a:r>
            <a:r>
              <a:rPr lang="el-GR" baseline="0" dirty="0"/>
              <a:t>, και κανένα από αυτά τα </a:t>
            </a:r>
            <a:r>
              <a:rPr lang="el-GR" baseline="0" dirty="0" err="1"/>
              <a:t>αυτοαντιγόνα</a:t>
            </a:r>
            <a:r>
              <a:rPr lang="el-GR" baseline="0" dirty="0"/>
              <a:t> για τα οποία φτιάχνουν οι ασθενείς με ΧΑΚ </a:t>
            </a:r>
            <a:r>
              <a:rPr lang="en-US" baseline="0" dirty="0" err="1"/>
              <a:t>IgE</a:t>
            </a:r>
            <a:r>
              <a:rPr lang="en-US" baseline="0" dirty="0"/>
              <a:t> </a:t>
            </a:r>
            <a:r>
              <a:rPr lang="el-GR" baseline="0" dirty="0"/>
              <a:t>δεν είναι παρόμοια με αυτά των υγιών μαρτύρων.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CFE8-E59B-436F-BA8F-440D50C45C8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4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8A53-1A7E-4FA8-A8D7-7E077358B2E3}" type="datetimeFigureOut">
              <a:rPr lang="el-GR" smtClean="0"/>
              <a:pPr/>
              <a:t>27/8/2024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0798-1502-4129-B467-80BA6CECD7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8A53-1A7E-4FA8-A8D7-7E077358B2E3}" type="datetimeFigureOut">
              <a:rPr lang="el-GR" smtClean="0"/>
              <a:pPr/>
              <a:t>27/8/2024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0798-1502-4129-B467-80BA6CECD7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8A53-1A7E-4FA8-A8D7-7E077358B2E3}" type="datetimeFigureOut">
              <a:rPr lang="el-GR" smtClean="0"/>
              <a:pPr/>
              <a:t>27/8/2024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0798-1502-4129-B467-80BA6CECD7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CB49B7-4361-49A6-A7E2-261F99AEC808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B623F5-A314-4D51-9F9D-5769753399D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0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49B7-4361-49A6-A7E2-261F99AEC808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23F5-A314-4D51-9F9D-5769753399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36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49B7-4361-49A6-A7E2-261F99AEC808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23F5-A314-4D51-9F9D-5769753399D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310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49B7-4361-49A6-A7E2-261F99AEC808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23F5-A314-4D51-9F9D-5769753399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77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49B7-4361-49A6-A7E2-261F99AEC808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23F5-A314-4D51-9F9D-5769753399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97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49B7-4361-49A6-A7E2-261F99AEC808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23F5-A314-4D51-9F9D-5769753399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94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49B7-4361-49A6-A7E2-261F99AEC808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23F5-A314-4D51-9F9D-5769753399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63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49B7-4361-49A6-A7E2-261F99AEC808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23F5-A314-4D51-9F9D-5769753399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8A53-1A7E-4FA8-A8D7-7E077358B2E3}" type="datetimeFigureOut">
              <a:rPr lang="el-GR" smtClean="0"/>
              <a:pPr/>
              <a:t>27/8/2024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0798-1502-4129-B467-80BA6CECD7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49B7-4361-49A6-A7E2-261F99AEC808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23F5-A314-4D51-9F9D-5769753399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04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49B7-4361-49A6-A7E2-261F99AEC808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23F5-A314-4D51-9F9D-5769753399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87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49B7-4361-49A6-A7E2-261F99AEC808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23F5-A314-4D51-9F9D-5769753399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00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75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285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285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7272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- with Co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565481"/>
            <a:ext cx="8257051" cy="411133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050" b="0" spc="0">
                <a:solidFill>
                  <a:schemeClr val="tx2"/>
                </a:solidFill>
                <a:latin typeface="Arial"/>
                <a:cs typeface="Arial"/>
              </a:defRPr>
            </a:lvl1pPr>
            <a:lvl2pPr marL="205740" indent="0">
              <a:buNone/>
              <a:defRPr sz="1050" b="0" spc="0">
                <a:solidFill>
                  <a:schemeClr val="tx2"/>
                </a:solidFill>
                <a:latin typeface="Arial"/>
                <a:cs typeface="Arial"/>
              </a:defRPr>
            </a:lvl2pPr>
            <a:lvl3pPr marL="685800" indent="0">
              <a:buNone/>
              <a:defRPr sz="1050" b="0" spc="0">
                <a:solidFill>
                  <a:schemeClr val="tx2"/>
                </a:solidFill>
                <a:latin typeface="Arial"/>
                <a:cs typeface="Arial"/>
              </a:defRPr>
            </a:lvl3pPr>
            <a:lvl4pPr marL="1028700" indent="0">
              <a:buNone/>
              <a:defRPr sz="1050" b="0" spc="0"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 spc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816113" y="6280566"/>
            <a:ext cx="1456690" cy="31200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75"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r"/>
            <a:fld id="{D41C3494-827A-4E34-9205-776AAACB6D1C}" type="datetime1">
              <a:rPr lang="en-US" smtClean="0"/>
              <a:pPr algn="r"/>
              <a:t>8/27/2024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2" y="6280571"/>
            <a:ext cx="3500861" cy="31200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75"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 | IHD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77496" y="6280570"/>
            <a:ext cx="624287" cy="31200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75"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104631" y="982410"/>
            <a:ext cx="7609598" cy="471915"/>
          </a:xfrm>
        </p:spPr>
        <p:txBody>
          <a:bodyPr/>
          <a:lstStyle/>
          <a:p>
            <a:pPr lvl="0"/>
            <a:r>
              <a:rPr lang="en-US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04633" y="544888"/>
            <a:ext cx="7609619" cy="5672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993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6384919"/>
            <a:ext cx="3994631" cy="360363"/>
          </a:xfrm>
        </p:spPr>
        <p:txBody>
          <a:bodyPr anchor="b"/>
          <a:lstStyle>
            <a:lvl1pPr marL="0" indent="0">
              <a:buNone/>
              <a:defRPr sz="750"/>
            </a:lvl1pPr>
          </a:lstStyle>
          <a:p>
            <a:pPr lvl="0"/>
            <a:r>
              <a:rPr lang="en-GB"/>
              <a:t>Annotations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89447" y="6384919"/>
            <a:ext cx="3962503" cy="360363"/>
          </a:xfrm>
        </p:spPr>
        <p:txBody>
          <a:bodyPr anchor="b"/>
          <a:lstStyle>
            <a:lvl1pPr marL="0" indent="0" algn="r">
              <a:buNone/>
              <a:defRPr sz="750"/>
            </a:lvl1pPr>
          </a:lstStyle>
          <a:p>
            <a:pPr lvl="0"/>
            <a:r>
              <a:rPr lang="en-GB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54833731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96368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DA22-0168-48A0-8D82-3964375B5298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BDC7-B6FE-47A0-9F35-A8F97BC0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77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DA22-0168-48A0-8D82-3964375B5298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BDC7-B6FE-47A0-9F35-A8F97BC0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DA22-0168-48A0-8D82-3964375B5298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BDC7-B6FE-47A0-9F35-A8F97BC0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8A53-1A7E-4FA8-A8D7-7E077358B2E3}" type="datetimeFigureOut">
              <a:rPr lang="el-GR" smtClean="0"/>
              <a:pPr/>
              <a:t>27/8/2024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0798-1502-4129-B467-80BA6CECD7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DA22-0168-48A0-8D82-3964375B5298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BDC7-B6FE-47A0-9F35-A8F97BC0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33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DA22-0168-48A0-8D82-3964375B5298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BDC7-B6FE-47A0-9F35-A8F97BC0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43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DA22-0168-48A0-8D82-3964375B5298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BDC7-B6FE-47A0-9F35-A8F97BC0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86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DA22-0168-48A0-8D82-3964375B5298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BDC7-B6FE-47A0-9F35-A8F97BC0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327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DA22-0168-48A0-8D82-3964375B5298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BDC7-B6FE-47A0-9F35-A8F97BC0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6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DA22-0168-48A0-8D82-3964375B5298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BDC7-B6FE-47A0-9F35-A8F97BC0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797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DA22-0168-48A0-8D82-3964375B5298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BDC7-B6FE-47A0-9F35-A8F97BC0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998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DA22-0168-48A0-8D82-3964375B5298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BDC7-B6FE-47A0-9F35-A8F97BC0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60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594" indent="-228594">
              <a:buSzPct val="100000"/>
              <a:buFont typeface="Wingdings" charset="2"/>
              <a:buChar char="§"/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 – For Internal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07685E7-6E51-BE4F-B28E-EB62B1A888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5" y="5576238"/>
            <a:ext cx="4013200" cy="917607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700"/>
            </a:lvl1pPr>
            <a:lvl2pPr marL="228594" indent="0">
              <a:lnSpc>
                <a:spcPct val="100000"/>
              </a:lnSpc>
              <a:buNone/>
              <a:defRPr sz="700"/>
            </a:lvl2pPr>
            <a:lvl3pPr marL="457189" indent="0">
              <a:lnSpc>
                <a:spcPct val="100000"/>
              </a:lnSpc>
              <a:buNone/>
              <a:defRPr sz="700"/>
            </a:lvl3pPr>
            <a:lvl4pPr marL="685783" indent="0">
              <a:lnSpc>
                <a:spcPct val="100000"/>
              </a:lnSpc>
              <a:buNone/>
              <a:defRPr sz="700"/>
            </a:lvl4pPr>
            <a:lvl5pPr marL="914378" indent="0">
              <a:lnSpc>
                <a:spcPct val="100000"/>
              </a:lnSpc>
              <a:buNone/>
              <a:defRPr sz="700"/>
            </a:lvl5pPr>
          </a:lstStyle>
          <a:p>
            <a:pPr lvl="0"/>
            <a:r>
              <a:rPr lang="en-GB" dirty="0"/>
              <a:t>Enter 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064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1305" indent="-341305">
              <a:buSzPct val="100000"/>
              <a:buFont typeface="+mj-lt"/>
              <a:buAutoNum type="arabicPeriod"/>
              <a:tabLst>
                <a:tab pos="3998813" algn="r"/>
                <a:tab pos="8229395" algn="r"/>
              </a:tabLst>
              <a:defRPr baseline="0"/>
            </a:lvl1pPr>
            <a:lvl2pPr marL="574661" indent="-233357">
              <a:defRPr baseline="0"/>
            </a:lvl2pPr>
            <a:lvl3pPr marL="801668" indent="-227007">
              <a:defRPr baseline="0"/>
            </a:lvl3pPr>
            <a:lvl4pPr marL="1028675" indent="-227007">
              <a:defRPr baseline="0"/>
            </a:lvl4pPr>
            <a:lvl5pPr marL="1257269" indent="-228594">
              <a:defRPr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8023" y="6375400"/>
            <a:ext cx="3792538" cy="304800"/>
          </a:xfrm>
        </p:spPr>
        <p:txBody>
          <a:bodyPr/>
          <a:lstStyle/>
          <a:p>
            <a:r>
              <a:rPr lang="en-US" dirty="0"/>
              <a:t>Confidential – For Internal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DEE34-C997-3649-9F63-C492BA1877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5576238"/>
            <a:ext cx="4022725" cy="917607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700"/>
            </a:lvl1pPr>
            <a:lvl2pPr marL="228594" indent="0">
              <a:lnSpc>
                <a:spcPct val="100000"/>
              </a:lnSpc>
              <a:buNone/>
              <a:defRPr sz="700"/>
            </a:lvl2pPr>
            <a:lvl3pPr marL="457189" indent="0">
              <a:lnSpc>
                <a:spcPct val="100000"/>
              </a:lnSpc>
              <a:buNone/>
              <a:defRPr sz="700"/>
            </a:lvl3pPr>
            <a:lvl4pPr marL="685783" indent="0">
              <a:lnSpc>
                <a:spcPct val="100000"/>
              </a:lnSpc>
              <a:buNone/>
              <a:defRPr sz="700"/>
            </a:lvl4pPr>
            <a:lvl5pPr marL="914378" indent="0">
              <a:lnSpc>
                <a:spcPct val="100000"/>
              </a:lnSpc>
              <a:buNone/>
              <a:defRPr sz="700"/>
            </a:lvl5pPr>
          </a:lstStyle>
          <a:p>
            <a:pPr lvl="0"/>
            <a:r>
              <a:rPr lang="en-GB" dirty="0"/>
              <a:t>Enter 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318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8A53-1A7E-4FA8-A8D7-7E077358B2E3}" type="datetimeFigureOut">
              <a:rPr lang="el-GR" smtClean="0"/>
              <a:pPr/>
              <a:t>27/8/2024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0798-1502-4129-B467-80BA6CECD7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 – For Internal Use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F2A17AC-F6BA-BB43-A16B-51790352D0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5" y="6006166"/>
            <a:ext cx="4013200" cy="487679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700"/>
            </a:lvl1pPr>
            <a:lvl2pPr marL="228594" indent="0">
              <a:lnSpc>
                <a:spcPct val="100000"/>
              </a:lnSpc>
              <a:buNone/>
              <a:defRPr sz="700"/>
            </a:lvl2pPr>
            <a:lvl3pPr marL="457189" indent="0">
              <a:lnSpc>
                <a:spcPct val="100000"/>
              </a:lnSpc>
              <a:buNone/>
              <a:defRPr sz="700"/>
            </a:lvl3pPr>
            <a:lvl4pPr marL="685783" indent="0">
              <a:lnSpc>
                <a:spcPct val="100000"/>
              </a:lnSpc>
              <a:buNone/>
              <a:defRPr sz="700"/>
            </a:lvl4pPr>
            <a:lvl5pPr marL="914378" indent="0">
              <a:lnSpc>
                <a:spcPct val="100000"/>
              </a:lnSpc>
              <a:buNone/>
              <a:defRPr sz="700"/>
            </a:lvl5pPr>
          </a:lstStyle>
          <a:p>
            <a:pPr lvl="0"/>
            <a:r>
              <a:rPr lang="en-GB" dirty="0"/>
              <a:t>Enter 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649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594" indent="-228594">
              <a:buSzPct val="100000"/>
              <a:buFont typeface="Wingdings" charset="2"/>
              <a:buChar char="§"/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Confidential – For Internal Use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ECA6EC1-9B0F-E142-9593-AD24C5A553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5576238"/>
            <a:ext cx="4022725" cy="917607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700"/>
            </a:lvl1pPr>
            <a:lvl2pPr marL="228594" indent="0">
              <a:lnSpc>
                <a:spcPct val="100000"/>
              </a:lnSpc>
              <a:buNone/>
              <a:defRPr sz="700"/>
            </a:lvl2pPr>
            <a:lvl3pPr marL="457189" indent="0">
              <a:lnSpc>
                <a:spcPct val="100000"/>
              </a:lnSpc>
              <a:buNone/>
              <a:defRPr sz="700"/>
            </a:lvl3pPr>
            <a:lvl4pPr marL="685783" indent="0">
              <a:lnSpc>
                <a:spcPct val="100000"/>
              </a:lnSpc>
              <a:buNone/>
              <a:defRPr sz="700"/>
            </a:lvl4pPr>
            <a:lvl5pPr marL="914378" indent="0">
              <a:lnSpc>
                <a:spcPct val="100000"/>
              </a:lnSpc>
              <a:buNone/>
              <a:defRPr sz="700"/>
            </a:lvl5pPr>
          </a:lstStyle>
          <a:p>
            <a:pPr lvl="0"/>
            <a:r>
              <a:rPr lang="en-GB" dirty="0"/>
              <a:t>Enter 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6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8A53-1A7E-4FA8-A8D7-7E077358B2E3}" type="datetimeFigureOut">
              <a:rPr lang="el-GR" smtClean="0"/>
              <a:pPr/>
              <a:t>27/8/2024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0798-1502-4129-B467-80BA6CECD7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8A53-1A7E-4FA8-A8D7-7E077358B2E3}" type="datetimeFigureOut">
              <a:rPr lang="el-GR" smtClean="0"/>
              <a:pPr/>
              <a:t>27/8/2024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0798-1502-4129-B467-80BA6CECD7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8A53-1A7E-4FA8-A8D7-7E077358B2E3}" type="datetimeFigureOut">
              <a:rPr lang="el-GR" smtClean="0"/>
              <a:pPr/>
              <a:t>27/8/2024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0798-1502-4129-B467-80BA6CECD7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8A53-1A7E-4FA8-A8D7-7E077358B2E3}" type="datetimeFigureOut">
              <a:rPr lang="el-GR" smtClean="0"/>
              <a:pPr/>
              <a:t>27/8/2024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0798-1502-4129-B467-80BA6CECD7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8A53-1A7E-4FA8-A8D7-7E077358B2E3}" type="datetimeFigureOut">
              <a:rPr lang="el-GR" smtClean="0"/>
              <a:pPr/>
              <a:t>27/8/2024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0798-1502-4129-B467-80BA6CECD7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88A53-1A7E-4FA8-A8D7-7E077358B2E3}" type="datetimeFigureOut">
              <a:rPr lang="el-GR" smtClean="0"/>
              <a:pPr/>
              <a:t>27/8/2024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0798-1502-4129-B467-80BA6CECD72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F2CB49B7-4361-49A6-A7E2-261F99AEC808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B623F5-A314-4D51-9F9D-5769753399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0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BDA22-0168-48A0-8D82-3964375B5298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BBDC7-B6FE-47A0-9F35-A8F97BC0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4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2" r:id="rId12"/>
    <p:sldLayoutId id="2147483693" r:id="rId13"/>
    <p:sldLayoutId id="2147483695" r:id="rId14"/>
    <p:sldLayoutId id="2147483696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69444" y="25003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/>
              <a:t> </a:t>
            </a:r>
            <a:br>
              <a:rPr lang="el-GR" dirty="0"/>
            </a:br>
            <a:br>
              <a:rPr lang="el-GR" dirty="0"/>
            </a:br>
            <a:br>
              <a:rPr lang="el-GR" dirty="0"/>
            </a:br>
            <a:br>
              <a:rPr lang="el-GR" dirty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07504" y="2636913"/>
            <a:ext cx="8928992" cy="186456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l-GR" sz="4200" b="1" dirty="0">
                <a:solidFill>
                  <a:schemeClr val="tx1"/>
                </a:solidFill>
                <a:latin typeface="Calibri" panose="020F0502020204030204" pitchFamily="34" charset="0"/>
                <a:ea typeface="Adobe Heiti Std R" pitchFamily="34" charset="-128"/>
              </a:rPr>
              <a:t>Σταμάτης Γρηγορίου</a:t>
            </a:r>
            <a:endParaRPr lang="el-GR" dirty="0">
              <a:solidFill>
                <a:schemeClr val="tx1"/>
              </a:solidFill>
              <a:latin typeface="Calibri" panose="020F0502020204030204" pitchFamily="34" charset="0"/>
              <a:ea typeface="Adobe Heiti Std R" pitchFamily="34" charset="-128"/>
            </a:endParaRPr>
          </a:p>
          <a:p>
            <a:pPr>
              <a:lnSpc>
                <a:spcPct val="150000"/>
              </a:lnSpc>
            </a:pP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ea typeface="Adobe Heiti Std R" pitchFamily="34" charset="-128"/>
              </a:rPr>
              <a:t>Αναπληρωτής καθηγητής δερματολογίας-</a:t>
            </a:r>
            <a:r>
              <a:rPr lang="el-GR" dirty="0" err="1">
                <a:solidFill>
                  <a:schemeClr val="tx1"/>
                </a:solidFill>
                <a:latin typeface="Calibri" panose="020F0502020204030204" pitchFamily="34" charset="0"/>
                <a:ea typeface="Adobe Heiti Std R" pitchFamily="34" charset="-128"/>
              </a:rPr>
              <a:t>Αφροδισιολογίας</a:t>
            </a:r>
            <a:endParaRPr lang="el-GR" dirty="0">
              <a:solidFill>
                <a:schemeClr val="tx1"/>
              </a:solidFill>
              <a:latin typeface="Calibri" panose="020F0502020204030204" pitchFamily="34" charset="0"/>
              <a:ea typeface="Adobe Heiti Std R" pitchFamily="34" charset="-128"/>
            </a:endParaRPr>
          </a:p>
          <a:p>
            <a:pPr>
              <a:lnSpc>
                <a:spcPct val="150000"/>
              </a:lnSpc>
            </a:pP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ea typeface="Adobe Heiti Std R" pitchFamily="34" charset="-128"/>
              </a:rPr>
              <a:t> Α’ Κλινικής Αφροδισίων και Δερματικών  νόσων της Ιατρικής σχολής  ΕΚΠΑ</a:t>
            </a:r>
          </a:p>
          <a:p>
            <a:pPr>
              <a:lnSpc>
                <a:spcPct val="150000"/>
              </a:lnSpc>
            </a:pPr>
            <a:endParaRPr lang="el-GR" dirty="0">
              <a:solidFill>
                <a:schemeClr val="tx1"/>
              </a:solidFill>
              <a:latin typeface="Calibri" panose="020F0502020204030204" pitchFamily="34" charset="0"/>
              <a:ea typeface="Adobe Heiti Std R" pitchFamily="34" charset="-128"/>
            </a:endParaRPr>
          </a:p>
          <a:p>
            <a:endParaRPr lang="el-G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44087" y="326089"/>
            <a:ext cx="7497757" cy="16430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4400" b="1" dirty="0"/>
              <a:t>Κνίδωση –</a:t>
            </a:r>
            <a:r>
              <a:rPr lang="el-GR" sz="4400" b="1" dirty="0" err="1"/>
              <a:t>Αγγειοίδημα</a:t>
            </a:r>
            <a:br>
              <a:rPr lang="en-US" sz="4400" b="1" dirty="0"/>
            </a:br>
            <a:r>
              <a:rPr lang="el-GR" sz="4400" b="1" dirty="0"/>
              <a:t>Θεραπευτική διαχείριση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9" descr="05_SYGGROS_LOGO_HQ.jpg">
            <a:extLst>
              <a:ext uri="{FF2B5EF4-FFF2-40B4-BE49-F238E27FC236}">
                <a16:creationId xmlns:a16="http://schemas.microsoft.com/office/drawing/2014/main" id="{70ED4626-07B8-55B0-4DFF-524FC63A9B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4700" y="4880422"/>
            <a:ext cx="2514600" cy="15504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76256" cy="1484784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el-GR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Επιδημιολογία </a:t>
            </a:r>
            <a:br>
              <a:rPr lang="el-GR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Χρόνιας Αυθόρμητης Κνίδωσης (ΧΑΚ)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363272" cy="468052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Clr>
                <a:schemeClr val="accent5">
                  <a:lumMod val="50000"/>
                </a:schemeClr>
              </a:buClr>
              <a:buSzPct val="91000"/>
            </a:pPr>
            <a:r>
              <a:rPr lang="el-GR" sz="2700" b="1" dirty="0">
                <a:latin typeface="+mj-lt"/>
              </a:rPr>
              <a:t>Επίπολασμός</a:t>
            </a:r>
            <a:r>
              <a:rPr lang="el-GR" sz="2700" dirty="0">
                <a:latin typeface="+mj-lt"/>
              </a:rPr>
              <a:t> ΧΑΚ   </a:t>
            </a:r>
            <a:r>
              <a:rPr lang="el-GR" b="1" dirty="0">
                <a:latin typeface="+mj-lt"/>
              </a:rPr>
              <a:t>0,5%-1,0%  </a:t>
            </a:r>
            <a:r>
              <a:rPr lang="el-GR" dirty="0">
                <a:latin typeface="+mj-lt"/>
              </a:rPr>
              <a:t>του γενικού πληθυσμού</a:t>
            </a:r>
          </a:p>
          <a:p>
            <a:pPr>
              <a:lnSpc>
                <a:spcPct val="150000"/>
              </a:lnSpc>
              <a:buClr>
                <a:schemeClr val="accent5">
                  <a:lumMod val="50000"/>
                </a:schemeClr>
              </a:buClr>
              <a:buSzPct val="91000"/>
            </a:pPr>
            <a:r>
              <a:rPr lang="el-GR" sz="2700" dirty="0">
                <a:latin typeface="+mj-lt"/>
              </a:rPr>
              <a:t>Συχνότερη στις γυναίκες</a:t>
            </a:r>
          </a:p>
          <a:p>
            <a:pPr>
              <a:lnSpc>
                <a:spcPct val="150000"/>
              </a:lnSpc>
              <a:buClr>
                <a:schemeClr val="accent5">
                  <a:lumMod val="50000"/>
                </a:schemeClr>
              </a:buClr>
              <a:buSzPct val="91000"/>
            </a:pPr>
            <a:r>
              <a:rPr lang="el-GR" sz="2700" b="1" dirty="0">
                <a:latin typeface="+mj-lt"/>
              </a:rPr>
              <a:t>Ηλικία έναρξης  </a:t>
            </a:r>
            <a:r>
              <a:rPr lang="el-GR" sz="2700" dirty="0">
                <a:latin typeface="+mj-lt"/>
              </a:rPr>
              <a:t>25-45 ετών</a:t>
            </a:r>
          </a:p>
          <a:p>
            <a:pPr>
              <a:lnSpc>
                <a:spcPct val="150000"/>
              </a:lnSpc>
              <a:buClr>
                <a:schemeClr val="accent5">
                  <a:lumMod val="50000"/>
                </a:schemeClr>
              </a:buClr>
              <a:buSzPct val="91000"/>
            </a:pPr>
            <a:r>
              <a:rPr lang="el-GR" sz="2700" b="1" dirty="0">
                <a:latin typeface="+mj-lt"/>
              </a:rPr>
              <a:t>50%-70% </a:t>
            </a:r>
            <a:r>
              <a:rPr lang="el-GR" sz="2700" dirty="0">
                <a:latin typeface="+mj-lt"/>
              </a:rPr>
              <a:t>των ασθενών  συνεχίζει να νοσεί  &gt; 1 χρόνο</a:t>
            </a:r>
          </a:p>
          <a:p>
            <a:pPr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91000"/>
            </a:pPr>
            <a:r>
              <a:rPr lang="el-GR" sz="2700" b="1" dirty="0">
                <a:latin typeface="+mj-lt"/>
              </a:rPr>
              <a:t>14%</a:t>
            </a:r>
            <a:r>
              <a:rPr lang="el-GR" sz="2700" dirty="0">
                <a:latin typeface="+mj-lt"/>
              </a:rPr>
              <a:t> των ασθενών δεν μετριάστηκαν τα συμπτώματα  μετά </a:t>
            </a:r>
            <a:r>
              <a:rPr lang="el-GR" sz="2700" b="1" dirty="0">
                <a:latin typeface="+mj-lt"/>
              </a:rPr>
              <a:t>5 </a:t>
            </a:r>
            <a:r>
              <a:rPr lang="el-GR" sz="2700" dirty="0">
                <a:latin typeface="+mj-lt"/>
              </a:rPr>
              <a:t>χρόνια</a:t>
            </a:r>
          </a:p>
          <a:p>
            <a:pPr>
              <a:lnSpc>
                <a:spcPct val="150000"/>
              </a:lnSpc>
              <a:buClr>
                <a:schemeClr val="accent5">
                  <a:lumMod val="50000"/>
                </a:schemeClr>
              </a:buClr>
              <a:buSzPct val="91000"/>
            </a:pPr>
            <a:r>
              <a:rPr lang="el-GR" sz="2700" b="1" dirty="0">
                <a:latin typeface="+mj-lt"/>
              </a:rPr>
              <a:t>10%-50% </a:t>
            </a:r>
            <a:r>
              <a:rPr lang="el-GR" sz="2700" dirty="0">
                <a:latin typeface="+mj-lt"/>
              </a:rPr>
              <a:t>εμφανίζει συμπτώματα  και μετά 5 χρόνια</a:t>
            </a:r>
          </a:p>
          <a:p>
            <a:pPr>
              <a:lnSpc>
                <a:spcPct val="110000"/>
              </a:lnSpc>
              <a:buClr>
                <a:schemeClr val="accent5">
                  <a:lumMod val="50000"/>
                </a:schemeClr>
              </a:buClr>
              <a:buSzPct val="91000"/>
            </a:pPr>
            <a:r>
              <a:rPr lang="el-GR" sz="2700" b="1" dirty="0">
                <a:latin typeface="+mj-lt"/>
              </a:rPr>
              <a:t>30%-50% </a:t>
            </a:r>
            <a:r>
              <a:rPr lang="el-GR" sz="2700" dirty="0">
                <a:latin typeface="+mj-lt"/>
              </a:rPr>
              <a:t>αναφέρουν  εξάρσεις που συνδέοντα με  </a:t>
            </a:r>
            <a:r>
              <a:rPr lang="el-GR" sz="2700" b="1" dirty="0">
                <a:latin typeface="+mj-lt"/>
              </a:rPr>
              <a:t>μη- στεροειδή αντιφλεγμονώδη</a:t>
            </a:r>
          </a:p>
          <a:p>
            <a:endParaRPr lang="el-GR" dirty="0">
              <a:latin typeface="+mj-lt"/>
            </a:endParaRPr>
          </a:p>
          <a:p>
            <a:endParaRPr lang="el-GR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76256" y="0"/>
            <a:ext cx="2267744" cy="1700808"/>
          </a:xfrm>
          <a:prstGeom prst="rect">
            <a:avLst/>
          </a:prstGeom>
          <a:noFill/>
          <a:ln/>
        </p:spPr>
      </p:pic>
      <p:sp>
        <p:nvSpPr>
          <p:cNvPr id="5" name="Rectangle 4"/>
          <p:cNvSpPr/>
          <p:nvPr/>
        </p:nvSpPr>
        <p:spPr>
          <a:xfrm>
            <a:off x="395536" y="6237312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G.Sussman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et al. Allergy, Asthma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Clin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Immunol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2015;11(1):7</a:t>
            </a:r>
            <a:endParaRPr kumimoji="0" lang="el-GR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38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32656"/>
            <a:ext cx="8750206" cy="576064"/>
          </a:xfrm>
        </p:spPr>
        <p:txBody>
          <a:bodyPr>
            <a:noAutofit/>
          </a:bodyPr>
          <a:lstStyle/>
          <a:p>
            <a:pPr algn="l"/>
            <a:r>
              <a:rPr lang="el-GR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    </a:t>
            </a:r>
            <a:r>
              <a:rPr lang="el-G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Επιβάρυνση της ποιότητας ζωής των ασθενών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179512" y="1179933"/>
            <a:ext cx="8747398" cy="5079199"/>
            <a:chOff x="-57288" y="1208500"/>
            <a:chExt cx="9530369" cy="5435973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6249266" y="2518622"/>
              <a:ext cx="2791768" cy="1433117"/>
            </a:xfrm>
            <a:prstGeom prst="ellips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Times New Roman" pitchFamily="18" charset="0"/>
                </a:rPr>
                <a:t>Διανοητική κατάσταση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Κο</a:t>
              </a:r>
              <a:r>
                <a:rPr kumimoji="0" lang="el-G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ύραση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Άγχος, ανησυχία 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200" kern="0" dirty="0">
                  <a:solidFill>
                    <a:sysClr val="window" lastClr="FFFFFF"/>
                  </a:solidFill>
                </a:rPr>
                <a:t>Αγχώδεις διαταραχές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 </a:t>
              </a: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3131350" y="1208500"/>
              <a:ext cx="3203597" cy="163638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Times New Roman" pitchFamily="18" charset="0"/>
                </a:rPr>
                <a:t>Καθημερινή ζωή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Φυσική δραστηριότητα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200" kern="0" dirty="0">
                  <a:solidFill>
                    <a:schemeClr val="bg1"/>
                  </a:solidFill>
                </a:rPr>
                <a:t>Εργασία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Διατροφικές</a:t>
              </a:r>
              <a:r>
                <a:rPr kumimoji="0" lang="el-GR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συνήθειες 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Συγκέντρωση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200" kern="0" dirty="0">
                  <a:solidFill>
                    <a:schemeClr val="bg1"/>
                  </a:solidFill>
                </a:rPr>
                <a:t>Ύπνος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 </a:t>
              </a: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3174623" y="5138866"/>
              <a:ext cx="3608855" cy="150560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cs typeface="Times New Roman" pitchFamily="18" charset="0"/>
                </a:rPr>
                <a:t>Αναψυχή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</a:rPr>
                <a:t>Περιορισμένη επιλογή των ειδών ένδυσης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</a:rPr>
                <a:t>Περιορίζοντας χόμπυ 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</a:rPr>
                <a:t>Αποφυγή έκθεσης </a:t>
              </a:r>
              <a:r>
                <a:rPr lang="el-GR" sz="1200" kern="0" dirty="0">
                  <a:solidFill>
                    <a:schemeClr val="bg1"/>
                  </a:solidFill>
                </a:rPr>
                <a:t>στον ήλιο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36259" y="2162883"/>
              <a:ext cx="2963911" cy="1627139"/>
            </a:xfrm>
            <a:prstGeom prst="ellips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Times New Roman" pitchFamily="18" charset="0"/>
                </a:rPr>
                <a:t>Μείωση α</a:t>
              </a:r>
              <a:r>
                <a:rPr kumimoji="0" lang="en-US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Times New Roman" pitchFamily="18" charset="0"/>
                </a:rPr>
                <a:t>υτο</a:t>
              </a:r>
              <a:r>
                <a:rPr kumimoji="0" lang="el-GR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Times New Roman" pitchFamily="18" charset="0"/>
                </a:rPr>
                <a:t>εκτίμησης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Μον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αξιά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Ανησυχία για το μέλλον</a:t>
              </a: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-57288" y="3951739"/>
              <a:ext cx="3070672" cy="1744589"/>
            </a:xfrm>
            <a:prstGeom prst="ellipse">
              <a:avLst/>
            </a:prstGeom>
            <a:solidFill>
              <a:srgbClr val="E44C1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b="1" kern="0" dirty="0">
                  <a:solidFill>
                    <a:schemeClr val="bg1"/>
                  </a:solidFill>
                  <a:cs typeface="Times New Roman" pitchFamily="18" charset="0"/>
                </a:rPr>
                <a:t>Π</a:t>
              </a:r>
              <a:r>
                <a:rPr kumimoji="0" lang="en-US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uLnTx/>
                  <a:uFillTx/>
                  <a:cs typeface="Times New Roman" pitchFamily="18" charset="0"/>
                </a:rPr>
                <a:t>εριορισμοί</a:t>
              </a:r>
              <a:r>
                <a:rPr lang="el-GR" b="1" kern="0" dirty="0">
                  <a:solidFill>
                    <a:schemeClr val="bg1"/>
                  </a:solidFill>
                  <a:cs typeface="Times New Roman" pitchFamily="18" charset="0"/>
                </a:rPr>
                <a:t> (θεραπεία-νόσος</a:t>
              </a:r>
              <a:r>
                <a:rPr lang="el-GR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):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Επίδραση στις καθημερινές δραστηριότητες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Οικονομική επιβάρυνση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Δυσφορία</a:t>
              </a: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521870" y="4335009"/>
              <a:ext cx="2951211" cy="146759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cs typeface="Times New Roman" pitchFamily="18" charset="0"/>
                </a:rPr>
                <a:t>Κοινωνικές λειτουργίες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</a:rPr>
                <a:t>Επιπτώσεις στις σχέσεις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</a:rPr>
                <a:t>Επιπτώσεις στη σεξουαλικότητα</a:t>
              </a: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3523976" y="3466663"/>
              <a:ext cx="2540430" cy="1342346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ea typeface="+mn-ea"/>
                </a:rPr>
                <a:t>Χρόνια κνίδωση </a:t>
              </a:r>
              <a:endParaRPr kumimoji="0" lang="en-US" sz="1800" b="1" i="0" u="none" strike="noStrike" kern="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ea typeface="+mn-ea"/>
              </a:endParaRPr>
            </a:p>
          </p:txBody>
        </p:sp>
        <p:cxnSp>
          <p:nvCxnSpPr>
            <p:cNvPr id="24" name="Straight Arrow Connector 23"/>
            <p:cNvCxnSpPr>
              <a:stCxn id="23" idx="7"/>
              <a:endCxn id="17" idx="2"/>
            </p:cNvCxnSpPr>
            <p:nvPr/>
          </p:nvCxnSpPr>
          <p:spPr>
            <a:xfrm flipV="1">
              <a:off x="5692369" y="3235181"/>
              <a:ext cx="556897" cy="4280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>
            <a:xfrm>
              <a:off x="5970817" y="4522338"/>
              <a:ext cx="585829" cy="286671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26" name="Straight Arrow Connector 25"/>
            <p:cNvCxnSpPr>
              <a:stCxn id="23" idx="1"/>
            </p:cNvCxnSpPr>
            <p:nvPr/>
          </p:nvCxnSpPr>
          <p:spPr>
            <a:xfrm flipH="1" flipV="1">
              <a:off x="3131350" y="3235180"/>
              <a:ext cx="764663" cy="428065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27" name="Straight Arrow Connector 26"/>
            <p:cNvCxnSpPr>
              <a:stCxn id="23" idx="3"/>
              <a:endCxn id="21" idx="6"/>
            </p:cNvCxnSpPr>
            <p:nvPr/>
          </p:nvCxnSpPr>
          <p:spPr>
            <a:xfrm flipH="1">
              <a:off x="3013384" y="4612427"/>
              <a:ext cx="882629" cy="21160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tailEnd type="triangle" w="lg" len="lg"/>
            </a:ln>
            <a:effectLst/>
          </p:spPr>
        </p:cxnSp>
      </p:grpSp>
      <p:cxnSp>
        <p:nvCxnSpPr>
          <p:cNvPr id="29" name="Straight Arrow Connector 28"/>
          <p:cNvCxnSpPr/>
          <p:nvPr/>
        </p:nvCxnSpPr>
        <p:spPr>
          <a:xfrm flipH="1">
            <a:off x="4713668" y="4630947"/>
            <a:ext cx="9648" cy="30166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tailEnd type="triangle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>
          <a:xfrm flipH="1" flipV="1">
            <a:off x="4690940" y="2780928"/>
            <a:ext cx="2" cy="66979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tailEnd type="triangle" w="lg" len="lg"/>
          </a:ln>
          <a:effectLst/>
        </p:spPr>
      </p:cxnSp>
      <p:sp>
        <p:nvSpPr>
          <p:cNvPr id="31" name="Rectangle 27"/>
          <p:cNvSpPr/>
          <p:nvPr/>
        </p:nvSpPr>
        <p:spPr>
          <a:xfrm>
            <a:off x="5440870" y="6396335"/>
            <a:ext cx="3703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 dirty="0">
                <a:cs typeface="Arial" panose="020B0604020202020204" pitchFamily="34" charset="0"/>
              </a:rPr>
              <a:t>Kang MJ, et al. Ann </a:t>
            </a:r>
            <a:r>
              <a:rPr lang="en-US" sz="1200" i="1" dirty="0" err="1">
                <a:cs typeface="Arial" panose="020B0604020202020204" pitchFamily="34" charset="0"/>
              </a:rPr>
              <a:t>Dermatol</a:t>
            </a:r>
            <a:r>
              <a:rPr lang="en-US" sz="1200" i="1" dirty="0">
                <a:cs typeface="Arial" panose="020B0604020202020204" pitchFamily="34" charset="0"/>
              </a:rPr>
              <a:t> 2009;21:226–9;</a:t>
            </a:r>
          </a:p>
          <a:p>
            <a:r>
              <a:rPr lang="en-US" sz="1200" i="1" dirty="0">
                <a:cs typeface="Arial" panose="020B0604020202020204" pitchFamily="34" charset="0"/>
              </a:rPr>
              <a:t>Silvares MRC, et al. Rev Assoc Med Bras 2011;57:577−82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6376153" y="1191766"/>
            <a:ext cx="2392760" cy="74392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chemeClr val="tx1"/>
                </a:solidFill>
              </a:rPr>
              <a:t>Η π</a:t>
            </a:r>
            <a:r>
              <a:rPr lang="en-US" sz="1400" b="1" dirty="0" err="1">
                <a:solidFill>
                  <a:schemeClr val="tx1"/>
                </a:solidFill>
              </a:rPr>
              <a:t>αρουσία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l-GR" sz="1400" b="1" dirty="0">
                <a:solidFill>
                  <a:schemeClr val="tx1"/>
                </a:solidFill>
              </a:rPr>
              <a:t> ΑΟ μεγαλύτερη επιβάρυνση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761" y="3328572"/>
            <a:ext cx="2321310" cy="127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60561721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128"/>
            <a:ext cx="914400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Νύχτες διαταραγμένου ύπνου/εβδομάδα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300462" y="6627168"/>
            <a:ext cx="184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Maurer et al., Br. J. </a:t>
            </a:r>
            <a:r>
              <a:rPr lang="en-US" sz="900" dirty="0" err="1"/>
              <a:t>Dermatol</a:t>
            </a:r>
            <a:r>
              <a:rPr lang="en-US" sz="900" dirty="0"/>
              <a:t>. 2009; 160: 633 -41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8066" y="1690688"/>
            <a:ext cx="5807869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98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chemeClr val="bg2">
                    <a:lumMod val="25000"/>
                  </a:schemeClr>
                </a:solidFill>
              </a:rPr>
              <a:t>Αιτιολογία και παθογένεια ΧΑΚ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568952" cy="5256584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5">
                  <a:lumMod val="50000"/>
                </a:schemeClr>
              </a:buClr>
              <a:buSzPct val="122000"/>
            </a:pPr>
            <a:r>
              <a:rPr lang="el-GR" sz="3100" dirty="0"/>
              <a:t>Η ΧΑΚ  είναι μια </a:t>
            </a:r>
            <a:r>
              <a:rPr lang="el-GR" sz="3100" dirty="0" err="1"/>
              <a:t>αυτοάνοσης</a:t>
            </a:r>
            <a:r>
              <a:rPr lang="el-GR" sz="3100" dirty="0"/>
              <a:t> αιτιολογίας διαταραχή και όχι αλλεργική διαταραχή</a:t>
            </a:r>
          </a:p>
          <a:p>
            <a:pPr>
              <a:buClr>
                <a:schemeClr val="accent5">
                  <a:lumMod val="50000"/>
                </a:schemeClr>
              </a:buClr>
              <a:buSzPct val="122000"/>
            </a:pPr>
            <a:endParaRPr lang="el-GR" sz="3100" dirty="0"/>
          </a:p>
          <a:p>
            <a:pPr>
              <a:buClr>
                <a:schemeClr val="accent5">
                  <a:lumMod val="50000"/>
                </a:schemeClr>
              </a:buClr>
              <a:buSzPct val="122000"/>
            </a:pPr>
            <a:r>
              <a:rPr lang="el-GR" sz="3100" dirty="0"/>
              <a:t>40%-50% των ασθενών έχουν αυτο- αντισώματα προς</a:t>
            </a:r>
            <a:r>
              <a:rPr lang="en-US" sz="3100" dirty="0"/>
              <a:t> </a:t>
            </a:r>
            <a:r>
              <a:rPr lang="el-GR" sz="3100" dirty="0"/>
              <a:t>την αλφα υποομάδα του υψηλής συγγένειας </a:t>
            </a:r>
            <a:r>
              <a:rPr lang="en-US" sz="3100" dirty="0" err="1"/>
              <a:t>IgE</a:t>
            </a:r>
            <a:r>
              <a:rPr lang="en-US" sz="3100" dirty="0"/>
              <a:t> </a:t>
            </a:r>
            <a:r>
              <a:rPr lang="el-GR" sz="3100" dirty="0"/>
              <a:t>υποδοχέα</a:t>
            </a:r>
            <a:r>
              <a:rPr lang="en-US" sz="3100" dirty="0"/>
              <a:t> </a:t>
            </a:r>
            <a:r>
              <a:rPr lang="el-GR" sz="3100" dirty="0"/>
              <a:t>(</a:t>
            </a:r>
            <a:r>
              <a:rPr lang="en-US" sz="3100" dirty="0" err="1"/>
              <a:t>FcepsilonRIalpha</a:t>
            </a:r>
            <a:r>
              <a:rPr lang="en-US" sz="3100" dirty="0"/>
              <a:t> </a:t>
            </a:r>
            <a:r>
              <a:rPr lang="en-US" sz="3100" dirty="0" err="1"/>
              <a:t>IgE</a:t>
            </a:r>
            <a:r>
              <a:rPr lang="en-US" sz="3100" dirty="0"/>
              <a:t> receptor )  </a:t>
            </a:r>
            <a:r>
              <a:rPr lang="el-GR" sz="3100" dirty="0"/>
              <a:t>ή </a:t>
            </a:r>
            <a:r>
              <a:rPr lang="en-US" sz="3100" dirty="0" err="1"/>
              <a:t>IgE</a:t>
            </a:r>
            <a:r>
              <a:rPr lang="el-GR" sz="3100" dirty="0"/>
              <a:t>   </a:t>
            </a:r>
          </a:p>
          <a:p>
            <a:pPr>
              <a:buClr>
                <a:schemeClr val="accent5">
                  <a:lumMod val="50000"/>
                </a:schemeClr>
              </a:buClr>
              <a:buSzPct val="122000"/>
            </a:pPr>
            <a:endParaRPr lang="el-GR" sz="3100" dirty="0"/>
          </a:p>
          <a:p>
            <a:pPr>
              <a:buClr>
                <a:schemeClr val="accent5">
                  <a:lumMod val="50000"/>
                </a:schemeClr>
              </a:buClr>
              <a:buSzPct val="122000"/>
            </a:pPr>
            <a:r>
              <a:rPr lang="el-GR" sz="3100" dirty="0"/>
              <a:t>25% των ασθενών έχουν αντιθυροειδικά αντισώματα που δεν συσχετίζονται με λειτουργική διαταραχή θυροειδούς   </a:t>
            </a:r>
            <a:endParaRPr lang="el-GR" sz="2800" dirty="0"/>
          </a:p>
          <a:p>
            <a:pPr>
              <a:buClr>
                <a:schemeClr val="accent5">
                  <a:lumMod val="50000"/>
                </a:schemeClr>
              </a:buClr>
              <a:buSzPct val="122000"/>
              <a:buNone/>
            </a:pPr>
            <a:r>
              <a:rPr lang="el-GR" sz="2800" b="1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9344" y="6273225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i="1" dirty="0">
                <a:latin typeface="Calibri" pitchFamily="34" charset="0"/>
              </a:rPr>
              <a:t>                </a:t>
            </a:r>
            <a:r>
              <a:rPr lang="en-US" sz="1600" i="1" dirty="0" err="1">
                <a:latin typeface="Calibri" pitchFamily="34" charset="0"/>
              </a:rPr>
              <a:t>G.Sussman</a:t>
            </a:r>
            <a:r>
              <a:rPr lang="en-US" sz="1600" i="1" dirty="0">
                <a:latin typeface="Calibri" pitchFamily="34" charset="0"/>
              </a:rPr>
              <a:t> et al. Allergy, Asthma </a:t>
            </a:r>
            <a:r>
              <a:rPr lang="en-US" sz="1600" i="1" dirty="0" err="1">
                <a:latin typeface="Calibri" pitchFamily="34" charset="0"/>
              </a:rPr>
              <a:t>Clin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Immunol</a:t>
            </a:r>
            <a:r>
              <a:rPr lang="en-US" sz="1600" i="1" dirty="0">
                <a:latin typeface="Calibri" pitchFamily="34" charset="0"/>
              </a:rPr>
              <a:t> 2015;11(1):7</a:t>
            </a:r>
            <a:endParaRPr lang="el-GR" sz="1600" i="1" dirty="0">
              <a:latin typeface="Calibri" pitchFamily="34" charset="0"/>
            </a:endParaRPr>
          </a:p>
          <a:p>
            <a:r>
              <a:rPr lang="el-GR" sz="1600" i="1" dirty="0">
                <a:latin typeface="Calibri" pitchFamily="34" charset="0"/>
              </a:rPr>
              <a:t>                                   </a:t>
            </a:r>
            <a:r>
              <a:rPr lang="en-US" sz="1600" i="1" dirty="0">
                <a:latin typeface="Calibri" pitchFamily="34" charset="0"/>
              </a:rPr>
              <a:t>Maurer M et al. Br J </a:t>
            </a:r>
            <a:r>
              <a:rPr lang="en-US" sz="1600" i="1" dirty="0" err="1">
                <a:latin typeface="Calibri" pitchFamily="34" charset="0"/>
              </a:rPr>
              <a:t>Dermatol</a:t>
            </a:r>
            <a:r>
              <a:rPr lang="en-US" sz="1600" i="1" dirty="0">
                <a:latin typeface="Calibri" pitchFamily="34" charset="0"/>
              </a:rPr>
              <a:t> 2013;168:455-456</a:t>
            </a:r>
            <a:endParaRPr lang="el-GR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7617" y="2443733"/>
            <a:ext cx="6813424" cy="2406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342900"/>
            <a:endParaRPr sz="1350">
              <a:solidFill>
                <a:prstClr val="black"/>
              </a:solidFill>
              <a:latin typeface="Corbe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26845" y="5879593"/>
            <a:ext cx="3469005" cy="10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342900"/>
            <a:r>
              <a:rPr sz="675" spc="-4" dirty="0">
                <a:solidFill>
                  <a:prstClr val="black"/>
                </a:solidFill>
                <a:latin typeface="Calibri"/>
                <a:cs typeface="Calibri"/>
              </a:rPr>
              <a:t>Urticaria and Angioedema. Zuberbier </a:t>
            </a:r>
            <a:r>
              <a:rPr sz="675" dirty="0">
                <a:solidFill>
                  <a:prstClr val="black"/>
                </a:solidFill>
                <a:latin typeface="Calibri"/>
                <a:cs typeface="Calibri"/>
              </a:rPr>
              <a:t>T, </a:t>
            </a:r>
            <a:r>
              <a:rPr sz="675" spc="-4" dirty="0">
                <a:solidFill>
                  <a:prstClr val="black"/>
                </a:solidFill>
                <a:latin typeface="Calibri"/>
                <a:cs typeface="Calibri"/>
              </a:rPr>
              <a:t>Grattan C, Maurer </a:t>
            </a:r>
            <a:r>
              <a:rPr sz="675" dirty="0">
                <a:solidFill>
                  <a:prstClr val="black"/>
                </a:solidFill>
                <a:latin typeface="Calibri"/>
                <a:cs typeface="Calibri"/>
              </a:rPr>
              <a:t>M, </a:t>
            </a:r>
            <a:r>
              <a:rPr sz="675" spc="-4" dirty="0">
                <a:solidFill>
                  <a:prstClr val="black"/>
                </a:solidFill>
                <a:latin typeface="Calibri"/>
                <a:cs typeface="Calibri"/>
              </a:rPr>
              <a:t>editors. Berlin: Springer-Verlag, </a:t>
            </a:r>
            <a:r>
              <a:rPr sz="675" spc="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75" dirty="0">
                <a:solidFill>
                  <a:prstClr val="black"/>
                </a:solidFill>
                <a:latin typeface="Calibri"/>
                <a:cs typeface="Calibri"/>
              </a:rPr>
              <a:t>2010</a:t>
            </a:r>
            <a:endParaRPr sz="67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78215" y="2549414"/>
            <a:ext cx="1093946" cy="370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192">
            <a:solidFill>
              <a:srgbClr val="000000"/>
            </a:solidFill>
          </a:ln>
        </p:spPr>
        <p:txBody>
          <a:bodyPr vert="horz" wrap="square" lIns="0" tIns="70009" rIns="0" bIns="0" rtlCol="0">
            <a:spAutoFit/>
          </a:bodyPr>
          <a:lstStyle/>
          <a:p>
            <a:pPr marL="200978" marR="140970" indent="40005" defTabSz="342900">
              <a:spcBef>
                <a:spcPts val="551"/>
              </a:spcBef>
            </a:pPr>
            <a:r>
              <a:rPr sz="975" b="1" spc="-4" dirty="0">
                <a:solidFill>
                  <a:srgbClr val="FFFFFF"/>
                </a:solidFill>
                <a:latin typeface="Corbel"/>
                <a:cs typeface="Comic Sans MS"/>
              </a:rPr>
              <a:t>ΚΝΗΣΜΟΣ  (PRURITUS)</a:t>
            </a:r>
            <a:endParaRPr sz="975" dirty="0">
              <a:solidFill>
                <a:prstClr val="black"/>
              </a:solidFill>
              <a:latin typeface="Corbel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78215" y="3173491"/>
            <a:ext cx="1093946" cy="379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192">
            <a:solidFill>
              <a:srgbClr val="000000"/>
            </a:solidFill>
          </a:ln>
        </p:spPr>
        <p:txBody>
          <a:bodyPr vert="horz" wrap="square" lIns="0" tIns="76676" rIns="0" bIns="0" rtlCol="0">
            <a:spAutoFit/>
          </a:bodyPr>
          <a:lstStyle/>
          <a:p>
            <a:pPr marL="181451" marR="122873" indent="80963" defTabSz="342900">
              <a:lnSpc>
                <a:spcPts val="1163"/>
              </a:lnSpc>
              <a:spcBef>
                <a:spcPts val="604"/>
              </a:spcBef>
            </a:pPr>
            <a:r>
              <a:rPr sz="975" b="1" spc="-8" dirty="0">
                <a:solidFill>
                  <a:srgbClr val="FFFFFF"/>
                </a:solidFill>
                <a:latin typeface="Corbel"/>
                <a:cs typeface="Comic Sans MS"/>
              </a:rPr>
              <a:t>ΕΡΥΘΗΜΑ  (ERYTHEMA</a:t>
            </a:r>
            <a:r>
              <a:rPr sz="975" b="1" spc="-8" dirty="0">
                <a:solidFill>
                  <a:srgbClr val="FFFFFF"/>
                </a:solidFill>
                <a:latin typeface="Corbel"/>
                <a:cs typeface="Calibri"/>
              </a:rPr>
              <a:t>)</a:t>
            </a:r>
            <a:endParaRPr sz="975" dirty="0">
              <a:solidFill>
                <a:prstClr val="black"/>
              </a:solidFill>
              <a:latin typeface="Corbel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78215" y="3799856"/>
            <a:ext cx="1118235" cy="3712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192">
            <a:solidFill>
              <a:srgbClr val="000000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marL="306705" marR="229553" indent="-16193" defTabSz="342900">
              <a:spcBef>
                <a:spcPts val="555"/>
              </a:spcBef>
            </a:pPr>
            <a:r>
              <a:rPr sz="975" b="1" spc="-8" dirty="0">
                <a:solidFill>
                  <a:srgbClr val="FFFFFF"/>
                </a:solidFill>
                <a:latin typeface="Corbel"/>
                <a:cs typeface="Comic Sans MS"/>
              </a:rPr>
              <a:t>ΠΟΜΦΟΣ  </a:t>
            </a:r>
            <a:r>
              <a:rPr sz="975" b="1" spc="-4" dirty="0">
                <a:solidFill>
                  <a:srgbClr val="FFFFFF"/>
                </a:solidFill>
                <a:latin typeface="Corbel"/>
                <a:cs typeface="Comic Sans MS"/>
              </a:rPr>
              <a:t>(WHEAL)</a:t>
            </a:r>
            <a:endParaRPr sz="975" dirty="0">
              <a:solidFill>
                <a:prstClr val="black"/>
              </a:solidFill>
              <a:latin typeface="Corbel"/>
              <a:cs typeface="Comic Sans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78215" y="4394215"/>
            <a:ext cx="1106805" cy="3712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192">
            <a:solidFill>
              <a:srgbClr val="000000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marL="131921" marR="72866" indent="124301" defTabSz="342900">
              <a:spcBef>
                <a:spcPts val="555"/>
              </a:spcBef>
            </a:pPr>
            <a:r>
              <a:rPr sz="975" b="1" spc="-4" dirty="0">
                <a:solidFill>
                  <a:srgbClr val="FFFFFF"/>
                </a:solidFill>
                <a:latin typeface="Corbel"/>
                <a:cs typeface="Comic Sans MS"/>
              </a:rPr>
              <a:t>ΔΙΗΘΗΣΗ  </a:t>
            </a:r>
            <a:r>
              <a:rPr sz="975" b="1" dirty="0">
                <a:solidFill>
                  <a:srgbClr val="FFFFFF"/>
                </a:solidFill>
                <a:latin typeface="Corbel"/>
                <a:cs typeface="Comic Sans MS"/>
              </a:rPr>
              <a:t>(</a:t>
            </a:r>
            <a:r>
              <a:rPr sz="975" b="1" spc="-8" dirty="0">
                <a:solidFill>
                  <a:srgbClr val="FFFFFF"/>
                </a:solidFill>
                <a:latin typeface="Corbel"/>
                <a:cs typeface="Comic Sans MS"/>
              </a:rPr>
              <a:t>IN</a:t>
            </a:r>
            <a:r>
              <a:rPr sz="975" b="1" dirty="0">
                <a:solidFill>
                  <a:srgbClr val="FFFFFF"/>
                </a:solidFill>
                <a:latin typeface="Corbel"/>
                <a:cs typeface="Comic Sans MS"/>
              </a:rPr>
              <a:t>F</a:t>
            </a:r>
            <a:r>
              <a:rPr sz="975" b="1" spc="-8" dirty="0">
                <a:solidFill>
                  <a:srgbClr val="FFFFFF"/>
                </a:solidFill>
                <a:latin typeface="Corbel"/>
                <a:cs typeface="Comic Sans MS"/>
              </a:rPr>
              <a:t>IL</a:t>
            </a:r>
            <a:r>
              <a:rPr sz="975" b="1" spc="-4" dirty="0">
                <a:solidFill>
                  <a:srgbClr val="FFFFFF"/>
                </a:solidFill>
                <a:latin typeface="Corbel"/>
                <a:cs typeface="Comic Sans MS"/>
              </a:rPr>
              <a:t>TRA</a:t>
            </a:r>
            <a:r>
              <a:rPr sz="975" b="1" spc="-11" dirty="0">
                <a:solidFill>
                  <a:srgbClr val="FFFFFF"/>
                </a:solidFill>
                <a:latin typeface="Corbel"/>
                <a:cs typeface="Comic Sans MS"/>
              </a:rPr>
              <a:t>T</a:t>
            </a:r>
            <a:r>
              <a:rPr sz="975" b="1" spc="-8" dirty="0">
                <a:solidFill>
                  <a:srgbClr val="FFFFFF"/>
                </a:solidFill>
                <a:latin typeface="Corbel"/>
                <a:cs typeface="Comic Sans MS"/>
              </a:rPr>
              <a:t>E</a:t>
            </a:r>
            <a:r>
              <a:rPr sz="975" b="1" spc="-4" dirty="0">
                <a:solidFill>
                  <a:srgbClr val="FFFFFF"/>
                </a:solidFill>
                <a:latin typeface="Corbel"/>
                <a:cs typeface="Comic Sans MS"/>
              </a:rPr>
              <a:t>)</a:t>
            </a:r>
            <a:endParaRPr sz="975" dirty="0">
              <a:solidFill>
                <a:prstClr val="black"/>
              </a:solidFill>
              <a:latin typeface="Corbel"/>
              <a:cs typeface="Comic Sans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5403" y="2522072"/>
            <a:ext cx="495043" cy="2291715"/>
          </a:xfrm>
          <a:custGeom>
            <a:avLst/>
            <a:gdLst/>
            <a:ahLst/>
            <a:cxnLst/>
            <a:rect l="l" t="t" r="r" b="b"/>
            <a:pathLst>
              <a:path w="299085" h="3055620">
                <a:moveTo>
                  <a:pt x="0" y="3055620"/>
                </a:moveTo>
                <a:lnTo>
                  <a:pt x="298704" y="3055620"/>
                </a:lnTo>
                <a:lnTo>
                  <a:pt x="298704" y="0"/>
                </a:lnTo>
                <a:lnTo>
                  <a:pt x="0" y="0"/>
                </a:lnTo>
                <a:lnTo>
                  <a:pt x="0" y="305562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vert="wordArtVert" wrap="square" lIns="0" tIns="0" rIns="0" bIns="0" rtlCol="0"/>
          <a:lstStyle/>
          <a:p>
            <a:pPr defTabSz="342900"/>
            <a:endParaRPr sz="1350" dirty="0">
              <a:solidFill>
                <a:prstClr val="black"/>
              </a:solidFill>
              <a:latin typeface="Corbe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7105" y="2468009"/>
            <a:ext cx="328744" cy="2494367"/>
          </a:xfrm>
          <a:prstGeom prst="rect">
            <a:avLst/>
          </a:prstGeom>
        </p:spPr>
        <p:txBody>
          <a:bodyPr vert="wordArtVert" wrap="square" lIns="0" tIns="23336" rIns="0" bIns="0" rtlCol="0">
            <a:spAutoFit/>
          </a:bodyPr>
          <a:lstStyle/>
          <a:p>
            <a:pPr marL="9525" algn="ctr" defTabSz="342900">
              <a:spcBef>
                <a:spcPts val="184"/>
              </a:spcBef>
            </a:pPr>
            <a:r>
              <a:rPr b="1" dirty="0">
                <a:solidFill>
                  <a:srgbClr val="FFFFFF"/>
                </a:solidFill>
                <a:latin typeface="Corbel"/>
                <a:cs typeface="Comic Sans MS"/>
              </a:rPr>
              <a:t>ΑΙΤΙΑ</a:t>
            </a:r>
            <a:endParaRPr dirty="0">
              <a:solidFill>
                <a:prstClr val="black"/>
              </a:solidFill>
              <a:latin typeface="Corbel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50385" y="2347037"/>
            <a:ext cx="100317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342900"/>
            <a:r>
              <a:rPr sz="1200" b="1" dirty="0">
                <a:solidFill>
                  <a:prstClr val="black"/>
                </a:solidFill>
                <a:latin typeface="Calibri"/>
                <a:cs typeface="Calibri"/>
              </a:rPr>
              <a:t>Εν</a:t>
            </a:r>
            <a:r>
              <a:rPr sz="1200" b="1" spc="-4" dirty="0">
                <a:solidFill>
                  <a:prstClr val="black"/>
                </a:solidFill>
                <a:latin typeface="Calibri"/>
                <a:cs typeface="Calibri"/>
              </a:rPr>
              <a:t>ε</a:t>
            </a:r>
            <a:r>
              <a:rPr sz="1200" b="1" spc="-8" dirty="0">
                <a:solidFill>
                  <a:prstClr val="black"/>
                </a:solidFill>
                <a:latin typeface="Calibri"/>
                <a:cs typeface="Calibri"/>
              </a:rPr>
              <a:t>ρ</a:t>
            </a:r>
            <a:r>
              <a:rPr sz="1200" b="1" dirty="0">
                <a:solidFill>
                  <a:prstClr val="black"/>
                </a:solidFill>
                <a:latin typeface="Calibri"/>
                <a:cs typeface="Calibri"/>
              </a:rPr>
              <a:t>γοποίηση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363516" y="3091426"/>
            <a:ext cx="106673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342900"/>
            <a:r>
              <a:rPr sz="1200" b="1" spc="-4" dirty="0">
                <a:solidFill>
                  <a:prstClr val="black"/>
                </a:solidFill>
                <a:latin typeface="Calibri"/>
                <a:cs typeface="Calibri"/>
              </a:rPr>
              <a:t>Αγγειοδιαστολή</a:t>
            </a:r>
            <a:endParaRPr sz="12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94005" y="3777154"/>
            <a:ext cx="61931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342900"/>
            <a:r>
              <a:rPr sz="1200" b="1" dirty="0">
                <a:solidFill>
                  <a:prstClr val="black"/>
                </a:solidFill>
                <a:latin typeface="Calibri"/>
                <a:cs typeface="Calibri"/>
              </a:rPr>
              <a:t>Ε</a:t>
            </a:r>
            <a:r>
              <a:rPr sz="1200" b="1" spc="-11" dirty="0">
                <a:solidFill>
                  <a:prstClr val="black"/>
                </a:solidFill>
                <a:latin typeface="Calibri"/>
                <a:cs typeface="Calibri"/>
              </a:rPr>
              <a:t>ξί</a:t>
            </a:r>
            <a:r>
              <a:rPr sz="1200" b="1" dirty="0">
                <a:solidFill>
                  <a:prstClr val="black"/>
                </a:solidFill>
                <a:latin typeface="Calibri"/>
                <a:cs typeface="Calibri"/>
              </a:rPr>
              <a:t>δρω</a:t>
            </a:r>
            <a:r>
              <a:rPr sz="1200" b="1" spc="-8" dirty="0">
                <a:solidFill>
                  <a:prstClr val="black"/>
                </a:solidFill>
                <a:latin typeface="Calibri"/>
                <a:cs typeface="Calibri"/>
              </a:rPr>
              <a:t>σ</a:t>
            </a:r>
            <a:r>
              <a:rPr sz="1200" b="1" dirty="0">
                <a:solidFill>
                  <a:prstClr val="black"/>
                </a:solidFill>
                <a:latin typeface="Calibri"/>
                <a:cs typeface="Calibri"/>
              </a:rPr>
              <a:t>η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02118" y="4667821"/>
            <a:ext cx="109554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342900"/>
            <a:r>
              <a:rPr sz="1200" b="1" spc="-4" dirty="0">
                <a:solidFill>
                  <a:prstClr val="black"/>
                </a:solidFill>
                <a:latin typeface="Calibri"/>
                <a:cs typeface="Calibri"/>
              </a:rPr>
              <a:t>Συσσώρευση</a:t>
            </a:r>
            <a:endParaRPr sz="12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652206" y="2448322"/>
            <a:ext cx="222885" cy="142875"/>
          </a:xfrm>
          <a:custGeom>
            <a:avLst/>
            <a:gdLst/>
            <a:ahLst/>
            <a:cxnLst/>
            <a:rect l="l" t="t" r="r" b="b"/>
            <a:pathLst>
              <a:path w="297180" h="190500">
                <a:moveTo>
                  <a:pt x="106680" y="0"/>
                </a:moveTo>
                <a:lnTo>
                  <a:pt x="106680" y="190500"/>
                </a:lnTo>
                <a:lnTo>
                  <a:pt x="259080" y="114300"/>
                </a:lnTo>
                <a:lnTo>
                  <a:pt x="125730" y="114300"/>
                </a:lnTo>
                <a:lnTo>
                  <a:pt x="125730" y="76200"/>
                </a:lnTo>
                <a:lnTo>
                  <a:pt x="259080" y="76200"/>
                </a:lnTo>
                <a:lnTo>
                  <a:pt x="106680" y="0"/>
                </a:lnTo>
                <a:close/>
              </a:path>
              <a:path w="297180" h="190500">
                <a:moveTo>
                  <a:pt x="106680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106680" y="114300"/>
                </a:lnTo>
                <a:lnTo>
                  <a:pt x="106680" y="76200"/>
                </a:lnTo>
                <a:close/>
              </a:path>
              <a:path w="297180" h="190500">
                <a:moveTo>
                  <a:pt x="259080" y="76200"/>
                </a:moveTo>
                <a:lnTo>
                  <a:pt x="125730" y="76200"/>
                </a:lnTo>
                <a:lnTo>
                  <a:pt x="125730" y="114300"/>
                </a:lnTo>
                <a:lnTo>
                  <a:pt x="259080" y="114300"/>
                </a:lnTo>
                <a:lnTo>
                  <a:pt x="297180" y="95250"/>
                </a:lnTo>
                <a:lnTo>
                  <a:pt x="259080" y="76200"/>
                </a:lnTo>
                <a:close/>
              </a:path>
            </a:pathLst>
          </a:custGeom>
          <a:solidFill>
            <a:srgbClr val="706457"/>
          </a:solidFill>
        </p:spPr>
        <p:txBody>
          <a:bodyPr wrap="square" lIns="0" tIns="0" rIns="0" bIns="0" rtlCol="0"/>
          <a:lstStyle/>
          <a:p>
            <a:pPr defTabSz="342900"/>
            <a:endParaRPr sz="5400">
              <a:solidFill>
                <a:prstClr val="black"/>
              </a:solidFill>
              <a:latin typeface="Corbe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652206" y="2808367"/>
            <a:ext cx="222885" cy="142875"/>
          </a:xfrm>
          <a:custGeom>
            <a:avLst/>
            <a:gdLst/>
            <a:ahLst/>
            <a:cxnLst/>
            <a:rect l="l" t="t" r="r" b="b"/>
            <a:pathLst>
              <a:path w="297180" h="190500">
                <a:moveTo>
                  <a:pt x="106680" y="0"/>
                </a:moveTo>
                <a:lnTo>
                  <a:pt x="106680" y="190500"/>
                </a:lnTo>
                <a:lnTo>
                  <a:pt x="259080" y="114300"/>
                </a:lnTo>
                <a:lnTo>
                  <a:pt x="125730" y="114300"/>
                </a:lnTo>
                <a:lnTo>
                  <a:pt x="125730" y="76200"/>
                </a:lnTo>
                <a:lnTo>
                  <a:pt x="259080" y="76200"/>
                </a:lnTo>
                <a:lnTo>
                  <a:pt x="106680" y="0"/>
                </a:lnTo>
                <a:close/>
              </a:path>
              <a:path w="297180" h="190500">
                <a:moveTo>
                  <a:pt x="106680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106680" y="114300"/>
                </a:lnTo>
                <a:lnTo>
                  <a:pt x="106680" y="76200"/>
                </a:lnTo>
                <a:close/>
              </a:path>
              <a:path w="297180" h="190500">
                <a:moveTo>
                  <a:pt x="259080" y="76200"/>
                </a:moveTo>
                <a:lnTo>
                  <a:pt x="125730" y="76200"/>
                </a:lnTo>
                <a:lnTo>
                  <a:pt x="125730" y="114300"/>
                </a:lnTo>
                <a:lnTo>
                  <a:pt x="259080" y="114300"/>
                </a:lnTo>
                <a:lnTo>
                  <a:pt x="297180" y="95250"/>
                </a:lnTo>
                <a:lnTo>
                  <a:pt x="259080" y="76200"/>
                </a:lnTo>
                <a:close/>
              </a:path>
            </a:pathLst>
          </a:custGeom>
          <a:solidFill>
            <a:srgbClr val="706457"/>
          </a:solidFill>
        </p:spPr>
        <p:txBody>
          <a:bodyPr wrap="square" lIns="0" tIns="0" rIns="0" bIns="0" rtlCol="0"/>
          <a:lstStyle/>
          <a:p>
            <a:pPr defTabSz="342900"/>
            <a:endParaRPr sz="2400">
              <a:solidFill>
                <a:prstClr val="black"/>
              </a:solidFill>
              <a:latin typeface="Corbe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52206" y="3167270"/>
            <a:ext cx="222885" cy="142875"/>
          </a:xfrm>
          <a:custGeom>
            <a:avLst/>
            <a:gdLst/>
            <a:ahLst/>
            <a:cxnLst/>
            <a:rect l="l" t="t" r="r" b="b"/>
            <a:pathLst>
              <a:path w="297180" h="190500">
                <a:moveTo>
                  <a:pt x="106680" y="0"/>
                </a:moveTo>
                <a:lnTo>
                  <a:pt x="106680" y="190500"/>
                </a:lnTo>
                <a:lnTo>
                  <a:pt x="259080" y="114300"/>
                </a:lnTo>
                <a:lnTo>
                  <a:pt x="125730" y="114300"/>
                </a:lnTo>
                <a:lnTo>
                  <a:pt x="125730" y="76200"/>
                </a:lnTo>
                <a:lnTo>
                  <a:pt x="259080" y="76200"/>
                </a:lnTo>
                <a:lnTo>
                  <a:pt x="106680" y="0"/>
                </a:lnTo>
                <a:close/>
              </a:path>
              <a:path w="297180" h="190500">
                <a:moveTo>
                  <a:pt x="106680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106680" y="114300"/>
                </a:lnTo>
                <a:lnTo>
                  <a:pt x="106680" y="76200"/>
                </a:lnTo>
                <a:close/>
              </a:path>
              <a:path w="297180" h="190500">
                <a:moveTo>
                  <a:pt x="259080" y="76200"/>
                </a:moveTo>
                <a:lnTo>
                  <a:pt x="125730" y="76200"/>
                </a:lnTo>
                <a:lnTo>
                  <a:pt x="125730" y="114300"/>
                </a:lnTo>
                <a:lnTo>
                  <a:pt x="259080" y="114300"/>
                </a:lnTo>
                <a:lnTo>
                  <a:pt x="297180" y="95250"/>
                </a:lnTo>
                <a:lnTo>
                  <a:pt x="259080" y="76200"/>
                </a:lnTo>
                <a:close/>
              </a:path>
            </a:pathLst>
          </a:custGeom>
          <a:solidFill>
            <a:srgbClr val="706457"/>
          </a:solidFill>
        </p:spPr>
        <p:txBody>
          <a:bodyPr wrap="square" lIns="0" tIns="0" rIns="0" bIns="0" rtlCol="0"/>
          <a:lstStyle/>
          <a:p>
            <a:pPr defTabSz="342900"/>
            <a:endParaRPr sz="2400">
              <a:solidFill>
                <a:prstClr val="black"/>
              </a:solidFill>
              <a:latin typeface="Corbe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652206" y="3527315"/>
            <a:ext cx="222885" cy="142875"/>
          </a:xfrm>
          <a:custGeom>
            <a:avLst/>
            <a:gdLst/>
            <a:ahLst/>
            <a:cxnLst/>
            <a:rect l="l" t="t" r="r" b="b"/>
            <a:pathLst>
              <a:path w="297180" h="190500">
                <a:moveTo>
                  <a:pt x="106680" y="0"/>
                </a:moveTo>
                <a:lnTo>
                  <a:pt x="106680" y="190500"/>
                </a:lnTo>
                <a:lnTo>
                  <a:pt x="259080" y="114300"/>
                </a:lnTo>
                <a:lnTo>
                  <a:pt x="125730" y="114300"/>
                </a:lnTo>
                <a:lnTo>
                  <a:pt x="125730" y="76200"/>
                </a:lnTo>
                <a:lnTo>
                  <a:pt x="259080" y="76200"/>
                </a:lnTo>
                <a:lnTo>
                  <a:pt x="106680" y="0"/>
                </a:lnTo>
                <a:close/>
              </a:path>
              <a:path w="297180" h="190500">
                <a:moveTo>
                  <a:pt x="106680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106680" y="114300"/>
                </a:lnTo>
                <a:lnTo>
                  <a:pt x="106680" y="76200"/>
                </a:lnTo>
                <a:close/>
              </a:path>
              <a:path w="297180" h="190500">
                <a:moveTo>
                  <a:pt x="259080" y="76200"/>
                </a:moveTo>
                <a:lnTo>
                  <a:pt x="125730" y="76200"/>
                </a:lnTo>
                <a:lnTo>
                  <a:pt x="125730" y="114300"/>
                </a:lnTo>
                <a:lnTo>
                  <a:pt x="259080" y="114300"/>
                </a:lnTo>
                <a:lnTo>
                  <a:pt x="297180" y="95250"/>
                </a:lnTo>
                <a:lnTo>
                  <a:pt x="259080" y="76200"/>
                </a:lnTo>
                <a:close/>
              </a:path>
            </a:pathLst>
          </a:custGeom>
          <a:solidFill>
            <a:srgbClr val="706457"/>
          </a:solidFill>
        </p:spPr>
        <p:txBody>
          <a:bodyPr wrap="square" lIns="0" tIns="0" rIns="0" bIns="0" rtlCol="0"/>
          <a:lstStyle/>
          <a:p>
            <a:pPr defTabSz="342900"/>
            <a:endParaRPr sz="2400">
              <a:solidFill>
                <a:prstClr val="black"/>
              </a:solidFill>
              <a:latin typeface="Corbe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652206" y="3887359"/>
            <a:ext cx="222885" cy="142875"/>
          </a:xfrm>
          <a:custGeom>
            <a:avLst/>
            <a:gdLst/>
            <a:ahLst/>
            <a:cxnLst/>
            <a:rect l="l" t="t" r="r" b="b"/>
            <a:pathLst>
              <a:path w="297180" h="190500">
                <a:moveTo>
                  <a:pt x="106680" y="0"/>
                </a:moveTo>
                <a:lnTo>
                  <a:pt x="106680" y="190499"/>
                </a:lnTo>
                <a:lnTo>
                  <a:pt x="259080" y="114299"/>
                </a:lnTo>
                <a:lnTo>
                  <a:pt x="125730" y="114299"/>
                </a:lnTo>
                <a:lnTo>
                  <a:pt x="125730" y="76199"/>
                </a:lnTo>
                <a:lnTo>
                  <a:pt x="259080" y="76199"/>
                </a:lnTo>
                <a:lnTo>
                  <a:pt x="106680" y="0"/>
                </a:lnTo>
                <a:close/>
              </a:path>
              <a:path w="297180" h="190500">
                <a:moveTo>
                  <a:pt x="106680" y="76199"/>
                </a:moveTo>
                <a:lnTo>
                  <a:pt x="0" y="76199"/>
                </a:lnTo>
                <a:lnTo>
                  <a:pt x="0" y="114299"/>
                </a:lnTo>
                <a:lnTo>
                  <a:pt x="106680" y="114299"/>
                </a:lnTo>
                <a:lnTo>
                  <a:pt x="106680" y="76199"/>
                </a:lnTo>
                <a:close/>
              </a:path>
              <a:path w="297180" h="190500">
                <a:moveTo>
                  <a:pt x="259080" y="76199"/>
                </a:moveTo>
                <a:lnTo>
                  <a:pt x="125730" y="76199"/>
                </a:lnTo>
                <a:lnTo>
                  <a:pt x="125730" y="114299"/>
                </a:lnTo>
                <a:lnTo>
                  <a:pt x="259080" y="114299"/>
                </a:lnTo>
                <a:lnTo>
                  <a:pt x="297180" y="95249"/>
                </a:lnTo>
                <a:lnTo>
                  <a:pt x="259080" y="76199"/>
                </a:lnTo>
                <a:close/>
              </a:path>
            </a:pathLst>
          </a:custGeom>
          <a:solidFill>
            <a:srgbClr val="706457"/>
          </a:solidFill>
        </p:spPr>
        <p:txBody>
          <a:bodyPr wrap="square" lIns="0" tIns="0" rIns="0" bIns="0" rtlCol="0"/>
          <a:lstStyle/>
          <a:p>
            <a:pPr defTabSz="342900"/>
            <a:endParaRPr sz="2400">
              <a:solidFill>
                <a:prstClr val="black"/>
              </a:solidFill>
              <a:latin typeface="Corbe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652206" y="4247405"/>
            <a:ext cx="222885" cy="142875"/>
          </a:xfrm>
          <a:custGeom>
            <a:avLst/>
            <a:gdLst/>
            <a:ahLst/>
            <a:cxnLst/>
            <a:rect l="l" t="t" r="r" b="b"/>
            <a:pathLst>
              <a:path w="297180" h="190500">
                <a:moveTo>
                  <a:pt x="106680" y="0"/>
                </a:moveTo>
                <a:lnTo>
                  <a:pt x="106680" y="190500"/>
                </a:lnTo>
                <a:lnTo>
                  <a:pt x="259080" y="114300"/>
                </a:lnTo>
                <a:lnTo>
                  <a:pt x="125730" y="114300"/>
                </a:lnTo>
                <a:lnTo>
                  <a:pt x="125730" y="76200"/>
                </a:lnTo>
                <a:lnTo>
                  <a:pt x="259080" y="76200"/>
                </a:lnTo>
                <a:lnTo>
                  <a:pt x="106680" y="0"/>
                </a:lnTo>
                <a:close/>
              </a:path>
              <a:path w="297180" h="190500">
                <a:moveTo>
                  <a:pt x="106680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106680" y="114300"/>
                </a:lnTo>
                <a:lnTo>
                  <a:pt x="106680" y="76200"/>
                </a:lnTo>
                <a:close/>
              </a:path>
              <a:path w="297180" h="190500">
                <a:moveTo>
                  <a:pt x="259080" y="76200"/>
                </a:moveTo>
                <a:lnTo>
                  <a:pt x="125730" y="76200"/>
                </a:lnTo>
                <a:lnTo>
                  <a:pt x="125730" y="114300"/>
                </a:lnTo>
                <a:lnTo>
                  <a:pt x="259080" y="114300"/>
                </a:lnTo>
                <a:lnTo>
                  <a:pt x="297180" y="95250"/>
                </a:lnTo>
                <a:lnTo>
                  <a:pt x="259080" y="76200"/>
                </a:lnTo>
                <a:close/>
              </a:path>
            </a:pathLst>
          </a:custGeom>
          <a:solidFill>
            <a:srgbClr val="706457"/>
          </a:solidFill>
        </p:spPr>
        <p:txBody>
          <a:bodyPr wrap="square" lIns="0" tIns="0" rIns="0" bIns="0" rtlCol="0"/>
          <a:lstStyle/>
          <a:p>
            <a:pPr defTabSz="342900"/>
            <a:endParaRPr sz="2400">
              <a:solidFill>
                <a:prstClr val="black"/>
              </a:solidFill>
              <a:latin typeface="Corbe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652206" y="4607450"/>
            <a:ext cx="222885" cy="142875"/>
          </a:xfrm>
          <a:custGeom>
            <a:avLst/>
            <a:gdLst/>
            <a:ahLst/>
            <a:cxnLst/>
            <a:rect l="l" t="t" r="r" b="b"/>
            <a:pathLst>
              <a:path w="297180" h="190500">
                <a:moveTo>
                  <a:pt x="106680" y="0"/>
                </a:moveTo>
                <a:lnTo>
                  <a:pt x="106680" y="190500"/>
                </a:lnTo>
                <a:lnTo>
                  <a:pt x="259080" y="114300"/>
                </a:lnTo>
                <a:lnTo>
                  <a:pt x="125730" y="114300"/>
                </a:lnTo>
                <a:lnTo>
                  <a:pt x="125730" y="76200"/>
                </a:lnTo>
                <a:lnTo>
                  <a:pt x="259080" y="76200"/>
                </a:lnTo>
                <a:lnTo>
                  <a:pt x="106680" y="0"/>
                </a:lnTo>
                <a:close/>
              </a:path>
              <a:path w="297180" h="190500">
                <a:moveTo>
                  <a:pt x="106680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106680" y="114300"/>
                </a:lnTo>
                <a:lnTo>
                  <a:pt x="106680" y="76200"/>
                </a:lnTo>
                <a:close/>
              </a:path>
              <a:path w="297180" h="190500">
                <a:moveTo>
                  <a:pt x="259080" y="76200"/>
                </a:moveTo>
                <a:lnTo>
                  <a:pt x="125730" y="76200"/>
                </a:lnTo>
                <a:lnTo>
                  <a:pt x="125730" y="114300"/>
                </a:lnTo>
                <a:lnTo>
                  <a:pt x="259080" y="114300"/>
                </a:lnTo>
                <a:lnTo>
                  <a:pt x="297180" y="95250"/>
                </a:lnTo>
                <a:lnTo>
                  <a:pt x="259080" y="76200"/>
                </a:lnTo>
                <a:close/>
              </a:path>
            </a:pathLst>
          </a:custGeom>
          <a:solidFill>
            <a:srgbClr val="706457"/>
          </a:solidFill>
        </p:spPr>
        <p:txBody>
          <a:bodyPr wrap="square" lIns="0" tIns="0" rIns="0" bIns="0" rtlCol="0"/>
          <a:lstStyle/>
          <a:p>
            <a:pPr defTabSz="342900"/>
            <a:endParaRPr sz="2400">
              <a:solidFill>
                <a:prstClr val="black"/>
              </a:solidFill>
              <a:latin typeface="Corbe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077653" y="2483738"/>
            <a:ext cx="222885" cy="142875"/>
          </a:xfrm>
          <a:custGeom>
            <a:avLst/>
            <a:gdLst/>
            <a:ahLst/>
            <a:cxnLst/>
            <a:rect l="l" t="t" r="r" b="b"/>
            <a:pathLst>
              <a:path w="297179" h="190500">
                <a:moveTo>
                  <a:pt x="106679" y="0"/>
                </a:moveTo>
                <a:lnTo>
                  <a:pt x="106679" y="190500"/>
                </a:lnTo>
                <a:lnTo>
                  <a:pt x="259079" y="114300"/>
                </a:lnTo>
                <a:lnTo>
                  <a:pt x="125729" y="114300"/>
                </a:lnTo>
                <a:lnTo>
                  <a:pt x="125729" y="76200"/>
                </a:lnTo>
                <a:lnTo>
                  <a:pt x="259079" y="76200"/>
                </a:lnTo>
                <a:lnTo>
                  <a:pt x="106679" y="0"/>
                </a:lnTo>
                <a:close/>
              </a:path>
              <a:path w="297179" h="190500">
                <a:moveTo>
                  <a:pt x="106679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106679" y="114300"/>
                </a:lnTo>
                <a:lnTo>
                  <a:pt x="106679" y="76200"/>
                </a:lnTo>
                <a:close/>
              </a:path>
              <a:path w="297179" h="190500">
                <a:moveTo>
                  <a:pt x="259079" y="76200"/>
                </a:moveTo>
                <a:lnTo>
                  <a:pt x="125729" y="76200"/>
                </a:lnTo>
                <a:lnTo>
                  <a:pt x="125729" y="114300"/>
                </a:lnTo>
                <a:lnTo>
                  <a:pt x="259079" y="114300"/>
                </a:lnTo>
                <a:lnTo>
                  <a:pt x="297179" y="95250"/>
                </a:lnTo>
                <a:lnTo>
                  <a:pt x="259079" y="76200"/>
                </a:lnTo>
                <a:close/>
              </a:path>
            </a:pathLst>
          </a:custGeom>
          <a:solidFill>
            <a:srgbClr val="706457"/>
          </a:solidFill>
        </p:spPr>
        <p:txBody>
          <a:bodyPr wrap="square" lIns="0" tIns="0" rIns="0" bIns="0" rtlCol="0"/>
          <a:lstStyle/>
          <a:p>
            <a:pPr defTabSz="342900"/>
            <a:endParaRPr sz="1350">
              <a:solidFill>
                <a:prstClr val="black"/>
              </a:solidFill>
              <a:latin typeface="Corbe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077653" y="2843783"/>
            <a:ext cx="222885" cy="142875"/>
          </a:xfrm>
          <a:custGeom>
            <a:avLst/>
            <a:gdLst/>
            <a:ahLst/>
            <a:cxnLst/>
            <a:rect l="l" t="t" r="r" b="b"/>
            <a:pathLst>
              <a:path w="297179" h="190500">
                <a:moveTo>
                  <a:pt x="106679" y="0"/>
                </a:moveTo>
                <a:lnTo>
                  <a:pt x="106679" y="190500"/>
                </a:lnTo>
                <a:lnTo>
                  <a:pt x="259079" y="114300"/>
                </a:lnTo>
                <a:lnTo>
                  <a:pt x="125729" y="114300"/>
                </a:lnTo>
                <a:lnTo>
                  <a:pt x="125729" y="76200"/>
                </a:lnTo>
                <a:lnTo>
                  <a:pt x="259079" y="76200"/>
                </a:lnTo>
                <a:lnTo>
                  <a:pt x="106679" y="0"/>
                </a:lnTo>
                <a:close/>
              </a:path>
              <a:path w="297179" h="190500">
                <a:moveTo>
                  <a:pt x="106679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106679" y="114300"/>
                </a:lnTo>
                <a:lnTo>
                  <a:pt x="106679" y="76200"/>
                </a:lnTo>
                <a:close/>
              </a:path>
              <a:path w="297179" h="190500">
                <a:moveTo>
                  <a:pt x="259079" y="76200"/>
                </a:moveTo>
                <a:lnTo>
                  <a:pt x="125729" y="76200"/>
                </a:lnTo>
                <a:lnTo>
                  <a:pt x="125729" y="114300"/>
                </a:lnTo>
                <a:lnTo>
                  <a:pt x="259079" y="114300"/>
                </a:lnTo>
                <a:lnTo>
                  <a:pt x="297179" y="95250"/>
                </a:lnTo>
                <a:lnTo>
                  <a:pt x="259079" y="76200"/>
                </a:lnTo>
                <a:close/>
              </a:path>
            </a:pathLst>
          </a:custGeom>
          <a:solidFill>
            <a:srgbClr val="706457"/>
          </a:solidFill>
        </p:spPr>
        <p:txBody>
          <a:bodyPr wrap="square" lIns="0" tIns="0" rIns="0" bIns="0" rtlCol="0"/>
          <a:lstStyle/>
          <a:p>
            <a:pPr defTabSz="342900"/>
            <a:endParaRPr sz="1350">
              <a:solidFill>
                <a:prstClr val="black"/>
              </a:solidFill>
              <a:latin typeface="Corbe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077653" y="3202686"/>
            <a:ext cx="222885" cy="142875"/>
          </a:xfrm>
          <a:custGeom>
            <a:avLst/>
            <a:gdLst/>
            <a:ahLst/>
            <a:cxnLst/>
            <a:rect l="l" t="t" r="r" b="b"/>
            <a:pathLst>
              <a:path w="297179" h="190500">
                <a:moveTo>
                  <a:pt x="106679" y="0"/>
                </a:moveTo>
                <a:lnTo>
                  <a:pt x="106679" y="190500"/>
                </a:lnTo>
                <a:lnTo>
                  <a:pt x="259079" y="114300"/>
                </a:lnTo>
                <a:lnTo>
                  <a:pt x="125729" y="114300"/>
                </a:lnTo>
                <a:lnTo>
                  <a:pt x="125729" y="76200"/>
                </a:lnTo>
                <a:lnTo>
                  <a:pt x="259079" y="76200"/>
                </a:lnTo>
                <a:lnTo>
                  <a:pt x="106679" y="0"/>
                </a:lnTo>
                <a:close/>
              </a:path>
              <a:path w="297179" h="190500">
                <a:moveTo>
                  <a:pt x="106679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106679" y="114300"/>
                </a:lnTo>
                <a:lnTo>
                  <a:pt x="106679" y="76200"/>
                </a:lnTo>
                <a:close/>
              </a:path>
              <a:path w="297179" h="190500">
                <a:moveTo>
                  <a:pt x="259079" y="76200"/>
                </a:moveTo>
                <a:lnTo>
                  <a:pt x="125729" y="76200"/>
                </a:lnTo>
                <a:lnTo>
                  <a:pt x="125729" y="114300"/>
                </a:lnTo>
                <a:lnTo>
                  <a:pt x="259079" y="114300"/>
                </a:lnTo>
                <a:lnTo>
                  <a:pt x="297179" y="95250"/>
                </a:lnTo>
                <a:lnTo>
                  <a:pt x="259079" y="76200"/>
                </a:lnTo>
                <a:close/>
              </a:path>
            </a:pathLst>
          </a:custGeom>
          <a:solidFill>
            <a:srgbClr val="706457"/>
          </a:solidFill>
        </p:spPr>
        <p:txBody>
          <a:bodyPr wrap="square" lIns="0" tIns="0" rIns="0" bIns="0" rtlCol="0"/>
          <a:lstStyle/>
          <a:p>
            <a:pPr defTabSz="342900"/>
            <a:endParaRPr sz="1350">
              <a:solidFill>
                <a:prstClr val="black"/>
              </a:solidFill>
              <a:latin typeface="Corbe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077653" y="3562731"/>
            <a:ext cx="222885" cy="142875"/>
          </a:xfrm>
          <a:custGeom>
            <a:avLst/>
            <a:gdLst/>
            <a:ahLst/>
            <a:cxnLst/>
            <a:rect l="l" t="t" r="r" b="b"/>
            <a:pathLst>
              <a:path w="297179" h="190500">
                <a:moveTo>
                  <a:pt x="106679" y="0"/>
                </a:moveTo>
                <a:lnTo>
                  <a:pt x="106679" y="190500"/>
                </a:lnTo>
                <a:lnTo>
                  <a:pt x="259079" y="114300"/>
                </a:lnTo>
                <a:lnTo>
                  <a:pt x="125729" y="114300"/>
                </a:lnTo>
                <a:lnTo>
                  <a:pt x="125729" y="76200"/>
                </a:lnTo>
                <a:lnTo>
                  <a:pt x="259079" y="76200"/>
                </a:lnTo>
                <a:lnTo>
                  <a:pt x="106679" y="0"/>
                </a:lnTo>
                <a:close/>
              </a:path>
              <a:path w="297179" h="190500">
                <a:moveTo>
                  <a:pt x="106679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106679" y="114300"/>
                </a:lnTo>
                <a:lnTo>
                  <a:pt x="106679" y="76200"/>
                </a:lnTo>
                <a:close/>
              </a:path>
              <a:path w="297179" h="190500">
                <a:moveTo>
                  <a:pt x="259079" y="76200"/>
                </a:moveTo>
                <a:lnTo>
                  <a:pt x="125729" y="76200"/>
                </a:lnTo>
                <a:lnTo>
                  <a:pt x="125729" y="114300"/>
                </a:lnTo>
                <a:lnTo>
                  <a:pt x="259079" y="114300"/>
                </a:lnTo>
                <a:lnTo>
                  <a:pt x="297179" y="95250"/>
                </a:lnTo>
                <a:lnTo>
                  <a:pt x="259079" y="76200"/>
                </a:lnTo>
                <a:close/>
              </a:path>
            </a:pathLst>
          </a:custGeom>
          <a:solidFill>
            <a:srgbClr val="706457"/>
          </a:solidFill>
        </p:spPr>
        <p:txBody>
          <a:bodyPr wrap="square" lIns="0" tIns="0" rIns="0" bIns="0" rtlCol="0"/>
          <a:lstStyle/>
          <a:p>
            <a:pPr defTabSz="342900"/>
            <a:endParaRPr sz="1350">
              <a:solidFill>
                <a:prstClr val="black"/>
              </a:solidFill>
              <a:latin typeface="Corbe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077653" y="3922775"/>
            <a:ext cx="222885" cy="142875"/>
          </a:xfrm>
          <a:custGeom>
            <a:avLst/>
            <a:gdLst/>
            <a:ahLst/>
            <a:cxnLst/>
            <a:rect l="l" t="t" r="r" b="b"/>
            <a:pathLst>
              <a:path w="297179" h="190500">
                <a:moveTo>
                  <a:pt x="106679" y="0"/>
                </a:moveTo>
                <a:lnTo>
                  <a:pt x="106679" y="190499"/>
                </a:lnTo>
                <a:lnTo>
                  <a:pt x="259079" y="114299"/>
                </a:lnTo>
                <a:lnTo>
                  <a:pt x="125729" y="114299"/>
                </a:lnTo>
                <a:lnTo>
                  <a:pt x="125729" y="76199"/>
                </a:lnTo>
                <a:lnTo>
                  <a:pt x="259079" y="76199"/>
                </a:lnTo>
                <a:lnTo>
                  <a:pt x="106679" y="0"/>
                </a:lnTo>
                <a:close/>
              </a:path>
              <a:path w="297179" h="190500">
                <a:moveTo>
                  <a:pt x="106679" y="76199"/>
                </a:moveTo>
                <a:lnTo>
                  <a:pt x="0" y="76199"/>
                </a:lnTo>
                <a:lnTo>
                  <a:pt x="0" y="114299"/>
                </a:lnTo>
                <a:lnTo>
                  <a:pt x="106679" y="114299"/>
                </a:lnTo>
                <a:lnTo>
                  <a:pt x="106679" y="76199"/>
                </a:lnTo>
                <a:close/>
              </a:path>
              <a:path w="297179" h="190500">
                <a:moveTo>
                  <a:pt x="259079" y="76199"/>
                </a:moveTo>
                <a:lnTo>
                  <a:pt x="125729" y="76199"/>
                </a:lnTo>
                <a:lnTo>
                  <a:pt x="125729" y="114299"/>
                </a:lnTo>
                <a:lnTo>
                  <a:pt x="259079" y="114299"/>
                </a:lnTo>
                <a:lnTo>
                  <a:pt x="297179" y="95249"/>
                </a:lnTo>
                <a:lnTo>
                  <a:pt x="259079" y="76199"/>
                </a:lnTo>
                <a:close/>
              </a:path>
            </a:pathLst>
          </a:custGeom>
          <a:solidFill>
            <a:srgbClr val="706457"/>
          </a:solidFill>
        </p:spPr>
        <p:txBody>
          <a:bodyPr wrap="square" lIns="0" tIns="0" rIns="0" bIns="0" rtlCol="0"/>
          <a:lstStyle/>
          <a:p>
            <a:pPr defTabSz="342900"/>
            <a:endParaRPr sz="1350">
              <a:solidFill>
                <a:prstClr val="black"/>
              </a:solidFill>
              <a:latin typeface="Corbe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077653" y="4282821"/>
            <a:ext cx="222885" cy="142875"/>
          </a:xfrm>
          <a:custGeom>
            <a:avLst/>
            <a:gdLst/>
            <a:ahLst/>
            <a:cxnLst/>
            <a:rect l="l" t="t" r="r" b="b"/>
            <a:pathLst>
              <a:path w="297179" h="190500">
                <a:moveTo>
                  <a:pt x="106679" y="0"/>
                </a:moveTo>
                <a:lnTo>
                  <a:pt x="106679" y="190500"/>
                </a:lnTo>
                <a:lnTo>
                  <a:pt x="259079" y="114300"/>
                </a:lnTo>
                <a:lnTo>
                  <a:pt x="125729" y="114300"/>
                </a:lnTo>
                <a:lnTo>
                  <a:pt x="125729" y="76200"/>
                </a:lnTo>
                <a:lnTo>
                  <a:pt x="259079" y="76200"/>
                </a:lnTo>
                <a:lnTo>
                  <a:pt x="106679" y="0"/>
                </a:lnTo>
                <a:close/>
              </a:path>
              <a:path w="297179" h="190500">
                <a:moveTo>
                  <a:pt x="106679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106679" y="114300"/>
                </a:lnTo>
                <a:lnTo>
                  <a:pt x="106679" y="76200"/>
                </a:lnTo>
                <a:close/>
              </a:path>
              <a:path w="297179" h="190500">
                <a:moveTo>
                  <a:pt x="259079" y="76200"/>
                </a:moveTo>
                <a:lnTo>
                  <a:pt x="125729" y="76200"/>
                </a:lnTo>
                <a:lnTo>
                  <a:pt x="125729" y="114300"/>
                </a:lnTo>
                <a:lnTo>
                  <a:pt x="259079" y="114300"/>
                </a:lnTo>
                <a:lnTo>
                  <a:pt x="297179" y="95250"/>
                </a:lnTo>
                <a:lnTo>
                  <a:pt x="259079" y="76200"/>
                </a:lnTo>
                <a:close/>
              </a:path>
            </a:pathLst>
          </a:custGeom>
          <a:solidFill>
            <a:srgbClr val="706457"/>
          </a:solidFill>
        </p:spPr>
        <p:txBody>
          <a:bodyPr wrap="square" lIns="0" tIns="0" rIns="0" bIns="0" rtlCol="0"/>
          <a:lstStyle/>
          <a:p>
            <a:pPr defTabSz="342900"/>
            <a:endParaRPr sz="1350">
              <a:solidFill>
                <a:prstClr val="black"/>
              </a:solidFill>
              <a:latin typeface="Corbe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077653" y="4642866"/>
            <a:ext cx="222885" cy="142875"/>
          </a:xfrm>
          <a:custGeom>
            <a:avLst/>
            <a:gdLst/>
            <a:ahLst/>
            <a:cxnLst/>
            <a:rect l="l" t="t" r="r" b="b"/>
            <a:pathLst>
              <a:path w="297179" h="190500">
                <a:moveTo>
                  <a:pt x="106679" y="0"/>
                </a:moveTo>
                <a:lnTo>
                  <a:pt x="106679" y="190500"/>
                </a:lnTo>
                <a:lnTo>
                  <a:pt x="259079" y="114300"/>
                </a:lnTo>
                <a:lnTo>
                  <a:pt x="125729" y="114300"/>
                </a:lnTo>
                <a:lnTo>
                  <a:pt x="125729" y="76200"/>
                </a:lnTo>
                <a:lnTo>
                  <a:pt x="259079" y="76200"/>
                </a:lnTo>
                <a:lnTo>
                  <a:pt x="106679" y="0"/>
                </a:lnTo>
                <a:close/>
              </a:path>
              <a:path w="297179" h="190500">
                <a:moveTo>
                  <a:pt x="106679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106679" y="114300"/>
                </a:lnTo>
                <a:lnTo>
                  <a:pt x="106679" y="76200"/>
                </a:lnTo>
                <a:close/>
              </a:path>
              <a:path w="297179" h="190500">
                <a:moveTo>
                  <a:pt x="259079" y="76200"/>
                </a:moveTo>
                <a:lnTo>
                  <a:pt x="125729" y="76200"/>
                </a:lnTo>
                <a:lnTo>
                  <a:pt x="125729" y="114300"/>
                </a:lnTo>
                <a:lnTo>
                  <a:pt x="259079" y="114300"/>
                </a:lnTo>
                <a:lnTo>
                  <a:pt x="297179" y="95250"/>
                </a:lnTo>
                <a:lnTo>
                  <a:pt x="259079" y="76200"/>
                </a:lnTo>
                <a:close/>
              </a:path>
            </a:pathLst>
          </a:custGeom>
          <a:solidFill>
            <a:srgbClr val="706457"/>
          </a:solidFill>
        </p:spPr>
        <p:txBody>
          <a:bodyPr wrap="square" lIns="0" tIns="0" rIns="0" bIns="0" rtlCol="0"/>
          <a:lstStyle/>
          <a:p>
            <a:pPr defTabSz="342900"/>
            <a:endParaRPr sz="1350">
              <a:solidFill>
                <a:prstClr val="black"/>
              </a:solidFill>
              <a:latin typeface="Corbe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004625" y="2483738"/>
            <a:ext cx="222885" cy="142875"/>
          </a:xfrm>
          <a:custGeom>
            <a:avLst/>
            <a:gdLst/>
            <a:ahLst/>
            <a:cxnLst/>
            <a:rect l="l" t="t" r="r" b="b"/>
            <a:pathLst>
              <a:path w="297179" h="190500">
                <a:moveTo>
                  <a:pt x="106680" y="0"/>
                </a:moveTo>
                <a:lnTo>
                  <a:pt x="106680" y="190500"/>
                </a:lnTo>
                <a:lnTo>
                  <a:pt x="259080" y="114300"/>
                </a:lnTo>
                <a:lnTo>
                  <a:pt x="125730" y="114300"/>
                </a:lnTo>
                <a:lnTo>
                  <a:pt x="125730" y="76200"/>
                </a:lnTo>
                <a:lnTo>
                  <a:pt x="259080" y="76200"/>
                </a:lnTo>
                <a:lnTo>
                  <a:pt x="106680" y="0"/>
                </a:lnTo>
                <a:close/>
              </a:path>
              <a:path w="297179" h="190500">
                <a:moveTo>
                  <a:pt x="106680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106680" y="114300"/>
                </a:lnTo>
                <a:lnTo>
                  <a:pt x="106680" y="76200"/>
                </a:lnTo>
                <a:close/>
              </a:path>
              <a:path w="297179" h="190500">
                <a:moveTo>
                  <a:pt x="259080" y="76200"/>
                </a:moveTo>
                <a:lnTo>
                  <a:pt x="125730" y="76200"/>
                </a:lnTo>
                <a:lnTo>
                  <a:pt x="125730" y="114300"/>
                </a:lnTo>
                <a:lnTo>
                  <a:pt x="259080" y="114300"/>
                </a:lnTo>
                <a:lnTo>
                  <a:pt x="297180" y="95250"/>
                </a:lnTo>
                <a:lnTo>
                  <a:pt x="259080" y="76200"/>
                </a:lnTo>
                <a:close/>
              </a:path>
            </a:pathLst>
          </a:custGeom>
          <a:solidFill>
            <a:srgbClr val="706457"/>
          </a:solidFill>
        </p:spPr>
        <p:txBody>
          <a:bodyPr wrap="square" lIns="0" tIns="0" rIns="0" bIns="0" rtlCol="0"/>
          <a:lstStyle/>
          <a:p>
            <a:pPr defTabSz="342900"/>
            <a:endParaRPr sz="1350">
              <a:solidFill>
                <a:prstClr val="black"/>
              </a:solidFill>
              <a:latin typeface="Corbe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004625" y="2843783"/>
            <a:ext cx="222885" cy="142875"/>
          </a:xfrm>
          <a:custGeom>
            <a:avLst/>
            <a:gdLst/>
            <a:ahLst/>
            <a:cxnLst/>
            <a:rect l="l" t="t" r="r" b="b"/>
            <a:pathLst>
              <a:path w="297179" h="190500">
                <a:moveTo>
                  <a:pt x="106680" y="0"/>
                </a:moveTo>
                <a:lnTo>
                  <a:pt x="106680" y="190500"/>
                </a:lnTo>
                <a:lnTo>
                  <a:pt x="259080" y="114300"/>
                </a:lnTo>
                <a:lnTo>
                  <a:pt x="125730" y="114300"/>
                </a:lnTo>
                <a:lnTo>
                  <a:pt x="125730" y="76200"/>
                </a:lnTo>
                <a:lnTo>
                  <a:pt x="259080" y="76200"/>
                </a:lnTo>
                <a:lnTo>
                  <a:pt x="106680" y="0"/>
                </a:lnTo>
                <a:close/>
              </a:path>
              <a:path w="297179" h="190500">
                <a:moveTo>
                  <a:pt x="106680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106680" y="114300"/>
                </a:lnTo>
                <a:lnTo>
                  <a:pt x="106680" y="76200"/>
                </a:lnTo>
                <a:close/>
              </a:path>
              <a:path w="297179" h="190500">
                <a:moveTo>
                  <a:pt x="259080" y="76200"/>
                </a:moveTo>
                <a:lnTo>
                  <a:pt x="125730" y="76200"/>
                </a:lnTo>
                <a:lnTo>
                  <a:pt x="125730" y="114300"/>
                </a:lnTo>
                <a:lnTo>
                  <a:pt x="259080" y="114300"/>
                </a:lnTo>
                <a:lnTo>
                  <a:pt x="297180" y="95250"/>
                </a:lnTo>
                <a:lnTo>
                  <a:pt x="259080" y="76200"/>
                </a:lnTo>
                <a:close/>
              </a:path>
            </a:pathLst>
          </a:custGeom>
          <a:solidFill>
            <a:srgbClr val="706457"/>
          </a:solidFill>
        </p:spPr>
        <p:txBody>
          <a:bodyPr wrap="square" lIns="0" tIns="0" rIns="0" bIns="0" rtlCol="0"/>
          <a:lstStyle/>
          <a:p>
            <a:pPr defTabSz="342900"/>
            <a:endParaRPr sz="1350">
              <a:solidFill>
                <a:prstClr val="black"/>
              </a:solidFill>
              <a:latin typeface="Corbe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004625" y="3202686"/>
            <a:ext cx="222885" cy="142875"/>
          </a:xfrm>
          <a:custGeom>
            <a:avLst/>
            <a:gdLst/>
            <a:ahLst/>
            <a:cxnLst/>
            <a:rect l="l" t="t" r="r" b="b"/>
            <a:pathLst>
              <a:path w="297179" h="190500">
                <a:moveTo>
                  <a:pt x="106680" y="0"/>
                </a:moveTo>
                <a:lnTo>
                  <a:pt x="106680" y="190500"/>
                </a:lnTo>
                <a:lnTo>
                  <a:pt x="259080" y="114300"/>
                </a:lnTo>
                <a:lnTo>
                  <a:pt x="125730" y="114300"/>
                </a:lnTo>
                <a:lnTo>
                  <a:pt x="125730" y="76200"/>
                </a:lnTo>
                <a:lnTo>
                  <a:pt x="259080" y="76200"/>
                </a:lnTo>
                <a:lnTo>
                  <a:pt x="106680" y="0"/>
                </a:lnTo>
                <a:close/>
              </a:path>
              <a:path w="297179" h="190500">
                <a:moveTo>
                  <a:pt x="106680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106680" y="114300"/>
                </a:lnTo>
                <a:lnTo>
                  <a:pt x="106680" y="76200"/>
                </a:lnTo>
                <a:close/>
              </a:path>
              <a:path w="297179" h="190500">
                <a:moveTo>
                  <a:pt x="259080" y="76200"/>
                </a:moveTo>
                <a:lnTo>
                  <a:pt x="125730" y="76200"/>
                </a:lnTo>
                <a:lnTo>
                  <a:pt x="125730" y="114300"/>
                </a:lnTo>
                <a:lnTo>
                  <a:pt x="259080" y="114300"/>
                </a:lnTo>
                <a:lnTo>
                  <a:pt x="297180" y="95250"/>
                </a:lnTo>
                <a:lnTo>
                  <a:pt x="259080" y="76200"/>
                </a:lnTo>
                <a:close/>
              </a:path>
            </a:pathLst>
          </a:custGeom>
          <a:solidFill>
            <a:srgbClr val="706457"/>
          </a:solidFill>
        </p:spPr>
        <p:txBody>
          <a:bodyPr wrap="square" lIns="0" tIns="0" rIns="0" bIns="0" rtlCol="0"/>
          <a:lstStyle/>
          <a:p>
            <a:pPr defTabSz="342900"/>
            <a:endParaRPr sz="1350">
              <a:solidFill>
                <a:prstClr val="black"/>
              </a:solidFill>
              <a:latin typeface="Corbe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004625" y="3562731"/>
            <a:ext cx="222885" cy="142875"/>
          </a:xfrm>
          <a:custGeom>
            <a:avLst/>
            <a:gdLst/>
            <a:ahLst/>
            <a:cxnLst/>
            <a:rect l="l" t="t" r="r" b="b"/>
            <a:pathLst>
              <a:path w="297179" h="190500">
                <a:moveTo>
                  <a:pt x="106680" y="0"/>
                </a:moveTo>
                <a:lnTo>
                  <a:pt x="106680" y="190500"/>
                </a:lnTo>
                <a:lnTo>
                  <a:pt x="259080" y="114300"/>
                </a:lnTo>
                <a:lnTo>
                  <a:pt x="125730" y="114300"/>
                </a:lnTo>
                <a:lnTo>
                  <a:pt x="125730" y="76200"/>
                </a:lnTo>
                <a:lnTo>
                  <a:pt x="259080" y="76200"/>
                </a:lnTo>
                <a:lnTo>
                  <a:pt x="106680" y="0"/>
                </a:lnTo>
                <a:close/>
              </a:path>
              <a:path w="297179" h="190500">
                <a:moveTo>
                  <a:pt x="106680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106680" y="114300"/>
                </a:lnTo>
                <a:lnTo>
                  <a:pt x="106680" y="76200"/>
                </a:lnTo>
                <a:close/>
              </a:path>
              <a:path w="297179" h="190500">
                <a:moveTo>
                  <a:pt x="259080" y="76200"/>
                </a:moveTo>
                <a:lnTo>
                  <a:pt x="125730" y="76200"/>
                </a:lnTo>
                <a:lnTo>
                  <a:pt x="125730" y="114300"/>
                </a:lnTo>
                <a:lnTo>
                  <a:pt x="259080" y="114300"/>
                </a:lnTo>
                <a:lnTo>
                  <a:pt x="297180" y="95250"/>
                </a:lnTo>
                <a:lnTo>
                  <a:pt x="259080" y="76200"/>
                </a:lnTo>
                <a:close/>
              </a:path>
            </a:pathLst>
          </a:custGeom>
          <a:solidFill>
            <a:srgbClr val="706457"/>
          </a:solidFill>
        </p:spPr>
        <p:txBody>
          <a:bodyPr wrap="square" lIns="0" tIns="0" rIns="0" bIns="0" rtlCol="0"/>
          <a:lstStyle/>
          <a:p>
            <a:pPr defTabSz="342900"/>
            <a:endParaRPr sz="1350">
              <a:solidFill>
                <a:prstClr val="black"/>
              </a:solidFill>
              <a:latin typeface="Corbe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004625" y="3922775"/>
            <a:ext cx="222885" cy="142875"/>
          </a:xfrm>
          <a:custGeom>
            <a:avLst/>
            <a:gdLst/>
            <a:ahLst/>
            <a:cxnLst/>
            <a:rect l="l" t="t" r="r" b="b"/>
            <a:pathLst>
              <a:path w="297179" h="190500">
                <a:moveTo>
                  <a:pt x="106680" y="0"/>
                </a:moveTo>
                <a:lnTo>
                  <a:pt x="106680" y="190499"/>
                </a:lnTo>
                <a:lnTo>
                  <a:pt x="259080" y="114299"/>
                </a:lnTo>
                <a:lnTo>
                  <a:pt x="125730" y="114299"/>
                </a:lnTo>
                <a:lnTo>
                  <a:pt x="125730" y="76199"/>
                </a:lnTo>
                <a:lnTo>
                  <a:pt x="259080" y="76199"/>
                </a:lnTo>
                <a:lnTo>
                  <a:pt x="106680" y="0"/>
                </a:lnTo>
                <a:close/>
              </a:path>
              <a:path w="297179" h="190500">
                <a:moveTo>
                  <a:pt x="106680" y="76199"/>
                </a:moveTo>
                <a:lnTo>
                  <a:pt x="0" y="76199"/>
                </a:lnTo>
                <a:lnTo>
                  <a:pt x="0" y="114299"/>
                </a:lnTo>
                <a:lnTo>
                  <a:pt x="106680" y="114299"/>
                </a:lnTo>
                <a:lnTo>
                  <a:pt x="106680" y="76199"/>
                </a:lnTo>
                <a:close/>
              </a:path>
              <a:path w="297179" h="190500">
                <a:moveTo>
                  <a:pt x="259080" y="76199"/>
                </a:moveTo>
                <a:lnTo>
                  <a:pt x="125730" y="76199"/>
                </a:lnTo>
                <a:lnTo>
                  <a:pt x="125730" y="114299"/>
                </a:lnTo>
                <a:lnTo>
                  <a:pt x="259080" y="114299"/>
                </a:lnTo>
                <a:lnTo>
                  <a:pt x="297180" y="95249"/>
                </a:lnTo>
                <a:lnTo>
                  <a:pt x="259080" y="76199"/>
                </a:lnTo>
                <a:close/>
              </a:path>
            </a:pathLst>
          </a:custGeom>
          <a:solidFill>
            <a:srgbClr val="706457"/>
          </a:solidFill>
        </p:spPr>
        <p:txBody>
          <a:bodyPr wrap="square" lIns="0" tIns="0" rIns="0" bIns="0" rtlCol="0"/>
          <a:lstStyle/>
          <a:p>
            <a:pPr defTabSz="342900"/>
            <a:endParaRPr sz="1350">
              <a:solidFill>
                <a:prstClr val="black"/>
              </a:solidFill>
              <a:latin typeface="Corbe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004625" y="4282821"/>
            <a:ext cx="222885" cy="142875"/>
          </a:xfrm>
          <a:custGeom>
            <a:avLst/>
            <a:gdLst/>
            <a:ahLst/>
            <a:cxnLst/>
            <a:rect l="l" t="t" r="r" b="b"/>
            <a:pathLst>
              <a:path w="297179" h="190500">
                <a:moveTo>
                  <a:pt x="106680" y="0"/>
                </a:moveTo>
                <a:lnTo>
                  <a:pt x="106680" y="190500"/>
                </a:lnTo>
                <a:lnTo>
                  <a:pt x="259080" y="114300"/>
                </a:lnTo>
                <a:lnTo>
                  <a:pt x="125730" y="114300"/>
                </a:lnTo>
                <a:lnTo>
                  <a:pt x="125730" y="76200"/>
                </a:lnTo>
                <a:lnTo>
                  <a:pt x="259080" y="76200"/>
                </a:lnTo>
                <a:lnTo>
                  <a:pt x="106680" y="0"/>
                </a:lnTo>
                <a:close/>
              </a:path>
              <a:path w="297179" h="190500">
                <a:moveTo>
                  <a:pt x="106680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106680" y="114300"/>
                </a:lnTo>
                <a:lnTo>
                  <a:pt x="106680" y="76200"/>
                </a:lnTo>
                <a:close/>
              </a:path>
              <a:path w="297179" h="190500">
                <a:moveTo>
                  <a:pt x="259080" y="76200"/>
                </a:moveTo>
                <a:lnTo>
                  <a:pt x="125730" y="76200"/>
                </a:lnTo>
                <a:lnTo>
                  <a:pt x="125730" y="114300"/>
                </a:lnTo>
                <a:lnTo>
                  <a:pt x="259080" y="114300"/>
                </a:lnTo>
                <a:lnTo>
                  <a:pt x="297180" y="95250"/>
                </a:lnTo>
                <a:lnTo>
                  <a:pt x="259080" y="76200"/>
                </a:lnTo>
                <a:close/>
              </a:path>
            </a:pathLst>
          </a:custGeom>
          <a:solidFill>
            <a:srgbClr val="706457"/>
          </a:solidFill>
        </p:spPr>
        <p:txBody>
          <a:bodyPr wrap="square" lIns="0" tIns="0" rIns="0" bIns="0" rtlCol="0"/>
          <a:lstStyle/>
          <a:p>
            <a:pPr defTabSz="342900"/>
            <a:endParaRPr sz="1350">
              <a:solidFill>
                <a:prstClr val="black"/>
              </a:solidFill>
              <a:latin typeface="Corbe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004625" y="4642866"/>
            <a:ext cx="222885" cy="142875"/>
          </a:xfrm>
          <a:custGeom>
            <a:avLst/>
            <a:gdLst/>
            <a:ahLst/>
            <a:cxnLst/>
            <a:rect l="l" t="t" r="r" b="b"/>
            <a:pathLst>
              <a:path w="297179" h="190500">
                <a:moveTo>
                  <a:pt x="106680" y="0"/>
                </a:moveTo>
                <a:lnTo>
                  <a:pt x="106680" y="190500"/>
                </a:lnTo>
                <a:lnTo>
                  <a:pt x="259080" y="114300"/>
                </a:lnTo>
                <a:lnTo>
                  <a:pt x="125730" y="114300"/>
                </a:lnTo>
                <a:lnTo>
                  <a:pt x="125730" y="76200"/>
                </a:lnTo>
                <a:lnTo>
                  <a:pt x="259080" y="76200"/>
                </a:lnTo>
                <a:lnTo>
                  <a:pt x="106680" y="0"/>
                </a:lnTo>
                <a:close/>
              </a:path>
              <a:path w="297179" h="190500">
                <a:moveTo>
                  <a:pt x="106680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106680" y="114300"/>
                </a:lnTo>
                <a:lnTo>
                  <a:pt x="106680" y="76200"/>
                </a:lnTo>
                <a:close/>
              </a:path>
              <a:path w="297179" h="190500">
                <a:moveTo>
                  <a:pt x="259080" y="76200"/>
                </a:moveTo>
                <a:lnTo>
                  <a:pt x="125730" y="76200"/>
                </a:lnTo>
                <a:lnTo>
                  <a:pt x="125730" y="114300"/>
                </a:lnTo>
                <a:lnTo>
                  <a:pt x="259080" y="114300"/>
                </a:lnTo>
                <a:lnTo>
                  <a:pt x="297180" y="95250"/>
                </a:lnTo>
                <a:lnTo>
                  <a:pt x="259080" y="76200"/>
                </a:lnTo>
                <a:close/>
              </a:path>
            </a:pathLst>
          </a:custGeom>
          <a:solidFill>
            <a:srgbClr val="706457"/>
          </a:solidFill>
        </p:spPr>
        <p:txBody>
          <a:bodyPr wrap="square" lIns="0" tIns="0" rIns="0" bIns="0" rtlCol="0"/>
          <a:lstStyle/>
          <a:p>
            <a:pPr defTabSz="342900"/>
            <a:endParaRPr sz="1350">
              <a:solidFill>
                <a:prstClr val="black"/>
              </a:solidFill>
              <a:latin typeface="Corbe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388798" y="2483738"/>
            <a:ext cx="222885" cy="142875"/>
          </a:xfrm>
          <a:custGeom>
            <a:avLst/>
            <a:gdLst/>
            <a:ahLst/>
            <a:cxnLst/>
            <a:rect l="l" t="t" r="r" b="b"/>
            <a:pathLst>
              <a:path w="297179" h="190500">
                <a:moveTo>
                  <a:pt x="106679" y="0"/>
                </a:moveTo>
                <a:lnTo>
                  <a:pt x="106679" y="190500"/>
                </a:lnTo>
                <a:lnTo>
                  <a:pt x="259079" y="114300"/>
                </a:lnTo>
                <a:lnTo>
                  <a:pt x="125729" y="114300"/>
                </a:lnTo>
                <a:lnTo>
                  <a:pt x="125729" y="76200"/>
                </a:lnTo>
                <a:lnTo>
                  <a:pt x="259079" y="76200"/>
                </a:lnTo>
                <a:lnTo>
                  <a:pt x="106679" y="0"/>
                </a:lnTo>
                <a:close/>
              </a:path>
              <a:path w="297179" h="190500">
                <a:moveTo>
                  <a:pt x="106679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106679" y="114300"/>
                </a:lnTo>
                <a:lnTo>
                  <a:pt x="106679" y="76200"/>
                </a:lnTo>
                <a:close/>
              </a:path>
              <a:path w="297179" h="190500">
                <a:moveTo>
                  <a:pt x="259079" y="76200"/>
                </a:moveTo>
                <a:lnTo>
                  <a:pt x="125729" y="76200"/>
                </a:lnTo>
                <a:lnTo>
                  <a:pt x="125729" y="114300"/>
                </a:lnTo>
                <a:lnTo>
                  <a:pt x="259079" y="114300"/>
                </a:lnTo>
                <a:lnTo>
                  <a:pt x="297179" y="95250"/>
                </a:lnTo>
                <a:lnTo>
                  <a:pt x="259079" y="76200"/>
                </a:lnTo>
                <a:close/>
              </a:path>
            </a:pathLst>
          </a:custGeom>
          <a:solidFill>
            <a:srgbClr val="706457"/>
          </a:solidFill>
        </p:spPr>
        <p:txBody>
          <a:bodyPr wrap="square" lIns="0" tIns="0" rIns="0" bIns="0" rtlCol="0"/>
          <a:lstStyle/>
          <a:p>
            <a:pPr defTabSz="342900"/>
            <a:endParaRPr sz="1350">
              <a:solidFill>
                <a:prstClr val="black"/>
              </a:solidFill>
              <a:latin typeface="Corbe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388798" y="2843783"/>
            <a:ext cx="222885" cy="142875"/>
          </a:xfrm>
          <a:custGeom>
            <a:avLst/>
            <a:gdLst/>
            <a:ahLst/>
            <a:cxnLst/>
            <a:rect l="l" t="t" r="r" b="b"/>
            <a:pathLst>
              <a:path w="297179" h="190500">
                <a:moveTo>
                  <a:pt x="106679" y="0"/>
                </a:moveTo>
                <a:lnTo>
                  <a:pt x="106679" y="190500"/>
                </a:lnTo>
                <a:lnTo>
                  <a:pt x="259079" y="114300"/>
                </a:lnTo>
                <a:lnTo>
                  <a:pt x="125729" y="114300"/>
                </a:lnTo>
                <a:lnTo>
                  <a:pt x="125729" y="76200"/>
                </a:lnTo>
                <a:lnTo>
                  <a:pt x="259079" y="76200"/>
                </a:lnTo>
                <a:lnTo>
                  <a:pt x="106679" y="0"/>
                </a:lnTo>
                <a:close/>
              </a:path>
              <a:path w="297179" h="190500">
                <a:moveTo>
                  <a:pt x="106679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106679" y="114300"/>
                </a:lnTo>
                <a:lnTo>
                  <a:pt x="106679" y="76200"/>
                </a:lnTo>
                <a:close/>
              </a:path>
              <a:path w="297179" h="190500">
                <a:moveTo>
                  <a:pt x="259079" y="76200"/>
                </a:moveTo>
                <a:lnTo>
                  <a:pt x="125729" y="76200"/>
                </a:lnTo>
                <a:lnTo>
                  <a:pt x="125729" y="114300"/>
                </a:lnTo>
                <a:lnTo>
                  <a:pt x="259079" y="114300"/>
                </a:lnTo>
                <a:lnTo>
                  <a:pt x="297179" y="95250"/>
                </a:lnTo>
                <a:lnTo>
                  <a:pt x="259079" y="76200"/>
                </a:lnTo>
                <a:close/>
              </a:path>
            </a:pathLst>
          </a:custGeom>
          <a:solidFill>
            <a:srgbClr val="706457"/>
          </a:solidFill>
        </p:spPr>
        <p:txBody>
          <a:bodyPr wrap="square" lIns="0" tIns="0" rIns="0" bIns="0" rtlCol="0"/>
          <a:lstStyle/>
          <a:p>
            <a:pPr defTabSz="342900"/>
            <a:endParaRPr sz="1350">
              <a:solidFill>
                <a:prstClr val="black"/>
              </a:solidFill>
              <a:latin typeface="Corbe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388798" y="3202686"/>
            <a:ext cx="222885" cy="142875"/>
          </a:xfrm>
          <a:custGeom>
            <a:avLst/>
            <a:gdLst/>
            <a:ahLst/>
            <a:cxnLst/>
            <a:rect l="l" t="t" r="r" b="b"/>
            <a:pathLst>
              <a:path w="297179" h="190500">
                <a:moveTo>
                  <a:pt x="106679" y="0"/>
                </a:moveTo>
                <a:lnTo>
                  <a:pt x="106679" y="190500"/>
                </a:lnTo>
                <a:lnTo>
                  <a:pt x="259079" y="114300"/>
                </a:lnTo>
                <a:lnTo>
                  <a:pt x="125729" y="114300"/>
                </a:lnTo>
                <a:lnTo>
                  <a:pt x="125729" y="76200"/>
                </a:lnTo>
                <a:lnTo>
                  <a:pt x="259079" y="76200"/>
                </a:lnTo>
                <a:lnTo>
                  <a:pt x="106679" y="0"/>
                </a:lnTo>
                <a:close/>
              </a:path>
              <a:path w="297179" h="190500">
                <a:moveTo>
                  <a:pt x="106679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106679" y="114300"/>
                </a:lnTo>
                <a:lnTo>
                  <a:pt x="106679" y="76200"/>
                </a:lnTo>
                <a:close/>
              </a:path>
              <a:path w="297179" h="190500">
                <a:moveTo>
                  <a:pt x="259079" y="76200"/>
                </a:moveTo>
                <a:lnTo>
                  <a:pt x="125729" y="76200"/>
                </a:lnTo>
                <a:lnTo>
                  <a:pt x="125729" y="114300"/>
                </a:lnTo>
                <a:lnTo>
                  <a:pt x="259079" y="114300"/>
                </a:lnTo>
                <a:lnTo>
                  <a:pt x="297179" y="95250"/>
                </a:lnTo>
                <a:lnTo>
                  <a:pt x="259079" y="76200"/>
                </a:lnTo>
                <a:close/>
              </a:path>
            </a:pathLst>
          </a:custGeom>
          <a:solidFill>
            <a:srgbClr val="706457"/>
          </a:solidFill>
        </p:spPr>
        <p:txBody>
          <a:bodyPr wrap="square" lIns="0" tIns="0" rIns="0" bIns="0" rtlCol="0"/>
          <a:lstStyle/>
          <a:p>
            <a:pPr defTabSz="342900"/>
            <a:endParaRPr sz="1350">
              <a:solidFill>
                <a:prstClr val="black"/>
              </a:solidFill>
              <a:latin typeface="Corbe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388798" y="3562731"/>
            <a:ext cx="222885" cy="142875"/>
          </a:xfrm>
          <a:custGeom>
            <a:avLst/>
            <a:gdLst/>
            <a:ahLst/>
            <a:cxnLst/>
            <a:rect l="l" t="t" r="r" b="b"/>
            <a:pathLst>
              <a:path w="297179" h="190500">
                <a:moveTo>
                  <a:pt x="106679" y="0"/>
                </a:moveTo>
                <a:lnTo>
                  <a:pt x="106679" y="190500"/>
                </a:lnTo>
                <a:lnTo>
                  <a:pt x="259079" y="114300"/>
                </a:lnTo>
                <a:lnTo>
                  <a:pt x="125729" y="114300"/>
                </a:lnTo>
                <a:lnTo>
                  <a:pt x="125729" y="76200"/>
                </a:lnTo>
                <a:lnTo>
                  <a:pt x="259079" y="76200"/>
                </a:lnTo>
                <a:lnTo>
                  <a:pt x="106679" y="0"/>
                </a:lnTo>
                <a:close/>
              </a:path>
              <a:path w="297179" h="190500">
                <a:moveTo>
                  <a:pt x="106679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106679" y="114300"/>
                </a:lnTo>
                <a:lnTo>
                  <a:pt x="106679" y="76200"/>
                </a:lnTo>
                <a:close/>
              </a:path>
              <a:path w="297179" h="190500">
                <a:moveTo>
                  <a:pt x="259079" y="76200"/>
                </a:moveTo>
                <a:lnTo>
                  <a:pt x="125729" y="76200"/>
                </a:lnTo>
                <a:lnTo>
                  <a:pt x="125729" y="114300"/>
                </a:lnTo>
                <a:lnTo>
                  <a:pt x="259079" y="114300"/>
                </a:lnTo>
                <a:lnTo>
                  <a:pt x="297179" y="95250"/>
                </a:lnTo>
                <a:lnTo>
                  <a:pt x="259079" y="76200"/>
                </a:lnTo>
                <a:close/>
              </a:path>
            </a:pathLst>
          </a:custGeom>
          <a:solidFill>
            <a:srgbClr val="706457"/>
          </a:solidFill>
        </p:spPr>
        <p:txBody>
          <a:bodyPr wrap="square" lIns="0" tIns="0" rIns="0" bIns="0" rtlCol="0"/>
          <a:lstStyle/>
          <a:p>
            <a:pPr defTabSz="342900"/>
            <a:endParaRPr sz="1350">
              <a:solidFill>
                <a:prstClr val="black"/>
              </a:solidFill>
              <a:latin typeface="Corbe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388798" y="3922775"/>
            <a:ext cx="222885" cy="142875"/>
          </a:xfrm>
          <a:custGeom>
            <a:avLst/>
            <a:gdLst/>
            <a:ahLst/>
            <a:cxnLst/>
            <a:rect l="l" t="t" r="r" b="b"/>
            <a:pathLst>
              <a:path w="297179" h="190500">
                <a:moveTo>
                  <a:pt x="106679" y="0"/>
                </a:moveTo>
                <a:lnTo>
                  <a:pt x="106679" y="190499"/>
                </a:lnTo>
                <a:lnTo>
                  <a:pt x="259079" y="114299"/>
                </a:lnTo>
                <a:lnTo>
                  <a:pt x="125729" y="114299"/>
                </a:lnTo>
                <a:lnTo>
                  <a:pt x="125729" y="76199"/>
                </a:lnTo>
                <a:lnTo>
                  <a:pt x="259079" y="76199"/>
                </a:lnTo>
                <a:lnTo>
                  <a:pt x="106679" y="0"/>
                </a:lnTo>
                <a:close/>
              </a:path>
              <a:path w="297179" h="190500">
                <a:moveTo>
                  <a:pt x="106679" y="76199"/>
                </a:moveTo>
                <a:lnTo>
                  <a:pt x="0" y="76199"/>
                </a:lnTo>
                <a:lnTo>
                  <a:pt x="0" y="114299"/>
                </a:lnTo>
                <a:lnTo>
                  <a:pt x="106679" y="114299"/>
                </a:lnTo>
                <a:lnTo>
                  <a:pt x="106679" y="76199"/>
                </a:lnTo>
                <a:close/>
              </a:path>
              <a:path w="297179" h="190500">
                <a:moveTo>
                  <a:pt x="259079" y="76199"/>
                </a:moveTo>
                <a:lnTo>
                  <a:pt x="125729" y="76199"/>
                </a:lnTo>
                <a:lnTo>
                  <a:pt x="125729" y="114299"/>
                </a:lnTo>
                <a:lnTo>
                  <a:pt x="259079" y="114299"/>
                </a:lnTo>
                <a:lnTo>
                  <a:pt x="297179" y="95249"/>
                </a:lnTo>
                <a:lnTo>
                  <a:pt x="259079" y="76199"/>
                </a:lnTo>
                <a:close/>
              </a:path>
            </a:pathLst>
          </a:custGeom>
          <a:solidFill>
            <a:srgbClr val="706457"/>
          </a:solidFill>
        </p:spPr>
        <p:txBody>
          <a:bodyPr wrap="square" lIns="0" tIns="0" rIns="0" bIns="0" rtlCol="0"/>
          <a:lstStyle/>
          <a:p>
            <a:pPr defTabSz="342900"/>
            <a:endParaRPr sz="1350">
              <a:solidFill>
                <a:prstClr val="black"/>
              </a:solidFill>
              <a:latin typeface="Corbe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388798" y="4282821"/>
            <a:ext cx="222885" cy="142875"/>
          </a:xfrm>
          <a:custGeom>
            <a:avLst/>
            <a:gdLst/>
            <a:ahLst/>
            <a:cxnLst/>
            <a:rect l="l" t="t" r="r" b="b"/>
            <a:pathLst>
              <a:path w="297179" h="190500">
                <a:moveTo>
                  <a:pt x="106679" y="0"/>
                </a:moveTo>
                <a:lnTo>
                  <a:pt x="106679" y="190500"/>
                </a:lnTo>
                <a:lnTo>
                  <a:pt x="259079" y="114300"/>
                </a:lnTo>
                <a:lnTo>
                  <a:pt x="125729" y="114300"/>
                </a:lnTo>
                <a:lnTo>
                  <a:pt x="125729" y="76200"/>
                </a:lnTo>
                <a:lnTo>
                  <a:pt x="259079" y="76200"/>
                </a:lnTo>
                <a:lnTo>
                  <a:pt x="106679" y="0"/>
                </a:lnTo>
                <a:close/>
              </a:path>
              <a:path w="297179" h="190500">
                <a:moveTo>
                  <a:pt x="106679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106679" y="114300"/>
                </a:lnTo>
                <a:lnTo>
                  <a:pt x="106679" y="76200"/>
                </a:lnTo>
                <a:close/>
              </a:path>
              <a:path w="297179" h="190500">
                <a:moveTo>
                  <a:pt x="259079" y="76200"/>
                </a:moveTo>
                <a:lnTo>
                  <a:pt x="125729" y="76200"/>
                </a:lnTo>
                <a:lnTo>
                  <a:pt x="125729" y="114300"/>
                </a:lnTo>
                <a:lnTo>
                  <a:pt x="259079" y="114300"/>
                </a:lnTo>
                <a:lnTo>
                  <a:pt x="297179" y="95250"/>
                </a:lnTo>
                <a:lnTo>
                  <a:pt x="259079" y="76200"/>
                </a:lnTo>
                <a:close/>
              </a:path>
            </a:pathLst>
          </a:custGeom>
          <a:solidFill>
            <a:srgbClr val="706457"/>
          </a:solidFill>
        </p:spPr>
        <p:txBody>
          <a:bodyPr wrap="square" lIns="0" tIns="0" rIns="0" bIns="0" rtlCol="0"/>
          <a:lstStyle/>
          <a:p>
            <a:pPr defTabSz="342900"/>
            <a:endParaRPr sz="1350">
              <a:solidFill>
                <a:prstClr val="black"/>
              </a:solidFill>
              <a:latin typeface="Corbe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388798" y="4642866"/>
            <a:ext cx="222885" cy="142875"/>
          </a:xfrm>
          <a:custGeom>
            <a:avLst/>
            <a:gdLst/>
            <a:ahLst/>
            <a:cxnLst/>
            <a:rect l="l" t="t" r="r" b="b"/>
            <a:pathLst>
              <a:path w="297179" h="190500">
                <a:moveTo>
                  <a:pt x="106679" y="0"/>
                </a:moveTo>
                <a:lnTo>
                  <a:pt x="106679" y="190500"/>
                </a:lnTo>
                <a:lnTo>
                  <a:pt x="259079" y="114300"/>
                </a:lnTo>
                <a:lnTo>
                  <a:pt x="125729" y="114300"/>
                </a:lnTo>
                <a:lnTo>
                  <a:pt x="125729" y="76200"/>
                </a:lnTo>
                <a:lnTo>
                  <a:pt x="259079" y="76200"/>
                </a:lnTo>
                <a:lnTo>
                  <a:pt x="106679" y="0"/>
                </a:lnTo>
                <a:close/>
              </a:path>
              <a:path w="297179" h="190500">
                <a:moveTo>
                  <a:pt x="106679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106679" y="114300"/>
                </a:lnTo>
                <a:lnTo>
                  <a:pt x="106679" y="76200"/>
                </a:lnTo>
                <a:close/>
              </a:path>
              <a:path w="297179" h="190500">
                <a:moveTo>
                  <a:pt x="259079" y="76200"/>
                </a:moveTo>
                <a:lnTo>
                  <a:pt x="125729" y="76200"/>
                </a:lnTo>
                <a:lnTo>
                  <a:pt x="125729" y="114300"/>
                </a:lnTo>
                <a:lnTo>
                  <a:pt x="259079" y="114300"/>
                </a:lnTo>
                <a:lnTo>
                  <a:pt x="297179" y="95250"/>
                </a:lnTo>
                <a:lnTo>
                  <a:pt x="259079" y="76200"/>
                </a:lnTo>
                <a:close/>
              </a:path>
            </a:pathLst>
          </a:custGeom>
          <a:solidFill>
            <a:srgbClr val="706457"/>
          </a:solidFill>
        </p:spPr>
        <p:txBody>
          <a:bodyPr wrap="square" lIns="0" tIns="0" rIns="0" bIns="0" rtlCol="0"/>
          <a:lstStyle/>
          <a:p>
            <a:pPr defTabSz="342900"/>
            <a:endParaRPr sz="1350">
              <a:solidFill>
                <a:prstClr val="black"/>
              </a:solidFill>
              <a:latin typeface="Corbe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707510" y="3544825"/>
            <a:ext cx="204788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342900"/>
            <a:r>
              <a:rPr sz="1050" spc="-4" dirty="0">
                <a:solidFill>
                  <a:prstClr val="black"/>
                </a:solidFill>
                <a:latin typeface="Calibri"/>
                <a:cs typeface="Calibri"/>
              </a:rPr>
              <a:t>MC</a:t>
            </a:r>
            <a:endParaRPr sz="10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067434" y="2597796"/>
            <a:ext cx="1164918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8661" marR="3810" indent="134779" defTabSz="342900">
              <a:lnSpc>
                <a:spcPts val="855"/>
              </a:lnSpc>
            </a:pPr>
            <a:r>
              <a:rPr sz="82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825" spc="-8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825" dirty="0">
                <a:solidFill>
                  <a:prstClr val="black"/>
                </a:solidFill>
                <a:latin typeface="Calibri"/>
                <a:cs typeface="Calibri"/>
              </a:rPr>
              <a:t>E  </a:t>
            </a:r>
            <a:r>
              <a:rPr sz="825" spc="-4" dirty="0">
                <a:solidFill>
                  <a:prstClr val="black"/>
                </a:solidFill>
                <a:latin typeface="Calibri"/>
                <a:cs typeface="Calibri"/>
              </a:rPr>
              <a:t>SCF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621506" defTabSz="342900">
              <a:lnSpc>
                <a:spcPts val="799"/>
              </a:lnSpc>
            </a:pPr>
            <a:r>
              <a:rPr sz="825" spc="-4" dirty="0">
                <a:solidFill>
                  <a:prstClr val="black"/>
                </a:solidFill>
                <a:latin typeface="Calibri"/>
                <a:cs typeface="Calibri"/>
              </a:rPr>
              <a:t>IgG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defTabSz="342900">
              <a:lnSpc>
                <a:spcPts val="896"/>
              </a:lnSpc>
              <a:spcBef>
                <a:spcPts val="26"/>
              </a:spcBef>
            </a:pPr>
            <a:r>
              <a:rPr sz="825" spc="-4" dirty="0">
                <a:solidFill>
                  <a:prstClr val="black"/>
                </a:solidFill>
                <a:latin typeface="Calibri"/>
                <a:cs typeface="Calibri"/>
              </a:rPr>
              <a:t>LPS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525" marR="337185" indent="101918" defTabSz="342900">
              <a:lnSpc>
                <a:spcPts val="893"/>
              </a:lnSpc>
              <a:spcBef>
                <a:spcPts val="23"/>
              </a:spcBef>
            </a:pPr>
            <a:r>
              <a:rPr sz="825" spc="-4" dirty="0">
                <a:solidFill>
                  <a:prstClr val="black"/>
                </a:solidFill>
                <a:latin typeface="Calibri"/>
                <a:cs typeface="Calibri"/>
              </a:rPr>
              <a:t>Compl</a:t>
            </a:r>
            <a:r>
              <a:rPr sz="825" dirty="0">
                <a:solidFill>
                  <a:prstClr val="black"/>
                </a:solidFill>
                <a:latin typeface="Calibri"/>
                <a:cs typeface="Calibri"/>
              </a:rPr>
              <a:t>ement  </a:t>
            </a:r>
            <a:r>
              <a:rPr sz="825" spc="-4" dirty="0">
                <a:solidFill>
                  <a:prstClr val="black"/>
                </a:solidFill>
                <a:latin typeface="Calibri"/>
                <a:cs typeface="Calibri"/>
              </a:rPr>
              <a:t>Anaphylatoxins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5720" marR="359569" indent="-36671" defTabSz="342900">
              <a:lnSpc>
                <a:spcPts val="855"/>
              </a:lnSpc>
              <a:spcBef>
                <a:spcPts val="64"/>
              </a:spcBef>
            </a:pPr>
            <a:r>
              <a:rPr sz="825" dirty="0">
                <a:solidFill>
                  <a:prstClr val="black"/>
                </a:solidFill>
                <a:latin typeface="Calibri"/>
                <a:cs typeface="Calibri"/>
              </a:rPr>
              <a:t>Ne</a:t>
            </a:r>
            <a:r>
              <a:rPr sz="825" spc="-4" dirty="0">
                <a:solidFill>
                  <a:prstClr val="black"/>
                </a:solidFill>
                <a:latin typeface="Calibri"/>
                <a:cs typeface="Calibri"/>
              </a:rPr>
              <a:t>uropep</a:t>
            </a:r>
            <a:r>
              <a:rPr sz="825" spc="-8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82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825" spc="-8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825" dirty="0">
                <a:solidFill>
                  <a:prstClr val="black"/>
                </a:solidFill>
                <a:latin typeface="Calibri"/>
                <a:cs typeface="Calibri"/>
              </a:rPr>
              <a:t>es  </a:t>
            </a:r>
            <a:r>
              <a:rPr sz="825" spc="-4" dirty="0">
                <a:solidFill>
                  <a:prstClr val="black"/>
                </a:solidFill>
                <a:latin typeface="Calibri"/>
                <a:cs typeface="Calibri"/>
              </a:rPr>
              <a:t>Endothelin-1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977103" y="3456240"/>
            <a:ext cx="1047845" cy="12400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914" marR="323850" indent="-42863" algn="ctr" defTabSz="342900"/>
            <a:r>
              <a:rPr sz="825" dirty="0">
                <a:solidFill>
                  <a:prstClr val="black"/>
                </a:solidFill>
                <a:latin typeface="Calibri"/>
                <a:cs typeface="Calibri"/>
              </a:rPr>
              <a:t>Bacteria  I</a:t>
            </a:r>
            <a:r>
              <a:rPr sz="825" spc="-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825" spc="-8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825" dirty="0">
                <a:solidFill>
                  <a:prstClr val="black"/>
                </a:solidFill>
                <a:latin typeface="Calibri"/>
                <a:cs typeface="Calibri"/>
              </a:rPr>
              <a:t>erle</a:t>
            </a:r>
            <a:r>
              <a:rPr sz="825" spc="-4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825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825" spc="-4" dirty="0">
                <a:solidFill>
                  <a:prstClr val="black"/>
                </a:solidFill>
                <a:latin typeface="Calibri"/>
                <a:cs typeface="Calibri"/>
              </a:rPr>
              <a:t>ins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525" defTabSz="342900">
              <a:lnSpc>
                <a:spcPts val="818"/>
              </a:lnSpc>
            </a:pPr>
            <a:r>
              <a:rPr sz="825" spc="-4" dirty="0">
                <a:solidFill>
                  <a:prstClr val="black"/>
                </a:solidFill>
                <a:latin typeface="Calibri"/>
                <a:cs typeface="Calibri"/>
              </a:rPr>
              <a:t>Chemokines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R="204311" algn="ctr" defTabSz="342900">
              <a:lnSpc>
                <a:spcPts val="926"/>
              </a:lnSpc>
            </a:pPr>
            <a:r>
              <a:rPr sz="825" spc="-4" dirty="0">
                <a:solidFill>
                  <a:prstClr val="black"/>
                </a:solidFill>
                <a:latin typeface="Calibri"/>
                <a:cs typeface="Calibri"/>
              </a:rPr>
              <a:t>Oxytocine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5245" defTabSz="342900">
              <a:lnSpc>
                <a:spcPts val="870"/>
              </a:lnSpc>
            </a:pPr>
            <a:r>
              <a:rPr sz="825" dirty="0">
                <a:solidFill>
                  <a:prstClr val="black"/>
                </a:solidFill>
                <a:latin typeface="Calibri"/>
                <a:cs typeface="Calibri"/>
              </a:rPr>
              <a:t>Leukotriene</a:t>
            </a:r>
          </a:p>
          <a:p>
            <a:pPr marL="247174" defTabSz="342900">
              <a:lnSpc>
                <a:spcPts val="870"/>
              </a:lnSpc>
            </a:pPr>
            <a:r>
              <a:rPr sz="825" spc="-4" dirty="0">
                <a:solidFill>
                  <a:prstClr val="black"/>
                </a:solidFill>
                <a:latin typeface="Calibri"/>
                <a:cs typeface="Calibri"/>
              </a:rPr>
              <a:t>POMCs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6203" marR="232410" indent="-74295" defTabSz="342900">
              <a:lnSpc>
                <a:spcPts val="818"/>
              </a:lnSpc>
              <a:spcBef>
                <a:spcPts val="139"/>
              </a:spcBef>
            </a:pPr>
            <a:r>
              <a:rPr sz="825" spc="-4" dirty="0">
                <a:solidFill>
                  <a:prstClr val="black"/>
                </a:solidFill>
                <a:latin typeface="Calibri"/>
                <a:cs typeface="Calibri"/>
              </a:rPr>
              <a:t>Prostaglandins  Can</a:t>
            </a:r>
            <a:r>
              <a:rPr sz="825" spc="-8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82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825" spc="-4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82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825" spc="-8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825" spc="-4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82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825" spc="-8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82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260985" defTabSz="342900">
              <a:lnSpc>
                <a:spcPts val="686"/>
              </a:lnSpc>
            </a:pPr>
            <a:r>
              <a:rPr sz="825" spc="-4" dirty="0">
                <a:solidFill>
                  <a:prstClr val="black"/>
                </a:solidFill>
                <a:latin typeface="Calibri"/>
                <a:cs typeface="Calibri"/>
              </a:rPr>
              <a:t>Adenosine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33864" defTabSz="342900">
              <a:lnSpc>
                <a:spcPts val="836"/>
              </a:lnSpc>
            </a:pPr>
            <a:r>
              <a:rPr sz="825" spc="-4" dirty="0">
                <a:solidFill>
                  <a:prstClr val="black"/>
                </a:solidFill>
                <a:latin typeface="Calibri"/>
                <a:cs typeface="Calibri"/>
              </a:rPr>
              <a:t>Urokinase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93395" defTabSz="342900">
              <a:spcBef>
                <a:spcPts val="49"/>
              </a:spcBef>
            </a:pPr>
            <a:r>
              <a:rPr sz="825" spc="-4" dirty="0">
                <a:solidFill>
                  <a:prstClr val="black"/>
                </a:solidFill>
                <a:latin typeface="Calibri"/>
                <a:cs typeface="Calibri"/>
              </a:rPr>
              <a:t>Capsaicin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914459" y="4672679"/>
            <a:ext cx="65723" cy="121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342900"/>
            <a:r>
              <a:rPr sz="788" dirty="0">
                <a:solidFill>
                  <a:prstClr val="black"/>
                </a:solidFill>
                <a:latin typeface="Calibri"/>
                <a:cs typeface="Calibri"/>
              </a:rPr>
              <a:t>?</a:t>
            </a:r>
            <a:endParaRPr sz="788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581115" y="2626614"/>
            <a:ext cx="50959" cy="7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342900"/>
            <a:r>
              <a:rPr sz="488" spc="8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endParaRPr sz="488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497675" y="2570416"/>
            <a:ext cx="21002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342900"/>
            <a:r>
              <a:rPr sz="750" spc="-4" dirty="0">
                <a:solidFill>
                  <a:prstClr val="black"/>
                </a:solidFill>
                <a:latin typeface="Calibri"/>
                <a:cs typeface="Calibri"/>
              </a:rPr>
              <a:t>Fc</a:t>
            </a:r>
            <a:r>
              <a:rPr sz="750" spc="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8" dirty="0">
                <a:solidFill>
                  <a:prstClr val="black"/>
                </a:solidFill>
                <a:latin typeface="Calibri"/>
                <a:cs typeface="Calibri"/>
              </a:rPr>
              <a:t>RI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379469" y="2674429"/>
            <a:ext cx="12192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342900"/>
            <a:r>
              <a:rPr sz="750" spc="-8" dirty="0">
                <a:solidFill>
                  <a:prstClr val="black"/>
                </a:solidFill>
                <a:latin typeface="Calibri"/>
                <a:cs typeface="Calibri"/>
              </a:rPr>
              <a:t>Kit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217830" y="2802446"/>
            <a:ext cx="290513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97154" defTabSz="342900">
              <a:lnSpc>
                <a:spcPts val="788"/>
              </a:lnSpc>
            </a:pPr>
            <a:r>
              <a:rPr sz="750" spc="-8" dirty="0">
                <a:solidFill>
                  <a:prstClr val="black"/>
                </a:solidFill>
                <a:latin typeface="Calibri"/>
                <a:cs typeface="Calibri"/>
              </a:rPr>
              <a:t>Fc</a:t>
            </a:r>
            <a:r>
              <a:rPr sz="750" spc="-8" dirty="0">
                <a:solidFill>
                  <a:prstClr val="black"/>
                </a:solidFill>
                <a:latin typeface="Symbol"/>
                <a:cs typeface="Symbol"/>
              </a:rPr>
              <a:t></a:t>
            </a:r>
            <a:r>
              <a:rPr sz="750" spc="-4" dirty="0">
                <a:solidFill>
                  <a:prstClr val="black"/>
                </a:solidFill>
                <a:latin typeface="Calibri"/>
                <a:cs typeface="Calibri"/>
              </a:rPr>
              <a:t>R  </a:t>
            </a:r>
            <a:r>
              <a:rPr sz="750" spc="-8" dirty="0">
                <a:solidFill>
                  <a:prstClr val="black"/>
                </a:solidFill>
                <a:latin typeface="Calibri"/>
                <a:cs typeface="Calibri"/>
              </a:rPr>
              <a:t>TLRs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035618" y="3006376"/>
            <a:ext cx="611029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8593" defTabSz="342900"/>
            <a:r>
              <a:rPr sz="750" spc="-4" dirty="0">
                <a:solidFill>
                  <a:prstClr val="black"/>
                </a:solidFill>
                <a:latin typeface="Calibri"/>
                <a:cs typeface="Calibri"/>
              </a:rPr>
              <a:t>CR1/2,</a:t>
            </a:r>
            <a:r>
              <a:rPr sz="750" spc="-4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4" dirty="0">
                <a:solidFill>
                  <a:prstClr val="black"/>
                </a:solidFill>
                <a:latin typeface="Calibri"/>
                <a:cs typeface="Calibri"/>
              </a:rPr>
              <a:t>CR3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  <a:p>
            <a:pPr marL="55721" marR="9049" indent="102870" defTabSz="342900">
              <a:lnSpc>
                <a:spcPts val="773"/>
              </a:lnSpc>
              <a:spcBef>
                <a:spcPts val="143"/>
              </a:spcBef>
            </a:pPr>
            <a:r>
              <a:rPr sz="750" spc="-4" dirty="0">
                <a:solidFill>
                  <a:prstClr val="black"/>
                </a:solidFill>
                <a:latin typeface="Calibri"/>
                <a:cs typeface="Calibri"/>
              </a:rPr>
              <a:t>C3aR,</a:t>
            </a:r>
            <a:r>
              <a:rPr sz="750" spc="-5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4" dirty="0">
                <a:solidFill>
                  <a:prstClr val="black"/>
                </a:solidFill>
                <a:latin typeface="Calibri"/>
                <a:cs typeface="Calibri"/>
              </a:rPr>
              <a:t>C5aR  NK1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  <a:p>
            <a:pPr marL="9525" defTabSz="342900">
              <a:spcBef>
                <a:spcPts val="23"/>
              </a:spcBef>
            </a:pPr>
            <a:r>
              <a:rPr sz="750" spc="-4" dirty="0">
                <a:solidFill>
                  <a:prstClr val="black"/>
                </a:solidFill>
                <a:latin typeface="Calibri"/>
                <a:cs typeface="Calibri"/>
              </a:rPr>
              <a:t>ET</a:t>
            </a:r>
            <a:r>
              <a:rPr sz="731" spc="-5" baseline="-21367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50" spc="-4" dirty="0">
                <a:solidFill>
                  <a:prstClr val="black"/>
                </a:solidFill>
                <a:latin typeface="Calibri"/>
                <a:cs typeface="Calibri"/>
              </a:rPr>
              <a:t>/ET</a:t>
            </a:r>
            <a:r>
              <a:rPr sz="731" spc="-5" baseline="-21367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endParaRPr sz="731" baseline="-213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992945" y="3451002"/>
            <a:ext cx="223838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342900"/>
            <a:r>
              <a:rPr sz="750" spc="-8" dirty="0">
                <a:solidFill>
                  <a:prstClr val="black"/>
                </a:solidFill>
                <a:latin typeface="Calibri"/>
                <a:cs typeface="Calibri"/>
              </a:rPr>
              <a:t>CD48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973229" y="3577285"/>
            <a:ext cx="570071" cy="1105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23" marR="170021" indent="-18098" defTabSz="342900">
              <a:lnSpc>
                <a:spcPct val="95100"/>
              </a:lnSpc>
            </a:pPr>
            <a:r>
              <a:rPr sz="750" spc="-4" dirty="0">
                <a:solidFill>
                  <a:prstClr val="black"/>
                </a:solidFill>
                <a:latin typeface="Calibri"/>
                <a:cs typeface="Calibri"/>
              </a:rPr>
              <a:t>IL</a:t>
            </a:r>
            <a:r>
              <a:rPr sz="750" spc="-8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750" spc="-4" dirty="0">
                <a:solidFill>
                  <a:prstClr val="black"/>
                </a:solidFill>
                <a:latin typeface="Calibri"/>
                <a:cs typeface="Calibri"/>
              </a:rPr>
              <a:t>3,4,15R  </a:t>
            </a:r>
            <a:r>
              <a:rPr sz="750" spc="-8" dirty="0">
                <a:solidFill>
                  <a:prstClr val="black"/>
                </a:solidFill>
                <a:latin typeface="Calibri"/>
                <a:cs typeface="Calibri"/>
              </a:rPr>
              <a:t>CCR3  </a:t>
            </a:r>
            <a:r>
              <a:rPr sz="750" spc="-4" dirty="0">
                <a:solidFill>
                  <a:prstClr val="black"/>
                </a:solidFill>
                <a:latin typeface="Calibri"/>
                <a:cs typeface="Calibri"/>
              </a:rPr>
              <a:t>OTRs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  <a:p>
            <a:pPr marL="159544" marR="3810" indent="-23336" defTabSz="342900">
              <a:lnSpc>
                <a:spcPct val="95700"/>
              </a:lnSpc>
              <a:spcBef>
                <a:spcPts val="56"/>
              </a:spcBef>
            </a:pPr>
            <a:r>
              <a:rPr sz="750" spc="-8" dirty="0">
                <a:solidFill>
                  <a:prstClr val="black"/>
                </a:solidFill>
                <a:latin typeface="Calibri"/>
                <a:cs typeface="Calibri"/>
              </a:rPr>
              <a:t>CysLT1R  </a:t>
            </a:r>
            <a:r>
              <a:rPr sz="750" spc="-4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750" spc="-8" dirty="0">
                <a:solidFill>
                  <a:prstClr val="black"/>
                </a:solidFill>
                <a:latin typeface="Calibri"/>
                <a:cs typeface="Calibri"/>
              </a:rPr>
              <a:t>G1/MCS  </a:t>
            </a:r>
            <a:r>
              <a:rPr sz="750" spc="-4" dirty="0">
                <a:solidFill>
                  <a:prstClr val="black"/>
                </a:solidFill>
                <a:latin typeface="Calibri"/>
                <a:cs typeface="Calibri"/>
              </a:rPr>
              <a:t>EP1/EP3  CB1/CB2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  <a:p>
            <a:pPr marR="32385" algn="r" defTabSz="342900">
              <a:lnSpc>
                <a:spcPts val="803"/>
              </a:lnSpc>
            </a:pPr>
            <a:r>
              <a:rPr sz="750" spc="-8" dirty="0">
                <a:solidFill>
                  <a:prstClr val="black"/>
                </a:solidFill>
                <a:latin typeface="Calibri"/>
                <a:cs typeface="Calibri"/>
              </a:rPr>
              <a:t>A2</a:t>
            </a:r>
            <a:r>
              <a:rPr sz="750" spc="-4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750" spc="-8" dirty="0">
                <a:solidFill>
                  <a:prstClr val="black"/>
                </a:solidFill>
                <a:latin typeface="Calibri"/>
                <a:cs typeface="Calibri"/>
              </a:rPr>
              <a:t>/</a:t>
            </a:r>
            <a:r>
              <a:rPr sz="750" spc="-4" dirty="0">
                <a:solidFill>
                  <a:prstClr val="black"/>
                </a:solidFill>
                <a:latin typeface="Calibri"/>
                <a:cs typeface="Calibri"/>
              </a:rPr>
              <a:t>A3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  <a:p>
            <a:pPr marL="424339" marR="19050" indent="-85248" algn="r" defTabSz="342900">
              <a:lnSpc>
                <a:spcPts val="840"/>
              </a:lnSpc>
              <a:spcBef>
                <a:spcPts val="86"/>
              </a:spcBef>
            </a:pPr>
            <a:r>
              <a:rPr sz="750" spc="-4" dirty="0">
                <a:solidFill>
                  <a:prstClr val="black"/>
                </a:solidFill>
                <a:latin typeface="Calibri"/>
                <a:cs typeface="Calibri"/>
              </a:rPr>
              <a:t>uPAR  </a:t>
            </a:r>
            <a:r>
              <a:rPr sz="750" spc="-8" dirty="0">
                <a:solidFill>
                  <a:prstClr val="black"/>
                </a:solidFill>
                <a:latin typeface="Calibri"/>
                <a:cs typeface="Calibri"/>
              </a:rPr>
              <a:t>VR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509772" y="4667821"/>
            <a:ext cx="452438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342900"/>
            <a:r>
              <a:rPr sz="750" spc="-4" dirty="0">
                <a:solidFill>
                  <a:prstClr val="black"/>
                </a:solidFill>
                <a:latin typeface="Calibri"/>
                <a:cs typeface="Calibri"/>
              </a:rPr>
              <a:t>PIR A/PIR</a:t>
            </a:r>
            <a:r>
              <a:rPr sz="750" spc="-7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4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endParaRPr sz="7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303395" y="2487167"/>
            <a:ext cx="718937" cy="2387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342900"/>
            <a:endParaRPr sz="1350">
              <a:solidFill>
                <a:prstClr val="black"/>
              </a:solidFill>
              <a:latin typeface="Corbe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307967" y="2528316"/>
            <a:ext cx="710936" cy="2334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342900"/>
            <a:endParaRPr sz="1350">
              <a:solidFill>
                <a:prstClr val="black"/>
              </a:solidFill>
              <a:latin typeface="Corbe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322826" y="2506599"/>
            <a:ext cx="642461" cy="225783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64294" rIns="0" bIns="0" rtlCol="0">
            <a:spAutoFit/>
          </a:bodyPr>
          <a:lstStyle/>
          <a:p>
            <a:pPr marL="476" algn="ctr" defTabSz="342900">
              <a:spcBef>
                <a:spcPts val="506"/>
              </a:spcBef>
            </a:pPr>
            <a:r>
              <a:rPr sz="750" spc="-4" dirty="0">
                <a:solidFill>
                  <a:prstClr val="black"/>
                </a:solidFill>
                <a:latin typeface="Calibri"/>
                <a:cs typeface="Calibri"/>
              </a:rPr>
              <a:t>IL-1,</a:t>
            </a:r>
            <a:r>
              <a:rPr sz="750" spc="-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4" dirty="0">
                <a:solidFill>
                  <a:prstClr val="black"/>
                </a:solidFill>
                <a:latin typeface="Calibri"/>
                <a:cs typeface="Calibri"/>
              </a:rPr>
              <a:t>IL-2,</a:t>
            </a:r>
            <a:endParaRPr sz="7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76" algn="ctr" defTabSz="342900"/>
            <a:r>
              <a:rPr sz="750" spc="-4" dirty="0">
                <a:solidFill>
                  <a:prstClr val="black"/>
                </a:solidFill>
                <a:latin typeface="Calibri"/>
                <a:cs typeface="Calibri"/>
              </a:rPr>
              <a:t>IL-3,</a:t>
            </a:r>
            <a:r>
              <a:rPr sz="750" spc="-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4" dirty="0">
                <a:solidFill>
                  <a:prstClr val="black"/>
                </a:solidFill>
                <a:latin typeface="Calibri"/>
                <a:cs typeface="Calibri"/>
              </a:rPr>
              <a:t>IL-4,</a:t>
            </a:r>
            <a:endParaRPr sz="7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76" algn="ctr" defTabSz="342900"/>
            <a:r>
              <a:rPr sz="750" spc="-4" dirty="0">
                <a:solidFill>
                  <a:prstClr val="black"/>
                </a:solidFill>
                <a:latin typeface="Calibri"/>
                <a:cs typeface="Calibri"/>
              </a:rPr>
              <a:t>IL-5,</a:t>
            </a:r>
            <a:r>
              <a:rPr sz="750" spc="-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4" dirty="0">
                <a:solidFill>
                  <a:prstClr val="black"/>
                </a:solidFill>
                <a:latin typeface="Calibri"/>
                <a:cs typeface="Calibri"/>
              </a:rPr>
              <a:t>IL-6,</a:t>
            </a:r>
            <a:endParaRPr sz="7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05728" marR="98584" indent="-953" algn="ctr" defTabSz="342900"/>
            <a:r>
              <a:rPr sz="750" spc="-4" dirty="0">
                <a:solidFill>
                  <a:prstClr val="black"/>
                </a:solidFill>
                <a:latin typeface="Calibri"/>
                <a:cs typeface="Calibri"/>
              </a:rPr>
              <a:t>IL-8, IL-10,  IL-13,</a:t>
            </a:r>
            <a:r>
              <a:rPr sz="750" spc="-4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8" dirty="0">
                <a:solidFill>
                  <a:prstClr val="black"/>
                </a:solidFill>
                <a:latin typeface="Calibri"/>
                <a:cs typeface="Calibri"/>
              </a:rPr>
              <a:t>TNF,</a:t>
            </a:r>
            <a:endParaRPr sz="7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7631" marR="91440" indent="476" algn="ctr" defTabSz="342900">
              <a:lnSpc>
                <a:spcPct val="99900"/>
              </a:lnSpc>
              <a:spcBef>
                <a:spcPts val="8"/>
              </a:spcBef>
            </a:pPr>
            <a:r>
              <a:rPr sz="750" spc="-4" dirty="0">
                <a:solidFill>
                  <a:prstClr val="black"/>
                </a:solidFill>
                <a:latin typeface="Calibri"/>
                <a:cs typeface="Calibri"/>
              </a:rPr>
              <a:t>MIPs,</a:t>
            </a:r>
            <a:r>
              <a:rPr sz="750" spc="-4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4" dirty="0">
                <a:solidFill>
                  <a:prstClr val="black"/>
                </a:solidFill>
                <a:latin typeface="Calibri"/>
                <a:cs typeface="Calibri"/>
              </a:rPr>
              <a:t>IFN-</a:t>
            </a:r>
            <a:r>
              <a:rPr sz="750" spc="-4" dirty="0">
                <a:solidFill>
                  <a:prstClr val="black"/>
                </a:solidFill>
                <a:latin typeface="Symbol"/>
                <a:cs typeface="Symbol"/>
              </a:rPr>
              <a:t></a:t>
            </a:r>
            <a:r>
              <a:rPr sz="750" spc="-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750" spc="-8" dirty="0">
                <a:solidFill>
                  <a:prstClr val="black"/>
                </a:solidFill>
                <a:latin typeface="Calibri"/>
                <a:cs typeface="Calibri"/>
              </a:rPr>
              <a:t>GM-CSF,  TGF-b,  bFGF,  VPF/VEGF,  </a:t>
            </a:r>
            <a:r>
              <a:rPr sz="750" b="1" spc="-4" dirty="0">
                <a:solidFill>
                  <a:prstClr val="black"/>
                </a:solidFill>
                <a:latin typeface="Calibri"/>
                <a:cs typeface="Calibri"/>
              </a:rPr>
              <a:t>PGD</a:t>
            </a:r>
            <a:r>
              <a:rPr sz="731" b="1" spc="-5" baseline="-21367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50" b="1" spc="-4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750" b="1" spc="-3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b="1" spc="-4" dirty="0">
                <a:solidFill>
                  <a:prstClr val="black"/>
                </a:solidFill>
                <a:latin typeface="Calibri"/>
                <a:cs typeface="Calibri"/>
              </a:rPr>
              <a:t>LTB</a:t>
            </a:r>
            <a:r>
              <a:rPr sz="731" b="1" spc="-5" baseline="-21367" dirty="0">
                <a:solidFill>
                  <a:prstClr val="black"/>
                </a:solidFill>
                <a:latin typeface="Calibri"/>
                <a:cs typeface="Calibri"/>
              </a:rPr>
              <a:t>4</a:t>
            </a:r>
            <a:r>
              <a:rPr sz="750" b="1" spc="-4" dirty="0">
                <a:solidFill>
                  <a:prstClr val="black"/>
                </a:solidFill>
                <a:latin typeface="Calibri"/>
                <a:cs typeface="Calibri"/>
              </a:rPr>
              <a:t>,  LTC</a:t>
            </a:r>
            <a:r>
              <a:rPr sz="731" b="1" spc="-5" baseline="-21367" dirty="0">
                <a:solidFill>
                  <a:prstClr val="black"/>
                </a:solidFill>
                <a:latin typeface="Calibri"/>
                <a:cs typeface="Calibri"/>
              </a:rPr>
              <a:t>4</a:t>
            </a:r>
            <a:r>
              <a:rPr sz="750" b="1" spc="-4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750" b="1" spc="-4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b="1" spc="-4" dirty="0">
                <a:solidFill>
                  <a:prstClr val="black"/>
                </a:solidFill>
                <a:latin typeface="Calibri"/>
                <a:cs typeface="Calibri"/>
              </a:rPr>
              <a:t>PAF,</a:t>
            </a:r>
            <a:endParaRPr sz="7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62389" marR="53816" indent="-1429" algn="ctr" defTabSz="342900"/>
            <a:r>
              <a:rPr sz="750" b="1" spc="-4" dirty="0">
                <a:solidFill>
                  <a:prstClr val="black"/>
                </a:solidFill>
                <a:latin typeface="Calibri"/>
                <a:cs typeface="Calibri"/>
              </a:rPr>
              <a:t>histamine,  </a:t>
            </a:r>
            <a:r>
              <a:rPr sz="750" spc="-4" dirty="0">
                <a:solidFill>
                  <a:prstClr val="black"/>
                </a:solidFill>
                <a:latin typeface="Calibri"/>
                <a:cs typeface="Calibri"/>
              </a:rPr>
              <a:t>serotonine,  heparin,  chondroitin,  sulfate,  chymase,  tryptase,</a:t>
            </a:r>
            <a:r>
              <a:rPr sz="750" spc="-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50" spc="-4" dirty="0">
                <a:solidFill>
                  <a:prstClr val="black"/>
                </a:solidFill>
                <a:latin typeface="Calibri"/>
                <a:cs typeface="Calibri"/>
              </a:rPr>
              <a:t>CPA</a:t>
            </a:r>
            <a:endParaRPr sz="75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8" name="Title 77"/>
          <p:cNvSpPr>
            <a:spLocks noGrp="1"/>
          </p:cNvSpPr>
          <p:nvPr>
            <p:ph type="title"/>
          </p:nvPr>
        </p:nvSpPr>
        <p:spPr>
          <a:xfrm>
            <a:off x="48150" y="1017317"/>
            <a:ext cx="9095850" cy="1017270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ΧΑΚ: Κεντρικός ο ρόλος των </a:t>
            </a:r>
            <a:r>
              <a:rPr lang="el-GR" b="1" dirty="0" err="1">
                <a:solidFill>
                  <a:schemeClr val="accent1">
                    <a:lumMod val="75000"/>
                  </a:schemeClr>
                </a:solidFill>
              </a:rPr>
              <a:t>Μαστοκυττάρων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32545" y="5062463"/>
            <a:ext cx="778849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342900"/>
            <a:r>
              <a:rPr lang="el-GR" b="1" dirty="0">
                <a:solidFill>
                  <a:prstClr val="black"/>
                </a:solidFill>
                <a:latin typeface="Corbel"/>
              </a:rPr>
              <a:t>Τα </a:t>
            </a:r>
            <a:r>
              <a:rPr lang="el-GR" b="1" dirty="0" err="1">
                <a:solidFill>
                  <a:prstClr val="black"/>
                </a:solidFill>
                <a:latin typeface="Corbel"/>
              </a:rPr>
              <a:t>μαστοκύτταρα</a:t>
            </a:r>
            <a:r>
              <a:rPr lang="el-GR" b="1" dirty="0">
                <a:solidFill>
                  <a:prstClr val="black"/>
                </a:solidFill>
                <a:latin typeface="Corbel"/>
              </a:rPr>
              <a:t> είναι τα κύρια κύτταρα που διαμεσολαβούν την έναρξη των συμπτωμάτων της Κνίδωσης</a:t>
            </a:r>
            <a:endParaRPr lang="en-US" b="1" dirty="0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46226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1560"/>
            <a:ext cx="9144000" cy="1017270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Τι προκαλεί την </a:t>
            </a:r>
            <a:r>
              <a:rPr lang="el-GR" b="1" dirty="0" err="1">
                <a:solidFill>
                  <a:schemeClr val="accent1">
                    <a:lumMod val="75000"/>
                  </a:schemeClr>
                </a:solidFill>
              </a:rPr>
              <a:t>αποκοκκίωση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 των </a:t>
            </a:r>
            <a:r>
              <a:rPr lang="el-GR" b="1" dirty="0" err="1">
                <a:solidFill>
                  <a:schemeClr val="accent1">
                    <a:lumMod val="75000"/>
                  </a:schemeClr>
                </a:solidFill>
              </a:rPr>
              <a:t>Μαστοκυττάρων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 στην ΧΑΚ?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703" y="2233136"/>
            <a:ext cx="7036594" cy="3328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3715" y="2036683"/>
            <a:ext cx="6836569" cy="372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9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86A0B1-6561-4174-9AB1-3517DFADBEE3}"/>
              </a:ext>
            </a:extLst>
          </p:cNvPr>
          <p:cNvCxnSpPr>
            <a:cxnSpLocks/>
            <a:stCxn id="13" idx="2"/>
            <a:endCxn id="11" idx="0"/>
          </p:cNvCxnSpPr>
          <p:nvPr/>
        </p:nvCxnSpPr>
        <p:spPr>
          <a:xfrm>
            <a:off x="1681200" y="2601511"/>
            <a:ext cx="0" cy="443216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FB1FBA-20D2-4F2A-9D21-8327E010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53" y="857250"/>
            <a:ext cx="8700448" cy="941867"/>
          </a:xfrm>
        </p:spPr>
        <p:txBody>
          <a:bodyPr>
            <a:normAutofit/>
          </a:bodyPr>
          <a:lstStyle/>
          <a:p>
            <a:pPr algn="ctr"/>
            <a:r>
              <a:rPr lang="el-GR" sz="2400" b="1" kern="0" dirty="0">
                <a:latin typeface="+mn-lt"/>
                <a:cs typeface="Arial" panose="020B0604020202020204" pitchFamily="34" charset="0"/>
              </a:rPr>
              <a:t>Στη</a:t>
            </a:r>
            <a:r>
              <a:rPr lang="en-US" sz="2400" b="1" kern="0" dirty="0">
                <a:latin typeface="+mn-lt"/>
                <a:cs typeface="Arial" panose="020B0604020202020204" pitchFamily="34" charset="0"/>
              </a:rPr>
              <a:t> XAK,</a:t>
            </a:r>
            <a:r>
              <a:rPr lang="el-GR" sz="2400" b="1" kern="0" dirty="0">
                <a:latin typeface="+mn-lt"/>
                <a:cs typeface="Arial" panose="020B0604020202020204" pitchFamily="34" charset="0"/>
              </a:rPr>
              <a:t> η </a:t>
            </a:r>
            <a:r>
              <a:rPr lang="en-US" sz="2400" b="1" kern="0" dirty="0">
                <a:latin typeface="+mn-lt"/>
                <a:cs typeface="Arial" panose="020B0604020202020204" pitchFamily="34" charset="0"/>
              </a:rPr>
              <a:t>Fc</a:t>
            </a:r>
            <a:r>
              <a:rPr lang="el-GR" sz="2400" b="1" kern="0" dirty="0">
                <a:latin typeface="+mn-lt"/>
                <a:cs typeface="Arial" panose="020B0604020202020204" pitchFamily="34" charset="0"/>
              </a:rPr>
              <a:t>ε</a:t>
            </a:r>
            <a:r>
              <a:rPr lang="en-US" sz="2400" b="1" kern="0" dirty="0">
                <a:latin typeface="+mn-lt"/>
                <a:cs typeface="Arial" panose="020B0604020202020204" pitchFamily="34" charset="0"/>
              </a:rPr>
              <a:t>RI</a:t>
            </a:r>
            <a:r>
              <a:rPr lang="el-GR" sz="2400" b="1" kern="0" dirty="0">
                <a:latin typeface="+mn-lt"/>
                <a:cs typeface="Arial" panose="020B0604020202020204" pitchFamily="34" charset="0"/>
              </a:rPr>
              <a:t> ενεργοποίηση των </a:t>
            </a:r>
            <a:r>
              <a:rPr lang="el-GR" sz="2400" b="1" kern="0" dirty="0" err="1">
                <a:latin typeface="+mn-lt"/>
                <a:cs typeface="Arial" panose="020B0604020202020204" pitchFamily="34" charset="0"/>
              </a:rPr>
              <a:t>μαστοκυττάρων</a:t>
            </a:r>
            <a:r>
              <a:rPr lang="el-GR" sz="2400" b="1" kern="0" dirty="0">
                <a:latin typeface="+mn-lt"/>
                <a:cs typeface="Arial" panose="020B0604020202020204" pitchFamily="34" charset="0"/>
              </a:rPr>
              <a:t> μπορεί να προκληθεί μέσω δύο </a:t>
            </a:r>
            <a:r>
              <a:rPr lang="el-GR" sz="2400" b="1" kern="0" dirty="0" err="1">
                <a:latin typeface="+mn-lt"/>
                <a:cs typeface="Arial" panose="020B0604020202020204" pitchFamily="34" charset="0"/>
              </a:rPr>
              <a:t>αυτοανόσων</a:t>
            </a:r>
            <a:r>
              <a:rPr lang="el-GR" sz="2400" b="1" kern="0" dirty="0">
                <a:latin typeface="+mn-lt"/>
                <a:cs typeface="Arial" panose="020B0604020202020204" pitchFamily="34" charset="0"/>
              </a:rPr>
              <a:t> αποκρίσεων</a:t>
            </a:r>
            <a:endParaRPr lang="en-GB" sz="2400" b="1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3F7C3-95DA-4610-9E78-8BC2D732D186}"/>
              </a:ext>
            </a:extLst>
          </p:cNvPr>
          <p:cNvSpPr/>
          <p:nvPr/>
        </p:nvSpPr>
        <p:spPr>
          <a:xfrm>
            <a:off x="257605" y="5791146"/>
            <a:ext cx="8207375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defTabSz="914378">
              <a:defRPr/>
            </a:pPr>
            <a:r>
              <a:rPr lang="de-CH" sz="700" dirty="0" err="1">
                <a:solidFill>
                  <a:srgbClr val="000000"/>
                </a:solidFill>
                <a:latin typeface="Arial" panose="020B0604020202020204"/>
              </a:rPr>
              <a:t>Kolkhir</a:t>
            </a:r>
            <a:r>
              <a:rPr lang="de-CH" sz="700" dirty="0">
                <a:solidFill>
                  <a:srgbClr val="000000"/>
                </a:solidFill>
                <a:latin typeface="Arial" panose="020B0604020202020204"/>
              </a:rPr>
              <a:t> et al. J Allergy Clin Immunol. 2017;139(6):1772–81.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F123497C-9973-4C25-9C20-95310596D6BC}"/>
              </a:ext>
            </a:extLst>
          </p:cNvPr>
          <p:cNvSpPr/>
          <p:nvPr/>
        </p:nvSpPr>
        <p:spPr>
          <a:xfrm>
            <a:off x="6238800" y="3047455"/>
            <a:ext cx="2448000" cy="602892"/>
          </a:xfrm>
          <a:prstGeom prst="rect">
            <a:avLst/>
          </a:prstGeom>
          <a:solidFill>
            <a:srgbClr val="5291DD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b="1" kern="0" dirty="0" err="1">
                <a:solidFill>
                  <a:srgbClr val="FFFFFF"/>
                </a:solidFill>
                <a:latin typeface="Arial"/>
              </a:rPr>
              <a:t>Αυτοάνοση</a:t>
            </a:r>
            <a:r>
              <a:rPr lang="el-GR" sz="1400" b="1" kern="0" dirty="0">
                <a:solidFill>
                  <a:srgbClr val="FFFFFF"/>
                </a:solidFill>
                <a:latin typeface="Arial"/>
              </a:rPr>
              <a:t> Α</a:t>
            </a:r>
            <a:r>
              <a:rPr lang="el-GR" sz="1400" b="1" kern="0" dirty="0" err="1">
                <a:solidFill>
                  <a:srgbClr val="FFFFFF"/>
                </a:solidFill>
                <a:latin typeface="Arial"/>
              </a:rPr>
              <a:t>πάντηση</a:t>
            </a:r>
            <a:r>
              <a:rPr lang="el-GR" sz="1400" b="1" kern="0" dirty="0">
                <a:solidFill>
                  <a:srgbClr val="FFFFFF"/>
                </a:solidFill>
                <a:latin typeface="Arial"/>
              </a:rPr>
              <a:t> Τύπου </a:t>
            </a:r>
            <a:r>
              <a:rPr lang="en-US" sz="1400" b="1" kern="0" dirty="0">
                <a:solidFill>
                  <a:srgbClr val="FFFFFF"/>
                </a:solidFill>
                <a:latin typeface="Arial"/>
              </a:rPr>
              <a:t>IIb</a:t>
            </a:r>
            <a:endParaRPr lang="en-GB" sz="14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48E3123F-69E6-4929-8428-A1D7102E8160}"/>
              </a:ext>
            </a:extLst>
          </p:cNvPr>
          <p:cNvSpPr/>
          <p:nvPr/>
        </p:nvSpPr>
        <p:spPr>
          <a:xfrm>
            <a:off x="457200" y="3044728"/>
            <a:ext cx="2448000" cy="608348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b="1" kern="0" dirty="0" err="1">
                <a:solidFill>
                  <a:srgbClr val="FFFFFF"/>
                </a:solidFill>
                <a:latin typeface="Arial"/>
              </a:rPr>
              <a:t>Αυτοάνοση</a:t>
            </a:r>
            <a:r>
              <a:rPr lang="el-GR" sz="1400" b="1" kern="0" dirty="0">
                <a:solidFill>
                  <a:srgbClr val="FFFFFF"/>
                </a:solidFill>
                <a:latin typeface="Arial"/>
              </a:rPr>
              <a:t> Απάντηση Τύπου Ι</a:t>
            </a:r>
            <a:endParaRPr lang="en-GB" sz="14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318AC020-1AD2-4E45-8069-791CFF09D067}"/>
              </a:ext>
            </a:extLst>
          </p:cNvPr>
          <p:cNvSpPr/>
          <p:nvPr/>
        </p:nvSpPr>
        <p:spPr>
          <a:xfrm>
            <a:off x="6238800" y="2097511"/>
            <a:ext cx="2448000" cy="504000"/>
          </a:xfrm>
          <a:prstGeom prst="rect">
            <a:avLst/>
          </a:prstGeom>
          <a:solidFill>
            <a:srgbClr val="5291DD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200" b="1" kern="0" dirty="0">
                <a:solidFill>
                  <a:srgbClr val="FFFFFF"/>
                </a:solidFill>
                <a:latin typeface="Arial"/>
              </a:rPr>
              <a:t>Ενδογενείς παράγοντες</a:t>
            </a:r>
            <a:endParaRPr lang="en-GB" sz="12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9275CB21-A98A-4B7B-B9B3-3A1CFF891AEF}"/>
              </a:ext>
            </a:extLst>
          </p:cNvPr>
          <p:cNvSpPr/>
          <p:nvPr/>
        </p:nvSpPr>
        <p:spPr>
          <a:xfrm>
            <a:off x="457200" y="2097511"/>
            <a:ext cx="2448000" cy="504000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200" b="1" kern="0" dirty="0">
                <a:solidFill>
                  <a:srgbClr val="FFFFFF"/>
                </a:solidFill>
                <a:latin typeface="Arial" panose="020B0604020202020204"/>
              </a:rPr>
              <a:t>Εξωγενείς παράγοντες</a:t>
            </a:r>
            <a:endParaRPr lang="en-GB" sz="1200" b="1" kern="0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kern="0" dirty="0">
                <a:solidFill>
                  <a:srgbClr val="FFFFFF"/>
                </a:solidFill>
                <a:latin typeface="Arial" panose="020B0604020202020204"/>
              </a:rPr>
              <a:t>(</a:t>
            </a:r>
            <a:r>
              <a:rPr lang="el-GR" sz="1050" b="1" kern="0" dirty="0">
                <a:solidFill>
                  <a:srgbClr val="FFFFFF"/>
                </a:solidFill>
                <a:latin typeface="Arial" panose="020B0604020202020204"/>
              </a:rPr>
              <a:t>λοιμώξεις</a:t>
            </a:r>
            <a:r>
              <a:rPr lang="en-GB" sz="1050" b="1" kern="0" dirty="0">
                <a:solidFill>
                  <a:srgbClr val="FFFFFF"/>
                </a:solidFill>
                <a:latin typeface="Arial" panose="020B0604020202020204"/>
              </a:rPr>
              <a:t>, </a:t>
            </a:r>
            <a:r>
              <a:rPr lang="el-GR" sz="1050" b="1" kern="0" dirty="0">
                <a:solidFill>
                  <a:srgbClr val="FFFFFF"/>
                </a:solidFill>
                <a:latin typeface="Arial" panose="020B0604020202020204"/>
              </a:rPr>
              <a:t>τροφή</a:t>
            </a:r>
            <a:r>
              <a:rPr lang="en-GB" sz="1050" b="1" kern="0" dirty="0">
                <a:solidFill>
                  <a:srgbClr val="FFFFFF"/>
                </a:solidFill>
                <a:latin typeface="Arial" panose="020B0604020202020204"/>
              </a:rPr>
              <a:t>, stress, </a:t>
            </a:r>
            <a:r>
              <a:rPr lang="el-GR" sz="1050" b="1" kern="0" dirty="0">
                <a:solidFill>
                  <a:srgbClr val="FFFFFF"/>
                </a:solidFill>
                <a:latin typeface="Arial" panose="020B0604020202020204"/>
              </a:rPr>
              <a:t>κτλ</a:t>
            </a:r>
            <a:r>
              <a:rPr lang="en-GB" sz="1050" b="1" kern="0" dirty="0">
                <a:solidFill>
                  <a:srgbClr val="FFFFFF"/>
                </a:solidFill>
                <a:latin typeface="Arial" panose="020B0604020202020204"/>
              </a:rPr>
              <a:t>.)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01E91D-0E09-45F4-A05A-57A357EC3A83}"/>
              </a:ext>
            </a:extLst>
          </p:cNvPr>
          <p:cNvSpPr/>
          <p:nvPr/>
        </p:nvSpPr>
        <p:spPr>
          <a:xfrm>
            <a:off x="3443553" y="2945412"/>
            <a:ext cx="2256894" cy="80698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78">
              <a:defRPr/>
            </a:pPr>
            <a:r>
              <a:rPr lang="el-GR" sz="1400" b="1" dirty="0">
                <a:solidFill>
                  <a:srgbClr val="FFFFFF"/>
                </a:solidFill>
                <a:latin typeface="Arial" panose="020B0604020202020204"/>
              </a:rPr>
              <a:t>Ενεργοποίηση </a:t>
            </a:r>
            <a:r>
              <a:rPr lang="el-GR" sz="1400" b="1" dirty="0" err="1">
                <a:solidFill>
                  <a:srgbClr val="FFFFFF"/>
                </a:solidFill>
                <a:latin typeface="Arial" panose="020B0604020202020204"/>
              </a:rPr>
              <a:t>μαστοκυττάρου</a:t>
            </a:r>
            <a:r>
              <a:rPr lang="en-GB" sz="1400" b="1" dirty="0">
                <a:solidFill>
                  <a:srgbClr val="FFFFFF"/>
                </a:solidFill>
                <a:latin typeface="Arial" panose="020B0604020202020204"/>
              </a:rPr>
              <a:t>/</a:t>
            </a:r>
            <a:br>
              <a:rPr lang="en-GB" sz="1400" b="1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l-GR" sz="1400" b="1" dirty="0" err="1">
                <a:solidFill>
                  <a:srgbClr val="FFFFFF"/>
                </a:solidFill>
                <a:latin typeface="Arial" panose="020B0604020202020204"/>
              </a:rPr>
              <a:t>αποκοκκίωση</a:t>
            </a:r>
            <a:endParaRPr lang="en-GB" sz="1400" b="1" dirty="0">
              <a:solidFill>
                <a:srgbClr val="FFFFFF"/>
              </a:solidFill>
              <a:latin typeface="Arial" panose="020B0604020202020204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417377-6773-432D-B171-FCC3CAC0190F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7462800" y="2601512"/>
            <a:ext cx="0" cy="447423"/>
          </a:xfrm>
          <a:prstGeom prst="straightConnector1">
            <a:avLst/>
          </a:prstGeom>
          <a:ln w="25400">
            <a:solidFill>
              <a:srgbClr val="5291DD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CD0B9F-8B78-4243-B504-FE87692A2958}"/>
              </a:ext>
            </a:extLst>
          </p:cNvPr>
          <p:cNvCxnSpPr>
            <a:cxnSpLocks/>
          </p:cNvCxnSpPr>
          <p:nvPr/>
        </p:nvCxnSpPr>
        <p:spPr>
          <a:xfrm>
            <a:off x="2905201" y="3348116"/>
            <a:ext cx="538353" cy="1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7BEFF24-B90F-4C70-A261-C7F11EF5CFBA}"/>
              </a:ext>
            </a:extLst>
          </p:cNvPr>
          <p:cNvCxnSpPr>
            <a:cxnSpLocks/>
          </p:cNvCxnSpPr>
          <p:nvPr/>
        </p:nvCxnSpPr>
        <p:spPr>
          <a:xfrm flipH="1">
            <a:off x="5700448" y="3348325"/>
            <a:ext cx="538353" cy="1"/>
          </a:xfrm>
          <a:prstGeom prst="straightConnector1">
            <a:avLst/>
          </a:prstGeom>
          <a:ln w="25400">
            <a:solidFill>
              <a:srgbClr val="5291DD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1CE5FA1D-DB6F-443B-84DC-22350D3357FD}"/>
              </a:ext>
            </a:extLst>
          </p:cNvPr>
          <p:cNvSpPr/>
          <p:nvPr/>
        </p:nvSpPr>
        <p:spPr>
          <a:xfrm>
            <a:off x="3488197" y="4238750"/>
            <a:ext cx="2167609" cy="314026"/>
          </a:xfrm>
          <a:prstGeom prst="roundRect">
            <a:avLst/>
          </a:prstGeom>
          <a:solidFill>
            <a:srgbClr val="0460A9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200" b="1" kern="0" dirty="0">
                <a:solidFill>
                  <a:srgbClr val="FFFFFF"/>
                </a:solidFill>
                <a:latin typeface="Arial"/>
              </a:rPr>
              <a:t>Πομφοί και</a:t>
            </a:r>
            <a:r>
              <a:rPr lang="en-GB" sz="1200" b="1" kern="0" dirty="0">
                <a:solidFill>
                  <a:srgbClr val="FFFFFF"/>
                </a:solidFill>
                <a:latin typeface="Arial"/>
              </a:rPr>
              <a:t>/</a:t>
            </a:r>
            <a:r>
              <a:rPr lang="el-GR" sz="1200" b="1" kern="0" dirty="0">
                <a:solidFill>
                  <a:srgbClr val="FFFFFF"/>
                </a:solidFill>
                <a:latin typeface="Arial"/>
              </a:rPr>
              <a:t>ή </a:t>
            </a:r>
            <a:r>
              <a:rPr lang="el-GR" sz="1200" b="1" kern="0" dirty="0" err="1">
                <a:solidFill>
                  <a:srgbClr val="FFFFFF"/>
                </a:solidFill>
                <a:latin typeface="Arial"/>
              </a:rPr>
              <a:t>αγγειοοίδημα</a:t>
            </a:r>
            <a:endParaRPr lang="en-GB" sz="1200" b="1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C10CF07-509F-4C0E-8239-839A0A03689E}"/>
              </a:ext>
            </a:extLst>
          </p:cNvPr>
          <p:cNvCxnSpPr>
            <a:cxnSpLocks/>
            <a:stCxn id="14" idx="4"/>
            <a:endCxn id="19" idx="0"/>
          </p:cNvCxnSpPr>
          <p:nvPr/>
        </p:nvCxnSpPr>
        <p:spPr>
          <a:xfrm>
            <a:off x="4572001" y="3752393"/>
            <a:ext cx="1" cy="486357"/>
          </a:xfrm>
          <a:prstGeom prst="straightConnector1">
            <a:avLst/>
          </a:prstGeom>
          <a:ln w="2540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0CCBDBEB-0A87-4F38-98A2-73BDCDC44DAF}"/>
              </a:ext>
            </a:extLst>
          </p:cNvPr>
          <p:cNvSpPr/>
          <p:nvPr/>
        </p:nvSpPr>
        <p:spPr>
          <a:xfrm>
            <a:off x="6151729" y="3764221"/>
            <a:ext cx="2620370" cy="13920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200" b="1" kern="0" dirty="0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Στην</a:t>
            </a:r>
            <a:r>
              <a:rPr lang="en-GB" sz="1200" b="1" kern="0" dirty="0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 </a:t>
            </a:r>
            <a:r>
              <a:rPr lang="el-GR" sz="1200" b="1" kern="0" dirty="0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τύπου</a:t>
            </a:r>
            <a:r>
              <a:rPr lang="en-GB" sz="1200" b="1" kern="0" dirty="0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 II </a:t>
            </a:r>
            <a:r>
              <a:rPr lang="el-GR" sz="1200" b="1" kern="0" dirty="0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υπερευαισθησία</a:t>
            </a:r>
            <a:r>
              <a:rPr lang="en-GB" sz="1200" b="1" kern="0" dirty="0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, </a:t>
            </a:r>
            <a:r>
              <a:rPr lang="el-GR" sz="1200" b="1" kern="0" dirty="0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η </a:t>
            </a:r>
            <a:r>
              <a:rPr lang="en-GB" sz="1200" b="1" kern="0" dirty="0" err="1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IgG</a:t>
            </a:r>
            <a:r>
              <a:rPr lang="en-GB" sz="1200" b="1" kern="0" dirty="0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 </a:t>
            </a:r>
            <a:r>
              <a:rPr lang="el-GR" sz="1200" b="1" kern="0" dirty="0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συνδέεται με την Ι</a:t>
            </a:r>
            <a:r>
              <a:rPr lang="en-US" sz="1200" b="1" kern="0" dirty="0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g</a:t>
            </a:r>
            <a:r>
              <a:rPr lang="el-GR" sz="1200" b="1" kern="0" dirty="0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Ε</a:t>
            </a:r>
            <a:r>
              <a:rPr lang="en-US" sz="1200" b="1" kern="0" dirty="0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 </a:t>
            </a:r>
            <a:r>
              <a:rPr lang="el-GR" sz="1200" b="1" kern="0" dirty="0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ή απευθείας στον </a:t>
            </a:r>
            <a:r>
              <a:rPr lang="en-GB" sz="1200" b="1" kern="0" dirty="0" err="1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Fc</a:t>
            </a:r>
            <a:r>
              <a:rPr lang="en-GB" sz="1200" b="1" kern="0" dirty="0" err="1">
                <a:solidFill>
                  <a:srgbClr val="5B9BD5">
                    <a:lumMod val="75000"/>
                  </a:srgbClr>
                </a:solidFill>
                <a:latin typeface="Arial" panose="020B0604020202020204"/>
                <a:sym typeface="Symbol" panose="05050102010706020507" pitchFamily="18" charset="2"/>
              </a:rPr>
              <a:t></a:t>
            </a:r>
            <a:r>
              <a:rPr lang="en-GB" sz="1200" b="1" kern="0" dirty="0" err="1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RI</a:t>
            </a:r>
            <a:r>
              <a:rPr lang="en-GB" sz="1200" b="1" kern="0" dirty="0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  </a:t>
            </a:r>
            <a:r>
              <a:rPr lang="el-GR" sz="1200" b="1" kern="0" dirty="0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στα </a:t>
            </a:r>
            <a:r>
              <a:rPr lang="el-GR" sz="1200" b="1" kern="0" dirty="0" err="1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μαστοκύτταρα</a:t>
            </a:r>
            <a:r>
              <a:rPr lang="el-GR" sz="1200" b="1" kern="0" dirty="0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 και στα </a:t>
            </a:r>
            <a:r>
              <a:rPr lang="el-GR" sz="1200" b="1" kern="0" dirty="0" err="1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βασεόφιλα</a:t>
            </a:r>
            <a:r>
              <a:rPr lang="el-GR" sz="1200" b="1" kern="0" dirty="0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 και προκαλείται απελευθέρωση </a:t>
            </a:r>
            <a:r>
              <a:rPr lang="el-GR" sz="1200" b="1" kern="0" dirty="0" err="1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προφλεγμονωδών</a:t>
            </a:r>
            <a:r>
              <a:rPr lang="el-GR" sz="1200" b="1" kern="0" dirty="0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 μεσολαβητών</a:t>
            </a:r>
            <a:endParaRPr lang="en-GB" sz="1200" b="1" kern="0" dirty="0">
              <a:solidFill>
                <a:srgbClr val="5B9BD5">
                  <a:lumMod val="75000"/>
                </a:srgbClr>
              </a:solidFill>
              <a:latin typeface="Arial" panose="020B0604020202020204"/>
            </a:endParaRP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F92FB15A-BC1A-4769-908B-6D8362CA48A3}"/>
              </a:ext>
            </a:extLst>
          </p:cNvPr>
          <p:cNvSpPr/>
          <p:nvPr/>
        </p:nvSpPr>
        <p:spPr>
          <a:xfrm>
            <a:off x="327547" y="3784446"/>
            <a:ext cx="2692022" cy="12126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200" b="1" kern="0" dirty="0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Στην τύπου</a:t>
            </a:r>
            <a:r>
              <a:rPr lang="en-GB" sz="1200" b="1" kern="0" dirty="0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 I </a:t>
            </a:r>
            <a:r>
              <a:rPr lang="el-GR" sz="1200" b="1" kern="0" dirty="0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υπερευαισθησία, που ονομάζεται και </a:t>
            </a:r>
            <a:r>
              <a:rPr lang="el-GR" sz="1200" b="1" kern="0" dirty="0" err="1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αυτοαλλεργία</a:t>
            </a:r>
            <a:r>
              <a:rPr lang="el-GR" sz="1200" b="1" kern="0" dirty="0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, δημιουργείται σύνδεση μεταξύ αντιγόνων, </a:t>
            </a:r>
            <a:r>
              <a:rPr lang="en-GB" sz="1200" b="1" kern="0" dirty="0" err="1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IgE</a:t>
            </a:r>
            <a:r>
              <a:rPr lang="en-GB" sz="1200" b="1" kern="0" dirty="0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 </a:t>
            </a:r>
            <a:r>
              <a:rPr lang="el-GR" sz="1200" b="1" kern="0" dirty="0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και μαστοκυττάρων/ βασεόφιλων και προκαλείται απελευθέρωση </a:t>
            </a:r>
            <a:r>
              <a:rPr lang="el-GR" sz="1200" b="1" kern="0" dirty="0" err="1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προφλεγμονωδών</a:t>
            </a:r>
            <a:r>
              <a:rPr lang="el-GR" sz="1200" b="1" kern="0" dirty="0">
                <a:solidFill>
                  <a:srgbClr val="5B9BD5">
                    <a:lumMod val="75000"/>
                  </a:srgbClr>
                </a:solidFill>
                <a:latin typeface="Arial" panose="020B0604020202020204"/>
              </a:rPr>
              <a:t> μεσολαβητών</a:t>
            </a:r>
            <a:endParaRPr lang="en-GB" sz="1200" b="1" kern="0" dirty="0">
              <a:solidFill>
                <a:srgbClr val="5B9BD5">
                  <a:lumMod val="75000"/>
                </a:srgb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1252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ntifceri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60" cy="634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7162800" y="1905000"/>
            <a:ext cx="1981200" cy="22860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84" charset="0"/>
              <a:ea typeface="+mn-ea"/>
              <a:cs typeface="+mn-cs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914400" y="228600"/>
            <a:ext cx="2438400" cy="9906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84" charset="0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44008" y="0"/>
            <a:ext cx="4068762" cy="1143000"/>
          </a:xfrm>
          <a:prstGeom prst="rect">
            <a:avLst/>
          </a:prstGeom>
        </p:spPr>
        <p:txBody>
          <a:bodyPr anchor="b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Schoolbook" pitchFamily="-84" charset="0"/>
                <a:ea typeface="+mn-ea"/>
                <a:cs typeface="+mn-cs"/>
              </a:rPr>
              <a:t> </a:t>
            </a:r>
            <a:r>
              <a:rPr kumimoji="0" lang="el-GR" sz="39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Schoolbook" pitchFamily="-84" charset="0"/>
                <a:ea typeface="+mn-ea"/>
                <a:cs typeface="+mn-cs"/>
              </a:rPr>
              <a:t>       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ΑΥΤΟΑΝΤΙΣΩΜΑΤΑ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                στην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                 Αυτοάνοση κνίδωση</a:t>
            </a:r>
            <a:endParaRPr kumimoji="0" lang="el-GR" sz="3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3800" name="7 - TextBox"/>
          <p:cNvSpPr txBox="1">
            <a:spLocks noChangeArrowheads="1"/>
          </p:cNvSpPr>
          <p:nvPr/>
        </p:nvSpPr>
        <p:spPr bwMode="auto">
          <a:xfrm>
            <a:off x="250825" y="4076700"/>
            <a:ext cx="79216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IgE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3801" name="8 - TextBox"/>
          <p:cNvSpPr txBox="1">
            <a:spLocks noChangeArrowheads="1"/>
          </p:cNvSpPr>
          <p:nvPr/>
        </p:nvSpPr>
        <p:spPr bwMode="auto">
          <a:xfrm>
            <a:off x="1835696" y="1412776"/>
            <a:ext cx="7207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IgE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3802" name="9 - TextBox"/>
          <p:cNvSpPr txBox="1">
            <a:spLocks noChangeArrowheads="1"/>
          </p:cNvSpPr>
          <p:nvPr/>
        </p:nvSpPr>
        <p:spPr bwMode="auto">
          <a:xfrm>
            <a:off x="3707904" y="764704"/>
            <a:ext cx="72008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IgE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6136" y="0"/>
            <a:ext cx="3347864" cy="1340768"/>
          </a:xfrm>
          <a:prstGeom prst="rect">
            <a:avLst/>
          </a:prstGeom>
          <a:solidFill>
            <a:srgbClr val="D1BF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ΑΥΤΟΑΝΤΙΣΩΜΑΤΑ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  στην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    Αυτοάνοση κνίδωση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43" y="1049655"/>
            <a:ext cx="7406640" cy="1017270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IgE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-anti-TPO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στην ΧΑΚ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9090" y="5810313"/>
            <a:ext cx="1721946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788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Altrichter et al., </a:t>
            </a:r>
            <a:r>
              <a:rPr lang="en-US" sz="788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PLoS</a:t>
            </a:r>
            <a:r>
              <a:rPr lang="en-US" sz="788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ONE </a:t>
            </a:r>
            <a:r>
              <a:rPr lang="en-US" sz="788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2011: 12; 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7377" y="1798081"/>
            <a:ext cx="4215372" cy="37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3948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rs.els-cdn.com/content/image/1-s2.0-S0091674917318754-gr2_l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823" y="2637421"/>
            <a:ext cx="4132814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82004" y="5677593"/>
            <a:ext cx="2550378" cy="1154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Schmetzer et al., </a:t>
            </a:r>
            <a:r>
              <a:rPr lang="en-US" altLang="en-US" sz="750" i="1">
                <a:solidFill>
                  <a:srgbClr val="000000"/>
                </a:solidFill>
                <a:latin typeface="Font2"/>
              </a:rPr>
              <a:t>J. Allergy Clin. Immunol. </a:t>
            </a:r>
            <a:r>
              <a:rPr lang="en-US" altLang="en-US" sz="7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2018: 142: 876-882</a:t>
            </a:r>
            <a:r>
              <a:rPr lang="en-US" altLang="en-US" sz="600"/>
              <a:t> </a:t>
            </a:r>
            <a:endParaRPr lang="en-US" altLang="en-US" sz="1350">
              <a:latin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60558" y="4477636"/>
            <a:ext cx="1451345" cy="15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989905" y="3239092"/>
            <a:ext cx="1456083" cy="149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0" y="1074420"/>
            <a:ext cx="9144000" cy="10172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300" b="1">
                <a:solidFill>
                  <a:schemeClr val="accent1">
                    <a:lumMod val="75000"/>
                  </a:schemeClr>
                </a:solidFill>
              </a:rPr>
              <a:t>Οι ασθενείς με ΧΑΚ εμφανίζουν  </a:t>
            </a:r>
            <a:r>
              <a:rPr lang="en-US" sz="3300" b="1">
                <a:solidFill>
                  <a:schemeClr val="accent1">
                    <a:lumMod val="75000"/>
                  </a:schemeClr>
                </a:solidFill>
              </a:rPr>
              <a:t>auto-IgE </a:t>
            </a:r>
            <a:r>
              <a:rPr lang="el-GR" sz="3300" b="1">
                <a:solidFill>
                  <a:schemeClr val="accent1">
                    <a:lumMod val="75000"/>
                  </a:schemeClr>
                </a:solidFill>
              </a:rPr>
              <a:t>έναντι πολλών Αυτοαντιγόνων</a:t>
            </a:r>
            <a:endParaRPr lang="en-US" sz="3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401292" y="3277679"/>
            <a:ext cx="1451345" cy="15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382" y="2637421"/>
            <a:ext cx="3536156" cy="29146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27394" y="5827626"/>
            <a:ext cx="1608133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75" dirty="0">
                <a:latin typeface="Calibri" panose="020F0502020204030204" pitchFamily="34" charset="0"/>
                <a:cs typeface="Calibri" panose="020F0502020204030204" pitchFamily="34" charset="0"/>
              </a:rPr>
              <a:t>Lakin et al., </a:t>
            </a:r>
            <a:r>
              <a:rPr lang="en-US" sz="675" i="1" dirty="0" err="1">
                <a:latin typeface="Calibri" panose="020F0502020204030204" pitchFamily="34" charset="0"/>
                <a:cs typeface="Calibri" panose="020F0502020204030204" pitchFamily="34" charset="0"/>
              </a:rPr>
              <a:t>Theranostics</a:t>
            </a:r>
            <a:r>
              <a:rPr lang="en-US" sz="675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75" dirty="0"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r>
              <a:rPr lang="en-US" sz="675" i="1" dirty="0">
                <a:latin typeface="Calibri" panose="020F0502020204030204" pitchFamily="34" charset="0"/>
                <a:cs typeface="Calibri" panose="020F0502020204030204" pitchFamily="34" charset="0"/>
              </a:rPr>
              <a:t>; 9</a:t>
            </a:r>
            <a:r>
              <a:rPr lang="en-US" sz="675" dirty="0">
                <a:latin typeface="Calibri" panose="020F0502020204030204" pitchFamily="34" charset="0"/>
                <a:cs typeface="Calibri" panose="020F0502020204030204" pitchFamily="34" charset="0"/>
              </a:rPr>
              <a:t>: 829-83</a:t>
            </a:r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217219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5728"/>
            <a:ext cx="9144000" cy="114300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el-GR" sz="4000" b="1" dirty="0">
                <a:solidFill>
                  <a:schemeClr val="bg2">
                    <a:lumMod val="25000"/>
                  </a:schemeClr>
                </a:solidFill>
              </a:rPr>
              <a:t>Κνίδωση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71613"/>
            <a:ext cx="3027393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Picture 2_ppt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lum bright="14000"/>
          </a:blip>
          <a:srcRect/>
          <a:stretch>
            <a:fillRect/>
          </a:stretch>
        </p:blipFill>
        <p:spPr bwMode="auto">
          <a:xfrm>
            <a:off x="5003800" y="3667125"/>
            <a:ext cx="4140200" cy="29972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571868" y="1714488"/>
            <a:ext cx="55721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chemeClr val="bg2">
                    <a:lumMod val="25000"/>
                  </a:schemeClr>
                </a:solidFill>
              </a:rPr>
              <a:t>Χαρακτηρίζεται από την ταχεία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2800" dirty="0">
                <a:solidFill>
                  <a:schemeClr val="bg2">
                    <a:lumMod val="25000"/>
                  </a:schemeClr>
                </a:solidFill>
              </a:rPr>
              <a:t>  εμφάνιση πομφών  και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2800" dirty="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2800" dirty="0">
                <a:solidFill>
                  <a:schemeClr val="bg2">
                    <a:lumMod val="25000"/>
                  </a:schemeClr>
                </a:solidFill>
              </a:rPr>
              <a:t>ή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2800" dirty="0" err="1">
                <a:solidFill>
                  <a:schemeClr val="bg2">
                    <a:lumMod val="25000"/>
                  </a:schemeClr>
                </a:solidFill>
              </a:rPr>
              <a:t>αγγειοοιδήματος</a:t>
            </a:r>
            <a:endParaRPr lang="el-GR" sz="28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8700"/>
            <a:ext cx="9144000" cy="1017270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Η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IL-24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είναι ένα κοινό </a:t>
            </a:r>
            <a:r>
              <a:rPr lang="el-GR" b="1" dirty="0" err="1">
                <a:solidFill>
                  <a:schemeClr val="accent1">
                    <a:lumMod val="75000"/>
                  </a:schemeClr>
                </a:solidFill>
              </a:rPr>
              <a:t>Αυτοαλλεργιογόνο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 και σχετίζεται άμεσα με την ΧΑΚ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9362" y="2534969"/>
            <a:ext cx="4805277" cy="2889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408271" y="5825287"/>
            <a:ext cx="2550378" cy="1154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Schmetzer et al., </a:t>
            </a:r>
            <a:r>
              <a:rPr lang="en-US" altLang="en-US" sz="750" i="1">
                <a:solidFill>
                  <a:srgbClr val="000000"/>
                </a:solidFill>
                <a:latin typeface="Font2"/>
              </a:rPr>
              <a:t>J. Allergy Clin. Immunol. </a:t>
            </a:r>
            <a:r>
              <a:rPr lang="en-US" altLang="en-US" sz="7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2018: 142: 876-882</a:t>
            </a:r>
            <a:r>
              <a:rPr lang="en-US" altLang="en-US" sz="600">
                <a:solidFill>
                  <a:prstClr val="black"/>
                </a:solidFill>
                <a:latin typeface="Corbel"/>
              </a:rPr>
              <a:t> </a:t>
            </a:r>
            <a:endParaRPr lang="en-US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386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ChangeArrowheads="1"/>
          </p:cNvSpPr>
          <p:nvPr/>
        </p:nvSpPr>
        <p:spPr bwMode="auto">
          <a:xfrm>
            <a:off x="1691680" y="3284984"/>
            <a:ext cx="6139962" cy="5253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89994" tIns="46797" rIns="89994" bIns="46797"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Αγγειοδιαστολή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9507" name="Rectangle 3"/>
          <p:cNvSpPr>
            <a:spLocks noChangeArrowheads="1"/>
          </p:cNvSpPr>
          <p:nvPr/>
        </p:nvSpPr>
        <p:spPr bwMode="auto">
          <a:xfrm>
            <a:off x="1619672" y="4581128"/>
            <a:ext cx="6139962" cy="5253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89994" tIns="46797" rIns="89994" bIns="46797"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Οίδημα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9508" name="Rectangle 4"/>
          <p:cNvSpPr>
            <a:spLocks noChangeArrowheads="1"/>
          </p:cNvSpPr>
          <p:nvPr/>
        </p:nvSpPr>
        <p:spPr bwMode="auto">
          <a:xfrm>
            <a:off x="1691680" y="4581128"/>
            <a:ext cx="6139962" cy="5253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89994" tIns="46797" rIns="89994" bIns="46797"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Εξαγγείωση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347864" y="404664"/>
            <a:ext cx="5544616" cy="132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4" tIns="46797" rIns="89994" bIns="46797"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1F162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Αποκοκκίωση μαστοκυττάρων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1F162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Απελευθέρωση φλεγμονωδών μεσολαβητών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162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9510" name="Line 6"/>
          <p:cNvSpPr>
            <a:spLocks noChangeShapeType="1"/>
          </p:cNvSpPr>
          <p:nvPr/>
        </p:nvSpPr>
        <p:spPr bwMode="auto">
          <a:xfrm flipH="1">
            <a:off x="4572000" y="1988840"/>
            <a:ext cx="0" cy="1224136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9511" name="Rectangle 7"/>
          <p:cNvSpPr>
            <a:spLocks noChangeArrowheads="1"/>
          </p:cNvSpPr>
          <p:nvPr/>
        </p:nvSpPr>
        <p:spPr bwMode="auto">
          <a:xfrm>
            <a:off x="1691680" y="5229200"/>
            <a:ext cx="6139962" cy="5253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89994" tIns="46797" rIns="89994" bIns="46797"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Υπερπαραγωγή βλέννης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9512" name="Rectangle 8"/>
          <p:cNvSpPr>
            <a:spLocks noChangeArrowheads="1"/>
          </p:cNvSpPr>
          <p:nvPr/>
        </p:nvSpPr>
        <p:spPr bwMode="auto">
          <a:xfrm>
            <a:off x="1691680" y="5877272"/>
            <a:ext cx="6139962" cy="5253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89994" tIns="46797" rIns="89994" bIns="46797"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Διέγερση αισθητικών νευρώνων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4" descr="41"/>
          <p:cNvPicPr>
            <a:picLocks noChangeAspect="1" noChangeArrowheads="1"/>
          </p:cNvPicPr>
          <p:nvPr/>
        </p:nvPicPr>
        <p:blipFill>
          <a:blip r:embed="rId3" cstate="print"/>
          <a:srcRect r="1703" b="4353"/>
          <a:stretch>
            <a:fillRect/>
          </a:stretch>
        </p:blipFill>
        <p:spPr bwMode="auto">
          <a:xfrm>
            <a:off x="0" y="0"/>
            <a:ext cx="3217904" cy="222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06" grpId="0" animBg="1"/>
      <p:bldP spid="789507" grpId="0" animBg="1"/>
      <p:bldP spid="789508" grpId="0" animBg="1"/>
      <p:bldP spid="789510" grpId="0" animBg="1"/>
      <p:bldP spid="789511" grpId="0" animBg="1"/>
      <p:bldP spid="7895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939313" y="833438"/>
            <a:ext cx="184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69" tIns="46034" rIns="92069" bIns="46034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Αποκοκκίωση σιτευτικών κυττάρων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341438"/>
            <a:ext cx="9144000" cy="5211762"/>
          </a:xfrm>
          <a:prstGeom prst="rect">
            <a:avLst/>
          </a:prstGeom>
          <a:solidFill>
            <a:srgbClr val="CCE8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416062" y="1331913"/>
            <a:ext cx="4127989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72" tIns="48786" rIns="97572" bIns="48786">
            <a:spAutoFit/>
          </a:bodyPr>
          <a:lstStyle/>
          <a:p>
            <a:pPr marL="0" marR="0" lvl="0" indent="0" algn="ctr" defTabSz="968375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Όψιμη φάση</a:t>
            </a:r>
            <a:endParaRPr kumimoji="0" lang="es-ES" sz="25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68375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Cellular</a:t>
            </a:r>
            <a:r>
              <a:rPr kumimoji="0" lang="es-ES" sz="19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s-ES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inflammation</a:t>
            </a:r>
            <a:endParaRPr kumimoji="0" lang="es-ES" sz="19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53208" y="4303713"/>
            <a:ext cx="1082613" cy="37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572" tIns="48786" rIns="97572" bIns="48786">
            <a:spAutoFit/>
          </a:bodyPr>
          <a:lstStyle/>
          <a:p>
            <a:pPr marL="0" marR="0" lvl="0" indent="0" algn="l" defTabSz="968375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Mast cell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5492262" y="1331913"/>
            <a:ext cx="0" cy="5141912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29762" y="1408113"/>
            <a:ext cx="3925766" cy="76835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 lIns="97572" tIns="48786" rIns="97572" bIns="48786">
            <a:spAutoFit/>
          </a:bodyPr>
          <a:lstStyle/>
          <a:p>
            <a:pPr marL="0" marR="0" lvl="0" indent="0" algn="ctr" defTabSz="968375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Πρώιμη φάση</a:t>
            </a:r>
            <a:endParaRPr kumimoji="0" lang="es-ES" sz="19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68375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9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</a:t>
            </a:r>
            <a:r>
              <a:rPr kumimoji="0" lang="es-ES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mast</a:t>
            </a:r>
            <a:r>
              <a:rPr kumimoji="0" lang="es-ES" sz="19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s-ES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cell</a:t>
            </a:r>
            <a:r>
              <a:rPr kumimoji="0" lang="es-ES" sz="19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11316" y="2346326"/>
            <a:ext cx="2400300" cy="989013"/>
            <a:chOff x="1542" y="1408"/>
            <a:chExt cx="1417" cy="593"/>
          </a:xfrm>
        </p:grpSpPr>
        <p:sp>
          <p:nvSpPr>
            <p:cNvPr id="5236" name="Rectangle 10"/>
            <p:cNvSpPr>
              <a:spLocks noChangeArrowheads="1"/>
            </p:cNvSpPr>
            <p:nvPr/>
          </p:nvSpPr>
          <p:spPr bwMode="auto">
            <a:xfrm>
              <a:off x="2091" y="1408"/>
              <a:ext cx="868" cy="3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7572" tIns="48786" rIns="97572" bIns="48786">
              <a:spAutoFit/>
            </a:bodyPr>
            <a:lstStyle/>
            <a:p>
              <a:pPr marL="120650" marR="0" lvl="1" indent="0" algn="l" defTabSz="968375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Proteas</a:t>
              </a:r>
              <a:r>
                <a: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e</a:t>
              </a:r>
              <a:r>
                <a:rPr kumimoji="0" lang="es-E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s Histamine</a:t>
              </a:r>
            </a:p>
          </p:txBody>
        </p:sp>
        <p:sp>
          <p:nvSpPr>
            <p:cNvPr id="5237" name="Line 11"/>
            <p:cNvSpPr>
              <a:spLocks noChangeShapeType="1"/>
            </p:cNvSpPr>
            <p:nvPr/>
          </p:nvSpPr>
          <p:spPr bwMode="auto">
            <a:xfrm flipV="1">
              <a:off x="1542" y="1590"/>
              <a:ext cx="633" cy="411"/>
            </a:xfrm>
            <a:prstGeom prst="line">
              <a:avLst/>
            </a:prstGeom>
            <a:noFill/>
            <a:ln w="25400">
              <a:solidFill>
                <a:srgbClr val="006666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0" y="3068639"/>
            <a:ext cx="1339362" cy="801687"/>
            <a:chOff x="0" y="1834"/>
            <a:chExt cx="791" cy="481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264" y="2108"/>
              <a:ext cx="247" cy="207"/>
              <a:chOff x="264" y="2108"/>
              <a:chExt cx="247" cy="207"/>
            </a:xfrm>
          </p:grpSpPr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264" y="2108"/>
                <a:ext cx="247" cy="78"/>
                <a:chOff x="264" y="2108"/>
                <a:chExt cx="247" cy="78"/>
              </a:xfrm>
            </p:grpSpPr>
            <p:sp>
              <p:nvSpPr>
                <p:cNvPr id="5234" name="Rectangle 15"/>
                <p:cNvSpPr>
                  <a:spLocks noChangeArrowheads="1"/>
                </p:cNvSpPr>
                <p:nvPr/>
              </p:nvSpPr>
              <p:spPr bwMode="auto">
                <a:xfrm>
                  <a:off x="264" y="2108"/>
                  <a:ext cx="90" cy="78"/>
                </a:xfrm>
                <a:prstGeom prst="rect">
                  <a:avLst/>
                </a:prstGeom>
                <a:solidFill>
                  <a:srgbClr val="FF9933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35" name="Rectangle 16"/>
                <p:cNvSpPr>
                  <a:spLocks noChangeArrowheads="1"/>
                </p:cNvSpPr>
                <p:nvPr/>
              </p:nvSpPr>
              <p:spPr bwMode="auto">
                <a:xfrm>
                  <a:off x="421" y="2108"/>
                  <a:ext cx="90" cy="78"/>
                </a:xfrm>
                <a:prstGeom prst="rect">
                  <a:avLst/>
                </a:prstGeom>
                <a:solidFill>
                  <a:srgbClr val="FF9933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233" name="Rectangle 17"/>
              <p:cNvSpPr>
                <a:spLocks noChangeArrowheads="1"/>
              </p:cNvSpPr>
              <p:nvPr/>
            </p:nvSpPr>
            <p:spPr bwMode="auto">
              <a:xfrm>
                <a:off x="342" y="2237"/>
                <a:ext cx="90" cy="78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230" name="Rectangle 18"/>
            <p:cNvSpPr>
              <a:spLocks noChangeArrowheads="1"/>
            </p:cNvSpPr>
            <p:nvPr/>
          </p:nvSpPr>
          <p:spPr bwMode="auto">
            <a:xfrm>
              <a:off x="0" y="1834"/>
              <a:ext cx="770" cy="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7572" tIns="48786" rIns="97572" bIns="48786">
              <a:spAutoFit/>
            </a:bodyPr>
            <a:lstStyle/>
            <a:p>
              <a:pPr marL="0" marR="0" lvl="0" indent="0" algn="l" defTabSz="968375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Allergens</a:t>
              </a:r>
            </a:p>
          </p:txBody>
        </p:sp>
        <p:sp>
          <p:nvSpPr>
            <p:cNvPr id="5231" name="Line 19"/>
            <p:cNvSpPr>
              <a:spLocks noChangeShapeType="1"/>
            </p:cNvSpPr>
            <p:nvPr/>
          </p:nvSpPr>
          <p:spPr bwMode="auto">
            <a:xfrm>
              <a:off x="544" y="2197"/>
              <a:ext cx="247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309446" y="3590926"/>
            <a:ext cx="3149112" cy="588963"/>
            <a:chOff x="1364" y="2154"/>
            <a:chExt cx="1858" cy="354"/>
          </a:xfrm>
        </p:grpSpPr>
        <p:sp>
          <p:nvSpPr>
            <p:cNvPr id="5227" name="Rectangle 21"/>
            <p:cNvSpPr>
              <a:spLocks noChangeArrowheads="1"/>
            </p:cNvSpPr>
            <p:nvPr/>
          </p:nvSpPr>
          <p:spPr bwMode="auto">
            <a:xfrm>
              <a:off x="1620" y="2154"/>
              <a:ext cx="1420" cy="3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7572" tIns="48786" rIns="97572" bIns="48786">
              <a:spAutoFit/>
            </a:bodyPr>
            <a:lstStyle/>
            <a:p>
              <a:pPr marL="0" marR="0" lvl="0" indent="0" algn="l" defTabSz="968375" rtl="0" eaLnBrk="0" fontAlgn="auto" latinLnBrk="0" hangingPunct="0">
                <a:lnSpc>
                  <a:spcPct val="7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Chemotactics factors</a:t>
              </a:r>
            </a:p>
            <a:p>
              <a:pPr marL="0" marR="0" lvl="0" indent="0" algn="l" defTabSz="968375" rtl="0" eaLnBrk="0" fontAlgn="auto" latinLnBrk="0" hangingPunct="0">
                <a:lnSpc>
                  <a:spcPct val="7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  <a:p>
              <a:pPr marL="0" marR="0" lvl="0" indent="0" algn="l" defTabSz="968375" rtl="0" eaLnBrk="0" fontAlgn="auto" latinLnBrk="0" hangingPunct="0">
                <a:lnSpc>
                  <a:spcPct val="7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(LTs,  IL-5)</a:t>
              </a:r>
            </a:p>
          </p:txBody>
        </p:sp>
        <p:sp>
          <p:nvSpPr>
            <p:cNvPr id="5228" name="Line 22"/>
            <p:cNvSpPr>
              <a:spLocks noChangeShapeType="1"/>
            </p:cNvSpPr>
            <p:nvPr/>
          </p:nvSpPr>
          <p:spPr bwMode="auto">
            <a:xfrm>
              <a:off x="1364" y="2319"/>
              <a:ext cx="1858" cy="0"/>
            </a:xfrm>
            <a:prstGeom prst="line">
              <a:avLst/>
            </a:prstGeom>
            <a:noFill/>
            <a:ln w="25400">
              <a:solidFill>
                <a:srgbClr val="006666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1869831" y="4240213"/>
            <a:ext cx="3352762" cy="1908030"/>
            <a:chOff x="1150" y="2502"/>
            <a:chExt cx="1979" cy="1145"/>
          </a:xfrm>
        </p:grpSpPr>
        <p:sp>
          <p:nvSpPr>
            <p:cNvPr id="5225" name="Rectangle 24"/>
            <p:cNvSpPr>
              <a:spLocks noChangeArrowheads="1"/>
            </p:cNvSpPr>
            <p:nvPr/>
          </p:nvSpPr>
          <p:spPr bwMode="auto">
            <a:xfrm>
              <a:off x="2091" y="2618"/>
              <a:ext cx="1038" cy="102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7572" tIns="48786" rIns="97572" bIns="48786">
              <a:spAutoFit/>
            </a:bodyPr>
            <a:lstStyle/>
            <a:p>
              <a:pPr marL="120650" marR="0" lvl="1" indent="0" algn="l" defTabSz="968375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Prostaglandin</a:t>
              </a:r>
              <a:r>
                <a:rPr kumimoji="0" lang="es-E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 D2</a:t>
              </a:r>
            </a:p>
            <a:p>
              <a:pPr marL="120650" marR="0" lvl="1" indent="0" algn="l" defTabSz="968375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Bradikinin</a:t>
              </a:r>
              <a:endPara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  <a:p>
              <a:pPr marL="120650" marR="0" lvl="1" indent="0" algn="l" defTabSz="968375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Interleukins</a:t>
              </a:r>
              <a:endPara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  <a:p>
              <a:pPr marL="120650" marR="0" lvl="1" indent="0" algn="l" defTabSz="968375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TNF-a</a:t>
              </a:r>
            </a:p>
            <a:p>
              <a:pPr marL="120650" marR="0" lvl="1" indent="0" algn="l" defTabSz="968375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GM-CSF</a:t>
              </a:r>
              <a:endPara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  <a:p>
              <a:pPr marL="120650" marR="0" lvl="1" indent="0" algn="l" defTabSz="968375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CysLTs</a:t>
              </a:r>
              <a:endPara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  <a:p>
              <a:pPr marL="120650" marR="0" lvl="1" indent="0" algn="l" defTabSz="968375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226" name="Line 25"/>
            <p:cNvSpPr>
              <a:spLocks noChangeShapeType="1"/>
            </p:cNvSpPr>
            <p:nvPr/>
          </p:nvSpPr>
          <p:spPr bwMode="auto">
            <a:xfrm>
              <a:off x="1150" y="2502"/>
              <a:ext cx="1032" cy="651"/>
            </a:xfrm>
            <a:prstGeom prst="line">
              <a:avLst/>
            </a:prstGeom>
            <a:noFill/>
            <a:ln w="19050">
              <a:solidFill>
                <a:srgbClr val="006666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5448300" y="2239963"/>
            <a:ext cx="3751385" cy="1681162"/>
            <a:chOff x="3221" y="1366"/>
            <a:chExt cx="2151" cy="951"/>
          </a:xfrm>
        </p:grpSpPr>
        <p:sp>
          <p:nvSpPr>
            <p:cNvPr id="5213" name="Line 27"/>
            <p:cNvSpPr>
              <a:spLocks noChangeShapeType="1"/>
            </p:cNvSpPr>
            <p:nvPr/>
          </p:nvSpPr>
          <p:spPr bwMode="auto">
            <a:xfrm>
              <a:off x="3901" y="1716"/>
              <a:ext cx="140" cy="1"/>
            </a:xfrm>
            <a:prstGeom prst="line">
              <a:avLst/>
            </a:prstGeom>
            <a:noFill/>
            <a:ln w="25400">
              <a:solidFill>
                <a:srgbClr val="006666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3221" y="1366"/>
              <a:ext cx="2151" cy="951"/>
              <a:chOff x="3221" y="1366"/>
              <a:chExt cx="2151" cy="951"/>
            </a:xfrm>
          </p:grpSpPr>
          <p:sp>
            <p:nvSpPr>
              <p:cNvPr id="5215" name="Rectangle 29"/>
              <p:cNvSpPr>
                <a:spLocks noChangeArrowheads="1"/>
              </p:cNvSpPr>
              <p:nvPr/>
            </p:nvSpPr>
            <p:spPr bwMode="auto">
              <a:xfrm>
                <a:off x="3622" y="1366"/>
                <a:ext cx="725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7572" tIns="48786" rIns="97572" bIns="48786">
                <a:spAutoFit/>
              </a:bodyPr>
              <a:lstStyle/>
              <a:p>
                <a:pPr marL="0" marR="0" lvl="0" indent="0" algn="ctr" defTabSz="968375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Eosinophils</a:t>
                </a:r>
              </a:p>
            </p:txBody>
          </p:sp>
          <p:sp>
            <p:nvSpPr>
              <p:cNvPr id="5216" name="Rectangle 30"/>
              <p:cNvSpPr>
                <a:spLocks noChangeArrowheads="1"/>
              </p:cNvSpPr>
              <p:nvPr/>
            </p:nvSpPr>
            <p:spPr bwMode="auto">
              <a:xfrm>
                <a:off x="4069" y="1546"/>
                <a:ext cx="1303" cy="48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7572" tIns="48786" rIns="97572" bIns="48786">
                <a:spAutoFit/>
              </a:bodyPr>
              <a:lstStyle/>
              <a:p>
                <a:pPr marL="0" marR="0" lvl="0" indent="0" algn="l" defTabSz="968375" rtl="0" eaLnBrk="0" fontAlgn="auto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LTs, GM-CSF, </a:t>
                </a:r>
                <a:br>
                  <a:rPr kumimoji="0" lang="es-ES" sz="1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</a:br>
                <a:r>
                  <a:rPr kumimoji="0" lang="es-ES" sz="1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TNF-a, IL-1, IL-3, PAF, ECP, MBP</a:t>
                </a:r>
              </a:p>
            </p:txBody>
          </p:sp>
          <p:grpSp>
            <p:nvGrpSpPr>
              <p:cNvPr id="10" name="Group 31"/>
              <p:cNvGrpSpPr>
                <a:grpSpLocks/>
              </p:cNvGrpSpPr>
              <p:nvPr/>
            </p:nvGrpSpPr>
            <p:grpSpPr bwMode="auto">
              <a:xfrm>
                <a:off x="3521" y="1546"/>
                <a:ext cx="396" cy="308"/>
                <a:chOff x="3521" y="1546"/>
                <a:chExt cx="396" cy="308"/>
              </a:xfrm>
            </p:grpSpPr>
            <p:sp>
              <p:nvSpPr>
                <p:cNvPr id="5219" name="Freeform 32"/>
                <p:cNvSpPr>
                  <a:spLocks/>
                </p:cNvSpPr>
                <p:nvPr/>
              </p:nvSpPr>
              <p:spPr bwMode="blackWhite">
                <a:xfrm>
                  <a:off x="3521" y="1546"/>
                  <a:ext cx="396" cy="308"/>
                </a:xfrm>
                <a:custGeom>
                  <a:avLst/>
                  <a:gdLst>
                    <a:gd name="T0" fmla="*/ 360 w 396"/>
                    <a:gd name="T1" fmla="*/ 148 h 308"/>
                    <a:gd name="T2" fmla="*/ 376 w 396"/>
                    <a:gd name="T3" fmla="*/ 148 h 308"/>
                    <a:gd name="T4" fmla="*/ 390 w 396"/>
                    <a:gd name="T5" fmla="*/ 147 h 308"/>
                    <a:gd name="T6" fmla="*/ 394 w 396"/>
                    <a:gd name="T7" fmla="*/ 138 h 308"/>
                    <a:gd name="T8" fmla="*/ 395 w 396"/>
                    <a:gd name="T9" fmla="*/ 114 h 308"/>
                    <a:gd name="T10" fmla="*/ 391 w 396"/>
                    <a:gd name="T11" fmla="*/ 96 h 308"/>
                    <a:gd name="T12" fmla="*/ 381 w 396"/>
                    <a:gd name="T13" fmla="*/ 77 h 308"/>
                    <a:gd name="T14" fmla="*/ 362 w 396"/>
                    <a:gd name="T15" fmla="*/ 55 h 308"/>
                    <a:gd name="T16" fmla="*/ 337 w 396"/>
                    <a:gd name="T17" fmla="*/ 31 h 308"/>
                    <a:gd name="T18" fmla="*/ 307 w 396"/>
                    <a:gd name="T19" fmla="*/ 11 h 308"/>
                    <a:gd name="T20" fmla="*/ 274 w 396"/>
                    <a:gd name="T21" fmla="*/ 0 h 308"/>
                    <a:gd name="T22" fmla="*/ 237 w 396"/>
                    <a:gd name="T23" fmla="*/ 2 h 308"/>
                    <a:gd name="T24" fmla="*/ 195 w 396"/>
                    <a:gd name="T25" fmla="*/ 13 h 308"/>
                    <a:gd name="T26" fmla="*/ 154 w 396"/>
                    <a:gd name="T27" fmla="*/ 28 h 308"/>
                    <a:gd name="T28" fmla="*/ 118 w 396"/>
                    <a:gd name="T29" fmla="*/ 42 h 308"/>
                    <a:gd name="T30" fmla="*/ 65 w 396"/>
                    <a:gd name="T31" fmla="*/ 68 h 308"/>
                    <a:gd name="T32" fmla="*/ 28 w 396"/>
                    <a:gd name="T33" fmla="*/ 96 h 308"/>
                    <a:gd name="T34" fmla="*/ 7 w 396"/>
                    <a:gd name="T35" fmla="*/ 126 h 308"/>
                    <a:gd name="T36" fmla="*/ 0 w 396"/>
                    <a:gd name="T37" fmla="*/ 152 h 308"/>
                    <a:gd name="T38" fmla="*/ 6 w 396"/>
                    <a:gd name="T39" fmla="*/ 166 h 308"/>
                    <a:gd name="T40" fmla="*/ 22 w 396"/>
                    <a:gd name="T41" fmla="*/ 173 h 308"/>
                    <a:gd name="T42" fmla="*/ 45 w 396"/>
                    <a:gd name="T43" fmla="*/ 175 h 308"/>
                    <a:gd name="T44" fmla="*/ 69 w 396"/>
                    <a:gd name="T45" fmla="*/ 178 h 308"/>
                    <a:gd name="T46" fmla="*/ 87 w 396"/>
                    <a:gd name="T47" fmla="*/ 189 h 308"/>
                    <a:gd name="T48" fmla="*/ 102 w 396"/>
                    <a:gd name="T49" fmla="*/ 208 h 308"/>
                    <a:gd name="T50" fmla="*/ 115 w 396"/>
                    <a:gd name="T51" fmla="*/ 239 h 308"/>
                    <a:gd name="T52" fmla="*/ 132 w 396"/>
                    <a:gd name="T53" fmla="*/ 270 h 308"/>
                    <a:gd name="T54" fmla="*/ 163 w 396"/>
                    <a:gd name="T55" fmla="*/ 294 h 308"/>
                    <a:gd name="T56" fmla="*/ 197 w 396"/>
                    <a:gd name="T57" fmla="*/ 307 h 308"/>
                    <a:gd name="T58" fmla="*/ 221 w 396"/>
                    <a:gd name="T59" fmla="*/ 303 h 308"/>
                    <a:gd name="T60" fmla="*/ 247 w 396"/>
                    <a:gd name="T61" fmla="*/ 293 h 308"/>
                    <a:gd name="T62" fmla="*/ 269 w 396"/>
                    <a:gd name="T63" fmla="*/ 291 h 308"/>
                    <a:gd name="T64" fmla="*/ 307 w 396"/>
                    <a:gd name="T65" fmla="*/ 289 h 308"/>
                    <a:gd name="T66" fmla="*/ 328 w 396"/>
                    <a:gd name="T67" fmla="*/ 284 h 308"/>
                    <a:gd name="T68" fmla="*/ 339 w 396"/>
                    <a:gd name="T69" fmla="*/ 273 h 308"/>
                    <a:gd name="T70" fmla="*/ 341 w 396"/>
                    <a:gd name="T71" fmla="*/ 255 h 308"/>
                    <a:gd name="T72" fmla="*/ 336 w 396"/>
                    <a:gd name="T73" fmla="*/ 225 h 308"/>
                    <a:gd name="T74" fmla="*/ 335 w 396"/>
                    <a:gd name="T75" fmla="*/ 207 h 308"/>
                    <a:gd name="T76" fmla="*/ 343 w 396"/>
                    <a:gd name="T77" fmla="*/ 175 h 308"/>
                    <a:gd name="T78" fmla="*/ 356 w 396"/>
                    <a:gd name="T79" fmla="*/ 151 h 30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96"/>
                    <a:gd name="T121" fmla="*/ 0 h 308"/>
                    <a:gd name="T122" fmla="*/ 396 w 396"/>
                    <a:gd name="T123" fmla="*/ 308 h 308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96" h="308">
                      <a:moveTo>
                        <a:pt x="356" y="151"/>
                      </a:moveTo>
                      <a:lnTo>
                        <a:pt x="360" y="148"/>
                      </a:lnTo>
                      <a:lnTo>
                        <a:pt x="365" y="147"/>
                      </a:lnTo>
                      <a:lnTo>
                        <a:pt x="376" y="148"/>
                      </a:lnTo>
                      <a:lnTo>
                        <a:pt x="386" y="149"/>
                      </a:lnTo>
                      <a:lnTo>
                        <a:pt x="390" y="147"/>
                      </a:lnTo>
                      <a:lnTo>
                        <a:pt x="392" y="144"/>
                      </a:lnTo>
                      <a:lnTo>
                        <a:pt x="394" y="138"/>
                      </a:lnTo>
                      <a:lnTo>
                        <a:pt x="395" y="131"/>
                      </a:lnTo>
                      <a:lnTo>
                        <a:pt x="395" y="114"/>
                      </a:lnTo>
                      <a:lnTo>
                        <a:pt x="394" y="105"/>
                      </a:lnTo>
                      <a:lnTo>
                        <a:pt x="391" y="96"/>
                      </a:lnTo>
                      <a:lnTo>
                        <a:pt x="387" y="86"/>
                      </a:lnTo>
                      <a:lnTo>
                        <a:pt x="381" y="77"/>
                      </a:lnTo>
                      <a:lnTo>
                        <a:pt x="372" y="67"/>
                      </a:lnTo>
                      <a:lnTo>
                        <a:pt x="362" y="55"/>
                      </a:lnTo>
                      <a:lnTo>
                        <a:pt x="350" y="43"/>
                      </a:lnTo>
                      <a:lnTo>
                        <a:pt x="337" y="31"/>
                      </a:lnTo>
                      <a:lnTo>
                        <a:pt x="322" y="20"/>
                      </a:lnTo>
                      <a:lnTo>
                        <a:pt x="307" y="11"/>
                      </a:lnTo>
                      <a:lnTo>
                        <a:pt x="291" y="4"/>
                      </a:lnTo>
                      <a:lnTo>
                        <a:pt x="274" y="0"/>
                      </a:lnTo>
                      <a:lnTo>
                        <a:pt x="257" y="0"/>
                      </a:lnTo>
                      <a:lnTo>
                        <a:pt x="237" y="2"/>
                      </a:lnTo>
                      <a:lnTo>
                        <a:pt x="217" y="7"/>
                      </a:lnTo>
                      <a:lnTo>
                        <a:pt x="195" y="13"/>
                      </a:lnTo>
                      <a:lnTo>
                        <a:pt x="174" y="20"/>
                      </a:lnTo>
                      <a:lnTo>
                        <a:pt x="154" y="28"/>
                      </a:lnTo>
                      <a:lnTo>
                        <a:pt x="135" y="35"/>
                      </a:lnTo>
                      <a:lnTo>
                        <a:pt x="118" y="42"/>
                      </a:lnTo>
                      <a:lnTo>
                        <a:pt x="90" y="54"/>
                      </a:lnTo>
                      <a:lnTo>
                        <a:pt x="65" y="68"/>
                      </a:lnTo>
                      <a:lnTo>
                        <a:pt x="45" y="82"/>
                      </a:lnTo>
                      <a:lnTo>
                        <a:pt x="28" y="96"/>
                      </a:lnTo>
                      <a:lnTo>
                        <a:pt x="16" y="111"/>
                      </a:lnTo>
                      <a:lnTo>
                        <a:pt x="7" y="126"/>
                      </a:lnTo>
                      <a:lnTo>
                        <a:pt x="2" y="140"/>
                      </a:lnTo>
                      <a:lnTo>
                        <a:pt x="0" y="152"/>
                      </a:lnTo>
                      <a:lnTo>
                        <a:pt x="2" y="160"/>
                      </a:lnTo>
                      <a:lnTo>
                        <a:pt x="6" y="166"/>
                      </a:lnTo>
                      <a:lnTo>
                        <a:pt x="14" y="170"/>
                      </a:lnTo>
                      <a:lnTo>
                        <a:pt x="22" y="173"/>
                      </a:lnTo>
                      <a:lnTo>
                        <a:pt x="32" y="175"/>
                      </a:lnTo>
                      <a:lnTo>
                        <a:pt x="45" y="175"/>
                      </a:lnTo>
                      <a:lnTo>
                        <a:pt x="57" y="176"/>
                      </a:lnTo>
                      <a:lnTo>
                        <a:pt x="69" y="178"/>
                      </a:lnTo>
                      <a:lnTo>
                        <a:pt x="78" y="183"/>
                      </a:lnTo>
                      <a:lnTo>
                        <a:pt x="87" y="189"/>
                      </a:lnTo>
                      <a:lnTo>
                        <a:pt x="94" y="198"/>
                      </a:lnTo>
                      <a:lnTo>
                        <a:pt x="102" y="208"/>
                      </a:lnTo>
                      <a:lnTo>
                        <a:pt x="108" y="222"/>
                      </a:lnTo>
                      <a:lnTo>
                        <a:pt x="115" y="239"/>
                      </a:lnTo>
                      <a:lnTo>
                        <a:pt x="122" y="256"/>
                      </a:lnTo>
                      <a:lnTo>
                        <a:pt x="132" y="270"/>
                      </a:lnTo>
                      <a:lnTo>
                        <a:pt x="146" y="283"/>
                      </a:lnTo>
                      <a:lnTo>
                        <a:pt x="163" y="294"/>
                      </a:lnTo>
                      <a:lnTo>
                        <a:pt x="181" y="302"/>
                      </a:lnTo>
                      <a:lnTo>
                        <a:pt x="197" y="307"/>
                      </a:lnTo>
                      <a:lnTo>
                        <a:pt x="210" y="307"/>
                      </a:lnTo>
                      <a:lnTo>
                        <a:pt x="221" y="303"/>
                      </a:lnTo>
                      <a:lnTo>
                        <a:pt x="232" y="298"/>
                      </a:lnTo>
                      <a:lnTo>
                        <a:pt x="247" y="293"/>
                      </a:lnTo>
                      <a:lnTo>
                        <a:pt x="257" y="291"/>
                      </a:lnTo>
                      <a:lnTo>
                        <a:pt x="269" y="291"/>
                      </a:lnTo>
                      <a:lnTo>
                        <a:pt x="295" y="290"/>
                      </a:lnTo>
                      <a:lnTo>
                        <a:pt x="307" y="289"/>
                      </a:lnTo>
                      <a:lnTo>
                        <a:pt x="319" y="287"/>
                      </a:lnTo>
                      <a:lnTo>
                        <a:pt x="328" y="284"/>
                      </a:lnTo>
                      <a:lnTo>
                        <a:pt x="335" y="279"/>
                      </a:lnTo>
                      <a:lnTo>
                        <a:pt x="339" y="273"/>
                      </a:lnTo>
                      <a:lnTo>
                        <a:pt x="341" y="265"/>
                      </a:lnTo>
                      <a:lnTo>
                        <a:pt x="341" y="255"/>
                      </a:lnTo>
                      <a:lnTo>
                        <a:pt x="340" y="245"/>
                      </a:lnTo>
                      <a:lnTo>
                        <a:pt x="336" y="225"/>
                      </a:lnTo>
                      <a:lnTo>
                        <a:pt x="335" y="215"/>
                      </a:lnTo>
                      <a:lnTo>
                        <a:pt x="335" y="207"/>
                      </a:lnTo>
                      <a:lnTo>
                        <a:pt x="338" y="190"/>
                      </a:lnTo>
                      <a:lnTo>
                        <a:pt x="343" y="175"/>
                      </a:lnTo>
                      <a:lnTo>
                        <a:pt x="349" y="161"/>
                      </a:lnTo>
                      <a:lnTo>
                        <a:pt x="356" y="151"/>
                      </a:lnTo>
                    </a:path>
                  </a:pathLst>
                </a:custGeom>
                <a:solidFill>
                  <a:srgbClr val="FF0000"/>
                </a:solidFill>
                <a:ln w="9525" cap="rnd">
                  <a:solidFill>
                    <a:srgbClr val="30C3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20" name="Oval 33"/>
                <p:cNvSpPr>
                  <a:spLocks noChangeArrowheads="1"/>
                </p:cNvSpPr>
                <p:nvPr/>
              </p:nvSpPr>
              <p:spPr bwMode="auto">
                <a:xfrm rot="-2460000">
                  <a:off x="3646" y="1655"/>
                  <a:ext cx="99" cy="6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30C3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21" name="Oval 34"/>
                <p:cNvSpPr>
                  <a:spLocks noChangeArrowheads="1"/>
                </p:cNvSpPr>
                <p:nvPr/>
              </p:nvSpPr>
              <p:spPr bwMode="black">
                <a:xfrm rot="-2460000">
                  <a:off x="3745" y="1701"/>
                  <a:ext cx="45" cy="3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30C3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22" name="Oval 35"/>
                <p:cNvSpPr>
                  <a:spLocks noChangeArrowheads="1"/>
                </p:cNvSpPr>
                <p:nvPr/>
              </p:nvSpPr>
              <p:spPr bwMode="black">
                <a:xfrm rot="-8400000">
                  <a:off x="3651" y="1753"/>
                  <a:ext cx="45" cy="3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30C3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23" name="Oval 36"/>
                <p:cNvSpPr>
                  <a:spLocks noChangeArrowheads="1"/>
                </p:cNvSpPr>
                <p:nvPr/>
              </p:nvSpPr>
              <p:spPr bwMode="black">
                <a:xfrm rot="-2460000">
                  <a:off x="3604" y="1649"/>
                  <a:ext cx="45" cy="3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30C3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24" name="Oval 37"/>
                <p:cNvSpPr>
                  <a:spLocks noChangeArrowheads="1"/>
                </p:cNvSpPr>
                <p:nvPr/>
              </p:nvSpPr>
              <p:spPr bwMode="black">
                <a:xfrm rot="2400000">
                  <a:off x="3751" y="1596"/>
                  <a:ext cx="43" cy="3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30C3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218" name="Line 38"/>
              <p:cNvSpPr>
                <a:spLocks noChangeShapeType="1"/>
              </p:cNvSpPr>
              <p:nvPr/>
            </p:nvSpPr>
            <p:spPr bwMode="auto">
              <a:xfrm flipV="1">
                <a:off x="3221" y="1760"/>
                <a:ext cx="304" cy="557"/>
              </a:xfrm>
              <a:prstGeom prst="line">
                <a:avLst/>
              </a:prstGeom>
              <a:noFill/>
              <a:ln w="25400">
                <a:solidFill>
                  <a:srgbClr val="006666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5455628" y="3335337"/>
            <a:ext cx="3629757" cy="851087"/>
            <a:chOff x="3221" y="2001"/>
            <a:chExt cx="2143" cy="511"/>
          </a:xfrm>
        </p:grpSpPr>
        <p:sp>
          <p:nvSpPr>
            <p:cNvPr id="5204" name="Freeform 40"/>
            <p:cNvSpPr>
              <a:spLocks/>
            </p:cNvSpPr>
            <p:nvPr/>
          </p:nvSpPr>
          <p:spPr bwMode="blackWhite">
            <a:xfrm>
              <a:off x="3565" y="2176"/>
              <a:ext cx="270" cy="296"/>
            </a:xfrm>
            <a:custGeom>
              <a:avLst/>
              <a:gdLst>
                <a:gd name="T0" fmla="*/ 250 w 270"/>
                <a:gd name="T1" fmla="*/ 226 h 296"/>
                <a:gd name="T2" fmla="*/ 262 w 270"/>
                <a:gd name="T3" fmla="*/ 192 h 296"/>
                <a:gd name="T4" fmla="*/ 263 w 270"/>
                <a:gd name="T5" fmla="*/ 172 h 296"/>
                <a:gd name="T6" fmla="*/ 254 w 270"/>
                <a:gd name="T7" fmla="*/ 160 h 296"/>
                <a:gd name="T8" fmla="*/ 243 w 270"/>
                <a:gd name="T9" fmla="*/ 150 h 296"/>
                <a:gd name="T10" fmla="*/ 240 w 270"/>
                <a:gd name="T11" fmla="*/ 137 h 296"/>
                <a:gd name="T12" fmla="*/ 246 w 270"/>
                <a:gd name="T13" fmla="*/ 111 h 296"/>
                <a:gd name="T14" fmla="*/ 257 w 270"/>
                <a:gd name="T15" fmla="*/ 94 h 296"/>
                <a:gd name="T16" fmla="*/ 266 w 270"/>
                <a:gd name="T17" fmla="*/ 78 h 296"/>
                <a:gd name="T18" fmla="*/ 269 w 270"/>
                <a:gd name="T19" fmla="*/ 61 h 296"/>
                <a:gd name="T20" fmla="*/ 265 w 270"/>
                <a:gd name="T21" fmla="*/ 47 h 296"/>
                <a:gd name="T22" fmla="*/ 254 w 270"/>
                <a:gd name="T23" fmla="*/ 42 h 296"/>
                <a:gd name="T24" fmla="*/ 238 w 270"/>
                <a:gd name="T25" fmla="*/ 37 h 296"/>
                <a:gd name="T26" fmla="*/ 223 w 270"/>
                <a:gd name="T27" fmla="*/ 22 h 296"/>
                <a:gd name="T28" fmla="*/ 207 w 270"/>
                <a:gd name="T29" fmla="*/ 9 h 296"/>
                <a:gd name="T30" fmla="*/ 186 w 270"/>
                <a:gd name="T31" fmla="*/ 9 h 296"/>
                <a:gd name="T32" fmla="*/ 166 w 270"/>
                <a:gd name="T33" fmla="*/ 12 h 296"/>
                <a:gd name="T34" fmla="*/ 153 w 270"/>
                <a:gd name="T35" fmla="*/ 13 h 296"/>
                <a:gd name="T36" fmla="*/ 134 w 270"/>
                <a:gd name="T37" fmla="*/ 19 h 296"/>
                <a:gd name="T38" fmla="*/ 117 w 270"/>
                <a:gd name="T39" fmla="*/ 25 h 296"/>
                <a:gd name="T40" fmla="*/ 102 w 270"/>
                <a:gd name="T41" fmla="*/ 28 h 296"/>
                <a:gd name="T42" fmla="*/ 90 w 270"/>
                <a:gd name="T43" fmla="*/ 24 h 296"/>
                <a:gd name="T44" fmla="*/ 77 w 270"/>
                <a:gd name="T45" fmla="*/ 11 h 296"/>
                <a:gd name="T46" fmla="*/ 63 w 270"/>
                <a:gd name="T47" fmla="*/ 1 h 296"/>
                <a:gd name="T48" fmla="*/ 55 w 270"/>
                <a:gd name="T49" fmla="*/ 1 h 296"/>
                <a:gd name="T50" fmla="*/ 41 w 270"/>
                <a:gd name="T51" fmla="*/ 11 h 296"/>
                <a:gd name="T52" fmla="*/ 24 w 270"/>
                <a:gd name="T53" fmla="*/ 32 h 296"/>
                <a:gd name="T54" fmla="*/ 12 w 270"/>
                <a:gd name="T55" fmla="*/ 57 h 296"/>
                <a:gd name="T56" fmla="*/ 4 w 270"/>
                <a:gd name="T57" fmla="*/ 85 h 296"/>
                <a:gd name="T58" fmla="*/ 0 w 270"/>
                <a:gd name="T59" fmla="*/ 122 h 296"/>
                <a:gd name="T60" fmla="*/ 6 w 270"/>
                <a:gd name="T61" fmla="*/ 138 h 296"/>
                <a:gd name="T62" fmla="*/ 20 w 270"/>
                <a:gd name="T63" fmla="*/ 145 h 296"/>
                <a:gd name="T64" fmla="*/ 39 w 270"/>
                <a:gd name="T65" fmla="*/ 156 h 296"/>
                <a:gd name="T66" fmla="*/ 55 w 270"/>
                <a:gd name="T67" fmla="*/ 166 h 296"/>
                <a:gd name="T68" fmla="*/ 64 w 270"/>
                <a:gd name="T69" fmla="*/ 169 h 296"/>
                <a:gd name="T70" fmla="*/ 70 w 270"/>
                <a:gd name="T71" fmla="*/ 181 h 296"/>
                <a:gd name="T72" fmla="*/ 76 w 270"/>
                <a:gd name="T73" fmla="*/ 213 h 296"/>
                <a:gd name="T74" fmla="*/ 82 w 270"/>
                <a:gd name="T75" fmla="*/ 239 h 296"/>
                <a:gd name="T76" fmla="*/ 88 w 270"/>
                <a:gd name="T77" fmla="*/ 262 h 296"/>
                <a:gd name="T78" fmla="*/ 95 w 270"/>
                <a:gd name="T79" fmla="*/ 275 h 296"/>
                <a:gd name="T80" fmla="*/ 119 w 270"/>
                <a:gd name="T81" fmla="*/ 289 h 296"/>
                <a:gd name="T82" fmla="*/ 147 w 270"/>
                <a:gd name="T83" fmla="*/ 295 h 296"/>
                <a:gd name="T84" fmla="*/ 170 w 270"/>
                <a:gd name="T85" fmla="*/ 293 h 296"/>
                <a:gd name="T86" fmla="*/ 187 w 270"/>
                <a:gd name="T87" fmla="*/ 290 h 296"/>
                <a:gd name="T88" fmla="*/ 197 w 270"/>
                <a:gd name="T89" fmla="*/ 285 h 296"/>
                <a:gd name="T90" fmla="*/ 213 w 270"/>
                <a:gd name="T91" fmla="*/ 272 h 296"/>
                <a:gd name="T92" fmla="*/ 235 w 270"/>
                <a:gd name="T93" fmla="*/ 253 h 29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0"/>
                <a:gd name="T142" fmla="*/ 0 h 296"/>
                <a:gd name="T143" fmla="*/ 270 w 270"/>
                <a:gd name="T144" fmla="*/ 296 h 29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0" h="296">
                  <a:moveTo>
                    <a:pt x="242" y="241"/>
                  </a:moveTo>
                  <a:lnTo>
                    <a:pt x="250" y="226"/>
                  </a:lnTo>
                  <a:lnTo>
                    <a:pt x="257" y="209"/>
                  </a:lnTo>
                  <a:lnTo>
                    <a:pt x="262" y="192"/>
                  </a:lnTo>
                  <a:lnTo>
                    <a:pt x="264" y="178"/>
                  </a:lnTo>
                  <a:lnTo>
                    <a:pt x="263" y="172"/>
                  </a:lnTo>
                  <a:lnTo>
                    <a:pt x="261" y="168"/>
                  </a:lnTo>
                  <a:lnTo>
                    <a:pt x="254" y="160"/>
                  </a:lnTo>
                  <a:lnTo>
                    <a:pt x="246" y="153"/>
                  </a:lnTo>
                  <a:lnTo>
                    <a:pt x="243" y="150"/>
                  </a:lnTo>
                  <a:lnTo>
                    <a:pt x="241" y="146"/>
                  </a:lnTo>
                  <a:lnTo>
                    <a:pt x="240" y="137"/>
                  </a:lnTo>
                  <a:lnTo>
                    <a:pt x="241" y="128"/>
                  </a:lnTo>
                  <a:lnTo>
                    <a:pt x="246" y="111"/>
                  </a:lnTo>
                  <a:lnTo>
                    <a:pt x="250" y="103"/>
                  </a:lnTo>
                  <a:lnTo>
                    <a:pt x="257" y="94"/>
                  </a:lnTo>
                  <a:lnTo>
                    <a:pt x="262" y="86"/>
                  </a:lnTo>
                  <a:lnTo>
                    <a:pt x="266" y="78"/>
                  </a:lnTo>
                  <a:lnTo>
                    <a:pt x="268" y="69"/>
                  </a:lnTo>
                  <a:lnTo>
                    <a:pt x="269" y="61"/>
                  </a:lnTo>
                  <a:lnTo>
                    <a:pt x="268" y="53"/>
                  </a:lnTo>
                  <a:lnTo>
                    <a:pt x="265" y="47"/>
                  </a:lnTo>
                  <a:lnTo>
                    <a:pt x="261" y="43"/>
                  </a:lnTo>
                  <a:lnTo>
                    <a:pt x="254" y="42"/>
                  </a:lnTo>
                  <a:lnTo>
                    <a:pt x="246" y="41"/>
                  </a:lnTo>
                  <a:lnTo>
                    <a:pt x="238" y="37"/>
                  </a:lnTo>
                  <a:lnTo>
                    <a:pt x="231" y="30"/>
                  </a:lnTo>
                  <a:lnTo>
                    <a:pt x="223" y="22"/>
                  </a:lnTo>
                  <a:lnTo>
                    <a:pt x="215" y="14"/>
                  </a:lnTo>
                  <a:lnTo>
                    <a:pt x="207" y="9"/>
                  </a:lnTo>
                  <a:lnTo>
                    <a:pt x="197" y="8"/>
                  </a:lnTo>
                  <a:lnTo>
                    <a:pt x="186" y="9"/>
                  </a:lnTo>
                  <a:lnTo>
                    <a:pt x="175" y="10"/>
                  </a:lnTo>
                  <a:lnTo>
                    <a:pt x="166" y="12"/>
                  </a:lnTo>
                  <a:lnTo>
                    <a:pt x="159" y="12"/>
                  </a:lnTo>
                  <a:lnTo>
                    <a:pt x="153" y="13"/>
                  </a:lnTo>
                  <a:lnTo>
                    <a:pt x="143" y="15"/>
                  </a:lnTo>
                  <a:lnTo>
                    <a:pt x="134" y="19"/>
                  </a:lnTo>
                  <a:lnTo>
                    <a:pt x="124" y="23"/>
                  </a:lnTo>
                  <a:lnTo>
                    <a:pt x="117" y="25"/>
                  </a:lnTo>
                  <a:lnTo>
                    <a:pt x="110" y="27"/>
                  </a:lnTo>
                  <a:lnTo>
                    <a:pt x="102" y="28"/>
                  </a:lnTo>
                  <a:lnTo>
                    <a:pt x="94" y="26"/>
                  </a:lnTo>
                  <a:lnTo>
                    <a:pt x="90" y="24"/>
                  </a:lnTo>
                  <a:lnTo>
                    <a:pt x="85" y="21"/>
                  </a:lnTo>
                  <a:lnTo>
                    <a:pt x="77" y="11"/>
                  </a:lnTo>
                  <a:lnTo>
                    <a:pt x="68" y="3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1" y="11"/>
                  </a:lnTo>
                  <a:lnTo>
                    <a:pt x="32" y="22"/>
                  </a:lnTo>
                  <a:lnTo>
                    <a:pt x="24" y="32"/>
                  </a:lnTo>
                  <a:lnTo>
                    <a:pt x="18" y="44"/>
                  </a:lnTo>
                  <a:lnTo>
                    <a:pt x="12" y="57"/>
                  </a:lnTo>
                  <a:lnTo>
                    <a:pt x="8" y="71"/>
                  </a:lnTo>
                  <a:lnTo>
                    <a:pt x="4" y="85"/>
                  </a:lnTo>
                  <a:lnTo>
                    <a:pt x="0" y="110"/>
                  </a:lnTo>
                  <a:lnTo>
                    <a:pt x="0" y="122"/>
                  </a:lnTo>
                  <a:lnTo>
                    <a:pt x="2" y="131"/>
                  </a:lnTo>
                  <a:lnTo>
                    <a:pt x="6" y="138"/>
                  </a:lnTo>
                  <a:lnTo>
                    <a:pt x="13" y="142"/>
                  </a:lnTo>
                  <a:lnTo>
                    <a:pt x="20" y="145"/>
                  </a:lnTo>
                  <a:lnTo>
                    <a:pt x="26" y="148"/>
                  </a:lnTo>
                  <a:lnTo>
                    <a:pt x="39" y="156"/>
                  </a:lnTo>
                  <a:lnTo>
                    <a:pt x="50" y="163"/>
                  </a:lnTo>
                  <a:lnTo>
                    <a:pt x="55" y="166"/>
                  </a:lnTo>
                  <a:lnTo>
                    <a:pt x="60" y="167"/>
                  </a:lnTo>
                  <a:lnTo>
                    <a:pt x="64" y="169"/>
                  </a:lnTo>
                  <a:lnTo>
                    <a:pt x="68" y="174"/>
                  </a:lnTo>
                  <a:lnTo>
                    <a:pt x="70" y="181"/>
                  </a:lnTo>
                  <a:lnTo>
                    <a:pt x="72" y="191"/>
                  </a:lnTo>
                  <a:lnTo>
                    <a:pt x="76" y="213"/>
                  </a:lnTo>
                  <a:lnTo>
                    <a:pt x="79" y="225"/>
                  </a:lnTo>
                  <a:lnTo>
                    <a:pt x="82" y="239"/>
                  </a:lnTo>
                  <a:lnTo>
                    <a:pt x="85" y="252"/>
                  </a:lnTo>
                  <a:lnTo>
                    <a:pt x="88" y="262"/>
                  </a:lnTo>
                  <a:lnTo>
                    <a:pt x="91" y="270"/>
                  </a:lnTo>
                  <a:lnTo>
                    <a:pt x="95" y="275"/>
                  </a:lnTo>
                  <a:lnTo>
                    <a:pt x="105" y="282"/>
                  </a:lnTo>
                  <a:lnTo>
                    <a:pt x="119" y="289"/>
                  </a:lnTo>
                  <a:lnTo>
                    <a:pt x="136" y="294"/>
                  </a:lnTo>
                  <a:lnTo>
                    <a:pt x="147" y="295"/>
                  </a:lnTo>
                  <a:lnTo>
                    <a:pt x="159" y="294"/>
                  </a:lnTo>
                  <a:lnTo>
                    <a:pt x="170" y="293"/>
                  </a:lnTo>
                  <a:lnTo>
                    <a:pt x="181" y="291"/>
                  </a:lnTo>
                  <a:lnTo>
                    <a:pt x="187" y="290"/>
                  </a:lnTo>
                  <a:lnTo>
                    <a:pt x="192" y="288"/>
                  </a:lnTo>
                  <a:lnTo>
                    <a:pt x="197" y="285"/>
                  </a:lnTo>
                  <a:lnTo>
                    <a:pt x="204" y="280"/>
                  </a:lnTo>
                  <a:lnTo>
                    <a:pt x="213" y="272"/>
                  </a:lnTo>
                  <a:lnTo>
                    <a:pt x="224" y="264"/>
                  </a:lnTo>
                  <a:lnTo>
                    <a:pt x="235" y="253"/>
                  </a:lnTo>
                  <a:lnTo>
                    <a:pt x="242" y="241"/>
                  </a:lnTo>
                </a:path>
              </a:pathLst>
            </a:custGeom>
            <a:solidFill>
              <a:srgbClr val="CC99FF"/>
            </a:solidFill>
            <a:ln w="9525" cap="rnd">
              <a:solidFill>
                <a:srgbClr val="30C3C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05" name="Oval 41"/>
            <p:cNvSpPr>
              <a:spLocks noChangeArrowheads="1"/>
            </p:cNvSpPr>
            <p:nvPr/>
          </p:nvSpPr>
          <p:spPr bwMode="auto">
            <a:xfrm rot="-4320000">
              <a:off x="3644" y="2299"/>
              <a:ext cx="139" cy="7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0C3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206" name="Oval 42"/>
            <p:cNvSpPr>
              <a:spLocks noChangeArrowheads="1"/>
            </p:cNvSpPr>
            <p:nvPr/>
          </p:nvSpPr>
          <p:spPr bwMode="black">
            <a:xfrm rot="-2460000">
              <a:off x="3772" y="2223"/>
              <a:ext cx="3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30C3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207" name="Oval 43"/>
            <p:cNvSpPr>
              <a:spLocks noChangeArrowheads="1"/>
            </p:cNvSpPr>
            <p:nvPr/>
          </p:nvSpPr>
          <p:spPr bwMode="black">
            <a:xfrm rot="-3600000">
              <a:off x="3770" y="2368"/>
              <a:ext cx="35" cy="2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30C3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208" name="Rectangle 44"/>
            <p:cNvSpPr>
              <a:spLocks noChangeArrowheads="1"/>
            </p:cNvSpPr>
            <p:nvPr/>
          </p:nvSpPr>
          <p:spPr bwMode="auto">
            <a:xfrm>
              <a:off x="3662" y="2001"/>
              <a:ext cx="647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7572" tIns="48786" rIns="97572" bIns="48786">
              <a:spAutoFit/>
            </a:bodyPr>
            <a:lstStyle/>
            <a:p>
              <a:pPr marL="0" marR="0" lvl="0" indent="0" algn="ctr" defTabSz="968375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7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Basophils</a:t>
              </a:r>
            </a:p>
          </p:txBody>
        </p:sp>
        <p:sp>
          <p:nvSpPr>
            <p:cNvPr id="5209" name="Rectangle 45"/>
            <p:cNvSpPr>
              <a:spLocks noChangeArrowheads="1"/>
            </p:cNvSpPr>
            <p:nvPr/>
          </p:nvSpPr>
          <p:spPr bwMode="auto">
            <a:xfrm>
              <a:off x="4058" y="2176"/>
              <a:ext cx="130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7572" tIns="48786" rIns="97572" bIns="48786">
              <a:spAutoFit/>
            </a:bodyPr>
            <a:lstStyle/>
            <a:p>
              <a:pPr marL="0" marR="0" lvl="0" indent="0" algn="l" defTabSz="968375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Histamine, LTs,</a:t>
              </a:r>
              <a:br>
                <a:rPr kumimoji="0" lang="es-E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</a:br>
              <a:r>
                <a:rPr kumimoji="0" lang="es-E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TNF-a, IL-4, IL-5, IL-6</a:t>
              </a:r>
            </a:p>
          </p:txBody>
        </p:sp>
        <p:sp>
          <p:nvSpPr>
            <p:cNvPr id="5210" name="Oval 46"/>
            <p:cNvSpPr>
              <a:spLocks noChangeArrowheads="1"/>
            </p:cNvSpPr>
            <p:nvPr/>
          </p:nvSpPr>
          <p:spPr bwMode="black">
            <a:xfrm rot="-8400000">
              <a:off x="3635" y="2260"/>
              <a:ext cx="40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30C3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211" name="Line 47"/>
            <p:cNvSpPr>
              <a:spLocks noChangeShapeType="1"/>
            </p:cNvSpPr>
            <p:nvPr/>
          </p:nvSpPr>
          <p:spPr bwMode="auto">
            <a:xfrm>
              <a:off x="3901" y="2333"/>
              <a:ext cx="140" cy="1"/>
            </a:xfrm>
            <a:prstGeom prst="line">
              <a:avLst/>
            </a:prstGeom>
            <a:noFill/>
            <a:ln w="25400">
              <a:solidFill>
                <a:srgbClr val="006666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12" name="Line 48"/>
            <p:cNvSpPr>
              <a:spLocks noChangeShapeType="1"/>
            </p:cNvSpPr>
            <p:nvPr/>
          </p:nvSpPr>
          <p:spPr bwMode="auto">
            <a:xfrm>
              <a:off x="3221" y="2319"/>
              <a:ext cx="347" cy="0"/>
            </a:xfrm>
            <a:prstGeom prst="line">
              <a:avLst/>
            </a:prstGeom>
            <a:noFill/>
            <a:ln w="25400">
              <a:solidFill>
                <a:srgbClr val="006666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5455628" y="3863975"/>
            <a:ext cx="3027485" cy="1304925"/>
            <a:chOff x="3221" y="2318"/>
            <a:chExt cx="1787" cy="783"/>
          </a:xfrm>
        </p:grpSpPr>
        <p:sp>
          <p:nvSpPr>
            <p:cNvPr id="5199" name="Freeform 50"/>
            <p:cNvSpPr>
              <a:spLocks/>
            </p:cNvSpPr>
            <p:nvPr/>
          </p:nvSpPr>
          <p:spPr bwMode="blackWhite">
            <a:xfrm>
              <a:off x="3555" y="2773"/>
              <a:ext cx="257" cy="274"/>
            </a:xfrm>
            <a:custGeom>
              <a:avLst/>
              <a:gdLst>
                <a:gd name="T0" fmla="*/ 71 w 257"/>
                <a:gd name="T1" fmla="*/ 43 h 274"/>
                <a:gd name="T2" fmla="*/ 90 w 257"/>
                <a:gd name="T3" fmla="*/ 32 h 274"/>
                <a:gd name="T4" fmla="*/ 118 w 257"/>
                <a:gd name="T5" fmla="*/ 20 h 274"/>
                <a:gd name="T6" fmla="*/ 149 w 257"/>
                <a:gd name="T7" fmla="*/ 8 h 274"/>
                <a:gd name="T8" fmla="*/ 163 w 257"/>
                <a:gd name="T9" fmla="*/ 4 h 274"/>
                <a:gd name="T10" fmla="*/ 169 w 257"/>
                <a:gd name="T11" fmla="*/ 0 h 274"/>
                <a:gd name="T12" fmla="*/ 185 w 257"/>
                <a:gd name="T13" fmla="*/ 2 h 274"/>
                <a:gd name="T14" fmla="*/ 210 w 257"/>
                <a:gd name="T15" fmla="*/ 8 h 274"/>
                <a:gd name="T16" fmla="*/ 226 w 257"/>
                <a:gd name="T17" fmla="*/ 13 h 274"/>
                <a:gd name="T18" fmla="*/ 232 w 257"/>
                <a:gd name="T19" fmla="*/ 18 h 274"/>
                <a:gd name="T20" fmla="*/ 229 w 257"/>
                <a:gd name="T21" fmla="*/ 21 h 274"/>
                <a:gd name="T22" fmla="*/ 218 w 257"/>
                <a:gd name="T23" fmla="*/ 23 h 274"/>
                <a:gd name="T24" fmla="*/ 206 w 257"/>
                <a:gd name="T25" fmla="*/ 33 h 274"/>
                <a:gd name="T26" fmla="*/ 198 w 257"/>
                <a:gd name="T27" fmla="*/ 49 h 274"/>
                <a:gd name="T28" fmla="*/ 198 w 257"/>
                <a:gd name="T29" fmla="*/ 61 h 274"/>
                <a:gd name="T30" fmla="*/ 209 w 257"/>
                <a:gd name="T31" fmla="*/ 72 h 274"/>
                <a:gd name="T32" fmla="*/ 219 w 257"/>
                <a:gd name="T33" fmla="*/ 77 h 274"/>
                <a:gd name="T34" fmla="*/ 234 w 257"/>
                <a:gd name="T35" fmla="*/ 89 h 274"/>
                <a:gd name="T36" fmla="*/ 243 w 257"/>
                <a:gd name="T37" fmla="*/ 107 h 274"/>
                <a:gd name="T38" fmla="*/ 251 w 257"/>
                <a:gd name="T39" fmla="*/ 115 h 274"/>
                <a:gd name="T40" fmla="*/ 256 w 257"/>
                <a:gd name="T41" fmla="*/ 125 h 274"/>
                <a:gd name="T42" fmla="*/ 254 w 257"/>
                <a:gd name="T43" fmla="*/ 143 h 274"/>
                <a:gd name="T44" fmla="*/ 245 w 257"/>
                <a:gd name="T45" fmla="*/ 174 h 274"/>
                <a:gd name="T46" fmla="*/ 236 w 257"/>
                <a:gd name="T47" fmla="*/ 198 h 274"/>
                <a:gd name="T48" fmla="*/ 224 w 257"/>
                <a:gd name="T49" fmla="*/ 217 h 274"/>
                <a:gd name="T50" fmla="*/ 201 w 257"/>
                <a:gd name="T51" fmla="*/ 237 h 274"/>
                <a:gd name="T52" fmla="*/ 182 w 257"/>
                <a:gd name="T53" fmla="*/ 249 h 274"/>
                <a:gd name="T54" fmla="*/ 153 w 257"/>
                <a:gd name="T55" fmla="*/ 264 h 274"/>
                <a:gd name="T56" fmla="*/ 135 w 257"/>
                <a:gd name="T57" fmla="*/ 273 h 274"/>
                <a:gd name="T58" fmla="*/ 125 w 257"/>
                <a:gd name="T59" fmla="*/ 270 h 274"/>
                <a:gd name="T60" fmla="*/ 124 w 257"/>
                <a:gd name="T61" fmla="*/ 255 h 274"/>
                <a:gd name="T62" fmla="*/ 118 w 257"/>
                <a:gd name="T63" fmla="*/ 239 h 274"/>
                <a:gd name="T64" fmla="*/ 108 w 257"/>
                <a:gd name="T65" fmla="*/ 222 h 274"/>
                <a:gd name="T66" fmla="*/ 99 w 257"/>
                <a:gd name="T67" fmla="*/ 209 h 274"/>
                <a:gd name="T68" fmla="*/ 93 w 257"/>
                <a:gd name="T69" fmla="*/ 201 h 274"/>
                <a:gd name="T70" fmla="*/ 78 w 257"/>
                <a:gd name="T71" fmla="*/ 193 h 274"/>
                <a:gd name="T72" fmla="*/ 54 w 257"/>
                <a:gd name="T73" fmla="*/ 186 h 274"/>
                <a:gd name="T74" fmla="*/ 39 w 257"/>
                <a:gd name="T75" fmla="*/ 181 h 274"/>
                <a:gd name="T76" fmla="*/ 32 w 257"/>
                <a:gd name="T77" fmla="*/ 175 h 274"/>
                <a:gd name="T78" fmla="*/ 21 w 257"/>
                <a:gd name="T79" fmla="*/ 166 h 274"/>
                <a:gd name="T80" fmla="*/ 3 w 257"/>
                <a:gd name="T81" fmla="*/ 151 h 274"/>
                <a:gd name="T82" fmla="*/ 0 w 257"/>
                <a:gd name="T83" fmla="*/ 147 h 274"/>
                <a:gd name="T84" fmla="*/ 3 w 257"/>
                <a:gd name="T85" fmla="*/ 149 h 274"/>
                <a:gd name="T86" fmla="*/ 20 w 257"/>
                <a:gd name="T87" fmla="*/ 158 h 274"/>
                <a:gd name="T88" fmla="*/ 41 w 257"/>
                <a:gd name="T89" fmla="*/ 157 h 274"/>
                <a:gd name="T90" fmla="*/ 51 w 257"/>
                <a:gd name="T91" fmla="*/ 150 h 274"/>
                <a:gd name="T92" fmla="*/ 56 w 257"/>
                <a:gd name="T93" fmla="*/ 139 h 274"/>
                <a:gd name="T94" fmla="*/ 66 w 257"/>
                <a:gd name="T95" fmla="*/ 115 h 274"/>
                <a:gd name="T96" fmla="*/ 75 w 257"/>
                <a:gd name="T97" fmla="*/ 93 h 274"/>
                <a:gd name="T98" fmla="*/ 76 w 257"/>
                <a:gd name="T99" fmla="*/ 77 h 274"/>
                <a:gd name="T100" fmla="*/ 70 w 257"/>
                <a:gd name="T101" fmla="*/ 64 h 274"/>
                <a:gd name="T102" fmla="*/ 66 w 257"/>
                <a:gd name="T103" fmla="*/ 50 h 2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57"/>
                <a:gd name="T157" fmla="*/ 0 h 274"/>
                <a:gd name="T158" fmla="*/ 257 w 257"/>
                <a:gd name="T159" fmla="*/ 274 h 2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57" h="274">
                  <a:moveTo>
                    <a:pt x="68" y="47"/>
                  </a:moveTo>
                  <a:lnTo>
                    <a:pt x="71" y="43"/>
                  </a:lnTo>
                  <a:lnTo>
                    <a:pt x="76" y="39"/>
                  </a:lnTo>
                  <a:lnTo>
                    <a:pt x="90" y="32"/>
                  </a:lnTo>
                  <a:lnTo>
                    <a:pt x="105" y="25"/>
                  </a:lnTo>
                  <a:lnTo>
                    <a:pt x="118" y="20"/>
                  </a:lnTo>
                  <a:lnTo>
                    <a:pt x="140" y="11"/>
                  </a:lnTo>
                  <a:lnTo>
                    <a:pt x="149" y="8"/>
                  </a:lnTo>
                  <a:lnTo>
                    <a:pt x="157" y="6"/>
                  </a:lnTo>
                  <a:lnTo>
                    <a:pt x="163" y="4"/>
                  </a:lnTo>
                  <a:lnTo>
                    <a:pt x="166" y="2"/>
                  </a:lnTo>
                  <a:lnTo>
                    <a:pt x="169" y="0"/>
                  </a:lnTo>
                  <a:lnTo>
                    <a:pt x="175" y="0"/>
                  </a:lnTo>
                  <a:lnTo>
                    <a:pt x="185" y="2"/>
                  </a:lnTo>
                  <a:lnTo>
                    <a:pt x="198" y="5"/>
                  </a:lnTo>
                  <a:lnTo>
                    <a:pt x="210" y="8"/>
                  </a:lnTo>
                  <a:lnTo>
                    <a:pt x="219" y="11"/>
                  </a:lnTo>
                  <a:lnTo>
                    <a:pt x="226" y="13"/>
                  </a:lnTo>
                  <a:lnTo>
                    <a:pt x="230" y="16"/>
                  </a:lnTo>
                  <a:lnTo>
                    <a:pt x="232" y="18"/>
                  </a:lnTo>
                  <a:lnTo>
                    <a:pt x="232" y="20"/>
                  </a:lnTo>
                  <a:lnTo>
                    <a:pt x="229" y="21"/>
                  </a:lnTo>
                  <a:lnTo>
                    <a:pt x="224" y="22"/>
                  </a:lnTo>
                  <a:lnTo>
                    <a:pt x="218" y="23"/>
                  </a:lnTo>
                  <a:lnTo>
                    <a:pt x="212" y="25"/>
                  </a:lnTo>
                  <a:lnTo>
                    <a:pt x="206" y="33"/>
                  </a:lnTo>
                  <a:lnTo>
                    <a:pt x="201" y="41"/>
                  </a:lnTo>
                  <a:lnTo>
                    <a:pt x="198" y="49"/>
                  </a:lnTo>
                  <a:lnTo>
                    <a:pt x="197" y="57"/>
                  </a:lnTo>
                  <a:lnTo>
                    <a:pt x="198" y="61"/>
                  </a:lnTo>
                  <a:lnTo>
                    <a:pt x="201" y="65"/>
                  </a:lnTo>
                  <a:lnTo>
                    <a:pt x="209" y="72"/>
                  </a:lnTo>
                  <a:lnTo>
                    <a:pt x="213" y="74"/>
                  </a:lnTo>
                  <a:lnTo>
                    <a:pt x="219" y="77"/>
                  </a:lnTo>
                  <a:lnTo>
                    <a:pt x="230" y="83"/>
                  </a:lnTo>
                  <a:lnTo>
                    <a:pt x="234" y="89"/>
                  </a:lnTo>
                  <a:lnTo>
                    <a:pt x="237" y="95"/>
                  </a:lnTo>
                  <a:lnTo>
                    <a:pt x="243" y="107"/>
                  </a:lnTo>
                  <a:lnTo>
                    <a:pt x="246" y="111"/>
                  </a:lnTo>
                  <a:lnTo>
                    <a:pt x="251" y="115"/>
                  </a:lnTo>
                  <a:lnTo>
                    <a:pt x="255" y="119"/>
                  </a:lnTo>
                  <a:lnTo>
                    <a:pt x="256" y="125"/>
                  </a:lnTo>
                  <a:lnTo>
                    <a:pt x="256" y="133"/>
                  </a:lnTo>
                  <a:lnTo>
                    <a:pt x="254" y="143"/>
                  </a:lnTo>
                  <a:lnTo>
                    <a:pt x="249" y="163"/>
                  </a:lnTo>
                  <a:lnTo>
                    <a:pt x="245" y="174"/>
                  </a:lnTo>
                  <a:lnTo>
                    <a:pt x="241" y="186"/>
                  </a:lnTo>
                  <a:lnTo>
                    <a:pt x="236" y="198"/>
                  </a:lnTo>
                  <a:lnTo>
                    <a:pt x="231" y="208"/>
                  </a:lnTo>
                  <a:lnTo>
                    <a:pt x="224" y="217"/>
                  </a:lnTo>
                  <a:lnTo>
                    <a:pt x="217" y="224"/>
                  </a:lnTo>
                  <a:lnTo>
                    <a:pt x="201" y="237"/>
                  </a:lnTo>
                  <a:lnTo>
                    <a:pt x="192" y="244"/>
                  </a:lnTo>
                  <a:lnTo>
                    <a:pt x="182" y="249"/>
                  </a:lnTo>
                  <a:lnTo>
                    <a:pt x="162" y="259"/>
                  </a:lnTo>
                  <a:lnTo>
                    <a:pt x="153" y="264"/>
                  </a:lnTo>
                  <a:lnTo>
                    <a:pt x="144" y="269"/>
                  </a:lnTo>
                  <a:lnTo>
                    <a:pt x="135" y="273"/>
                  </a:lnTo>
                  <a:lnTo>
                    <a:pt x="129" y="273"/>
                  </a:lnTo>
                  <a:lnTo>
                    <a:pt x="125" y="270"/>
                  </a:lnTo>
                  <a:lnTo>
                    <a:pt x="124" y="263"/>
                  </a:lnTo>
                  <a:lnTo>
                    <a:pt x="124" y="255"/>
                  </a:lnTo>
                  <a:lnTo>
                    <a:pt x="122" y="247"/>
                  </a:lnTo>
                  <a:lnTo>
                    <a:pt x="118" y="239"/>
                  </a:lnTo>
                  <a:lnTo>
                    <a:pt x="113" y="231"/>
                  </a:lnTo>
                  <a:lnTo>
                    <a:pt x="108" y="222"/>
                  </a:lnTo>
                  <a:lnTo>
                    <a:pt x="103" y="215"/>
                  </a:lnTo>
                  <a:lnTo>
                    <a:pt x="99" y="209"/>
                  </a:lnTo>
                  <a:lnTo>
                    <a:pt x="96" y="205"/>
                  </a:lnTo>
                  <a:lnTo>
                    <a:pt x="93" y="201"/>
                  </a:lnTo>
                  <a:lnTo>
                    <a:pt x="87" y="197"/>
                  </a:lnTo>
                  <a:lnTo>
                    <a:pt x="78" y="193"/>
                  </a:lnTo>
                  <a:lnTo>
                    <a:pt x="66" y="190"/>
                  </a:lnTo>
                  <a:lnTo>
                    <a:pt x="54" y="186"/>
                  </a:lnTo>
                  <a:lnTo>
                    <a:pt x="44" y="183"/>
                  </a:lnTo>
                  <a:lnTo>
                    <a:pt x="39" y="181"/>
                  </a:lnTo>
                  <a:lnTo>
                    <a:pt x="35" y="178"/>
                  </a:lnTo>
                  <a:lnTo>
                    <a:pt x="32" y="175"/>
                  </a:lnTo>
                  <a:lnTo>
                    <a:pt x="28" y="172"/>
                  </a:lnTo>
                  <a:lnTo>
                    <a:pt x="21" y="166"/>
                  </a:lnTo>
                  <a:lnTo>
                    <a:pt x="11" y="158"/>
                  </a:lnTo>
                  <a:lnTo>
                    <a:pt x="3" y="151"/>
                  </a:lnTo>
                  <a:lnTo>
                    <a:pt x="1" y="149"/>
                  </a:lnTo>
                  <a:lnTo>
                    <a:pt x="0" y="147"/>
                  </a:lnTo>
                  <a:lnTo>
                    <a:pt x="1" y="147"/>
                  </a:lnTo>
                  <a:lnTo>
                    <a:pt x="3" y="149"/>
                  </a:lnTo>
                  <a:lnTo>
                    <a:pt x="11" y="153"/>
                  </a:lnTo>
                  <a:lnTo>
                    <a:pt x="20" y="158"/>
                  </a:lnTo>
                  <a:lnTo>
                    <a:pt x="28" y="160"/>
                  </a:lnTo>
                  <a:lnTo>
                    <a:pt x="41" y="157"/>
                  </a:lnTo>
                  <a:lnTo>
                    <a:pt x="46" y="154"/>
                  </a:lnTo>
                  <a:lnTo>
                    <a:pt x="51" y="150"/>
                  </a:lnTo>
                  <a:lnTo>
                    <a:pt x="54" y="145"/>
                  </a:lnTo>
                  <a:lnTo>
                    <a:pt x="56" y="139"/>
                  </a:lnTo>
                  <a:lnTo>
                    <a:pt x="60" y="125"/>
                  </a:lnTo>
                  <a:lnTo>
                    <a:pt x="66" y="115"/>
                  </a:lnTo>
                  <a:lnTo>
                    <a:pt x="72" y="104"/>
                  </a:lnTo>
                  <a:lnTo>
                    <a:pt x="75" y="93"/>
                  </a:lnTo>
                  <a:lnTo>
                    <a:pt x="77" y="81"/>
                  </a:lnTo>
                  <a:lnTo>
                    <a:pt x="76" y="77"/>
                  </a:lnTo>
                  <a:lnTo>
                    <a:pt x="74" y="73"/>
                  </a:lnTo>
                  <a:lnTo>
                    <a:pt x="70" y="64"/>
                  </a:lnTo>
                  <a:lnTo>
                    <a:pt x="66" y="55"/>
                  </a:lnTo>
                  <a:lnTo>
                    <a:pt x="66" y="50"/>
                  </a:lnTo>
                  <a:lnTo>
                    <a:pt x="68" y="47"/>
                  </a:lnTo>
                </a:path>
              </a:pathLst>
            </a:custGeom>
            <a:solidFill>
              <a:srgbClr val="00CC99"/>
            </a:solidFill>
            <a:ln w="9525" cap="rnd">
              <a:solidFill>
                <a:srgbClr val="30C3C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00" name="Rectangle 51"/>
            <p:cNvSpPr>
              <a:spLocks noChangeArrowheads="1"/>
            </p:cNvSpPr>
            <p:nvPr/>
          </p:nvSpPr>
          <p:spPr bwMode="auto">
            <a:xfrm>
              <a:off x="3625" y="2573"/>
              <a:ext cx="72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7572" tIns="48786" rIns="97572" bIns="48786">
              <a:spAutoFit/>
            </a:bodyPr>
            <a:lstStyle/>
            <a:p>
              <a:pPr marL="0" marR="0" lvl="0" indent="0" algn="ctr" defTabSz="968375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7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Monocytes</a:t>
              </a:r>
            </a:p>
          </p:txBody>
        </p:sp>
        <p:sp>
          <p:nvSpPr>
            <p:cNvPr id="5201" name="Rectangle 52"/>
            <p:cNvSpPr>
              <a:spLocks noChangeArrowheads="1"/>
            </p:cNvSpPr>
            <p:nvPr/>
          </p:nvSpPr>
          <p:spPr bwMode="auto">
            <a:xfrm>
              <a:off x="4052" y="2762"/>
              <a:ext cx="956" cy="3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7572" tIns="48786" rIns="97572" bIns="48786">
              <a:spAutoFit/>
            </a:bodyPr>
            <a:lstStyle/>
            <a:p>
              <a:pPr marL="0" marR="0" lvl="0" indent="0" algn="l" defTabSz="968375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LTs, TNF-a, PAF, IL-1</a:t>
              </a:r>
            </a:p>
          </p:txBody>
        </p:sp>
        <p:sp>
          <p:nvSpPr>
            <p:cNvPr id="5202" name="Line 53"/>
            <p:cNvSpPr>
              <a:spLocks noChangeShapeType="1"/>
            </p:cNvSpPr>
            <p:nvPr/>
          </p:nvSpPr>
          <p:spPr bwMode="auto">
            <a:xfrm>
              <a:off x="3900" y="2920"/>
              <a:ext cx="141" cy="1"/>
            </a:xfrm>
            <a:prstGeom prst="line">
              <a:avLst/>
            </a:prstGeom>
            <a:noFill/>
            <a:ln w="25400">
              <a:solidFill>
                <a:srgbClr val="006666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03" name="Line 54"/>
            <p:cNvSpPr>
              <a:spLocks noChangeShapeType="1"/>
            </p:cNvSpPr>
            <p:nvPr/>
          </p:nvSpPr>
          <p:spPr bwMode="auto">
            <a:xfrm>
              <a:off x="3221" y="2318"/>
              <a:ext cx="370" cy="591"/>
            </a:xfrm>
            <a:prstGeom prst="line">
              <a:avLst/>
            </a:prstGeom>
            <a:noFill/>
            <a:ln w="25400">
              <a:solidFill>
                <a:srgbClr val="006666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55"/>
          <p:cNvGrpSpPr>
            <a:grpSpLocks/>
          </p:cNvGrpSpPr>
          <p:nvPr/>
        </p:nvGrpSpPr>
        <p:grpSpPr bwMode="auto">
          <a:xfrm>
            <a:off x="5455628" y="3863976"/>
            <a:ext cx="3225311" cy="2233613"/>
            <a:chOff x="3221" y="2318"/>
            <a:chExt cx="1904" cy="1340"/>
          </a:xfrm>
        </p:grpSpPr>
        <p:sp>
          <p:nvSpPr>
            <p:cNvPr id="5191" name="Oval 56"/>
            <p:cNvSpPr>
              <a:spLocks noChangeArrowheads="1"/>
            </p:cNvSpPr>
            <p:nvPr/>
          </p:nvSpPr>
          <p:spPr bwMode="auto">
            <a:xfrm rot="-4320000">
              <a:off x="3660" y="2895"/>
              <a:ext cx="84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0C3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3560" y="3135"/>
              <a:ext cx="1565" cy="523"/>
              <a:chOff x="3560" y="3135"/>
              <a:chExt cx="1565" cy="523"/>
            </a:xfrm>
          </p:grpSpPr>
          <p:sp>
            <p:nvSpPr>
              <p:cNvPr id="5197" name="Rectangle 58"/>
              <p:cNvSpPr>
                <a:spLocks noChangeArrowheads="1"/>
              </p:cNvSpPr>
              <p:nvPr/>
            </p:nvSpPr>
            <p:spPr bwMode="auto">
              <a:xfrm>
                <a:off x="3560" y="3135"/>
                <a:ext cx="852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7572" tIns="48786" rIns="97572" bIns="48786">
                <a:spAutoFit/>
              </a:bodyPr>
              <a:lstStyle/>
              <a:p>
                <a:pPr marL="0" marR="0" lvl="0" indent="0" algn="ctr" defTabSz="968375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Lymphocytes</a:t>
                </a:r>
              </a:p>
            </p:txBody>
          </p:sp>
          <p:sp>
            <p:nvSpPr>
              <p:cNvPr id="5198" name="Rectangle 59"/>
              <p:cNvSpPr>
                <a:spLocks noChangeArrowheads="1"/>
              </p:cNvSpPr>
              <p:nvPr/>
            </p:nvSpPr>
            <p:spPr bwMode="auto">
              <a:xfrm>
                <a:off x="4032" y="3319"/>
                <a:ext cx="1093" cy="33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7572" tIns="48786" rIns="97572" bIns="48786">
                <a:spAutoFit/>
              </a:bodyPr>
              <a:lstStyle/>
              <a:p>
                <a:pPr marL="0" marR="0" lvl="0" indent="0" algn="l" defTabSz="968375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IL-4, IL-13, IL-5, </a:t>
                </a:r>
                <a:br>
                  <a:rPr kumimoji="0" lang="es-ES" sz="1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</a:br>
                <a:r>
                  <a:rPr kumimoji="0" lang="es-ES" sz="1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IL-3, GM-CSF</a:t>
                </a:r>
              </a:p>
            </p:txBody>
          </p:sp>
        </p:grpSp>
        <p:sp>
          <p:nvSpPr>
            <p:cNvPr id="5193" name="Oval 60"/>
            <p:cNvSpPr>
              <a:spLocks noChangeArrowheads="1"/>
            </p:cNvSpPr>
            <p:nvPr/>
          </p:nvSpPr>
          <p:spPr bwMode="ltGray">
            <a:xfrm>
              <a:off x="3545" y="3372"/>
              <a:ext cx="318" cy="27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30C3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194" name="Oval 61"/>
            <p:cNvSpPr>
              <a:spLocks noChangeArrowheads="1"/>
            </p:cNvSpPr>
            <p:nvPr/>
          </p:nvSpPr>
          <p:spPr bwMode="auto">
            <a:xfrm>
              <a:off x="3637" y="3434"/>
              <a:ext cx="158" cy="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0C3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195" name="Line 62"/>
            <p:cNvSpPr>
              <a:spLocks noChangeShapeType="1"/>
            </p:cNvSpPr>
            <p:nvPr/>
          </p:nvSpPr>
          <p:spPr bwMode="auto">
            <a:xfrm>
              <a:off x="3901" y="3476"/>
              <a:ext cx="140" cy="1"/>
            </a:xfrm>
            <a:prstGeom prst="line">
              <a:avLst/>
            </a:prstGeom>
            <a:noFill/>
            <a:ln w="25400">
              <a:solidFill>
                <a:srgbClr val="006666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96" name="Line 63"/>
            <p:cNvSpPr>
              <a:spLocks noChangeShapeType="1"/>
            </p:cNvSpPr>
            <p:nvPr/>
          </p:nvSpPr>
          <p:spPr bwMode="auto">
            <a:xfrm>
              <a:off x="3221" y="2318"/>
              <a:ext cx="340" cy="1061"/>
            </a:xfrm>
            <a:prstGeom prst="line">
              <a:avLst/>
            </a:prstGeom>
            <a:noFill/>
            <a:ln w="25400">
              <a:solidFill>
                <a:srgbClr val="006666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64"/>
          <p:cNvGrpSpPr>
            <a:grpSpLocks/>
          </p:cNvGrpSpPr>
          <p:nvPr/>
        </p:nvGrpSpPr>
        <p:grpSpPr bwMode="auto">
          <a:xfrm>
            <a:off x="1299797" y="3121025"/>
            <a:ext cx="1274885" cy="1216025"/>
            <a:chOff x="787" y="1837"/>
            <a:chExt cx="752" cy="730"/>
          </a:xfrm>
        </p:grpSpPr>
        <p:sp>
          <p:nvSpPr>
            <p:cNvPr id="5147" name="Freeform 65"/>
            <p:cNvSpPr>
              <a:spLocks/>
            </p:cNvSpPr>
            <p:nvPr/>
          </p:nvSpPr>
          <p:spPr bwMode="auto">
            <a:xfrm>
              <a:off x="794" y="2346"/>
              <a:ext cx="121" cy="141"/>
            </a:xfrm>
            <a:custGeom>
              <a:avLst/>
              <a:gdLst>
                <a:gd name="T0" fmla="*/ 89 w 121"/>
                <a:gd name="T1" fmla="*/ 40 h 141"/>
                <a:gd name="T2" fmla="*/ 120 w 121"/>
                <a:gd name="T3" fmla="*/ 0 h 141"/>
                <a:gd name="T4" fmla="*/ 58 w 121"/>
                <a:gd name="T5" fmla="*/ 79 h 141"/>
                <a:gd name="T6" fmla="*/ 53 w 121"/>
                <a:gd name="T7" fmla="*/ 140 h 141"/>
                <a:gd name="T8" fmla="*/ 58 w 121"/>
                <a:gd name="T9" fmla="*/ 79 h 141"/>
                <a:gd name="T10" fmla="*/ 0 w 121"/>
                <a:gd name="T11" fmla="*/ 98 h 141"/>
                <a:gd name="T12" fmla="*/ 58 w 121"/>
                <a:gd name="T13" fmla="*/ 79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1"/>
                <a:gd name="T22" fmla="*/ 0 h 141"/>
                <a:gd name="T23" fmla="*/ 121 w 121"/>
                <a:gd name="T24" fmla="*/ 141 h 1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1" h="141">
                  <a:moveTo>
                    <a:pt x="89" y="40"/>
                  </a:moveTo>
                  <a:lnTo>
                    <a:pt x="120" y="0"/>
                  </a:lnTo>
                  <a:lnTo>
                    <a:pt x="58" y="79"/>
                  </a:lnTo>
                  <a:lnTo>
                    <a:pt x="53" y="140"/>
                  </a:lnTo>
                  <a:lnTo>
                    <a:pt x="58" y="79"/>
                  </a:lnTo>
                  <a:lnTo>
                    <a:pt x="0" y="98"/>
                  </a:lnTo>
                  <a:lnTo>
                    <a:pt x="58" y="79"/>
                  </a:lnTo>
                </a:path>
              </a:pathLst>
            </a:custGeom>
            <a:noFill/>
            <a:ln w="2540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48" name="Freeform 66"/>
            <p:cNvSpPr>
              <a:spLocks/>
            </p:cNvSpPr>
            <p:nvPr/>
          </p:nvSpPr>
          <p:spPr bwMode="auto">
            <a:xfrm>
              <a:off x="926" y="2413"/>
              <a:ext cx="84" cy="154"/>
            </a:xfrm>
            <a:custGeom>
              <a:avLst/>
              <a:gdLst>
                <a:gd name="T0" fmla="*/ 66 w 84"/>
                <a:gd name="T1" fmla="*/ 47 h 154"/>
                <a:gd name="T2" fmla="*/ 83 w 84"/>
                <a:gd name="T3" fmla="*/ 0 h 154"/>
                <a:gd name="T4" fmla="*/ 48 w 84"/>
                <a:gd name="T5" fmla="*/ 95 h 154"/>
                <a:gd name="T6" fmla="*/ 63 w 84"/>
                <a:gd name="T7" fmla="*/ 153 h 154"/>
                <a:gd name="T8" fmla="*/ 48 w 84"/>
                <a:gd name="T9" fmla="*/ 95 h 154"/>
                <a:gd name="T10" fmla="*/ 0 w 84"/>
                <a:gd name="T11" fmla="*/ 130 h 154"/>
                <a:gd name="T12" fmla="*/ 48 w 84"/>
                <a:gd name="T13" fmla="*/ 95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"/>
                <a:gd name="T22" fmla="*/ 0 h 154"/>
                <a:gd name="T23" fmla="*/ 84 w 84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" h="154">
                  <a:moveTo>
                    <a:pt x="66" y="47"/>
                  </a:moveTo>
                  <a:lnTo>
                    <a:pt x="83" y="0"/>
                  </a:lnTo>
                  <a:lnTo>
                    <a:pt x="48" y="95"/>
                  </a:lnTo>
                  <a:lnTo>
                    <a:pt x="63" y="153"/>
                  </a:lnTo>
                  <a:lnTo>
                    <a:pt x="48" y="95"/>
                  </a:lnTo>
                  <a:lnTo>
                    <a:pt x="0" y="130"/>
                  </a:lnTo>
                  <a:lnTo>
                    <a:pt x="48" y="95"/>
                  </a:lnTo>
                </a:path>
              </a:pathLst>
            </a:custGeom>
            <a:noFill/>
            <a:ln w="2540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49" name="Freeform 67"/>
            <p:cNvSpPr>
              <a:spLocks/>
            </p:cNvSpPr>
            <p:nvPr/>
          </p:nvSpPr>
          <p:spPr bwMode="auto">
            <a:xfrm>
              <a:off x="915" y="1951"/>
              <a:ext cx="110" cy="165"/>
            </a:xfrm>
            <a:custGeom>
              <a:avLst/>
              <a:gdLst>
                <a:gd name="T0" fmla="*/ 81 w 110"/>
                <a:gd name="T1" fmla="*/ 114 h 165"/>
                <a:gd name="T2" fmla="*/ 109 w 110"/>
                <a:gd name="T3" fmla="*/ 164 h 165"/>
                <a:gd name="T4" fmla="*/ 53 w 110"/>
                <a:gd name="T5" fmla="*/ 64 h 165"/>
                <a:gd name="T6" fmla="*/ 0 w 110"/>
                <a:gd name="T7" fmla="*/ 28 h 165"/>
                <a:gd name="T8" fmla="*/ 53 w 110"/>
                <a:gd name="T9" fmla="*/ 64 h 165"/>
                <a:gd name="T10" fmla="*/ 51 w 110"/>
                <a:gd name="T11" fmla="*/ 0 h 165"/>
                <a:gd name="T12" fmla="*/ 53 w 110"/>
                <a:gd name="T13" fmla="*/ 64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165"/>
                <a:gd name="T23" fmla="*/ 110 w 110"/>
                <a:gd name="T24" fmla="*/ 165 h 1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165">
                  <a:moveTo>
                    <a:pt x="81" y="114"/>
                  </a:moveTo>
                  <a:lnTo>
                    <a:pt x="109" y="164"/>
                  </a:lnTo>
                  <a:lnTo>
                    <a:pt x="53" y="64"/>
                  </a:lnTo>
                  <a:lnTo>
                    <a:pt x="0" y="28"/>
                  </a:lnTo>
                  <a:lnTo>
                    <a:pt x="53" y="64"/>
                  </a:lnTo>
                  <a:lnTo>
                    <a:pt x="51" y="0"/>
                  </a:lnTo>
                  <a:lnTo>
                    <a:pt x="53" y="64"/>
                  </a:lnTo>
                </a:path>
              </a:pathLst>
            </a:custGeom>
            <a:noFill/>
            <a:ln w="2540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50" name="Freeform 68"/>
            <p:cNvSpPr>
              <a:spLocks/>
            </p:cNvSpPr>
            <p:nvPr/>
          </p:nvSpPr>
          <p:spPr bwMode="auto">
            <a:xfrm>
              <a:off x="1004" y="1880"/>
              <a:ext cx="108" cy="163"/>
            </a:xfrm>
            <a:custGeom>
              <a:avLst/>
              <a:gdLst>
                <a:gd name="T0" fmla="*/ 80 w 108"/>
                <a:gd name="T1" fmla="*/ 113 h 163"/>
                <a:gd name="T2" fmla="*/ 107 w 108"/>
                <a:gd name="T3" fmla="*/ 162 h 163"/>
                <a:gd name="T4" fmla="*/ 53 w 108"/>
                <a:gd name="T5" fmla="*/ 64 h 163"/>
                <a:gd name="T6" fmla="*/ 0 w 108"/>
                <a:gd name="T7" fmla="*/ 29 h 163"/>
                <a:gd name="T8" fmla="*/ 53 w 108"/>
                <a:gd name="T9" fmla="*/ 64 h 163"/>
                <a:gd name="T10" fmla="*/ 51 w 108"/>
                <a:gd name="T11" fmla="*/ 0 h 163"/>
                <a:gd name="T12" fmla="*/ 53 w 108"/>
                <a:gd name="T13" fmla="*/ 64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"/>
                <a:gd name="T22" fmla="*/ 0 h 163"/>
                <a:gd name="T23" fmla="*/ 108 w 108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" h="163">
                  <a:moveTo>
                    <a:pt x="80" y="113"/>
                  </a:moveTo>
                  <a:lnTo>
                    <a:pt x="107" y="162"/>
                  </a:lnTo>
                  <a:lnTo>
                    <a:pt x="53" y="64"/>
                  </a:lnTo>
                  <a:lnTo>
                    <a:pt x="0" y="29"/>
                  </a:lnTo>
                  <a:lnTo>
                    <a:pt x="53" y="64"/>
                  </a:lnTo>
                  <a:lnTo>
                    <a:pt x="51" y="0"/>
                  </a:lnTo>
                  <a:lnTo>
                    <a:pt x="53" y="64"/>
                  </a:lnTo>
                </a:path>
              </a:pathLst>
            </a:custGeom>
            <a:noFill/>
            <a:ln w="2540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51" name="Freeform 69"/>
            <p:cNvSpPr>
              <a:spLocks/>
            </p:cNvSpPr>
            <p:nvPr/>
          </p:nvSpPr>
          <p:spPr bwMode="auto">
            <a:xfrm>
              <a:off x="1172" y="1837"/>
              <a:ext cx="120" cy="139"/>
            </a:xfrm>
            <a:custGeom>
              <a:avLst/>
              <a:gdLst>
                <a:gd name="T0" fmla="*/ 31 w 120"/>
                <a:gd name="T1" fmla="*/ 99 h 139"/>
                <a:gd name="T2" fmla="*/ 0 w 120"/>
                <a:gd name="T3" fmla="*/ 138 h 139"/>
                <a:gd name="T4" fmla="*/ 62 w 120"/>
                <a:gd name="T5" fmla="*/ 60 h 139"/>
                <a:gd name="T6" fmla="*/ 66 w 120"/>
                <a:gd name="T7" fmla="*/ 0 h 139"/>
                <a:gd name="T8" fmla="*/ 62 w 120"/>
                <a:gd name="T9" fmla="*/ 60 h 139"/>
                <a:gd name="T10" fmla="*/ 119 w 120"/>
                <a:gd name="T11" fmla="*/ 42 h 139"/>
                <a:gd name="T12" fmla="*/ 62 w 120"/>
                <a:gd name="T13" fmla="*/ 6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139"/>
                <a:gd name="T23" fmla="*/ 120 w 120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139">
                  <a:moveTo>
                    <a:pt x="31" y="99"/>
                  </a:moveTo>
                  <a:lnTo>
                    <a:pt x="0" y="138"/>
                  </a:lnTo>
                  <a:lnTo>
                    <a:pt x="62" y="60"/>
                  </a:lnTo>
                  <a:lnTo>
                    <a:pt x="66" y="0"/>
                  </a:lnTo>
                  <a:lnTo>
                    <a:pt x="62" y="60"/>
                  </a:lnTo>
                  <a:lnTo>
                    <a:pt x="119" y="42"/>
                  </a:lnTo>
                  <a:lnTo>
                    <a:pt x="62" y="60"/>
                  </a:lnTo>
                </a:path>
              </a:pathLst>
            </a:custGeom>
            <a:noFill/>
            <a:ln w="2540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52" name="Freeform 70"/>
            <p:cNvSpPr>
              <a:spLocks/>
            </p:cNvSpPr>
            <p:nvPr/>
          </p:nvSpPr>
          <p:spPr bwMode="auto">
            <a:xfrm>
              <a:off x="1230" y="1910"/>
              <a:ext cx="143" cy="101"/>
            </a:xfrm>
            <a:custGeom>
              <a:avLst/>
              <a:gdLst>
                <a:gd name="T0" fmla="*/ 42 w 143"/>
                <a:gd name="T1" fmla="*/ 77 h 101"/>
                <a:gd name="T2" fmla="*/ 0 w 143"/>
                <a:gd name="T3" fmla="*/ 100 h 101"/>
                <a:gd name="T4" fmla="*/ 83 w 143"/>
                <a:gd name="T5" fmla="*/ 53 h 101"/>
                <a:gd name="T6" fmla="*/ 108 w 143"/>
                <a:gd name="T7" fmla="*/ 0 h 101"/>
                <a:gd name="T8" fmla="*/ 83 w 143"/>
                <a:gd name="T9" fmla="*/ 53 h 101"/>
                <a:gd name="T10" fmla="*/ 142 w 143"/>
                <a:gd name="T11" fmla="*/ 61 h 101"/>
                <a:gd name="T12" fmla="*/ 83 w 143"/>
                <a:gd name="T13" fmla="*/ 53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101"/>
                <a:gd name="T23" fmla="*/ 143 w 143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101">
                  <a:moveTo>
                    <a:pt x="42" y="77"/>
                  </a:moveTo>
                  <a:lnTo>
                    <a:pt x="0" y="100"/>
                  </a:lnTo>
                  <a:lnTo>
                    <a:pt x="83" y="53"/>
                  </a:lnTo>
                  <a:lnTo>
                    <a:pt x="108" y="0"/>
                  </a:lnTo>
                  <a:lnTo>
                    <a:pt x="83" y="53"/>
                  </a:lnTo>
                  <a:lnTo>
                    <a:pt x="142" y="61"/>
                  </a:lnTo>
                  <a:lnTo>
                    <a:pt x="83" y="53"/>
                  </a:lnTo>
                </a:path>
              </a:pathLst>
            </a:custGeom>
            <a:noFill/>
            <a:ln w="2540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53" name="Freeform 71"/>
            <p:cNvSpPr>
              <a:spLocks/>
            </p:cNvSpPr>
            <p:nvPr/>
          </p:nvSpPr>
          <p:spPr bwMode="ltGray">
            <a:xfrm>
              <a:off x="787" y="1973"/>
              <a:ext cx="551" cy="486"/>
            </a:xfrm>
            <a:custGeom>
              <a:avLst/>
              <a:gdLst>
                <a:gd name="T0" fmla="*/ 145 w 551"/>
                <a:gd name="T1" fmla="*/ 79 h 486"/>
                <a:gd name="T2" fmla="*/ 84 w 551"/>
                <a:gd name="T3" fmla="*/ 121 h 486"/>
                <a:gd name="T4" fmla="*/ 50 w 551"/>
                <a:gd name="T5" fmla="*/ 151 h 486"/>
                <a:gd name="T6" fmla="*/ 24 w 551"/>
                <a:gd name="T7" fmla="*/ 180 h 486"/>
                <a:gd name="T8" fmla="*/ 9 w 551"/>
                <a:gd name="T9" fmla="*/ 208 h 486"/>
                <a:gd name="T10" fmla="*/ 1 w 551"/>
                <a:gd name="T11" fmla="*/ 235 h 486"/>
                <a:gd name="T12" fmla="*/ 0 w 551"/>
                <a:gd name="T13" fmla="*/ 262 h 486"/>
                <a:gd name="T14" fmla="*/ 6 w 551"/>
                <a:gd name="T15" fmla="*/ 299 h 486"/>
                <a:gd name="T16" fmla="*/ 23 w 551"/>
                <a:gd name="T17" fmla="*/ 337 h 486"/>
                <a:gd name="T18" fmla="*/ 49 w 551"/>
                <a:gd name="T19" fmla="*/ 368 h 486"/>
                <a:gd name="T20" fmla="*/ 70 w 551"/>
                <a:gd name="T21" fmla="*/ 380 h 486"/>
                <a:gd name="T22" fmla="*/ 96 w 551"/>
                <a:gd name="T23" fmla="*/ 382 h 486"/>
                <a:gd name="T24" fmla="*/ 125 w 551"/>
                <a:gd name="T25" fmla="*/ 381 h 486"/>
                <a:gd name="T26" fmla="*/ 153 w 551"/>
                <a:gd name="T27" fmla="*/ 383 h 486"/>
                <a:gd name="T28" fmla="*/ 177 w 551"/>
                <a:gd name="T29" fmla="*/ 396 h 486"/>
                <a:gd name="T30" fmla="*/ 196 w 551"/>
                <a:gd name="T31" fmla="*/ 422 h 486"/>
                <a:gd name="T32" fmla="*/ 214 w 551"/>
                <a:gd name="T33" fmla="*/ 451 h 486"/>
                <a:gd name="T34" fmla="*/ 239 w 551"/>
                <a:gd name="T35" fmla="*/ 474 h 486"/>
                <a:gd name="T36" fmla="*/ 277 w 551"/>
                <a:gd name="T37" fmla="*/ 483 h 486"/>
                <a:gd name="T38" fmla="*/ 329 w 551"/>
                <a:gd name="T39" fmla="*/ 484 h 486"/>
                <a:gd name="T40" fmla="*/ 386 w 551"/>
                <a:gd name="T41" fmla="*/ 477 h 486"/>
                <a:gd name="T42" fmla="*/ 437 w 551"/>
                <a:gd name="T43" fmla="*/ 462 h 486"/>
                <a:gd name="T44" fmla="*/ 476 w 551"/>
                <a:gd name="T45" fmla="*/ 438 h 486"/>
                <a:gd name="T46" fmla="*/ 509 w 551"/>
                <a:gd name="T47" fmla="*/ 403 h 486"/>
                <a:gd name="T48" fmla="*/ 533 w 551"/>
                <a:gd name="T49" fmla="*/ 360 h 486"/>
                <a:gd name="T50" fmla="*/ 548 w 551"/>
                <a:gd name="T51" fmla="*/ 312 h 486"/>
                <a:gd name="T52" fmla="*/ 548 w 551"/>
                <a:gd name="T53" fmla="*/ 261 h 486"/>
                <a:gd name="T54" fmla="*/ 532 w 551"/>
                <a:gd name="T55" fmla="*/ 197 h 486"/>
                <a:gd name="T56" fmla="*/ 507 w 551"/>
                <a:gd name="T57" fmla="*/ 131 h 486"/>
                <a:gd name="T58" fmla="*/ 480 w 551"/>
                <a:gd name="T59" fmla="*/ 75 h 486"/>
                <a:gd name="T60" fmla="*/ 468 w 551"/>
                <a:gd name="T61" fmla="*/ 53 h 486"/>
                <a:gd name="T62" fmla="*/ 449 w 551"/>
                <a:gd name="T63" fmla="*/ 24 h 486"/>
                <a:gd name="T64" fmla="*/ 432 w 551"/>
                <a:gd name="T65" fmla="*/ 8 h 486"/>
                <a:gd name="T66" fmla="*/ 410 w 551"/>
                <a:gd name="T67" fmla="*/ 1 h 486"/>
                <a:gd name="T68" fmla="*/ 379 w 551"/>
                <a:gd name="T69" fmla="*/ 0 h 486"/>
                <a:gd name="T70" fmla="*/ 333 w 551"/>
                <a:gd name="T71" fmla="*/ 7 h 486"/>
                <a:gd name="T72" fmla="*/ 276 w 551"/>
                <a:gd name="T73" fmla="*/ 23 h 486"/>
                <a:gd name="T74" fmla="*/ 218 w 551"/>
                <a:gd name="T75" fmla="*/ 44 h 486"/>
                <a:gd name="T76" fmla="*/ 167 w 551"/>
                <a:gd name="T77" fmla="*/ 67 h 4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51"/>
                <a:gd name="T118" fmla="*/ 0 h 486"/>
                <a:gd name="T119" fmla="*/ 551 w 551"/>
                <a:gd name="T120" fmla="*/ 486 h 4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51" h="486">
                  <a:moveTo>
                    <a:pt x="167" y="67"/>
                  </a:moveTo>
                  <a:lnTo>
                    <a:pt x="145" y="79"/>
                  </a:lnTo>
                  <a:lnTo>
                    <a:pt x="123" y="92"/>
                  </a:lnTo>
                  <a:lnTo>
                    <a:pt x="84" y="121"/>
                  </a:lnTo>
                  <a:lnTo>
                    <a:pt x="66" y="136"/>
                  </a:lnTo>
                  <a:lnTo>
                    <a:pt x="50" y="151"/>
                  </a:lnTo>
                  <a:lnTo>
                    <a:pt x="36" y="166"/>
                  </a:lnTo>
                  <a:lnTo>
                    <a:pt x="24" y="180"/>
                  </a:lnTo>
                  <a:lnTo>
                    <a:pt x="15" y="194"/>
                  </a:lnTo>
                  <a:lnTo>
                    <a:pt x="9" y="208"/>
                  </a:lnTo>
                  <a:lnTo>
                    <a:pt x="4" y="222"/>
                  </a:lnTo>
                  <a:lnTo>
                    <a:pt x="1" y="235"/>
                  </a:lnTo>
                  <a:lnTo>
                    <a:pt x="0" y="249"/>
                  </a:lnTo>
                  <a:lnTo>
                    <a:pt x="0" y="262"/>
                  </a:lnTo>
                  <a:lnTo>
                    <a:pt x="3" y="287"/>
                  </a:lnTo>
                  <a:lnTo>
                    <a:pt x="6" y="299"/>
                  </a:lnTo>
                  <a:lnTo>
                    <a:pt x="11" y="312"/>
                  </a:lnTo>
                  <a:lnTo>
                    <a:pt x="23" y="337"/>
                  </a:lnTo>
                  <a:lnTo>
                    <a:pt x="40" y="359"/>
                  </a:lnTo>
                  <a:lnTo>
                    <a:pt x="49" y="368"/>
                  </a:lnTo>
                  <a:lnTo>
                    <a:pt x="59" y="376"/>
                  </a:lnTo>
                  <a:lnTo>
                    <a:pt x="70" y="380"/>
                  </a:lnTo>
                  <a:lnTo>
                    <a:pt x="82" y="382"/>
                  </a:lnTo>
                  <a:lnTo>
                    <a:pt x="96" y="382"/>
                  </a:lnTo>
                  <a:lnTo>
                    <a:pt x="110" y="381"/>
                  </a:lnTo>
                  <a:lnTo>
                    <a:pt x="125" y="381"/>
                  </a:lnTo>
                  <a:lnTo>
                    <a:pt x="139" y="381"/>
                  </a:lnTo>
                  <a:lnTo>
                    <a:pt x="153" y="383"/>
                  </a:lnTo>
                  <a:lnTo>
                    <a:pt x="166" y="388"/>
                  </a:lnTo>
                  <a:lnTo>
                    <a:pt x="177" y="396"/>
                  </a:lnTo>
                  <a:lnTo>
                    <a:pt x="187" y="408"/>
                  </a:lnTo>
                  <a:lnTo>
                    <a:pt x="196" y="422"/>
                  </a:lnTo>
                  <a:lnTo>
                    <a:pt x="205" y="437"/>
                  </a:lnTo>
                  <a:lnTo>
                    <a:pt x="214" y="451"/>
                  </a:lnTo>
                  <a:lnTo>
                    <a:pt x="226" y="464"/>
                  </a:lnTo>
                  <a:lnTo>
                    <a:pt x="239" y="474"/>
                  </a:lnTo>
                  <a:lnTo>
                    <a:pt x="256" y="481"/>
                  </a:lnTo>
                  <a:lnTo>
                    <a:pt x="277" y="483"/>
                  </a:lnTo>
                  <a:lnTo>
                    <a:pt x="301" y="485"/>
                  </a:lnTo>
                  <a:lnTo>
                    <a:pt x="329" y="484"/>
                  </a:lnTo>
                  <a:lnTo>
                    <a:pt x="357" y="482"/>
                  </a:lnTo>
                  <a:lnTo>
                    <a:pt x="386" y="477"/>
                  </a:lnTo>
                  <a:lnTo>
                    <a:pt x="413" y="471"/>
                  </a:lnTo>
                  <a:lnTo>
                    <a:pt x="437" y="462"/>
                  </a:lnTo>
                  <a:lnTo>
                    <a:pt x="458" y="452"/>
                  </a:lnTo>
                  <a:lnTo>
                    <a:pt x="476" y="438"/>
                  </a:lnTo>
                  <a:lnTo>
                    <a:pt x="493" y="422"/>
                  </a:lnTo>
                  <a:lnTo>
                    <a:pt x="509" y="403"/>
                  </a:lnTo>
                  <a:lnTo>
                    <a:pt x="522" y="382"/>
                  </a:lnTo>
                  <a:lnTo>
                    <a:pt x="533" y="360"/>
                  </a:lnTo>
                  <a:lnTo>
                    <a:pt x="542" y="337"/>
                  </a:lnTo>
                  <a:lnTo>
                    <a:pt x="548" y="312"/>
                  </a:lnTo>
                  <a:lnTo>
                    <a:pt x="550" y="288"/>
                  </a:lnTo>
                  <a:lnTo>
                    <a:pt x="548" y="261"/>
                  </a:lnTo>
                  <a:lnTo>
                    <a:pt x="542" y="230"/>
                  </a:lnTo>
                  <a:lnTo>
                    <a:pt x="532" y="197"/>
                  </a:lnTo>
                  <a:lnTo>
                    <a:pt x="520" y="164"/>
                  </a:lnTo>
                  <a:lnTo>
                    <a:pt x="507" y="131"/>
                  </a:lnTo>
                  <a:lnTo>
                    <a:pt x="493" y="101"/>
                  </a:lnTo>
                  <a:lnTo>
                    <a:pt x="480" y="75"/>
                  </a:lnTo>
                  <a:lnTo>
                    <a:pt x="473" y="63"/>
                  </a:lnTo>
                  <a:lnTo>
                    <a:pt x="468" y="53"/>
                  </a:lnTo>
                  <a:lnTo>
                    <a:pt x="458" y="37"/>
                  </a:lnTo>
                  <a:lnTo>
                    <a:pt x="449" y="24"/>
                  </a:lnTo>
                  <a:lnTo>
                    <a:pt x="441" y="15"/>
                  </a:lnTo>
                  <a:lnTo>
                    <a:pt x="432" y="8"/>
                  </a:lnTo>
                  <a:lnTo>
                    <a:pt x="422" y="3"/>
                  </a:lnTo>
                  <a:lnTo>
                    <a:pt x="410" y="1"/>
                  </a:lnTo>
                  <a:lnTo>
                    <a:pt x="396" y="0"/>
                  </a:lnTo>
                  <a:lnTo>
                    <a:pt x="379" y="0"/>
                  </a:lnTo>
                  <a:lnTo>
                    <a:pt x="358" y="2"/>
                  </a:lnTo>
                  <a:lnTo>
                    <a:pt x="333" y="7"/>
                  </a:lnTo>
                  <a:lnTo>
                    <a:pt x="305" y="14"/>
                  </a:lnTo>
                  <a:lnTo>
                    <a:pt x="276" y="23"/>
                  </a:lnTo>
                  <a:lnTo>
                    <a:pt x="247" y="33"/>
                  </a:lnTo>
                  <a:lnTo>
                    <a:pt x="218" y="44"/>
                  </a:lnTo>
                  <a:lnTo>
                    <a:pt x="191" y="56"/>
                  </a:lnTo>
                  <a:lnTo>
                    <a:pt x="167" y="67"/>
                  </a:lnTo>
                </a:path>
              </a:pathLst>
            </a:custGeom>
            <a:solidFill>
              <a:srgbClr val="FF00FF"/>
            </a:solidFill>
            <a:ln w="952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54" name="Oval 72"/>
            <p:cNvSpPr>
              <a:spLocks noChangeArrowheads="1"/>
            </p:cNvSpPr>
            <p:nvPr/>
          </p:nvSpPr>
          <p:spPr bwMode="auto">
            <a:xfrm rot="6960000">
              <a:off x="1025" y="2184"/>
              <a:ext cx="139" cy="1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155" name="Oval 73"/>
            <p:cNvSpPr>
              <a:spLocks noChangeArrowheads="1"/>
            </p:cNvSpPr>
            <p:nvPr/>
          </p:nvSpPr>
          <p:spPr bwMode="black">
            <a:xfrm rot="-1800000">
              <a:off x="847" y="2224"/>
              <a:ext cx="30" cy="33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156" name="Oval 74"/>
            <p:cNvSpPr>
              <a:spLocks noChangeArrowheads="1"/>
            </p:cNvSpPr>
            <p:nvPr/>
          </p:nvSpPr>
          <p:spPr bwMode="black">
            <a:xfrm rot="-1800000">
              <a:off x="878" y="2285"/>
              <a:ext cx="29" cy="35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157" name="Oval 75"/>
            <p:cNvSpPr>
              <a:spLocks noChangeArrowheads="1"/>
            </p:cNvSpPr>
            <p:nvPr/>
          </p:nvSpPr>
          <p:spPr bwMode="black">
            <a:xfrm rot="-1800000">
              <a:off x="959" y="2264"/>
              <a:ext cx="30" cy="33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158" name="Oval 76"/>
            <p:cNvSpPr>
              <a:spLocks noChangeArrowheads="1"/>
            </p:cNvSpPr>
            <p:nvPr/>
          </p:nvSpPr>
          <p:spPr bwMode="black">
            <a:xfrm rot="-1800000">
              <a:off x="923" y="2184"/>
              <a:ext cx="30" cy="3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159" name="Oval 77"/>
            <p:cNvSpPr>
              <a:spLocks noChangeArrowheads="1"/>
            </p:cNvSpPr>
            <p:nvPr/>
          </p:nvSpPr>
          <p:spPr bwMode="black">
            <a:xfrm rot="-1800000">
              <a:off x="996" y="2339"/>
              <a:ext cx="29" cy="3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160" name="Oval 78"/>
            <p:cNvSpPr>
              <a:spLocks noChangeArrowheads="1"/>
            </p:cNvSpPr>
            <p:nvPr/>
          </p:nvSpPr>
          <p:spPr bwMode="black">
            <a:xfrm rot="-1800000">
              <a:off x="1062" y="2405"/>
              <a:ext cx="30" cy="3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161" name="Oval 79"/>
            <p:cNvSpPr>
              <a:spLocks noChangeArrowheads="1"/>
            </p:cNvSpPr>
            <p:nvPr/>
          </p:nvSpPr>
          <p:spPr bwMode="black">
            <a:xfrm rot="-1800000">
              <a:off x="1134" y="2369"/>
              <a:ext cx="30" cy="3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162" name="Oval 80"/>
            <p:cNvSpPr>
              <a:spLocks noChangeArrowheads="1"/>
            </p:cNvSpPr>
            <p:nvPr/>
          </p:nvSpPr>
          <p:spPr bwMode="black">
            <a:xfrm rot="-1800000">
              <a:off x="1082" y="2337"/>
              <a:ext cx="30" cy="35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163" name="Oval 81"/>
            <p:cNvSpPr>
              <a:spLocks noChangeArrowheads="1"/>
            </p:cNvSpPr>
            <p:nvPr/>
          </p:nvSpPr>
          <p:spPr bwMode="black">
            <a:xfrm rot="-1800000">
              <a:off x="1214" y="2334"/>
              <a:ext cx="30" cy="3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164" name="Oval 82"/>
            <p:cNvSpPr>
              <a:spLocks noChangeArrowheads="1"/>
            </p:cNvSpPr>
            <p:nvPr/>
          </p:nvSpPr>
          <p:spPr bwMode="black">
            <a:xfrm rot="-1800000">
              <a:off x="1165" y="2309"/>
              <a:ext cx="30" cy="3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165" name="Oval 83"/>
            <p:cNvSpPr>
              <a:spLocks noChangeArrowheads="1"/>
            </p:cNvSpPr>
            <p:nvPr/>
          </p:nvSpPr>
          <p:spPr bwMode="black">
            <a:xfrm rot="-1800000">
              <a:off x="1192" y="2386"/>
              <a:ext cx="30" cy="33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166" name="Oval 84"/>
            <p:cNvSpPr>
              <a:spLocks noChangeArrowheads="1"/>
            </p:cNvSpPr>
            <p:nvPr/>
          </p:nvSpPr>
          <p:spPr bwMode="black">
            <a:xfrm rot="-1800000">
              <a:off x="1188" y="2233"/>
              <a:ext cx="31" cy="35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167" name="Oval 85"/>
            <p:cNvSpPr>
              <a:spLocks noChangeArrowheads="1"/>
            </p:cNvSpPr>
            <p:nvPr/>
          </p:nvSpPr>
          <p:spPr bwMode="black">
            <a:xfrm rot="-1800000">
              <a:off x="1240" y="2269"/>
              <a:ext cx="30" cy="33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168" name="Oval 86"/>
            <p:cNvSpPr>
              <a:spLocks noChangeArrowheads="1"/>
            </p:cNvSpPr>
            <p:nvPr/>
          </p:nvSpPr>
          <p:spPr bwMode="black">
            <a:xfrm rot="-1800000">
              <a:off x="1189" y="2173"/>
              <a:ext cx="30" cy="33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169" name="Oval 87"/>
            <p:cNvSpPr>
              <a:spLocks noChangeArrowheads="1"/>
            </p:cNvSpPr>
            <p:nvPr/>
          </p:nvSpPr>
          <p:spPr bwMode="black">
            <a:xfrm rot="-1800000">
              <a:off x="1147" y="2114"/>
              <a:ext cx="30" cy="3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170" name="Oval 88"/>
            <p:cNvSpPr>
              <a:spLocks noChangeArrowheads="1"/>
            </p:cNvSpPr>
            <p:nvPr/>
          </p:nvSpPr>
          <p:spPr bwMode="black">
            <a:xfrm rot="-1800000">
              <a:off x="1200" y="2127"/>
              <a:ext cx="30" cy="3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171" name="Oval 89"/>
            <p:cNvSpPr>
              <a:spLocks noChangeArrowheads="1"/>
            </p:cNvSpPr>
            <p:nvPr/>
          </p:nvSpPr>
          <p:spPr bwMode="black">
            <a:xfrm rot="-1800000">
              <a:off x="1066" y="2097"/>
              <a:ext cx="31" cy="3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172" name="Oval 90"/>
            <p:cNvSpPr>
              <a:spLocks noChangeArrowheads="1"/>
            </p:cNvSpPr>
            <p:nvPr/>
          </p:nvSpPr>
          <p:spPr bwMode="black">
            <a:xfrm rot="-1800000">
              <a:off x="1178" y="2039"/>
              <a:ext cx="30" cy="35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173" name="Oval 91"/>
            <p:cNvSpPr>
              <a:spLocks noChangeArrowheads="1"/>
            </p:cNvSpPr>
            <p:nvPr/>
          </p:nvSpPr>
          <p:spPr bwMode="black">
            <a:xfrm rot="-1800000">
              <a:off x="1015" y="2145"/>
              <a:ext cx="31" cy="35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174" name="Oval 92"/>
            <p:cNvSpPr>
              <a:spLocks noChangeArrowheads="1"/>
            </p:cNvSpPr>
            <p:nvPr/>
          </p:nvSpPr>
          <p:spPr bwMode="black">
            <a:xfrm rot="-1800000">
              <a:off x="1101" y="2049"/>
              <a:ext cx="30" cy="3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175" name="Rectangle 93"/>
            <p:cNvSpPr>
              <a:spLocks noChangeArrowheads="1"/>
            </p:cNvSpPr>
            <p:nvPr/>
          </p:nvSpPr>
          <p:spPr bwMode="auto">
            <a:xfrm rot="-4140000">
              <a:off x="855" y="2464"/>
              <a:ext cx="39" cy="1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176" name="Rectangle 94"/>
            <p:cNvSpPr>
              <a:spLocks noChangeArrowheads="1"/>
            </p:cNvSpPr>
            <p:nvPr/>
          </p:nvSpPr>
          <p:spPr bwMode="auto">
            <a:xfrm rot="3540000">
              <a:off x="966" y="1887"/>
              <a:ext cx="45" cy="7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177" name="Rectangle 95"/>
            <p:cNvSpPr>
              <a:spLocks noChangeArrowheads="1"/>
            </p:cNvSpPr>
            <p:nvPr/>
          </p:nvSpPr>
          <p:spPr bwMode="auto">
            <a:xfrm rot="7800000">
              <a:off x="1298" y="1847"/>
              <a:ext cx="39" cy="8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grpSp>
          <p:nvGrpSpPr>
            <p:cNvPr id="16" name="Group 96"/>
            <p:cNvGrpSpPr>
              <a:grpSpLocks/>
            </p:cNvGrpSpPr>
            <p:nvPr/>
          </p:nvGrpSpPr>
          <p:grpSpPr bwMode="auto">
            <a:xfrm>
              <a:off x="1349" y="1961"/>
              <a:ext cx="190" cy="263"/>
              <a:chOff x="1349" y="1961"/>
              <a:chExt cx="190" cy="263"/>
            </a:xfrm>
          </p:grpSpPr>
          <p:sp>
            <p:nvSpPr>
              <p:cNvPr id="5183" name="Oval 97"/>
              <p:cNvSpPr>
                <a:spLocks noChangeArrowheads="1"/>
              </p:cNvSpPr>
              <p:nvPr/>
            </p:nvSpPr>
            <p:spPr bwMode="black">
              <a:xfrm rot="-2100000">
                <a:off x="1358" y="2023"/>
                <a:ext cx="50" cy="4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84" name="Oval 98"/>
              <p:cNvSpPr>
                <a:spLocks noChangeArrowheads="1"/>
              </p:cNvSpPr>
              <p:nvPr/>
            </p:nvSpPr>
            <p:spPr bwMode="black">
              <a:xfrm rot="-2100000">
                <a:off x="1419" y="1973"/>
                <a:ext cx="51" cy="47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85" name="Oval 99"/>
              <p:cNvSpPr>
                <a:spLocks noChangeArrowheads="1"/>
              </p:cNvSpPr>
              <p:nvPr/>
            </p:nvSpPr>
            <p:spPr bwMode="black">
              <a:xfrm rot="-2100000">
                <a:off x="1488" y="1961"/>
                <a:ext cx="51" cy="4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86" name="Oval 100"/>
              <p:cNvSpPr>
                <a:spLocks noChangeArrowheads="1"/>
              </p:cNvSpPr>
              <p:nvPr/>
            </p:nvSpPr>
            <p:spPr bwMode="black">
              <a:xfrm rot="-2100000">
                <a:off x="1485" y="2015"/>
                <a:ext cx="51" cy="4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87" name="Oval 101"/>
              <p:cNvSpPr>
                <a:spLocks noChangeArrowheads="1"/>
              </p:cNvSpPr>
              <p:nvPr/>
            </p:nvSpPr>
            <p:spPr bwMode="black">
              <a:xfrm rot="-2100000">
                <a:off x="1409" y="2072"/>
                <a:ext cx="51" cy="47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88" name="Oval 102"/>
              <p:cNvSpPr>
                <a:spLocks noChangeArrowheads="1"/>
              </p:cNvSpPr>
              <p:nvPr/>
            </p:nvSpPr>
            <p:spPr bwMode="black">
              <a:xfrm rot="-2100000">
                <a:off x="1349" y="2093"/>
                <a:ext cx="51" cy="4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89" name="Oval 103"/>
              <p:cNvSpPr>
                <a:spLocks noChangeArrowheads="1"/>
              </p:cNvSpPr>
              <p:nvPr/>
            </p:nvSpPr>
            <p:spPr bwMode="black">
              <a:xfrm rot="-2100000">
                <a:off x="1358" y="2176"/>
                <a:ext cx="50" cy="4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90" name="Oval 104"/>
              <p:cNvSpPr>
                <a:spLocks noChangeArrowheads="1"/>
              </p:cNvSpPr>
              <p:nvPr/>
            </p:nvSpPr>
            <p:spPr bwMode="black">
              <a:xfrm rot="-2100000">
                <a:off x="1471" y="2112"/>
                <a:ext cx="51" cy="4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179" name="Oval 105"/>
            <p:cNvSpPr>
              <a:spLocks noChangeArrowheads="1"/>
            </p:cNvSpPr>
            <p:nvPr/>
          </p:nvSpPr>
          <p:spPr bwMode="black">
            <a:xfrm rot="-1800000">
              <a:off x="887" y="2109"/>
              <a:ext cx="30" cy="3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180" name="Oval 106"/>
            <p:cNvSpPr>
              <a:spLocks noChangeArrowheads="1"/>
            </p:cNvSpPr>
            <p:nvPr/>
          </p:nvSpPr>
          <p:spPr bwMode="black">
            <a:xfrm rot="-1800000">
              <a:off x="1029" y="2022"/>
              <a:ext cx="31" cy="3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181" name="Oval 107"/>
            <p:cNvSpPr>
              <a:spLocks noChangeArrowheads="1"/>
            </p:cNvSpPr>
            <p:nvPr/>
          </p:nvSpPr>
          <p:spPr bwMode="black">
            <a:xfrm rot="-1800000">
              <a:off x="979" y="2071"/>
              <a:ext cx="31" cy="35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182" name="Oval 108"/>
            <p:cNvSpPr>
              <a:spLocks noChangeArrowheads="1"/>
            </p:cNvSpPr>
            <p:nvPr/>
          </p:nvSpPr>
          <p:spPr bwMode="black">
            <a:xfrm rot="-1800000">
              <a:off x="1261" y="2208"/>
              <a:ext cx="31" cy="35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</p:grpSp>
      <p:sp>
        <p:nvSpPr>
          <p:cNvPr id="5138" name="Rectangle 109"/>
          <p:cNvSpPr>
            <a:spLocks noChangeArrowheads="1"/>
          </p:cNvSpPr>
          <p:nvPr/>
        </p:nvSpPr>
        <p:spPr bwMode="auto">
          <a:xfrm>
            <a:off x="0" y="6165304"/>
            <a:ext cx="577361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8786" rIns="0" bIns="48786" anchor="b"/>
          <a:lstStyle/>
          <a:p>
            <a:pPr marL="0" marR="0" lvl="0" indent="0" algn="l" defTabSz="9683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Bascom</a:t>
            </a: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et al. </a:t>
            </a:r>
            <a:r>
              <a:rPr kumimoji="0" lang="es-E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Am </a:t>
            </a:r>
            <a:r>
              <a:rPr kumimoji="0" lang="es-ES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Rev</a:t>
            </a:r>
            <a:r>
              <a:rPr kumimoji="0" lang="es-E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s-ES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Respir</a:t>
            </a:r>
            <a:r>
              <a:rPr kumimoji="0" lang="es-E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s-ES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Dis</a:t>
            </a: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. 1998, 		</a:t>
            </a:r>
          </a:p>
          <a:p>
            <a:pPr marL="0" marR="0" lvl="0" indent="0" algn="l" defTabSz="9683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Quraishi</a:t>
            </a: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et al. </a:t>
            </a:r>
            <a:r>
              <a:rPr kumimoji="0" lang="es-E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J Am </a:t>
            </a:r>
            <a:r>
              <a:rPr kumimoji="0" lang="es-ES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Osteopath</a:t>
            </a:r>
            <a:r>
              <a:rPr kumimoji="0" lang="es-E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s-ES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Assoc</a:t>
            </a:r>
            <a:r>
              <a:rPr kumimoji="0" lang="es-E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.</a:t>
            </a: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2004.</a:t>
            </a:r>
          </a:p>
          <a:p>
            <a:pPr marL="0" marR="0" lvl="0" indent="0" algn="l" defTabSz="9683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Allergy</a:t>
            </a: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2008;23- </a:t>
            </a:r>
            <a:r>
              <a:rPr kumimoji="0" lang="es-E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Special</a:t>
            </a: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s-E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edition</a:t>
            </a: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s-E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Ebastine</a:t>
            </a: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in </a:t>
            </a:r>
            <a:r>
              <a:rPr kumimoji="0" lang="es-E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allergic</a:t>
            </a: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s-E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diseases</a:t>
            </a:r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139" name="Rectangle 110"/>
          <p:cNvSpPr>
            <a:spLocks noChangeArrowheads="1"/>
          </p:cNvSpPr>
          <p:nvPr/>
        </p:nvSpPr>
        <p:spPr bwMode="auto">
          <a:xfrm>
            <a:off x="1003789" y="874713"/>
            <a:ext cx="197114" cy="3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572" tIns="48786" rIns="97572" bIns="48786">
            <a:spAutoFit/>
          </a:bodyPr>
          <a:lstStyle/>
          <a:p>
            <a:pPr marL="0" marR="0" lvl="0" indent="0" algn="l" defTabSz="968375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140" name="Oval 111"/>
          <p:cNvSpPr>
            <a:spLocks noChangeArrowheads="1"/>
          </p:cNvSpPr>
          <p:nvPr/>
        </p:nvSpPr>
        <p:spPr bwMode="auto">
          <a:xfrm>
            <a:off x="3253154" y="3840163"/>
            <a:ext cx="486508" cy="4000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6899" tIns="48449" rIns="96899" bIns="48449" anchor="ctr"/>
          <a:lstStyle/>
          <a:p>
            <a:pPr marL="0" marR="0" lvl="0" indent="0" algn="ctr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400" b="0" i="0" u="none" strike="noStrike" kern="1200" cap="none" spc="0" normalizeH="0" baseline="0" noProof="0">
              <a:ln>
                <a:noFill/>
              </a:ln>
              <a:solidFill>
                <a:srgbClr val="30C3C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81424" name="Oval 112"/>
          <p:cNvSpPr>
            <a:spLocks noChangeArrowheads="1"/>
          </p:cNvSpPr>
          <p:nvPr/>
        </p:nvSpPr>
        <p:spPr bwMode="auto">
          <a:xfrm>
            <a:off x="3641481" y="2565400"/>
            <a:ext cx="1129811" cy="431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1425" name="Oval 113"/>
          <p:cNvSpPr>
            <a:spLocks noChangeArrowheads="1"/>
          </p:cNvSpPr>
          <p:nvPr/>
        </p:nvSpPr>
        <p:spPr bwMode="auto">
          <a:xfrm>
            <a:off x="2577612" y="3500438"/>
            <a:ext cx="2327031" cy="43180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44" name="Oval 115"/>
          <p:cNvSpPr>
            <a:spLocks noChangeArrowheads="1"/>
          </p:cNvSpPr>
          <p:nvPr/>
        </p:nvSpPr>
        <p:spPr bwMode="auto">
          <a:xfrm>
            <a:off x="4173415" y="2565400"/>
            <a:ext cx="844062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424" grpId="0" animBg="1"/>
      <p:bldP spid="7814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B311767-971C-448B-B387-C69370F90170}"/>
              </a:ext>
            </a:extLst>
          </p:cNvPr>
          <p:cNvSpPr/>
          <p:nvPr/>
        </p:nvSpPr>
        <p:spPr>
          <a:xfrm>
            <a:off x="245662" y="5418161"/>
            <a:ext cx="8772098" cy="133521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*Η αυτοαντιδραστικότητα μπορεί να αξιολογηθεί μέσω 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δερματικής δοκιμασίας αυτόλογου ορού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autologous serum skin test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ASST)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ή 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δοκιμασίας απελευθέρωσης ισταμίνης από τα βασεόφιλα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basophil histamine release assay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BHRA)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933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Gregoriou S et al. J Cut Med </a:t>
            </a:r>
            <a:r>
              <a:rPr kumimoji="0" lang="en-GB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Surg</a:t>
            </a:r>
            <a:r>
              <a:rPr kumimoji="0" lang="en-GB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. 2009;13:198−203.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Maurer et al. Allergy. 2011;66:317–30</a:t>
            </a:r>
            <a:r>
              <a:rPr kumimoji="0" lang="el-GR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el-GR" sz="933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Konstantinou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al. Allergy. 2009;64(9):1256–68</a:t>
            </a:r>
            <a:r>
              <a:rPr kumimoji="0" lang="el-GR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en-GB" sz="9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" name="Group 39"/>
          <p:cNvGrpSpPr/>
          <p:nvPr/>
        </p:nvGrpSpPr>
        <p:grpSpPr>
          <a:xfrm>
            <a:off x="1571604" y="1785926"/>
            <a:ext cx="1428750" cy="1569709"/>
            <a:chOff x="1371600" y="2230886"/>
            <a:chExt cx="1905000" cy="1274314"/>
          </a:xfrm>
        </p:grpSpPr>
        <p:grpSp>
          <p:nvGrpSpPr>
            <p:cNvPr id="5" name="Group 34"/>
            <p:cNvGrpSpPr/>
            <p:nvPr/>
          </p:nvGrpSpPr>
          <p:grpSpPr>
            <a:xfrm>
              <a:off x="1371600" y="2230886"/>
              <a:ext cx="1905000" cy="1274314"/>
              <a:chOff x="1371600" y="2230886"/>
              <a:chExt cx="1905000" cy="1274314"/>
            </a:xfrm>
          </p:grpSpPr>
          <p:cxnSp>
            <p:nvCxnSpPr>
              <p:cNvPr id="27" name="Straight Connector 26"/>
              <p:cNvCxnSpPr>
                <a:cxnSpLocks/>
              </p:cNvCxnSpPr>
              <p:nvPr/>
            </p:nvCxnSpPr>
            <p:spPr>
              <a:xfrm>
                <a:off x="3276600" y="2230886"/>
                <a:ext cx="0" cy="5885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371600" y="2819400"/>
                <a:ext cx="0" cy="685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/>
            <p:cNvCxnSpPr/>
            <p:nvPr/>
          </p:nvCxnSpPr>
          <p:spPr>
            <a:xfrm flipH="1">
              <a:off x="1371600" y="2819400"/>
              <a:ext cx="1905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1"/>
          <p:cNvGrpSpPr/>
          <p:nvPr/>
        </p:nvGrpSpPr>
        <p:grpSpPr>
          <a:xfrm flipH="1">
            <a:off x="6072198" y="1857364"/>
            <a:ext cx="1428750" cy="1577703"/>
            <a:chOff x="1371600" y="2224396"/>
            <a:chExt cx="1905000" cy="1280803"/>
          </a:xfrm>
        </p:grpSpPr>
        <p:grpSp>
          <p:nvGrpSpPr>
            <p:cNvPr id="7" name="Group 42"/>
            <p:cNvGrpSpPr/>
            <p:nvPr/>
          </p:nvGrpSpPr>
          <p:grpSpPr>
            <a:xfrm>
              <a:off x="1371600" y="2224396"/>
              <a:ext cx="1905000" cy="1280803"/>
              <a:chOff x="1371600" y="2224396"/>
              <a:chExt cx="1905000" cy="1280803"/>
            </a:xfrm>
          </p:grpSpPr>
          <p:cxnSp>
            <p:nvCxnSpPr>
              <p:cNvPr id="45" name="Straight Connector 44"/>
              <p:cNvCxnSpPr>
                <a:cxnSpLocks/>
              </p:cNvCxnSpPr>
              <p:nvPr/>
            </p:nvCxnSpPr>
            <p:spPr>
              <a:xfrm flipH="1">
                <a:off x="3276600" y="2224396"/>
                <a:ext cx="0" cy="5950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371600" y="2819399"/>
                <a:ext cx="0" cy="685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flipH="1">
              <a:off x="1371600" y="2819400"/>
              <a:ext cx="1905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/>
          <p:cNvCxnSpPr>
            <a:cxnSpLocks/>
          </p:cNvCxnSpPr>
          <p:nvPr/>
        </p:nvCxnSpPr>
        <p:spPr>
          <a:xfrm flipH="1">
            <a:off x="3571868" y="1714488"/>
            <a:ext cx="1" cy="1563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41946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latin typeface="+mn-lt"/>
              </a:rPr>
              <a:t>Αρκετοί προγνωστικοί παράγοντες επηρεάζουν τη διάρκεια της ΧΑΚ</a:t>
            </a:r>
            <a:endParaRPr lang="en-US" sz="3200" b="1" dirty="0">
              <a:latin typeface="+mn-lt"/>
            </a:endParaRPr>
          </a:p>
        </p:txBody>
      </p:sp>
      <p:cxnSp>
        <p:nvCxnSpPr>
          <p:cNvPr id="52" name="Straight Connector 51"/>
          <p:cNvCxnSpPr>
            <a:cxnSpLocks/>
          </p:cNvCxnSpPr>
          <p:nvPr/>
        </p:nvCxnSpPr>
        <p:spPr>
          <a:xfrm flipH="1">
            <a:off x="5643570" y="1714488"/>
            <a:ext cx="1" cy="148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 bwMode="auto">
          <a:xfrm>
            <a:off x="1427988" y="1285860"/>
            <a:ext cx="6358722" cy="79524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Η ΧΑΚ</a:t>
            </a:r>
            <a:r>
              <a:rPr kumimoji="0" lang="el-GR" sz="1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συνηθως διαρκεί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1–5 </a:t>
            </a:r>
            <a:r>
              <a:rPr lang="el-GR" b="1" kern="0" noProof="0" dirty="0">
                <a:solidFill>
                  <a:srgbClr val="FFFFFF"/>
                </a:solidFill>
                <a:latin typeface="Arial" panose="020B0604020202020204"/>
              </a:rPr>
              <a:t>έ</a:t>
            </a: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τη</a:t>
            </a:r>
            <a:r>
              <a:rPr lang="el-GR" b="1" kern="0" dirty="0">
                <a:solidFill>
                  <a:srgbClr val="FFFFFF"/>
                </a:solidFill>
                <a:latin typeface="Arial" panose="020B0604020202020204"/>
              </a:rPr>
              <a:t>.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Η διάρκεια είναι πιθανόν να είναι</a:t>
            </a:r>
            <a:r>
              <a:rPr kumimoji="0" lang="el-GR" sz="1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μεγαλυτερη σε ασθενείς με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  <a:endParaRPr kumimoji="0" lang="en-GB" sz="18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857224" y="3357562"/>
            <a:ext cx="1398320" cy="12815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l-GR" sz="1600" dirty="0">
                <a:solidFill>
                  <a:schemeClr val="bg1"/>
                </a:solidFill>
                <a:latin typeface="Arial" panose="020B0604020202020204"/>
              </a:rPr>
              <a:t>Πιο βαριά νόσο</a:t>
            </a:r>
            <a:endParaRPr lang="en-GB" sz="1600" baseline="30000" dirty="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357422" y="3240063"/>
            <a:ext cx="2354113" cy="136974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bg1"/>
                </a:solidFill>
                <a:latin typeface="Arial" panose="020B0604020202020204"/>
              </a:rPr>
              <a:t>Παρουσία </a:t>
            </a:r>
            <a:r>
              <a:rPr lang="el-GR" sz="1600" dirty="0" err="1">
                <a:solidFill>
                  <a:schemeClr val="bg1"/>
                </a:solidFill>
                <a:latin typeface="Arial" panose="020B0604020202020204"/>
              </a:rPr>
              <a:t>αγγειοοιδήματος</a:t>
            </a:r>
            <a:endParaRPr lang="en-GB" sz="1600" dirty="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786314" y="3216179"/>
            <a:ext cx="1785950" cy="12815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bg1"/>
                </a:solidFill>
                <a:latin typeface="Arial" panose="020B0604020202020204"/>
              </a:rPr>
              <a:t>Συνδυασμό με επαγόμενη κνιδωση</a:t>
            </a:r>
            <a:endParaRPr lang="en-GB" sz="1600" dirty="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43702" y="3214686"/>
            <a:ext cx="1928826" cy="134394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bg1"/>
                </a:solidFill>
                <a:latin typeface="Arial" panose="020B0604020202020204"/>
              </a:rPr>
              <a:t>Χαμηλή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/>
              </a:rPr>
              <a:t>IgE</a:t>
            </a:r>
            <a:endParaRPr lang="en-GB" sz="1400" dirty="0">
              <a:solidFill>
                <a:schemeClr val="bg1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9724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90600"/>
          </a:xfrm>
        </p:spPr>
        <p:txBody>
          <a:bodyPr>
            <a:normAutofit fontScale="90000"/>
          </a:bodyPr>
          <a:lstStyle/>
          <a:p>
            <a:pPr marL="0" indent="0"/>
            <a:br>
              <a:rPr lang="el-GR" sz="3200" b="1" dirty="0">
                <a:solidFill>
                  <a:srgbClr val="8A0000"/>
                </a:solidFill>
              </a:rPr>
            </a:br>
            <a:r>
              <a:rPr lang="el-GR" sz="3600" b="1" dirty="0"/>
              <a:t> Χρόνια </a:t>
            </a:r>
            <a:r>
              <a:rPr lang="el-GR" sz="3600" b="1" dirty="0">
                <a:solidFill>
                  <a:schemeClr val="bg2">
                    <a:lumMod val="25000"/>
                  </a:schemeClr>
                </a:solidFill>
              </a:rPr>
              <a:t>Αυθόρμητη</a:t>
            </a:r>
            <a:r>
              <a:rPr lang="el-GR" sz="3600" b="1" dirty="0"/>
              <a:t> Κνίδωση-</a:t>
            </a:r>
            <a:r>
              <a:rPr lang="el-GR" sz="3600" b="1" dirty="0" err="1"/>
              <a:t>Εκλυτικά</a:t>
            </a:r>
            <a:r>
              <a:rPr lang="el-GR" sz="3600" b="1" dirty="0"/>
              <a:t> αίτια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88840"/>
            <a:ext cx="4465247" cy="3429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Connector 3"/>
          <p:cNvCxnSpPr>
            <a:endCxn id="6" idx="1"/>
          </p:cNvCxnSpPr>
          <p:nvPr/>
        </p:nvCxnSpPr>
        <p:spPr>
          <a:xfrm>
            <a:off x="5862499" y="3320988"/>
            <a:ext cx="1656184" cy="3646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18683" y="3501008"/>
            <a:ext cx="1662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err="1"/>
              <a:t>Μαστοκύτταρο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5795972"/>
            <a:ext cx="1887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Έκλυση </a:t>
            </a:r>
            <a:r>
              <a:rPr lang="el-GR" b="1" dirty="0" err="1"/>
              <a:t>ισταμίνης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860032" y="4740188"/>
            <a:ext cx="679690" cy="10337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847889" y="2060848"/>
            <a:ext cx="1244391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60232" y="980728"/>
            <a:ext cx="219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Ενεργοποίηση </a:t>
            </a:r>
            <a:r>
              <a:rPr lang="el-GR" sz="2000" b="1" dirty="0" err="1"/>
              <a:t>μαστοκυττάρου</a:t>
            </a:r>
            <a:r>
              <a:rPr lang="el-GR" sz="2000" b="1" dirty="0"/>
              <a:t> 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323528" y="1196752"/>
            <a:ext cx="2520280" cy="10081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Φλεγμονές απο βακτηρίδια, ιούς, μύκητες, παράσιτα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5720" y="2357430"/>
            <a:ext cx="2558088" cy="927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Φαρμακα, τροφές, προσθετικά τροφών, φαρμάκων,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</a:t>
            </a:r>
            <a:endParaRPr lang="el-G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28" y="4365104"/>
            <a:ext cx="2520280" cy="720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Αυτοανοσία</a:t>
            </a:r>
          </a:p>
          <a:p>
            <a:pPr algn="ctr"/>
            <a:r>
              <a:rPr lang="el-G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528" y="5301208"/>
            <a:ext cx="2520280" cy="720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Ιδιοπαθή αίτια</a:t>
            </a:r>
          </a:p>
          <a:p>
            <a:pPr algn="ctr"/>
            <a:endParaRPr lang="el-G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987824" y="1700808"/>
            <a:ext cx="792088" cy="72008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87824" y="3068960"/>
            <a:ext cx="864096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987824" y="4149080"/>
            <a:ext cx="792088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915816" y="4941168"/>
            <a:ext cx="864096" cy="504056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23528" y="3501008"/>
            <a:ext cx="2520280" cy="720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Αλλεργίες</a:t>
            </a:r>
          </a:p>
          <a:p>
            <a:pPr algn="ctr"/>
            <a:r>
              <a:rPr lang="el-G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3598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273050" y="3068638"/>
            <a:ext cx="195263" cy="276225"/>
          </a:xfrm>
          <a:prstGeom prst="rect">
            <a:avLst/>
          </a:prstGeom>
          <a:gradFill rotWithShape="1">
            <a:gsLst>
              <a:gs pos="0">
                <a:srgbClr val="0C0CFF"/>
              </a:gs>
              <a:gs pos="100000">
                <a:srgbClr val="06067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l-GR" sz="2800">
              <a:latin typeface="Arial" charset="0"/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250825" y="4508500"/>
            <a:ext cx="195263" cy="3429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l-GR" sz="2800">
              <a:latin typeface="Arial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250825" y="5300663"/>
            <a:ext cx="217488" cy="2889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l-GR" sz="2800">
              <a:latin typeface="Arial" charset="0"/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2641600" y="2014538"/>
          <a:ext cx="5976938" cy="412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11010900" imgH="7600950" progId="MSGraph.Chart.8">
                  <p:embed followColorScheme="full"/>
                </p:oleObj>
              </mc:Choice>
              <mc:Fallback>
                <p:oleObj name="Chart" r:id="rId3" imgW="11010900" imgH="7600950" progId="MSGraph.Chart.8">
                  <p:embed followColorScheme="full"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641600" y="2014538"/>
                        <a:ext cx="5976938" cy="41227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Rectangle 8"/>
          <p:cNvSpPr>
            <a:spLocks noChangeArrowheads="1"/>
          </p:cNvSpPr>
          <p:nvPr/>
        </p:nvSpPr>
        <p:spPr bwMode="auto">
          <a:xfrm>
            <a:off x="684213" y="2276475"/>
            <a:ext cx="3254375" cy="40036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/>
              <a:t>Δερμογραφισμός</a:t>
            </a:r>
          </a:p>
          <a:p>
            <a:pPr>
              <a:spcBef>
                <a:spcPct val="50000"/>
              </a:spcBef>
              <a:defRPr/>
            </a:pPr>
            <a:endParaRPr lang="en-US" b="1" dirty="0"/>
          </a:p>
          <a:p>
            <a:pPr>
              <a:spcBef>
                <a:spcPct val="50000"/>
              </a:spcBef>
              <a:defRPr/>
            </a:pPr>
            <a:r>
              <a:rPr lang="el-GR" b="1" dirty="0"/>
              <a:t>Κνίδωση εκ ψύχους</a:t>
            </a:r>
            <a:endParaRPr lang="de-DE" b="1" dirty="0"/>
          </a:p>
          <a:p>
            <a:pPr>
              <a:spcBef>
                <a:spcPct val="50000"/>
              </a:spcBef>
              <a:defRPr/>
            </a:pPr>
            <a:endParaRPr lang="de-DE" b="1" dirty="0"/>
          </a:p>
          <a:p>
            <a:pPr>
              <a:spcBef>
                <a:spcPct val="50000"/>
              </a:spcBef>
              <a:defRPr/>
            </a:pPr>
            <a:r>
              <a:rPr lang="el-GR" b="1" dirty="0"/>
              <a:t>Κνίδωση εκ πιέσεως</a:t>
            </a:r>
            <a:endParaRPr lang="de-DE" b="1" dirty="0"/>
          </a:p>
          <a:p>
            <a:pPr>
              <a:spcBef>
                <a:spcPct val="50000"/>
              </a:spcBef>
              <a:defRPr/>
            </a:pPr>
            <a:br>
              <a:rPr lang="de-DE" b="1" dirty="0"/>
            </a:br>
            <a:r>
              <a:rPr lang="el-GR" b="1" dirty="0"/>
              <a:t>Ηλιακή κνίδωση</a:t>
            </a:r>
            <a:endParaRPr lang="de-DE" b="1" dirty="0"/>
          </a:p>
          <a:p>
            <a:pPr>
              <a:spcBef>
                <a:spcPct val="50000"/>
              </a:spcBef>
              <a:defRPr/>
            </a:pPr>
            <a:br>
              <a:rPr lang="de-DE" b="1" dirty="0"/>
            </a:br>
            <a:r>
              <a:rPr lang="el-GR" b="1" dirty="0" err="1"/>
              <a:t>Χολινεργική</a:t>
            </a:r>
            <a:r>
              <a:rPr lang="el-GR" b="1" dirty="0"/>
              <a:t> κνίδωση</a:t>
            </a:r>
            <a:endParaRPr lang="de-DE" b="1" dirty="0"/>
          </a:p>
          <a:p>
            <a:pPr>
              <a:spcBef>
                <a:spcPct val="50000"/>
              </a:spcBef>
              <a:defRPr/>
            </a:pPr>
            <a:br>
              <a:rPr lang="de-DE" sz="1600" b="1" dirty="0"/>
            </a:br>
            <a:endParaRPr lang="de-DE" sz="1600" b="1" dirty="0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274638" y="2316163"/>
            <a:ext cx="193675" cy="320675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l-GR" sz="2800">
              <a:latin typeface="Arial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250825" y="3789363"/>
            <a:ext cx="195263" cy="320675"/>
          </a:xfrm>
          <a:prstGeom prst="rect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l-GR" sz="2800">
              <a:latin typeface="Arial" charset="0"/>
            </a:endParaRPr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b="1" dirty="0">
                <a:latin typeface="Calibri" pitchFamily="34" charset="0"/>
              </a:rPr>
              <a:t>Επαγώγιμες (Φυσικές) κνιδώσεις</a:t>
            </a:r>
            <a:endParaRPr lang="en-US" sz="40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A04AA-FBC0-968A-D23C-1A02EE794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Διαφορική διάγνωση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68496-ED65-6F72-A98E-2709ACFD5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Φαρμακευτικό εξάνθημα</a:t>
            </a:r>
          </a:p>
          <a:p>
            <a:r>
              <a:rPr lang="el-GR" dirty="0"/>
              <a:t>Πολύμορφο ερύθημα</a:t>
            </a:r>
          </a:p>
          <a:p>
            <a:r>
              <a:rPr lang="el-GR" dirty="0" err="1"/>
              <a:t>Πομφολυγώδες</a:t>
            </a:r>
            <a:r>
              <a:rPr lang="el-GR" dirty="0"/>
              <a:t> </a:t>
            </a:r>
            <a:r>
              <a:rPr lang="el-GR" dirty="0" err="1"/>
              <a:t>πεμφιγοειδές</a:t>
            </a:r>
            <a:endParaRPr lang="el-GR" dirty="0"/>
          </a:p>
          <a:p>
            <a:r>
              <a:rPr lang="el-GR" dirty="0"/>
              <a:t>Παρασιτική </a:t>
            </a:r>
            <a:r>
              <a:rPr lang="el-GR" dirty="0" err="1"/>
              <a:t>κνήφη</a:t>
            </a:r>
            <a:endParaRPr lang="el-GR" dirty="0"/>
          </a:p>
          <a:p>
            <a:r>
              <a:rPr lang="el-GR" dirty="0"/>
              <a:t>Δακτυλιοειδή εξανθήματα</a:t>
            </a:r>
          </a:p>
        </p:txBody>
      </p:sp>
    </p:spTree>
    <p:extLst>
      <p:ext uri="{BB962C8B-B14F-4D97-AF65-F5344CB8AC3E}">
        <p14:creationId xmlns:p14="http://schemas.microsoft.com/office/powerpoint/2010/main" val="574875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Διαγνωςη της νοςου</a:t>
            </a:r>
            <a:br>
              <a:rPr lang="el-G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76" y="1159100"/>
            <a:ext cx="8390899" cy="53147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SzPct val="133000"/>
              <a:defRPr/>
            </a:pPr>
            <a:r>
              <a:rPr lang="el-GR" sz="2400" b="1" dirty="0">
                <a:solidFill>
                  <a:schemeClr val="tx2">
                    <a:lumMod val="10000"/>
                  </a:schemeClr>
                </a:solidFill>
              </a:rPr>
              <a:t>Λεπτομερές ιστορικό </a:t>
            </a:r>
          </a:p>
          <a:p>
            <a:pPr>
              <a:lnSpc>
                <a:spcPct val="150000"/>
              </a:lnSpc>
              <a:buSzPct val="133000"/>
              <a:buNone/>
              <a:defRPr/>
            </a:pPr>
            <a:r>
              <a:rPr lang="el-GR" sz="1800" b="1" dirty="0"/>
              <a:t>        </a:t>
            </a:r>
            <a:r>
              <a:rPr lang="el-GR" sz="1800" dirty="0"/>
              <a:t>Με βάση το λεπτομερές ιστορικό θα πραγματοποιηθούν συγκεκριμένες περαιτέρω εξετάσεις: δε χρειάζεται να διερευνηθούν όλα τα πιθανά αίτια κνίδωσης κατά την πρώτη αξιολόγηση</a:t>
            </a:r>
            <a:endParaRPr lang="el-GR" sz="1800" b="1" dirty="0"/>
          </a:p>
          <a:p>
            <a:pPr>
              <a:lnSpc>
                <a:spcPct val="150000"/>
              </a:lnSpc>
              <a:buSzPct val="133000"/>
              <a:defRPr/>
            </a:pPr>
            <a:r>
              <a:rPr lang="el-GR" sz="2400" b="1" dirty="0"/>
              <a:t>Φυσική εξέταση</a:t>
            </a:r>
          </a:p>
          <a:p>
            <a:pPr>
              <a:lnSpc>
                <a:spcPct val="150000"/>
              </a:lnSpc>
              <a:buSzPct val="133000"/>
              <a:defRPr/>
            </a:pPr>
            <a:r>
              <a:rPr lang="el-GR" sz="2400" b="1" dirty="0"/>
              <a:t>Εργαστηριακός έλεγχος βασικός</a:t>
            </a:r>
          </a:p>
          <a:p>
            <a:pPr>
              <a:lnSpc>
                <a:spcPct val="150000"/>
              </a:lnSpc>
              <a:buSzPct val="133000"/>
              <a:defRPr/>
            </a:pPr>
            <a:r>
              <a:rPr lang="el-GR" sz="2400" b="1" dirty="0"/>
              <a:t>Επιπρόσθετος εργαστηριακός έλεγχος </a:t>
            </a:r>
          </a:p>
          <a:p>
            <a:pPr>
              <a:lnSpc>
                <a:spcPct val="150000"/>
              </a:lnSpc>
              <a:buSzPct val="133000"/>
              <a:defRPr/>
            </a:pPr>
            <a:r>
              <a:rPr lang="el-GR" sz="2400" b="1" dirty="0"/>
              <a:t>Προκλήσεις , δοκιμασίες  </a:t>
            </a:r>
          </a:p>
          <a:p>
            <a:pPr>
              <a:lnSpc>
                <a:spcPct val="150000"/>
              </a:lnSpc>
              <a:buSzPct val="133000"/>
              <a:defRPr/>
            </a:pPr>
            <a:r>
              <a:rPr lang="el-GR" sz="2400" b="1" dirty="0"/>
              <a:t>Προκλήσεις φυσικών αιτίων (βάση ιστορικού)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3999" cy="1017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 sz="2800" b="1" dirty="0">
              <a:solidFill>
                <a:srgbClr val="8A0000"/>
              </a:solidFill>
            </a:endParaRPr>
          </a:p>
          <a:p>
            <a:pPr>
              <a:defRPr/>
            </a:pPr>
            <a:r>
              <a:rPr lang="el-GR" sz="2800" b="1" dirty="0">
                <a:solidFill>
                  <a:srgbClr val="8A0000"/>
                </a:solidFill>
              </a:rPr>
              <a:t>     </a:t>
            </a:r>
            <a:r>
              <a:rPr lang="en-US" sz="2800" b="1" dirty="0">
                <a:solidFill>
                  <a:srgbClr val="8A0000"/>
                </a:solidFill>
              </a:rPr>
              <a:t>              </a:t>
            </a:r>
            <a:r>
              <a:rPr lang="el-GR" sz="3600" b="1" dirty="0">
                <a:solidFill>
                  <a:schemeClr val="tx1"/>
                </a:solidFill>
              </a:rPr>
              <a:t>Διάγνωση της Χρόνιας Κνίδωσης</a:t>
            </a:r>
            <a:endParaRPr lang="el-G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6227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l-GR" sz="2800" b="1" cap="none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l-GR" sz="2800" b="1" dirty="0">
                <a:solidFill>
                  <a:srgbClr val="8A0000"/>
                </a:solidFill>
              </a:rPr>
              <a:t>Νέες Κατευθυντήριες Οδηγίες</a:t>
            </a:r>
            <a:r>
              <a:rPr lang="el-GR" sz="2800" b="1" cap="none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l-GR" sz="2800" b="1" cap="none" dirty="0">
                <a:solidFill>
                  <a:srgbClr val="8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</a:t>
            </a:r>
            <a:r>
              <a:rPr lang="el-GR" sz="2800" b="1" cap="none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l-GR" sz="32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Προτεινόμενος έλεγχος  </a:t>
            </a:r>
            <a:endParaRPr lang="el-GR" sz="2800" b="1" cap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1" y="764705"/>
          <a:ext cx="9143999" cy="6170592"/>
        </p:xfrm>
        <a:graphic>
          <a:graphicData uri="http://schemas.openxmlformats.org/drawingml/2006/table">
            <a:tbl>
              <a:tblPr/>
              <a:tblGrid>
                <a:gridCol w="1499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1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2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1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9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Τύποι Κνίδωσης </a:t>
                      </a: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Υπότυποι  </a:t>
                      </a: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Διαγνωστικές εξετάσεις ρουτίνας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(recommended)</a:t>
                      </a:r>
                      <a:endParaRPr kumimoji="0" 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E</a:t>
                      </a: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κτενές διαγνωστικό πρόγραμμα</a:t>
                      </a:r>
                      <a:r>
                        <a:rPr kumimoji="0" lang="en-GB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1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(suggested based on history only)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For identification of underlying causes or eliciting factors and for ruling out possible differential diagnoses if indicated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5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Αυθόρμητη Κνίδωση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(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Spontaneous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urticaria</a:t>
                      </a: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)</a:t>
                      </a: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Οξεία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αυθόρμητη Κνίδωση</a:t>
                      </a:r>
                      <a:endParaRPr kumimoji="0" lang="el-G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Acute spontaneous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urticaria</a:t>
                      </a:r>
                      <a:endParaRPr kumimoji="0" lang="el-G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                 </a:t>
                      </a: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 Καμμία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Καμμία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570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A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Χρόνια αυθόρμητη Κνίδωση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Chronic spontaneous 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urticaria</a:t>
                      </a:r>
                      <a:endParaRPr kumimoji="0" 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Differential blood count. ESR or CRP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Omission of suspected drugs (e.g. NSAID)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Test for in no preferred order: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(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i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) infectious diseases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(e.g. Helicobacter pylori);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 (ii) 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type I allergy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; (iii) functional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autoantibodies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;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(iv) 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thyroid hormones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and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autoantibodies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; (v) 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skin tests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including physical tests; (vi)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pseudoallergen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-free diet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for 3 weeks; (vii)  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tryptase</a:t>
                      </a:r>
                      <a:r>
                        <a:rPr kumimoji="0" lang="en-GB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3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; (viii)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autologous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 serum skin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test; (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ix)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lesional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Times New Roman" pitchFamily="-84" charset="0"/>
                        </a:rPr>
                        <a:t> skin biopsy</a:t>
                      </a:r>
                      <a:endParaRPr kumimoji="0" lang="el-G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0" y="620688"/>
            <a:ext cx="1390919" cy="51515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συμφωνία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"/>
            <a:ext cx="9144000" cy="1142983"/>
          </a:xfr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el-GR" sz="3600" b="1" dirty="0">
                <a:solidFill>
                  <a:schemeClr val="bg2">
                    <a:lumMod val="25000"/>
                  </a:schemeClr>
                </a:solidFill>
              </a:rPr>
              <a:t>Δοκιμασία </a:t>
            </a:r>
            <a:r>
              <a:rPr lang="el-GR" sz="3600" b="1" dirty="0" err="1">
                <a:solidFill>
                  <a:schemeClr val="bg2">
                    <a:lumMod val="25000"/>
                  </a:schemeClr>
                </a:solidFill>
              </a:rPr>
              <a:t>αυτόλογου</a:t>
            </a:r>
            <a:r>
              <a:rPr lang="el-GR" sz="3600" b="1" dirty="0">
                <a:solidFill>
                  <a:schemeClr val="bg2">
                    <a:lumMod val="25000"/>
                  </a:schemeClr>
                </a:solidFill>
              </a:rPr>
              <a:t> ορού 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00034" y="1428736"/>
            <a:ext cx="8302377" cy="515109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SzPct val="120000"/>
              <a:defRPr/>
            </a:pPr>
            <a:r>
              <a:rPr lang="el-GR" sz="2800" dirty="0"/>
              <a:t>Λήψη φλεβικού αίματος (3-4 </a:t>
            </a:r>
            <a:r>
              <a:rPr lang="en-US" sz="2800" dirty="0"/>
              <a:t>ml)</a:t>
            </a:r>
            <a:endParaRPr lang="el-GR" sz="2800" dirty="0"/>
          </a:p>
          <a:p>
            <a:pPr eaLnBrk="1" hangingPunct="1">
              <a:lnSpc>
                <a:spcPct val="90000"/>
              </a:lnSpc>
              <a:buSzPct val="120000"/>
              <a:defRPr/>
            </a:pPr>
            <a:r>
              <a:rPr lang="el-GR" sz="2800" dirty="0"/>
              <a:t>Φυγοκέντριση (500</a:t>
            </a:r>
            <a:r>
              <a:rPr lang="en-US" sz="2800" dirty="0"/>
              <a:t>g </a:t>
            </a:r>
            <a:r>
              <a:rPr lang="el-GR" sz="2800" dirty="0"/>
              <a:t> για </a:t>
            </a:r>
            <a:r>
              <a:rPr lang="en-US" sz="2800" dirty="0"/>
              <a:t>15min)</a:t>
            </a:r>
            <a:endParaRPr lang="el-GR" sz="2800" dirty="0"/>
          </a:p>
          <a:p>
            <a:pPr eaLnBrk="1" hangingPunct="1">
              <a:lnSpc>
                <a:spcPct val="90000"/>
              </a:lnSpc>
              <a:buSzPct val="120000"/>
              <a:defRPr/>
            </a:pPr>
            <a:r>
              <a:rPr lang="el-GR" sz="2800" dirty="0"/>
              <a:t>0.5</a:t>
            </a:r>
            <a:r>
              <a:rPr lang="en-US" sz="2800" dirty="0"/>
              <a:t>ml </a:t>
            </a:r>
            <a:r>
              <a:rPr lang="el-GR" sz="2800"/>
              <a:t>πλάσματος, </a:t>
            </a:r>
            <a:r>
              <a:rPr lang="el-GR" sz="2800" dirty="0"/>
              <a:t>ισταμίνη (10μ</a:t>
            </a:r>
            <a:r>
              <a:rPr lang="en-US" sz="2800" dirty="0"/>
              <a:t>g</a:t>
            </a:r>
            <a:r>
              <a:rPr lang="el-GR" sz="2800" dirty="0"/>
              <a:t>/</a:t>
            </a:r>
            <a:r>
              <a:rPr lang="en-US" sz="2800" dirty="0"/>
              <a:t>ml</a:t>
            </a:r>
            <a:r>
              <a:rPr lang="el-GR" sz="2800" dirty="0"/>
              <a:t>) και φυσιολογικός ορός 0,9%, </a:t>
            </a:r>
          </a:p>
          <a:p>
            <a:pPr eaLnBrk="1" hangingPunct="1">
              <a:lnSpc>
                <a:spcPct val="90000"/>
              </a:lnSpc>
              <a:buSzPct val="120000"/>
              <a:defRPr/>
            </a:pPr>
            <a:r>
              <a:rPr lang="el-GR" sz="2800" dirty="0"/>
              <a:t>Γίνεται ενδοδερμική έγχυση χωριστά,  στην έσω επιφάνεια του αντιβραχίου </a:t>
            </a:r>
          </a:p>
          <a:p>
            <a:pPr eaLnBrk="1" hangingPunct="1">
              <a:lnSpc>
                <a:spcPct val="90000"/>
              </a:lnSpc>
              <a:buSzPct val="120000"/>
              <a:defRPr/>
            </a:pPr>
            <a:r>
              <a:rPr lang="el-GR" sz="2800" dirty="0"/>
              <a:t>Απόσταση 3-5 </a:t>
            </a:r>
            <a:r>
              <a:rPr lang="en-US" sz="2800" dirty="0"/>
              <a:t>cm</a:t>
            </a:r>
            <a:r>
              <a:rPr lang="el-GR" sz="2800" dirty="0"/>
              <a:t> μεταξύ τους</a:t>
            </a:r>
          </a:p>
          <a:p>
            <a:pPr eaLnBrk="1" hangingPunct="1">
              <a:lnSpc>
                <a:spcPct val="90000"/>
              </a:lnSpc>
              <a:buSzPct val="120000"/>
              <a:defRPr/>
            </a:pPr>
            <a:r>
              <a:rPr lang="el-GR" sz="2800" dirty="0"/>
              <a:t>Χωρίς εξάνθημα η περιοχή</a:t>
            </a:r>
            <a:r>
              <a:rPr lang="en-US" sz="2800" dirty="0"/>
              <a:t> (</a:t>
            </a:r>
            <a:r>
              <a:rPr lang="el-GR" sz="2800" dirty="0"/>
              <a:t> 24 ώρες</a:t>
            </a:r>
            <a:r>
              <a:rPr lang="en-US" sz="2800" dirty="0"/>
              <a:t>)</a:t>
            </a:r>
            <a:endParaRPr lang="el-GR" sz="2800" dirty="0"/>
          </a:p>
          <a:p>
            <a:pPr eaLnBrk="1" hangingPunct="1">
              <a:lnSpc>
                <a:spcPct val="90000"/>
              </a:lnSpc>
              <a:buSzPct val="120000"/>
              <a:defRPr/>
            </a:pPr>
            <a:r>
              <a:rPr lang="el-GR" sz="2800" dirty="0"/>
              <a:t>Διακοπή αντισταμινικών 3-5 ημέρες</a:t>
            </a:r>
          </a:p>
          <a:p>
            <a:pPr eaLnBrk="1" hangingPunct="1">
              <a:lnSpc>
                <a:spcPct val="90000"/>
              </a:lnSpc>
              <a:buSzPct val="120000"/>
              <a:defRPr/>
            </a:pPr>
            <a:r>
              <a:rPr lang="el-GR" sz="2800" dirty="0"/>
              <a:t>Διακοπή ανοσοκατασταλτικών</a:t>
            </a:r>
            <a:r>
              <a:rPr lang="en-US" sz="2800" dirty="0"/>
              <a:t>,</a:t>
            </a:r>
            <a:r>
              <a:rPr lang="el-GR" sz="2800" dirty="0"/>
              <a:t> 1 μήνα</a:t>
            </a:r>
          </a:p>
          <a:p>
            <a:pPr eaLnBrk="1" hangingPunct="1">
              <a:lnSpc>
                <a:spcPct val="90000"/>
              </a:lnSpc>
              <a:buSzPct val="120000"/>
              <a:defRPr/>
            </a:pPr>
            <a:r>
              <a:rPr lang="el-GR" sz="2800" dirty="0"/>
              <a:t>Ελεγχος στα 30’ και 60’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254619" y="6572665"/>
            <a:ext cx="2889381" cy="2853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chemeClr val="accent5">
                  <a:lumMod val="50000"/>
                </a:schemeClr>
              </a:buClr>
              <a:buSzPct val="119000"/>
            </a:pPr>
            <a:r>
              <a:rPr lang="en-US" sz="1200" i="1" dirty="0" err="1">
                <a:latin typeface="Calibri" pitchFamily="34" charset="0"/>
              </a:rPr>
              <a:t>Konstantinou</a:t>
            </a:r>
            <a:r>
              <a:rPr lang="en-US" sz="1200" i="1" dirty="0">
                <a:latin typeface="Calibri" pitchFamily="34" charset="0"/>
              </a:rPr>
              <a:t> et al Allergy 2009;64:1256-68</a:t>
            </a:r>
            <a:endParaRPr lang="el-GR" sz="1200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200" b="1" dirty="0">
                <a:latin typeface="Verdana" pitchFamily="34" charset="0"/>
              </a:rPr>
              <a:t>Ο </a:t>
            </a:r>
            <a:r>
              <a:rPr lang="en-US" sz="3200" b="1" dirty="0">
                <a:latin typeface="Verdana" pitchFamily="34" charset="0"/>
              </a:rPr>
              <a:t> </a:t>
            </a:r>
            <a:r>
              <a:rPr lang="el-GR" sz="3200" b="1" dirty="0">
                <a:latin typeface="Verdana" pitchFamily="34" charset="0"/>
              </a:rPr>
              <a:t>πομφός </a:t>
            </a:r>
            <a:r>
              <a:rPr lang="en-US" sz="3200" b="1" dirty="0">
                <a:latin typeface="Verdana" pitchFamily="34" charset="0"/>
              </a:rPr>
              <a:t> </a:t>
            </a:r>
            <a:r>
              <a:rPr lang="el-GR" sz="3200" b="1" dirty="0">
                <a:latin typeface="Verdana" pitchFamily="34" charset="0"/>
              </a:rPr>
              <a:t>χαρακτηρίζεται</a:t>
            </a:r>
            <a:r>
              <a:rPr lang="el-GR" sz="3200" dirty="0">
                <a:latin typeface="Verdana" pitchFamily="34" charset="0"/>
              </a:rPr>
              <a:t> </a:t>
            </a:r>
            <a:r>
              <a:rPr lang="el-GR" sz="3200" b="1" dirty="0">
                <a:latin typeface="Verdana" pitchFamily="34" charset="0"/>
              </a:rPr>
              <a:t>από</a:t>
            </a:r>
            <a:r>
              <a:rPr lang="en-US" sz="3200" b="1" dirty="0">
                <a:latin typeface="Verdana" pitchFamily="34" charset="0"/>
              </a:rPr>
              <a:t>: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68413"/>
            <a:ext cx="5148263" cy="5589587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l-GR" sz="24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1. Κεντρικό οίδημα ποικίλου μεγέθους που περιβάλλεται από ερύθημα και αποχρωματίζεται στην πίεση, </a:t>
            </a:r>
          </a:p>
          <a:p>
            <a:pPr marL="533400" indent="-533400">
              <a:lnSpc>
                <a:spcPct val="90000"/>
              </a:lnSpc>
            </a:pPr>
            <a:endParaRPr lang="el-GR" sz="2400" b="1" dirty="0">
              <a:solidFill>
                <a:schemeClr val="bg2">
                  <a:lumMod val="25000"/>
                </a:schemeClr>
              </a:solidFill>
              <a:latin typeface="Verdana" pitchFamily="34" charset="0"/>
            </a:endParaRPr>
          </a:p>
          <a:p>
            <a:pPr marL="533400" indent="-533400">
              <a:lnSpc>
                <a:spcPct val="90000"/>
              </a:lnSpc>
            </a:pPr>
            <a:endParaRPr lang="en-US" sz="2400" b="1" dirty="0">
              <a:solidFill>
                <a:schemeClr val="bg2">
                  <a:lumMod val="25000"/>
                </a:schemeClr>
              </a:solidFill>
              <a:latin typeface="Verdana" pitchFamily="34" charset="0"/>
            </a:endParaRPr>
          </a:p>
          <a:p>
            <a:pPr marL="533400" indent="-533400">
              <a:lnSpc>
                <a:spcPct val="90000"/>
              </a:lnSpc>
            </a:pPr>
            <a:r>
              <a:rPr lang="el-GR" sz="24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2. Κνησμό ή αίσθημα  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l-GR" sz="24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     καύσου, </a:t>
            </a:r>
          </a:p>
          <a:p>
            <a:pPr marL="533400" indent="-533400">
              <a:lnSpc>
                <a:spcPct val="90000"/>
              </a:lnSpc>
            </a:pPr>
            <a:endParaRPr lang="en-US" sz="2400" b="1" dirty="0">
              <a:solidFill>
                <a:schemeClr val="bg2">
                  <a:lumMod val="25000"/>
                </a:schemeClr>
              </a:solidFill>
              <a:latin typeface="Verdana" pitchFamily="34" charset="0"/>
            </a:endParaRPr>
          </a:p>
          <a:p>
            <a:pPr marL="533400" indent="-533400">
              <a:lnSpc>
                <a:spcPct val="90000"/>
              </a:lnSpc>
            </a:pPr>
            <a:r>
              <a:rPr lang="el-GR" sz="24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3. Πλήρη αποδρομή  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l-GR" sz="24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     σε 1 - 24 ώρες</a:t>
            </a:r>
          </a:p>
          <a:p>
            <a:pPr marL="533400" indent="-533400">
              <a:lnSpc>
                <a:spcPct val="90000"/>
              </a:lnSpc>
            </a:pPr>
            <a:endParaRPr lang="en-US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13319" name="Picture 2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2708275"/>
            <a:ext cx="4038600" cy="2754313"/>
          </a:xfrm>
          <a:noFill/>
          <a:ln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l-GR" b="1" dirty="0"/>
              <a:t>Δοκιμασία </a:t>
            </a:r>
            <a:r>
              <a:rPr lang="el-GR" b="1" dirty="0" err="1"/>
              <a:t>αυτόλογου</a:t>
            </a:r>
            <a:r>
              <a:rPr lang="el-GR" b="1" dirty="0"/>
              <a:t> ορού-αξιολόγηση </a:t>
            </a:r>
            <a:endParaRPr lang="el-GR" dirty="0"/>
          </a:p>
        </p:txBody>
      </p:sp>
      <p:pic>
        <p:nvPicPr>
          <p:cNvPr id="4" name="Content Placeholder 3" descr="636_Πεμ-Ιουλ-09_14-30-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20000"/>
          </a:blip>
          <a:srcRect t="2362"/>
          <a:stretch>
            <a:fillRect/>
          </a:stretch>
        </p:blipFill>
        <p:spPr>
          <a:xfrm>
            <a:off x="4267200" y="1556792"/>
            <a:ext cx="4876800" cy="3571207"/>
          </a:xfrm>
          <a:ln/>
        </p:spPr>
      </p:pic>
      <p:pic>
        <p:nvPicPr>
          <p:cNvPr id="5" name="Picture 4" descr="Δημιουργία εικόνας"/>
          <p:cNvPicPr>
            <a:picLocks noChangeAspect="1" noChangeArrowheads="1"/>
          </p:cNvPicPr>
          <p:nvPr/>
        </p:nvPicPr>
        <p:blipFill>
          <a:blip r:embed="rId3" cstate="print">
            <a:lum bright="-14000" contrast="30000"/>
          </a:blip>
          <a:srcRect t="3149" r="16761"/>
          <a:stretch>
            <a:fillRect/>
          </a:stretch>
        </p:blipFill>
        <p:spPr bwMode="auto">
          <a:xfrm>
            <a:off x="214282" y="2857496"/>
            <a:ext cx="3851920" cy="37814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214281" y="1052513"/>
          <a:ext cx="8605173" cy="5925503"/>
        </p:xfrm>
        <a:graphic>
          <a:graphicData uri="http://schemas.openxmlformats.org/drawingml/2006/table">
            <a:tbl>
              <a:tblPr/>
              <a:tblGrid>
                <a:gridCol w="1397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0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5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4319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-8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-8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-8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-8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ＭＳ Ｐゴシック" pitchFamily="-84" charset="-128"/>
                          <a:cs typeface="Times New Roman" pitchFamily="-84" charset="0"/>
                        </a:rPr>
                        <a:t>Inducible </a:t>
                      </a: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ＭＳ Ｐゴシック" pitchFamily="-84" charset="-128"/>
                          <a:cs typeface="Times New Roman" pitchFamily="-84" charset="0"/>
                        </a:rPr>
                        <a:t>urticaria</a:t>
                      </a: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Cold 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urticaria</a:t>
                      </a:r>
                      <a:endParaRPr kumimoji="0" 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Cold provocation and threshold test (ice cube, cold water, cold wind)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Differential blood count and ESR or CRP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cryoproteins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 rule out other diseases, especially infections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Delayed pressure 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urticaria</a:t>
                      </a:r>
                      <a:endParaRPr kumimoji="0" 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Pressure test and threshold test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None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62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Heat 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urticaria</a:t>
                      </a:r>
                      <a:endParaRPr kumimoji="0" 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Heat provocation and threshold test 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None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62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Solar 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urticaria</a:t>
                      </a:r>
                      <a:endParaRPr kumimoji="0" 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UV and visible light of different wave lengths and threshold test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Rule out other light-induced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dermatoses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27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Symptomatic 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dermographism</a:t>
                      </a:r>
                      <a:endParaRPr kumimoji="0" 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Vibratory 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Angioedema</a:t>
                      </a:r>
                      <a:endParaRPr kumimoji="0" 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Elicit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dermographism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 and threshold test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(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dermographometer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)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Test with e.g. Vortex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Differential blood count, ESR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orCRP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None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62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Aquagenic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urticaria</a:t>
                      </a:r>
                      <a:endParaRPr kumimoji="0" 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Wet cloths at body temperature applied for 20 min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None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56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Cholinergic 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urticaria</a:t>
                      </a:r>
                      <a:endParaRPr kumimoji="0" 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Exercise and hot bath provocation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None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327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Contact 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urticaria</a:t>
                      </a:r>
                      <a:endParaRPr kumimoji="0" 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Cutaneous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 provocation test. Skin tests with immediate readings, e.g. Prick test 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  <a:cs typeface="Times New Roman" pitchFamily="-84" charset="0"/>
                        </a:rPr>
                        <a:t>None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  <a:cs typeface="Times New Roman" pitchFamily="-84" charset="0"/>
                      </a:endParaRPr>
                    </a:p>
                  </a:txBody>
                  <a:tcPr marL="50533" marR="50533" marT="26670" marB="26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323528" y="0"/>
            <a:ext cx="8568952" cy="1082040"/>
          </a:xfrm>
        </p:spPr>
        <p:txBody>
          <a:bodyPr>
            <a:noAutofit/>
          </a:bodyPr>
          <a:lstStyle/>
          <a:p>
            <a:pPr algn="l"/>
            <a:r>
              <a:rPr lang="el-GR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                   Επαγόμενες Κνιδώσεις</a:t>
            </a:r>
            <a:br>
              <a:rPr lang="el-GR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l-GR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                    </a:t>
            </a:r>
            <a:r>
              <a:rPr lang="el-GR" sz="3200" b="1" cap="none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Προτεινόμενος έλεγχος  </a:t>
            </a:r>
            <a:endParaRPr lang="el-GR" sz="2800" b="1" cap="none" dirty="0">
              <a:solidFill>
                <a:schemeClr val="tx1">
                  <a:lumMod val="85000"/>
                  <a:lumOff val="1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857288" y="1071546"/>
            <a:ext cx="8642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5266928" cy="871208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</a:t>
            </a:r>
            <a:r>
              <a:rPr lang="el-GR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εκ ψύχους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820472" cy="5112567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FF00"/>
              </a:buClr>
            </a:pP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Εκλυτικό αίτιο</a:t>
            </a:r>
            <a:r>
              <a:rPr lang="el-G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l-G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το ψύχος </a:t>
            </a:r>
            <a:r>
              <a:rPr lang="el-G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κρύος αέρας,νερό,αντικείμενα)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Η δεύτερη πιο συχνή φυσική κνίδωση μετά το </a:t>
            </a:r>
            <a:r>
              <a:rPr lang="en-US" b="1" dirty="0"/>
              <a:t>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δερμογραφισμό, το 1-3% των Κ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endParaRPr lang="el-GR" b="1" dirty="0"/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endParaRPr lang="el-GR" b="1" dirty="0"/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endParaRPr lang="el-GR" b="1" dirty="0"/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Συχνότερη η επίκτητη πρωτοπαθής μορφή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Κίνδυνος εμφάνισης συστηματικών συμπτωμάτων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3068960"/>
            <a:ext cx="8784976" cy="16561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Διακρίνεται σε: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b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l-GR" sz="2000" b="1" i="1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Επίκτητη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α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πρωτοπαθής </a:t>
            </a:r>
            <a:b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β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δευτεροπαθής (κρυοσφαιριναιμία, λοιμώξεις)</a:t>
            </a:r>
            <a:b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      γ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λοιπές (νυγμοί υμενοπτέρων, φάρμακα, νεοπλάσματα) </a:t>
            </a:r>
            <a:b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l-GR" sz="2000" b="1" i="1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Η κληρονομούμενη μορφή κατατάσσεται στις αγγειίτιδες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ka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l="868" r="868" b="1880"/>
          <a:stretch>
            <a:fillRect/>
          </a:stretch>
        </p:blipFill>
        <p:spPr bwMode="auto">
          <a:xfrm>
            <a:off x="7127875" y="0"/>
            <a:ext cx="2016125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Υπάρχει καθορισμός ορίου ερεθίσματος</a:t>
            </a:r>
            <a:br>
              <a:rPr lang="el-GR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l-GR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στην Κ εκ ψύχους  </a:t>
            </a:r>
            <a:endParaRPr lang="el-GR" sz="32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69437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420888"/>
            <a:ext cx="2727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Gruppieren 12_ppt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700808"/>
            <a:ext cx="5300662" cy="201771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0"/>
            <a:ext cx="8570912" cy="1484784"/>
          </a:xfrm>
          <a:solidFill>
            <a:schemeClr val="bg2">
              <a:lumMod val="75000"/>
            </a:schemeClr>
          </a:solidFill>
          <a:ln/>
        </p:spPr>
        <p:txBody>
          <a:bodyPr lIns="92075" tIns="46038" rIns="92075" bIns="46038">
            <a:normAutofit/>
          </a:bodyPr>
          <a:lstStyle/>
          <a:p>
            <a:pPr algn="l"/>
            <a:r>
              <a:rPr lang="el-GR" altLang="fr-F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Αν δεν διαθέτουμε την συσκευή </a:t>
            </a:r>
            <a:r>
              <a:rPr lang="en-US" altLang="fr-FR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Temptest</a:t>
            </a:r>
            <a:r>
              <a:rPr lang="el-GR" altLang="fr-F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γίνεται </a:t>
            </a:r>
            <a:r>
              <a:rPr lang="en-US" altLang="fr-F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l-GR" altLang="fr-F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η δοκιμασία </a:t>
            </a:r>
            <a:r>
              <a:rPr lang="el-GR" alt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πάγου</a:t>
            </a:r>
            <a:r>
              <a:rPr lang="el-GR" altLang="fr-F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ή εμβ</a:t>
            </a:r>
            <a:r>
              <a:rPr lang="fr-FR" altLang="fr-F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ύ</a:t>
            </a:r>
            <a:r>
              <a:rPr lang="el-GR" altLang="fr-F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θηση σε κρύο νερό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511" y="2204864"/>
            <a:ext cx="7776865" cy="3959671"/>
          </a:xfrm>
          <a:noFill/>
          <a:ln/>
        </p:spPr>
        <p:txBody>
          <a:bodyPr lIns="92075" tIns="46038" rIns="92075" bIns="46038">
            <a:normAutofit fontScale="92500" lnSpcReduction="20000"/>
          </a:bodyPr>
          <a:lstStyle/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Τοποθέτηση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πάγου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σε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πλαστικό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None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σάκκο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επάνω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στο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δέρμα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για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15 min 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Κ</a:t>
            </a:r>
            <a:r>
              <a:rPr lang="en-GB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νησμώδη</a:t>
            </a:r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ς </a:t>
            </a:r>
            <a:r>
              <a:rPr lang="en-GB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πομφό</a:t>
            </a:r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ς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εντός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ολίγων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λεπτών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και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None/>
            </a:pP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διάρκειας</a:t>
            </a: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&lt;2ώρες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Αν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το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test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είναι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αρνητικό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τότε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γίνεται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None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εμβύθηση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του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αντιβραχίου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σε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νερό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None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</a:t>
            </a:r>
            <a:r>
              <a:rPr lang="en-GB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ο</a:t>
            </a:r>
            <a:r>
              <a:rPr lang="el-GR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_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10</a:t>
            </a:r>
            <a:r>
              <a:rPr lang="en-GB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ο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για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10 min. </a:t>
            </a:r>
          </a:p>
        </p:txBody>
      </p:sp>
      <p:pic>
        <p:nvPicPr>
          <p:cNvPr id="45060" name="Picture 4" descr="kats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1776" t="3220" r="5211" b="3220"/>
          <a:stretch>
            <a:fillRect/>
          </a:stretch>
        </p:blipFill>
        <p:spPr bwMode="auto">
          <a:xfrm>
            <a:off x="6492724" y="1628800"/>
            <a:ext cx="2536003" cy="158417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" name="Picture 3" descr="Cold Urtica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6200000" flipV="1">
            <a:off x="6548095" y="4333225"/>
            <a:ext cx="2592288" cy="1647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altLang="fr-F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Καθυστερημένη Κ απο πίεση </a:t>
            </a:r>
            <a:r>
              <a:rPr lang="en-US" altLang="fr-F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(DPU)</a:t>
            </a:r>
            <a:endParaRPr lang="el-GR" sz="40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46237"/>
            <a:ext cx="8712968" cy="4526280"/>
          </a:xfrm>
        </p:spPr>
        <p:txBody>
          <a:bodyPr/>
          <a:lstStyle/>
          <a:p>
            <a:pPr>
              <a:buClr>
                <a:srgbClr val="FFFF00"/>
              </a:buClr>
              <a:defRPr/>
            </a:pPr>
            <a:r>
              <a:rPr lang="el-G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Εκλυτικό αίτιο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  η εφαρμογή παρατεταμένης κάθετης πίεσης στο δέρμα. 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Οι 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πομφοί εμφανίζονται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3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’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– 8 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ώρες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αργότερα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.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Clr>
                <a:srgbClr val="CC3300"/>
              </a:buClr>
              <a:buFont typeface="Wingdings" pitchFamily="2" charset="2"/>
              <a:buChar char="Ø"/>
            </a:pPr>
            <a:r>
              <a:rPr lang="el-GR" sz="2800" b="1" dirty="0">
                <a:solidFill>
                  <a:srgbClr val="000000"/>
                </a:solidFill>
                <a:latin typeface="Calibri" pitchFamily="34" charset="0"/>
              </a:rPr>
              <a:t>Συνυπάρχει συχνά με χρόνια ιδιοπαθή κνίδωση (40%)</a:t>
            </a:r>
          </a:p>
          <a:p>
            <a:pPr>
              <a:buClr>
                <a:srgbClr val="CC3300"/>
              </a:buClr>
              <a:buFont typeface="Wingdings" pitchFamily="2" charset="2"/>
              <a:buChar char="Ø"/>
            </a:pPr>
            <a:r>
              <a:rPr lang="el-GR" sz="2800" b="1" dirty="0">
                <a:solidFill>
                  <a:srgbClr val="000000"/>
                </a:solidFill>
                <a:latin typeface="Calibri" pitchFamily="34" charset="0"/>
              </a:rPr>
              <a:t>Μέτρια ανταπόκριση στην αντιισταμινική αγωγή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95536" y="4293096"/>
            <a:ext cx="47525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Εμφανίζεται συχνά σε σημεία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εφαρμογής στενών ενδυμάτων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(ζώνες, στηθόδεσμοι) και υποδημάτων,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καθώς και σε παλάμες, πέλματα</a:t>
            </a:r>
          </a:p>
        </p:txBody>
      </p:sp>
      <p:pic>
        <p:nvPicPr>
          <p:cNvPr id="6" name="Picture 8" descr="Pressure Urtic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48063" y="4005064"/>
            <a:ext cx="3310785" cy="23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392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alt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Καθυστερημένη Κ απο πίεση </a:t>
            </a:r>
            <a:r>
              <a:rPr lang="en-US" alt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(DPU)</a:t>
            </a:r>
            <a:endParaRPr lang="el-GR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None/>
            </a:pPr>
            <a:r>
              <a:rPr lang="el-GR" alt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Εφαρμογή κάθετης πίεσης</a:t>
            </a:r>
            <a:r>
              <a:rPr lang="en-GB" alt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el-GR" alt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el-GR" alt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(κρ</a:t>
            </a:r>
            <a:r>
              <a:rPr lang="fr-FR" alt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έμ</a:t>
            </a:r>
            <a:r>
              <a:rPr lang="el-GR" alt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ασμα βάρους 6-7</a:t>
            </a:r>
            <a:r>
              <a:rPr lang="en-US" alt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Kgr</a:t>
            </a:r>
            <a:r>
              <a:rPr lang="en-US" alt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x 10</a:t>
            </a:r>
            <a:r>
              <a:rPr lang="el-GR" alt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min.)</a:t>
            </a:r>
            <a:endParaRPr lang="el-GR" alt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el-GR" dirty="0"/>
          </a:p>
        </p:txBody>
      </p:sp>
      <p:pic>
        <p:nvPicPr>
          <p:cNvPr id="4" name="Picture 7" descr="DPU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t="2248"/>
          <a:stretch>
            <a:fillRect/>
          </a:stretch>
        </p:blipFill>
        <p:spPr>
          <a:xfrm>
            <a:off x="971600" y="3140968"/>
            <a:ext cx="3960440" cy="3130761"/>
          </a:xfrm>
          <a:prstGeom prst="rect">
            <a:avLst/>
          </a:prstGeom>
          <a:solidFill>
            <a:srgbClr val="66FF33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436096" y="4653136"/>
            <a:ext cx="3096344" cy="156966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βάδισμα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έντονο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σκληρό κάθισμα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ορθοστασία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σφ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ι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χτά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ρούχα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6" name="Picture 13" descr="C:\Users\Zenos\Desktop\sok\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780928"/>
            <a:ext cx="2591890" cy="171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156960" cy="1015224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Δερματογραφισμός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348880"/>
            <a:ext cx="8640960" cy="3967653"/>
          </a:xfrm>
        </p:spPr>
        <p:txBody>
          <a:bodyPr>
            <a:normAutofit fontScale="92500"/>
          </a:bodyPr>
          <a:lstStyle/>
          <a:p>
            <a:pPr>
              <a:buClr>
                <a:srgbClr val="FFFF00"/>
              </a:buClr>
              <a:defRPr/>
            </a:pP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Εκλυτικό αίτιο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εφαρμογή στιγμιαίας πίεσης στο δέρμα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άμεση εμφάνιση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177800" indent="-177800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Font typeface="Wingdings" pitchFamily="-84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πιο συχνή μορφή φυσικής κνίδωσης</a:t>
            </a:r>
          </a:p>
          <a:p>
            <a:pPr marL="177800" indent="-177800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Font typeface="Wingdings" pitchFamily="-84" charset="2"/>
              <a:buChar char="Ø"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Συνοδεύει συχνά άλλες δερματοπάθειες όπως ατοπική δερματίτιδα, χρόνια ιδιοπαθή κνίδωση ή άλλες φυσικές κνιδώσεις</a:t>
            </a:r>
          </a:p>
          <a:p>
            <a:pPr marL="177800" indent="-177800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Font typeface="Wingdings" pitchFamily="-84" charset="2"/>
              <a:buChar char="Ø"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2-5% του πληθυσμού πάσχει από δερμογραφισμό</a:t>
            </a:r>
          </a:p>
          <a:p>
            <a:pPr>
              <a:defRPr/>
            </a:pPr>
            <a:endParaRPr lang="el-GR" altLang="fr-FR" dirty="0">
              <a:latin typeface="Calibri" pitchFamily="34" charset="0"/>
            </a:endParaRPr>
          </a:p>
          <a:p>
            <a:pPr>
              <a:defRPr/>
            </a:pPr>
            <a:endParaRPr lang="el-GR" dirty="0">
              <a:latin typeface="Calibri" pitchFamily="34" charset="0"/>
            </a:endParaRPr>
          </a:p>
          <a:p>
            <a:endParaRPr lang="el-GR" dirty="0"/>
          </a:p>
        </p:txBody>
      </p:sp>
      <p:pic>
        <p:nvPicPr>
          <p:cNvPr id="6" name="Picture 10" descr="470_Πεμ-Ιουλ-09_17-02-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56176" y="0"/>
            <a:ext cx="3059261" cy="229444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388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el-G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l-GR" sz="2800" b="1" cap="none" dirty="0">
                <a:solidFill>
                  <a:srgbClr val="FFFF00"/>
                </a:solidFill>
                <a:effectLst/>
                <a:latin typeface="Calibri" pitchFamily="34" charset="0"/>
              </a:rPr>
            </a:br>
            <a:br>
              <a:rPr lang="el-GR" sz="2800" b="1" dirty="0">
                <a:solidFill>
                  <a:srgbClr val="FFFF00"/>
                </a:solidFill>
                <a:effectLst/>
                <a:latin typeface="Calibri" pitchFamily="34" charset="0"/>
              </a:rPr>
            </a:br>
            <a:br>
              <a:rPr lang="el-GR" sz="2800" b="1" dirty="0">
                <a:solidFill>
                  <a:srgbClr val="FFFF00"/>
                </a:solidFill>
                <a:effectLst/>
                <a:latin typeface="Calibri" pitchFamily="34" charset="0"/>
              </a:rPr>
            </a:br>
            <a:br>
              <a:rPr lang="en-US" sz="2800" b="1" dirty="0">
                <a:solidFill>
                  <a:srgbClr val="FFFF00"/>
                </a:solidFill>
                <a:effectLst/>
                <a:latin typeface="Calibri" pitchFamily="34" charset="0"/>
              </a:rPr>
            </a:br>
            <a:br>
              <a:rPr lang="en-US" sz="2800" b="1" dirty="0">
                <a:solidFill>
                  <a:srgbClr val="FFFF00"/>
                </a:solidFill>
                <a:effectLst/>
                <a:latin typeface="Calibri" pitchFamily="34" charset="0"/>
              </a:rPr>
            </a:br>
            <a:br>
              <a:rPr lang="en-US" sz="2800" b="1" dirty="0">
                <a:solidFill>
                  <a:srgbClr val="FFFF00"/>
                </a:solidFill>
                <a:effectLst/>
                <a:latin typeface="Calibri" pitchFamily="34" charset="0"/>
              </a:rPr>
            </a:br>
            <a:br>
              <a:rPr lang="en-US" sz="2800" b="1" dirty="0">
                <a:solidFill>
                  <a:srgbClr val="FFFF00"/>
                </a:solidFill>
                <a:effectLst/>
                <a:latin typeface="Calibri" pitchFamily="34" charset="0"/>
              </a:rPr>
            </a:br>
            <a:r>
              <a:rPr lang="el-GR" sz="2800" b="1" dirty="0">
                <a:solidFill>
                  <a:srgbClr val="FFFF00"/>
                </a:solidFill>
                <a:effectLst/>
                <a:latin typeface="Calibri" pitchFamily="34" charset="0"/>
              </a:rPr>
              <a:t> ,</a:t>
            </a:r>
            <a:br>
              <a:rPr lang="en-US" sz="2800" b="1" dirty="0">
                <a:solidFill>
                  <a:srgbClr val="FFFF00"/>
                </a:solidFill>
                <a:effectLst/>
                <a:latin typeface="Calibri" pitchFamily="34" charset="0"/>
              </a:rPr>
            </a:br>
            <a:r>
              <a:rPr lang="el-GR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l-GR" sz="31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Υπάρχει καθορισμός ορίου ερεθίσματος  στο δερμογραφισμό </a:t>
            </a:r>
            <a:br>
              <a:rPr lang="en-US" sz="3100" b="1" dirty="0">
                <a:solidFill>
                  <a:srgbClr val="FFFF00"/>
                </a:solidFill>
                <a:effectLst/>
                <a:latin typeface="Calibri" pitchFamily="34" charset="0"/>
              </a:rPr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l-GR" sz="2800" b="1" cap="none" dirty="0">
              <a:solidFill>
                <a:srgbClr val="FFFF00"/>
              </a:solidFill>
              <a:effectLst/>
              <a:latin typeface="Calibri" pitchFamily="34" charset="0"/>
            </a:endParaRP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1124744"/>
            <a:ext cx="2232248" cy="2808312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32856"/>
            <a:ext cx="3744416" cy="411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499992" y="1412776"/>
            <a:ext cx="413995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4075" marR="0" lvl="1" indent="-1920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Οι πομφοί</a:t>
            </a:r>
            <a:r>
              <a:rPr kumimoji="0" lang="en-GB" alt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l-GR" alt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εμφανίζονται μετά από</a:t>
            </a:r>
            <a:r>
              <a:rPr kumimoji="0" lang="en-GB" alt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l-GR" alt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1-5   λεπτά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3861048"/>
            <a:ext cx="4824536" cy="278845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Μορφές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l-GR" sz="1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Απλός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εμφάνιση πομφού σε 6-7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που υποχωρεί σε 15-30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l-GR" sz="1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Συμπτωματικός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εμφάνιση σε &lt;5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διάρκειας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30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min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με έντονο κνησμό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Symbol" pitchFamily="18" charset="2"/>
            </a:endParaRP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l-GR" sz="1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Θυλακιώδης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με μικροσκοπικούς πομφούς πέριξ των θυλάκων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l-GR" sz="1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Ερυθρός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διηθημένος εντονότερα οιδηματώδης πομφός 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76056" y="6237312"/>
            <a:ext cx="35359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Mlynek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A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Clin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Exp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Dermatol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2013 38(4):360-6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0"/>
            <a:ext cx="8229600" cy="943216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Αλλοι τύποι Κ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l-G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- 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l-G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Χολινεργική Κ</a:t>
            </a:r>
            <a:endParaRPr lang="el-GR" sz="4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759741"/>
          </a:xfrm>
        </p:spPr>
        <p:txBody>
          <a:bodyPr>
            <a:normAutofit lnSpcReduction="10000"/>
          </a:bodyPr>
          <a:lstStyle/>
          <a:p>
            <a:pPr marL="177800" indent="-177800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Εκλυτικό αίτιο:   </a:t>
            </a:r>
            <a:r>
              <a:rPr lang="el-GR" dirty="0">
                <a:latin typeface="Calibri" pitchFamily="34" charset="0"/>
              </a:rPr>
              <a:t>αύξηση θερμοκρασίας σώματος </a:t>
            </a:r>
            <a:r>
              <a:rPr lang="el-GR" sz="2800" dirty="0">
                <a:latin typeface="Calibri" pitchFamily="34" charset="0"/>
              </a:rPr>
              <a:t>(</a:t>
            </a:r>
            <a:r>
              <a:rPr lang="el-GR" sz="2800" dirty="0">
                <a:latin typeface="Calibri" pitchFamily="34" charset="0"/>
                <a:sym typeface="Symbol" pitchFamily="18" charset="2"/>
              </a:rPr>
              <a:t>μετά από άσκηση, συναισθηματικό 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stress,</a:t>
            </a:r>
            <a:r>
              <a:rPr lang="el-GR" sz="2800" dirty="0">
                <a:latin typeface="Calibri" pitchFamily="34" charset="0"/>
                <a:sym typeface="Symbol" pitchFamily="18" charset="2"/>
              </a:rPr>
              <a:t> μπάνιο με ζεστό νερό, μεγάλα-βαρειά γεύματα</a:t>
            </a:r>
            <a:r>
              <a:rPr lang="el-GR" sz="2800" dirty="0">
                <a:latin typeface="Calibri" pitchFamily="34" charset="0"/>
              </a:rPr>
              <a:t>)</a:t>
            </a:r>
          </a:p>
          <a:p>
            <a:pPr marL="177800" lvl="1" indent="-177800">
              <a:lnSpc>
                <a:spcPct val="120000"/>
              </a:lnSpc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Ø"/>
            </a:pPr>
            <a:r>
              <a:rPr lang="el-GR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Χαρακτηρίζεται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από μεγάλο αριθμό μικρών πομφών (1-3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mm) 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που περιβάλλονται από εκτεταμένο ερύθημα </a:t>
            </a:r>
          </a:p>
          <a:p>
            <a:pPr marL="177800" lvl="1" indent="-177800">
              <a:lnSpc>
                <a:spcPct val="120000"/>
              </a:lnSpc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Ø"/>
            </a:pP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Οχι στις παλάμες και πέλματα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177800" lvl="1" indent="-177800">
              <a:lnSpc>
                <a:spcPct val="120000"/>
              </a:lnSpc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Ø"/>
            </a:pP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Σπάνια προκαλεί υπόταση,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177800" lvl="1" indent="-177800">
              <a:lnSpc>
                <a:spcPct val="120000"/>
              </a:lnSpc>
              <a:spcBef>
                <a:spcPct val="50000"/>
              </a:spcBef>
              <a:buClr>
                <a:srgbClr val="990000"/>
              </a:buClr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αγγειοοίδημα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βρογχόσπασμο</a:t>
            </a:r>
          </a:p>
          <a:p>
            <a:pPr marL="177800" indent="-177800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Ø"/>
              <a:defRPr/>
            </a:pPr>
            <a:endParaRPr lang="el-GR" dirty="0">
              <a:latin typeface="Calibri" pitchFamily="34" charset="0"/>
            </a:endParaRPr>
          </a:p>
          <a:p>
            <a:endParaRPr lang="el-GR" dirty="0"/>
          </a:p>
        </p:txBody>
      </p:sp>
      <p:pic>
        <p:nvPicPr>
          <p:cNvPr id="4" name="Picture 5" descr="Cholinergic_urtic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05064"/>
            <a:ext cx="3338366" cy="2479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7A7F-B149-2C1E-8A52-5445D8A6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A8AE294-A17C-3757-10BB-35A6E62698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725" y="2165152"/>
            <a:ext cx="4525963" cy="339447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3BCC5E-6CD9-9175-5E69-F2E51C3790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371" y="1600200"/>
            <a:ext cx="2950257" cy="4525963"/>
          </a:xfrm>
        </p:spPr>
      </p:pic>
    </p:spTree>
    <p:extLst>
      <p:ext uri="{BB962C8B-B14F-4D97-AF65-F5344CB8AC3E}">
        <p14:creationId xmlns:p14="http://schemas.microsoft.com/office/powerpoint/2010/main" val="16237195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993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Αλλοι τύποι Κ - Χολινεργική Κ</a:t>
            </a:r>
            <a:endParaRPr lang="el-GR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526280"/>
          </a:xfrm>
        </p:spPr>
        <p:txBody>
          <a:bodyPr/>
          <a:lstStyle/>
          <a:p>
            <a:pPr marL="177800" lvl="1" indent="-177800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Ø"/>
            </a:pPr>
            <a:r>
              <a:rPr lang="el-GR" sz="1400" b="1" dirty="0"/>
              <a:t>  </a:t>
            </a:r>
            <a:r>
              <a:rPr lang="el-GR" sz="2800" b="1" dirty="0">
                <a:latin typeface="Calibri" pitchFamily="34" charset="0"/>
              </a:rPr>
              <a:t> Αποτελούσε  τύπο των  φυσικών κνιδώσεων</a:t>
            </a:r>
          </a:p>
          <a:p>
            <a:pPr marL="177800" lvl="1" indent="-177800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Ø"/>
            </a:pPr>
            <a:r>
              <a:rPr lang="el-GR" sz="2800" b="1" dirty="0">
                <a:latin typeface="Calibri" pitchFamily="34" charset="0"/>
              </a:rPr>
              <a:t> 15% γενικού πληθυσμού θα παρουσιάσει   </a:t>
            </a:r>
          </a:p>
          <a:p>
            <a:pPr marL="177800" lvl="1" indent="-177800">
              <a:spcBef>
                <a:spcPct val="50000"/>
              </a:spcBef>
              <a:buClr>
                <a:srgbClr val="990000"/>
              </a:buClr>
              <a:buNone/>
            </a:pPr>
            <a:r>
              <a:rPr lang="el-GR" sz="2800" b="1" dirty="0">
                <a:latin typeface="Calibri" pitchFamily="34" charset="0"/>
              </a:rPr>
              <a:t>    τουλάχιστον ένα επεισόδιο στη ζωή του</a:t>
            </a:r>
          </a:p>
          <a:p>
            <a:pPr>
              <a:buNone/>
            </a:pPr>
            <a:r>
              <a:rPr lang="el-GR" b="1" dirty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el-GR" b="1" dirty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Πρόκληση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  </a:t>
            </a:r>
            <a:r>
              <a:rPr lang="el-GR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Δοκιμασία άσκησης και ζεστού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l-GR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μπάνιου</a:t>
            </a:r>
            <a:endParaRPr lang="el-GR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</a:t>
            </a:r>
          </a:p>
          <a:p>
            <a:pPr>
              <a:buFont typeface="Wingdings" pitchFamily="2" charset="2"/>
              <a:buNone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( </a:t>
            </a:r>
            <a:r>
              <a:rPr lang="el-GR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τρέξιμο, ποδήλατο,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</a:t>
            </a:r>
            <a:r>
              <a:rPr lang="el-GR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θερμό λουτρό 42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º</a:t>
            </a:r>
            <a:r>
              <a:rPr lang="el-GR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C</a:t>
            </a:r>
            <a:r>
              <a:rPr lang="el-GR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stress</a:t>
            </a:r>
            <a:r>
              <a:rPr lang="el-GR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)</a:t>
            </a:r>
          </a:p>
          <a:p>
            <a:pPr marL="177800" lvl="1" indent="-177800">
              <a:lnSpc>
                <a:spcPct val="120000"/>
              </a:lnSpc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Ø"/>
            </a:pPr>
            <a:endParaRPr lang="el-GR" sz="1400" b="1" dirty="0">
              <a:solidFill>
                <a:srgbClr val="000000"/>
              </a:solidFill>
            </a:endParaRPr>
          </a:p>
          <a:p>
            <a:endParaRPr lang="el-GR" dirty="0"/>
          </a:p>
        </p:txBody>
      </p:sp>
      <p:pic>
        <p:nvPicPr>
          <p:cNvPr id="4" name="Picture 3" descr="Choliner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427" y="4702489"/>
            <a:ext cx="2873573" cy="215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Αλλοι τύποι Κ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-</a:t>
            </a:r>
            <a:r>
              <a:rPr lang="el-G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l-G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Κ εξ επαφής</a:t>
            </a:r>
            <a:endParaRPr lang="el-GR" sz="4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46236"/>
            <a:ext cx="8640960" cy="5023123"/>
          </a:xfrm>
        </p:spPr>
        <p:txBody>
          <a:bodyPr>
            <a:normAutofit lnSpcReduction="10000"/>
          </a:bodyPr>
          <a:lstStyle/>
          <a:p>
            <a:pPr marL="1528763" indent="-1528763">
              <a:buNone/>
              <a:defRPr/>
            </a:pP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Εκλυτικό αίτιο</a:t>
            </a:r>
            <a:r>
              <a:rPr lang="el-GR" dirty="0">
                <a:latin typeface="Calibri" pitchFamily="34" charset="0"/>
              </a:rPr>
              <a:t>:</a:t>
            </a:r>
            <a:r>
              <a:rPr lang="el-GR" dirty="0">
                <a:solidFill>
                  <a:srgbClr val="92D050"/>
                </a:solidFill>
                <a:latin typeface="Calibri" pitchFamily="34" charset="0"/>
              </a:rPr>
              <a:t> 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επαφή με ουσίες ικανές να      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1528763" indent="-1528763">
              <a:buNone/>
              <a:defRPr/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προκαλέσουν κνίδωση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1528763" indent="-1528763">
              <a:buNone/>
              <a:defRPr/>
            </a:pPr>
            <a:endParaRPr lang="el-GR" dirty="0">
              <a:solidFill>
                <a:srgbClr val="000000"/>
              </a:solidFill>
              <a:latin typeface="Calibri" pitchFamily="34" charset="0"/>
            </a:endParaRPr>
          </a:p>
          <a:p>
            <a:pPr marL="0" lvl="1">
              <a:buClr>
                <a:srgbClr val="CC3300"/>
              </a:buClr>
              <a:buNone/>
              <a:defRPr/>
            </a:pPr>
            <a:r>
              <a:rPr lang="el-G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Μορφές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K </a:t>
            </a:r>
            <a:r>
              <a:rPr lang="el-G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εξ επαφής:</a:t>
            </a:r>
          </a:p>
          <a:p>
            <a:pPr marL="0" lvl="1"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el-GR" sz="2800" dirty="0">
                <a:solidFill>
                  <a:srgbClr val="292929"/>
                </a:solidFill>
                <a:latin typeface="Calibri" pitchFamily="34" charset="0"/>
              </a:rPr>
              <a:t>  </a:t>
            </a:r>
            <a:r>
              <a:rPr lang="el-GR" sz="2800" b="1" dirty="0">
                <a:solidFill>
                  <a:srgbClr val="000000"/>
                </a:solidFill>
                <a:latin typeface="Calibri" pitchFamily="34" charset="0"/>
              </a:rPr>
              <a:t>Αλλεργική / ανοσολογική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el-GR" sz="2800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T</a:t>
            </a:r>
            <a:r>
              <a:rPr lang="el-GR" sz="2800" dirty="0">
                <a:latin typeface="Calibri" pitchFamily="34" charset="0"/>
              </a:rPr>
              <a:t>οπικές και συστηματικές </a:t>
            </a:r>
            <a:r>
              <a:rPr lang="el-GR" sz="2800" b="1" dirty="0">
                <a:latin typeface="Calibri" pitchFamily="34" charset="0"/>
              </a:rPr>
              <a:t>άμεσες αντιδράσεις</a:t>
            </a:r>
            <a:r>
              <a:rPr lang="el-GR" sz="2800" dirty="0">
                <a:latin typeface="Calibri" pitchFamily="34" charset="0"/>
              </a:rPr>
              <a:t> που προκαλούνται απο επαφή με </a:t>
            </a:r>
            <a:r>
              <a:rPr lang="el-GR" sz="2800" b="1" dirty="0">
                <a:latin typeface="Calibri" pitchFamily="34" charset="0"/>
              </a:rPr>
              <a:t>πρωτε</a:t>
            </a:r>
            <a:r>
              <a:rPr lang="el-GR" sz="2800" b="1" dirty="0">
                <a:latin typeface="Calibri" pitchFamily="34" charset="0"/>
                <a:cs typeface="Arial" charset="0"/>
              </a:rPr>
              <a:t>ϊ</a:t>
            </a:r>
            <a:r>
              <a:rPr lang="el-GR" sz="2800" b="1" dirty="0">
                <a:latin typeface="Calibri" pitchFamily="34" charset="0"/>
              </a:rPr>
              <a:t>νικούς παράγοντες </a:t>
            </a:r>
            <a:r>
              <a:rPr lang="el-GR" sz="2800" dirty="0">
                <a:latin typeface="Calibri" pitchFamily="34" charset="0"/>
              </a:rPr>
              <a:t>(πχ </a:t>
            </a:r>
            <a:r>
              <a:rPr lang="en-US" sz="2800" dirty="0">
                <a:latin typeface="Calibri" pitchFamily="34" charset="0"/>
              </a:rPr>
              <a:t>latex</a:t>
            </a:r>
            <a:r>
              <a:rPr lang="el-GR" sz="2800" dirty="0">
                <a:latin typeface="Calibri" pitchFamily="34" charset="0"/>
              </a:rPr>
              <a:t>)</a:t>
            </a:r>
          </a:p>
          <a:p>
            <a:pPr marL="0" lvl="1"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el-GR" sz="2800" b="1" dirty="0">
                <a:solidFill>
                  <a:srgbClr val="000000"/>
                </a:solidFill>
                <a:latin typeface="Calibri" pitchFamily="34" charset="0"/>
              </a:rPr>
              <a:t>  Μη αλλεργική / ερεθιστική 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(πχ τσουκνίδα)</a:t>
            </a:r>
          </a:p>
          <a:p>
            <a:pPr marL="0" lvl="1"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800" b="1" dirty="0">
                <a:solidFill>
                  <a:srgbClr val="000000"/>
                </a:solidFill>
                <a:latin typeface="Calibri" pitchFamily="34" charset="0"/>
              </a:rPr>
              <a:t> Μεικτή μορφή 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  <a:p>
            <a:pPr marL="0" lvl="1"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el-GR" sz="2800" b="1" dirty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l-G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Πρόκληση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</a:t>
            </a:r>
            <a:r>
              <a:rPr lang="el-G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επαφή,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skin prick test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el-GR" dirty="0"/>
          </a:p>
        </p:txBody>
      </p:sp>
      <p:pic>
        <p:nvPicPr>
          <p:cNvPr id="4" name="Picture 4" descr="Latex Contact Urtic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132856"/>
            <a:ext cx="2592288" cy="1719281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229600" cy="943216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3600" b="1" dirty="0">
                <a:solidFill>
                  <a:srgbClr val="292929"/>
                </a:solidFill>
                <a:latin typeface="Calibri" pitchFamily="34" charset="0"/>
              </a:rPr>
              <a:t>Αλλοι τύποι Κ - </a:t>
            </a:r>
            <a:r>
              <a:rPr lang="el-G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Υδατογενής Κ</a:t>
            </a:r>
            <a:endParaRPr lang="el-GR" sz="36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46236"/>
            <a:ext cx="8712968" cy="4879107"/>
          </a:xfrm>
        </p:spPr>
        <p:txBody>
          <a:bodyPr>
            <a:normAutofit fontScale="92500" lnSpcReduction="20000"/>
          </a:bodyPr>
          <a:lstStyle/>
          <a:p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Εκλυτικό αίτιο</a:t>
            </a:r>
            <a:r>
              <a:rPr lang="el-GR" dirty="0">
                <a:latin typeface="Calibri" pitchFamily="34" charset="0"/>
              </a:rPr>
              <a:t>: </a:t>
            </a:r>
            <a:r>
              <a:rPr lang="el-GR" dirty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τοξικό συστατικό </a:t>
            </a:r>
          </a:p>
          <a:p>
            <a:pPr>
              <a:buNone/>
            </a:pPr>
            <a:r>
              <a:rPr lang="el-GR" dirty="0">
                <a:latin typeface="Calibri" pitchFamily="34" charset="0"/>
              </a:rPr>
              <a:t>   επιδερμίδας συνδεόμενο με νερό   </a:t>
            </a:r>
            <a:endParaRPr lang="en-US" dirty="0">
              <a:latin typeface="Calibri" pitchFamily="34" charset="0"/>
            </a:endParaRPr>
          </a:p>
          <a:p>
            <a:pPr>
              <a:buNone/>
            </a:pPr>
            <a:r>
              <a:rPr lang="en-US" dirty="0">
                <a:latin typeface="Calibri" pitchFamily="34" charset="0"/>
              </a:rPr>
              <a:t>  </a:t>
            </a:r>
            <a:r>
              <a:rPr lang="el-GR" dirty="0">
                <a:latin typeface="Calibri" pitchFamily="34" charset="0"/>
              </a:rPr>
              <a:t> –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ανεξάρτητα θερμοκρασίας νερού, σχετίζεται με την διαβατότητα του δερματικού φραγμού</a:t>
            </a:r>
          </a:p>
          <a:p>
            <a:pPr marL="177800" indent="-177800"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Ø"/>
            </a:pPr>
            <a:r>
              <a:rPr lang="el-GR" sz="2800" b="1" dirty="0">
                <a:solidFill>
                  <a:srgbClr val="000000"/>
                </a:solidFill>
                <a:latin typeface="Calibri" pitchFamily="34" charset="0"/>
              </a:rPr>
              <a:t>Χαρακτηρίζεται </a:t>
            </a:r>
            <a:r>
              <a:rPr lang="el-GR" sz="2800" dirty="0">
                <a:solidFill>
                  <a:srgbClr val="000000"/>
                </a:solidFill>
                <a:latin typeface="Calibri" pitchFamily="34" charset="0"/>
              </a:rPr>
              <a:t>απο μικρούς (1-3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mm) </a:t>
            </a:r>
            <a:r>
              <a:rPr lang="el-GR" sz="2800" dirty="0">
                <a:solidFill>
                  <a:srgbClr val="000000"/>
                </a:solidFill>
                <a:latin typeface="Calibri" pitchFamily="34" charset="0"/>
              </a:rPr>
              <a:t>πομφούς,εμφάνιση σε 20-30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’</a:t>
            </a:r>
            <a:r>
              <a:rPr lang="el-GR" sz="2800" dirty="0">
                <a:solidFill>
                  <a:srgbClr val="000000"/>
                </a:solidFill>
                <a:latin typeface="Calibri" pitchFamily="34" charset="0"/>
              </a:rPr>
              <a:t>, αποδρομή σε 30-60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’</a:t>
            </a:r>
            <a:r>
              <a:rPr lang="el-GR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177800" indent="-177800"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Ø"/>
            </a:pPr>
            <a:r>
              <a:rPr lang="el-GR" sz="2800" dirty="0">
                <a:solidFill>
                  <a:srgbClr val="000000"/>
                </a:solidFill>
                <a:latin typeface="Calibri" pitchFamily="34" charset="0"/>
              </a:rPr>
              <a:t>Εχουν περιγραφεί &lt; απο 100 περιπτώσεις</a:t>
            </a:r>
          </a:p>
          <a:p>
            <a:pPr marL="177800" indent="-177800"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Ø"/>
            </a:pPr>
            <a:r>
              <a:rPr lang="el-GR" sz="2800" b="1" dirty="0">
                <a:solidFill>
                  <a:srgbClr val="000000"/>
                </a:solidFill>
              </a:rPr>
              <a:t> 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Διαφορική διάγνωση από Κ εκ ψύχους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και χολινεργική </a:t>
            </a:r>
          </a:p>
          <a:p>
            <a:pPr marL="177800" indent="-177800">
              <a:spcBef>
                <a:spcPct val="30000"/>
              </a:spcBef>
              <a:buClr>
                <a:srgbClr val="990000"/>
              </a:buClr>
              <a:buNone/>
            </a:pPr>
            <a:r>
              <a:rPr lang="el-GR" sz="2800" dirty="0">
                <a:latin typeface="Calibri" pitchFamily="34" charset="0"/>
              </a:rPr>
              <a:t>    Να μη συγχέεται με τον υδατογενή κνησμό</a:t>
            </a:r>
            <a:endParaRPr lang="en-US" sz="2800" dirty="0">
              <a:latin typeface="Calibri" pitchFamily="34" charset="0"/>
            </a:endParaRPr>
          </a:p>
          <a:p>
            <a:pPr marL="177800" indent="-177800">
              <a:spcBef>
                <a:spcPct val="30000"/>
              </a:spcBef>
              <a:buClr>
                <a:srgbClr val="990000"/>
              </a:buClr>
              <a:buNone/>
            </a:pP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l-GR" sz="3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Πρόκληση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 </a:t>
            </a:r>
            <a:r>
              <a:rPr lang="el-GR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επαφή βρεγμένου ρούχου για 20 λεπτά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itchFamily="2" charset="2"/>
              <a:buNone/>
            </a:pPr>
            <a:endParaRPr lang="el-GR" sz="28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itchFamily="2" charset="2"/>
              <a:buNone/>
            </a:pPr>
            <a:endParaRPr lang="el-GR" sz="28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marL="177800" indent="-177800">
              <a:spcBef>
                <a:spcPct val="30000"/>
              </a:spcBef>
              <a:buClr>
                <a:srgbClr val="990000"/>
              </a:buClr>
              <a:buNone/>
            </a:pP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177800" indent="-177800"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Ø"/>
            </a:pP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el-GR" dirty="0">
              <a:latin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548680"/>
            <a:ext cx="8568952" cy="1008112"/>
          </a:xfrm>
          <a:prstGeom prst="rect">
            <a:avLst/>
          </a:prstGeom>
        </p:spPr>
        <p:txBody>
          <a:bodyPr rIns="91440" anchor="b">
            <a:normAutofit fontScale="250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endParaRPr kumimoji="0" lang="el-GR" sz="46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tint val="100000"/>
                  <a:shade val="90000"/>
                  <a:satMod val="250000"/>
                  <a:alpha val="100000"/>
                </a:srgb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 descr="LauraSWNS2702_468x6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3667" y="0"/>
            <a:ext cx="1900333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00811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l-GR" sz="4800" dirty="0">
                <a:solidFill>
                  <a:srgbClr val="292929"/>
                </a:solidFill>
              </a:rPr>
              <a:t> </a:t>
            </a:r>
            <a:br>
              <a:rPr lang="en-US" sz="4800" dirty="0">
                <a:solidFill>
                  <a:srgbClr val="292929"/>
                </a:solidFill>
              </a:rPr>
            </a:br>
            <a:br>
              <a:rPr lang="en-US" sz="4800" dirty="0">
                <a:solidFill>
                  <a:srgbClr val="292929"/>
                </a:solidFill>
              </a:rPr>
            </a:br>
            <a:br>
              <a:rPr lang="el-GR" sz="4800" dirty="0">
                <a:solidFill>
                  <a:srgbClr val="292929"/>
                </a:solidFill>
              </a:rPr>
            </a:br>
            <a:r>
              <a:rPr lang="el-GR" sz="4800" dirty="0">
                <a:solidFill>
                  <a:srgbClr val="292929"/>
                </a:solidFill>
              </a:rPr>
              <a:t>    </a:t>
            </a:r>
            <a:r>
              <a:rPr lang="en-US" sz="4000" b="1" dirty="0">
                <a:latin typeface="Calibri" pitchFamily="34" charset="0"/>
              </a:rPr>
              <a:t>K/</a:t>
            </a:r>
            <a:r>
              <a:rPr lang="en-US" sz="4900" b="1" dirty="0">
                <a:latin typeface="Calibri" pitchFamily="34" charset="0"/>
              </a:rPr>
              <a:t> </a:t>
            </a:r>
            <a:r>
              <a:rPr lang="el-GR" sz="4000" b="1" dirty="0">
                <a:latin typeface="Calibri" pitchFamily="34" charset="0"/>
              </a:rPr>
              <a:t>Αναφυλαξία από άσκηση</a:t>
            </a:r>
            <a:br>
              <a:rPr lang="el-GR" sz="6000" b="1" dirty="0">
                <a:solidFill>
                  <a:srgbClr val="292929"/>
                </a:solidFill>
              </a:rPr>
            </a:br>
            <a:br>
              <a:rPr lang="en-US" sz="4800" dirty="0">
                <a:solidFill>
                  <a:srgbClr val="292929"/>
                </a:solidFill>
              </a:rPr>
            </a:br>
            <a:br>
              <a:rPr lang="en-US" sz="4800" dirty="0">
                <a:solidFill>
                  <a:srgbClr val="292929"/>
                </a:solidFill>
              </a:rPr>
            </a:br>
            <a:r>
              <a:rPr lang="el-GR" sz="3600" b="1" dirty="0">
                <a:solidFill>
                  <a:schemeClr val="bg1"/>
                </a:solidFill>
                <a:latin typeface="Calibri" pitchFamily="34" charset="0"/>
              </a:rPr>
              <a:t>Αλλοι τύποι Κ</a:t>
            </a:r>
            <a:r>
              <a:rPr lang="en-US" sz="4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Calibri" pitchFamily="34" charset="0"/>
              </a:rPr>
              <a:t>-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5105717"/>
          </a:xfrm>
        </p:spPr>
        <p:txBody>
          <a:bodyPr>
            <a:normAutofit fontScale="85000" lnSpcReduction="20000"/>
          </a:bodyPr>
          <a:lstStyle/>
          <a:p>
            <a:pPr marL="1528763" indent="-1528763">
              <a:buNone/>
              <a:defRPr/>
            </a:pP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Εκλυτικό αίτιο:</a:t>
            </a:r>
            <a:r>
              <a:rPr lang="el-GR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el-GR" sz="2800" dirty="0">
                <a:solidFill>
                  <a:srgbClr val="000000"/>
                </a:solidFill>
                <a:latin typeface="Calibri" pitchFamily="34" charset="0"/>
              </a:rPr>
              <a:t>φυσική άσκηση μόνη ή σε συνδυασμό με   </a:t>
            </a:r>
          </a:p>
          <a:p>
            <a:pPr marL="1528763" indent="-1528763">
              <a:buNone/>
              <a:defRPr/>
            </a:pPr>
            <a:r>
              <a:rPr lang="el-GR" sz="2800" dirty="0">
                <a:solidFill>
                  <a:srgbClr val="000000"/>
                </a:solidFill>
                <a:latin typeface="Calibri" pitchFamily="34" charset="0"/>
              </a:rPr>
              <a:t>λήψη τροφής ή και ΜΣΑΦ</a:t>
            </a: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1528763" indent="-1528763">
              <a:buNone/>
              <a:defRPr/>
            </a:pP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1528763" indent="-1528763">
              <a:buNone/>
              <a:defRPr/>
            </a:pP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1528763" indent="-1528763">
              <a:buNone/>
              <a:defRPr/>
            </a:pP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1528763" indent="-1528763">
              <a:buNone/>
              <a:defRPr/>
            </a:pP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1528763" indent="-1528763">
              <a:buNone/>
              <a:defRPr/>
            </a:pPr>
            <a:endParaRPr lang="el-GR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None/>
            </a:pPr>
            <a:r>
              <a:rPr lang="el-GR" b="1" dirty="0">
                <a:solidFill>
                  <a:schemeClr val="bg1"/>
                </a:solidFill>
              </a:rPr>
              <a:t> </a:t>
            </a:r>
          </a:p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Διακοπή της άσκησης συνήθως αρκεί για να υποχωρήσει το επεισόδιο</a:t>
            </a:r>
          </a:p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Να αποκλείεται η περίπτωση χοληνεργικής μετά απο ξεστό μπάνιο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endParaRPr lang="el-GR" b="1" dirty="0">
              <a:solidFill>
                <a:schemeClr val="bg1"/>
              </a:solidFill>
            </a:endParaRPr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204864"/>
            <a:ext cx="9144000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ct val="10000"/>
              </a:spcBef>
              <a:spcAft>
                <a:spcPts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    Εκδηλώνεται συνήθως σε  3 στάδια: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ct val="10000"/>
              </a:spcBef>
              <a:spcAft>
                <a:spcPts val="0"/>
              </a:spcAft>
              <a:buClr>
                <a:srgbClr val="CC33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Πρόδρομη φάση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αδιαθεσία, αίσθημα καύσου, ερύθημα, κνησμός</a:t>
            </a:r>
            <a:endParaRPr kumimoji="0" lang="el-GR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ct val="10000"/>
              </a:spcBef>
              <a:spcAft>
                <a:spcPts val="0"/>
              </a:spcAft>
              <a:buClr>
                <a:srgbClr val="CC33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Φάση εγκατάστασης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μεγάλες κνιδωτικές πλάκες 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αγγειοοίδημα</a:t>
            </a:r>
            <a:endParaRPr kumimoji="0" lang="el-GR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ct val="10000"/>
              </a:spcBef>
              <a:spcAft>
                <a:spcPts val="0"/>
              </a:spcAft>
              <a:buClr>
                <a:srgbClr val="CC33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Φάση αναφυλαξίας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καρδιαγγειακό (υπόταση,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λιποθυμία), αναπνευστικό   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ct val="10000"/>
              </a:spcBef>
              <a:spcAft>
                <a:spcPts val="0"/>
              </a:spcAft>
              <a:buClr>
                <a:srgbClr val="CC3300"/>
              </a:buClr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(βρογχόσπασμος, συριγμός), ΓΕΣ (κωλικοί, διάρροια, έμετοι)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87208" cy="1656184"/>
          </a:xfrm>
        </p:spPr>
        <p:txBody>
          <a:bodyPr>
            <a:normAutofit fontScale="90000"/>
          </a:bodyPr>
          <a:lstStyle/>
          <a:p>
            <a:br>
              <a:rPr lang="el-GR" sz="3600" b="1" dirty="0">
                <a:cs typeface="Arial" panose="020B0604020202020204" pitchFamily="34" charset="0"/>
              </a:rPr>
            </a:br>
            <a:br>
              <a:rPr lang="el-GR" sz="3600" b="1" dirty="0">
                <a:cs typeface="Arial" panose="020B0604020202020204" pitchFamily="34" charset="0"/>
              </a:rPr>
            </a:br>
            <a:r>
              <a:rPr lang="el-GR" sz="3600" b="1" dirty="0">
                <a:cs typeface="Arial" panose="020B0604020202020204" pitchFamily="34" charset="0"/>
              </a:rPr>
              <a:t>Εκτίμηση της κλινικής βαρύτητας της κνίδωσης</a:t>
            </a:r>
            <a:r>
              <a:rPr lang="en-GB" sz="3600" b="1" dirty="0">
                <a:cs typeface="Arial" panose="020B0604020202020204" pitchFamily="34" charset="0"/>
              </a:rPr>
              <a:t>-UAS7</a:t>
            </a:r>
            <a:br>
              <a:rPr lang="en-GB" sz="3600" dirty="0">
                <a:cs typeface="Arial" panose="020B0604020202020204" pitchFamily="34" charset="0"/>
              </a:rPr>
            </a:b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Άθροισμα βαθμολογίας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: 0–6 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για κάθε ημέρα για 1 εβδομάδα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(maximum 42)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l-GR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26284394"/>
              </p:ext>
            </p:extLst>
          </p:nvPr>
        </p:nvGraphicFramePr>
        <p:xfrm>
          <a:off x="857224" y="2000240"/>
          <a:ext cx="7416825" cy="41290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7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886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           </a:t>
                      </a:r>
                      <a:r>
                        <a:rPr lang="el-GR" sz="1400" dirty="0">
                          <a:solidFill>
                            <a:schemeClr val="tx1"/>
                          </a:solidFill>
                        </a:rPr>
                        <a:t>ΒΑΘΜΟΣ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el-GR" sz="1400" dirty="0">
                          <a:solidFill>
                            <a:schemeClr val="tx1"/>
                          </a:solidFill>
                        </a:rPr>
                        <a:t>ΠΟΜΦΟΙ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el-GR" sz="1400" dirty="0">
                          <a:solidFill>
                            <a:schemeClr val="tx1"/>
                          </a:solidFill>
                        </a:rPr>
                        <a:t>ΚΝΗΣΜΟΣ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381">
                <a:tc>
                  <a:txBody>
                    <a:bodyPr/>
                    <a:lstStyle/>
                    <a:p>
                      <a:r>
                        <a:rPr lang="en-GB" sz="1400" dirty="0"/>
                        <a:t>                 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dirty="0"/>
                        <a:t>Απουσία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dirty="0"/>
                        <a:t>Απουσία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092">
                <a:tc>
                  <a:txBody>
                    <a:bodyPr/>
                    <a:lstStyle/>
                    <a:p>
                      <a:r>
                        <a:rPr lang="en-GB" sz="1400" dirty="0"/>
                        <a:t>                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Ήπια</a:t>
                      </a:r>
                      <a:r>
                        <a:rPr lang="en-GB" sz="1400" dirty="0"/>
                        <a:t> (&lt;20 </a:t>
                      </a:r>
                      <a:r>
                        <a:rPr lang="el-GR" sz="1400" dirty="0"/>
                        <a:t>πομφοί</a:t>
                      </a:r>
                      <a:r>
                        <a:rPr lang="en-GB" sz="1400" dirty="0"/>
                        <a:t>/24 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Ήπιος</a:t>
                      </a:r>
                      <a:r>
                        <a:rPr lang="en-GB" sz="1400" dirty="0"/>
                        <a:t> (</a:t>
                      </a:r>
                      <a:r>
                        <a:rPr lang="el-GR" sz="1400" dirty="0"/>
                        <a:t>παρών</a:t>
                      </a:r>
                      <a:r>
                        <a:rPr lang="el-GR" sz="1400" baseline="0" dirty="0"/>
                        <a:t> αλλά όχι ενοχλητικός</a:t>
                      </a:r>
                      <a:r>
                        <a:rPr lang="en-GB" sz="14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5699">
                <a:tc>
                  <a:txBody>
                    <a:bodyPr/>
                    <a:lstStyle/>
                    <a:p>
                      <a:r>
                        <a:rPr lang="en-GB" sz="1400" dirty="0"/>
                        <a:t>                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Μέτρια</a:t>
                      </a:r>
                      <a:r>
                        <a:rPr lang="en-GB" sz="1400" dirty="0"/>
                        <a:t> (20–50</a:t>
                      </a:r>
                    </a:p>
                    <a:p>
                      <a:r>
                        <a:rPr lang="el-GR" sz="1400" dirty="0"/>
                        <a:t>πομφοί</a:t>
                      </a:r>
                      <a:r>
                        <a:rPr lang="en-GB" sz="1400" dirty="0"/>
                        <a:t>/24 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Μέτριος</a:t>
                      </a:r>
                      <a:r>
                        <a:rPr lang="en-GB" sz="1400" dirty="0"/>
                        <a:t> (</a:t>
                      </a:r>
                      <a:r>
                        <a:rPr lang="el-GR" sz="1400" dirty="0"/>
                        <a:t>ενοχλητικός</a:t>
                      </a:r>
                      <a:r>
                        <a:rPr lang="el-GR" sz="1400" baseline="0" dirty="0"/>
                        <a:t> αλλά δεν διαταράσσει καθημερινή δραστηριότητα / ύπνο</a:t>
                      </a:r>
                      <a:r>
                        <a:rPr lang="en-GB" sz="14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2032">
                <a:tc>
                  <a:txBody>
                    <a:bodyPr/>
                    <a:lstStyle/>
                    <a:p>
                      <a:r>
                        <a:rPr lang="en-GB" sz="1400" dirty="0"/>
                        <a:t>                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Σοβαρή</a:t>
                      </a:r>
                      <a:r>
                        <a:rPr lang="en-GB" sz="1400" dirty="0"/>
                        <a:t> (&gt;50 </a:t>
                      </a:r>
                      <a:r>
                        <a:rPr lang="el-GR" sz="1400" dirty="0"/>
                        <a:t>πομφοί</a:t>
                      </a:r>
                      <a:r>
                        <a:rPr lang="en-GB" sz="1400" dirty="0"/>
                        <a:t>/24 h</a:t>
                      </a:r>
                    </a:p>
                    <a:p>
                      <a:r>
                        <a:rPr lang="el-GR" sz="1400" dirty="0"/>
                        <a:t>ή</a:t>
                      </a:r>
                      <a:r>
                        <a:rPr lang="el-GR" sz="1400" baseline="0" dirty="0"/>
                        <a:t> πλάκες πομφών</a:t>
                      </a:r>
                      <a:r>
                        <a:rPr lang="en-GB" sz="14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Σοβαρός</a:t>
                      </a:r>
                      <a:r>
                        <a:rPr lang="en-GB" sz="1400" dirty="0"/>
                        <a:t> (</a:t>
                      </a:r>
                      <a:r>
                        <a:rPr lang="el-GR" sz="1400" dirty="0"/>
                        <a:t>διαταράσσει</a:t>
                      </a:r>
                      <a:r>
                        <a:rPr lang="el-GR" sz="1400" baseline="0" dirty="0"/>
                        <a:t> καθημερινή δραστηριότητα/ ύπνο</a:t>
                      </a:r>
                      <a:r>
                        <a:rPr lang="en-GB" sz="14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0" y="6396335"/>
            <a:ext cx="9001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/>
              <a:t>                                                                                                                                                                             </a:t>
            </a:r>
            <a:r>
              <a:rPr lang="en-US" sz="1400" dirty="0" err="1"/>
              <a:t>Zuberbier</a:t>
            </a:r>
            <a:r>
              <a:rPr lang="en-US" sz="1400" dirty="0"/>
              <a:t> T. et al, Allergy. 2018 Jan 15.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6647296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el-GR" sz="3200" b="1" dirty="0">
                <a:solidFill>
                  <a:schemeClr val="tx2">
                    <a:lumMod val="50000"/>
                  </a:schemeClr>
                </a:solidFill>
              </a:rPr>
              <a:t>    Πόσο διαρκεί η Χρόνια Αυθόρμητη Κνίδωση;</a:t>
            </a:r>
            <a:endParaRPr lang="en-GB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249170" y="5045698"/>
            <a:ext cx="8571302" cy="576064"/>
          </a:xfrm>
        </p:spPr>
        <p:txBody>
          <a:bodyPr>
            <a:noAutofit/>
          </a:bodyPr>
          <a:lstStyle/>
          <a:p>
            <a:pPr marL="180975" indent="-180975">
              <a:spcBef>
                <a:spcPts val="0"/>
              </a:spcBef>
              <a:spcAft>
                <a:spcPts val="300"/>
              </a:spcAft>
            </a:pPr>
            <a:r>
              <a:rPr lang="el-GR" sz="1400" b="1" dirty="0">
                <a:solidFill>
                  <a:schemeClr val="accent5">
                    <a:lumMod val="50000"/>
                  </a:schemeClr>
                </a:solidFill>
              </a:rPr>
              <a:t>Στις περισσότερες περιπτώσεις, η διάρκεια της νόσου υπολογίζεται μεταξύ 1-5 ετών</a:t>
            </a:r>
            <a:r>
              <a:rPr lang="en-GB" sz="1400" b="1" baseline="30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en-GB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80975" indent="-180975">
              <a:spcBef>
                <a:spcPts val="0"/>
              </a:spcBef>
              <a:spcAft>
                <a:spcPts val="300"/>
              </a:spcAft>
            </a:pPr>
            <a:r>
              <a:rPr lang="el-GR" sz="1400" b="1" dirty="0">
                <a:solidFill>
                  <a:schemeClr val="accent5">
                    <a:lumMod val="50000"/>
                  </a:schemeClr>
                </a:solidFill>
              </a:rPr>
              <a:t>Υπάρχουν όμως και περιπτώσεις όπου η νόσος μπορεί να είναι μεγαλύτερης διάρκειας, έως και 50 χρόνια</a:t>
            </a:r>
            <a:r>
              <a:rPr lang="en-GB" sz="1400" b="1" baseline="30000" dirty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36" name="Chevron 35"/>
          <p:cNvSpPr/>
          <p:nvPr/>
        </p:nvSpPr>
        <p:spPr>
          <a:xfrm>
            <a:off x="6788607" y="4377528"/>
            <a:ext cx="1582737" cy="635648"/>
          </a:xfrm>
          <a:prstGeom prst="chevron">
            <a:avLst/>
          </a:prstGeom>
          <a:solidFill>
            <a:srgbClr val="E44C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χρόνια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TextBox 27"/>
          <p:cNvSpPr txBox="1">
            <a:spLocks noChangeArrowheads="1"/>
          </p:cNvSpPr>
          <p:nvPr/>
        </p:nvSpPr>
        <p:spPr bwMode="auto">
          <a:xfrm>
            <a:off x="504190" y="4115918"/>
            <a:ext cx="30596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l-GR" sz="1200" b="1" i="1" dirty="0">
                <a:cs typeface="Arial" panose="020B0604020202020204" pitchFamily="34" charset="0"/>
              </a:rPr>
              <a:t>Χρόνια από τη αρχική διάγνωση</a:t>
            </a:r>
            <a:endParaRPr lang="en-US" sz="800" b="1" i="1" dirty="0"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932040" y="2699621"/>
            <a:ext cx="1656177" cy="757030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18000" rIns="36000" bIns="18000" anchor="ctr">
            <a:noAutofit/>
          </a:bodyPr>
          <a:lstStyle/>
          <a:p>
            <a:pPr algn="ctr">
              <a:defRPr/>
            </a:pP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Άλλο 20% θα επιλυθεί (με ή χωρίς  θεραπεία) σε διάστημα </a:t>
            </a:r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5 ετών</a:t>
            </a:r>
            <a:r>
              <a:rPr lang="en-GB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04190" y="1196752"/>
            <a:ext cx="2073050" cy="1080364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18000" rIns="36000" bIns="18000" anchor="ctr">
            <a:noAutofit/>
          </a:bodyPr>
          <a:lstStyle/>
          <a:p>
            <a:pPr algn="ctr"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θα επιλυθεί (με ή χωρίς θεραπεία) σε διάστημα 6 μηνών από την εμφάνισή της.</a:t>
            </a:r>
            <a:r>
              <a:rPr lang="en-GB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1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897052" y="3320938"/>
            <a:ext cx="1779404" cy="999833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18000" rIns="36000" bIns="18000" anchor="ctr">
            <a:noAutofit/>
          </a:bodyPr>
          <a:lstStyle/>
          <a:p>
            <a:pPr algn="ctr"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&lt;2%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θα επιλυθεί (με ή χωρίς θεραπεία) σε διάστημα 25 ετών</a:t>
            </a:r>
            <a:r>
              <a:rPr lang="en-GB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1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632778" y="4407220"/>
            <a:ext cx="1599472" cy="576263"/>
          </a:xfrm>
          <a:prstGeom prst="chevron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χρόνος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1777504" y="4407220"/>
            <a:ext cx="1599472" cy="576263"/>
          </a:xfrm>
          <a:prstGeom prst="chevron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χρόνια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3030676" y="4407220"/>
            <a:ext cx="1599472" cy="576263"/>
          </a:xfrm>
          <a:prstGeom prst="chevron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χρόνια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hevron 33"/>
          <p:cNvSpPr/>
          <p:nvPr/>
        </p:nvSpPr>
        <p:spPr>
          <a:xfrm>
            <a:off x="4283848" y="4407220"/>
            <a:ext cx="1599472" cy="576263"/>
          </a:xfrm>
          <a:prstGeom prst="chevron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χρόνια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5588535" y="4407219"/>
            <a:ext cx="1547815" cy="576263"/>
          </a:xfrm>
          <a:prstGeom prst="chevron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χρόνια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hape 37"/>
          <p:cNvCxnSpPr>
            <a:stCxn id="73" idx="3"/>
            <a:endCxn id="80" idx="0"/>
          </p:cNvCxnSpPr>
          <p:nvPr/>
        </p:nvCxnSpPr>
        <p:spPr>
          <a:xfrm>
            <a:off x="2577240" y="1736934"/>
            <a:ext cx="1187449" cy="378987"/>
          </a:xfrm>
          <a:prstGeom prst="bentConnector2">
            <a:avLst/>
          </a:prstGeom>
          <a:ln w="285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hape 45"/>
          <p:cNvCxnSpPr>
            <a:endCxn id="84" idx="0"/>
          </p:cNvCxnSpPr>
          <p:nvPr/>
        </p:nvCxnSpPr>
        <p:spPr>
          <a:xfrm>
            <a:off x="4582478" y="2495600"/>
            <a:ext cx="1177651" cy="204021"/>
          </a:xfrm>
          <a:prstGeom prst="bentConnector2">
            <a:avLst/>
          </a:prstGeom>
          <a:ln w="285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ape 48"/>
          <p:cNvCxnSpPr>
            <a:stCxn id="84" idx="3"/>
            <a:endCxn id="87" idx="0"/>
          </p:cNvCxnSpPr>
          <p:nvPr/>
        </p:nvCxnSpPr>
        <p:spPr>
          <a:xfrm>
            <a:off x="6588217" y="3078136"/>
            <a:ext cx="1198537" cy="242802"/>
          </a:xfrm>
          <a:prstGeom prst="bentConnector2">
            <a:avLst/>
          </a:prstGeom>
          <a:ln w="285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9" name="Rectangle 10"/>
          <p:cNvSpPr>
            <a:spLocks noChangeArrowheads="1"/>
          </p:cNvSpPr>
          <p:nvPr/>
        </p:nvSpPr>
        <p:spPr bwMode="auto">
          <a:xfrm>
            <a:off x="5143504" y="6396335"/>
            <a:ext cx="3861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1</a:t>
            </a:r>
            <a:r>
              <a:rPr lang="en-GB" sz="12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.  Maurer M, et al. Allergy 2011;66:317–30;</a:t>
            </a:r>
          </a:p>
          <a:p>
            <a:r>
              <a:rPr lang="en-GB" sz="12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2.  Beltrani VS.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Clin Rev Allergy Immunol 2002;23:147</a:t>
            </a:r>
            <a:r>
              <a:rPr lang="en-GB" sz="12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–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69</a:t>
            </a:r>
            <a:endParaRPr lang="en-GB" sz="12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915816" y="2115921"/>
            <a:ext cx="1697746" cy="881032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18000" rIns="36000" bIns="18000" anchor="ctr">
            <a:noAutofit/>
          </a:bodyPr>
          <a:lstStyle/>
          <a:p>
            <a:pPr algn="ctr">
              <a:defRPr/>
            </a:pP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Άλλο </a:t>
            </a:r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 θα επιλυθεί (με ή χωρίς  θεραπεία) σε διάστημα </a:t>
            </a:r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3 ετών</a:t>
            </a:r>
            <a:r>
              <a:rPr lang="en-GB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4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5144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b="1" dirty="0"/>
              <a:t>Θεραπευτική αντιμετώπιση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 t="12729" r="13749"/>
          <a:stretch>
            <a:fillRect/>
          </a:stretch>
        </p:blipFill>
        <p:spPr>
          <a:xfrm>
            <a:off x="2588325" y="989856"/>
            <a:ext cx="3967349" cy="2833353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26D0D7-8630-41E7-AB96-20D929421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50017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>
                <a:latin typeface="+mn-lt"/>
              </a:rPr>
              <a:t>O</a:t>
            </a:r>
            <a:r>
              <a:rPr lang="el-GR" sz="3200" dirty="0">
                <a:latin typeface="+mn-lt"/>
              </a:rPr>
              <a:t> στόχος της θεραπείας για τη χρόνια κνίδωση</a:t>
            </a:r>
            <a:br>
              <a:rPr lang="en-GB" sz="3200" b="1" dirty="0">
                <a:latin typeface="+mn-lt"/>
              </a:rPr>
            </a:br>
            <a:r>
              <a:rPr lang="en-GB" sz="3200" b="1" dirty="0">
                <a:latin typeface="+mn-lt"/>
              </a:rPr>
              <a:t>“</a:t>
            </a:r>
            <a:r>
              <a:rPr lang="el-GR" sz="3200" b="1" i="1" dirty="0">
                <a:latin typeface="+mn-lt"/>
              </a:rPr>
              <a:t>θεραπεία της νόσου μέχρι υποχώρησης των συμπτωμάτων</a:t>
            </a:r>
            <a:r>
              <a:rPr lang="en-GB" sz="3200" b="1" dirty="0">
                <a:latin typeface="+mn-lt"/>
              </a:rPr>
              <a:t>”</a:t>
            </a:r>
            <a:endParaRPr lang="en-GB" sz="3200" b="1" baseline="30000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FCF2FF-486E-4AC6-8263-CF82A0D37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297773"/>
            <a:ext cx="8218487" cy="3073400"/>
          </a:xfrm>
        </p:spPr>
        <p:txBody>
          <a:bodyPr>
            <a:noAutofit/>
          </a:bodyPr>
          <a:lstStyle/>
          <a:p>
            <a:r>
              <a:rPr lang="el-GR" sz="2400" dirty="0"/>
              <a:t>Η θεραπευτική προσέγγιση μπορεί να περιλαμβάνει</a:t>
            </a:r>
            <a:r>
              <a:rPr lang="en-GB" sz="2400" dirty="0"/>
              <a:t>:</a:t>
            </a:r>
          </a:p>
          <a:p>
            <a:endParaRPr lang="en-GB" sz="2400" dirty="0"/>
          </a:p>
          <a:p>
            <a:pPr lvl="1">
              <a:spcAft>
                <a:spcPts val="400"/>
              </a:spcAft>
            </a:pPr>
            <a:r>
              <a:rPr lang="el-GR" sz="2400" dirty="0"/>
              <a:t>Αναγνώριση και εξάλειψη του υποκείμενου αιτίου</a:t>
            </a:r>
            <a:endParaRPr lang="en-GB" sz="2400" dirty="0"/>
          </a:p>
          <a:p>
            <a:pPr lvl="1">
              <a:spcAft>
                <a:spcPts val="400"/>
              </a:spcAft>
            </a:pPr>
            <a:r>
              <a:rPr lang="el-GR" sz="2400" dirty="0"/>
              <a:t>Αποφυγή </a:t>
            </a:r>
            <a:r>
              <a:rPr lang="el-GR" sz="2400" dirty="0" err="1"/>
              <a:t>εκλυτικών</a:t>
            </a:r>
            <a:r>
              <a:rPr lang="el-GR" sz="2400" dirty="0"/>
              <a:t> παραγόντων</a:t>
            </a:r>
            <a:endParaRPr lang="en-GB" sz="2400" dirty="0"/>
          </a:p>
          <a:p>
            <a:pPr lvl="1">
              <a:spcAft>
                <a:spcPts val="400"/>
              </a:spcAft>
            </a:pPr>
            <a:r>
              <a:rPr lang="el-GR" sz="2400" dirty="0"/>
              <a:t>Φαρμακευτική θεραπεία</a:t>
            </a:r>
            <a:r>
              <a:rPr lang="en-US" sz="2400" dirty="0"/>
              <a:t>, </a:t>
            </a:r>
            <a:r>
              <a:rPr lang="el-GR" sz="2400" dirty="0"/>
              <a:t>με στόχο την πρόληψη της απελευθέρωσης προφλεγμονωδών μεσολαβητών από τα μαστοκύτταρα και/ή τον περιορισμό της επίπτωσης των προφλεγμονωδών μεσολαβητών</a:t>
            </a:r>
            <a:endParaRPr lang="en-GB" sz="2400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E2E40DC1-22AF-46D4-B4BD-0388BD4C449D}"/>
              </a:ext>
            </a:extLst>
          </p:cNvPr>
          <p:cNvSpPr txBox="1">
            <a:spLocks/>
          </p:cNvSpPr>
          <p:nvPr/>
        </p:nvSpPr>
        <p:spPr>
          <a:xfrm>
            <a:off x="249553" y="6383365"/>
            <a:ext cx="3717449" cy="377377"/>
          </a:xfrm>
          <a:prstGeom prst="rect">
            <a:avLst/>
          </a:prstGeo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spcBef>
                <a:spcPts val="1200"/>
              </a:spcBef>
              <a:buClrTx/>
              <a:buSzPct val="120000"/>
              <a:buFont typeface="Arial" pitchFamily="34" charset="0"/>
              <a:buChar char="•"/>
              <a:tabLst>
                <a:tab pos="3998913" algn="r"/>
                <a:tab pos="8229600" algn="r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1219170">
              <a:spcBef>
                <a:spcPts val="1600"/>
              </a:spcBef>
              <a:buNone/>
              <a:tabLst>
                <a:tab pos="5331751" algn="r"/>
                <a:tab pos="10972526" algn="r"/>
              </a:tabLst>
              <a:defRPr/>
            </a:pPr>
            <a:r>
              <a:rPr lang="en-US" sz="933" dirty="0">
                <a:solidFill>
                  <a:srgbClr val="000000"/>
                </a:solidFill>
                <a:latin typeface="Arial" panose="020B0604020202020204"/>
              </a:rPr>
              <a:t>Zuberbier et al. Allergy. 20</a:t>
            </a:r>
            <a:r>
              <a:rPr lang="el-GR" sz="933" dirty="0">
                <a:solidFill>
                  <a:srgbClr val="000000"/>
                </a:solidFill>
                <a:latin typeface="Arial" panose="020B0604020202020204"/>
              </a:rPr>
              <a:t>21</a:t>
            </a:r>
            <a:r>
              <a:rPr lang="en-US" sz="933" dirty="0">
                <a:solidFill>
                  <a:srgbClr val="000000"/>
                </a:solidFill>
                <a:latin typeface="Arial" panose="020B0604020202020204"/>
              </a:rPr>
              <a:t>.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1940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Τίτλος"/>
          <p:cNvSpPr>
            <a:spLocks noGrp="1"/>
          </p:cNvSpPr>
          <p:nvPr>
            <p:ph type="title" idx="4294967295"/>
          </p:nvPr>
        </p:nvSpPr>
        <p:spPr>
          <a:xfrm>
            <a:off x="962025" y="141289"/>
            <a:ext cx="7158038" cy="89545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l-GR" altLang="en-US" sz="3200" b="1" dirty="0">
                <a:latin typeface="+mn-lt"/>
                <a:cs typeface="Times New Roman" panose="02020603050405020304" pitchFamily="18" charset="0"/>
              </a:rPr>
              <a:t>Θεραπεία χρόνιας </a:t>
            </a:r>
            <a:r>
              <a:rPr lang="el-GR" altLang="en-US" sz="3200" b="1" dirty="0" err="1">
                <a:latin typeface="+mn-lt"/>
                <a:cs typeface="Times New Roman" panose="02020603050405020304" pitchFamily="18" charset="0"/>
              </a:rPr>
              <a:t>αυθόρμητηςκνίδωσης</a:t>
            </a:r>
            <a:br>
              <a:rPr lang="el-GR" altLang="en-US" sz="3200" b="1" dirty="0">
                <a:latin typeface="+mn-lt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(Guidelines 2021)</a:t>
            </a:r>
            <a:endParaRPr lang="el-GR" altLang="en-US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1643050"/>
            <a:ext cx="3240360" cy="70788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err="1">
                <a:cs typeface="Comic Sans MS"/>
              </a:rPr>
              <a:t>Αντισταμινικών</a:t>
            </a:r>
            <a:r>
              <a:rPr lang="el-GR" sz="2000" b="1" dirty="0">
                <a:cs typeface="Comic Sans MS"/>
              </a:rPr>
              <a:t>(2</a:t>
            </a:r>
            <a:r>
              <a:rPr lang="el-GR" sz="2000" b="1" baseline="30000" dirty="0">
                <a:cs typeface="Comic Sans MS"/>
              </a:rPr>
              <a:t>ης</a:t>
            </a:r>
            <a:r>
              <a:rPr lang="el-GR" sz="2000" b="1" dirty="0">
                <a:cs typeface="Comic Sans MS"/>
              </a:rPr>
              <a:t> γενιάς) έως </a:t>
            </a:r>
            <a:r>
              <a:rPr lang="en-US" sz="2000" b="1" dirty="0">
                <a:cs typeface="Comic Sans MS"/>
              </a:rPr>
              <a:t>4x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3506" y="4766479"/>
            <a:ext cx="2430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cs typeface="Comic Sans MS"/>
              </a:rPr>
              <a:t>Σε ανεπαρκή έλεγχο:</a:t>
            </a:r>
            <a:br>
              <a:rPr lang="el-GR" sz="1400" b="1" dirty="0">
                <a:cs typeface="Comic Sans MS"/>
              </a:rPr>
            </a:br>
            <a:r>
              <a:rPr lang="el-GR" sz="1400" b="1" dirty="0">
                <a:cs typeface="Comic Sans MS"/>
              </a:rPr>
              <a:t>6 μήνες </a:t>
            </a:r>
            <a:r>
              <a:rPr lang="el-GR" sz="1400" dirty="0">
                <a:cs typeface="Comic Sans MS"/>
              </a:rPr>
              <a:t>μετά ή </a:t>
            </a:r>
            <a:r>
              <a:rPr lang="el-GR" sz="1400" b="1" dirty="0">
                <a:cs typeface="Comic Sans MS"/>
              </a:rPr>
              <a:t>νωρίτερα</a:t>
            </a:r>
            <a:r>
              <a:rPr lang="el-GR" sz="1400" dirty="0">
                <a:cs typeface="Comic Sans MS"/>
              </a:rPr>
              <a:t> αν τα Συμπτώματα δεν είναι ανεκτά</a:t>
            </a:r>
            <a:endParaRPr lang="en-US" sz="1400" dirty="0"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3571876"/>
            <a:ext cx="3192642" cy="101566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cs typeface="Comic Sans MS"/>
              </a:rPr>
              <a:t>Προσθήκη στα Η1 </a:t>
            </a:r>
            <a:r>
              <a:rPr lang="el-GR" sz="2000" b="1" dirty="0" err="1">
                <a:cs typeface="Comic Sans MS"/>
              </a:rPr>
              <a:t>Αντισταμινικά</a:t>
            </a:r>
            <a:br>
              <a:rPr lang="en-US" sz="2000" b="1" dirty="0">
                <a:cs typeface="Comic Sans MS"/>
              </a:rPr>
            </a:br>
            <a:r>
              <a:rPr lang="el-GR" sz="2000" b="1" dirty="0">
                <a:cs typeface="Comic Sans MS"/>
              </a:rPr>
              <a:t>(2</a:t>
            </a:r>
            <a:r>
              <a:rPr lang="el-GR" sz="2000" b="1" baseline="30000" dirty="0">
                <a:cs typeface="Comic Sans MS"/>
              </a:rPr>
              <a:t>ης</a:t>
            </a:r>
            <a:r>
              <a:rPr lang="el-GR" sz="2000" b="1" dirty="0">
                <a:cs typeface="Comic Sans MS"/>
              </a:rPr>
              <a:t> γενιάς): </a:t>
            </a:r>
            <a:r>
              <a:rPr lang="en-US" sz="2000" b="1" dirty="0" err="1">
                <a:cs typeface="Comic Sans MS"/>
              </a:rPr>
              <a:t>Omalizumab</a:t>
            </a:r>
            <a:endParaRPr lang="en-US" sz="2000" b="1" dirty="0"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3459" y="5599779"/>
            <a:ext cx="3192642" cy="101566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cs typeface="Comic Sans MS"/>
              </a:rPr>
              <a:t>Προσθήκη στα Η1 </a:t>
            </a:r>
            <a:r>
              <a:rPr lang="el-GR" sz="2000" b="1" dirty="0" err="1">
                <a:cs typeface="Comic Sans MS"/>
              </a:rPr>
              <a:t>Αντισταμινικά</a:t>
            </a:r>
            <a:br>
              <a:rPr lang="en-US" sz="2000" b="1" dirty="0">
                <a:cs typeface="Comic Sans MS"/>
              </a:rPr>
            </a:br>
            <a:r>
              <a:rPr lang="el-GR" sz="2000" b="1" dirty="0">
                <a:cs typeface="Comic Sans MS"/>
              </a:rPr>
              <a:t>(2</a:t>
            </a:r>
            <a:r>
              <a:rPr lang="el-GR" sz="2000" b="1" baseline="30000" dirty="0">
                <a:cs typeface="Comic Sans MS"/>
              </a:rPr>
              <a:t>ης</a:t>
            </a:r>
            <a:r>
              <a:rPr lang="el-GR" sz="2000" b="1" dirty="0">
                <a:cs typeface="Comic Sans MS"/>
              </a:rPr>
              <a:t> γενιάς): </a:t>
            </a:r>
            <a:r>
              <a:rPr lang="el-GR" sz="2000" b="1" dirty="0" err="1">
                <a:cs typeface="Comic Sans MS"/>
              </a:rPr>
              <a:t>Κυκλοσπορίνη</a:t>
            </a:r>
            <a:endParaRPr lang="en-US" sz="2000" b="1" dirty="0"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5689" y="1900477"/>
            <a:ext cx="1322766" cy="1200329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cs typeface="Comic Sans MS"/>
              </a:rPr>
              <a:t>Εξετάστε την παραπομπή σε Ειδικό</a:t>
            </a:r>
            <a:endParaRPr lang="en-US" dirty="0"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3642" y="4309375"/>
            <a:ext cx="1754814" cy="1477328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cs typeface="Comic Sans MS"/>
              </a:rPr>
              <a:t>Θα πρέπει να πραγματοποιείται υπό την επίβλεψη Ειδικού</a:t>
            </a:r>
            <a:endParaRPr lang="en-US" dirty="0"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7950" y="2500306"/>
            <a:ext cx="2538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cs typeface="Comic Sans MS"/>
              </a:rPr>
              <a:t>Σε ανεπαρκή έλεγχο:</a:t>
            </a:r>
            <a:br>
              <a:rPr lang="el-GR" sz="1400" b="1" dirty="0">
                <a:cs typeface="Comic Sans MS"/>
              </a:rPr>
            </a:br>
            <a:r>
              <a:rPr lang="el-GR" sz="1400" dirty="0">
                <a:cs typeface="Comic Sans MS"/>
              </a:rPr>
              <a:t>Μετά από </a:t>
            </a:r>
            <a:r>
              <a:rPr lang="el-GR" sz="1400" b="1" dirty="0">
                <a:cs typeface="Comic Sans MS"/>
              </a:rPr>
              <a:t>2-4 εβδομάδες </a:t>
            </a:r>
            <a:r>
              <a:rPr lang="el-GR" sz="1400" dirty="0">
                <a:cs typeface="Comic Sans MS"/>
              </a:rPr>
              <a:t>ή</a:t>
            </a:r>
            <a:r>
              <a:rPr lang="el-GR" sz="1400" b="1" dirty="0">
                <a:cs typeface="Comic Sans MS"/>
              </a:rPr>
              <a:t> νωρίτερα </a:t>
            </a:r>
            <a:r>
              <a:rPr lang="el-GR" sz="1400" dirty="0">
                <a:cs typeface="Comic Sans MS"/>
              </a:rPr>
              <a:t>αν τα Συμπτώματα δεν είναι ανεκτά</a:t>
            </a:r>
            <a:endParaRPr lang="en-US" sz="1400" dirty="0">
              <a:cs typeface="Comic Sans MS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2631411" y="1423315"/>
            <a:ext cx="324036" cy="187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31411" y="3871587"/>
            <a:ext cx="324036" cy="1944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4500562" y="2643182"/>
            <a:ext cx="378042" cy="72008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4572000" y="4714884"/>
            <a:ext cx="378042" cy="72008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- Ορθογώνιο"/>
          <p:cNvSpPr/>
          <p:nvPr/>
        </p:nvSpPr>
        <p:spPr>
          <a:xfrm>
            <a:off x="6073351" y="6488668"/>
            <a:ext cx="3070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 </a:t>
            </a:r>
            <a:r>
              <a:rPr lang="en-US" sz="1400" dirty="0" err="1"/>
              <a:t>Zuberbier</a:t>
            </a:r>
            <a:r>
              <a:rPr lang="en-US" sz="1400" dirty="0"/>
              <a:t> T. et al, Allergy. 2021,18 Sep.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944604812"/>
      </p:ext>
    </p:extLst>
  </p:cSld>
  <p:clrMapOvr>
    <a:masterClrMapping/>
  </p:clrMapOvr>
  <p:transition spd="slow" advClick="0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Αντιϊσταμινικά 2</a:t>
            </a:r>
            <a:r>
              <a:rPr lang="el-GR" sz="4000" b="1" baseline="30000" dirty="0"/>
              <a:t>ης</a:t>
            </a:r>
            <a:r>
              <a:rPr lang="el-GR" sz="4000" b="1" dirty="0"/>
              <a:t> γενιάς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7772400" cy="5112568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Αποτελεσματικά</a:t>
            </a:r>
          </a:p>
          <a:p>
            <a:r>
              <a:rPr lang="el-GR" dirty="0"/>
              <a:t>Γρήγορη έναρξη δράσης</a:t>
            </a:r>
          </a:p>
          <a:p>
            <a:r>
              <a:rPr lang="el-GR" dirty="0"/>
              <a:t>Μειωμένη καταστολή σε σχέση με τα αντιϊσταμινικά πρώτης γενιάς</a:t>
            </a:r>
          </a:p>
          <a:p>
            <a:r>
              <a:rPr lang="el-GR" dirty="0"/>
              <a:t>Σχετικά απαλλαγμένα από παρενεργειες του  ΚΝΣ και από αντιμουσκαρινικές, αντισεροτονινικές και αντι-α-αδρενεργικές επιδράσεις</a:t>
            </a:r>
          </a:p>
          <a:p>
            <a:r>
              <a:rPr lang="el-GR" dirty="0"/>
              <a:t>Δεν έχουν σημαντικές αλληλεπιδράσεις σε συγχορήγηση με άλλους φαρμακευτικούς παράγοντες ή αλκοόλ</a:t>
            </a:r>
          </a:p>
          <a:p>
            <a:r>
              <a:rPr lang="el-GR" dirty="0"/>
              <a:t>Ασφάλεια στην μακροχρόνια χορήγηση</a:t>
            </a:r>
          </a:p>
          <a:p>
            <a:pPr>
              <a:buFont typeface="Wingdings" pitchFamily="2" charset="2"/>
              <a:buChar char="q"/>
            </a:pPr>
            <a:endParaRPr lang="el-GR" dirty="0"/>
          </a:p>
          <a:p>
            <a:pPr>
              <a:buFont typeface="Wingdings" pitchFamily="2" charset="2"/>
              <a:buChar char="q"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151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el-GR" sz="3600" b="1" dirty="0">
                <a:latin typeface="Verdana" pitchFamily="34" charset="0"/>
              </a:rPr>
            </a:br>
            <a:r>
              <a:rPr lang="el-GR" sz="3600" b="1" dirty="0">
                <a:latin typeface="Verdana" pitchFamily="34" charset="0"/>
              </a:rPr>
              <a:t>Το αγγειοοίδημα χαρακτηρίζεται από</a:t>
            </a:r>
            <a:r>
              <a:rPr lang="en-US" sz="3600" b="1" dirty="0">
                <a:latin typeface="Verdana" pitchFamily="34" charset="0"/>
              </a:rPr>
              <a:t>:</a:t>
            </a:r>
            <a:br>
              <a:rPr lang="el-GR" sz="3600" b="1" dirty="0">
                <a:latin typeface="Verdana" pitchFamily="34" charset="0"/>
              </a:rPr>
            </a:br>
            <a:endParaRPr lang="en-US" sz="3600" b="1" dirty="0">
              <a:latin typeface="Verdana" pitchFamily="34" charset="0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6792"/>
            <a:ext cx="5219700" cy="4824536"/>
          </a:xfrm>
        </p:spPr>
        <p:txBody>
          <a:bodyPr>
            <a:normAutofit/>
          </a:bodyPr>
          <a:lstStyle/>
          <a:p>
            <a:pPr marL="533400" indent="-533400">
              <a:lnSpc>
                <a:spcPct val="80000"/>
              </a:lnSpc>
            </a:pPr>
            <a:r>
              <a:rPr lang="el-GR" sz="24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Αιφνίδιο, οίδημα του χορίου και του υποδόριου ιστού,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Verdana" pitchFamily="34" charset="0"/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solidFill>
                <a:schemeClr val="bg2">
                  <a:lumMod val="25000"/>
                </a:schemeClr>
              </a:solidFill>
              <a:latin typeface="Verdana" pitchFamily="34" charset="0"/>
            </a:endParaRPr>
          </a:p>
          <a:p>
            <a:pPr marL="533400" indent="-533400">
              <a:lnSpc>
                <a:spcPct val="80000"/>
              </a:lnSpc>
            </a:pPr>
            <a:r>
              <a:rPr lang="el-GR" sz="24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 Αίσθημα τάσης και άλγος παρά κνησμός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Verdana" pitchFamily="34" charset="0"/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solidFill>
                <a:schemeClr val="bg2">
                  <a:lumMod val="25000"/>
                </a:schemeClr>
              </a:solidFill>
              <a:latin typeface="Verdana" pitchFamily="34" charset="0"/>
            </a:endParaRPr>
          </a:p>
          <a:p>
            <a:pPr marL="533400" indent="-533400">
              <a:lnSpc>
                <a:spcPct val="80000"/>
              </a:lnSpc>
            </a:pPr>
            <a:r>
              <a:rPr lang="el-GR" sz="24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Συχνή συμμετοχή βλεννογόνων 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Verdana" pitchFamily="34" charset="0"/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solidFill>
                <a:schemeClr val="bg2">
                  <a:lumMod val="25000"/>
                </a:schemeClr>
              </a:solidFill>
              <a:latin typeface="Verdana" pitchFamily="34" charset="0"/>
            </a:endParaRPr>
          </a:p>
          <a:p>
            <a:pPr marL="533400" indent="-533400">
              <a:lnSpc>
                <a:spcPct val="80000"/>
              </a:lnSpc>
            </a:pPr>
            <a:r>
              <a:rPr lang="el-GR" sz="24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Βραδύτερη αποδρομή, (διάρκεια έως και 72 ώρες).</a:t>
            </a:r>
          </a:p>
          <a:p>
            <a:pPr marL="533400" indent="-533400">
              <a:lnSpc>
                <a:spcPct val="80000"/>
              </a:lnSpc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Verdana" pitchFamily="34" charset="0"/>
            </a:endParaRPr>
          </a:p>
        </p:txBody>
      </p:sp>
      <p:pic>
        <p:nvPicPr>
          <p:cNvPr id="15368" name="Picture 2" descr="C:\Users\Zenos\Desktop\New folder\134_3470.JPG"/>
          <p:cNvPicPr>
            <a:picLocks noChangeAspect="1" noChangeArrowheads="1"/>
          </p:cNvPicPr>
          <p:nvPr/>
        </p:nvPicPr>
        <p:blipFill>
          <a:blip r:embed="rId2" cstate="print"/>
          <a:srcRect b="18668"/>
          <a:stretch>
            <a:fillRect/>
          </a:stretch>
        </p:blipFill>
        <p:spPr bwMode="auto">
          <a:xfrm>
            <a:off x="5256213" y="1484313"/>
            <a:ext cx="3887787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xeilh"/>
          <p:cNvPicPr>
            <a:picLocks noChangeAspect="1" noChangeArrowheads="1"/>
          </p:cNvPicPr>
          <p:nvPr/>
        </p:nvPicPr>
        <p:blipFill>
          <a:blip r:embed="rId3" cstate="print">
            <a:lum bright="12000" contrast="10000"/>
          </a:blip>
          <a:srcRect/>
          <a:stretch>
            <a:fillRect/>
          </a:stretch>
        </p:blipFill>
        <p:spPr bwMode="auto">
          <a:xfrm>
            <a:off x="5795963" y="4005263"/>
            <a:ext cx="2644775" cy="2663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Omalizumab</a:t>
            </a:r>
            <a:r>
              <a:rPr lang="en-US" sz="3200" b="1" dirty="0"/>
              <a:t> 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544616"/>
          </a:xfrm>
        </p:spPr>
        <p:txBody>
          <a:bodyPr>
            <a:normAutofit/>
          </a:bodyPr>
          <a:lstStyle/>
          <a:p>
            <a:r>
              <a:rPr lang="el-GR" dirty="0"/>
              <a:t>Χορήγηση του </a:t>
            </a:r>
            <a:r>
              <a:rPr lang="el-GR" dirty="0" err="1"/>
              <a:t>Omalizumab</a:t>
            </a:r>
            <a:r>
              <a:rPr lang="el-GR" dirty="0"/>
              <a:t> ως επιπρόσθετη θεραπεία των 2ης γενιάς H1-αντιισταμινικών</a:t>
            </a:r>
          </a:p>
          <a:p>
            <a:r>
              <a:rPr lang="el-GR" dirty="0" err="1"/>
              <a:t>Εξανθρωποποιημένο</a:t>
            </a:r>
            <a:r>
              <a:rPr lang="el-GR" dirty="0"/>
              <a:t> </a:t>
            </a:r>
            <a:r>
              <a:rPr lang="el-GR" dirty="0" err="1"/>
              <a:t>μονοκλωνικό</a:t>
            </a:r>
            <a:r>
              <a:rPr lang="el-GR" dirty="0"/>
              <a:t> αντίσωμα.</a:t>
            </a:r>
          </a:p>
          <a:p>
            <a:r>
              <a:rPr lang="el-GR" dirty="0"/>
              <a:t>300mg κάθε 4 εβδομάδες</a:t>
            </a:r>
          </a:p>
          <a:p>
            <a:r>
              <a:rPr lang="el-GR" dirty="0"/>
              <a:t>Υποδόρια ένεση με χρόνο ημίσειας ζωής 26 ημέρες</a:t>
            </a:r>
          </a:p>
          <a:p>
            <a:r>
              <a:rPr lang="el-GR" dirty="0"/>
              <a:t>Χορήγηση για 6-12 μήνες, χωρίς ε/ε</a:t>
            </a:r>
          </a:p>
          <a:p>
            <a:r>
              <a:rPr lang="el-GR" dirty="0"/>
              <a:t>Συχνότερες ανεπιθύμητες ενέργειες</a:t>
            </a:r>
            <a:r>
              <a:rPr lang="en-US" dirty="0"/>
              <a:t>: </a:t>
            </a:r>
            <a:r>
              <a:rPr lang="el-GR" dirty="0"/>
              <a:t>κεφαλαλγία, </a:t>
            </a:r>
            <a:r>
              <a:rPr lang="el-GR" dirty="0" err="1"/>
              <a:t>ρινοφαρυγγιτίδα</a:t>
            </a:r>
            <a:r>
              <a:rPr lang="el-GR" dirty="0"/>
              <a:t>, </a:t>
            </a:r>
            <a:r>
              <a:rPr lang="el-GR" dirty="0" err="1"/>
              <a:t>παραρινοκολπίτιδα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22450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853778" y="4844445"/>
            <a:ext cx="3227629" cy="5897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675" dirty="0">
                <a:solidFill>
                  <a:schemeClr val="tx1"/>
                </a:solidFill>
              </a:rPr>
              <a:t>Patients received </a:t>
            </a:r>
            <a:r>
              <a:rPr lang="en-GB" sz="675" dirty="0" err="1">
                <a:solidFill>
                  <a:schemeClr val="tx1"/>
                </a:solidFill>
              </a:rPr>
              <a:t>omalizumab</a:t>
            </a:r>
            <a:r>
              <a:rPr lang="en-GB" sz="675" dirty="0">
                <a:solidFill>
                  <a:schemeClr val="tx1"/>
                </a:solidFill>
              </a:rPr>
              <a:t> 300 mg or placebo at 4-weekly intervals during the treatment period (Day 1 to 85) </a:t>
            </a:r>
          </a:p>
          <a:p>
            <a:pPr>
              <a:lnSpc>
                <a:spcPct val="100000"/>
              </a:lnSpc>
            </a:pPr>
            <a:r>
              <a:rPr lang="en-GB" sz="675" dirty="0">
                <a:solidFill>
                  <a:schemeClr val="tx1"/>
                </a:solidFill>
              </a:rPr>
              <a:t>CSU=chronic spontaneous </a:t>
            </a:r>
            <a:r>
              <a:rPr lang="en-GB" sz="675" dirty="0" err="1">
                <a:solidFill>
                  <a:schemeClr val="tx1"/>
                </a:solidFill>
              </a:rPr>
              <a:t>urticaria</a:t>
            </a:r>
            <a:r>
              <a:rPr lang="en-GB" sz="675" dirty="0">
                <a:solidFill>
                  <a:schemeClr val="tx1"/>
                </a:solidFill>
              </a:rPr>
              <a:t>; Fc</a:t>
            </a:r>
            <a:r>
              <a:rPr lang="el-GR" sz="675" dirty="0">
                <a:solidFill>
                  <a:schemeClr val="tx1"/>
                </a:solidFill>
              </a:rPr>
              <a:t>ε</a:t>
            </a:r>
            <a:r>
              <a:rPr lang="en-GB" sz="675" dirty="0">
                <a:solidFill>
                  <a:schemeClr val="tx1"/>
                </a:solidFill>
              </a:rPr>
              <a:t>RI=high affinity </a:t>
            </a:r>
            <a:r>
              <a:rPr lang="en-GB" sz="675" dirty="0" err="1">
                <a:solidFill>
                  <a:schemeClr val="tx1"/>
                </a:solidFill>
              </a:rPr>
              <a:t>IgE</a:t>
            </a:r>
            <a:r>
              <a:rPr lang="en-GB" sz="675" dirty="0">
                <a:solidFill>
                  <a:schemeClr val="tx1"/>
                </a:solidFill>
              </a:rPr>
              <a:t> receptor; </a:t>
            </a:r>
            <a:r>
              <a:rPr lang="en-GB" sz="675" dirty="0" err="1">
                <a:solidFill>
                  <a:schemeClr val="tx1"/>
                </a:solidFill>
              </a:rPr>
              <a:t>IgE</a:t>
            </a:r>
            <a:r>
              <a:rPr lang="en-GB" sz="675" dirty="0">
                <a:solidFill>
                  <a:schemeClr val="tx1"/>
                </a:solidFill>
              </a:rPr>
              <a:t>=immunoglobulin E; </a:t>
            </a:r>
            <a:r>
              <a:rPr lang="en-GB" sz="675" dirty="0" err="1">
                <a:solidFill>
                  <a:schemeClr val="tx1"/>
                </a:solidFill>
              </a:rPr>
              <a:t>MoA</a:t>
            </a:r>
            <a:r>
              <a:rPr lang="en-GB" sz="675" dirty="0">
                <a:solidFill>
                  <a:schemeClr val="tx1"/>
                </a:solidFill>
              </a:rPr>
              <a:t>=mechanism of action</a:t>
            </a:r>
          </a:p>
        </p:txBody>
      </p:sp>
      <p:sp>
        <p:nvSpPr>
          <p:cNvPr id="837665" name="Rectangle 33"/>
          <p:cNvSpPr>
            <a:spLocks noGrp="1" noChangeArrowheads="1"/>
          </p:cNvSpPr>
          <p:nvPr>
            <p:ph type="title"/>
          </p:nvPr>
        </p:nvSpPr>
        <p:spPr>
          <a:xfrm>
            <a:off x="0" y="1060356"/>
            <a:ext cx="9144000" cy="719393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omic Sans MS"/>
              </a:rPr>
              <a:t>Omalizumab: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omic Sans MS"/>
              </a:rPr>
              <a:t>Προτεινόμενος τρόπος δράσης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omic Sans MS"/>
              </a:rPr>
              <a:t> anti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omic Sans MS"/>
              </a:rPr>
              <a:t>-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Comic Sans MS"/>
              </a:rPr>
              <a:t>IgE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omic Sans MS"/>
              </a:rPr>
              <a:t> 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+mn-lt"/>
              <a:cs typeface="Comic Sans M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87887" y="2214858"/>
            <a:ext cx="2632201" cy="2353339"/>
            <a:chOff x="400551" y="1206008"/>
            <a:chExt cx="4679467" cy="4183714"/>
          </a:xfrm>
        </p:grpSpPr>
        <p:sp>
          <p:nvSpPr>
            <p:cNvPr id="638" name="Rectangle 637"/>
            <p:cNvSpPr/>
            <p:nvPr/>
          </p:nvSpPr>
          <p:spPr>
            <a:xfrm rot="1044120">
              <a:off x="400551" y="3225927"/>
              <a:ext cx="1274718" cy="1186657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grpSp>
          <p:nvGrpSpPr>
            <p:cNvPr id="934" name="Group 83"/>
            <p:cNvGrpSpPr>
              <a:grpSpLocks/>
            </p:cNvGrpSpPr>
            <p:nvPr/>
          </p:nvGrpSpPr>
          <p:grpSpPr bwMode="auto">
            <a:xfrm rot="2537367">
              <a:off x="4126885" y="1465160"/>
              <a:ext cx="913926" cy="767076"/>
              <a:chOff x="312" y="2511"/>
              <a:chExt cx="890" cy="747"/>
            </a:xfrm>
          </p:grpSpPr>
          <p:grpSp>
            <p:nvGrpSpPr>
              <p:cNvPr id="935" name="Group 84"/>
              <p:cNvGrpSpPr>
                <a:grpSpLocks/>
              </p:cNvGrpSpPr>
              <p:nvPr/>
            </p:nvGrpSpPr>
            <p:grpSpPr bwMode="auto">
              <a:xfrm>
                <a:off x="312" y="2522"/>
                <a:ext cx="890" cy="736"/>
                <a:chOff x="1395" y="2645"/>
                <a:chExt cx="1729" cy="1422"/>
              </a:xfrm>
            </p:grpSpPr>
            <p:sp>
              <p:nvSpPr>
                <p:cNvPr id="955" name="Oval 85"/>
                <p:cNvSpPr>
                  <a:spLocks noChangeArrowheads="1"/>
                </p:cNvSpPr>
                <p:nvPr/>
              </p:nvSpPr>
              <p:spPr bwMode="auto">
                <a:xfrm>
                  <a:off x="2061" y="2871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56" name="Oval 86"/>
                <p:cNvSpPr>
                  <a:spLocks noChangeArrowheads="1"/>
                </p:cNvSpPr>
                <p:nvPr/>
              </p:nvSpPr>
              <p:spPr bwMode="auto">
                <a:xfrm>
                  <a:off x="1961" y="2871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57" name="Oval 87"/>
                <p:cNvSpPr>
                  <a:spLocks noChangeArrowheads="1"/>
                </p:cNvSpPr>
                <p:nvPr/>
              </p:nvSpPr>
              <p:spPr bwMode="auto">
                <a:xfrm>
                  <a:off x="2061" y="3089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58" name="Oval 88"/>
                <p:cNvSpPr>
                  <a:spLocks noChangeArrowheads="1"/>
                </p:cNvSpPr>
                <p:nvPr/>
              </p:nvSpPr>
              <p:spPr bwMode="auto">
                <a:xfrm>
                  <a:off x="1961" y="3089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59" name="Oval 89"/>
                <p:cNvSpPr>
                  <a:spLocks noChangeArrowheads="1"/>
                </p:cNvSpPr>
                <p:nvPr/>
              </p:nvSpPr>
              <p:spPr bwMode="auto">
                <a:xfrm>
                  <a:off x="2062" y="2661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60" name="Oval 90"/>
                <p:cNvSpPr>
                  <a:spLocks noChangeArrowheads="1"/>
                </p:cNvSpPr>
                <p:nvPr/>
              </p:nvSpPr>
              <p:spPr bwMode="auto">
                <a:xfrm>
                  <a:off x="1961" y="2661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grpSp>
              <p:nvGrpSpPr>
                <p:cNvPr id="961" name="Group 91"/>
                <p:cNvGrpSpPr>
                  <a:grpSpLocks/>
                </p:cNvGrpSpPr>
                <p:nvPr/>
              </p:nvGrpSpPr>
              <p:grpSpPr bwMode="auto">
                <a:xfrm rot="-2741174">
                  <a:off x="1818" y="2294"/>
                  <a:ext cx="489" cy="1193"/>
                  <a:chOff x="1337" y="2225"/>
                  <a:chExt cx="489" cy="1193"/>
                </a:xfrm>
              </p:grpSpPr>
              <p:sp>
                <p:nvSpPr>
                  <p:cNvPr id="971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972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962" name="Group 94"/>
                <p:cNvGrpSpPr>
                  <a:grpSpLocks/>
                </p:cNvGrpSpPr>
                <p:nvPr/>
              </p:nvGrpSpPr>
              <p:grpSpPr bwMode="auto">
                <a:xfrm rot="2741174" flipH="1">
                  <a:off x="2212" y="2293"/>
                  <a:ext cx="489" cy="1194"/>
                  <a:chOff x="1337" y="2224"/>
                  <a:chExt cx="489" cy="1194"/>
                </a:xfrm>
              </p:grpSpPr>
              <p:sp>
                <p:nvSpPr>
                  <p:cNvPr id="969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970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4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963" name="Group 97"/>
                <p:cNvGrpSpPr>
                  <a:grpSpLocks/>
                </p:cNvGrpSpPr>
                <p:nvPr/>
              </p:nvGrpSpPr>
              <p:grpSpPr bwMode="auto">
                <a:xfrm rot="2741174" flipH="1">
                  <a:off x="2282" y="2367"/>
                  <a:ext cx="489" cy="1195"/>
                  <a:chOff x="1337" y="2225"/>
                  <a:chExt cx="489" cy="1195"/>
                </a:xfrm>
              </p:grpSpPr>
              <p:sp>
                <p:nvSpPr>
                  <p:cNvPr id="967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968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6"/>
                    <a:ext cx="489" cy="984"/>
                  </a:xfrm>
                  <a:prstGeom prst="ellipse">
                    <a:avLst/>
                  </a:prstGeom>
                  <a:solidFill>
                    <a:srgbClr val="FCBE0E"/>
                  </a:solidFill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964" name="Group 100"/>
                <p:cNvGrpSpPr>
                  <a:grpSpLocks/>
                </p:cNvGrpSpPr>
                <p:nvPr/>
              </p:nvGrpSpPr>
              <p:grpSpPr bwMode="auto">
                <a:xfrm rot="-2741174">
                  <a:off x="1747" y="2369"/>
                  <a:ext cx="489" cy="1193"/>
                  <a:chOff x="1337" y="2226"/>
                  <a:chExt cx="489" cy="1193"/>
                </a:xfrm>
              </p:grpSpPr>
              <p:sp>
                <p:nvSpPr>
                  <p:cNvPr id="965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6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966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6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</p:grpSp>
          <p:sp>
            <p:nvSpPr>
              <p:cNvPr id="936" name="Oval 103"/>
              <p:cNvSpPr>
                <a:spLocks noChangeArrowheads="1"/>
              </p:cNvSpPr>
              <p:nvPr/>
            </p:nvSpPr>
            <p:spPr bwMode="auto">
              <a:xfrm>
                <a:off x="661" y="2638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937" name="Oval 104"/>
              <p:cNvSpPr>
                <a:spLocks noChangeArrowheads="1"/>
              </p:cNvSpPr>
              <p:nvPr/>
            </p:nvSpPr>
            <p:spPr bwMode="auto">
              <a:xfrm>
                <a:off x="609" y="2638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938" name="Oval 105"/>
              <p:cNvSpPr>
                <a:spLocks noChangeArrowheads="1"/>
              </p:cNvSpPr>
              <p:nvPr/>
            </p:nvSpPr>
            <p:spPr bwMode="auto">
              <a:xfrm>
                <a:off x="661" y="2751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939" name="Oval 106"/>
              <p:cNvSpPr>
                <a:spLocks noChangeArrowheads="1"/>
              </p:cNvSpPr>
              <p:nvPr/>
            </p:nvSpPr>
            <p:spPr bwMode="auto">
              <a:xfrm>
                <a:off x="609" y="2751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940" name="Oval 107"/>
              <p:cNvSpPr>
                <a:spLocks noChangeArrowheads="1"/>
              </p:cNvSpPr>
              <p:nvPr/>
            </p:nvSpPr>
            <p:spPr bwMode="auto">
              <a:xfrm>
                <a:off x="661" y="2530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941" name="Oval 108"/>
              <p:cNvSpPr>
                <a:spLocks noChangeArrowheads="1"/>
              </p:cNvSpPr>
              <p:nvPr/>
            </p:nvSpPr>
            <p:spPr bwMode="auto">
              <a:xfrm>
                <a:off x="609" y="2530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grpSp>
            <p:nvGrpSpPr>
              <p:cNvPr id="942" name="Group 109"/>
              <p:cNvGrpSpPr>
                <a:grpSpLocks/>
              </p:cNvGrpSpPr>
              <p:nvPr/>
            </p:nvGrpSpPr>
            <p:grpSpPr bwMode="auto">
              <a:xfrm rot="-2741174">
                <a:off x="534" y="2341"/>
                <a:ext cx="253" cy="615"/>
                <a:chOff x="1335" y="2228"/>
                <a:chExt cx="494" cy="1189"/>
              </a:xfrm>
            </p:grpSpPr>
            <p:sp>
              <p:nvSpPr>
                <p:cNvPr id="953" name="Oval 110"/>
                <p:cNvSpPr>
                  <a:spLocks noChangeArrowheads="1"/>
                </p:cNvSpPr>
                <p:nvPr/>
              </p:nvSpPr>
              <p:spPr bwMode="auto">
                <a:xfrm>
                  <a:off x="1335" y="2438"/>
                  <a:ext cx="494" cy="97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54" name="Oval 111"/>
                <p:cNvSpPr>
                  <a:spLocks noChangeArrowheads="1"/>
                </p:cNvSpPr>
                <p:nvPr/>
              </p:nvSpPr>
              <p:spPr bwMode="auto">
                <a:xfrm>
                  <a:off x="1335" y="2228"/>
                  <a:ext cx="494" cy="97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943" name="Group 112"/>
              <p:cNvGrpSpPr>
                <a:grpSpLocks/>
              </p:cNvGrpSpPr>
              <p:nvPr/>
            </p:nvGrpSpPr>
            <p:grpSpPr bwMode="auto">
              <a:xfrm rot="2741174" flipH="1">
                <a:off x="728" y="2354"/>
                <a:ext cx="314" cy="627"/>
                <a:chOff x="1226" y="2231"/>
                <a:chExt cx="616" cy="1219"/>
              </a:xfrm>
            </p:grpSpPr>
            <p:sp>
              <p:nvSpPr>
                <p:cNvPr id="949" name="Oval 113"/>
                <p:cNvSpPr>
                  <a:spLocks noChangeArrowheads="1"/>
                </p:cNvSpPr>
                <p:nvPr/>
              </p:nvSpPr>
              <p:spPr bwMode="auto">
                <a:xfrm>
                  <a:off x="1346" y="2440"/>
                  <a:ext cx="496" cy="98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50" name="Oval 114"/>
                <p:cNvSpPr>
                  <a:spLocks noChangeArrowheads="1"/>
                </p:cNvSpPr>
                <p:nvPr/>
              </p:nvSpPr>
              <p:spPr bwMode="auto">
                <a:xfrm>
                  <a:off x="1346" y="2231"/>
                  <a:ext cx="496" cy="98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51" name="Oval 113"/>
                <p:cNvSpPr>
                  <a:spLocks noChangeArrowheads="1"/>
                </p:cNvSpPr>
                <p:nvPr/>
              </p:nvSpPr>
              <p:spPr bwMode="auto">
                <a:xfrm>
                  <a:off x="1226" y="2467"/>
                  <a:ext cx="496" cy="98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52" name="Oval 113"/>
                <p:cNvSpPr>
                  <a:spLocks noChangeArrowheads="1"/>
                </p:cNvSpPr>
                <p:nvPr/>
              </p:nvSpPr>
              <p:spPr bwMode="auto">
                <a:xfrm>
                  <a:off x="1235" y="2248"/>
                  <a:ext cx="496" cy="98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944" name="Group 118"/>
              <p:cNvGrpSpPr>
                <a:grpSpLocks/>
              </p:cNvGrpSpPr>
              <p:nvPr/>
            </p:nvGrpSpPr>
            <p:grpSpPr bwMode="auto">
              <a:xfrm rot="-2741174">
                <a:off x="498" y="2379"/>
                <a:ext cx="253" cy="615"/>
                <a:chOff x="1341" y="2228"/>
                <a:chExt cx="482" cy="1189"/>
              </a:xfrm>
            </p:grpSpPr>
            <p:sp>
              <p:nvSpPr>
                <p:cNvPr id="947" name="Oval 119"/>
                <p:cNvSpPr>
                  <a:spLocks noChangeArrowheads="1"/>
                </p:cNvSpPr>
                <p:nvPr/>
              </p:nvSpPr>
              <p:spPr bwMode="auto">
                <a:xfrm>
                  <a:off x="1341" y="2438"/>
                  <a:ext cx="482" cy="9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48" name="Oval 120"/>
                <p:cNvSpPr>
                  <a:spLocks noChangeArrowheads="1"/>
                </p:cNvSpPr>
                <p:nvPr/>
              </p:nvSpPr>
              <p:spPr bwMode="auto">
                <a:xfrm>
                  <a:off x="1341" y="2228"/>
                  <a:ext cx="482" cy="9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sp>
            <p:nvSpPr>
              <p:cNvPr id="945" name="Rectangle 121"/>
              <p:cNvSpPr>
                <a:spLocks noChangeArrowheads="1"/>
              </p:cNvSpPr>
              <p:nvPr/>
            </p:nvSpPr>
            <p:spPr bwMode="auto">
              <a:xfrm>
                <a:off x="729" y="2710"/>
                <a:ext cx="180" cy="360"/>
              </a:xfrm>
              <a:prstGeom prst="rect">
                <a:avLst/>
              </a:prstGeom>
              <a:solidFill>
                <a:srgbClr val="FF66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946" name="Rectangle 122"/>
              <p:cNvSpPr>
                <a:spLocks noChangeArrowheads="1"/>
              </p:cNvSpPr>
              <p:nvPr/>
            </p:nvSpPr>
            <p:spPr bwMode="auto">
              <a:xfrm>
                <a:off x="611" y="2710"/>
                <a:ext cx="180" cy="360"/>
              </a:xfrm>
              <a:prstGeom prst="rect">
                <a:avLst/>
              </a:prstGeom>
              <a:solidFill>
                <a:srgbClr val="FF66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</p:grpSp>
        <p:grpSp>
          <p:nvGrpSpPr>
            <p:cNvPr id="895" name="Group 83"/>
            <p:cNvGrpSpPr>
              <a:grpSpLocks/>
            </p:cNvGrpSpPr>
            <p:nvPr/>
          </p:nvGrpSpPr>
          <p:grpSpPr bwMode="auto">
            <a:xfrm rot="1561627">
              <a:off x="3002379" y="1642887"/>
              <a:ext cx="913926" cy="767076"/>
              <a:chOff x="312" y="2511"/>
              <a:chExt cx="890" cy="747"/>
            </a:xfrm>
          </p:grpSpPr>
          <p:grpSp>
            <p:nvGrpSpPr>
              <p:cNvPr id="896" name="Group 84"/>
              <p:cNvGrpSpPr>
                <a:grpSpLocks/>
              </p:cNvGrpSpPr>
              <p:nvPr/>
            </p:nvGrpSpPr>
            <p:grpSpPr bwMode="auto">
              <a:xfrm>
                <a:off x="312" y="2522"/>
                <a:ext cx="890" cy="736"/>
                <a:chOff x="1395" y="2645"/>
                <a:chExt cx="1729" cy="1422"/>
              </a:xfrm>
            </p:grpSpPr>
            <p:sp>
              <p:nvSpPr>
                <p:cNvPr id="916" name="Oval 85"/>
                <p:cNvSpPr>
                  <a:spLocks noChangeArrowheads="1"/>
                </p:cNvSpPr>
                <p:nvPr/>
              </p:nvSpPr>
              <p:spPr bwMode="auto">
                <a:xfrm>
                  <a:off x="2061" y="2871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17" name="Oval 86"/>
                <p:cNvSpPr>
                  <a:spLocks noChangeArrowheads="1"/>
                </p:cNvSpPr>
                <p:nvPr/>
              </p:nvSpPr>
              <p:spPr bwMode="auto">
                <a:xfrm>
                  <a:off x="1961" y="2871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18" name="Oval 87"/>
                <p:cNvSpPr>
                  <a:spLocks noChangeArrowheads="1"/>
                </p:cNvSpPr>
                <p:nvPr/>
              </p:nvSpPr>
              <p:spPr bwMode="auto">
                <a:xfrm>
                  <a:off x="2061" y="3089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19" name="Oval 88"/>
                <p:cNvSpPr>
                  <a:spLocks noChangeArrowheads="1"/>
                </p:cNvSpPr>
                <p:nvPr/>
              </p:nvSpPr>
              <p:spPr bwMode="auto">
                <a:xfrm>
                  <a:off x="1961" y="3089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20" name="Oval 89"/>
                <p:cNvSpPr>
                  <a:spLocks noChangeArrowheads="1"/>
                </p:cNvSpPr>
                <p:nvPr/>
              </p:nvSpPr>
              <p:spPr bwMode="auto">
                <a:xfrm>
                  <a:off x="2061" y="2661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21" name="Oval 90"/>
                <p:cNvSpPr>
                  <a:spLocks noChangeArrowheads="1"/>
                </p:cNvSpPr>
                <p:nvPr/>
              </p:nvSpPr>
              <p:spPr bwMode="auto">
                <a:xfrm>
                  <a:off x="1962" y="2661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grpSp>
              <p:nvGrpSpPr>
                <p:cNvPr id="922" name="Group 91"/>
                <p:cNvGrpSpPr>
                  <a:grpSpLocks/>
                </p:cNvGrpSpPr>
                <p:nvPr/>
              </p:nvGrpSpPr>
              <p:grpSpPr bwMode="auto">
                <a:xfrm rot="-2741174">
                  <a:off x="1818" y="2294"/>
                  <a:ext cx="489" cy="1193"/>
                  <a:chOff x="1337" y="2225"/>
                  <a:chExt cx="489" cy="1193"/>
                </a:xfrm>
              </p:grpSpPr>
              <p:sp>
                <p:nvSpPr>
                  <p:cNvPr id="932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933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923" name="Group 94"/>
                <p:cNvGrpSpPr>
                  <a:grpSpLocks/>
                </p:cNvGrpSpPr>
                <p:nvPr/>
              </p:nvGrpSpPr>
              <p:grpSpPr bwMode="auto">
                <a:xfrm rot="2741174" flipH="1">
                  <a:off x="2212" y="2293"/>
                  <a:ext cx="489" cy="1194"/>
                  <a:chOff x="1337" y="2224"/>
                  <a:chExt cx="489" cy="1194"/>
                </a:xfrm>
              </p:grpSpPr>
              <p:sp>
                <p:nvSpPr>
                  <p:cNvPr id="930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931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4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924" name="Group 97"/>
                <p:cNvGrpSpPr>
                  <a:grpSpLocks/>
                </p:cNvGrpSpPr>
                <p:nvPr/>
              </p:nvGrpSpPr>
              <p:grpSpPr bwMode="auto">
                <a:xfrm rot="2741174" flipH="1">
                  <a:off x="2282" y="2367"/>
                  <a:ext cx="489" cy="1195"/>
                  <a:chOff x="1337" y="2225"/>
                  <a:chExt cx="489" cy="1195"/>
                </a:xfrm>
              </p:grpSpPr>
              <p:sp>
                <p:nvSpPr>
                  <p:cNvPr id="928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929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6"/>
                    <a:ext cx="489" cy="984"/>
                  </a:xfrm>
                  <a:prstGeom prst="ellipse">
                    <a:avLst/>
                  </a:prstGeom>
                  <a:solidFill>
                    <a:srgbClr val="FCBE0E"/>
                  </a:solidFill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925" name="Group 100"/>
                <p:cNvGrpSpPr>
                  <a:grpSpLocks/>
                </p:cNvGrpSpPr>
                <p:nvPr/>
              </p:nvGrpSpPr>
              <p:grpSpPr bwMode="auto">
                <a:xfrm rot="-2741174">
                  <a:off x="1747" y="2369"/>
                  <a:ext cx="489" cy="1193"/>
                  <a:chOff x="1337" y="2226"/>
                  <a:chExt cx="489" cy="1193"/>
                </a:xfrm>
              </p:grpSpPr>
              <p:sp>
                <p:nvSpPr>
                  <p:cNvPr id="926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6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927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6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</p:grpSp>
          <p:sp>
            <p:nvSpPr>
              <p:cNvPr id="897" name="Oval 103"/>
              <p:cNvSpPr>
                <a:spLocks noChangeArrowheads="1"/>
              </p:cNvSpPr>
              <p:nvPr/>
            </p:nvSpPr>
            <p:spPr bwMode="auto">
              <a:xfrm>
                <a:off x="661" y="2638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898" name="Oval 104"/>
              <p:cNvSpPr>
                <a:spLocks noChangeArrowheads="1"/>
              </p:cNvSpPr>
              <p:nvPr/>
            </p:nvSpPr>
            <p:spPr bwMode="auto">
              <a:xfrm>
                <a:off x="609" y="2638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899" name="Oval 105"/>
              <p:cNvSpPr>
                <a:spLocks noChangeArrowheads="1"/>
              </p:cNvSpPr>
              <p:nvPr/>
            </p:nvSpPr>
            <p:spPr bwMode="auto">
              <a:xfrm>
                <a:off x="661" y="2751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900" name="Oval 106"/>
              <p:cNvSpPr>
                <a:spLocks noChangeArrowheads="1"/>
              </p:cNvSpPr>
              <p:nvPr/>
            </p:nvSpPr>
            <p:spPr bwMode="auto">
              <a:xfrm>
                <a:off x="609" y="2751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901" name="Oval 107"/>
              <p:cNvSpPr>
                <a:spLocks noChangeArrowheads="1"/>
              </p:cNvSpPr>
              <p:nvPr/>
            </p:nvSpPr>
            <p:spPr bwMode="auto">
              <a:xfrm>
                <a:off x="661" y="2530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902" name="Oval 108"/>
              <p:cNvSpPr>
                <a:spLocks noChangeArrowheads="1"/>
              </p:cNvSpPr>
              <p:nvPr/>
            </p:nvSpPr>
            <p:spPr bwMode="auto">
              <a:xfrm>
                <a:off x="609" y="2530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grpSp>
            <p:nvGrpSpPr>
              <p:cNvPr id="903" name="Group 109"/>
              <p:cNvGrpSpPr>
                <a:grpSpLocks/>
              </p:cNvGrpSpPr>
              <p:nvPr/>
            </p:nvGrpSpPr>
            <p:grpSpPr bwMode="auto">
              <a:xfrm rot="-2741174">
                <a:off x="534" y="2341"/>
                <a:ext cx="253" cy="615"/>
                <a:chOff x="1335" y="2228"/>
                <a:chExt cx="494" cy="1189"/>
              </a:xfrm>
            </p:grpSpPr>
            <p:sp>
              <p:nvSpPr>
                <p:cNvPr id="914" name="Oval 110"/>
                <p:cNvSpPr>
                  <a:spLocks noChangeArrowheads="1"/>
                </p:cNvSpPr>
                <p:nvPr/>
              </p:nvSpPr>
              <p:spPr bwMode="auto">
                <a:xfrm>
                  <a:off x="1335" y="2438"/>
                  <a:ext cx="494" cy="97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15" name="Oval 111"/>
                <p:cNvSpPr>
                  <a:spLocks noChangeArrowheads="1"/>
                </p:cNvSpPr>
                <p:nvPr/>
              </p:nvSpPr>
              <p:spPr bwMode="auto">
                <a:xfrm>
                  <a:off x="1335" y="2228"/>
                  <a:ext cx="494" cy="97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904" name="Group 112"/>
              <p:cNvGrpSpPr>
                <a:grpSpLocks/>
              </p:cNvGrpSpPr>
              <p:nvPr/>
            </p:nvGrpSpPr>
            <p:grpSpPr bwMode="auto">
              <a:xfrm rot="2741174" flipH="1">
                <a:off x="728" y="2354"/>
                <a:ext cx="314" cy="627"/>
                <a:chOff x="1226" y="2231"/>
                <a:chExt cx="616" cy="1219"/>
              </a:xfrm>
            </p:grpSpPr>
            <p:sp>
              <p:nvSpPr>
                <p:cNvPr id="910" name="Oval 113"/>
                <p:cNvSpPr>
                  <a:spLocks noChangeArrowheads="1"/>
                </p:cNvSpPr>
                <p:nvPr/>
              </p:nvSpPr>
              <p:spPr bwMode="auto">
                <a:xfrm>
                  <a:off x="1346" y="2440"/>
                  <a:ext cx="496" cy="98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11" name="Oval 114"/>
                <p:cNvSpPr>
                  <a:spLocks noChangeArrowheads="1"/>
                </p:cNvSpPr>
                <p:nvPr/>
              </p:nvSpPr>
              <p:spPr bwMode="auto">
                <a:xfrm>
                  <a:off x="1346" y="2231"/>
                  <a:ext cx="496" cy="98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12" name="Oval 113"/>
                <p:cNvSpPr>
                  <a:spLocks noChangeArrowheads="1"/>
                </p:cNvSpPr>
                <p:nvPr/>
              </p:nvSpPr>
              <p:spPr bwMode="auto">
                <a:xfrm>
                  <a:off x="1226" y="2467"/>
                  <a:ext cx="496" cy="98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13" name="Oval 113"/>
                <p:cNvSpPr>
                  <a:spLocks noChangeArrowheads="1"/>
                </p:cNvSpPr>
                <p:nvPr/>
              </p:nvSpPr>
              <p:spPr bwMode="auto">
                <a:xfrm>
                  <a:off x="1235" y="2248"/>
                  <a:ext cx="496" cy="98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905" name="Group 118"/>
              <p:cNvGrpSpPr>
                <a:grpSpLocks/>
              </p:cNvGrpSpPr>
              <p:nvPr/>
            </p:nvGrpSpPr>
            <p:grpSpPr bwMode="auto">
              <a:xfrm rot="-2741174">
                <a:off x="498" y="2379"/>
                <a:ext cx="253" cy="615"/>
                <a:chOff x="1341" y="2228"/>
                <a:chExt cx="482" cy="1189"/>
              </a:xfrm>
            </p:grpSpPr>
            <p:sp>
              <p:nvSpPr>
                <p:cNvPr id="908" name="Oval 119"/>
                <p:cNvSpPr>
                  <a:spLocks noChangeArrowheads="1"/>
                </p:cNvSpPr>
                <p:nvPr/>
              </p:nvSpPr>
              <p:spPr bwMode="auto">
                <a:xfrm>
                  <a:off x="1341" y="2438"/>
                  <a:ext cx="482" cy="9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09" name="Oval 120"/>
                <p:cNvSpPr>
                  <a:spLocks noChangeArrowheads="1"/>
                </p:cNvSpPr>
                <p:nvPr/>
              </p:nvSpPr>
              <p:spPr bwMode="auto">
                <a:xfrm>
                  <a:off x="1341" y="2228"/>
                  <a:ext cx="482" cy="9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sp>
            <p:nvSpPr>
              <p:cNvPr id="906" name="Rectangle 121"/>
              <p:cNvSpPr>
                <a:spLocks noChangeArrowheads="1"/>
              </p:cNvSpPr>
              <p:nvPr/>
            </p:nvSpPr>
            <p:spPr bwMode="auto">
              <a:xfrm>
                <a:off x="729" y="2710"/>
                <a:ext cx="180" cy="360"/>
              </a:xfrm>
              <a:prstGeom prst="rect">
                <a:avLst/>
              </a:prstGeom>
              <a:solidFill>
                <a:srgbClr val="FF66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907" name="Rectangle 122"/>
              <p:cNvSpPr>
                <a:spLocks noChangeArrowheads="1"/>
              </p:cNvSpPr>
              <p:nvPr/>
            </p:nvSpPr>
            <p:spPr bwMode="auto">
              <a:xfrm>
                <a:off x="611" y="2710"/>
                <a:ext cx="180" cy="360"/>
              </a:xfrm>
              <a:prstGeom prst="rect">
                <a:avLst/>
              </a:prstGeom>
              <a:solidFill>
                <a:srgbClr val="FF66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</p:grpSp>
        <p:grpSp>
          <p:nvGrpSpPr>
            <p:cNvPr id="843" name="Group 83"/>
            <p:cNvGrpSpPr>
              <a:grpSpLocks/>
            </p:cNvGrpSpPr>
            <p:nvPr/>
          </p:nvGrpSpPr>
          <p:grpSpPr bwMode="auto">
            <a:xfrm rot="16200000">
              <a:off x="909319" y="3639995"/>
              <a:ext cx="913926" cy="767076"/>
              <a:chOff x="312" y="2511"/>
              <a:chExt cx="890" cy="747"/>
            </a:xfrm>
          </p:grpSpPr>
          <p:grpSp>
            <p:nvGrpSpPr>
              <p:cNvPr id="857" name="Group 84"/>
              <p:cNvGrpSpPr>
                <a:grpSpLocks/>
              </p:cNvGrpSpPr>
              <p:nvPr/>
            </p:nvGrpSpPr>
            <p:grpSpPr bwMode="auto">
              <a:xfrm>
                <a:off x="312" y="2522"/>
                <a:ext cx="890" cy="736"/>
                <a:chOff x="1395" y="2645"/>
                <a:chExt cx="1729" cy="1422"/>
              </a:xfrm>
            </p:grpSpPr>
            <p:sp>
              <p:nvSpPr>
                <p:cNvPr id="877" name="Oval 85"/>
                <p:cNvSpPr>
                  <a:spLocks noChangeArrowheads="1"/>
                </p:cNvSpPr>
                <p:nvPr/>
              </p:nvSpPr>
              <p:spPr bwMode="auto">
                <a:xfrm>
                  <a:off x="2061" y="2871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878" name="Oval 86"/>
                <p:cNvSpPr>
                  <a:spLocks noChangeArrowheads="1"/>
                </p:cNvSpPr>
                <p:nvPr/>
              </p:nvSpPr>
              <p:spPr bwMode="auto">
                <a:xfrm>
                  <a:off x="1961" y="2871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879" name="Oval 87"/>
                <p:cNvSpPr>
                  <a:spLocks noChangeArrowheads="1"/>
                </p:cNvSpPr>
                <p:nvPr/>
              </p:nvSpPr>
              <p:spPr bwMode="auto">
                <a:xfrm>
                  <a:off x="2061" y="3089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880" name="Oval 88"/>
                <p:cNvSpPr>
                  <a:spLocks noChangeArrowheads="1"/>
                </p:cNvSpPr>
                <p:nvPr/>
              </p:nvSpPr>
              <p:spPr bwMode="auto">
                <a:xfrm>
                  <a:off x="1961" y="3089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881" name="Oval 89"/>
                <p:cNvSpPr>
                  <a:spLocks noChangeArrowheads="1"/>
                </p:cNvSpPr>
                <p:nvPr/>
              </p:nvSpPr>
              <p:spPr bwMode="auto">
                <a:xfrm>
                  <a:off x="2061" y="2661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882" name="Oval 90"/>
                <p:cNvSpPr>
                  <a:spLocks noChangeArrowheads="1"/>
                </p:cNvSpPr>
                <p:nvPr/>
              </p:nvSpPr>
              <p:spPr bwMode="auto">
                <a:xfrm>
                  <a:off x="1961" y="2661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grpSp>
              <p:nvGrpSpPr>
                <p:cNvPr id="883" name="Group 91"/>
                <p:cNvGrpSpPr>
                  <a:grpSpLocks/>
                </p:cNvGrpSpPr>
                <p:nvPr/>
              </p:nvGrpSpPr>
              <p:grpSpPr bwMode="auto">
                <a:xfrm rot="-2741174">
                  <a:off x="1818" y="2294"/>
                  <a:ext cx="489" cy="1193"/>
                  <a:chOff x="1337" y="2225"/>
                  <a:chExt cx="489" cy="1193"/>
                </a:xfrm>
              </p:grpSpPr>
              <p:sp>
                <p:nvSpPr>
                  <p:cNvPr id="893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894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884" name="Group 94"/>
                <p:cNvGrpSpPr>
                  <a:grpSpLocks/>
                </p:cNvGrpSpPr>
                <p:nvPr/>
              </p:nvGrpSpPr>
              <p:grpSpPr bwMode="auto">
                <a:xfrm rot="2741174" flipH="1">
                  <a:off x="2212" y="2293"/>
                  <a:ext cx="489" cy="1194"/>
                  <a:chOff x="1337" y="2224"/>
                  <a:chExt cx="489" cy="1194"/>
                </a:xfrm>
              </p:grpSpPr>
              <p:sp>
                <p:nvSpPr>
                  <p:cNvPr id="891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892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4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885" name="Group 97"/>
                <p:cNvGrpSpPr>
                  <a:grpSpLocks/>
                </p:cNvGrpSpPr>
                <p:nvPr/>
              </p:nvGrpSpPr>
              <p:grpSpPr bwMode="auto">
                <a:xfrm rot="2741174" flipH="1">
                  <a:off x="2282" y="2367"/>
                  <a:ext cx="489" cy="1195"/>
                  <a:chOff x="1337" y="2225"/>
                  <a:chExt cx="489" cy="1195"/>
                </a:xfrm>
              </p:grpSpPr>
              <p:sp>
                <p:nvSpPr>
                  <p:cNvPr id="889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890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6"/>
                    <a:ext cx="489" cy="984"/>
                  </a:xfrm>
                  <a:prstGeom prst="ellipse">
                    <a:avLst/>
                  </a:prstGeom>
                  <a:solidFill>
                    <a:srgbClr val="FCBE0E"/>
                  </a:solidFill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886" name="Group 100"/>
                <p:cNvGrpSpPr>
                  <a:grpSpLocks/>
                </p:cNvGrpSpPr>
                <p:nvPr/>
              </p:nvGrpSpPr>
              <p:grpSpPr bwMode="auto">
                <a:xfrm rot="-2741174">
                  <a:off x="1747" y="2369"/>
                  <a:ext cx="489" cy="1193"/>
                  <a:chOff x="1337" y="2226"/>
                  <a:chExt cx="489" cy="1193"/>
                </a:xfrm>
              </p:grpSpPr>
              <p:sp>
                <p:nvSpPr>
                  <p:cNvPr id="887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6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888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6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</p:grpSp>
          <p:sp>
            <p:nvSpPr>
              <p:cNvPr id="858" name="Oval 103"/>
              <p:cNvSpPr>
                <a:spLocks noChangeArrowheads="1"/>
              </p:cNvSpPr>
              <p:nvPr/>
            </p:nvSpPr>
            <p:spPr bwMode="auto">
              <a:xfrm>
                <a:off x="661" y="2638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859" name="Oval 104"/>
              <p:cNvSpPr>
                <a:spLocks noChangeArrowheads="1"/>
              </p:cNvSpPr>
              <p:nvPr/>
            </p:nvSpPr>
            <p:spPr bwMode="auto">
              <a:xfrm>
                <a:off x="609" y="2638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860" name="Oval 105"/>
              <p:cNvSpPr>
                <a:spLocks noChangeArrowheads="1"/>
              </p:cNvSpPr>
              <p:nvPr/>
            </p:nvSpPr>
            <p:spPr bwMode="auto">
              <a:xfrm>
                <a:off x="661" y="2751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861" name="Oval 106"/>
              <p:cNvSpPr>
                <a:spLocks noChangeArrowheads="1"/>
              </p:cNvSpPr>
              <p:nvPr/>
            </p:nvSpPr>
            <p:spPr bwMode="auto">
              <a:xfrm>
                <a:off x="609" y="2751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862" name="Oval 107"/>
              <p:cNvSpPr>
                <a:spLocks noChangeArrowheads="1"/>
              </p:cNvSpPr>
              <p:nvPr/>
            </p:nvSpPr>
            <p:spPr bwMode="auto">
              <a:xfrm>
                <a:off x="661" y="2530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863" name="Oval 108"/>
              <p:cNvSpPr>
                <a:spLocks noChangeArrowheads="1"/>
              </p:cNvSpPr>
              <p:nvPr/>
            </p:nvSpPr>
            <p:spPr bwMode="auto">
              <a:xfrm>
                <a:off x="609" y="2530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grpSp>
            <p:nvGrpSpPr>
              <p:cNvPr id="864" name="Group 109"/>
              <p:cNvGrpSpPr>
                <a:grpSpLocks/>
              </p:cNvGrpSpPr>
              <p:nvPr/>
            </p:nvGrpSpPr>
            <p:grpSpPr bwMode="auto">
              <a:xfrm rot="-2741174">
                <a:off x="534" y="2341"/>
                <a:ext cx="253" cy="615"/>
                <a:chOff x="1335" y="2228"/>
                <a:chExt cx="494" cy="1189"/>
              </a:xfrm>
            </p:grpSpPr>
            <p:sp>
              <p:nvSpPr>
                <p:cNvPr id="875" name="Oval 110"/>
                <p:cNvSpPr>
                  <a:spLocks noChangeArrowheads="1"/>
                </p:cNvSpPr>
                <p:nvPr/>
              </p:nvSpPr>
              <p:spPr bwMode="auto">
                <a:xfrm>
                  <a:off x="1335" y="2438"/>
                  <a:ext cx="494" cy="97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876" name="Oval 111"/>
                <p:cNvSpPr>
                  <a:spLocks noChangeArrowheads="1"/>
                </p:cNvSpPr>
                <p:nvPr/>
              </p:nvSpPr>
              <p:spPr bwMode="auto">
                <a:xfrm>
                  <a:off x="1335" y="2228"/>
                  <a:ext cx="494" cy="97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865" name="Group 112"/>
              <p:cNvGrpSpPr>
                <a:grpSpLocks/>
              </p:cNvGrpSpPr>
              <p:nvPr/>
            </p:nvGrpSpPr>
            <p:grpSpPr bwMode="auto">
              <a:xfrm rot="2741174" flipH="1">
                <a:off x="728" y="2354"/>
                <a:ext cx="314" cy="627"/>
                <a:chOff x="1226" y="2231"/>
                <a:chExt cx="616" cy="1219"/>
              </a:xfrm>
            </p:grpSpPr>
            <p:sp>
              <p:nvSpPr>
                <p:cNvPr id="871" name="Oval 113"/>
                <p:cNvSpPr>
                  <a:spLocks noChangeArrowheads="1"/>
                </p:cNvSpPr>
                <p:nvPr/>
              </p:nvSpPr>
              <p:spPr bwMode="auto">
                <a:xfrm>
                  <a:off x="1346" y="2440"/>
                  <a:ext cx="496" cy="98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872" name="Oval 114"/>
                <p:cNvSpPr>
                  <a:spLocks noChangeArrowheads="1"/>
                </p:cNvSpPr>
                <p:nvPr/>
              </p:nvSpPr>
              <p:spPr bwMode="auto">
                <a:xfrm>
                  <a:off x="1346" y="2231"/>
                  <a:ext cx="496" cy="98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873" name="Oval 113"/>
                <p:cNvSpPr>
                  <a:spLocks noChangeArrowheads="1"/>
                </p:cNvSpPr>
                <p:nvPr/>
              </p:nvSpPr>
              <p:spPr bwMode="auto">
                <a:xfrm>
                  <a:off x="1226" y="2467"/>
                  <a:ext cx="496" cy="98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874" name="Oval 113"/>
                <p:cNvSpPr>
                  <a:spLocks noChangeArrowheads="1"/>
                </p:cNvSpPr>
                <p:nvPr/>
              </p:nvSpPr>
              <p:spPr bwMode="auto">
                <a:xfrm>
                  <a:off x="1235" y="2248"/>
                  <a:ext cx="496" cy="98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866" name="Group 118"/>
              <p:cNvGrpSpPr>
                <a:grpSpLocks/>
              </p:cNvGrpSpPr>
              <p:nvPr/>
            </p:nvGrpSpPr>
            <p:grpSpPr bwMode="auto">
              <a:xfrm rot="-2741174">
                <a:off x="498" y="2379"/>
                <a:ext cx="253" cy="615"/>
                <a:chOff x="1341" y="2228"/>
                <a:chExt cx="482" cy="1189"/>
              </a:xfrm>
            </p:grpSpPr>
            <p:sp>
              <p:nvSpPr>
                <p:cNvPr id="869" name="Oval 119"/>
                <p:cNvSpPr>
                  <a:spLocks noChangeArrowheads="1"/>
                </p:cNvSpPr>
                <p:nvPr/>
              </p:nvSpPr>
              <p:spPr bwMode="auto">
                <a:xfrm>
                  <a:off x="1341" y="2438"/>
                  <a:ext cx="482" cy="9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870" name="Oval 120"/>
                <p:cNvSpPr>
                  <a:spLocks noChangeArrowheads="1"/>
                </p:cNvSpPr>
                <p:nvPr/>
              </p:nvSpPr>
              <p:spPr bwMode="auto">
                <a:xfrm>
                  <a:off x="1341" y="2228"/>
                  <a:ext cx="482" cy="9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sp>
            <p:nvSpPr>
              <p:cNvPr id="867" name="Rectangle 121"/>
              <p:cNvSpPr>
                <a:spLocks noChangeArrowheads="1"/>
              </p:cNvSpPr>
              <p:nvPr/>
            </p:nvSpPr>
            <p:spPr bwMode="auto">
              <a:xfrm>
                <a:off x="729" y="2710"/>
                <a:ext cx="180" cy="360"/>
              </a:xfrm>
              <a:prstGeom prst="rect">
                <a:avLst/>
              </a:prstGeom>
              <a:solidFill>
                <a:srgbClr val="FF66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868" name="Rectangle 122"/>
              <p:cNvSpPr>
                <a:spLocks noChangeArrowheads="1"/>
              </p:cNvSpPr>
              <p:nvPr/>
            </p:nvSpPr>
            <p:spPr bwMode="auto">
              <a:xfrm>
                <a:off x="611" y="2710"/>
                <a:ext cx="180" cy="360"/>
              </a:xfrm>
              <a:prstGeom prst="rect">
                <a:avLst/>
              </a:prstGeom>
              <a:solidFill>
                <a:srgbClr val="FF66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</p:grpSp>
        <p:sp>
          <p:nvSpPr>
            <p:cNvPr id="204" name="Rectangle 2048"/>
            <p:cNvSpPr/>
            <p:nvPr/>
          </p:nvSpPr>
          <p:spPr>
            <a:xfrm rot="19316935">
              <a:off x="2009642" y="2868998"/>
              <a:ext cx="287649" cy="228691"/>
            </a:xfrm>
            <a:custGeom>
              <a:avLst/>
              <a:gdLst/>
              <a:ahLst/>
              <a:cxnLst/>
              <a:rect l="l" t="t" r="r" b="b"/>
              <a:pathLst>
                <a:path w="387791" h="308307">
                  <a:moveTo>
                    <a:pt x="387791" y="42914"/>
                  </a:moveTo>
                  <a:lnTo>
                    <a:pt x="330113" y="308307"/>
                  </a:lnTo>
                  <a:lnTo>
                    <a:pt x="280800" y="297590"/>
                  </a:lnTo>
                  <a:lnTo>
                    <a:pt x="280399" y="300363"/>
                  </a:lnTo>
                  <a:lnTo>
                    <a:pt x="81242" y="271588"/>
                  </a:lnTo>
                  <a:lnTo>
                    <a:pt x="0" y="271588"/>
                  </a:lnTo>
                  <a:lnTo>
                    <a:pt x="0" y="0"/>
                  </a:lnTo>
                  <a:lnTo>
                    <a:pt x="81371" y="0"/>
                  </a:lnTo>
                  <a:lnTo>
                    <a:pt x="81371" y="167138"/>
                  </a:lnTo>
                  <a:lnTo>
                    <a:pt x="271551" y="194616"/>
                  </a:lnTo>
                  <a:lnTo>
                    <a:pt x="308276" y="2563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07" name="Rectangle 2048"/>
            <p:cNvSpPr/>
            <p:nvPr/>
          </p:nvSpPr>
          <p:spPr>
            <a:xfrm rot="3233047">
              <a:off x="3597142" y="3355094"/>
              <a:ext cx="287649" cy="228691"/>
            </a:xfrm>
            <a:custGeom>
              <a:avLst/>
              <a:gdLst/>
              <a:ahLst/>
              <a:cxnLst/>
              <a:rect l="l" t="t" r="r" b="b"/>
              <a:pathLst>
                <a:path w="387791" h="308307">
                  <a:moveTo>
                    <a:pt x="387791" y="42914"/>
                  </a:moveTo>
                  <a:lnTo>
                    <a:pt x="330113" y="308307"/>
                  </a:lnTo>
                  <a:lnTo>
                    <a:pt x="280800" y="297590"/>
                  </a:lnTo>
                  <a:lnTo>
                    <a:pt x="280399" y="300363"/>
                  </a:lnTo>
                  <a:lnTo>
                    <a:pt x="81242" y="271588"/>
                  </a:lnTo>
                  <a:lnTo>
                    <a:pt x="0" y="271588"/>
                  </a:lnTo>
                  <a:lnTo>
                    <a:pt x="0" y="0"/>
                  </a:lnTo>
                  <a:lnTo>
                    <a:pt x="81371" y="0"/>
                  </a:lnTo>
                  <a:lnTo>
                    <a:pt x="81371" y="167138"/>
                  </a:lnTo>
                  <a:lnTo>
                    <a:pt x="271551" y="194616"/>
                  </a:lnTo>
                  <a:lnTo>
                    <a:pt x="308276" y="2563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08" name="Rectangle 2048"/>
            <p:cNvSpPr/>
            <p:nvPr/>
          </p:nvSpPr>
          <p:spPr>
            <a:xfrm rot="4464168">
              <a:off x="3726316" y="3701793"/>
              <a:ext cx="289557" cy="230208"/>
            </a:xfrm>
            <a:custGeom>
              <a:avLst/>
              <a:gdLst/>
              <a:ahLst/>
              <a:cxnLst/>
              <a:rect l="l" t="t" r="r" b="b"/>
              <a:pathLst>
                <a:path w="387791" h="308307">
                  <a:moveTo>
                    <a:pt x="387791" y="42914"/>
                  </a:moveTo>
                  <a:lnTo>
                    <a:pt x="330113" y="308307"/>
                  </a:lnTo>
                  <a:lnTo>
                    <a:pt x="280800" y="297590"/>
                  </a:lnTo>
                  <a:lnTo>
                    <a:pt x="280399" y="300363"/>
                  </a:lnTo>
                  <a:lnTo>
                    <a:pt x="81242" y="271588"/>
                  </a:lnTo>
                  <a:lnTo>
                    <a:pt x="0" y="271588"/>
                  </a:lnTo>
                  <a:lnTo>
                    <a:pt x="0" y="0"/>
                  </a:lnTo>
                  <a:lnTo>
                    <a:pt x="81371" y="0"/>
                  </a:lnTo>
                  <a:lnTo>
                    <a:pt x="81371" y="167138"/>
                  </a:lnTo>
                  <a:lnTo>
                    <a:pt x="271551" y="194616"/>
                  </a:lnTo>
                  <a:lnTo>
                    <a:pt x="308276" y="2563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40" name="Rectangle 839"/>
            <p:cNvSpPr/>
            <p:nvPr/>
          </p:nvSpPr>
          <p:spPr>
            <a:xfrm rot="1044120">
              <a:off x="1762814" y="2717278"/>
              <a:ext cx="2727824" cy="1288955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grpSp>
          <p:nvGrpSpPr>
            <p:cNvPr id="255" name="Group 83"/>
            <p:cNvGrpSpPr>
              <a:grpSpLocks/>
            </p:cNvGrpSpPr>
            <p:nvPr/>
          </p:nvGrpSpPr>
          <p:grpSpPr bwMode="auto">
            <a:xfrm rot="17241389">
              <a:off x="988513" y="3075016"/>
              <a:ext cx="913926" cy="767076"/>
              <a:chOff x="312" y="2511"/>
              <a:chExt cx="890" cy="747"/>
            </a:xfrm>
          </p:grpSpPr>
          <p:grpSp>
            <p:nvGrpSpPr>
              <p:cNvPr id="256" name="Group 84"/>
              <p:cNvGrpSpPr>
                <a:grpSpLocks/>
              </p:cNvGrpSpPr>
              <p:nvPr/>
            </p:nvGrpSpPr>
            <p:grpSpPr bwMode="auto">
              <a:xfrm>
                <a:off x="312" y="2522"/>
                <a:ext cx="890" cy="736"/>
                <a:chOff x="1395" y="2645"/>
                <a:chExt cx="1729" cy="1422"/>
              </a:xfrm>
            </p:grpSpPr>
            <p:sp>
              <p:nvSpPr>
                <p:cNvPr id="350" name="Oval 85"/>
                <p:cNvSpPr>
                  <a:spLocks noChangeArrowheads="1"/>
                </p:cNvSpPr>
                <p:nvPr/>
              </p:nvSpPr>
              <p:spPr bwMode="auto">
                <a:xfrm>
                  <a:off x="2061" y="2871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360" name="Oval 86"/>
                <p:cNvSpPr>
                  <a:spLocks noChangeArrowheads="1"/>
                </p:cNvSpPr>
                <p:nvPr/>
              </p:nvSpPr>
              <p:spPr bwMode="auto">
                <a:xfrm>
                  <a:off x="1961" y="2871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361" name="Oval 87"/>
                <p:cNvSpPr>
                  <a:spLocks noChangeArrowheads="1"/>
                </p:cNvSpPr>
                <p:nvPr/>
              </p:nvSpPr>
              <p:spPr bwMode="auto">
                <a:xfrm>
                  <a:off x="2061" y="3089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363" name="Oval 88"/>
                <p:cNvSpPr>
                  <a:spLocks noChangeArrowheads="1"/>
                </p:cNvSpPr>
                <p:nvPr/>
              </p:nvSpPr>
              <p:spPr bwMode="auto">
                <a:xfrm>
                  <a:off x="1961" y="3089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367" name="Oval 89"/>
                <p:cNvSpPr>
                  <a:spLocks noChangeArrowheads="1"/>
                </p:cNvSpPr>
                <p:nvPr/>
              </p:nvSpPr>
              <p:spPr bwMode="auto">
                <a:xfrm>
                  <a:off x="2061" y="2661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368" name="Oval 90"/>
                <p:cNvSpPr>
                  <a:spLocks noChangeArrowheads="1"/>
                </p:cNvSpPr>
                <p:nvPr/>
              </p:nvSpPr>
              <p:spPr bwMode="auto">
                <a:xfrm>
                  <a:off x="1961" y="2661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grpSp>
              <p:nvGrpSpPr>
                <p:cNvPr id="372" name="Group 91"/>
                <p:cNvGrpSpPr>
                  <a:grpSpLocks/>
                </p:cNvGrpSpPr>
                <p:nvPr/>
              </p:nvGrpSpPr>
              <p:grpSpPr bwMode="auto">
                <a:xfrm rot="-2741174">
                  <a:off x="1818" y="2294"/>
                  <a:ext cx="489" cy="1193"/>
                  <a:chOff x="1337" y="2225"/>
                  <a:chExt cx="489" cy="1193"/>
                </a:xfrm>
              </p:grpSpPr>
              <p:sp>
                <p:nvSpPr>
                  <p:cNvPr id="404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405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373" name="Group 94"/>
                <p:cNvGrpSpPr>
                  <a:grpSpLocks/>
                </p:cNvGrpSpPr>
                <p:nvPr/>
              </p:nvGrpSpPr>
              <p:grpSpPr bwMode="auto">
                <a:xfrm rot="2741174" flipH="1">
                  <a:off x="2212" y="2293"/>
                  <a:ext cx="489" cy="1194"/>
                  <a:chOff x="1337" y="2224"/>
                  <a:chExt cx="489" cy="1194"/>
                </a:xfrm>
              </p:grpSpPr>
              <p:sp>
                <p:nvSpPr>
                  <p:cNvPr id="402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403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4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374" name="Group 97"/>
                <p:cNvGrpSpPr>
                  <a:grpSpLocks/>
                </p:cNvGrpSpPr>
                <p:nvPr/>
              </p:nvGrpSpPr>
              <p:grpSpPr bwMode="auto">
                <a:xfrm rot="2741174" flipH="1">
                  <a:off x="2282" y="2367"/>
                  <a:ext cx="489" cy="1195"/>
                  <a:chOff x="1337" y="2225"/>
                  <a:chExt cx="489" cy="1195"/>
                </a:xfrm>
              </p:grpSpPr>
              <p:sp>
                <p:nvSpPr>
                  <p:cNvPr id="384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385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6"/>
                    <a:ext cx="489" cy="984"/>
                  </a:xfrm>
                  <a:prstGeom prst="ellipse">
                    <a:avLst/>
                  </a:prstGeom>
                  <a:solidFill>
                    <a:srgbClr val="FCBE0E"/>
                  </a:solidFill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375" name="Group 100"/>
                <p:cNvGrpSpPr>
                  <a:grpSpLocks/>
                </p:cNvGrpSpPr>
                <p:nvPr/>
              </p:nvGrpSpPr>
              <p:grpSpPr bwMode="auto">
                <a:xfrm rot="-2741174">
                  <a:off x="1747" y="2369"/>
                  <a:ext cx="489" cy="1193"/>
                  <a:chOff x="1337" y="2226"/>
                  <a:chExt cx="489" cy="1193"/>
                </a:xfrm>
              </p:grpSpPr>
              <p:sp>
                <p:nvSpPr>
                  <p:cNvPr id="382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6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383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6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</p:grpSp>
          <p:sp>
            <p:nvSpPr>
              <p:cNvPr id="257" name="Oval 103"/>
              <p:cNvSpPr>
                <a:spLocks noChangeArrowheads="1"/>
              </p:cNvSpPr>
              <p:nvPr/>
            </p:nvSpPr>
            <p:spPr bwMode="auto">
              <a:xfrm>
                <a:off x="661" y="2638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258" name="Oval 104"/>
              <p:cNvSpPr>
                <a:spLocks noChangeArrowheads="1"/>
              </p:cNvSpPr>
              <p:nvPr/>
            </p:nvSpPr>
            <p:spPr bwMode="auto">
              <a:xfrm>
                <a:off x="609" y="2638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259" name="Oval 105"/>
              <p:cNvSpPr>
                <a:spLocks noChangeArrowheads="1"/>
              </p:cNvSpPr>
              <p:nvPr/>
            </p:nvSpPr>
            <p:spPr bwMode="auto">
              <a:xfrm>
                <a:off x="661" y="2751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260" name="Oval 106"/>
              <p:cNvSpPr>
                <a:spLocks noChangeArrowheads="1"/>
              </p:cNvSpPr>
              <p:nvPr/>
            </p:nvSpPr>
            <p:spPr bwMode="auto">
              <a:xfrm>
                <a:off x="609" y="2751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261" name="Oval 107"/>
              <p:cNvSpPr>
                <a:spLocks noChangeArrowheads="1"/>
              </p:cNvSpPr>
              <p:nvPr/>
            </p:nvSpPr>
            <p:spPr bwMode="auto">
              <a:xfrm>
                <a:off x="661" y="2530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262" name="Oval 108"/>
              <p:cNvSpPr>
                <a:spLocks noChangeArrowheads="1"/>
              </p:cNvSpPr>
              <p:nvPr/>
            </p:nvSpPr>
            <p:spPr bwMode="auto">
              <a:xfrm>
                <a:off x="609" y="2530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grpSp>
            <p:nvGrpSpPr>
              <p:cNvPr id="263" name="Group 109"/>
              <p:cNvGrpSpPr>
                <a:grpSpLocks/>
              </p:cNvGrpSpPr>
              <p:nvPr/>
            </p:nvGrpSpPr>
            <p:grpSpPr bwMode="auto">
              <a:xfrm rot="-2741174">
                <a:off x="534" y="2341"/>
                <a:ext cx="253" cy="615"/>
                <a:chOff x="1335" y="2228"/>
                <a:chExt cx="494" cy="1189"/>
              </a:xfrm>
            </p:grpSpPr>
            <p:sp>
              <p:nvSpPr>
                <p:cNvPr id="330" name="Oval 110"/>
                <p:cNvSpPr>
                  <a:spLocks noChangeArrowheads="1"/>
                </p:cNvSpPr>
                <p:nvPr/>
              </p:nvSpPr>
              <p:spPr bwMode="auto">
                <a:xfrm>
                  <a:off x="1335" y="2438"/>
                  <a:ext cx="494" cy="97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340" name="Oval 111"/>
                <p:cNvSpPr>
                  <a:spLocks noChangeArrowheads="1"/>
                </p:cNvSpPr>
                <p:nvPr/>
              </p:nvSpPr>
              <p:spPr bwMode="auto">
                <a:xfrm>
                  <a:off x="1335" y="2228"/>
                  <a:ext cx="494" cy="97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264" name="Group 112"/>
              <p:cNvGrpSpPr>
                <a:grpSpLocks/>
              </p:cNvGrpSpPr>
              <p:nvPr/>
            </p:nvGrpSpPr>
            <p:grpSpPr bwMode="auto">
              <a:xfrm rot="2741174" flipH="1">
                <a:off x="728" y="2354"/>
                <a:ext cx="314" cy="627"/>
                <a:chOff x="1226" y="2231"/>
                <a:chExt cx="616" cy="1219"/>
              </a:xfrm>
            </p:grpSpPr>
            <p:sp>
              <p:nvSpPr>
                <p:cNvPr id="278" name="Oval 113"/>
                <p:cNvSpPr>
                  <a:spLocks noChangeArrowheads="1"/>
                </p:cNvSpPr>
                <p:nvPr/>
              </p:nvSpPr>
              <p:spPr bwMode="auto">
                <a:xfrm>
                  <a:off x="1346" y="2440"/>
                  <a:ext cx="496" cy="98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279" name="Oval 114"/>
                <p:cNvSpPr>
                  <a:spLocks noChangeArrowheads="1"/>
                </p:cNvSpPr>
                <p:nvPr/>
              </p:nvSpPr>
              <p:spPr bwMode="auto">
                <a:xfrm>
                  <a:off x="1346" y="2231"/>
                  <a:ext cx="496" cy="98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280" name="Oval 113"/>
                <p:cNvSpPr>
                  <a:spLocks noChangeArrowheads="1"/>
                </p:cNvSpPr>
                <p:nvPr/>
              </p:nvSpPr>
              <p:spPr bwMode="auto">
                <a:xfrm>
                  <a:off x="1226" y="2467"/>
                  <a:ext cx="496" cy="98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281" name="Oval 113"/>
                <p:cNvSpPr>
                  <a:spLocks noChangeArrowheads="1"/>
                </p:cNvSpPr>
                <p:nvPr/>
              </p:nvSpPr>
              <p:spPr bwMode="auto">
                <a:xfrm>
                  <a:off x="1235" y="2248"/>
                  <a:ext cx="496" cy="98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266" name="Group 118"/>
              <p:cNvGrpSpPr>
                <a:grpSpLocks/>
              </p:cNvGrpSpPr>
              <p:nvPr/>
            </p:nvGrpSpPr>
            <p:grpSpPr bwMode="auto">
              <a:xfrm rot="-2741174">
                <a:off x="498" y="2379"/>
                <a:ext cx="253" cy="615"/>
                <a:chOff x="1341" y="2228"/>
                <a:chExt cx="482" cy="1189"/>
              </a:xfrm>
            </p:grpSpPr>
            <p:sp>
              <p:nvSpPr>
                <p:cNvPr id="269" name="Oval 119"/>
                <p:cNvSpPr>
                  <a:spLocks noChangeArrowheads="1"/>
                </p:cNvSpPr>
                <p:nvPr/>
              </p:nvSpPr>
              <p:spPr bwMode="auto">
                <a:xfrm>
                  <a:off x="1341" y="2438"/>
                  <a:ext cx="482" cy="9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270" name="Oval 120"/>
                <p:cNvSpPr>
                  <a:spLocks noChangeArrowheads="1"/>
                </p:cNvSpPr>
                <p:nvPr/>
              </p:nvSpPr>
              <p:spPr bwMode="auto">
                <a:xfrm>
                  <a:off x="1341" y="2228"/>
                  <a:ext cx="482" cy="9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sp>
            <p:nvSpPr>
              <p:cNvPr id="267" name="Rectangle 121"/>
              <p:cNvSpPr>
                <a:spLocks noChangeArrowheads="1"/>
              </p:cNvSpPr>
              <p:nvPr/>
            </p:nvSpPr>
            <p:spPr bwMode="auto">
              <a:xfrm>
                <a:off x="729" y="2710"/>
                <a:ext cx="180" cy="360"/>
              </a:xfrm>
              <a:prstGeom prst="rect">
                <a:avLst/>
              </a:prstGeom>
              <a:solidFill>
                <a:srgbClr val="FF66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268" name="Rectangle 122"/>
              <p:cNvSpPr>
                <a:spLocks noChangeArrowheads="1"/>
              </p:cNvSpPr>
              <p:nvPr/>
            </p:nvSpPr>
            <p:spPr bwMode="auto">
              <a:xfrm>
                <a:off x="611" y="2710"/>
                <a:ext cx="180" cy="360"/>
              </a:xfrm>
              <a:prstGeom prst="rect">
                <a:avLst/>
              </a:prstGeom>
              <a:solidFill>
                <a:srgbClr val="FF66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</p:grpSp>
        <p:grpSp>
          <p:nvGrpSpPr>
            <p:cNvPr id="602" name="Group 601"/>
            <p:cNvGrpSpPr/>
            <p:nvPr/>
          </p:nvGrpSpPr>
          <p:grpSpPr>
            <a:xfrm rot="16807814">
              <a:off x="721531" y="3340223"/>
              <a:ext cx="399640" cy="641172"/>
              <a:chOff x="942542" y="1611147"/>
              <a:chExt cx="1685925" cy="2704871"/>
            </a:xfrm>
          </p:grpSpPr>
          <p:sp>
            <p:nvSpPr>
              <p:cNvPr id="603" name="Freeform 30"/>
              <p:cNvSpPr>
                <a:spLocks/>
              </p:cNvSpPr>
              <p:nvPr/>
            </p:nvSpPr>
            <p:spPr bwMode="auto">
              <a:xfrm>
                <a:off x="2147466" y="2757475"/>
                <a:ext cx="182567" cy="1558541"/>
              </a:xfrm>
              <a:custGeom>
                <a:avLst/>
                <a:gdLst>
                  <a:gd name="T0" fmla="*/ 289819556 w 115"/>
                  <a:gd name="T1" fmla="*/ 0 h 108"/>
                  <a:gd name="T2" fmla="*/ 264617925 w 115"/>
                  <a:gd name="T3" fmla="*/ 272176875 h 108"/>
                  <a:gd name="T4" fmla="*/ 0 w 115"/>
                  <a:gd name="T5" fmla="*/ 196572188 h 1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5" h="108">
                    <a:moveTo>
                      <a:pt x="115" y="0"/>
                    </a:moveTo>
                    <a:lnTo>
                      <a:pt x="105" y="108"/>
                    </a:lnTo>
                    <a:lnTo>
                      <a:pt x="0" y="78"/>
                    </a:lnTo>
                  </a:path>
                </a:pathLst>
              </a:custGeom>
              <a:noFill/>
              <a:ln w="3810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1432" tIns="25716" rIns="51432" bIns="25716" anchor="ctr">
                <a:spAutoFit/>
              </a:bodyPr>
              <a:lstStyle/>
              <a:p>
                <a:pPr defTabSz="342900"/>
                <a:endParaRPr lang="en-GB" sz="1013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604" name="AutoShape 34"/>
              <p:cNvSpPr>
                <a:spLocks noChangeArrowheads="1"/>
              </p:cNvSpPr>
              <p:nvPr/>
            </p:nvSpPr>
            <p:spPr bwMode="auto">
              <a:xfrm>
                <a:off x="942542" y="1611147"/>
                <a:ext cx="1685925" cy="2447843"/>
              </a:xfrm>
              <a:prstGeom prst="star32">
                <a:avLst>
                  <a:gd name="adj" fmla="val 44736"/>
                </a:avLst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605" name="Freeform 249"/>
              <p:cNvSpPr>
                <a:spLocks/>
              </p:cNvSpPr>
              <p:nvPr/>
            </p:nvSpPr>
            <p:spPr bwMode="auto">
              <a:xfrm flipH="1">
                <a:off x="1247344" y="2757478"/>
                <a:ext cx="182559" cy="1558540"/>
              </a:xfrm>
              <a:custGeom>
                <a:avLst/>
                <a:gdLst>
                  <a:gd name="T0" fmla="*/ 289816381 w 115"/>
                  <a:gd name="T1" fmla="*/ 0 h 108"/>
                  <a:gd name="T2" fmla="*/ 264614888 w 115"/>
                  <a:gd name="T3" fmla="*/ 272176875 h 108"/>
                  <a:gd name="T4" fmla="*/ 0 w 115"/>
                  <a:gd name="T5" fmla="*/ 196572188 h 1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5" h="108">
                    <a:moveTo>
                      <a:pt x="115" y="0"/>
                    </a:moveTo>
                    <a:lnTo>
                      <a:pt x="105" y="108"/>
                    </a:lnTo>
                    <a:lnTo>
                      <a:pt x="0" y="78"/>
                    </a:lnTo>
                  </a:path>
                </a:pathLst>
              </a:custGeom>
              <a:noFill/>
              <a:ln w="3810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1432" tIns="25716" rIns="51432" bIns="25716" anchor="ctr">
                <a:spAutoFit/>
              </a:bodyPr>
              <a:lstStyle/>
              <a:p>
                <a:pPr defTabSz="342900"/>
                <a:endParaRPr lang="en-GB" sz="1013">
                  <a:solidFill>
                    <a:prstClr val="black"/>
                  </a:solidFill>
                  <a:latin typeface="Corbel"/>
                </a:endParaRPr>
              </a:p>
            </p:txBody>
          </p:sp>
        </p:grpSp>
        <p:grpSp>
          <p:nvGrpSpPr>
            <p:cNvPr id="196" name="Group 83"/>
            <p:cNvGrpSpPr>
              <a:grpSpLocks/>
            </p:cNvGrpSpPr>
            <p:nvPr/>
          </p:nvGrpSpPr>
          <p:grpSpPr bwMode="auto">
            <a:xfrm rot="3070011">
              <a:off x="1475144" y="1540431"/>
              <a:ext cx="913926" cy="767077"/>
              <a:chOff x="312" y="2511"/>
              <a:chExt cx="890" cy="747"/>
            </a:xfrm>
          </p:grpSpPr>
          <p:grpSp>
            <p:nvGrpSpPr>
              <p:cNvPr id="197" name="Group 84"/>
              <p:cNvGrpSpPr>
                <a:grpSpLocks/>
              </p:cNvGrpSpPr>
              <p:nvPr/>
            </p:nvGrpSpPr>
            <p:grpSpPr bwMode="auto">
              <a:xfrm>
                <a:off x="312" y="2522"/>
                <a:ext cx="890" cy="736"/>
                <a:chOff x="1395" y="2645"/>
                <a:chExt cx="1729" cy="1422"/>
              </a:xfrm>
            </p:grpSpPr>
            <p:sp>
              <p:nvSpPr>
                <p:cNvPr id="290" name="Oval 85"/>
                <p:cNvSpPr>
                  <a:spLocks noChangeArrowheads="1"/>
                </p:cNvSpPr>
                <p:nvPr/>
              </p:nvSpPr>
              <p:spPr bwMode="auto">
                <a:xfrm>
                  <a:off x="2061" y="2871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291" name="Oval 86"/>
                <p:cNvSpPr>
                  <a:spLocks noChangeArrowheads="1"/>
                </p:cNvSpPr>
                <p:nvPr/>
              </p:nvSpPr>
              <p:spPr bwMode="auto">
                <a:xfrm>
                  <a:off x="1961" y="2871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292" name="Oval 87"/>
                <p:cNvSpPr>
                  <a:spLocks noChangeArrowheads="1"/>
                </p:cNvSpPr>
                <p:nvPr/>
              </p:nvSpPr>
              <p:spPr bwMode="auto">
                <a:xfrm>
                  <a:off x="2061" y="3089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293" name="Oval 88"/>
                <p:cNvSpPr>
                  <a:spLocks noChangeArrowheads="1"/>
                </p:cNvSpPr>
                <p:nvPr/>
              </p:nvSpPr>
              <p:spPr bwMode="auto">
                <a:xfrm>
                  <a:off x="1961" y="3089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294" name="Oval 89"/>
                <p:cNvSpPr>
                  <a:spLocks noChangeArrowheads="1"/>
                </p:cNvSpPr>
                <p:nvPr/>
              </p:nvSpPr>
              <p:spPr bwMode="auto">
                <a:xfrm>
                  <a:off x="2061" y="2661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295" name="Oval 90"/>
                <p:cNvSpPr>
                  <a:spLocks noChangeArrowheads="1"/>
                </p:cNvSpPr>
                <p:nvPr/>
              </p:nvSpPr>
              <p:spPr bwMode="auto">
                <a:xfrm>
                  <a:off x="1961" y="2661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grpSp>
              <p:nvGrpSpPr>
                <p:cNvPr id="296" name="Group 91"/>
                <p:cNvGrpSpPr>
                  <a:grpSpLocks/>
                </p:cNvGrpSpPr>
                <p:nvPr/>
              </p:nvGrpSpPr>
              <p:grpSpPr bwMode="auto">
                <a:xfrm rot="-2741174">
                  <a:off x="1818" y="2294"/>
                  <a:ext cx="489" cy="1193"/>
                  <a:chOff x="1337" y="2225"/>
                  <a:chExt cx="489" cy="1193"/>
                </a:xfrm>
              </p:grpSpPr>
              <p:sp>
                <p:nvSpPr>
                  <p:cNvPr id="306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307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297" name="Group 94"/>
                <p:cNvGrpSpPr>
                  <a:grpSpLocks/>
                </p:cNvGrpSpPr>
                <p:nvPr/>
              </p:nvGrpSpPr>
              <p:grpSpPr bwMode="auto">
                <a:xfrm rot="2741174" flipH="1">
                  <a:off x="2212" y="2293"/>
                  <a:ext cx="489" cy="1194"/>
                  <a:chOff x="1337" y="2224"/>
                  <a:chExt cx="489" cy="1194"/>
                </a:xfrm>
              </p:grpSpPr>
              <p:sp>
                <p:nvSpPr>
                  <p:cNvPr id="304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305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4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298" name="Group 97"/>
                <p:cNvGrpSpPr>
                  <a:grpSpLocks/>
                </p:cNvGrpSpPr>
                <p:nvPr/>
              </p:nvGrpSpPr>
              <p:grpSpPr bwMode="auto">
                <a:xfrm rot="2741174" flipH="1">
                  <a:off x="2282" y="2367"/>
                  <a:ext cx="489" cy="1195"/>
                  <a:chOff x="1337" y="2225"/>
                  <a:chExt cx="489" cy="1195"/>
                </a:xfrm>
              </p:grpSpPr>
              <p:sp>
                <p:nvSpPr>
                  <p:cNvPr id="302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303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6"/>
                    <a:ext cx="489" cy="984"/>
                  </a:xfrm>
                  <a:prstGeom prst="ellipse">
                    <a:avLst/>
                  </a:prstGeom>
                  <a:solidFill>
                    <a:srgbClr val="FCBE0E"/>
                  </a:solidFill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299" name="Group 100"/>
                <p:cNvGrpSpPr>
                  <a:grpSpLocks/>
                </p:cNvGrpSpPr>
                <p:nvPr/>
              </p:nvGrpSpPr>
              <p:grpSpPr bwMode="auto">
                <a:xfrm rot="-2741174">
                  <a:off x="1747" y="2369"/>
                  <a:ext cx="489" cy="1193"/>
                  <a:chOff x="1337" y="2226"/>
                  <a:chExt cx="489" cy="1193"/>
                </a:xfrm>
              </p:grpSpPr>
              <p:sp>
                <p:nvSpPr>
                  <p:cNvPr id="300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6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301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6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</p:grpSp>
          <p:sp>
            <p:nvSpPr>
              <p:cNvPr id="198" name="Oval 103"/>
              <p:cNvSpPr>
                <a:spLocks noChangeArrowheads="1"/>
              </p:cNvSpPr>
              <p:nvPr/>
            </p:nvSpPr>
            <p:spPr bwMode="auto">
              <a:xfrm>
                <a:off x="661" y="2638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199" name="Oval 104"/>
              <p:cNvSpPr>
                <a:spLocks noChangeArrowheads="1"/>
              </p:cNvSpPr>
              <p:nvPr/>
            </p:nvSpPr>
            <p:spPr bwMode="auto">
              <a:xfrm>
                <a:off x="609" y="2638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200" name="Oval 105"/>
              <p:cNvSpPr>
                <a:spLocks noChangeArrowheads="1"/>
              </p:cNvSpPr>
              <p:nvPr/>
            </p:nvSpPr>
            <p:spPr bwMode="auto">
              <a:xfrm>
                <a:off x="661" y="2751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201" name="Oval 106"/>
              <p:cNvSpPr>
                <a:spLocks noChangeArrowheads="1"/>
              </p:cNvSpPr>
              <p:nvPr/>
            </p:nvSpPr>
            <p:spPr bwMode="auto">
              <a:xfrm>
                <a:off x="609" y="2751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202" name="Oval 107"/>
              <p:cNvSpPr>
                <a:spLocks noChangeArrowheads="1"/>
              </p:cNvSpPr>
              <p:nvPr/>
            </p:nvSpPr>
            <p:spPr bwMode="auto">
              <a:xfrm>
                <a:off x="661" y="2530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211" name="Oval 108"/>
              <p:cNvSpPr>
                <a:spLocks noChangeArrowheads="1"/>
              </p:cNvSpPr>
              <p:nvPr/>
            </p:nvSpPr>
            <p:spPr bwMode="auto">
              <a:xfrm>
                <a:off x="609" y="2530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grpSp>
            <p:nvGrpSpPr>
              <p:cNvPr id="212" name="Group 109"/>
              <p:cNvGrpSpPr>
                <a:grpSpLocks/>
              </p:cNvGrpSpPr>
              <p:nvPr/>
            </p:nvGrpSpPr>
            <p:grpSpPr bwMode="auto">
              <a:xfrm rot="-2741174">
                <a:off x="534" y="2341"/>
                <a:ext cx="253" cy="615"/>
                <a:chOff x="1335" y="2228"/>
                <a:chExt cx="494" cy="1189"/>
              </a:xfrm>
            </p:grpSpPr>
            <p:sp>
              <p:nvSpPr>
                <p:cNvPr id="288" name="Oval 110"/>
                <p:cNvSpPr>
                  <a:spLocks noChangeArrowheads="1"/>
                </p:cNvSpPr>
                <p:nvPr/>
              </p:nvSpPr>
              <p:spPr bwMode="auto">
                <a:xfrm>
                  <a:off x="1335" y="2438"/>
                  <a:ext cx="494" cy="97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289" name="Oval 111"/>
                <p:cNvSpPr>
                  <a:spLocks noChangeArrowheads="1"/>
                </p:cNvSpPr>
                <p:nvPr/>
              </p:nvSpPr>
              <p:spPr bwMode="auto">
                <a:xfrm>
                  <a:off x="1335" y="2228"/>
                  <a:ext cx="494" cy="97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213" name="Group 112"/>
              <p:cNvGrpSpPr>
                <a:grpSpLocks/>
              </p:cNvGrpSpPr>
              <p:nvPr/>
            </p:nvGrpSpPr>
            <p:grpSpPr bwMode="auto">
              <a:xfrm rot="2741174" flipH="1">
                <a:off x="739" y="2331"/>
                <a:ext cx="253" cy="613"/>
                <a:chOff x="1347" y="2231"/>
                <a:chExt cx="494" cy="1192"/>
              </a:xfrm>
            </p:grpSpPr>
            <p:sp>
              <p:nvSpPr>
                <p:cNvPr id="284" name="Oval 113"/>
                <p:cNvSpPr>
                  <a:spLocks noChangeArrowheads="1"/>
                </p:cNvSpPr>
                <p:nvPr/>
              </p:nvSpPr>
              <p:spPr bwMode="auto">
                <a:xfrm>
                  <a:off x="1347" y="2440"/>
                  <a:ext cx="494" cy="98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285" name="Oval 114"/>
                <p:cNvSpPr>
                  <a:spLocks noChangeArrowheads="1"/>
                </p:cNvSpPr>
                <p:nvPr/>
              </p:nvSpPr>
              <p:spPr bwMode="auto">
                <a:xfrm>
                  <a:off x="1347" y="2231"/>
                  <a:ext cx="494" cy="98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214" name="Group 115"/>
              <p:cNvGrpSpPr>
                <a:grpSpLocks/>
              </p:cNvGrpSpPr>
              <p:nvPr/>
            </p:nvGrpSpPr>
            <p:grpSpPr bwMode="auto">
              <a:xfrm rot="2741174" flipH="1">
                <a:off x="769" y="2386"/>
                <a:ext cx="257" cy="592"/>
                <a:chOff x="1335" y="2232"/>
                <a:chExt cx="485" cy="1136"/>
              </a:xfrm>
            </p:grpSpPr>
            <p:sp>
              <p:nvSpPr>
                <p:cNvPr id="282" name="Oval 116"/>
                <p:cNvSpPr>
                  <a:spLocks noChangeArrowheads="1"/>
                </p:cNvSpPr>
                <p:nvPr/>
              </p:nvSpPr>
              <p:spPr bwMode="auto">
                <a:xfrm>
                  <a:off x="1335" y="2397"/>
                  <a:ext cx="477" cy="9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283" name="Oval 117"/>
                <p:cNvSpPr>
                  <a:spLocks noChangeArrowheads="1"/>
                </p:cNvSpPr>
                <p:nvPr/>
              </p:nvSpPr>
              <p:spPr bwMode="auto">
                <a:xfrm>
                  <a:off x="1343" y="2232"/>
                  <a:ext cx="477" cy="9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272" name="Group 118"/>
              <p:cNvGrpSpPr>
                <a:grpSpLocks/>
              </p:cNvGrpSpPr>
              <p:nvPr/>
            </p:nvGrpSpPr>
            <p:grpSpPr bwMode="auto">
              <a:xfrm rot="-2741174">
                <a:off x="498" y="2379"/>
                <a:ext cx="253" cy="615"/>
                <a:chOff x="1341" y="2228"/>
                <a:chExt cx="482" cy="1189"/>
              </a:xfrm>
            </p:grpSpPr>
            <p:sp>
              <p:nvSpPr>
                <p:cNvPr id="276" name="Oval 119"/>
                <p:cNvSpPr>
                  <a:spLocks noChangeArrowheads="1"/>
                </p:cNvSpPr>
                <p:nvPr/>
              </p:nvSpPr>
              <p:spPr bwMode="auto">
                <a:xfrm>
                  <a:off x="1341" y="2438"/>
                  <a:ext cx="482" cy="9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277" name="Oval 120"/>
                <p:cNvSpPr>
                  <a:spLocks noChangeArrowheads="1"/>
                </p:cNvSpPr>
                <p:nvPr/>
              </p:nvSpPr>
              <p:spPr bwMode="auto">
                <a:xfrm>
                  <a:off x="1341" y="2228"/>
                  <a:ext cx="482" cy="9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sp>
            <p:nvSpPr>
              <p:cNvPr id="274" name="Rectangle 121"/>
              <p:cNvSpPr>
                <a:spLocks noChangeArrowheads="1"/>
              </p:cNvSpPr>
              <p:nvPr/>
            </p:nvSpPr>
            <p:spPr bwMode="auto">
              <a:xfrm>
                <a:off x="729" y="2710"/>
                <a:ext cx="180" cy="360"/>
              </a:xfrm>
              <a:prstGeom prst="rect">
                <a:avLst/>
              </a:prstGeom>
              <a:solidFill>
                <a:srgbClr val="FF66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275" name="Rectangle 122"/>
              <p:cNvSpPr>
                <a:spLocks noChangeArrowheads="1"/>
              </p:cNvSpPr>
              <p:nvPr/>
            </p:nvSpPr>
            <p:spPr bwMode="auto">
              <a:xfrm>
                <a:off x="611" y="2710"/>
                <a:ext cx="180" cy="360"/>
              </a:xfrm>
              <a:prstGeom prst="rect">
                <a:avLst/>
              </a:prstGeom>
              <a:solidFill>
                <a:srgbClr val="FF66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</p:grpSp>
        <p:grpSp>
          <p:nvGrpSpPr>
            <p:cNvPr id="308" name="Group 83"/>
            <p:cNvGrpSpPr>
              <a:grpSpLocks/>
            </p:cNvGrpSpPr>
            <p:nvPr/>
          </p:nvGrpSpPr>
          <p:grpSpPr bwMode="auto">
            <a:xfrm rot="16566195">
              <a:off x="1807548" y="1833576"/>
              <a:ext cx="928296" cy="767077"/>
              <a:chOff x="312" y="2511"/>
              <a:chExt cx="904" cy="747"/>
            </a:xfrm>
          </p:grpSpPr>
          <p:grpSp>
            <p:nvGrpSpPr>
              <p:cNvPr id="309" name="Group 84"/>
              <p:cNvGrpSpPr>
                <a:grpSpLocks/>
              </p:cNvGrpSpPr>
              <p:nvPr/>
            </p:nvGrpSpPr>
            <p:grpSpPr bwMode="auto">
              <a:xfrm>
                <a:off x="312" y="2522"/>
                <a:ext cx="890" cy="736"/>
                <a:chOff x="1395" y="2645"/>
                <a:chExt cx="1729" cy="1422"/>
              </a:xfrm>
            </p:grpSpPr>
            <p:sp>
              <p:nvSpPr>
                <p:cNvPr id="333" name="Oval 85"/>
                <p:cNvSpPr>
                  <a:spLocks noChangeArrowheads="1"/>
                </p:cNvSpPr>
                <p:nvPr/>
              </p:nvSpPr>
              <p:spPr bwMode="auto">
                <a:xfrm>
                  <a:off x="2061" y="2871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334" name="Oval 86"/>
                <p:cNvSpPr>
                  <a:spLocks noChangeArrowheads="1"/>
                </p:cNvSpPr>
                <p:nvPr/>
              </p:nvSpPr>
              <p:spPr bwMode="auto">
                <a:xfrm>
                  <a:off x="1961" y="2871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335" name="Oval 87"/>
                <p:cNvSpPr>
                  <a:spLocks noChangeArrowheads="1"/>
                </p:cNvSpPr>
                <p:nvPr/>
              </p:nvSpPr>
              <p:spPr bwMode="auto">
                <a:xfrm>
                  <a:off x="2061" y="3089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336" name="Oval 88"/>
                <p:cNvSpPr>
                  <a:spLocks noChangeArrowheads="1"/>
                </p:cNvSpPr>
                <p:nvPr/>
              </p:nvSpPr>
              <p:spPr bwMode="auto">
                <a:xfrm>
                  <a:off x="1961" y="3089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337" name="Oval 89"/>
                <p:cNvSpPr>
                  <a:spLocks noChangeArrowheads="1"/>
                </p:cNvSpPr>
                <p:nvPr/>
              </p:nvSpPr>
              <p:spPr bwMode="auto">
                <a:xfrm>
                  <a:off x="2061" y="2661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338" name="Oval 90"/>
                <p:cNvSpPr>
                  <a:spLocks noChangeArrowheads="1"/>
                </p:cNvSpPr>
                <p:nvPr/>
              </p:nvSpPr>
              <p:spPr bwMode="auto">
                <a:xfrm>
                  <a:off x="1961" y="2661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grpSp>
              <p:nvGrpSpPr>
                <p:cNvPr id="339" name="Group 91"/>
                <p:cNvGrpSpPr>
                  <a:grpSpLocks/>
                </p:cNvGrpSpPr>
                <p:nvPr/>
              </p:nvGrpSpPr>
              <p:grpSpPr bwMode="auto">
                <a:xfrm rot="-2741174">
                  <a:off x="1818" y="2294"/>
                  <a:ext cx="489" cy="1193"/>
                  <a:chOff x="1337" y="2225"/>
                  <a:chExt cx="489" cy="1193"/>
                </a:xfrm>
              </p:grpSpPr>
              <p:sp>
                <p:nvSpPr>
                  <p:cNvPr id="351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352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341" name="Group 94"/>
                <p:cNvGrpSpPr>
                  <a:grpSpLocks/>
                </p:cNvGrpSpPr>
                <p:nvPr/>
              </p:nvGrpSpPr>
              <p:grpSpPr bwMode="auto">
                <a:xfrm rot="2741174" flipH="1">
                  <a:off x="2212" y="2293"/>
                  <a:ext cx="489" cy="1194"/>
                  <a:chOff x="1337" y="2224"/>
                  <a:chExt cx="489" cy="1194"/>
                </a:xfrm>
              </p:grpSpPr>
              <p:sp>
                <p:nvSpPr>
                  <p:cNvPr id="348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349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4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342" name="Group 97"/>
                <p:cNvGrpSpPr>
                  <a:grpSpLocks/>
                </p:cNvGrpSpPr>
                <p:nvPr/>
              </p:nvGrpSpPr>
              <p:grpSpPr bwMode="auto">
                <a:xfrm rot="2741174" flipH="1">
                  <a:off x="2282" y="2367"/>
                  <a:ext cx="489" cy="1195"/>
                  <a:chOff x="1337" y="2225"/>
                  <a:chExt cx="489" cy="1195"/>
                </a:xfrm>
              </p:grpSpPr>
              <p:sp>
                <p:nvSpPr>
                  <p:cNvPr id="346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347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6"/>
                    <a:ext cx="489" cy="984"/>
                  </a:xfrm>
                  <a:prstGeom prst="ellipse">
                    <a:avLst/>
                  </a:prstGeom>
                  <a:solidFill>
                    <a:srgbClr val="FCBE0E"/>
                  </a:solidFill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343" name="Group 100"/>
                <p:cNvGrpSpPr>
                  <a:grpSpLocks/>
                </p:cNvGrpSpPr>
                <p:nvPr/>
              </p:nvGrpSpPr>
              <p:grpSpPr bwMode="auto">
                <a:xfrm rot="-2741174">
                  <a:off x="1747" y="2369"/>
                  <a:ext cx="489" cy="1193"/>
                  <a:chOff x="1337" y="2226"/>
                  <a:chExt cx="489" cy="1193"/>
                </a:xfrm>
              </p:grpSpPr>
              <p:sp>
                <p:nvSpPr>
                  <p:cNvPr id="344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6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345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6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</p:grpSp>
          <p:sp>
            <p:nvSpPr>
              <p:cNvPr id="310" name="Oval 103"/>
              <p:cNvSpPr>
                <a:spLocks noChangeArrowheads="1"/>
              </p:cNvSpPr>
              <p:nvPr/>
            </p:nvSpPr>
            <p:spPr bwMode="auto">
              <a:xfrm>
                <a:off x="661" y="2638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311" name="Oval 104"/>
              <p:cNvSpPr>
                <a:spLocks noChangeArrowheads="1"/>
              </p:cNvSpPr>
              <p:nvPr/>
            </p:nvSpPr>
            <p:spPr bwMode="auto">
              <a:xfrm>
                <a:off x="609" y="2638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312" name="Oval 105"/>
              <p:cNvSpPr>
                <a:spLocks noChangeArrowheads="1"/>
              </p:cNvSpPr>
              <p:nvPr/>
            </p:nvSpPr>
            <p:spPr bwMode="auto">
              <a:xfrm>
                <a:off x="661" y="2751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313" name="Oval 106"/>
              <p:cNvSpPr>
                <a:spLocks noChangeArrowheads="1"/>
              </p:cNvSpPr>
              <p:nvPr/>
            </p:nvSpPr>
            <p:spPr bwMode="auto">
              <a:xfrm>
                <a:off x="609" y="2751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314" name="Oval 107"/>
              <p:cNvSpPr>
                <a:spLocks noChangeArrowheads="1"/>
              </p:cNvSpPr>
              <p:nvPr/>
            </p:nvSpPr>
            <p:spPr bwMode="auto">
              <a:xfrm>
                <a:off x="661" y="2530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315" name="Oval 108"/>
              <p:cNvSpPr>
                <a:spLocks noChangeArrowheads="1"/>
              </p:cNvSpPr>
              <p:nvPr/>
            </p:nvSpPr>
            <p:spPr bwMode="auto">
              <a:xfrm>
                <a:off x="609" y="2530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grpSp>
            <p:nvGrpSpPr>
              <p:cNvPr id="316" name="Group 109"/>
              <p:cNvGrpSpPr>
                <a:grpSpLocks/>
              </p:cNvGrpSpPr>
              <p:nvPr/>
            </p:nvGrpSpPr>
            <p:grpSpPr bwMode="auto">
              <a:xfrm rot="-2741174">
                <a:off x="534" y="2341"/>
                <a:ext cx="253" cy="615"/>
                <a:chOff x="1335" y="2228"/>
                <a:chExt cx="494" cy="1189"/>
              </a:xfrm>
            </p:grpSpPr>
            <p:sp>
              <p:nvSpPr>
                <p:cNvPr id="331" name="Oval 110"/>
                <p:cNvSpPr>
                  <a:spLocks noChangeArrowheads="1"/>
                </p:cNvSpPr>
                <p:nvPr/>
              </p:nvSpPr>
              <p:spPr bwMode="auto">
                <a:xfrm>
                  <a:off x="1335" y="2438"/>
                  <a:ext cx="494" cy="979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332" name="Oval 111"/>
                <p:cNvSpPr>
                  <a:spLocks noChangeArrowheads="1"/>
                </p:cNvSpPr>
                <p:nvPr/>
              </p:nvSpPr>
              <p:spPr bwMode="auto">
                <a:xfrm>
                  <a:off x="1335" y="2228"/>
                  <a:ext cx="494" cy="979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317" name="Group 112"/>
              <p:cNvGrpSpPr>
                <a:grpSpLocks/>
              </p:cNvGrpSpPr>
              <p:nvPr/>
            </p:nvGrpSpPr>
            <p:grpSpPr bwMode="auto">
              <a:xfrm rot="2741174" flipH="1">
                <a:off x="739" y="2331"/>
                <a:ext cx="253" cy="613"/>
                <a:chOff x="1347" y="2231"/>
                <a:chExt cx="494" cy="1192"/>
              </a:xfrm>
            </p:grpSpPr>
            <p:sp>
              <p:nvSpPr>
                <p:cNvPr id="326" name="Oval 113"/>
                <p:cNvSpPr>
                  <a:spLocks noChangeArrowheads="1"/>
                </p:cNvSpPr>
                <p:nvPr/>
              </p:nvSpPr>
              <p:spPr bwMode="auto">
                <a:xfrm>
                  <a:off x="1347" y="2440"/>
                  <a:ext cx="494" cy="983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327" name="Oval 114"/>
                <p:cNvSpPr>
                  <a:spLocks noChangeArrowheads="1"/>
                </p:cNvSpPr>
                <p:nvPr/>
              </p:nvSpPr>
              <p:spPr bwMode="auto">
                <a:xfrm>
                  <a:off x="1347" y="2231"/>
                  <a:ext cx="494" cy="983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318" name="Group 115"/>
              <p:cNvGrpSpPr>
                <a:grpSpLocks/>
              </p:cNvGrpSpPr>
              <p:nvPr/>
            </p:nvGrpSpPr>
            <p:grpSpPr bwMode="auto">
              <a:xfrm rot="2741174" flipH="1">
                <a:off x="774" y="2381"/>
                <a:ext cx="254" cy="631"/>
                <a:chOff x="1322" y="2228"/>
                <a:chExt cx="484" cy="1221"/>
              </a:xfrm>
            </p:grpSpPr>
            <p:sp>
              <p:nvSpPr>
                <p:cNvPr id="324" name="Oval 116"/>
                <p:cNvSpPr>
                  <a:spLocks noChangeArrowheads="1"/>
                </p:cNvSpPr>
                <p:nvPr/>
              </p:nvSpPr>
              <p:spPr bwMode="auto">
                <a:xfrm>
                  <a:off x="1322" y="2469"/>
                  <a:ext cx="482" cy="98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325" name="Oval 117"/>
                <p:cNvSpPr>
                  <a:spLocks noChangeArrowheads="1"/>
                </p:cNvSpPr>
                <p:nvPr/>
              </p:nvSpPr>
              <p:spPr bwMode="auto">
                <a:xfrm>
                  <a:off x="1324" y="2228"/>
                  <a:ext cx="482" cy="97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319" name="Group 118"/>
              <p:cNvGrpSpPr>
                <a:grpSpLocks/>
              </p:cNvGrpSpPr>
              <p:nvPr/>
            </p:nvGrpSpPr>
            <p:grpSpPr bwMode="auto">
              <a:xfrm rot="-2741174">
                <a:off x="498" y="2379"/>
                <a:ext cx="253" cy="615"/>
                <a:chOff x="1341" y="2228"/>
                <a:chExt cx="482" cy="1189"/>
              </a:xfrm>
            </p:grpSpPr>
            <p:sp>
              <p:nvSpPr>
                <p:cNvPr id="322" name="Oval 119"/>
                <p:cNvSpPr>
                  <a:spLocks noChangeArrowheads="1"/>
                </p:cNvSpPr>
                <p:nvPr/>
              </p:nvSpPr>
              <p:spPr bwMode="auto">
                <a:xfrm>
                  <a:off x="1341" y="2438"/>
                  <a:ext cx="482" cy="97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323" name="Oval 120"/>
                <p:cNvSpPr>
                  <a:spLocks noChangeArrowheads="1"/>
                </p:cNvSpPr>
                <p:nvPr/>
              </p:nvSpPr>
              <p:spPr bwMode="auto">
                <a:xfrm>
                  <a:off x="1341" y="2228"/>
                  <a:ext cx="482" cy="97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sp>
            <p:nvSpPr>
              <p:cNvPr id="320" name="Rectangle 121"/>
              <p:cNvSpPr>
                <a:spLocks noChangeArrowheads="1"/>
              </p:cNvSpPr>
              <p:nvPr/>
            </p:nvSpPr>
            <p:spPr bwMode="auto">
              <a:xfrm>
                <a:off x="729" y="2710"/>
                <a:ext cx="180" cy="36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321" name="Rectangle 122"/>
              <p:cNvSpPr>
                <a:spLocks noChangeArrowheads="1"/>
              </p:cNvSpPr>
              <p:nvPr/>
            </p:nvSpPr>
            <p:spPr bwMode="auto">
              <a:xfrm>
                <a:off x="611" y="2710"/>
                <a:ext cx="180" cy="36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</p:grpSp>
        <p:grpSp>
          <p:nvGrpSpPr>
            <p:cNvPr id="454" name="Group 83"/>
            <p:cNvGrpSpPr>
              <a:grpSpLocks/>
            </p:cNvGrpSpPr>
            <p:nvPr/>
          </p:nvGrpSpPr>
          <p:grpSpPr bwMode="auto">
            <a:xfrm rot="10395815">
              <a:off x="1169352" y="1206008"/>
              <a:ext cx="928296" cy="767077"/>
              <a:chOff x="312" y="2511"/>
              <a:chExt cx="904" cy="747"/>
            </a:xfrm>
          </p:grpSpPr>
          <p:grpSp>
            <p:nvGrpSpPr>
              <p:cNvPr id="455" name="Group 84"/>
              <p:cNvGrpSpPr>
                <a:grpSpLocks/>
              </p:cNvGrpSpPr>
              <p:nvPr/>
            </p:nvGrpSpPr>
            <p:grpSpPr bwMode="auto">
              <a:xfrm>
                <a:off x="312" y="2522"/>
                <a:ext cx="890" cy="736"/>
                <a:chOff x="1395" y="2645"/>
                <a:chExt cx="1729" cy="1422"/>
              </a:xfrm>
            </p:grpSpPr>
            <p:sp>
              <p:nvSpPr>
                <p:cNvPr id="476" name="Oval 85"/>
                <p:cNvSpPr>
                  <a:spLocks noChangeArrowheads="1"/>
                </p:cNvSpPr>
                <p:nvPr/>
              </p:nvSpPr>
              <p:spPr bwMode="auto">
                <a:xfrm>
                  <a:off x="2061" y="2871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477" name="Oval 86"/>
                <p:cNvSpPr>
                  <a:spLocks noChangeArrowheads="1"/>
                </p:cNvSpPr>
                <p:nvPr/>
              </p:nvSpPr>
              <p:spPr bwMode="auto">
                <a:xfrm>
                  <a:off x="1961" y="2871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478" name="Oval 87"/>
                <p:cNvSpPr>
                  <a:spLocks noChangeArrowheads="1"/>
                </p:cNvSpPr>
                <p:nvPr/>
              </p:nvSpPr>
              <p:spPr bwMode="auto">
                <a:xfrm>
                  <a:off x="2061" y="3089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479" name="Oval 88"/>
                <p:cNvSpPr>
                  <a:spLocks noChangeArrowheads="1"/>
                </p:cNvSpPr>
                <p:nvPr/>
              </p:nvSpPr>
              <p:spPr bwMode="auto">
                <a:xfrm>
                  <a:off x="1961" y="3089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480" name="Oval 89"/>
                <p:cNvSpPr>
                  <a:spLocks noChangeArrowheads="1"/>
                </p:cNvSpPr>
                <p:nvPr/>
              </p:nvSpPr>
              <p:spPr bwMode="auto">
                <a:xfrm>
                  <a:off x="2061" y="2661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481" name="Oval 90"/>
                <p:cNvSpPr>
                  <a:spLocks noChangeArrowheads="1"/>
                </p:cNvSpPr>
                <p:nvPr/>
              </p:nvSpPr>
              <p:spPr bwMode="auto">
                <a:xfrm>
                  <a:off x="1961" y="2661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grpSp>
              <p:nvGrpSpPr>
                <p:cNvPr id="482" name="Group 91"/>
                <p:cNvGrpSpPr>
                  <a:grpSpLocks/>
                </p:cNvGrpSpPr>
                <p:nvPr/>
              </p:nvGrpSpPr>
              <p:grpSpPr bwMode="auto">
                <a:xfrm rot="-2741174">
                  <a:off x="1818" y="2294"/>
                  <a:ext cx="489" cy="1193"/>
                  <a:chOff x="1337" y="2225"/>
                  <a:chExt cx="489" cy="1193"/>
                </a:xfrm>
              </p:grpSpPr>
              <p:sp>
                <p:nvSpPr>
                  <p:cNvPr id="492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493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483" name="Group 94"/>
                <p:cNvGrpSpPr>
                  <a:grpSpLocks/>
                </p:cNvGrpSpPr>
                <p:nvPr/>
              </p:nvGrpSpPr>
              <p:grpSpPr bwMode="auto">
                <a:xfrm rot="2741174" flipH="1">
                  <a:off x="2212" y="2293"/>
                  <a:ext cx="489" cy="1194"/>
                  <a:chOff x="1337" y="2224"/>
                  <a:chExt cx="489" cy="1194"/>
                </a:xfrm>
              </p:grpSpPr>
              <p:sp>
                <p:nvSpPr>
                  <p:cNvPr id="490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491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4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484" name="Group 97"/>
                <p:cNvGrpSpPr>
                  <a:grpSpLocks/>
                </p:cNvGrpSpPr>
                <p:nvPr/>
              </p:nvGrpSpPr>
              <p:grpSpPr bwMode="auto">
                <a:xfrm rot="2741174" flipH="1">
                  <a:off x="2282" y="2367"/>
                  <a:ext cx="489" cy="1195"/>
                  <a:chOff x="1337" y="2225"/>
                  <a:chExt cx="489" cy="1195"/>
                </a:xfrm>
              </p:grpSpPr>
              <p:sp>
                <p:nvSpPr>
                  <p:cNvPr id="488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489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6"/>
                    <a:ext cx="489" cy="984"/>
                  </a:xfrm>
                  <a:prstGeom prst="ellipse">
                    <a:avLst/>
                  </a:prstGeom>
                  <a:solidFill>
                    <a:srgbClr val="FCBE0E"/>
                  </a:solidFill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485" name="Group 100"/>
                <p:cNvGrpSpPr>
                  <a:grpSpLocks/>
                </p:cNvGrpSpPr>
                <p:nvPr/>
              </p:nvGrpSpPr>
              <p:grpSpPr bwMode="auto">
                <a:xfrm rot="-2741174">
                  <a:off x="1747" y="2369"/>
                  <a:ext cx="489" cy="1193"/>
                  <a:chOff x="1337" y="2226"/>
                  <a:chExt cx="489" cy="1193"/>
                </a:xfrm>
              </p:grpSpPr>
              <p:sp>
                <p:nvSpPr>
                  <p:cNvPr id="486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6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487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6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</p:grpSp>
          <p:sp>
            <p:nvSpPr>
              <p:cNvPr id="456" name="Oval 103"/>
              <p:cNvSpPr>
                <a:spLocks noChangeArrowheads="1"/>
              </p:cNvSpPr>
              <p:nvPr/>
            </p:nvSpPr>
            <p:spPr bwMode="auto">
              <a:xfrm>
                <a:off x="661" y="2638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457" name="Oval 104"/>
              <p:cNvSpPr>
                <a:spLocks noChangeArrowheads="1"/>
              </p:cNvSpPr>
              <p:nvPr/>
            </p:nvSpPr>
            <p:spPr bwMode="auto">
              <a:xfrm>
                <a:off x="609" y="2638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458" name="Oval 105"/>
              <p:cNvSpPr>
                <a:spLocks noChangeArrowheads="1"/>
              </p:cNvSpPr>
              <p:nvPr/>
            </p:nvSpPr>
            <p:spPr bwMode="auto">
              <a:xfrm>
                <a:off x="661" y="2751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459" name="Oval 106"/>
              <p:cNvSpPr>
                <a:spLocks noChangeArrowheads="1"/>
              </p:cNvSpPr>
              <p:nvPr/>
            </p:nvSpPr>
            <p:spPr bwMode="auto">
              <a:xfrm>
                <a:off x="609" y="2751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460" name="Oval 107"/>
              <p:cNvSpPr>
                <a:spLocks noChangeArrowheads="1"/>
              </p:cNvSpPr>
              <p:nvPr/>
            </p:nvSpPr>
            <p:spPr bwMode="auto">
              <a:xfrm>
                <a:off x="661" y="2530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461" name="Oval 108"/>
              <p:cNvSpPr>
                <a:spLocks noChangeArrowheads="1"/>
              </p:cNvSpPr>
              <p:nvPr/>
            </p:nvSpPr>
            <p:spPr bwMode="auto">
              <a:xfrm>
                <a:off x="609" y="2530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grpSp>
            <p:nvGrpSpPr>
              <p:cNvPr id="462" name="Group 109"/>
              <p:cNvGrpSpPr>
                <a:grpSpLocks/>
              </p:cNvGrpSpPr>
              <p:nvPr/>
            </p:nvGrpSpPr>
            <p:grpSpPr bwMode="auto">
              <a:xfrm rot="-2741174">
                <a:off x="534" y="2341"/>
                <a:ext cx="253" cy="615"/>
                <a:chOff x="1335" y="2228"/>
                <a:chExt cx="494" cy="1189"/>
              </a:xfrm>
            </p:grpSpPr>
            <p:sp>
              <p:nvSpPr>
                <p:cNvPr id="474" name="Oval 110"/>
                <p:cNvSpPr>
                  <a:spLocks noChangeArrowheads="1"/>
                </p:cNvSpPr>
                <p:nvPr/>
              </p:nvSpPr>
              <p:spPr bwMode="auto">
                <a:xfrm>
                  <a:off x="1335" y="2438"/>
                  <a:ext cx="494" cy="979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475" name="Oval 111"/>
                <p:cNvSpPr>
                  <a:spLocks noChangeArrowheads="1"/>
                </p:cNvSpPr>
                <p:nvPr/>
              </p:nvSpPr>
              <p:spPr bwMode="auto">
                <a:xfrm>
                  <a:off x="1335" y="2228"/>
                  <a:ext cx="494" cy="979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463" name="Group 112"/>
              <p:cNvGrpSpPr>
                <a:grpSpLocks/>
              </p:cNvGrpSpPr>
              <p:nvPr/>
            </p:nvGrpSpPr>
            <p:grpSpPr bwMode="auto">
              <a:xfrm rot="2741174" flipH="1">
                <a:off x="739" y="2331"/>
                <a:ext cx="253" cy="613"/>
                <a:chOff x="1347" y="2231"/>
                <a:chExt cx="494" cy="1192"/>
              </a:xfrm>
            </p:grpSpPr>
            <p:sp>
              <p:nvSpPr>
                <p:cNvPr id="472" name="Oval 113"/>
                <p:cNvSpPr>
                  <a:spLocks noChangeArrowheads="1"/>
                </p:cNvSpPr>
                <p:nvPr/>
              </p:nvSpPr>
              <p:spPr bwMode="auto">
                <a:xfrm>
                  <a:off x="1347" y="2440"/>
                  <a:ext cx="494" cy="983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473" name="Oval 114"/>
                <p:cNvSpPr>
                  <a:spLocks noChangeArrowheads="1"/>
                </p:cNvSpPr>
                <p:nvPr/>
              </p:nvSpPr>
              <p:spPr bwMode="auto">
                <a:xfrm>
                  <a:off x="1347" y="2231"/>
                  <a:ext cx="494" cy="983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464" name="Group 115"/>
              <p:cNvGrpSpPr>
                <a:grpSpLocks/>
              </p:cNvGrpSpPr>
              <p:nvPr/>
            </p:nvGrpSpPr>
            <p:grpSpPr bwMode="auto">
              <a:xfrm rot="2741174" flipH="1">
                <a:off x="774" y="2381"/>
                <a:ext cx="254" cy="631"/>
                <a:chOff x="1322" y="2228"/>
                <a:chExt cx="484" cy="1221"/>
              </a:xfrm>
            </p:grpSpPr>
            <p:sp>
              <p:nvSpPr>
                <p:cNvPr id="470" name="Oval 116"/>
                <p:cNvSpPr>
                  <a:spLocks noChangeArrowheads="1"/>
                </p:cNvSpPr>
                <p:nvPr/>
              </p:nvSpPr>
              <p:spPr bwMode="auto">
                <a:xfrm>
                  <a:off x="1322" y="2469"/>
                  <a:ext cx="482" cy="98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471" name="Oval 117"/>
                <p:cNvSpPr>
                  <a:spLocks noChangeArrowheads="1"/>
                </p:cNvSpPr>
                <p:nvPr/>
              </p:nvSpPr>
              <p:spPr bwMode="auto">
                <a:xfrm>
                  <a:off x="1324" y="2228"/>
                  <a:ext cx="482" cy="97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465" name="Group 118"/>
              <p:cNvGrpSpPr>
                <a:grpSpLocks/>
              </p:cNvGrpSpPr>
              <p:nvPr/>
            </p:nvGrpSpPr>
            <p:grpSpPr bwMode="auto">
              <a:xfrm rot="-2741174">
                <a:off x="498" y="2379"/>
                <a:ext cx="253" cy="615"/>
                <a:chOff x="1341" y="2228"/>
                <a:chExt cx="482" cy="1189"/>
              </a:xfrm>
            </p:grpSpPr>
            <p:sp>
              <p:nvSpPr>
                <p:cNvPr id="468" name="Oval 119"/>
                <p:cNvSpPr>
                  <a:spLocks noChangeArrowheads="1"/>
                </p:cNvSpPr>
                <p:nvPr/>
              </p:nvSpPr>
              <p:spPr bwMode="auto">
                <a:xfrm>
                  <a:off x="1341" y="2438"/>
                  <a:ext cx="482" cy="97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469" name="Oval 120"/>
                <p:cNvSpPr>
                  <a:spLocks noChangeArrowheads="1"/>
                </p:cNvSpPr>
                <p:nvPr/>
              </p:nvSpPr>
              <p:spPr bwMode="auto">
                <a:xfrm>
                  <a:off x="1341" y="2228"/>
                  <a:ext cx="482" cy="97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sp>
            <p:nvSpPr>
              <p:cNvPr id="466" name="Rectangle 121"/>
              <p:cNvSpPr>
                <a:spLocks noChangeArrowheads="1"/>
              </p:cNvSpPr>
              <p:nvPr/>
            </p:nvSpPr>
            <p:spPr bwMode="auto">
              <a:xfrm>
                <a:off x="729" y="2710"/>
                <a:ext cx="180" cy="36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467" name="Rectangle 122"/>
              <p:cNvSpPr>
                <a:spLocks noChangeArrowheads="1"/>
              </p:cNvSpPr>
              <p:nvPr/>
            </p:nvSpPr>
            <p:spPr bwMode="auto">
              <a:xfrm>
                <a:off x="611" y="2710"/>
                <a:ext cx="180" cy="36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</p:grpSp>
        <p:cxnSp>
          <p:nvCxnSpPr>
            <p:cNvPr id="3" name="Straight Arrow Connector 2"/>
            <p:cNvCxnSpPr/>
            <p:nvPr/>
          </p:nvCxnSpPr>
          <p:spPr>
            <a:xfrm flipH="1">
              <a:off x="1426826" y="2132409"/>
              <a:ext cx="318563" cy="9049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7" name="Group 536"/>
            <p:cNvGrpSpPr/>
            <p:nvPr/>
          </p:nvGrpSpPr>
          <p:grpSpPr>
            <a:xfrm rot="1228048">
              <a:off x="1525465" y="2418668"/>
              <a:ext cx="169038" cy="169038"/>
              <a:chOff x="3291575" y="1784884"/>
              <a:chExt cx="503199" cy="503199"/>
            </a:xfrm>
          </p:grpSpPr>
          <p:cxnSp>
            <p:nvCxnSpPr>
              <p:cNvPr id="538" name="Straight Connector 537"/>
              <p:cNvCxnSpPr/>
              <p:nvPr/>
            </p:nvCxnSpPr>
            <p:spPr>
              <a:xfrm>
                <a:off x="3291575" y="1784884"/>
                <a:ext cx="503199" cy="50319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" name="Straight Connector 538"/>
              <p:cNvCxnSpPr/>
              <p:nvPr/>
            </p:nvCxnSpPr>
            <p:spPr>
              <a:xfrm flipH="1">
                <a:off x="3291575" y="1784884"/>
                <a:ext cx="503199" cy="50319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3" name="Rectangle 2048"/>
            <p:cNvSpPr/>
            <p:nvPr/>
          </p:nvSpPr>
          <p:spPr>
            <a:xfrm rot="900000">
              <a:off x="3082056" y="2843763"/>
              <a:ext cx="287649" cy="228691"/>
            </a:xfrm>
            <a:custGeom>
              <a:avLst/>
              <a:gdLst/>
              <a:ahLst/>
              <a:cxnLst/>
              <a:rect l="l" t="t" r="r" b="b"/>
              <a:pathLst>
                <a:path w="387791" h="308307">
                  <a:moveTo>
                    <a:pt x="387791" y="42914"/>
                  </a:moveTo>
                  <a:lnTo>
                    <a:pt x="330113" y="308307"/>
                  </a:lnTo>
                  <a:lnTo>
                    <a:pt x="280800" y="297590"/>
                  </a:lnTo>
                  <a:lnTo>
                    <a:pt x="280399" y="300363"/>
                  </a:lnTo>
                  <a:lnTo>
                    <a:pt x="81242" y="271588"/>
                  </a:lnTo>
                  <a:lnTo>
                    <a:pt x="0" y="271588"/>
                  </a:lnTo>
                  <a:lnTo>
                    <a:pt x="0" y="0"/>
                  </a:lnTo>
                  <a:lnTo>
                    <a:pt x="81371" y="0"/>
                  </a:lnTo>
                  <a:lnTo>
                    <a:pt x="81371" y="167138"/>
                  </a:lnTo>
                  <a:lnTo>
                    <a:pt x="271551" y="194616"/>
                  </a:lnTo>
                  <a:lnTo>
                    <a:pt x="308276" y="25633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05" name="Rectangle 2048"/>
            <p:cNvSpPr/>
            <p:nvPr/>
          </p:nvSpPr>
          <p:spPr>
            <a:xfrm rot="17267143">
              <a:off x="1488254" y="3411183"/>
              <a:ext cx="287649" cy="228691"/>
            </a:xfrm>
            <a:custGeom>
              <a:avLst/>
              <a:gdLst/>
              <a:ahLst/>
              <a:cxnLst/>
              <a:rect l="l" t="t" r="r" b="b"/>
              <a:pathLst>
                <a:path w="387791" h="308307">
                  <a:moveTo>
                    <a:pt x="387791" y="42914"/>
                  </a:moveTo>
                  <a:lnTo>
                    <a:pt x="330113" y="308307"/>
                  </a:lnTo>
                  <a:lnTo>
                    <a:pt x="280800" y="297590"/>
                  </a:lnTo>
                  <a:lnTo>
                    <a:pt x="280399" y="300363"/>
                  </a:lnTo>
                  <a:lnTo>
                    <a:pt x="81242" y="271588"/>
                  </a:lnTo>
                  <a:lnTo>
                    <a:pt x="0" y="271588"/>
                  </a:lnTo>
                  <a:lnTo>
                    <a:pt x="0" y="0"/>
                  </a:lnTo>
                  <a:lnTo>
                    <a:pt x="81371" y="0"/>
                  </a:lnTo>
                  <a:lnTo>
                    <a:pt x="81371" y="167138"/>
                  </a:lnTo>
                  <a:lnTo>
                    <a:pt x="271551" y="194616"/>
                  </a:lnTo>
                  <a:lnTo>
                    <a:pt x="308276" y="25633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06" name="Rectangle 2048"/>
            <p:cNvSpPr/>
            <p:nvPr/>
          </p:nvSpPr>
          <p:spPr>
            <a:xfrm rot="15761900">
              <a:off x="1415506" y="3893562"/>
              <a:ext cx="287649" cy="228691"/>
            </a:xfrm>
            <a:custGeom>
              <a:avLst/>
              <a:gdLst/>
              <a:ahLst/>
              <a:cxnLst/>
              <a:rect l="l" t="t" r="r" b="b"/>
              <a:pathLst>
                <a:path w="387791" h="308307">
                  <a:moveTo>
                    <a:pt x="387791" y="42914"/>
                  </a:moveTo>
                  <a:lnTo>
                    <a:pt x="330113" y="308307"/>
                  </a:lnTo>
                  <a:lnTo>
                    <a:pt x="280800" y="297590"/>
                  </a:lnTo>
                  <a:lnTo>
                    <a:pt x="280399" y="300363"/>
                  </a:lnTo>
                  <a:lnTo>
                    <a:pt x="81242" y="271588"/>
                  </a:lnTo>
                  <a:lnTo>
                    <a:pt x="0" y="271588"/>
                  </a:lnTo>
                  <a:lnTo>
                    <a:pt x="0" y="0"/>
                  </a:lnTo>
                  <a:lnTo>
                    <a:pt x="81371" y="0"/>
                  </a:lnTo>
                  <a:lnTo>
                    <a:pt x="81371" y="167138"/>
                  </a:lnTo>
                  <a:lnTo>
                    <a:pt x="271551" y="194616"/>
                  </a:lnTo>
                  <a:lnTo>
                    <a:pt x="308276" y="25633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09" name="Oval 4"/>
            <p:cNvSpPr/>
            <p:nvPr/>
          </p:nvSpPr>
          <p:spPr>
            <a:xfrm>
              <a:off x="1632080" y="2927471"/>
              <a:ext cx="2179654" cy="217778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10" name="Oval 4"/>
            <p:cNvSpPr/>
            <p:nvPr/>
          </p:nvSpPr>
          <p:spPr>
            <a:xfrm>
              <a:off x="1484552" y="2184069"/>
              <a:ext cx="2179655" cy="2177782"/>
            </a:xfrm>
            <a:custGeom>
              <a:avLst/>
              <a:gdLst/>
              <a:ahLst/>
              <a:cxnLst/>
              <a:rect l="l" t="t" r="r" b="b"/>
              <a:pathLst>
                <a:path w="2938474" h="2935950">
                  <a:moveTo>
                    <a:pt x="1469237" y="0"/>
                  </a:moveTo>
                  <a:cubicBezTo>
                    <a:pt x="2280674" y="0"/>
                    <a:pt x="2938474" y="657235"/>
                    <a:pt x="2938474" y="1467975"/>
                  </a:cubicBezTo>
                  <a:cubicBezTo>
                    <a:pt x="2938474" y="1830511"/>
                    <a:pt x="2806942" y="2162352"/>
                    <a:pt x="2588915" y="2418255"/>
                  </a:cubicBezTo>
                  <a:lnTo>
                    <a:pt x="2551315" y="2371707"/>
                  </a:lnTo>
                  <a:cubicBezTo>
                    <a:pt x="2443573" y="2263966"/>
                    <a:pt x="2310232" y="2222623"/>
                    <a:pt x="2253489" y="2279366"/>
                  </a:cubicBezTo>
                  <a:cubicBezTo>
                    <a:pt x="2196747" y="2336108"/>
                    <a:pt x="2238089" y="2469449"/>
                    <a:pt x="2345831" y="2577191"/>
                  </a:cubicBezTo>
                  <a:cubicBezTo>
                    <a:pt x="2359094" y="2590454"/>
                    <a:pt x="2372745" y="2602711"/>
                    <a:pt x="2388443" y="2611613"/>
                  </a:cubicBezTo>
                  <a:cubicBezTo>
                    <a:pt x="2199059" y="2764616"/>
                    <a:pt x="1970333" y="2870579"/>
                    <a:pt x="1719910" y="2913054"/>
                  </a:cubicBezTo>
                  <a:lnTo>
                    <a:pt x="1722348" y="2895023"/>
                  </a:lnTo>
                  <a:cubicBezTo>
                    <a:pt x="1722348" y="2798780"/>
                    <a:pt x="1670087" y="2720760"/>
                    <a:pt x="1605620" y="2720760"/>
                  </a:cubicBezTo>
                  <a:cubicBezTo>
                    <a:pt x="1541153" y="2720760"/>
                    <a:pt x="1488892" y="2798780"/>
                    <a:pt x="1488892" y="2895023"/>
                  </a:cubicBezTo>
                  <a:cubicBezTo>
                    <a:pt x="1488892" y="2908796"/>
                    <a:pt x="1489962" y="2922195"/>
                    <a:pt x="1494256" y="2934688"/>
                  </a:cubicBezTo>
                  <a:cubicBezTo>
                    <a:pt x="1485945" y="2935880"/>
                    <a:pt x="1477599" y="2935950"/>
                    <a:pt x="1469237" y="2935950"/>
                  </a:cubicBezTo>
                  <a:cubicBezTo>
                    <a:pt x="1085927" y="2935950"/>
                    <a:pt x="736901" y="2789291"/>
                    <a:pt x="476425" y="2547848"/>
                  </a:cubicBezTo>
                  <a:lnTo>
                    <a:pt x="493541" y="2539907"/>
                  </a:lnTo>
                  <a:cubicBezTo>
                    <a:pt x="617175" y="2468527"/>
                    <a:pt x="691759" y="2366251"/>
                    <a:pt x="660129" y="2311466"/>
                  </a:cubicBezTo>
                  <a:cubicBezTo>
                    <a:pt x="628499" y="2256681"/>
                    <a:pt x="502633" y="2270135"/>
                    <a:pt x="378999" y="2341515"/>
                  </a:cubicBezTo>
                  <a:cubicBezTo>
                    <a:pt x="357704" y="2353809"/>
                    <a:pt x="337865" y="2367020"/>
                    <a:pt x="320965" y="2382320"/>
                  </a:cubicBezTo>
                  <a:cubicBezTo>
                    <a:pt x="119799" y="2131996"/>
                    <a:pt x="0" y="1813964"/>
                    <a:pt x="0" y="1467975"/>
                  </a:cubicBezTo>
                  <a:cubicBezTo>
                    <a:pt x="0" y="657235"/>
                    <a:pt x="657800" y="0"/>
                    <a:pt x="1469237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75" name="Oval 15"/>
            <p:cNvSpPr/>
            <p:nvPr/>
          </p:nvSpPr>
          <p:spPr>
            <a:xfrm rot="1800000">
              <a:off x="2320075" y="3191466"/>
              <a:ext cx="940526" cy="1209705"/>
            </a:xfrm>
            <a:custGeom>
              <a:avLst/>
              <a:gdLst/>
              <a:ahLst/>
              <a:cxnLst/>
              <a:rect l="l" t="t" r="r" b="b"/>
              <a:pathLst>
                <a:path w="942574" h="1212339">
                  <a:moveTo>
                    <a:pt x="532037" y="37785"/>
                  </a:moveTo>
                  <a:cubicBezTo>
                    <a:pt x="574062" y="13929"/>
                    <a:pt x="624725" y="0"/>
                    <a:pt x="679259" y="0"/>
                  </a:cubicBezTo>
                  <a:cubicBezTo>
                    <a:pt x="824684" y="0"/>
                    <a:pt x="942574" y="99054"/>
                    <a:pt x="942574" y="221244"/>
                  </a:cubicBezTo>
                  <a:cubicBezTo>
                    <a:pt x="942574" y="343434"/>
                    <a:pt x="824684" y="442488"/>
                    <a:pt x="679259" y="442488"/>
                  </a:cubicBezTo>
                  <a:cubicBezTo>
                    <a:pt x="624312" y="442488"/>
                    <a:pt x="573296" y="428347"/>
                    <a:pt x="531133" y="404076"/>
                  </a:cubicBezTo>
                  <a:cubicBezTo>
                    <a:pt x="520987" y="458111"/>
                    <a:pt x="478785" y="512199"/>
                    <a:pt x="416448" y="548190"/>
                  </a:cubicBezTo>
                  <a:cubicBezTo>
                    <a:pt x="373551" y="572956"/>
                    <a:pt x="328001" y="585180"/>
                    <a:pt x="286535" y="582943"/>
                  </a:cubicBezTo>
                  <a:cubicBezTo>
                    <a:pt x="319781" y="637659"/>
                    <a:pt x="348570" y="705742"/>
                    <a:pt x="368903" y="781624"/>
                  </a:cubicBezTo>
                  <a:cubicBezTo>
                    <a:pt x="425486" y="992796"/>
                    <a:pt x="395151" y="1184403"/>
                    <a:pt x="301147" y="1209591"/>
                  </a:cubicBezTo>
                  <a:cubicBezTo>
                    <a:pt x="207143" y="1234779"/>
                    <a:pt x="85069" y="1084010"/>
                    <a:pt x="28485" y="872838"/>
                  </a:cubicBezTo>
                  <a:cubicBezTo>
                    <a:pt x="-28098" y="661667"/>
                    <a:pt x="2237" y="470060"/>
                    <a:pt x="96241" y="444871"/>
                  </a:cubicBezTo>
                  <a:cubicBezTo>
                    <a:pt x="112199" y="440595"/>
                    <a:pt x="128965" y="441390"/>
                    <a:pt x="145630" y="448153"/>
                  </a:cubicBezTo>
                  <a:cubicBezTo>
                    <a:pt x="150273" y="388779"/>
                    <a:pt x="194846" y="325710"/>
                    <a:pt x="264711" y="285374"/>
                  </a:cubicBezTo>
                  <a:cubicBezTo>
                    <a:pt x="316372" y="255547"/>
                    <a:pt x="371884" y="243911"/>
                    <a:pt x="419375" y="249840"/>
                  </a:cubicBezTo>
                  <a:cubicBezTo>
                    <a:pt x="416695" y="240607"/>
                    <a:pt x="415944" y="230999"/>
                    <a:pt x="415944" y="221244"/>
                  </a:cubicBezTo>
                  <a:cubicBezTo>
                    <a:pt x="415944" y="144875"/>
                    <a:pt x="461995" y="77544"/>
                    <a:pt x="532037" y="37785"/>
                  </a:cubicBezTo>
                  <a:close/>
                </a:path>
              </a:pathLst>
            </a:custGeom>
            <a:solidFill>
              <a:srgbClr val="FFC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76" name="Oval 575"/>
            <p:cNvSpPr/>
            <p:nvPr/>
          </p:nvSpPr>
          <p:spPr>
            <a:xfrm>
              <a:off x="2422251" y="4555269"/>
              <a:ext cx="66530" cy="66530"/>
            </a:xfrm>
            <a:prstGeom prst="ellipse">
              <a:avLst/>
            </a:prstGeom>
            <a:solidFill>
              <a:srgbClr val="FFC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77" name="Oval 576"/>
            <p:cNvSpPr/>
            <p:nvPr/>
          </p:nvSpPr>
          <p:spPr>
            <a:xfrm>
              <a:off x="3016785" y="4555269"/>
              <a:ext cx="66530" cy="66530"/>
            </a:xfrm>
            <a:prstGeom prst="ellipse">
              <a:avLst/>
            </a:prstGeom>
            <a:solidFill>
              <a:srgbClr val="FFC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78" name="Oval 577"/>
            <p:cNvSpPr/>
            <p:nvPr/>
          </p:nvSpPr>
          <p:spPr>
            <a:xfrm>
              <a:off x="3433494" y="4555269"/>
              <a:ext cx="66530" cy="66530"/>
            </a:xfrm>
            <a:prstGeom prst="ellipse">
              <a:avLst/>
            </a:prstGeom>
            <a:solidFill>
              <a:srgbClr val="FFC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79" name="Oval 578"/>
            <p:cNvSpPr/>
            <p:nvPr/>
          </p:nvSpPr>
          <p:spPr>
            <a:xfrm>
              <a:off x="3233903" y="3918518"/>
              <a:ext cx="66530" cy="66530"/>
            </a:xfrm>
            <a:prstGeom prst="ellipse">
              <a:avLst/>
            </a:prstGeom>
            <a:solidFill>
              <a:srgbClr val="FFC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80" name="Oval 579"/>
            <p:cNvSpPr/>
            <p:nvPr/>
          </p:nvSpPr>
          <p:spPr>
            <a:xfrm>
              <a:off x="2925212" y="4129826"/>
              <a:ext cx="66530" cy="66530"/>
            </a:xfrm>
            <a:prstGeom prst="ellipse">
              <a:avLst/>
            </a:prstGeom>
            <a:solidFill>
              <a:srgbClr val="FFC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81" name="Oval 580"/>
            <p:cNvSpPr/>
            <p:nvPr/>
          </p:nvSpPr>
          <p:spPr>
            <a:xfrm>
              <a:off x="3212616" y="4201678"/>
              <a:ext cx="66530" cy="66530"/>
            </a:xfrm>
            <a:prstGeom prst="ellipse">
              <a:avLst/>
            </a:prstGeom>
            <a:solidFill>
              <a:srgbClr val="FFC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82" name="Oval 581"/>
            <p:cNvSpPr/>
            <p:nvPr/>
          </p:nvSpPr>
          <p:spPr>
            <a:xfrm>
              <a:off x="2853360" y="4345380"/>
              <a:ext cx="66530" cy="66530"/>
            </a:xfrm>
            <a:prstGeom prst="ellipse">
              <a:avLst/>
            </a:prstGeom>
            <a:solidFill>
              <a:srgbClr val="FFC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83" name="Oval 582"/>
            <p:cNvSpPr/>
            <p:nvPr/>
          </p:nvSpPr>
          <p:spPr>
            <a:xfrm>
              <a:off x="1935917" y="4178486"/>
              <a:ext cx="66530" cy="66530"/>
            </a:xfrm>
            <a:prstGeom prst="ellipse">
              <a:avLst/>
            </a:prstGeom>
            <a:solidFill>
              <a:srgbClr val="FFC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84" name="Oval 583"/>
            <p:cNvSpPr/>
            <p:nvPr/>
          </p:nvSpPr>
          <p:spPr>
            <a:xfrm>
              <a:off x="1844343" y="3753040"/>
              <a:ext cx="66530" cy="66530"/>
            </a:xfrm>
            <a:prstGeom prst="ellipse">
              <a:avLst/>
            </a:prstGeom>
            <a:solidFill>
              <a:srgbClr val="FFC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85" name="Oval 584"/>
            <p:cNvSpPr/>
            <p:nvPr/>
          </p:nvSpPr>
          <p:spPr>
            <a:xfrm>
              <a:off x="2131750" y="3824892"/>
              <a:ext cx="66530" cy="66530"/>
            </a:xfrm>
            <a:prstGeom prst="ellipse">
              <a:avLst/>
            </a:prstGeom>
            <a:solidFill>
              <a:srgbClr val="FFC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86" name="Oval 585"/>
            <p:cNvSpPr/>
            <p:nvPr/>
          </p:nvSpPr>
          <p:spPr>
            <a:xfrm>
              <a:off x="1772492" y="3968596"/>
              <a:ext cx="66530" cy="66530"/>
            </a:xfrm>
            <a:prstGeom prst="ellipse">
              <a:avLst/>
            </a:prstGeom>
            <a:solidFill>
              <a:srgbClr val="FFC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87" name="Oval 586"/>
            <p:cNvSpPr/>
            <p:nvPr/>
          </p:nvSpPr>
          <p:spPr>
            <a:xfrm>
              <a:off x="2494101" y="3123903"/>
              <a:ext cx="66530" cy="66530"/>
            </a:xfrm>
            <a:prstGeom prst="ellipse">
              <a:avLst/>
            </a:prstGeom>
            <a:solidFill>
              <a:srgbClr val="FFC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88" name="Oval 587"/>
            <p:cNvSpPr/>
            <p:nvPr/>
          </p:nvSpPr>
          <p:spPr>
            <a:xfrm>
              <a:off x="2781507" y="3195756"/>
              <a:ext cx="66530" cy="66530"/>
            </a:xfrm>
            <a:prstGeom prst="ellipse">
              <a:avLst/>
            </a:prstGeom>
            <a:solidFill>
              <a:srgbClr val="FFC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89" name="Oval 588"/>
            <p:cNvSpPr/>
            <p:nvPr/>
          </p:nvSpPr>
          <p:spPr>
            <a:xfrm>
              <a:off x="2422251" y="3339458"/>
              <a:ext cx="66530" cy="66530"/>
            </a:xfrm>
            <a:prstGeom prst="ellipse">
              <a:avLst/>
            </a:prstGeom>
            <a:solidFill>
              <a:srgbClr val="FFC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90" name="Oval 589"/>
            <p:cNvSpPr/>
            <p:nvPr/>
          </p:nvSpPr>
          <p:spPr>
            <a:xfrm>
              <a:off x="2370121" y="4842676"/>
              <a:ext cx="66530" cy="66530"/>
            </a:xfrm>
            <a:prstGeom prst="ellipse">
              <a:avLst/>
            </a:prstGeom>
            <a:solidFill>
              <a:srgbClr val="FFC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91" name="Oval 590"/>
            <p:cNvSpPr/>
            <p:nvPr/>
          </p:nvSpPr>
          <p:spPr>
            <a:xfrm>
              <a:off x="2278547" y="4417232"/>
              <a:ext cx="66530" cy="66530"/>
            </a:xfrm>
            <a:prstGeom prst="ellipse">
              <a:avLst/>
            </a:prstGeom>
            <a:solidFill>
              <a:srgbClr val="FFC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92" name="Oval 591"/>
            <p:cNvSpPr/>
            <p:nvPr/>
          </p:nvSpPr>
          <p:spPr>
            <a:xfrm>
              <a:off x="2565953" y="4489085"/>
              <a:ext cx="66530" cy="66530"/>
            </a:xfrm>
            <a:prstGeom prst="ellipse">
              <a:avLst/>
            </a:prstGeom>
            <a:solidFill>
              <a:srgbClr val="FFC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93" name="Oval 592"/>
            <p:cNvSpPr/>
            <p:nvPr/>
          </p:nvSpPr>
          <p:spPr>
            <a:xfrm>
              <a:off x="2206694" y="4632786"/>
              <a:ext cx="66530" cy="66530"/>
            </a:xfrm>
            <a:prstGeom prst="ellipse">
              <a:avLst/>
            </a:prstGeom>
            <a:solidFill>
              <a:srgbClr val="FFC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94" name="Oval 593"/>
            <p:cNvSpPr/>
            <p:nvPr/>
          </p:nvSpPr>
          <p:spPr>
            <a:xfrm>
              <a:off x="2944934" y="4914528"/>
              <a:ext cx="66530" cy="66530"/>
            </a:xfrm>
            <a:prstGeom prst="ellipse">
              <a:avLst/>
            </a:prstGeom>
            <a:solidFill>
              <a:srgbClr val="FFC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95" name="Oval 594"/>
            <p:cNvSpPr/>
            <p:nvPr/>
          </p:nvSpPr>
          <p:spPr>
            <a:xfrm>
              <a:off x="2853360" y="4489085"/>
              <a:ext cx="66530" cy="66530"/>
            </a:xfrm>
            <a:prstGeom prst="ellipse">
              <a:avLst/>
            </a:prstGeom>
            <a:solidFill>
              <a:srgbClr val="FFC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96" name="Oval 595"/>
            <p:cNvSpPr/>
            <p:nvPr/>
          </p:nvSpPr>
          <p:spPr>
            <a:xfrm>
              <a:off x="3140766" y="4560935"/>
              <a:ext cx="66530" cy="66530"/>
            </a:xfrm>
            <a:prstGeom prst="ellipse">
              <a:avLst/>
            </a:prstGeom>
            <a:solidFill>
              <a:srgbClr val="FFC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97" name="Oval 596"/>
            <p:cNvSpPr/>
            <p:nvPr/>
          </p:nvSpPr>
          <p:spPr>
            <a:xfrm>
              <a:off x="2781507" y="4704639"/>
              <a:ext cx="66530" cy="66530"/>
            </a:xfrm>
            <a:prstGeom prst="ellipse">
              <a:avLst/>
            </a:prstGeom>
            <a:solidFill>
              <a:srgbClr val="FFC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98" name="Oval 597"/>
            <p:cNvSpPr/>
            <p:nvPr/>
          </p:nvSpPr>
          <p:spPr>
            <a:xfrm>
              <a:off x="3571875" y="4268209"/>
              <a:ext cx="66529" cy="77174"/>
            </a:xfrm>
            <a:prstGeom prst="ellipse">
              <a:avLst/>
            </a:prstGeom>
            <a:solidFill>
              <a:srgbClr val="FFC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99" name="Oval 598"/>
            <p:cNvSpPr/>
            <p:nvPr/>
          </p:nvSpPr>
          <p:spPr>
            <a:xfrm>
              <a:off x="2781507" y="3842419"/>
              <a:ext cx="66530" cy="66530"/>
            </a:xfrm>
            <a:prstGeom prst="ellipse">
              <a:avLst/>
            </a:prstGeom>
            <a:solidFill>
              <a:srgbClr val="FFC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00" name="Oval 599"/>
            <p:cNvSpPr/>
            <p:nvPr/>
          </p:nvSpPr>
          <p:spPr>
            <a:xfrm>
              <a:off x="3068914" y="3123903"/>
              <a:ext cx="66530" cy="66530"/>
            </a:xfrm>
            <a:prstGeom prst="ellipse">
              <a:avLst/>
            </a:prstGeom>
            <a:solidFill>
              <a:srgbClr val="FFC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06" name="Oval 605"/>
            <p:cNvSpPr/>
            <p:nvPr/>
          </p:nvSpPr>
          <p:spPr>
            <a:xfrm rot="19800000">
              <a:off x="1761530" y="4666778"/>
              <a:ext cx="372049" cy="1642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07" name="Oval 606"/>
            <p:cNvSpPr/>
            <p:nvPr/>
          </p:nvSpPr>
          <p:spPr>
            <a:xfrm>
              <a:off x="2740020" y="4952699"/>
              <a:ext cx="168009" cy="2508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08" name="Oval 607"/>
            <p:cNvSpPr/>
            <p:nvPr/>
          </p:nvSpPr>
          <p:spPr>
            <a:xfrm rot="2700000">
              <a:off x="3254848" y="4662356"/>
              <a:ext cx="397012" cy="20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grpSp>
          <p:nvGrpSpPr>
            <p:cNvPr id="609" name="Group 608"/>
            <p:cNvGrpSpPr/>
            <p:nvPr/>
          </p:nvGrpSpPr>
          <p:grpSpPr>
            <a:xfrm>
              <a:off x="3415078" y="4821163"/>
              <a:ext cx="463187" cy="292560"/>
              <a:chOff x="5513987" y="5450637"/>
              <a:chExt cx="624440" cy="394411"/>
            </a:xfrm>
          </p:grpSpPr>
          <p:sp>
            <p:nvSpPr>
              <p:cNvPr id="610" name="Oval 609"/>
              <p:cNvSpPr/>
              <p:nvPr/>
            </p:nvSpPr>
            <p:spPr>
              <a:xfrm>
                <a:off x="5583660" y="5450637"/>
                <a:ext cx="89692" cy="89692"/>
              </a:xfrm>
              <a:prstGeom prst="ellipse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GB" sz="1013">
                  <a:solidFill>
                    <a:prstClr val="white"/>
                  </a:solidFill>
                  <a:latin typeface="Corbel"/>
                </a:endParaRPr>
              </a:p>
            </p:txBody>
          </p:sp>
          <p:sp>
            <p:nvSpPr>
              <p:cNvPr id="611" name="Oval 610"/>
              <p:cNvSpPr/>
              <p:nvPr/>
            </p:nvSpPr>
            <p:spPr>
              <a:xfrm>
                <a:off x="6048735" y="5721175"/>
                <a:ext cx="89692" cy="89692"/>
              </a:xfrm>
              <a:prstGeom prst="ellipse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GB" sz="1013">
                  <a:solidFill>
                    <a:prstClr val="white"/>
                  </a:solidFill>
                  <a:latin typeface="Corbel"/>
                </a:endParaRPr>
              </a:p>
            </p:txBody>
          </p:sp>
          <p:sp>
            <p:nvSpPr>
              <p:cNvPr id="612" name="Oval 611"/>
              <p:cNvSpPr/>
              <p:nvPr/>
            </p:nvSpPr>
            <p:spPr>
              <a:xfrm>
                <a:off x="5513987" y="5755356"/>
                <a:ext cx="89692" cy="89692"/>
              </a:xfrm>
              <a:prstGeom prst="ellipse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GB" sz="1013">
                  <a:solidFill>
                    <a:prstClr val="white"/>
                  </a:solidFill>
                  <a:latin typeface="Corbel"/>
                </a:endParaRPr>
              </a:p>
            </p:txBody>
          </p:sp>
          <p:sp>
            <p:nvSpPr>
              <p:cNvPr id="613" name="Oval 612"/>
              <p:cNvSpPr/>
              <p:nvPr/>
            </p:nvSpPr>
            <p:spPr>
              <a:xfrm>
                <a:off x="5998317" y="5464759"/>
                <a:ext cx="89692" cy="89692"/>
              </a:xfrm>
              <a:prstGeom prst="ellipse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GB" sz="1013">
                  <a:solidFill>
                    <a:prstClr val="white"/>
                  </a:solidFill>
                  <a:latin typeface="Corbel"/>
                </a:endParaRPr>
              </a:p>
            </p:txBody>
          </p:sp>
          <p:sp>
            <p:nvSpPr>
              <p:cNvPr id="614" name="Oval 613"/>
              <p:cNvSpPr/>
              <p:nvPr/>
            </p:nvSpPr>
            <p:spPr>
              <a:xfrm>
                <a:off x="5809725" y="5671726"/>
                <a:ext cx="89692" cy="89692"/>
              </a:xfrm>
              <a:prstGeom prst="ellipse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GB" sz="1013">
                  <a:solidFill>
                    <a:prstClr val="white"/>
                  </a:solidFill>
                  <a:latin typeface="Corbel"/>
                </a:endParaRPr>
              </a:p>
            </p:txBody>
          </p:sp>
        </p:grpSp>
        <p:grpSp>
          <p:nvGrpSpPr>
            <p:cNvPr id="615" name="Group 614"/>
            <p:cNvGrpSpPr/>
            <p:nvPr/>
          </p:nvGrpSpPr>
          <p:grpSpPr>
            <a:xfrm>
              <a:off x="2523502" y="5137626"/>
              <a:ext cx="654073" cy="226769"/>
              <a:chOff x="4326465" y="5877272"/>
              <a:chExt cx="881780" cy="305716"/>
            </a:xfrm>
          </p:grpSpPr>
          <p:sp>
            <p:nvSpPr>
              <p:cNvPr id="616" name="Oval 615"/>
              <p:cNvSpPr/>
              <p:nvPr/>
            </p:nvSpPr>
            <p:spPr>
              <a:xfrm>
                <a:off x="4830521" y="5877272"/>
                <a:ext cx="89692" cy="89692"/>
              </a:xfrm>
              <a:prstGeom prst="ellipse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GB" sz="1013">
                  <a:solidFill>
                    <a:prstClr val="white"/>
                  </a:solidFill>
                  <a:latin typeface="Corbel"/>
                </a:endParaRPr>
              </a:p>
            </p:txBody>
          </p:sp>
          <p:sp>
            <p:nvSpPr>
              <p:cNvPr id="617" name="Oval 616"/>
              <p:cNvSpPr/>
              <p:nvPr/>
            </p:nvSpPr>
            <p:spPr>
              <a:xfrm>
                <a:off x="4614497" y="5949280"/>
                <a:ext cx="89692" cy="89692"/>
              </a:xfrm>
              <a:prstGeom prst="ellipse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GB" sz="1013">
                  <a:solidFill>
                    <a:prstClr val="white"/>
                  </a:solidFill>
                  <a:latin typeface="Corbel"/>
                </a:endParaRPr>
              </a:p>
            </p:txBody>
          </p:sp>
          <p:sp>
            <p:nvSpPr>
              <p:cNvPr id="618" name="Oval 617"/>
              <p:cNvSpPr/>
              <p:nvPr/>
            </p:nvSpPr>
            <p:spPr>
              <a:xfrm>
                <a:off x="5118553" y="6021288"/>
                <a:ext cx="89692" cy="89692"/>
              </a:xfrm>
              <a:prstGeom prst="ellipse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GB" sz="1013">
                  <a:solidFill>
                    <a:prstClr val="white"/>
                  </a:solidFill>
                  <a:latin typeface="Corbel"/>
                </a:endParaRPr>
              </a:p>
            </p:txBody>
          </p:sp>
          <p:sp>
            <p:nvSpPr>
              <p:cNvPr id="619" name="Oval 618"/>
              <p:cNvSpPr/>
              <p:nvPr/>
            </p:nvSpPr>
            <p:spPr>
              <a:xfrm>
                <a:off x="4758513" y="6093296"/>
                <a:ext cx="89692" cy="89692"/>
              </a:xfrm>
              <a:prstGeom prst="ellipse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GB" sz="1013">
                  <a:solidFill>
                    <a:prstClr val="white"/>
                  </a:solidFill>
                  <a:latin typeface="Corbel"/>
                </a:endParaRPr>
              </a:p>
            </p:txBody>
          </p:sp>
          <p:sp>
            <p:nvSpPr>
              <p:cNvPr id="620" name="Oval 619"/>
              <p:cNvSpPr/>
              <p:nvPr/>
            </p:nvSpPr>
            <p:spPr>
              <a:xfrm>
                <a:off x="4326465" y="6021288"/>
                <a:ext cx="89692" cy="89692"/>
              </a:xfrm>
              <a:prstGeom prst="ellipse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GB" sz="1013">
                  <a:solidFill>
                    <a:prstClr val="white"/>
                  </a:solidFill>
                  <a:latin typeface="Corbel"/>
                </a:endParaRPr>
              </a:p>
            </p:txBody>
          </p:sp>
        </p:grpSp>
        <p:grpSp>
          <p:nvGrpSpPr>
            <p:cNvPr id="621" name="Group 620"/>
            <p:cNvGrpSpPr/>
            <p:nvPr/>
          </p:nvGrpSpPr>
          <p:grpSpPr>
            <a:xfrm>
              <a:off x="1746874" y="4704637"/>
              <a:ext cx="157953" cy="392694"/>
              <a:chOff x="3265019" y="5293543"/>
              <a:chExt cx="212942" cy="529405"/>
            </a:xfrm>
          </p:grpSpPr>
          <p:sp>
            <p:nvSpPr>
              <p:cNvPr id="622" name="Oval 621"/>
              <p:cNvSpPr/>
              <p:nvPr/>
            </p:nvSpPr>
            <p:spPr>
              <a:xfrm>
                <a:off x="3388269" y="5484806"/>
                <a:ext cx="89692" cy="89692"/>
              </a:xfrm>
              <a:prstGeom prst="ellipse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GB" sz="1013">
                  <a:solidFill>
                    <a:prstClr val="white"/>
                  </a:solidFill>
                  <a:latin typeface="Corbel"/>
                </a:endParaRPr>
              </a:p>
            </p:txBody>
          </p:sp>
          <p:sp>
            <p:nvSpPr>
              <p:cNvPr id="623" name="Oval 622"/>
              <p:cNvSpPr/>
              <p:nvPr/>
            </p:nvSpPr>
            <p:spPr>
              <a:xfrm>
                <a:off x="3265019" y="5293543"/>
                <a:ext cx="89692" cy="89692"/>
              </a:xfrm>
              <a:prstGeom prst="ellipse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GB" sz="1013">
                  <a:solidFill>
                    <a:prstClr val="white"/>
                  </a:solidFill>
                  <a:latin typeface="Corbel"/>
                </a:endParaRPr>
              </a:p>
            </p:txBody>
          </p:sp>
          <p:sp>
            <p:nvSpPr>
              <p:cNvPr id="624" name="Oval 623"/>
              <p:cNvSpPr/>
              <p:nvPr/>
            </p:nvSpPr>
            <p:spPr>
              <a:xfrm>
                <a:off x="3347864" y="5733256"/>
                <a:ext cx="89692" cy="89692"/>
              </a:xfrm>
              <a:prstGeom prst="ellipse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GB" sz="1013">
                  <a:solidFill>
                    <a:prstClr val="white"/>
                  </a:solidFill>
                  <a:latin typeface="Corbel"/>
                </a:endParaRPr>
              </a:p>
            </p:txBody>
          </p:sp>
        </p:grpSp>
        <p:grpSp>
          <p:nvGrpSpPr>
            <p:cNvPr id="973" name="Group 83"/>
            <p:cNvGrpSpPr>
              <a:grpSpLocks/>
            </p:cNvGrpSpPr>
            <p:nvPr/>
          </p:nvGrpSpPr>
          <p:grpSpPr bwMode="auto">
            <a:xfrm rot="2863413">
              <a:off x="3942861" y="2755407"/>
              <a:ext cx="913926" cy="767076"/>
              <a:chOff x="312" y="2511"/>
              <a:chExt cx="890" cy="747"/>
            </a:xfrm>
          </p:grpSpPr>
          <p:grpSp>
            <p:nvGrpSpPr>
              <p:cNvPr id="974" name="Group 84"/>
              <p:cNvGrpSpPr>
                <a:grpSpLocks/>
              </p:cNvGrpSpPr>
              <p:nvPr/>
            </p:nvGrpSpPr>
            <p:grpSpPr bwMode="auto">
              <a:xfrm>
                <a:off x="312" y="2522"/>
                <a:ext cx="890" cy="736"/>
                <a:chOff x="1395" y="2645"/>
                <a:chExt cx="1729" cy="1422"/>
              </a:xfrm>
            </p:grpSpPr>
            <p:sp>
              <p:nvSpPr>
                <p:cNvPr id="994" name="Oval 85"/>
                <p:cNvSpPr>
                  <a:spLocks noChangeArrowheads="1"/>
                </p:cNvSpPr>
                <p:nvPr/>
              </p:nvSpPr>
              <p:spPr bwMode="auto">
                <a:xfrm>
                  <a:off x="2061" y="2871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95" name="Oval 86"/>
                <p:cNvSpPr>
                  <a:spLocks noChangeArrowheads="1"/>
                </p:cNvSpPr>
                <p:nvPr/>
              </p:nvSpPr>
              <p:spPr bwMode="auto">
                <a:xfrm>
                  <a:off x="1961" y="2871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96" name="Oval 87"/>
                <p:cNvSpPr>
                  <a:spLocks noChangeArrowheads="1"/>
                </p:cNvSpPr>
                <p:nvPr/>
              </p:nvSpPr>
              <p:spPr bwMode="auto">
                <a:xfrm>
                  <a:off x="2061" y="3089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97" name="Oval 88"/>
                <p:cNvSpPr>
                  <a:spLocks noChangeArrowheads="1"/>
                </p:cNvSpPr>
                <p:nvPr/>
              </p:nvSpPr>
              <p:spPr bwMode="auto">
                <a:xfrm>
                  <a:off x="1962" y="3089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98" name="Oval 89"/>
                <p:cNvSpPr>
                  <a:spLocks noChangeArrowheads="1"/>
                </p:cNvSpPr>
                <p:nvPr/>
              </p:nvSpPr>
              <p:spPr bwMode="auto">
                <a:xfrm>
                  <a:off x="2061" y="2661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99" name="Oval 90"/>
                <p:cNvSpPr>
                  <a:spLocks noChangeArrowheads="1"/>
                </p:cNvSpPr>
                <p:nvPr/>
              </p:nvSpPr>
              <p:spPr bwMode="auto">
                <a:xfrm>
                  <a:off x="1961" y="2661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grpSp>
              <p:nvGrpSpPr>
                <p:cNvPr id="1000" name="Group 91"/>
                <p:cNvGrpSpPr>
                  <a:grpSpLocks/>
                </p:cNvGrpSpPr>
                <p:nvPr/>
              </p:nvGrpSpPr>
              <p:grpSpPr bwMode="auto">
                <a:xfrm rot="-2741174">
                  <a:off x="1818" y="2294"/>
                  <a:ext cx="489" cy="1193"/>
                  <a:chOff x="1337" y="2225"/>
                  <a:chExt cx="489" cy="1193"/>
                </a:xfrm>
              </p:grpSpPr>
              <p:sp>
                <p:nvSpPr>
                  <p:cNvPr id="1010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1011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1001" name="Group 94"/>
                <p:cNvGrpSpPr>
                  <a:grpSpLocks/>
                </p:cNvGrpSpPr>
                <p:nvPr/>
              </p:nvGrpSpPr>
              <p:grpSpPr bwMode="auto">
                <a:xfrm rot="2741174" flipH="1">
                  <a:off x="2212" y="2293"/>
                  <a:ext cx="489" cy="1194"/>
                  <a:chOff x="1337" y="2224"/>
                  <a:chExt cx="489" cy="1194"/>
                </a:xfrm>
              </p:grpSpPr>
              <p:sp>
                <p:nvSpPr>
                  <p:cNvPr id="1008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1009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4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1002" name="Group 97"/>
                <p:cNvGrpSpPr>
                  <a:grpSpLocks/>
                </p:cNvGrpSpPr>
                <p:nvPr/>
              </p:nvGrpSpPr>
              <p:grpSpPr bwMode="auto">
                <a:xfrm rot="2741174" flipH="1">
                  <a:off x="2282" y="2367"/>
                  <a:ext cx="489" cy="1195"/>
                  <a:chOff x="1337" y="2225"/>
                  <a:chExt cx="489" cy="1195"/>
                </a:xfrm>
              </p:grpSpPr>
              <p:sp>
                <p:nvSpPr>
                  <p:cNvPr id="1006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1007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6"/>
                    <a:ext cx="489" cy="984"/>
                  </a:xfrm>
                  <a:prstGeom prst="ellipse">
                    <a:avLst/>
                  </a:prstGeom>
                  <a:solidFill>
                    <a:srgbClr val="FCBE0E"/>
                  </a:solidFill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1003" name="Group 100"/>
                <p:cNvGrpSpPr>
                  <a:grpSpLocks/>
                </p:cNvGrpSpPr>
                <p:nvPr/>
              </p:nvGrpSpPr>
              <p:grpSpPr bwMode="auto">
                <a:xfrm rot="-2741174">
                  <a:off x="1747" y="2369"/>
                  <a:ext cx="489" cy="1193"/>
                  <a:chOff x="1337" y="2226"/>
                  <a:chExt cx="489" cy="1193"/>
                </a:xfrm>
              </p:grpSpPr>
              <p:sp>
                <p:nvSpPr>
                  <p:cNvPr id="1004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6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1005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6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</p:grpSp>
          <p:sp>
            <p:nvSpPr>
              <p:cNvPr id="975" name="Oval 103"/>
              <p:cNvSpPr>
                <a:spLocks noChangeArrowheads="1"/>
              </p:cNvSpPr>
              <p:nvPr/>
            </p:nvSpPr>
            <p:spPr bwMode="auto">
              <a:xfrm>
                <a:off x="661" y="2638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976" name="Oval 104"/>
              <p:cNvSpPr>
                <a:spLocks noChangeArrowheads="1"/>
              </p:cNvSpPr>
              <p:nvPr/>
            </p:nvSpPr>
            <p:spPr bwMode="auto">
              <a:xfrm>
                <a:off x="609" y="2638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977" name="Oval 105"/>
              <p:cNvSpPr>
                <a:spLocks noChangeArrowheads="1"/>
              </p:cNvSpPr>
              <p:nvPr/>
            </p:nvSpPr>
            <p:spPr bwMode="auto">
              <a:xfrm>
                <a:off x="661" y="2751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978" name="Oval 106"/>
              <p:cNvSpPr>
                <a:spLocks noChangeArrowheads="1"/>
              </p:cNvSpPr>
              <p:nvPr/>
            </p:nvSpPr>
            <p:spPr bwMode="auto">
              <a:xfrm>
                <a:off x="609" y="2751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979" name="Oval 107"/>
              <p:cNvSpPr>
                <a:spLocks noChangeArrowheads="1"/>
              </p:cNvSpPr>
              <p:nvPr/>
            </p:nvSpPr>
            <p:spPr bwMode="auto">
              <a:xfrm>
                <a:off x="661" y="2530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980" name="Oval 108"/>
              <p:cNvSpPr>
                <a:spLocks noChangeArrowheads="1"/>
              </p:cNvSpPr>
              <p:nvPr/>
            </p:nvSpPr>
            <p:spPr bwMode="auto">
              <a:xfrm>
                <a:off x="609" y="2530"/>
                <a:ext cx="253" cy="5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grpSp>
            <p:nvGrpSpPr>
              <p:cNvPr id="981" name="Group 109"/>
              <p:cNvGrpSpPr>
                <a:grpSpLocks/>
              </p:cNvGrpSpPr>
              <p:nvPr/>
            </p:nvGrpSpPr>
            <p:grpSpPr bwMode="auto">
              <a:xfrm rot="-2741174">
                <a:off x="534" y="2341"/>
                <a:ext cx="253" cy="615"/>
                <a:chOff x="1335" y="2228"/>
                <a:chExt cx="494" cy="1189"/>
              </a:xfrm>
            </p:grpSpPr>
            <p:sp>
              <p:nvSpPr>
                <p:cNvPr id="992" name="Oval 110"/>
                <p:cNvSpPr>
                  <a:spLocks noChangeArrowheads="1"/>
                </p:cNvSpPr>
                <p:nvPr/>
              </p:nvSpPr>
              <p:spPr bwMode="auto">
                <a:xfrm>
                  <a:off x="1335" y="2438"/>
                  <a:ext cx="494" cy="97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93" name="Oval 111"/>
                <p:cNvSpPr>
                  <a:spLocks noChangeArrowheads="1"/>
                </p:cNvSpPr>
                <p:nvPr/>
              </p:nvSpPr>
              <p:spPr bwMode="auto">
                <a:xfrm>
                  <a:off x="1335" y="2228"/>
                  <a:ext cx="494" cy="97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982" name="Group 112"/>
              <p:cNvGrpSpPr>
                <a:grpSpLocks/>
              </p:cNvGrpSpPr>
              <p:nvPr/>
            </p:nvGrpSpPr>
            <p:grpSpPr bwMode="auto">
              <a:xfrm rot="2741174" flipH="1">
                <a:off x="728" y="2354"/>
                <a:ext cx="314" cy="627"/>
                <a:chOff x="1226" y="2231"/>
                <a:chExt cx="616" cy="1219"/>
              </a:xfrm>
            </p:grpSpPr>
            <p:sp>
              <p:nvSpPr>
                <p:cNvPr id="988" name="Oval 113"/>
                <p:cNvSpPr>
                  <a:spLocks noChangeArrowheads="1"/>
                </p:cNvSpPr>
                <p:nvPr/>
              </p:nvSpPr>
              <p:spPr bwMode="auto">
                <a:xfrm>
                  <a:off x="1346" y="2440"/>
                  <a:ext cx="496" cy="98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89" name="Oval 114"/>
                <p:cNvSpPr>
                  <a:spLocks noChangeArrowheads="1"/>
                </p:cNvSpPr>
                <p:nvPr/>
              </p:nvSpPr>
              <p:spPr bwMode="auto">
                <a:xfrm>
                  <a:off x="1346" y="2231"/>
                  <a:ext cx="496" cy="98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90" name="Oval 113"/>
                <p:cNvSpPr>
                  <a:spLocks noChangeArrowheads="1"/>
                </p:cNvSpPr>
                <p:nvPr/>
              </p:nvSpPr>
              <p:spPr bwMode="auto">
                <a:xfrm>
                  <a:off x="1226" y="2467"/>
                  <a:ext cx="496" cy="98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91" name="Oval 113"/>
                <p:cNvSpPr>
                  <a:spLocks noChangeArrowheads="1"/>
                </p:cNvSpPr>
                <p:nvPr/>
              </p:nvSpPr>
              <p:spPr bwMode="auto">
                <a:xfrm>
                  <a:off x="1235" y="2248"/>
                  <a:ext cx="496" cy="98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983" name="Group 118"/>
              <p:cNvGrpSpPr>
                <a:grpSpLocks/>
              </p:cNvGrpSpPr>
              <p:nvPr/>
            </p:nvGrpSpPr>
            <p:grpSpPr bwMode="auto">
              <a:xfrm rot="-2741174">
                <a:off x="498" y="2379"/>
                <a:ext cx="253" cy="615"/>
                <a:chOff x="1341" y="2228"/>
                <a:chExt cx="482" cy="1189"/>
              </a:xfrm>
            </p:grpSpPr>
            <p:sp>
              <p:nvSpPr>
                <p:cNvPr id="986" name="Oval 119"/>
                <p:cNvSpPr>
                  <a:spLocks noChangeArrowheads="1"/>
                </p:cNvSpPr>
                <p:nvPr/>
              </p:nvSpPr>
              <p:spPr bwMode="auto">
                <a:xfrm>
                  <a:off x="1341" y="2438"/>
                  <a:ext cx="482" cy="9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987" name="Oval 120"/>
                <p:cNvSpPr>
                  <a:spLocks noChangeArrowheads="1"/>
                </p:cNvSpPr>
                <p:nvPr/>
              </p:nvSpPr>
              <p:spPr bwMode="auto">
                <a:xfrm>
                  <a:off x="1341" y="2228"/>
                  <a:ext cx="482" cy="9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sp>
            <p:nvSpPr>
              <p:cNvPr id="984" name="Rectangle 121"/>
              <p:cNvSpPr>
                <a:spLocks noChangeArrowheads="1"/>
              </p:cNvSpPr>
              <p:nvPr/>
            </p:nvSpPr>
            <p:spPr bwMode="auto">
              <a:xfrm>
                <a:off x="729" y="2710"/>
                <a:ext cx="180" cy="360"/>
              </a:xfrm>
              <a:prstGeom prst="rect">
                <a:avLst/>
              </a:prstGeom>
              <a:solidFill>
                <a:srgbClr val="FF66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985" name="Rectangle 122"/>
              <p:cNvSpPr>
                <a:spLocks noChangeArrowheads="1"/>
              </p:cNvSpPr>
              <p:nvPr/>
            </p:nvSpPr>
            <p:spPr bwMode="auto">
              <a:xfrm>
                <a:off x="611" y="2710"/>
                <a:ext cx="180" cy="360"/>
              </a:xfrm>
              <a:prstGeom prst="rect">
                <a:avLst/>
              </a:prstGeom>
              <a:solidFill>
                <a:srgbClr val="FF66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</p:grpSp>
        <p:grpSp>
          <p:nvGrpSpPr>
            <p:cNvPr id="640" name="Group 83"/>
            <p:cNvGrpSpPr>
              <a:grpSpLocks/>
            </p:cNvGrpSpPr>
            <p:nvPr/>
          </p:nvGrpSpPr>
          <p:grpSpPr bwMode="auto">
            <a:xfrm rot="15044382">
              <a:off x="3426298" y="1764402"/>
              <a:ext cx="928296" cy="767077"/>
              <a:chOff x="312" y="2511"/>
              <a:chExt cx="904" cy="747"/>
            </a:xfrm>
          </p:grpSpPr>
          <p:grpSp>
            <p:nvGrpSpPr>
              <p:cNvPr id="641" name="Group 84"/>
              <p:cNvGrpSpPr>
                <a:grpSpLocks/>
              </p:cNvGrpSpPr>
              <p:nvPr/>
            </p:nvGrpSpPr>
            <p:grpSpPr bwMode="auto">
              <a:xfrm>
                <a:off x="312" y="2522"/>
                <a:ext cx="890" cy="736"/>
                <a:chOff x="1395" y="2645"/>
                <a:chExt cx="1729" cy="1422"/>
              </a:xfrm>
            </p:grpSpPr>
            <p:sp>
              <p:nvSpPr>
                <p:cNvPr id="662" name="Oval 85"/>
                <p:cNvSpPr>
                  <a:spLocks noChangeArrowheads="1"/>
                </p:cNvSpPr>
                <p:nvPr/>
              </p:nvSpPr>
              <p:spPr bwMode="auto">
                <a:xfrm>
                  <a:off x="2061" y="2871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663" name="Oval 86"/>
                <p:cNvSpPr>
                  <a:spLocks noChangeArrowheads="1"/>
                </p:cNvSpPr>
                <p:nvPr/>
              </p:nvSpPr>
              <p:spPr bwMode="auto">
                <a:xfrm>
                  <a:off x="1961" y="2871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664" name="Oval 87"/>
                <p:cNvSpPr>
                  <a:spLocks noChangeArrowheads="1"/>
                </p:cNvSpPr>
                <p:nvPr/>
              </p:nvSpPr>
              <p:spPr bwMode="auto">
                <a:xfrm>
                  <a:off x="2061" y="3089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665" name="Oval 88"/>
                <p:cNvSpPr>
                  <a:spLocks noChangeArrowheads="1"/>
                </p:cNvSpPr>
                <p:nvPr/>
              </p:nvSpPr>
              <p:spPr bwMode="auto">
                <a:xfrm>
                  <a:off x="1961" y="3089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666" name="Oval 89"/>
                <p:cNvSpPr>
                  <a:spLocks noChangeArrowheads="1"/>
                </p:cNvSpPr>
                <p:nvPr/>
              </p:nvSpPr>
              <p:spPr bwMode="auto">
                <a:xfrm>
                  <a:off x="2061" y="2661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667" name="Oval 90"/>
                <p:cNvSpPr>
                  <a:spLocks noChangeArrowheads="1"/>
                </p:cNvSpPr>
                <p:nvPr/>
              </p:nvSpPr>
              <p:spPr bwMode="auto">
                <a:xfrm>
                  <a:off x="1961" y="2661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grpSp>
              <p:nvGrpSpPr>
                <p:cNvPr id="668" name="Group 91"/>
                <p:cNvGrpSpPr>
                  <a:grpSpLocks/>
                </p:cNvGrpSpPr>
                <p:nvPr/>
              </p:nvGrpSpPr>
              <p:grpSpPr bwMode="auto">
                <a:xfrm rot="-2741174">
                  <a:off x="1818" y="2294"/>
                  <a:ext cx="489" cy="1193"/>
                  <a:chOff x="1337" y="2225"/>
                  <a:chExt cx="489" cy="1193"/>
                </a:xfrm>
              </p:grpSpPr>
              <p:sp>
                <p:nvSpPr>
                  <p:cNvPr id="678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679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669" name="Group 94"/>
                <p:cNvGrpSpPr>
                  <a:grpSpLocks/>
                </p:cNvGrpSpPr>
                <p:nvPr/>
              </p:nvGrpSpPr>
              <p:grpSpPr bwMode="auto">
                <a:xfrm rot="2741174" flipH="1">
                  <a:off x="2212" y="2293"/>
                  <a:ext cx="489" cy="1194"/>
                  <a:chOff x="1337" y="2224"/>
                  <a:chExt cx="489" cy="1194"/>
                </a:xfrm>
              </p:grpSpPr>
              <p:sp>
                <p:nvSpPr>
                  <p:cNvPr id="676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677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4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670" name="Group 97"/>
                <p:cNvGrpSpPr>
                  <a:grpSpLocks/>
                </p:cNvGrpSpPr>
                <p:nvPr/>
              </p:nvGrpSpPr>
              <p:grpSpPr bwMode="auto">
                <a:xfrm rot="2741174" flipH="1">
                  <a:off x="2282" y="2367"/>
                  <a:ext cx="489" cy="1195"/>
                  <a:chOff x="1337" y="2225"/>
                  <a:chExt cx="489" cy="1195"/>
                </a:xfrm>
              </p:grpSpPr>
              <p:sp>
                <p:nvSpPr>
                  <p:cNvPr id="674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675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6"/>
                    <a:ext cx="489" cy="984"/>
                  </a:xfrm>
                  <a:prstGeom prst="ellipse">
                    <a:avLst/>
                  </a:prstGeom>
                  <a:solidFill>
                    <a:srgbClr val="FCBE0E"/>
                  </a:solidFill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671" name="Group 100"/>
                <p:cNvGrpSpPr>
                  <a:grpSpLocks/>
                </p:cNvGrpSpPr>
                <p:nvPr/>
              </p:nvGrpSpPr>
              <p:grpSpPr bwMode="auto">
                <a:xfrm rot="-2741174">
                  <a:off x="1747" y="2369"/>
                  <a:ext cx="489" cy="1193"/>
                  <a:chOff x="1337" y="2226"/>
                  <a:chExt cx="489" cy="1193"/>
                </a:xfrm>
              </p:grpSpPr>
              <p:sp>
                <p:nvSpPr>
                  <p:cNvPr id="672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6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673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6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</p:grpSp>
          <p:sp>
            <p:nvSpPr>
              <p:cNvPr id="642" name="Oval 103"/>
              <p:cNvSpPr>
                <a:spLocks noChangeArrowheads="1"/>
              </p:cNvSpPr>
              <p:nvPr/>
            </p:nvSpPr>
            <p:spPr bwMode="auto">
              <a:xfrm>
                <a:off x="661" y="2638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643" name="Oval 104"/>
              <p:cNvSpPr>
                <a:spLocks noChangeArrowheads="1"/>
              </p:cNvSpPr>
              <p:nvPr/>
            </p:nvSpPr>
            <p:spPr bwMode="auto">
              <a:xfrm>
                <a:off x="609" y="2638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644" name="Oval 105"/>
              <p:cNvSpPr>
                <a:spLocks noChangeArrowheads="1"/>
              </p:cNvSpPr>
              <p:nvPr/>
            </p:nvSpPr>
            <p:spPr bwMode="auto">
              <a:xfrm>
                <a:off x="661" y="2751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645" name="Oval 106"/>
              <p:cNvSpPr>
                <a:spLocks noChangeArrowheads="1"/>
              </p:cNvSpPr>
              <p:nvPr/>
            </p:nvSpPr>
            <p:spPr bwMode="auto">
              <a:xfrm>
                <a:off x="609" y="2751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646" name="Oval 107"/>
              <p:cNvSpPr>
                <a:spLocks noChangeArrowheads="1"/>
              </p:cNvSpPr>
              <p:nvPr/>
            </p:nvSpPr>
            <p:spPr bwMode="auto">
              <a:xfrm>
                <a:off x="661" y="2530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647" name="Oval 108"/>
              <p:cNvSpPr>
                <a:spLocks noChangeArrowheads="1"/>
              </p:cNvSpPr>
              <p:nvPr/>
            </p:nvSpPr>
            <p:spPr bwMode="auto">
              <a:xfrm>
                <a:off x="609" y="2530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grpSp>
            <p:nvGrpSpPr>
              <p:cNvPr id="648" name="Group 109"/>
              <p:cNvGrpSpPr>
                <a:grpSpLocks/>
              </p:cNvGrpSpPr>
              <p:nvPr/>
            </p:nvGrpSpPr>
            <p:grpSpPr bwMode="auto">
              <a:xfrm rot="-2741174">
                <a:off x="534" y="2341"/>
                <a:ext cx="253" cy="615"/>
                <a:chOff x="1335" y="2228"/>
                <a:chExt cx="494" cy="1189"/>
              </a:xfrm>
            </p:grpSpPr>
            <p:sp>
              <p:nvSpPr>
                <p:cNvPr id="660" name="Oval 110"/>
                <p:cNvSpPr>
                  <a:spLocks noChangeArrowheads="1"/>
                </p:cNvSpPr>
                <p:nvPr/>
              </p:nvSpPr>
              <p:spPr bwMode="auto">
                <a:xfrm>
                  <a:off x="1335" y="2438"/>
                  <a:ext cx="494" cy="979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661" name="Oval 111"/>
                <p:cNvSpPr>
                  <a:spLocks noChangeArrowheads="1"/>
                </p:cNvSpPr>
                <p:nvPr/>
              </p:nvSpPr>
              <p:spPr bwMode="auto">
                <a:xfrm>
                  <a:off x="1335" y="2228"/>
                  <a:ext cx="494" cy="979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649" name="Group 112"/>
              <p:cNvGrpSpPr>
                <a:grpSpLocks/>
              </p:cNvGrpSpPr>
              <p:nvPr/>
            </p:nvGrpSpPr>
            <p:grpSpPr bwMode="auto">
              <a:xfrm rot="2741174" flipH="1">
                <a:off x="739" y="2331"/>
                <a:ext cx="253" cy="613"/>
                <a:chOff x="1347" y="2231"/>
                <a:chExt cx="494" cy="1192"/>
              </a:xfrm>
            </p:grpSpPr>
            <p:sp>
              <p:nvSpPr>
                <p:cNvPr id="658" name="Oval 113"/>
                <p:cNvSpPr>
                  <a:spLocks noChangeArrowheads="1"/>
                </p:cNvSpPr>
                <p:nvPr/>
              </p:nvSpPr>
              <p:spPr bwMode="auto">
                <a:xfrm>
                  <a:off x="1347" y="2440"/>
                  <a:ext cx="494" cy="983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659" name="Oval 114"/>
                <p:cNvSpPr>
                  <a:spLocks noChangeArrowheads="1"/>
                </p:cNvSpPr>
                <p:nvPr/>
              </p:nvSpPr>
              <p:spPr bwMode="auto">
                <a:xfrm>
                  <a:off x="1347" y="2231"/>
                  <a:ext cx="494" cy="983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650" name="Group 115"/>
              <p:cNvGrpSpPr>
                <a:grpSpLocks/>
              </p:cNvGrpSpPr>
              <p:nvPr/>
            </p:nvGrpSpPr>
            <p:grpSpPr bwMode="auto">
              <a:xfrm rot="2741174" flipH="1">
                <a:off x="774" y="2381"/>
                <a:ext cx="254" cy="631"/>
                <a:chOff x="1322" y="2228"/>
                <a:chExt cx="484" cy="1221"/>
              </a:xfrm>
            </p:grpSpPr>
            <p:sp>
              <p:nvSpPr>
                <p:cNvPr id="656" name="Oval 116"/>
                <p:cNvSpPr>
                  <a:spLocks noChangeArrowheads="1"/>
                </p:cNvSpPr>
                <p:nvPr/>
              </p:nvSpPr>
              <p:spPr bwMode="auto">
                <a:xfrm>
                  <a:off x="1322" y="2469"/>
                  <a:ext cx="482" cy="98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657" name="Oval 117"/>
                <p:cNvSpPr>
                  <a:spLocks noChangeArrowheads="1"/>
                </p:cNvSpPr>
                <p:nvPr/>
              </p:nvSpPr>
              <p:spPr bwMode="auto">
                <a:xfrm>
                  <a:off x="1324" y="2228"/>
                  <a:ext cx="482" cy="97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651" name="Group 118"/>
              <p:cNvGrpSpPr>
                <a:grpSpLocks/>
              </p:cNvGrpSpPr>
              <p:nvPr/>
            </p:nvGrpSpPr>
            <p:grpSpPr bwMode="auto">
              <a:xfrm rot="-2741174">
                <a:off x="498" y="2379"/>
                <a:ext cx="253" cy="615"/>
                <a:chOff x="1341" y="2228"/>
                <a:chExt cx="482" cy="1189"/>
              </a:xfrm>
            </p:grpSpPr>
            <p:sp>
              <p:nvSpPr>
                <p:cNvPr id="654" name="Oval 119"/>
                <p:cNvSpPr>
                  <a:spLocks noChangeArrowheads="1"/>
                </p:cNvSpPr>
                <p:nvPr/>
              </p:nvSpPr>
              <p:spPr bwMode="auto">
                <a:xfrm>
                  <a:off x="1341" y="2438"/>
                  <a:ext cx="482" cy="97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655" name="Oval 120"/>
                <p:cNvSpPr>
                  <a:spLocks noChangeArrowheads="1"/>
                </p:cNvSpPr>
                <p:nvPr/>
              </p:nvSpPr>
              <p:spPr bwMode="auto">
                <a:xfrm>
                  <a:off x="1341" y="2228"/>
                  <a:ext cx="482" cy="97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sp>
            <p:nvSpPr>
              <p:cNvPr id="652" name="Rectangle 121"/>
              <p:cNvSpPr>
                <a:spLocks noChangeArrowheads="1"/>
              </p:cNvSpPr>
              <p:nvPr/>
            </p:nvSpPr>
            <p:spPr bwMode="auto">
              <a:xfrm>
                <a:off x="729" y="2710"/>
                <a:ext cx="180" cy="36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653" name="Rectangle 122"/>
              <p:cNvSpPr>
                <a:spLocks noChangeArrowheads="1"/>
              </p:cNvSpPr>
              <p:nvPr/>
            </p:nvSpPr>
            <p:spPr bwMode="auto">
              <a:xfrm>
                <a:off x="611" y="2710"/>
                <a:ext cx="180" cy="36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</p:grpSp>
        <p:grpSp>
          <p:nvGrpSpPr>
            <p:cNvPr id="720" name="Group 83"/>
            <p:cNvGrpSpPr>
              <a:grpSpLocks/>
            </p:cNvGrpSpPr>
            <p:nvPr/>
          </p:nvGrpSpPr>
          <p:grpSpPr bwMode="auto">
            <a:xfrm rot="9306307">
              <a:off x="2609132" y="1426385"/>
              <a:ext cx="928296" cy="767077"/>
              <a:chOff x="312" y="2511"/>
              <a:chExt cx="904" cy="747"/>
            </a:xfrm>
          </p:grpSpPr>
          <p:grpSp>
            <p:nvGrpSpPr>
              <p:cNvPr id="721" name="Group 84"/>
              <p:cNvGrpSpPr>
                <a:grpSpLocks/>
              </p:cNvGrpSpPr>
              <p:nvPr/>
            </p:nvGrpSpPr>
            <p:grpSpPr bwMode="auto">
              <a:xfrm>
                <a:off x="312" y="2522"/>
                <a:ext cx="890" cy="736"/>
                <a:chOff x="1395" y="2645"/>
                <a:chExt cx="1729" cy="1422"/>
              </a:xfrm>
            </p:grpSpPr>
            <p:sp>
              <p:nvSpPr>
                <p:cNvPr id="742" name="Oval 85"/>
                <p:cNvSpPr>
                  <a:spLocks noChangeArrowheads="1"/>
                </p:cNvSpPr>
                <p:nvPr/>
              </p:nvSpPr>
              <p:spPr bwMode="auto">
                <a:xfrm>
                  <a:off x="2061" y="2871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743" name="Oval 86"/>
                <p:cNvSpPr>
                  <a:spLocks noChangeArrowheads="1"/>
                </p:cNvSpPr>
                <p:nvPr/>
              </p:nvSpPr>
              <p:spPr bwMode="auto">
                <a:xfrm>
                  <a:off x="1961" y="2871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744" name="Oval 87"/>
                <p:cNvSpPr>
                  <a:spLocks noChangeArrowheads="1"/>
                </p:cNvSpPr>
                <p:nvPr/>
              </p:nvSpPr>
              <p:spPr bwMode="auto">
                <a:xfrm>
                  <a:off x="2061" y="3089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745" name="Oval 88"/>
                <p:cNvSpPr>
                  <a:spLocks noChangeArrowheads="1"/>
                </p:cNvSpPr>
                <p:nvPr/>
              </p:nvSpPr>
              <p:spPr bwMode="auto">
                <a:xfrm>
                  <a:off x="1961" y="3089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746" name="Oval 89"/>
                <p:cNvSpPr>
                  <a:spLocks noChangeArrowheads="1"/>
                </p:cNvSpPr>
                <p:nvPr/>
              </p:nvSpPr>
              <p:spPr bwMode="auto">
                <a:xfrm>
                  <a:off x="2061" y="2661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747" name="Oval 90"/>
                <p:cNvSpPr>
                  <a:spLocks noChangeArrowheads="1"/>
                </p:cNvSpPr>
                <p:nvPr/>
              </p:nvSpPr>
              <p:spPr bwMode="auto">
                <a:xfrm>
                  <a:off x="1961" y="2661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grpSp>
              <p:nvGrpSpPr>
                <p:cNvPr id="748" name="Group 91"/>
                <p:cNvGrpSpPr>
                  <a:grpSpLocks/>
                </p:cNvGrpSpPr>
                <p:nvPr/>
              </p:nvGrpSpPr>
              <p:grpSpPr bwMode="auto">
                <a:xfrm rot="-2741174">
                  <a:off x="1818" y="2294"/>
                  <a:ext cx="489" cy="1193"/>
                  <a:chOff x="1337" y="2225"/>
                  <a:chExt cx="489" cy="1193"/>
                </a:xfrm>
              </p:grpSpPr>
              <p:sp>
                <p:nvSpPr>
                  <p:cNvPr id="758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759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749" name="Group 94"/>
                <p:cNvGrpSpPr>
                  <a:grpSpLocks/>
                </p:cNvGrpSpPr>
                <p:nvPr/>
              </p:nvGrpSpPr>
              <p:grpSpPr bwMode="auto">
                <a:xfrm rot="2741174" flipH="1">
                  <a:off x="2212" y="2293"/>
                  <a:ext cx="489" cy="1194"/>
                  <a:chOff x="1337" y="2224"/>
                  <a:chExt cx="489" cy="1194"/>
                </a:xfrm>
              </p:grpSpPr>
              <p:sp>
                <p:nvSpPr>
                  <p:cNvPr id="756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757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4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750" name="Group 97"/>
                <p:cNvGrpSpPr>
                  <a:grpSpLocks/>
                </p:cNvGrpSpPr>
                <p:nvPr/>
              </p:nvGrpSpPr>
              <p:grpSpPr bwMode="auto">
                <a:xfrm rot="2741174" flipH="1">
                  <a:off x="2282" y="2367"/>
                  <a:ext cx="489" cy="1195"/>
                  <a:chOff x="1337" y="2225"/>
                  <a:chExt cx="489" cy="1195"/>
                </a:xfrm>
              </p:grpSpPr>
              <p:sp>
                <p:nvSpPr>
                  <p:cNvPr id="754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755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6"/>
                    <a:ext cx="489" cy="984"/>
                  </a:xfrm>
                  <a:prstGeom prst="ellipse">
                    <a:avLst/>
                  </a:prstGeom>
                  <a:solidFill>
                    <a:srgbClr val="FCBE0E"/>
                  </a:solidFill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751" name="Group 100"/>
                <p:cNvGrpSpPr>
                  <a:grpSpLocks/>
                </p:cNvGrpSpPr>
                <p:nvPr/>
              </p:nvGrpSpPr>
              <p:grpSpPr bwMode="auto">
                <a:xfrm rot="-2741174">
                  <a:off x="1747" y="2369"/>
                  <a:ext cx="489" cy="1193"/>
                  <a:chOff x="1337" y="2226"/>
                  <a:chExt cx="489" cy="1193"/>
                </a:xfrm>
              </p:grpSpPr>
              <p:sp>
                <p:nvSpPr>
                  <p:cNvPr id="752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6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753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6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</p:grpSp>
          <p:sp>
            <p:nvSpPr>
              <p:cNvPr id="722" name="Oval 103"/>
              <p:cNvSpPr>
                <a:spLocks noChangeArrowheads="1"/>
              </p:cNvSpPr>
              <p:nvPr/>
            </p:nvSpPr>
            <p:spPr bwMode="auto">
              <a:xfrm>
                <a:off x="661" y="2638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723" name="Oval 104"/>
              <p:cNvSpPr>
                <a:spLocks noChangeArrowheads="1"/>
              </p:cNvSpPr>
              <p:nvPr/>
            </p:nvSpPr>
            <p:spPr bwMode="auto">
              <a:xfrm>
                <a:off x="609" y="2638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724" name="Oval 105"/>
              <p:cNvSpPr>
                <a:spLocks noChangeArrowheads="1"/>
              </p:cNvSpPr>
              <p:nvPr/>
            </p:nvSpPr>
            <p:spPr bwMode="auto">
              <a:xfrm>
                <a:off x="661" y="2751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725" name="Oval 106"/>
              <p:cNvSpPr>
                <a:spLocks noChangeArrowheads="1"/>
              </p:cNvSpPr>
              <p:nvPr/>
            </p:nvSpPr>
            <p:spPr bwMode="auto">
              <a:xfrm>
                <a:off x="609" y="2751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726" name="Oval 107"/>
              <p:cNvSpPr>
                <a:spLocks noChangeArrowheads="1"/>
              </p:cNvSpPr>
              <p:nvPr/>
            </p:nvSpPr>
            <p:spPr bwMode="auto">
              <a:xfrm>
                <a:off x="661" y="2530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727" name="Oval 108"/>
              <p:cNvSpPr>
                <a:spLocks noChangeArrowheads="1"/>
              </p:cNvSpPr>
              <p:nvPr/>
            </p:nvSpPr>
            <p:spPr bwMode="auto">
              <a:xfrm>
                <a:off x="609" y="2530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grpSp>
            <p:nvGrpSpPr>
              <p:cNvPr id="728" name="Group 109"/>
              <p:cNvGrpSpPr>
                <a:grpSpLocks/>
              </p:cNvGrpSpPr>
              <p:nvPr/>
            </p:nvGrpSpPr>
            <p:grpSpPr bwMode="auto">
              <a:xfrm rot="-2741174">
                <a:off x="534" y="2341"/>
                <a:ext cx="253" cy="615"/>
                <a:chOff x="1335" y="2228"/>
                <a:chExt cx="494" cy="1189"/>
              </a:xfrm>
            </p:grpSpPr>
            <p:sp>
              <p:nvSpPr>
                <p:cNvPr id="740" name="Oval 110"/>
                <p:cNvSpPr>
                  <a:spLocks noChangeArrowheads="1"/>
                </p:cNvSpPr>
                <p:nvPr/>
              </p:nvSpPr>
              <p:spPr bwMode="auto">
                <a:xfrm>
                  <a:off x="1335" y="2438"/>
                  <a:ext cx="494" cy="979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741" name="Oval 111"/>
                <p:cNvSpPr>
                  <a:spLocks noChangeArrowheads="1"/>
                </p:cNvSpPr>
                <p:nvPr/>
              </p:nvSpPr>
              <p:spPr bwMode="auto">
                <a:xfrm>
                  <a:off x="1335" y="2228"/>
                  <a:ext cx="494" cy="979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729" name="Group 112"/>
              <p:cNvGrpSpPr>
                <a:grpSpLocks/>
              </p:cNvGrpSpPr>
              <p:nvPr/>
            </p:nvGrpSpPr>
            <p:grpSpPr bwMode="auto">
              <a:xfrm rot="2741174" flipH="1">
                <a:off x="739" y="2331"/>
                <a:ext cx="253" cy="613"/>
                <a:chOff x="1347" y="2231"/>
                <a:chExt cx="494" cy="1192"/>
              </a:xfrm>
            </p:grpSpPr>
            <p:sp>
              <p:nvSpPr>
                <p:cNvPr id="738" name="Oval 113"/>
                <p:cNvSpPr>
                  <a:spLocks noChangeArrowheads="1"/>
                </p:cNvSpPr>
                <p:nvPr/>
              </p:nvSpPr>
              <p:spPr bwMode="auto">
                <a:xfrm>
                  <a:off x="1347" y="2440"/>
                  <a:ext cx="494" cy="983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739" name="Oval 114"/>
                <p:cNvSpPr>
                  <a:spLocks noChangeArrowheads="1"/>
                </p:cNvSpPr>
                <p:nvPr/>
              </p:nvSpPr>
              <p:spPr bwMode="auto">
                <a:xfrm>
                  <a:off x="1347" y="2231"/>
                  <a:ext cx="494" cy="983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730" name="Group 115"/>
              <p:cNvGrpSpPr>
                <a:grpSpLocks/>
              </p:cNvGrpSpPr>
              <p:nvPr/>
            </p:nvGrpSpPr>
            <p:grpSpPr bwMode="auto">
              <a:xfrm rot="2741174" flipH="1">
                <a:off x="774" y="2381"/>
                <a:ext cx="254" cy="631"/>
                <a:chOff x="1322" y="2228"/>
                <a:chExt cx="484" cy="1221"/>
              </a:xfrm>
            </p:grpSpPr>
            <p:sp>
              <p:nvSpPr>
                <p:cNvPr id="736" name="Oval 116"/>
                <p:cNvSpPr>
                  <a:spLocks noChangeArrowheads="1"/>
                </p:cNvSpPr>
                <p:nvPr/>
              </p:nvSpPr>
              <p:spPr bwMode="auto">
                <a:xfrm>
                  <a:off x="1322" y="2469"/>
                  <a:ext cx="482" cy="98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737" name="Oval 117"/>
                <p:cNvSpPr>
                  <a:spLocks noChangeArrowheads="1"/>
                </p:cNvSpPr>
                <p:nvPr/>
              </p:nvSpPr>
              <p:spPr bwMode="auto">
                <a:xfrm>
                  <a:off x="1324" y="2228"/>
                  <a:ext cx="482" cy="97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731" name="Group 118"/>
              <p:cNvGrpSpPr>
                <a:grpSpLocks/>
              </p:cNvGrpSpPr>
              <p:nvPr/>
            </p:nvGrpSpPr>
            <p:grpSpPr bwMode="auto">
              <a:xfrm rot="-2741174">
                <a:off x="498" y="2379"/>
                <a:ext cx="253" cy="615"/>
                <a:chOff x="1341" y="2228"/>
                <a:chExt cx="482" cy="1189"/>
              </a:xfrm>
            </p:grpSpPr>
            <p:sp>
              <p:nvSpPr>
                <p:cNvPr id="734" name="Oval 119"/>
                <p:cNvSpPr>
                  <a:spLocks noChangeArrowheads="1"/>
                </p:cNvSpPr>
                <p:nvPr/>
              </p:nvSpPr>
              <p:spPr bwMode="auto">
                <a:xfrm>
                  <a:off x="1341" y="2438"/>
                  <a:ext cx="482" cy="97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735" name="Oval 120"/>
                <p:cNvSpPr>
                  <a:spLocks noChangeArrowheads="1"/>
                </p:cNvSpPr>
                <p:nvPr/>
              </p:nvSpPr>
              <p:spPr bwMode="auto">
                <a:xfrm>
                  <a:off x="1341" y="2228"/>
                  <a:ext cx="482" cy="97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sp>
            <p:nvSpPr>
              <p:cNvPr id="732" name="Rectangle 121"/>
              <p:cNvSpPr>
                <a:spLocks noChangeArrowheads="1"/>
              </p:cNvSpPr>
              <p:nvPr/>
            </p:nvSpPr>
            <p:spPr bwMode="auto">
              <a:xfrm>
                <a:off x="729" y="2710"/>
                <a:ext cx="180" cy="36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733" name="Rectangle 122"/>
              <p:cNvSpPr>
                <a:spLocks noChangeArrowheads="1"/>
              </p:cNvSpPr>
              <p:nvPr/>
            </p:nvSpPr>
            <p:spPr bwMode="auto">
              <a:xfrm>
                <a:off x="611" y="2710"/>
                <a:ext cx="180" cy="36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</p:grpSp>
        <p:grpSp>
          <p:nvGrpSpPr>
            <p:cNvPr id="760" name="Group 83"/>
            <p:cNvGrpSpPr>
              <a:grpSpLocks/>
            </p:cNvGrpSpPr>
            <p:nvPr/>
          </p:nvGrpSpPr>
          <p:grpSpPr bwMode="auto">
            <a:xfrm rot="17154420">
              <a:off x="4232332" y="3093444"/>
              <a:ext cx="928296" cy="767077"/>
              <a:chOff x="312" y="2511"/>
              <a:chExt cx="904" cy="747"/>
            </a:xfrm>
          </p:grpSpPr>
          <p:grpSp>
            <p:nvGrpSpPr>
              <p:cNvPr id="761" name="Group 84"/>
              <p:cNvGrpSpPr>
                <a:grpSpLocks/>
              </p:cNvGrpSpPr>
              <p:nvPr/>
            </p:nvGrpSpPr>
            <p:grpSpPr bwMode="auto">
              <a:xfrm>
                <a:off x="312" y="2522"/>
                <a:ext cx="890" cy="736"/>
                <a:chOff x="1395" y="2645"/>
                <a:chExt cx="1729" cy="1422"/>
              </a:xfrm>
            </p:grpSpPr>
            <p:sp>
              <p:nvSpPr>
                <p:cNvPr id="782" name="Oval 85"/>
                <p:cNvSpPr>
                  <a:spLocks noChangeArrowheads="1"/>
                </p:cNvSpPr>
                <p:nvPr/>
              </p:nvSpPr>
              <p:spPr bwMode="auto">
                <a:xfrm>
                  <a:off x="2061" y="2871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783" name="Oval 86"/>
                <p:cNvSpPr>
                  <a:spLocks noChangeArrowheads="1"/>
                </p:cNvSpPr>
                <p:nvPr/>
              </p:nvSpPr>
              <p:spPr bwMode="auto">
                <a:xfrm>
                  <a:off x="1961" y="2871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784" name="Oval 87"/>
                <p:cNvSpPr>
                  <a:spLocks noChangeArrowheads="1"/>
                </p:cNvSpPr>
                <p:nvPr/>
              </p:nvSpPr>
              <p:spPr bwMode="auto">
                <a:xfrm>
                  <a:off x="2061" y="3089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785" name="Oval 88"/>
                <p:cNvSpPr>
                  <a:spLocks noChangeArrowheads="1"/>
                </p:cNvSpPr>
                <p:nvPr/>
              </p:nvSpPr>
              <p:spPr bwMode="auto">
                <a:xfrm>
                  <a:off x="1961" y="3089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786" name="Oval 89"/>
                <p:cNvSpPr>
                  <a:spLocks noChangeArrowheads="1"/>
                </p:cNvSpPr>
                <p:nvPr/>
              </p:nvSpPr>
              <p:spPr bwMode="auto">
                <a:xfrm>
                  <a:off x="2061" y="2661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787" name="Oval 90"/>
                <p:cNvSpPr>
                  <a:spLocks noChangeArrowheads="1"/>
                </p:cNvSpPr>
                <p:nvPr/>
              </p:nvSpPr>
              <p:spPr bwMode="auto">
                <a:xfrm>
                  <a:off x="1961" y="2661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grpSp>
              <p:nvGrpSpPr>
                <p:cNvPr id="788" name="Group 91"/>
                <p:cNvGrpSpPr>
                  <a:grpSpLocks/>
                </p:cNvGrpSpPr>
                <p:nvPr/>
              </p:nvGrpSpPr>
              <p:grpSpPr bwMode="auto">
                <a:xfrm rot="-2741174">
                  <a:off x="1818" y="2294"/>
                  <a:ext cx="489" cy="1193"/>
                  <a:chOff x="1337" y="2225"/>
                  <a:chExt cx="489" cy="1193"/>
                </a:xfrm>
              </p:grpSpPr>
              <p:sp>
                <p:nvSpPr>
                  <p:cNvPr id="798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799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789" name="Group 94"/>
                <p:cNvGrpSpPr>
                  <a:grpSpLocks/>
                </p:cNvGrpSpPr>
                <p:nvPr/>
              </p:nvGrpSpPr>
              <p:grpSpPr bwMode="auto">
                <a:xfrm rot="2741174" flipH="1">
                  <a:off x="2212" y="2293"/>
                  <a:ext cx="489" cy="1194"/>
                  <a:chOff x="1337" y="2224"/>
                  <a:chExt cx="489" cy="1194"/>
                </a:xfrm>
              </p:grpSpPr>
              <p:sp>
                <p:nvSpPr>
                  <p:cNvPr id="796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797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4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790" name="Group 97"/>
                <p:cNvGrpSpPr>
                  <a:grpSpLocks/>
                </p:cNvGrpSpPr>
                <p:nvPr/>
              </p:nvGrpSpPr>
              <p:grpSpPr bwMode="auto">
                <a:xfrm rot="2741174" flipH="1">
                  <a:off x="2282" y="2367"/>
                  <a:ext cx="489" cy="1195"/>
                  <a:chOff x="1337" y="2225"/>
                  <a:chExt cx="489" cy="1195"/>
                </a:xfrm>
              </p:grpSpPr>
              <p:sp>
                <p:nvSpPr>
                  <p:cNvPr id="794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795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6"/>
                    <a:ext cx="489" cy="984"/>
                  </a:xfrm>
                  <a:prstGeom prst="ellipse">
                    <a:avLst/>
                  </a:prstGeom>
                  <a:solidFill>
                    <a:srgbClr val="FCBE0E"/>
                  </a:solidFill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791" name="Group 100"/>
                <p:cNvGrpSpPr>
                  <a:grpSpLocks/>
                </p:cNvGrpSpPr>
                <p:nvPr/>
              </p:nvGrpSpPr>
              <p:grpSpPr bwMode="auto">
                <a:xfrm rot="-2741174">
                  <a:off x="1747" y="2369"/>
                  <a:ext cx="489" cy="1193"/>
                  <a:chOff x="1337" y="2226"/>
                  <a:chExt cx="489" cy="1193"/>
                </a:xfrm>
              </p:grpSpPr>
              <p:sp>
                <p:nvSpPr>
                  <p:cNvPr id="792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6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793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6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</p:grpSp>
          <p:sp>
            <p:nvSpPr>
              <p:cNvPr id="762" name="Oval 103"/>
              <p:cNvSpPr>
                <a:spLocks noChangeArrowheads="1"/>
              </p:cNvSpPr>
              <p:nvPr/>
            </p:nvSpPr>
            <p:spPr bwMode="auto">
              <a:xfrm>
                <a:off x="661" y="2638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763" name="Oval 104"/>
              <p:cNvSpPr>
                <a:spLocks noChangeArrowheads="1"/>
              </p:cNvSpPr>
              <p:nvPr/>
            </p:nvSpPr>
            <p:spPr bwMode="auto">
              <a:xfrm>
                <a:off x="609" y="2638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764" name="Oval 105"/>
              <p:cNvSpPr>
                <a:spLocks noChangeArrowheads="1"/>
              </p:cNvSpPr>
              <p:nvPr/>
            </p:nvSpPr>
            <p:spPr bwMode="auto">
              <a:xfrm>
                <a:off x="661" y="2751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765" name="Oval 106"/>
              <p:cNvSpPr>
                <a:spLocks noChangeArrowheads="1"/>
              </p:cNvSpPr>
              <p:nvPr/>
            </p:nvSpPr>
            <p:spPr bwMode="auto">
              <a:xfrm>
                <a:off x="609" y="2751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766" name="Oval 107"/>
              <p:cNvSpPr>
                <a:spLocks noChangeArrowheads="1"/>
              </p:cNvSpPr>
              <p:nvPr/>
            </p:nvSpPr>
            <p:spPr bwMode="auto">
              <a:xfrm>
                <a:off x="661" y="2530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767" name="Oval 108"/>
              <p:cNvSpPr>
                <a:spLocks noChangeArrowheads="1"/>
              </p:cNvSpPr>
              <p:nvPr/>
            </p:nvSpPr>
            <p:spPr bwMode="auto">
              <a:xfrm>
                <a:off x="609" y="2530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grpSp>
            <p:nvGrpSpPr>
              <p:cNvPr id="768" name="Group 109"/>
              <p:cNvGrpSpPr>
                <a:grpSpLocks/>
              </p:cNvGrpSpPr>
              <p:nvPr/>
            </p:nvGrpSpPr>
            <p:grpSpPr bwMode="auto">
              <a:xfrm rot="-2741174">
                <a:off x="534" y="2341"/>
                <a:ext cx="253" cy="615"/>
                <a:chOff x="1335" y="2228"/>
                <a:chExt cx="494" cy="1189"/>
              </a:xfrm>
            </p:grpSpPr>
            <p:sp>
              <p:nvSpPr>
                <p:cNvPr id="780" name="Oval 110"/>
                <p:cNvSpPr>
                  <a:spLocks noChangeArrowheads="1"/>
                </p:cNvSpPr>
                <p:nvPr/>
              </p:nvSpPr>
              <p:spPr bwMode="auto">
                <a:xfrm>
                  <a:off x="1335" y="2438"/>
                  <a:ext cx="494" cy="979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781" name="Oval 111"/>
                <p:cNvSpPr>
                  <a:spLocks noChangeArrowheads="1"/>
                </p:cNvSpPr>
                <p:nvPr/>
              </p:nvSpPr>
              <p:spPr bwMode="auto">
                <a:xfrm>
                  <a:off x="1335" y="2228"/>
                  <a:ext cx="494" cy="979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769" name="Group 112"/>
              <p:cNvGrpSpPr>
                <a:grpSpLocks/>
              </p:cNvGrpSpPr>
              <p:nvPr/>
            </p:nvGrpSpPr>
            <p:grpSpPr bwMode="auto">
              <a:xfrm rot="2741174" flipH="1">
                <a:off x="739" y="2331"/>
                <a:ext cx="253" cy="613"/>
                <a:chOff x="1347" y="2231"/>
                <a:chExt cx="494" cy="1192"/>
              </a:xfrm>
            </p:grpSpPr>
            <p:sp>
              <p:nvSpPr>
                <p:cNvPr id="778" name="Oval 113"/>
                <p:cNvSpPr>
                  <a:spLocks noChangeArrowheads="1"/>
                </p:cNvSpPr>
                <p:nvPr/>
              </p:nvSpPr>
              <p:spPr bwMode="auto">
                <a:xfrm>
                  <a:off x="1347" y="2440"/>
                  <a:ext cx="494" cy="983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779" name="Oval 114"/>
                <p:cNvSpPr>
                  <a:spLocks noChangeArrowheads="1"/>
                </p:cNvSpPr>
                <p:nvPr/>
              </p:nvSpPr>
              <p:spPr bwMode="auto">
                <a:xfrm>
                  <a:off x="1347" y="2231"/>
                  <a:ext cx="494" cy="983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770" name="Group 115"/>
              <p:cNvGrpSpPr>
                <a:grpSpLocks/>
              </p:cNvGrpSpPr>
              <p:nvPr/>
            </p:nvGrpSpPr>
            <p:grpSpPr bwMode="auto">
              <a:xfrm rot="2741174" flipH="1">
                <a:off x="774" y="2381"/>
                <a:ext cx="254" cy="631"/>
                <a:chOff x="1322" y="2228"/>
                <a:chExt cx="484" cy="1221"/>
              </a:xfrm>
            </p:grpSpPr>
            <p:sp>
              <p:nvSpPr>
                <p:cNvPr id="776" name="Oval 116"/>
                <p:cNvSpPr>
                  <a:spLocks noChangeArrowheads="1"/>
                </p:cNvSpPr>
                <p:nvPr/>
              </p:nvSpPr>
              <p:spPr bwMode="auto">
                <a:xfrm>
                  <a:off x="1322" y="2469"/>
                  <a:ext cx="482" cy="98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777" name="Oval 117"/>
                <p:cNvSpPr>
                  <a:spLocks noChangeArrowheads="1"/>
                </p:cNvSpPr>
                <p:nvPr/>
              </p:nvSpPr>
              <p:spPr bwMode="auto">
                <a:xfrm>
                  <a:off x="1324" y="2228"/>
                  <a:ext cx="482" cy="97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771" name="Group 118"/>
              <p:cNvGrpSpPr>
                <a:grpSpLocks/>
              </p:cNvGrpSpPr>
              <p:nvPr/>
            </p:nvGrpSpPr>
            <p:grpSpPr bwMode="auto">
              <a:xfrm rot="-2741174">
                <a:off x="498" y="2379"/>
                <a:ext cx="253" cy="615"/>
                <a:chOff x="1341" y="2228"/>
                <a:chExt cx="482" cy="1189"/>
              </a:xfrm>
            </p:grpSpPr>
            <p:sp>
              <p:nvSpPr>
                <p:cNvPr id="774" name="Oval 119"/>
                <p:cNvSpPr>
                  <a:spLocks noChangeArrowheads="1"/>
                </p:cNvSpPr>
                <p:nvPr/>
              </p:nvSpPr>
              <p:spPr bwMode="auto">
                <a:xfrm>
                  <a:off x="1341" y="2438"/>
                  <a:ext cx="482" cy="97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775" name="Oval 120"/>
                <p:cNvSpPr>
                  <a:spLocks noChangeArrowheads="1"/>
                </p:cNvSpPr>
                <p:nvPr/>
              </p:nvSpPr>
              <p:spPr bwMode="auto">
                <a:xfrm>
                  <a:off x="1341" y="2228"/>
                  <a:ext cx="482" cy="97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sp>
            <p:nvSpPr>
              <p:cNvPr id="772" name="Rectangle 121"/>
              <p:cNvSpPr>
                <a:spLocks noChangeArrowheads="1"/>
              </p:cNvSpPr>
              <p:nvPr/>
            </p:nvSpPr>
            <p:spPr bwMode="auto">
              <a:xfrm>
                <a:off x="729" y="2710"/>
                <a:ext cx="180" cy="36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773" name="Rectangle 122"/>
              <p:cNvSpPr>
                <a:spLocks noChangeArrowheads="1"/>
              </p:cNvSpPr>
              <p:nvPr/>
            </p:nvSpPr>
            <p:spPr bwMode="auto">
              <a:xfrm>
                <a:off x="611" y="2710"/>
                <a:ext cx="180" cy="36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</p:grpSp>
        <p:grpSp>
          <p:nvGrpSpPr>
            <p:cNvPr id="800" name="Group 83"/>
            <p:cNvGrpSpPr>
              <a:grpSpLocks/>
            </p:cNvGrpSpPr>
            <p:nvPr/>
          </p:nvGrpSpPr>
          <p:grpSpPr bwMode="auto">
            <a:xfrm rot="11051137">
              <a:off x="3696220" y="2381157"/>
              <a:ext cx="928296" cy="767077"/>
              <a:chOff x="312" y="2511"/>
              <a:chExt cx="904" cy="747"/>
            </a:xfrm>
          </p:grpSpPr>
          <p:grpSp>
            <p:nvGrpSpPr>
              <p:cNvPr id="801" name="Group 84"/>
              <p:cNvGrpSpPr>
                <a:grpSpLocks/>
              </p:cNvGrpSpPr>
              <p:nvPr/>
            </p:nvGrpSpPr>
            <p:grpSpPr bwMode="auto">
              <a:xfrm>
                <a:off x="312" y="2522"/>
                <a:ext cx="890" cy="736"/>
                <a:chOff x="1395" y="2645"/>
                <a:chExt cx="1729" cy="1422"/>
              </a:xfrm>
            </p:grpSpPr>
            <p:sp>
              <p:nvSpPr>
                <p:cNvPr id="822" name="Oval 85"/>
                <p:cNvSpPr>
                  <a:spLocks noChangeArrowheads="1"/>
                </p:cNvSpPr>
                <p:nvPr/>
              </p:nvSpPr>
              <p:spPr bwMode="auto">
                <a:xfrm>
                  <a:off x="2061" y="2871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823" name="Oval 86"/>
                <p:cNvSpPr>
                  <a:spLocks noChangeArrowheads="1"/>
                </p:cNvSpPr>
                <p:nvPr/>
              </p:nvSpPr>
              <p:spPr bwMode="auto">
                <a:xfrm>
                  <a:off x="1961" y="2871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824" name="Oval 87"/>
                <p:cNvSpPr>
                  <a:spLocks noChangeArrowheads="1"/>
                </p:cNvSpPr>
                <p:nvPr/>
              </p:nvSpPr>
              <p:spPr bwMode="auto">
                <a:xfrm>
                  <a:off x="2061" y="3089"/>
                  <a:ext cx="491" cy="978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825" name="Oval 88"/>
                <p:cNvSpPr>
                  <a:spLocks noChangeArrowheads="1"/>
                </p:cNvSpPr>
                <p:nvPr/>
              </p:nvSpPr>
              <p:spPr bwMode="auto">
                <a:xfrm>
                  <a:off x="1961" y="3089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826" name="Oval 89"/>
                <p:cNvSpPr>
                  <a:spLocks noChangeArrowheads="1"/>
                </p:cNvSpPr>
                <p:nvPr/>
              </p:nvSpPr>
              <p:spPr bwMode="auto">
                <a:xfrm>
                  <a:off x="2061" y="2661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827" name="Oval 90"/>
                <p:cNvSpPr>
                  <a:spLocks noChangeArrowheads="1"/>
                </p:cNvSpPr>
                <p:nvPr/>
              </p:nvSpPr>
              <p:spPr bwMode="auto">
                <a:xfrm>
                  <a:off x="1961" y="2661"/>
                  <a:ext cx="491" cy="977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grpSp>
              <p:nvGrpSpPr>
                <p:cNvPr id="828" name="Group 91"/>
                <p:cNvGrpSpPr>
                  <a:grpSpLocks/>
                </p:cNvGrpSpPr>
                <p:nvPr/>
              </p:nvGrpSpPr>
              <p:grpSpPr bwMode="auto">
                <a:xfrm rot="-2741174">
                  <a:off x="1818" y="2294"/>
                  <a:ext cx="489" cy="1193"/>
                  <a:chOff x="1337" y="2225"/>
                  <a:chExt cx="489" cy="1193"/>
                </a:xfrm>
              </p:grpSpPr>
              <p:sp>
                <p:nvSpPr>
                  <p:cNvPr id="838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839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829" name="Group 94"/>
                <p:cNvGrpSpPr>
                  <a:grpSpLocks/>
                </p:cNvGrpSpPr>
                <p:nvPr/>
              </p:nvGrpSpPr>
              <p:grpSpPr bwMode="auto">
                <a:xfrm rot="2741174" flipH="1">
                  <a:off x="2212" y="2293"/>
                  <a:ext cx="489" cy="1194"/>
                  <a:chOff x="1337" y="2224"/>
                  <a:chExt cx="489" cy="1194"/>
                </a:xfrm>
              </p:grpSpPr>
              <p:sp>
                <p:nvSpPr>
                  <p:cNvPr id="836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837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4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830" name="Group 97"/>
                <p:cNvGrpSpPr>
                  <a:grpSpLocks/>
                </p:cNvGrpSpPr>
                <p:nvPr/>
              </p:nvGrpSpPr>
              <p:grpSpPr bwMode="auto">
                <a:xfrm rot="2741174" flipH="1">
                  <a:off x="2282" y="2367"/>
                  <a:ext cx="489" cy="1195"/>
                  <a:chOff x="1337" y="2225"/>
                  <a:chExt cx="489" cy="1195"/>
                </a:xfrm>
              </p:grpSpPr>
              <p:sp>
                <p:nvSpPr>
                  <p:cNvPr id="834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5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835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6"/>
                    <a:ext cx="489" cy="984"/>
                  </a:xfrm>
                  <a:prstGeom prst="ellipse">
                    <a:avLst/>
                  </a:prstGeom>
                  <a:solidFill>
                    <a:srgbClr val="FCBE0E"/>
                  </a:solidFill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  <p:grpSp>
              <p:nvGrpSpPr>
                <p:cNvPr id="831" name="Group 100"/>
                <p:cNvGrpSpPr>
                  <a:grpSpLocks/>
                </p:cNvGrpSpPr>
                <p:nvPr/>
              </p:nvGrpSpPr>
              <p:grpSpPr bwMode="auto">
                <a:xfrm rot="-2741174">
                  <a:off x="1747" y="2369"/>
                  <a:ext cx="489" cy="1193"/>
                  <a:chOff x="1337" y="2226"/>
                  <a:chExt cx="489" cy="1193"/>
                </a:xfrm>
              </p:grpSpPr>
              <p:sp>
                <p:nvSpPr>
                  <p:cNvPr id="832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436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  <p:sp>
                <p:nvSpPr>
                  <p:cNvPr id="833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2226"/>
                    <a:ext cx="489" cy="98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1432" tIns="25716" rIns="51432" bIns="25716" anchor="ctr">
                    <a:spAutoFit/>
                  </a:bodyPr>
                  <a:lstStyle/>
                  <a:p>
                    <a:pPr defTabSz="342900">
                      <a:defRPr/>
                    </a:pPr>
                    <a:endParaRPr lang="en-US" sz="1013" kern="0">
                      <a:solidFill>
                        <a:sysClr val="windowText" lastClr="000000"/>
                      </a:solidFill>
                      <a:latin typeface="Corbel"/>
                    </a:endParaRPr>
                  </a:p>
                </p:txBody>
              </p:sp>
            </p:grpSp>
          </p:grpSp>
          <p:sp>
            <p:nvSpPr>
              <p:cNvPr id="802" name="Oval 103"/>
              <p:cNvSpPr>
                <a:spLocks noChangeArrowheads="1"/>
              </p:cNvSpPr>
              <p:nvPr/>
            </p:nvSpPr>
            <p:spPr bwMode="auto">
              <a:xfrm>
                <a:off x="661" y="2638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803" name="Oval 104"/>
              <p:cNvSpPr>
                <a:spLocks noChangeArrowheads="1"/>
              </p:cNvSpPr>
              <p:nvPr/>
            </p:nvSpPr>
            <p:spPr bwMode="auto">
              <a:xfrm>
                <a:off x="609" y="2638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804" name="Oval 105"/>
              <p:cNvSpPr>
                <a:spLocks noChangeArrowheads="1"/>
              </p:cNvSpPr>
              <p:nvPr/>
            </p:nvSpPr>
            <p:spPr bwMode="auto">
              <a:xfrm>
                <a:off x="661" y="2751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805" name="Oval 106"/>
              <p:cNvSpPr>
                <a:spLocks noChangeArrowheads="1"/>
              </p:cNvSpPr>
              <p:nvPr/>
            </p:nvSpPr>
            <p:spPr bwMode="auto">
              <a:xfrm>
                <a:off x="609" y="2751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806" name="Oval 107"/>
              <p:cNvSpPr>
                <a:spLocks noChangeArrowheads="1"/>
              </p:cNvSpPr>
              <p:nvPr/>
            </p:nvSpPr>
            <p:spPr bwMode="auto">
              <a:xfrm>
                <a:off x="661" y="2530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807" name="Oval 108"/>
              <p:cNvSpPr>
                <a:spLocks noChangeArrowheads="1"/>
              </p:cNvSpPr>
              <p:nvPr/>
            </p:nvSpPr>
            <p:spPr bwMode="auto">
              <a:xfrm>
                <a:off x="609" y="2530"/>
                <a:ext cx="253" cy="5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grpSp>
            <p:nvGrpSpPr>
              <p:cNvPr id="808" name="Group 109"/>
              <p:cNvGrpSpPr>
                <a:grpSpLocks/>
              </p:cNvGrpSpPr>
              <p:nvPr/>
            </p:nvGrpSpPr>
            <p:grpSpPr bwMode="auto">
              <a:xfrm rot="-2741174">
                <a:off x="534" y="2341"/>
                <a:ext cx="253" cy="615"/>
                <a:chOff x="1335" y="2228"/>
                <a:chExt cx="494" cy="1189"/>
              </a:xfrm>
            </p:grpSpPr>
            <p:sp>
              <p:nvSpPr>
                <p:cNvPr id="820" name="Oval 110"/>
                <p:cNvSpPr>
                  <a:spLocks noChangeArrowheads="1"/>
                </p:cNvSpPr>
                <p:nvPr/>
              </p:nvSpPr>
              <p:spPr bwMode="auto">
                <a:xfrm>
                  <a:off x="1335" y="2438"/>
                  <a:ext cx="494" cy="979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821" name="Oval 111"/>
                <p:cNvSpPr>
                  <a:spLocks noChangeArrowheads="1"/>
                </p:cNvSpPr>
                <p:nvPr/>
              </p:nvSpPr>
              <p:spPr bwMode="auto">
                <a:xfrm>
                  <a:off x="1335" y="2228"/>
                  <a:ext cx="494" cy="979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809" name="Group 112"/>
              <p:cNvGrpSpPr>
                <a:grpSpLocks/>
              </p:cNvGrpSpPr>
              <p:nvPr/>
            </p:nvGrpSpPr>
            <p:grpSpPr bwMode="auto">
              <a:xfrm rot="2741174" flipH="1">
                <a:off x="739" y="2331"/>
                <a:ext cx="253" cy="613"/>
                <a:chOff x="1347" y="2231"/>
                <a:chExt cx="494" cy="1192"/>
              </a:xfrm>
            </p:grpSpPr>
            <p:sp>
              <p:nvSpPr>
                <p:cNvPr id="818" name="Oval 113"/>
                <p:cNvSpPr>
                  <a:spLocks noChangeArrowheads="1"/>
                </p:cNvSpPr>
                <p:nvPr/>
              </p:nvSpPr>
              <p:spPr bwMode="auto">
                <a:xfrm>
                  <a:off x="1347" y="2440"/>
                  <a:ext cx="494" cy="983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819" name="Oval 114"/>
                <p:cNvSpPr>
                  <a:spLocks noChangeArrowheads="1"/>
                </p:cNvSpPr>
                <p:nvPr/>
              </p:nvSpPr>
              <p:spPr bwMode="auto">
                <a:xfrm>
                  <a:off x="1347" y="2231"/>
                  <a:ext cx="494" cy="983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810" name="Group 115"/>
              <p:cNvGrpSpPr>
                <a:grpSpLocks/>
              </p:cNvGrpSpPr>
              <p:nvPr/>
            </p:nvGrpSpPr>
            <p:grpSpPr bwMode="auto">
              <a:xfrm rot="2741174" flipH="1">
                <a:off x="774" y="2381"/>
                <a:ext cx="254" cy="631"/>
                <a:chOff x="1322" y="2228"/>
                <a:chExt cx="484" cy="1221"/>
              </a:xfrm>
            </p:grpSpPr>
            <p:sp>
              <p:nvSpPr>
                <p:cNvPr id="816" name="Oval 116"/>
                <p:cNvSpPr>
                  <a:spLocks noChangeArrowheads="1"/>
                </p:cNvSpPr>
                <p:nvPr/>
              </p:nvSpPr>
              <p:spPr bwMode="auto">
                <a:xfrm>
                  <a:off x="1322" y="2469"/>
                  <a:ext cx="482" cy="98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817" name="Oval 117"/>
                <p:cNvSpPr>
                  <a:spLocks noChangeArrowheads="1"/>
                </p:cNvSpPr>
                <p:nvPr/>
              </p:nvSpPr>
              <p:spPr bwMode="auto">
                <a:xfrm>
                  <a:off x="1324" y="2228"/>
                  <a:ext cx="482" cy="97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811" name="Group 118"/>
              <p:cNvGrpSpPr>
                <a:grpSpLocks/>
              </p:cNvGrpSpPr>
              <p:nvPr/>
            </p:nvGrpSpPr>
            <p:grpSpPr bwMode="auto">
              <a:xfrm rot="-2741174">
                <a:off x="498" y="2379"/>
                <a:ext cx="253" cy="615"/>
                <a:chOff x="1341" y="2228"/>
                <a:chExt cx="482" cy="1189"/>
              </a:xfrm>
            </p:grpSpPr>
            <p:sp>
              <p:nvSpPr>
                <p:cNvPr id="814" name="Oval 119"/>
                <p:cNvSpPr>
                  <a:spLocks noChangeArrowheads="1"/>
                </p:cNvSpPr>
                <p:nvPr/>
              </p:nvSpPr>
              <p:spPr bwMode="auto">
                <a:xfrm>
                  <a:off x="1341" y="2438"/>
                  <a:ext cx="482" cy="97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  <p:sp>
              <p:nvSpPr>
                <p:cNvPr id="815" name="Oval 120"/>
                <p:cNvSpPr>
                  <a:spLocks noChangeArrowheads="1"/>
                </p:cNvSpPr>
                <p:nvPr/>
              </p:nvSpPr>
              <p:spPr bwMode="auto">
                <a:xfrm>
                  <a:off x="1341" y="2228"/>
                  <a:ext cx="482" cy="97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1432" tIns="25716" rIns="51432" bIns="25716" anchor="ctr">
                  <a:spAutoFit/>
                </a:bodyPr>
                <a:lstStyle/>
                <a:p>
                  <a:pPr defTabSz="342900">
                    <a:defRPr/>
                  </a:pPr>
                  <a:endParaRPr lang="en-US" sz="1013" kern="0">
                    <a:solidFill>
                      <a:sysClr val="windowText" lastClr="000000"/>
                    </a:solidFill>
                    <a:latin typeface="Corbel"/>
                  </a:endParaRPr>
                </a:p>
              </p:txBody>
            </p:sp>
          </p:grpSp>
          <p:sp>
            <p:nvSpPr>
              <p:cNvPr id="812" name="Rectangle 121"/>
              <p:cNvSpPr>
                <a:spLocks noChangeArrowheads="1"/>
              </p:cNvSpPr>
              <p:nvPr/>
            </p:nvSpPr>
            <p:spPr bwMode="auto">
              <a:xfrm>
                <a:off x="729" y="2710"/>
                <a:ext cx="180" cy="36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813" name="Rectangle 122"/>
              <p:cNvSpPr>
                <a:spLocks noChangeArrowheads="1"/>
              </p:cNvSpPr>
              <p:nvPr/>
            </p:nvSpPr>
            <p:spPr bwMode="auto">
              <a:xfrm>
                <a:off x="611" y="2710"/>
                <a:ext cx="180" cy="36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1432" tIns="25716" rIns="51432" bIns="25716" anchor="ctr">
                <a:spAutoFit/>
              </a:bodyPr>
              <a:lstStyle/>
              <a:p>
                <a:pPr defTabSz="342900">
                  <a:defRPr/>
                </a:pPr>
                <a:endParaRPr lang="en-US" sz="1013" kern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</p:grpSp>
        <p:sp>
          <p:nvSpPr>
            <p:cNvPr id="1012" name="Rectangle 1011"/>
            <p:cNvSpPr/>
            <p:nvPr/>
          </p:nvSpPr>
          <p:spPr>
            <a:xfrm rot="3041997">
              <a:off x="1552125" y="4743896"/>
              <a:ext cx="472890" cy="287316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13" name="Rectangle 1012"/>
            <p:cNvSpPr/>
            <p:nvPr/>
          </p:nvSpPr>
          <p:spPr>
            <a:xfrm rot="21220394">
              <a:off x="2517979" y="5134552"/>
              <a:ext cx="694435" cy="255170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14" name="Rectangle 1013"/>
            <p:cNvSpPr/>
            <p:nvPr/>
          </p:nvSpPr>
          <p:spPr>
            <a:xfrm rot="19214938">
              <a:off x="3380659" y="4733581"/>
              <a:ext cx="566299" cy="547435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1013">
                <a:solidFill>
                  <a:prstClr val="white"/>
                </a:solidFill>
                <a:latin typeface="Corbel"/>
              </a:endParaRPr>
            </a:p>
          </p:txBody>
        </p:sp>
      </p:grpSp>
      <p:sp>
        <p:nvSpPr>
          <p:cNvPr id="564" name="Rectangle 563"/>
          <p:cNvSpPr/>
          <p:nvPr/>
        </p:nvSpPr>
        <p:spPr>
          <a:xfrm>
            <a:off x="5131255" y="2299180"/>
            <a:ext cx="3336884" cy="2498444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0735" indent="-160735" defTabSz="342900">
              <a:spcAft>
                <a:spcPts val="675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prstClr val="black"/>
                </a:solidFill>
                <a:latin typeface="Corbel"/>
                <a:cs typeface="Comic Sans MS"/>
              </a:rPr>
              <a:t>Omalizumab</a:t>
            </a:r>
            <a:r>
              <a:rPr lang="en-GB" sz="1200" dirty="0">
                <a:solidFill>
                  <a:prstClr val="black"/>
                </a:solidFill>
                <a:latin typeface="Corbel"/>
                <a:cs typeface="Comic Sans MS"/>
              </a:rPr>
              <a:t> </a:t>
            </a:r>
            <a:r>
              <a:rPr lang="el-GR" sz="1200" b="1" dirty="0">
                <a:solidFill>
                  <a:prstClr val="black"/>
                </a:solidFill>
                <a:latin typeface="Corbel"/>
                <a:cs typeface="Comic Sans MS"/>
              </a:rPr>
              <a:t>δεσμεύει </a:t>
            </a:r>
            <a:r>
              <a:rPr lang="en-US" sz="1200" b="1" dirty="0">
                <a:solidFill>
                  <a:prstClr val="black"/>
                </a:solidFill>
                <a:latin typeface="Corbel"/>
                <a:cs typeface="Comic Sans MS"/>
              </a:rPr>
              <a:t>MONO </a:t>
            </a:r>
            <a:r>
              <a:rPr lang="el-GR" sz="1200" b="1" dirty="0">
                <a:solidFill>
                  <a:prstClr val="black"/>
                </a:solidFill>
                <a:latin typeface="Corbel"/>
                <a:cs typeface="Comic Sans MS"/>
              </a:rPr>
              <a:t>την ελεύθερη </a:t>
            </a:r>
            <a:r>
              <a:rPr lang="en-US" sz="1200" b="1" dirty="0" err="1">
                <a:solidFill>
                  <a:prstClr val="black"/>
                </a:solidFill>
                <a:latin typeface="Corbel"/>
                <a:cs typeface="Comic Sans MS"/>
              </a:rPr>
              <a:t>IgE</a:t>
            </a:r>
            <a:r>
              <a:rPr lang="en-US" sz="1200" b="1" dirty="0">
                <a:solidFill>
                  <a:prstClr val="black"/>
                </a:solidFill>
                <a:latin typeface="Corbel"/>
                <a:cs typeface="Comic Sans MS"/>
              </a:rPr>
              <a:t>,</a:t>
            </a:r>
            <a:r>
              <a:rPr lang="el-GR" sz="1200" b="1" dirty="0">
                <a:solidFill>
                  <a:prstClr val="black"/>
                </a:solidFill>
                <a:latin typeface="Corbel"/>
                <a:cs typeface="Comic Sans MS"/>
              </a:rPr>
              <a:t> μη επιτρέποντας </a:t>
            </a:r>
            <a:r>
              <a:rPr lang="el-GR" sz="1200" dirty="0">
                <a:solidFill>
                  <a:prstClr val="black"/>
                </a:solidFill>
                <a:latin typeface="Corbel"/>
                <a:cs typeface="Comic Sans MS"/>
              </a:rPr>
              <a:t> τη δέμευσή της στους </a:t>
            </a:r>
            <a:r>
              <a:rPr lang="en-US" sz="1200" dirty="0" err="1">
                <a:solidFill>
                  <a:prstClr val="black"/>
                </a:solidFill>
                <a:latin typeface="Corbel"/>
                <a:cs typeface="Comic Sans MS"/>
              </a:rPr>
              <a:t>Fc</a:t>
            </a:r>
            <a:r>
              <a:rPr lang="en-US" sz="1200" dirty="0" err="1">
                <a:solidFill>
                  <a:prstClr val="black"/>
                </a:solidFill>
                <a:latin typeface="Corbel"/>
                <a:cs typeface="Comic Sans MS"/>
                <a:sym typeface="Symbol" pitchFamily="18" charset="2"/>
              </a:rPr>
              <a:t>RI</a:t>
            </a:r>
            <a:r>
              <a:rPr lang="en-GB" sz="1200" dirty="0">
                <a:solidFill>
                  <a:prstClr val="black"/>
                </a:solidFill>
                <a:latin typeface="Corbel"/>
                <a:cs typeface="Comic Sans MS"/>
              </a:rPr>
              <a:t> </a:t>
            </a:r>
            <a:r>
              <a:rPr lang="el-GR" sz="1200" dirty="0">
                <a:solidFill>
                  <a:prstClr val="black"/>
                </a:solidFill>
                <a:latin typeface="Corbel"/>
                <a:cs typeface="Comic Sans MS"/>
              </a:rPr>
              <a:t>των </a:t>
            </a:r>
            <a:r>
              <a:rPr lang="el-GR" sz="1200" dirty="0" err="1">
                <a:solidFill>
                  <a:prstClr val="black"/>
                </a:solidFill>
                <a:latin typeface="Corbel"/>
                <a:cs typeface="Comic Sans MS"/>
              </a:rPr>
              <a:t>μαστοκυττάρων</a:t>
            </a:r>
            <a:endParaRPr lang="en-GB" sz="1200" dirty="0">
              <a:solidFill>
                <a:prstClr val="black"/>
              </a:solidFill>
              <a:latin typeface="Corbel"/>
              <a:cs typeface="Comic Sans MS"/>
            </a:endParaRPr>
          </a:p>
          <a:p>
            <a:pPr marL="160735" indent="-160735" defTabSz="342900">
              <a:spcAft>
                <a:spcPts val="675"/>
              </a:spcAft>
              <a:buFont typeface="Arial" panose="020B0604020202020204" pitchFamily="34" charset="0"/>
              <a:buChar char="•"/>
            </a:pPr>
            <a:r>
              <a:rPr lang="el-GR" sz="1200" dirty="0">
                <a:solidFill>
                  <a:prstClr val="black"/>
                </a:solidFill>
                <a:latin typeface="Corbel"/>
                <a:cs typeface="Comic Sans MS"/>
              </a:rPr>
              <a:t>Δεδομένης της αναστολής δέσμευσης </a:t>
            </a:r>
            <a:r>
              <a:rPr lang="en-US" sz="1200" dirty="0" err="1">
                <a:solidFill>
                  <a:prstClr val="black"/>
                </a:solidFill>
                <a:latin typeface="Corbel"/>
                <a:cs typeface="Comic Sans MS"/>
              </a:rPr>
              <a:t>IgE</a:t>
            </a:r>
            <a:r>
              <a:rPr lang="en-US" sz="1200" dirty="0">
                <a:solidFill>
                  <a:prstClr val="black"/>
                </a:solidFill>
                <a:latin typeface="Corbel"/>
                <a:cs typeface="Comic Sans MS"/>
              </a:rPr>
              <a:t> </a:t>
            </a:r>
            <a:r>
              <a:rPr lang="el-GR" sz="1200" dirty="0">
                <a:solidFill>
                  <a:prstClr val="black"/>
                </a:solidFill>
                <a:latin typeface="Corbel"/>
                <a:cs typeface="Comic Sans MS"/>
              </a:rPr>
              <a:t>στην επιφάνεια του κυττάρου προκαλείται </a:t>
            </a:r>
            <a:r>
              <a:rPr lang="el-GR" sz="1200" b="1" dirty="0">
                <a:solidFill>
                  <a:prstClr val="black"/>
                </a:solidFill>
                <a:latin typeface="Corbel"/>
                <a:cs typeface="Comic Sans MS"/>
              </a:rPr>
              <a:t>μείωση της έκφρασης υποδοχέων </a:t>
            </a:r>
            <a:r>
              <a:rPr lang="en-US" sz="1200" b="1" dirty="0" err="1">
                <a:solidFill>
                  <a:prstClr val="black"/>
                </a:solidFill>
                <a:latin typeface="Corbel"/>
                <a:cs typeface="Comic Sans MS"/>
              </a:rPr>
              <a:t>Fc</a:t>
            </a:r>
            <a:r>
              <a:rPr lang="en-US" sz="1200" b="1" dirty="0" err="1">
                <a:solidFill>
                  <a:prstClr val="black"/>
                </a:solidFill>
                <a:latin typeface="Corbel"/>
                <a:cs typeface="Comic Sans MS"/>
                <a:sym typeface="Symbol" pitchFamily="18" charset="2"/>
              </a:rPr>
              <a:t>RI</a:t>
            </a:r>
            <a:r>
              <a:rPr lang="en-GB" sz="1200" b="1" dirty="0">
                <a:solidFill>
                  <a:prstClr val="black"/>
                </a:solidFill>
                <a:latin typeface="Corbel"/>
                <a:cs typeface="Comic Sans MS"/>
              </a:rPr>
              <a:t> </a:t>
            </a:r>
            <a:r>
              <a:rPr lang="el-GR" sz="1200" dirty="0">
                <a:solidFill>
                  <a:prstClr val="black"/>
                </a:solidFill>
                <a:latin typeface="Corbel"/>
                <a:cs typeface="Comic Sans MS"/>
              </a:rPr>
              <a:t>στην επιφάνεια των μαστοκυττάρων και βασεοφίλων</a:t>
            </a:r>
            <a:endParaRPr lang="en-GB" sz="1200" dirty="0">
              <a:solidFill>
                <a:prstClr val="black"/>
              </a:solidFill>
              <a:latin typeface="Corbel"/>
              <a:cs typeface="Comic Sans MS"/>
            </a:endParaRPr>
          </a:p>
          <a:p>
            <a:pPr marL="160735" indent="-160735" defTabSz="342900">
              <a:spcAft>
                <a:spcPts val="675"/>
              </a:spcAft>
              <a:buFont typeface="Arial" panose="020B0604020202020204" pitchFamily="34" charset="0"/>
              <a:buChar char="•"/>
            </a:pPr>
            <a:r>
              <a:rPr lang="el-GR" sz="1200" dirty="0">
                <a:solidFill>
                  <a:prstClr val="black"/>
                </a:solidFill>
                <a:latin typeface="Corbel"/>
                <a:cs typeface="Comic Sans MS"/>
              </a:rPr>
              <a:t>Προκύπτει προοδευτική </a:t>
            </a:r>
            <a:r>
              <a:rPr lang="el-GR" sz="1200" b="1" dirty="0">
                <a:solidFill>
                  <a:prstClr val="black"/>
                </a:solidFill>
                <a:latin typeface="Corbel"/>
                <a:cs typeface="Comic Sans MS"/>
              </a:rPr>
              <a:t>καταστολή του μηχανισμού ΧΑΚ </a:t>
            </a:r>
            <a:r>
              <a:rPr lang="el-GR" sz="1200" dirty="0">
                <a:solidFill>
                  <a:prstClr val="black"/>
                </a:solidFill>
                <a:latin typeface="Corbel"/>
                <a:cs typeface="Comic Sans MS"/>
              </a:rPr>
              <a:t>που σχετίζεται με την </a:t>
            </a:r>
            <a:r>
              <a:rPr lang="en-US" sz="1200" dirty="0">
                <a:solidFill>
                  <a:prstClr val="black"/>
                </a:solidFill>
                <a:latin typeface="Corbel"/>
                <a:cs typeface="Comic Sans MS"/>
              </a:rPr>
              <a:t>IgE</a:t>
            </a:r>
            <a:endParaRPr lang="en-GB" sz="1200" dirty="0">
              <a:solidFill>
                <a:prstClr val="black"/>
              </a:solidFill>
              <a:latin typeface="Corbel"/>
              <a:cs typeface="Comic Sans MS"/>
            </a:endParaRPr>
          </a:p>
        </p:txBody>
      </p:sp>
      <p:sp>
        <p:nvSpPr>
          <p:cNvPr id="548" name="TextBox 547"/>
          <p:cNvSpPr txBox="1"/>
          <p:nvPr/>
        </p:nvSpPr>
        <p:spPr>
          <a:xfrm>
            <a:off x="2076998" y="1933683"/>
            <a:ext cx="228385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GB" sz="825" b="1" dirty="0" err="1">
                <a:solidFill>
                  <a:prstClr val="black"/>
                </a:solidFill>
                <a:latin typeface="Corbel"/>
              </a:rPr>
              <a:t>Omalizumab:IgE</a:t>
            </a:r>
            <a:r>
              <a:rPr lang="en-GB" sz="825" b="1" dirty="0">
                <a:solidFill>
                  <a:prstClr val="black"/>
                </a:solidFill>
                <a:latin typeface="Corbel"/>
              </a:rPr>
              <a:t> </a:t>
            </a:r>
            <a:r>
              <a:rPr lang="el-GR" sz="825" b="1" dirty="0">
                <a:solidFill>
                  <a:prstClr val="black"/>
                </a:solidFill>
                <a:latin typeface="Corbel"/>
              </a:rPr>
              <a:t>σύμπλεγμα</a:t>
            </a:r>
            <a:r>
              <a:rPr lang="en-GB" sz="825" b="1" dirty="0">
                <a:solidFill>
                  <a:prstClr val="black"/>
                </a:solidFill>
                <a:latin typeface="Corbel"/>
              </a:rPr>
              <a:t> (</a:t>
            </a:r>
            <a:r>
              <a:rPr lang="el-GR" sz="825" b="1" dirty="0">
                <a:solidFill>
                  <a:prstClr val="black"/>
                </a:solidFill>
                <a:latin typeface="Corbel"/>
              </a:rPr>
              <a:t>τριμερές</a:t>
            </a:r>
            <a:r>
              <a:rPr lang="en-GB" sz="825" b="1" dirty="0">
                <a:solidFill>
                  <a:prstClr val="black"/>
                </a:solidFill>
                <a:latin typeface="Corbel"/>
              </a:rPr>
              <a:t>)</a:t>
            </a:r>
          </a:p>
        </p:txBody>
      </p:sp>
      <p:sp>
        <p:nvSpPr>
          <p:cNvPr id="549" name="TextBox 548"/>
          <p:cNvSpPr txBox="1"/>
          <p:nvPr/>
        </p:nvSpPr>
        <p:spPr>
          <a:xfrm>
            <a:off x="7122774" y="5844938"/>
            <a:ext cx="2064989" cy="178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563" dirty="0">
                <a:solidFill>
                  <a:prstClr val="black"/>
                </a:solidFill>
                <a:latin typeface="Corbel"/>
              </a:rPr>
              <a:t>Chang TW et al. J Allergy </a:t>
            </a:r>
            <a:r>
              <a:rPr lang="en-US" sz="563" dirty="0" err="1">
                <a:solidFill>
                  <a:prstClr val="black"/>
                </a:solidFill>
                <a:latin typeface="Corbel"/>
              </a:rPr>
              <a:t>Clin</a:t>
            </a:r>
            <a:r>
              <a:rPr lang="en-US" sz="563" dirty="0">
                <a:solidFill>
                  <a:prstClr val="black"/>
                </a:solidFill>
                <a:latin typeface="Corbel"/>
              </a:rPr>
              <a:t> Immunol. 2015 Feb;135(2):337-42.</a:t>
            </a:r>
          </a:p>
        </p:txBody>
      </p:sp>
    </p:spTree>
    <p:extLst>
      <p:ext uri="{BB962C8B-B14F-4D97-AF65-F5344CB8AC3E}">
        <p14:creationId xmlns:p14="http://schemas.microsoft.com/office/powerpoint/2010/main" val="3622648363"/>
      </p:ext>
    </p:extLst>
  </p:cSld>
  <p:clrMapOvr>
    <a:masterClrMapping/>
  </p:clrMapOvr>
  <p:transition spd="slow">
    <p:pull dir="l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Συχνή ερώτηση ιατρών και ασθενών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>
              <a:buNone/>
            </a:pP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Για πόσο καιρό θα παίρνει ο ασθενής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</a:t>
            </a:r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Ομαλιζουμαμπη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026" name="Picture 2" descr="E: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7430" y="3361387"/>
            <a:ext cx="3647776" cy="2445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l-GR" sz="3600" b="1" dirty="0">
                <a:latin typeface="Calibri" pitchFamily="34" charset="0"/>
              </a:rPr>
              <a:t>Ο ρόλος της κυκλοσπορίνης  στη ΧΑΚ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452320" y="7461448"/>
            <a:ext cx="4697016" cy="1183432"/>
          </a:xfrm>
        </p:spPr>
        <p:txBody>
          <a:bodyPr/>
          <a:lstStyle/>
          <a:p>
            <a:r>
              <a:rPr lang="el-GR" dirty="0"/>
              <a:t>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1484784"/>
            <a:ext cx="889248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25000"/>
              <a:buFont typeface="Arial" pitchFamily="34" charset="0"/>
              <a:buChar char="•"/>
            </a:pPr>
            <a:r>
              <a:rPr lang="el-GR" sz="2400" dirty="0"/>
              <a:t> </a:t>
            </a:r>
            <a:r>
              <a:rPr lang="el-GR" sz="2400" b="1" dirty="0">
                <a:latin typeface="Calibri" pitchFamily="34" charset="0"/>
              </a:rPr>
              <a:t>Η κυκλοσπορίνη συνιστάται ως </a:t>
            </a:r>
            <a:r>
              <a:rPr lang="en-US" sz="2400" b="1" dirty="0">
                <a:latin typeface="Calibri" pitchFamily="34" charset="0"/>
              </a:rPr>
              <a:t>3</a:t>
            </a:r>
            <a:r>
              <a:rPr lang="el-GR" sz="2400" b="1" baseline="30000" dirty="0">
                <a:latin typeface="Calibri" pitchFamily="34" charset="0"/>
              </a:rPr>
              <a:t>ης</a:t>
            </a:r>
            <a:r>
              <a:rPr lang="el-GR" sz="2400" b="1" dirty="0">
                <a:latin typeface="Calibri" pitchFamily="34" charset="0"/>
              </a:rPr>
              <a:t> γραμμής φάρμακο </a:t>
            </a:r>
            <a:endParaRPr lang="en-US" sz="2400" b="1" dirty="0">
              <a:latin typeface="Calibri" pitchFamily="34" charset="0"/>
            </a:endParaRPr>
          </a:p>
          <a:p>
            <a:pPr>
              <a:buSzPct val="125000"/>
            </a:pPr>
            <a:endParaRPr lang="en-US" sz="2400" dirty="0">
              <a:latin typeface="Calibri" pitchFamily="34" charset="0"/>
            </a:endParaRPr>
          </a:p>
          <a:p>
            <a:pPr>
              <a:buSzPct val="125000"/>
              <a:buFont typeface="Arial" pitchFamily="34" charset="0"/>
              <a:buChar char="•"/>
            </a:pPr>
            <a:r>
              <a:rPr lang="el-GR" sz="2400" dirty="0">
                <a:latin typeface="Calibri" pitchFamily="34" charset="0"/>
              </a:rPr>
              <a:t> Η αγωγή με </a:t>
            </a:r>
            <a:r>
              <a:rPr lang="en-US" sz="2400" dirty="0">
                <a:latin typeface="Calibri" pitchFamily="34" charset="0"/>
              </a:rPr>
              <a:t> H</a:t>
            </a:r>
            <a:r>
              <a:rPr lang="en-US" sz="2400" baseline="-25000" dirty="0"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-</a:t>
            </a:r>
            <a:r>
              <a:rPr lang="el-GR" sz="2400" dirty="0">
                <a:latin typeface="Calibri" pitchFamily="34" charset="0"/>
              </a:rPr>
              <a:t>αντισταμινικά  πρέπει να </a:t>
            </a:r>
            <a:r>
              <a:rPr lang="el-GR" sz="2400" b="1" dirty="0">
                <a:latin typeface="Calibri" pitchFamily="34" charset="0"/>
              </a:rPr>
              <a:t>συνεχίζεται</a:t>
            </a:r>
            <a:endParaRPr lang="el-GR" sz="2400" baseline="30000" dirty="0">
              <a:latin typeface="Calibri" pitchFamily="34" charset="0"/>
            </a:endParaRPr>
          </a:p>
          <a:p>
            <a:pPr>
              <a:buSzPct val="125000"/>
              <a:buFont typeface="Arial" pitchFamily="34" charset="0"/>
              <a:buChar char="•"/>
            </a:pPr>
            <a:endParaRPr lang="en-US" sz="2400" baseline="30000" dirty="0">
              <a:latin typeface="Calibri" pitchFamily="34" charset="0"/>
            </a:endParaRPr>
          </a:p>
          <a:p>
            <a:pPr>
              <a:buSzPct val="125000"/>
            </a:pPr>
            <a:endParaRPr lang="en-US" sz="2400" baseline="30000" dirty="0">
              <a:latin typeface="Calibri" pitchFamily="34" charset="0"/>
            </a:endParaRPr>
          </a:p>
          <a:p>
            <a:pPr>
              <a:buSzPct val="125000"/>
              <a:buFont typeface="Arial" pitchFamily="34" charset="0"/>
              <a:buChar char="•"/>
            </a:pPr>
            <a:r>
              <a:rPr lang="el-GR" sz="2400" dirty="0">
                <a:latin typeface="Calibri" pitchFamily="34" charset="0"/>
              </a:rPr>
              <a:t> </a:t>
            </a:r>
            <a:r>
              <a:rPr lang="el-GR" sz="2400" b="1" dirty="0">
                <a:latin typeface="Calibri" pitchFamily="34" charset="0"/>
              </a:rPr>
              <a:t>Διάρκεια θεραπείας 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l-GR" sz="2400" b="1" dirty="0">
                <a:latin typeface="Calibri" pitchFamily="34" charset="0"/>
              </a:rPr>
              <a:t>&gt;</a:t>
            </a:r>
            <a:r>
              <a:rPr lang="en-US" sz="2400" b="1" dirty="0">
                <a:latin typeface="Calibri" pitchFamily="34" charset="0"/>
              </a:rPr>
              <a:t>3 </a:t>
            </a:r>
            <a:r>
              <a:rPr lang="el-GR" sz="2400" b="1" dirty="0">
                <a:latin typeface="Calibri" pitchFamily="34" charset="0"/>
              </a:rPr>
              <a:t> μηνών έχει πολύ καλά αποτελέσματα ακόμη και σε δόσεις 2</a:t>
            </a:r>
            <a:r>
              <a:rPr lang="en-US" sz="2400" b="1" dirty="0">
                <a:latin typeface="Calibri" pitchFamily="34" charset="0"/>
              </a:rPr>
              <a:t>mg/</a:t>
            </a:r>
            <a:r>
              <a:rPr lang="en-US" sz="2400" b="1" dirty="0" err="1">
                <a:latin typeface="Calibri" pitchFamily="34" charset="0"/>
              </a:rPr>
              <a:t>kgr</a:t>
            </a:r>
            <a:endParaRPr lang="en-US" sz="2400" baseline="30000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048" y="594928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/>
            <a:r>
              <a:rPr lang="en-US" sz="1200" i="1" dirty="0">
                <a:latin typeface="Calibri" pitchFamily="34" charset="0"/>
              </a:rPr>
              <a:t>1. </a:t>
            </a:r>
            <a:r>
              <a:rPr lang="en-US" sz="1200" i="1" dirty="0" err="1">
                <a:latin typeface="Calibri" pitchFamily="34" charset="0"/>
              </a:rPr>
              <a:t>Zuberbier</a:t>
            </a:r>
            <a:r>
              <a:rPr lang="en-US" sz="1200" i="1" dirty="0">
                <a:latin typeface="Calibri" pitchFamily="34" charset="0"/>
              </a:rPr>
              <a:t> T, et al. Allergy 2009;64:1427–43; 2. Powell RJ, et al. </a:t>
            </a:r>
            <a:r>
              <a:rPr lang="en-US" sz="1200" i="1" dirty="0" err="1">
                <a:latin typeface="Calibri" pitchFamily="34" charset="0"/>
              </a:rPr>
              <a:t>Clin</a:t>
            </a:r>
            <a:r>
              <a:rPr lang="en-US" sz="1200" i="1" dirty="0">
                <a:latin typeface="Calibri" pitchFamily="34" charset="0"/>
              </a:rPr>
              <a:t> Experiment Allergy 2007;37:631</a:t>
            </a:r>
            <a:r>
              <a:rPr lang="en-US" sz="1200" i="1" dirty="0">
                <a:latin typeface="Calibri" pitchFamily="34" charset="0"/>
                <a:cs typeface="Arial"/>
              </a:rPr>
              <a:t>‒50; </a:t>
            </a:r>
            <a:br>
              <a:rPr lang="en-US" sz="1200" i="1" dirty="0">
                <a:latin typeface="Calibri" pitchFamily="34" charset="0"/>
                <a:cs typeface="Arial"/>
              </a:rPr>
            </a:br>
            <a:r>
              <a:rPr lang="en-US" sz="1200" i="1" dirty="0">
                <a:latin typeface="Calibri" pitchFamily="34" charset="0"/>
                <a:cs typeface="Arial"/>
              </a:rPr>
              <a:t>3. </a:t>
            </a:r>
            <a:r>
              <a:rPr lang="en-US" sz="1200" i="1" dirty="0" err="1">
                <a:latin typeface="Calibri" pitchFamily="34" charset="0"/>
              </a:rPr>
              <a:t>Kozel</a:t>
            </a:r>
            <a:r>
              <a:rPr lang="en-US" sz="1200" i="1" dirty="0">
                <a:latin typeface="Calibri" pitchFamily="34" charset="0"/>
              </a:rPr>
              <a:t> MMA, </a:t>
            </a:r>
            <a:r>
              <a:rPr lang="en-US" sz="1200" i="1" dirty="0" err="1">
                <a:latin typeface="Calibri" pitchFamily="34" charset="0"/>
              </a:rPr>
              <a:t>Sabroe</a:t>
            </a:r>
            <a:r>
              <a:rPr lang="en-US" sz="1200" i="1" dirty="0">
                <a:latin typeface="Calibri" pitchFamily="34" charset="0"/>
              </a:rPr>
              <a:t> RA. Drugs 2004;64:2515–36; 4. </a:t>
            </a:r>
            <a:r>
              <a:rPr lang="en-GB" sz="1200" i="1" dirty="0">
                <a:latin typeface="Calibri" pitchFamily="34" charset="0"/>
              </a:rPr>
              <a:t>Vena GA, et al. J Am </a:t>
            </a:r>
            <a:r>
              <a:rPr lang="en-GB" sz="1200" i="1" dirty="0" err="1">
                <a:latin typeface="Calibri" pitchFamily="34" charset="0"/>
              </a:rPr>
              <a:t>Acad</a:t>
            </a:r>
            <a:r>
              <a:rPr lang="en-GB" sz="1200" i="1" dirty="0">
                <a:latin typeface="Calibri" pitchFamily="34" charset="0"/>
              </a:rPr>
              <a:t> </a:t>
            </a:r>
            <a:r>
              <a:rPr lang="en-GB" sz="1200" i="1" dirty="0" err="1">
                <a:latin typeface="Calibri" pitchFamily="34" charset="0"/>
              </a:rPr>
              <a:t>Dermatol</a:t>
            </a:r>
            <a:r>
              <a:rPr lang="en-GB" sz="1200" i="1" dirty="0">
                <a:latin typeface="Calibri" pitchFamily="34" charset="0"/>
              </a:rPr>
              <a:t>. 2006;55:705-9; </a:t>
            </a:r>
            <a:br>
              <a:rPr lang="en-GB" sz="1200" i="1" dirty="0">
                <a:latin typeface="Calibri" pitchFamily="34" charset="0"/>
              </a:rPr>
            </a:br>
            <a:r>
              <a:rPr lang="en-GB" sz="1200" i="1" dirty="0">
                <a:latin typeface="Calibri" pitchFamily="34" charset="0"/>
              </a:rPr>
              <a:t>5. Grattan CE, et al. Br J </a:t>
            </a:r>
            <a:r>
              <a:rPr lang="en-GB" sz="1200" i="1" dirty="0" err="1">
                <a:latin typeface="Calibri" pitchFamily="34" charset="0"/>
              </a:rPr>
              <a:t>Dermatol</a:t>
            </a:r>
            <a:r>
              <a:rPr lang="en-GB" sz="1200" i="1" dirty="0">
                <a:latin typeface="Calibri" pitchFamily="34" charset="0"/>
              </a:rPr>
              <a:t>. 2000;143:365−72. </a:t>
            </a:r>
            <a:r>
              <a:rPr lang="en-US" sz="1200" i="1" dirty="0">
                <a:latin typeface="Calibri" pitchFamily="34" charset="0"/>
              </a:rPr>
              <a:t>6. Greaves M. J Allergy </a:t>
            </a:r>
            <a:r>
              <a:rPr lang="en-US" sz="1200" i="1" dirty="0" err="1">
                <a:latin typeface="Calibri" pitchFamily="34" charset="0"/>
              </a:rPr>
              <a:t>Clin</a:t>
            </a:r>
            <a:r>
              <a:rPr lang="en-US" sz="1200" i="1" dirty="0">
                <a:latin typeface="Calibri" pitchFamily="34" charset="0"/>
              </a:rPr>
              <a:t> </a:t>
            </a:r>
            <a:r>
              <a:rPr lang="en-US" sz="1200" i="1" dirty="0" err="1">
                <a:latin typeface="Calibri" pitchFamily="34" charset="0"/>
              </a:rPr>
              <a:t>Immunol</a:t>
            </a:r>
            <a:r>
              <a:rPr lang="en-US" sz="1200" i="1" dirty="0">
                <a:latin typeface="Calibri" pitchFamily="34" charset="0"/>
              </a:rPr>
              <a:t> 2000;105:664</a:t>
            </a:r>
            <a:r>
              <a:rPr lang="en-US" sz="1200" i="1" dirty="0">
                <a:latin typeface="Calibri" pitchFamily="34" charset="0"/>
                <a:cs typeface="Arial"/>
              </a:rPr>
              <a:t>‒72</a:t>
            </a:r>
            <a:endParaRPr lang="en-US" sz="1200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5212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l-GR" sz="32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Ο ρόλος της κυκλοσπορίνης </a:t>
            </a:r>
            <a:br>
              <a:rPr lang="el-GR" sz="32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el-GR" sz="32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στη ΧΑΚ </a:t>
            </a:r>
            <a:endParaRPr lang="el-GR" sz="32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708920"/>
            <a:ext cx="8640960" cy="3531096"/>
          </a:xfrm>
        </p:spPr>
        <p:txBody>
          <a:bodyPr>
            <a:normAutofit fontScale="85000" lnSpcReduction="10000"/>
          </a:bodyPr>
          <a:lstStyle/>
          <a:p>
            <a:r>
              <a:rPr lang="el-GR" sz="2800" b="1" dirty="0">
                <a:latin typeface="Calibri" pitchFamily="34" charset="0"/>
              </a:rPr>
              <a:t>Ανεπιθύμητες ενέργειες και κίνδυνοι απο την χρήση της </a:t>
            </a:r>
            <a:r>
              <a:rPr lang="el-GR" sz="2800" b="1" dirty="0" err="1">
                <a:latin typeface="Calibri" pitchFamily="34" charset="0"/>
              </a:rPr>
              <a:t>κυκλοσπορίνης</a:t>
            </a:r>
            <a:r>
              <a:rPr lang="el-GR" sz="2800" b="1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:</a:t>
            </a:r>
            <a:endParaRPr lang="en-US" sz="2800" b="1" dirty="0">
              <a:latin typeface="Calibri" pitchFamily="34" charset="0"/>
            </a:endParaRPr>
          </a:p>
          <a:p>
            <a:pPr lvl="1">
              <a:buClr>
                <a:srgbClr val="C00000"/>
              </a:buClr>
              <a:buSzPct val="116000"/>
            </a:pPr>
            <a:r>
              <a:rPr lang="en-US" dirty="0">
                <a:latin typeface="Calibri" pitchFamily="34" charset="0"/>
              </a:rPr>
              <a:t>Rebound </a:t>
            </a:r>
            <a:r>
              <a:rPr lang="el-GR" dirty="0">
                <a:latin typeface="Calibri" pitchFamily="34" charset="0"/>
              </a:rPr>
              <a:t>φαινόμενο μετά την διακοπή σε ορισμένους ασθενείς </a:t>
            </a:r>
            <a:endParaRPr lang="en-US" dirty="0">
              <a:latin typeface="Calibri" pitchFamily="34" charset="0"/>
            </a:endParaRPr>
          </a:p>
          <a:p>
            <a:pPr lvl="1">
              <a:buClr>
                <a:srgbClr val="C00000"/>
              </a:buClr>
              <a:buSzPct val="116000"/>
            </a:pPr>
            <a:r>
              <a:rPr lang="el-GR" dirty="0">
                <a:latin typeface="Calibri" pitchFamily="34" charset="0"/>
              </a:rPr>
              <a:t>Ανεπιθύμητες ενέργειες απο την νεφρική λειτουργία</a:t>
            </a:r>
          </a:p>
          <a:p>
            <a:pPr lvl="1">
              <a:buClr>
                <a:srgbClr val="C00000"/>
              </a:buClr>
              <a:buSzPct val="116000"/>
            </a:pPr>
            <a:r>
              <a:rPr lang="el-GR" dirty="0">
                <a:latin typeface="Calibri" pitchFamily="34" charset="0"/>
              </a:rPr>
              <a:t> Ανεπιθύμητες ενέργειες απο την υπέρταση</a:t>
            </a:r>
            <a:endParaRPr lang="en-US" dirty="0">
              <a:latin typeface="Calibri" pitchFamily="34" charset="0"/>
            </a:endParaRPr>
          </a:p>
          <a:p>
            <a:pPr lvl="1">
              <a:buClr>
                <a:srgbClr val="C00000"/>
              </a:buClr>
              <a:buSzPct val="116000"/>
            </a:pPr>
            <a:r>
              <a:rPr lang="el-GR" dirty="0">
                <a:latin typeface="Calibri" pitchFamily="34" charset="0"/>
              </a:rPr>
              <a:t>Κίνδυνος ανάπτυξης κακοήθειας</a:t>
            </a:r>
          </a:p>
          <a:p>
            <a:pPr lvl="1"/>
            <a:endParaRPr lang="en-US" dirty="0"/>
          </a:p>
          <a:p>
            <a:r>
              <a:rPr lang="el-GR" sz="2600" b="1" dirty="0">
                <a:latin typeface="+mj-lt"/>
              </a:rPr>
              <a:t>Απαραίτητος έλεγχος νεφρικής λειτουργίας και αρτηριακής πίεσης </a:t>
            </a:r>
            <a:endParaRPr lang="el-GR" sz="3900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1112" y="6396335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Kozel</a:t>
            </a:r>
            <a:r>
              <a:rPr lang="en-US" sz="1200" i="1" dirty="0">
                <a:latin typeface="Calibri" pitchFamily="34" charset="0"/>
              </a:rPr>
              <a:t> MMA, </a:t>
            </a:r>
            <a:r>
              <a:rPr lang="en-US" sz="1200" i="1" dirty="0" err="1">
                <a:latin typeface="Calibri" pitchFamily="34" charset="0"/>
              </a:rPr>
              <a:t>Sabroe</a:t>
            </a:r>
            <a:r>
              <a:rPr lang="en-US" sz="1200" i="1" dirty="0">
                <a:latin typeface="Calibri" pitchFamily="34" charset="0"/>
              </a:rPr>
              <a:t> RA. Drugs 2004;64:2515–36;</a:t>
            </a:r>
            <a:r>
              <a:rPr lang="en-US" sz="1200" dirty="0"/>
              <a:t> </a:t>
            </a:r>
            <a:r>
              <a:rPr lang="el-GR" sz="1200" dirty="0"/>
              <a:t> </a:t>
            </a:r>
            <a:r>
              <a:rPr lang="en-US" sz="1200" i="1" dirty="0" err="1">
                <a:latin typeface="Calibri" pitchFamily="34" charset="0"/>
              </a:rPr>
              <a:t>Boubouka</a:t>
            </a:r>
            <a:r>
              <a:rPr lang="en-US" sz="1200" i="1" dirty="0">
                <a:latin typeface="Calibri" pitchFamily="34" charset="0"/>
              </a:rPr>
              <a:t> CD, </a:t>
            </a:r>
            <a:r>
              <a:rPr lang="el-GR" sz="1200" i="1" dirty="0">
                <a:latin typeface="Calibri" pitchFamily="34" charset="0"/>
              </a:rPr>
              <a:t> </a:t>
            </a:r>
            <a:r>
              <a:rPr lang="en-US" sz="1200" i="1" dirty="0" err="1">
                <a:latin typeface="Calibri" pitchFamily="34" charset="0"/>
              </a:rPr>
              <a:t>Acta</a:t>
            </a:r>
            <a:r>
              <a:rPr lang="en-US" sz="1200" i="1" dirty="0">
                <a:latin typeface="Calibri" pitchFamily="34" charset="0"/>
              </a:rPr>
              <a:t> </a:t>
            </a:r>
            <a:r>
              <a:rPr lang="en-US" sz="1200" i="1" dirty="0" err="1">
                <a:latin typeface="Calibri" pitchFamily="34" charset="0"/>
              </a:rPr>
              <a:t>Derm</a:t>
            </a:r>
            <a:r>
              <a:rPr lang="en-US" sz="1200" i="1" dirty="0">
                <a:latin typeface="Calibri" pitchFamily="34" charset="0"/>
              </a:rPr>
              <a:t> </a:t>
            </a:r>
            <a:r>
              <a:rPr lang="en-US" sz="1200" i="1" dirty="0" err="1">
                <a:latin typeface="Calibri" pitchFamily="34" charset="0"/>
              </a:rPr>
              <a:t>Venereol</a:t>
            </a:r>
            <a:r>
              <a:rPr lang="en-US" sz="1200" i="1" dirty="0">
                <a:latin typeface="Calibri" pitchFamily="34" charset="0"/>
              </a:rPr>
              <a:t>. 2011 Jan;91(1):50-4.  Greaves M. J Allergy </a:t>
            </a:r>
            <a:r>
              <a:rPr lang="en-US" sz="1200" i="1" dirty="0" err="1">
                <a:latin typeface="Calibri" pitchFamily="34" charset="0"/>
              </a:rPr>
              <a:t>Clin</a:t>
            </a:r>
            <a:r>
              <a:rPr lang="en-US" sz="1200" i="1" dirty="0">
                <a:latin typeface="Calibri" pitchFamily="34" charset="0"/>
              </a:rPr>
              <a:t> </a:t>
            </a:r>
            <a:r>
              <a:rPr lang="en-US" sz="1200" i="1" dirty="0" err="1">
                <a:latin typeface="Calibri" pitchFamily="34" charset="0"/>
              </a:rPr>
              <a:t>Immunol</a:t>
            </a:r>
            <a:r>
              <a:rPr lang="en-US" sz="1200" i="1" dirty="0">
                <a:latin typeface="Calibri" pitchFamily="34" charset="0"/>
              </a:rPr>
              <a:t> 2000;105:664</a:t>
            </a:r>
            <a:r>
              <a:rPr lang="en-US" sz="1200" i="1" dirty="0">
                <a:latin typeface="Calibri" pitchFamily="34" charset="0"/>
                <a:cs typeface="Arial"/>
              </a:rPr>
              <a:t>‒72</a:t>
            </a:r>
            <a:endParaRPr lang="en-US" sz="1200" i="1" dirty="0">
              <a:latin typeface="Calibri" pitchFamily="34" charset="0"/>
            </a:endParaRPr>
          </a:p>
        </p:txBody>
      </p:sp>
      <p:graphicFrame>
        <p:nvGraphicFramePr>
          <p:cNvPr id="1027" name="Object 3"/>
          <p:cNvGraphicFramePr>
            <a:graphicFrameLocks/>
          </p:cNvGraphicFramePr>
          <p:nvPr/>
        </p:nvGraphicFramePr>
        <p:xfrm>
          <a:off x="5652120" y="0"/>
          <a:ext cx="3491880" cy="270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286599" imgH="5212093" progId="MSGraph.Chart.8">
                  <p:embed/>
                </p:oleObj>
              </mc:Choice>
              <mc:Fallback>
                <p:oleObj name="Chart" r:id="rId3" imgW="6286599" imgH="5212093" progId="MSGraph.Chart.8">
                  <p:embed/>
                  <p:pic>
                    <p:nvPicPr>
                      <p:cNvPr id="1027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0"/>
                        <a:ext cx="3491880" cy="2708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2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l-GR" sz="36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Ανταγωνιστές λευκοτριενών (ΑΛ) 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003" y="1700808"/>
            <a:ext cx="8474075" cy="4320480"/>
          </a:xfrm>
        </p:spPr>
        <p:txBody>
          <a:bodyPr>
            <a:normAutofit/>
          </a:bodyPr>
          <a:lstStyle/>
          <a:p>
            <a:r>
              <a:rPr lang="el-GR" sz="3000" dirty="0">
                <a:latin typeface="+mj-lt"/>
              </a:rPr>
              <a:t>Η</a:t>
            </a:r>
            <a:r>
              <a:rPr lang="en-US" sz="3000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montelukast</a:t>
            </a:r>
            <a:r>
              <a:rPr lang="el-GR" sz="3000" b="1" dirty="0">
                <a:latin typeface="+mj-lt"/>
              </a:rPr>
              <a:t> </a:t>
            </a:r>
            <a:r>
              <a:rPr lang="el-GR" sz="3000" dirty="0">
                <a:latin typeface="+mj-lt"/>
              </a:rPr>
              <a:t>και </a:t>
            </a:r>
            <a:r>
              <a:rPr lang="en-US" sz="3000" b="1" dirty="0" err="1">
                <a:latin typeface="+mj-lt"/>
              </a:rPr>
              <a:t>zafirlukast</a:t>
            </a:r>
            <a:r>
              <a:rPr lang="en-US" sz="3000" dirty="0">
                <a:latin typeface="+mj-lt"/>
              </a:rPr>
              <a:t> </a:t>
            </a:r>
            <a:r>
              <a:rPr lang="el-GR" sz="3000" dirty="0">
                <a:latin typeface="+mj-lt"/>
              </a:rPr>
              <a:t>είναι αντιφλεγμονώδη φάρμακα  για την θεραπεία του άσθματος και ρινίτιδας, δεν έχουν ένδειξη για την κνίδωση </a:t>
            </a:r>
            <a:r>
              <a:rPr lang="en-US" sz="3000" dirty="0">
                <a:latin typeface="+mj-lt"/>
              </a:rPr>
              <a:t> </a:t>
            </a:r>
          </a:p>
          <a:p>
            <a:pPr>
              <a:buNone/>
            </a:pPr>
            <a:endParaRPr lang="el-GR" baseline="30000" dirty="0">
              <a:latin typeface="+mj-lt"/>
            </a:endParaRPr>
          </a:p>
          <a:p>
            <a:r>
              <a:rPr lang="el-GR" sz="3000" b="1" dirty="0">
                <a:latin typeface="+mj-lt"/>
              </a:rPr>
              <a:t>Δεν συνιστώνται ως </a:t>
            </a:r>
            <a:r>
              <a:rPr lang="el-GR" sz="3000" b="1" dirty="0" err="1">
                <a:latin typeface="+mj-lt"/>
              </a:rPr>
              <a:t>μονοθεραπεία</a:t>
            </a:r>
            <a:r>
              <a:rPr lang="el-GR" sz="3000" b="1" dirty="0">
                <a:latin typeface="+mj-lt"/>
              </a:rPr>
              <a:t> αλλά μαζί με </a:t>
            </a:r>
            <a:r>
              <a:rPr lang="el-GR" sz="3000" b="1" dirty="0" err="1">
                <a:latin typeface="+mj-lt"/>
              </a:rPr>
              <a:t>αντισταμινικά</a:t>
            </a:r>
            <a:endParaRPr lang="el-GR" sz="3000" b="1" baseline="30000" dirty="0">
              <a:latin typeface="+mj-lt"/>
            </a:endParaRPr>
          </a:p>
          <a:p>
            <a:endParaRPr lang="en-US" baseline="30000" dirty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endParaRPr lang="en-US" baseline="30000" dirty="0">
              <a:latin typeface="+mj-lt"/>
            </a:endParaRPr>
          </a:p>
        </p:txBody>
      </p:sp>
      <p:sp>
        <p:nvSpPr>
          <p:cNvPr id="4" name="Rectangle 7"/>
          <p:cNvSpPr txBox="1">
            <a:spLocks/>
          </p:cNvSpPr>
          <p:nvPr/>
        </p:nvSpPr>
        <p:spPr bwMode="gray">
          <a:xfrm>
            <a:off x="314003" y="6108952"/>
            <a:ext cx="8687122" cy="70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163513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917B69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77850" indent="-1778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752475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917575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374775" indent="-1635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1831975" indent="-1635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289175" indent="-1635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2746375" indent="-1635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 eaLnBrk="1" hangingPunct="1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400" i="1" dirty="0" err="1">
                <a:latin typeface="Calibri" pitchFamily="34" charset="0"/>
              </a:rPr>
              <a:t>Nipun</a:t>
            </a:r>
            <a:r>
              <a:rPr lang="en-US" sz="1400" i="1" dirty="0">
                <a:latin typeface="Calibri" pitchFamily="34" charset="0"/>
              </a:rPr>
              <a:t> </a:t>
            </a:r>
            <a:r>
              <a:rPr lang="en-US" sz="1400" i="1" dirty="0" err="1">
                <a:latin typeface="Calibri" pitchFamily="34" charset="0"/>
              </a:rPr>
              <a:t>Lakshitha</a:t>
            </a:r>
            <a:r>
              <a:rPr lang="en-US" sz="1400" i="1" dirty="0">
                <a:latin typeface="Calibri" pitchFamily="34" charset="0"/>
              </a:rPr>
              <a:t> de Silva et al Allergy Asthma </a:t>
            </a:r>
            <a:r>
              <a:rPr lang="en-US" sz="1400" i="1" dirty="0" err="1">
                <a:latin typeface="Calibri" pitchFamily="34" charset="0"/>
              </a:rPr>
              <a:t>Clin</a:t>
            </a:r>
            <a:r>
              <a:rPr lang="en-US" sz="1400" i="1" dirty="0">
                <a:latin typeface="Calibri" pitchFamily="34" charset="0"/>
              </a:rPr>
              <a:t> </a:t>
            </a:r>
            <a:r>
              <a:rPr lang="en-US" sz="1400" i="1" dirty="0" err="1">
                <a:latin typeface="Calibri" pitchFamily="34" charset="0"/>
              </a:rPr>
              <a:t>Immunol</a:t>
            </a:r>
            <a:r>
              <a:rPr lang="en-US" sz="1400" i="1" dirty="0">
                <a:latin typeface="Calibri" pitchFamily="34" charset="0"/>
              </a:rPr>
              <a:t> 2014;10(1):24</a:t>
            </a:r>
          </a:p>
          <a:p>
            <a:pPr marL="228600" indent="-228600" eaLnBrk="1" hangingPunct="1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400" i="1" dirty="0">
                <a:latin typeface="Calibri" pitchFamily="34" charset="0"/>
              </a:rPr>
              <a:t> Di Lorenzo G, et al. J Asthma Allergy 2009;2:9–16;        3) </a:t>
            </a:r>
            <a:r>
              <a:rPr lang="en-US" sz="1400" i="1" dirty="0" err="1">
                <a:latin typeface="Calibri" pitchFamily="34" charset="0"/>
              </a:rPr>
              <a:t>Kozel</a:t>
            </a:r>
            <a:r>
              <a:rPr lang="en-US" sz="1400" i="1" dirty="0">
                <a:latin typeface="Calibri" pitchFamily="34" charset="0"/>
              </a:rPr>
              <a:t> MMA, Sabroe RA. Drugs 2004;64:2515–36;</a:t>
            </a:r>
          </a:p>
          <a:p>
            <a:pPr marL="228600" indent="-228600" eaLnBrk="1" hangingPunct="1">
              <a:spcBef>
                <a:spcPts val="0"/>
              </a:spcBef>
              <a:buClrTx/>
              <a:buSzPct val="100000"/>
              <a:buNone/>
            </a:pPr>
            <a:r>
              <a:rPr lang="en-US" sz="1400" i="1" dirty="0">
                <a:latin typeface="Calibri" pitchFamily="34" charset="0"/>
              </a:rPr>
              <a:t>4. </a:t>
            </a:r>
            <a:r>
              <a:rPr lang="en-US" sz="1400" i="1" dirty="0" err="1">
                <a:latin typeface="Calibri" pitchFamily="34" charset="0"/>
              </a:rPr>
              <a:t>Zuberbier</a:t>
            </a:r>
            <a:r>
              <a:rPr lang="en-US" sz="1400" i="1" dirty="0">
                <a:latin typeface="Calibri" pitchFamily="34" charset="0"/>
              </a:rPr>
              <a:t> T, et al. Allergy 2009;64:1427–43</a:t>
            </a:r>
          </a:p>
        </p:txBody>
      </p:sp>
    </p:spTree>
    <p:extLst>
      <p:ext uri="{BB962C8B-B14F-4D97-AF65-F5344CB8AC3E}">
        <p14:creationId xmlns:p14="http://schemas.microsoft.com/office/powerpoint/2010/main" val="31643140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736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l-GR" sz="32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Ο ρόλος των Συστηματικών Κορτικοστεροειδών</a:t>
            </a:r>
            <a:br>
              <a:rPr lang="el-GR" sz="32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el-GR" sz="32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(ΣΚΣ)  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0" y="1196752"/>
            <a:ext cx="8474075" cy="5328592"/>
          </a:xfrm>
        </p:spPr>
        <p:txBody>
          <a:bodyPr>
            <a:normAutofit fontScale="92500"/>
          </a:bodyPr>
          <a:lstStyle/>
          <a:p>
            <a:r>
              <a:rPr lang="el-GR" sz="2800" b="1" dirty="0">
                <a:latin typeface="Calibri" pitchFamily="34" charset="0"/>
              </a:rPr>
              <a:t>Η ΧΑΚ  που είναι σχετικά ανθεκτική στα αντισταμινικά μπορεί να ανταποκριθεί πλήρως στην προσθήκη ΣΚΣ</a:t>
            </a:r>
            <a:endParaRPr lang="en-US" sz="2800" b="1" dirty="0">
              <a:latin typeface="Calibri" pitchFamily="34" charset="0"/>
            </a:endParaRPr>
          </a:p>
          <a:p>
            <a:r>
              <a:rPr lang="el-GR" sz="2800" b="1" dirty="0">
                <a:latin typeface="Calibri" pitchFamily="34" charset="0"/>
              </a:rPr>
              <a:t>Σύντομη χορήγηση συνιστάται στις εξάρσεις της νόσου</a:t>
            </a:r>
            <a:endParaRPr lang="en-US" sz="2400" b="1" baseline="30000" dirty="0">
              <a:latin typeface="Calibri" pitchFamily="34" charset="0"/>
            </a:endParaRPr>
          </a:p>
          <a:p>
            <a:r>
              <a:rPr lang="el-GR" sz="2400" dirty="0">
                <a:latin typeface="Calibri" pitchFamily="34" charset="0"/>
              </a:rPr>
              <a:t>Μικρές βαθμιαία χορηγούμενες δόσεις δίνονται</a:t>
            </a:r>
            <a:r>
              <a:rPr lang="en-US" sz="2400" dirty="0">
                <a:latin typeface="Calibri" pitchFamily="34" charset="0"/>
              </a:rPr>
              <a:t>:</a:t>
            </a:r>
            <a:endParaRPr lang="en-US" sz="2400" baseline="30000" dirty="0">
              <a:latin typeface="Calibri" pitchFamily="34" charset="0"/>
            </a:endParaRPr>
          </a:p>
          <a:p>
            <a:pPr lvl="1"/>
            <a:r>
              <a:rPr lang="el-GR" sz="2400" dirty="0">
                <a:latin typeface="Calibri" pitchFamily="34" charset="0"/>
              </a:rPr>
              <a:t>Για τον έλεγχο της Κνίδωσης σε σημαντικά γεγονότα της ζωής του ασθενούς  </a:t>
            </a:r>
            <a:endParaRPr lang="en-US" sz="2400" dirty="0">
              <a:latin typeface="Calibri" pitchFamily="34" charset="0"/>
            </a:endParaRPr>
          </a:p>
          <a:p>
            <a:pPr lvl="1"/>
            <a:r>
              <a:rPr lang="el-GR" sz="2400" dirty="0">
                <a:latin typeface="Calibri" pitchFamily="34" charset="0"/>
              </a:rPr>
              <a:t>Σε σοβαρό ΑΟ που συμβαίνει λίγες φορές τον χρόνο  </a:t>
            </a:r>
            <a:endParaRPr lang="en-US" sz="2400" dirty="0">
              <a:latin typeface="Calibri" pitchFamily="34" charset="0"/>
            </a:endParaRPr>
          </a:p>
          <a:p>
            <a:pPr>
              <a:buNone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</a:rPr>
              <a:t>  </a:t>
            </a:r>
            <a:endParaRPr lang="en-US" sz="2400" baseline="30000" dirty="0">
              <a:latin typeface="Calibri" pitchFamily="34" charset="0"/>
            </a:endParaRPr>
          </a:p>
          <a:p>
            <a:pPr lvl="1"/>
            <a:r>
              <a:rPr lang="en-US" sz="2800" dirty="0" err="1">
                <a:latin typeface="Calibri" pitchFamily="34" charset="0"/>
              </a:rPr>
              <a:t>prednisolone</a:t>
            </a:r>
            <a:r>
              <a:rPr lang="en-US" sz="2800" dirty="0">
                <a:latin typeface="Calibri" pitchFamily="34" charset="0"/>
              </a:rPr>
              <a:t> 30 mg/</a:t>
            </a:r>
            <a:r>
              <a:rPr lang="el-GR" sz="2800" dirty="0">
                <a:latin typeface="Calibri" pitchFamily="34" charset="0"/>
              </a:rPr>
              <a:t>ημ.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l-GR" sz="2800" dirty="0">
                <a:latin typeface="Calibri" pitchFamily="34" charset="0"/>
              </a:rPr>
              <a:t>μεχρι</a:t>
            </a:r>
            <a:r>
              <a:rPr lang="en-US" sz="2800" dirty="0">
                <a:latin typeface="Calibri" pitchFamily="34" charset="0"/>
              </a:rPr>
              <a:t> 10 </a:t>
            </a:r>
            <a:r>
              <a:rPr lang="el-GR" sz="2800" dirty="0">
                <a:latin typeface="Calibri" pitchFamily="34" charset="0"/>
              </a:rPr>
              <a:t>ημέρες</a:t>
            </a:r>
            <a:endParaRPr lang="en-US" sz="2800" dirty="0">
              <a:latin typeface="Calibri" pitchFamily="34" charset="0"/>
            </a:endParaRPr>
          </a:p>
          <a:p>
            <a:pPr lvl="1"/>
            <a:r>
              <a:rPr lang="en-US" sz="2800" dirty="0">
                <a:latin typeface="Calibri" pitchFamily="34" charset="0"/>
              </a:rPr>
              <a:t>prednisolone 40 mg/</a:t>
            </a:r>
            <a:r>
              <a:rPr lang="el-GR" sz="2800" dirty="0">
                <a:latin typeface="Calibri" pitchFamily="34" charset="0"/>
              </a:rPr>
              <a:t>ημ  μειούμενη </a:t>
            </a:r>
            <a:r>
              <a:rPr lang="en-US" sz="2800" dirty="0">
                <a:latin typeface="Calibri" pitchFamily="34" charset="0"/>
              </a:rPr>
              <a:t>5 mg </a:t>
            </a:r>
            <a:r>
              <a:rPr lang="el-GR" sz="2800" dirty="0">
                <a:latin typeface="Calibri" pitchFamily="34" charset="0"/>
              </a:rPr>
              <a:t>κάθε</a:t>
            </a:r>
            <a:r>
              <a:rPr lang="en-US" sz="2800" dirty="0">
                <a:latin typeface="Calibri" pitchFamily="34" charset="0"/>
              </a:rPr>
              <a:t> 5 </a:t>
            </a:r>
            <a:r>
              <a:rPr lang="el-GR" sz="2800" dirty="0">
                <a:latin typeface="Calibri" pitchFamily="34" charset="0"/>
              </a:rPr>
              <a:t>ημέρες 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l-GR" sz="2800" dirty="0">
                <a:latin typeface="Calibri" pitchFamily="34" charset="0"/>
              </a:rPr>
              <a:t> </a:t>
            </a:r>
            <a:endParaRPr lang="en-US" sz="2800" dirty="0">
              <a:latin typeface="Calibri" pitchFamily="34" charset="0"/>
            </a:endParaRPr>
          </a:p>
          <a:p>
            <a:endParaRPr lang="el-GR" sz="2400" dirty="0">
              <a:latin typeface="Calibri" pitchFamily="34" charset="0"/>
            </a:endParaRPr>
          </a:p>
          <a:p>
            <a:r>
              <a:rPr lang="el-GR" sz="2600" b="1" dirty="0">
                <a:latin typeface="Calibri" pitchFamily="34" charset="0"/>
              </a:rPr>
              <a:t>ΣΚΣ συνήθως δίνονται σε πρωινή μονήρη δόση </a:t>
            </a:r>
            <a:r>
              <a:rPr lang="en-US" sz="2600" b="1" dirty="0">
                <a:latin typeface="Calibri" pitchFamily="34" charset="0"/>
              </a:rPr>
              <a:t> </a:t>
            </a:r>
            <a:r>
              <a:rPr lang="el-GR" sz="2600" b="1" dirty="0">
                <a:latin typeface="Calibri" pitchFamily="34" charset="0"/>
              </a:rPr>
              <a:t> </a:t>
            </a:r>
            <a:endParaRPr lang="en-US" sz="2600" b="1" baseline="30000" dirty="0">
              <a:latin typeface="Calibri" pitchFamily="34" charset="0"/>
            </a:endParaRPr>
          </a:p>
          <a:p>
            <a:pPr marL="0" indent="0">
              <a:buNone/>
            </a:pPr>
            <a:endParaRPr lang="en-US" sz="1600" baseline="30000" dirty="0"/>
          </a:p>
        </p:txBody>
      </p:sp>
      <p:sp>
        <p:nvSpPr>
          <p:cNvPr id="4" name="Rectangle 7"/>
          <p:cNvSpPr txBox="1">
            <a:spLocks/>
          </p:cNvSpPr>
          <p:nvPr/>
        </p:nvSpPr>
        <p:spPr bwMode="gray">
          <a:xfrm>
            <a:off x="5270755" y="6356338"/>
            <a:ext cx="3873245" cy="5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163513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917B69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77850" indent="-1778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752475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917575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374775" indent="-1635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1831975" indent="-1635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289175" indent="-1635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2746375" indent="-1635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 eaLnBrk="1" hangingPunct="1">
              <a:spcBef>
                <a:spcPts val="0"/>
              </a:spcBef>
              <a:buClrTx/>
              <a:buNone/>
            </a:pPr>
            <a:r>
              <a:rPr lang="en-US" sz="1400" i="1" dirty="0" err="1">
                <a:latin typeface="Calibri" pitchFamily="34" charset="0"/>
              </a:rPr>
              <a:t>Zuberbier</a:t>
            </a:r>
            <a:r>
              <a:rPr lang="en-US" sz="1400" i="1" dirty="0">
                <a:latin typeface="Calibri" pitchFamily="34" charset="0"/>
              </a:rPr>
              <a:t> T, et al. Allergy 2009;64:1427‒33;</a:t>
            </a:r>
          </a:p>
          <a:p>
            <a:pPr marL="228600" indent="-228600" eaLnBrk="1" hangingPunct="1">
              <a:spcBef>
                <a:spcPts val="0"/>
              </a:spcBef>
              <a:buClrTx/>
              <a:buNone/>
            </a:pPr>
            <a:r>
              <a:rPr lang="en-US" sz="1400" i="1" dirty="0" err="1">
                <a:latin typeface="Calibri" pitchFamily="34" charset="0"/>
              </a:rPr>
              <a:t>Kozel</a:t>
            </a:r>
            <a:r>
              <a:rPr lang="en-US" sz="1400" i="1" dirty="0">
                <a:latin typeface="Calibri" pitchFamily="34" charset="0"/>
              </a:rPr>
              <a:t> MMA, Sabroe RA. Drugs 2004;64:2515</a:t>
            </a:r>
            <a:r>
              <a:rPr lang="en-US" sz="1400" i="1" dirty="0">
                <a:latin typeface="Calibri" pitchFamily="34" charset="0"/>
                <a:cs typeface="Arial"/>
              </a:rPr>
              <a:t>‒36</a:t>
            </a:r>
            <a:endParaRPr lang="en-US" sz="14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584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648072"/>
          </a:xfrm>
        </p:spPr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sz="4000" b="1" dirty="0"/>
              <a:t>Άλλες προτασεις στις κατευθυντήριες </a:t>
            </a:r>
            <a:r>
              <a:rPr lang="el-GR" sz="4000" b="1" dirty="0" err="1"/>
              <a:t>οδηγιες</a:t>
            </a:r>
            <a:r>
              <a:rPr lang="el-GR" sz="40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3982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l-GR" dirty="0"/>
          </a:p>
          <a:p>
            <a:r>
              <a:rPr lang="el-GR" dirty="0"/>
              <a:t>Δεν συστήνεται η χρήση </a:t>
            </a:r>
            <a:r>
              <a:rPr lang="el-GR" dirty="0" err="1"/>
              <a:t>αντισταμινικών</a:t>
            </a:r>
            <a:r>
              <a:rPr lang="el-GR" dirty="0"/>
              <a:t> 1ης γενιάς</a:t>
            </a:r>
          </a:p>
          <a:p>
            <a:r>
              <a:rPr lang="el-GR" dirty="0"/>
              <a:t>Δεν συστήνεται αλλά ούτε και αποτρέπεται η ταυτόχρονη χρήση διαφορετικών αντισταμινικών στη θεραπεία της ΧΑΚ</a:t>
            </a:r>
          </a:p>
          <a:p>
            <a:r>
              <a:rPr lang="el-GR" dirty="0"/>
              <a:t>Δεν έχει αποδειχθεί η υπεροχή ενός αντιισταμινικού 2</a:t>
            </a:r>
            <a:r>
              <a:rPr lang="el-GR" baseline="30000" dirty="0"/>
              <a:t>ης</a:t>
            </a:r>
            <a:r>
              <a:rPr lang="el-GR" dirty="0"/>
              <a:t> γενιάς έναντι ενός άλλου στην αντιμετώπιση της ΧΑΚ.</a:t>
            </a:r>
          </a:p>
          <a:p>
            <a:r>
              <a:rPr lang="el-GR" dirty="0"/>
              <a:t>Δεν συστήνονται αντι-Η2 αντισταμινικά στη θεραπεία της ΧΑΚ</a:t>
            </a:r>
          </a:p>
          <a:p>
            <a:r>
              <a:rPr lang="el-GR" dirty="0"/>
              <a:t>Ο ίδιος θεραπευτικός αλγόριθμος συστήνεται να ακολουθείται και στα παιδιά</a:t>
            </a:r>
          </a:p>
          <a:p>
            <a:r>
              <a:rPr lang="el-GR" dirty="0"/>
              <a:t>Στις εγκύους και στην γαλουχία συστήνεται η χρήση λοραταδίνης και σετριζίνης και η ασφάλεια τους πιθανώς επεκτείνεται στη δεσλοραταδίνη και </a:t>
            </a:r>
            <a:r>
              <a:rPr lang="el-GR" dirty="0" err="1"/>
              <a:t>λεβοσετιριζίνη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964091" y="6488668"/>
            <a:ext cx="3179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/>
              <a:t> </a:t>
            </a:r>
            <a:r>
              <a:rPr lang="en-US" dirty="0" err="1"/>
              <a:t>Zuberbier</a:t>
            </a:r>
            <a:r>
              <a:rPr lang="en-US" dirty="0"/>
              <a:t> T. et al, Allergy. 2021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87718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007D09-C457-C2AD-5AAC-D023D5FC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/>
                </a:solidFill>
              </a:rPr>
              <a:t>Συμπεράσματα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A86E2F-EB1C-A6E5-7457-D211E856D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Τα </a:t>
            </a:r>
            <a:r>
              <a:rPr lang="el-GR" sz="2400" dirty="0" err="1">
                <a:solidFill>
                  <a:schemeClr val="tx1"/>
                </a:solidFill>
              </a:rPr>
              <a:t>αντισταμινικά</a:t>
            </a:r>
            <a:r>
              <a:rPr lang="el-GR" sz="2400" dirty="0">
                <a:solidFill>
                  <a:schemeClr val="tx1"/>
                </a:solidFill>
              </a:rPr>
              <a:t> σε δόσεις μέχρι και 3πλάσιες της εγκριτικής πρέπει να δοθούν αρχικά για 4 εβδομάδες στη ΧΑΚ</a:t>
            </a:r>
          </a:p>
          <a:p>
            <a:pPr marL="3429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Η </a:t>
            </a:r>
            <a:r>
              <a:rPr lang="el-GR" sz="2400" dirty="0" err="1">
                <a:solidFill>
                  <a:schemeClr val="tx1"/>
                </a:solidFill>
              </a:rPr>
              <a:t>ομαλιζουμάμπη</a:t>
            </a:r>
            <a:r>
              <a:rPr lang="el-GR" sz="2400" dirty="0">
                <a:solidFill>
                  <a:schemeClr val="tx1"/>
                </a:solidFill>
              </a:rPr>
              <a:t> αποτελεί θεραπεία μόνιμη για περισσότερο από το 50% των ασθενών</a:t>
            </a:r>
          </a:p>
          <a:p>
            <a:pPr marL="3429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Η θεραπεία εξακολουθεί μέχρι η νόσος να </a:t>
            </a:r>
            <a:r>
              <a:rPr lang="el-GR" sz="2400" dirty="0" err="1">
                <a:solidFill>
                  <a:schemeClr val="tx1"/>
                </a:solidFill>
              </a:rPr>
              <a:t>υφεθεί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297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AutoShape 4" descr="Ποιότητα ζωής στοκ εικόνες. εικόνα από - 83361732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7286" name="AutoShape 6" descr="Ποιότητα ζωής στοκ εικόνες. εικόνα από - 83361732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97288" name="Picture 8" descr="Ποιότητα ζωής στοκ εικόνες. εικόνα από - 833617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1284" y="272810"/>
            <a:ext cx="6535294" cy="5805520"/>
          </a:xfrm>
          <a:prstGeom prst="rect">
            <a:avLst/>
          </a:prstGeom>
          <a:noFill/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-285784" y="5643578"/>
            <a:ext cx="9679166" cy="1582557"/>
          </a:xfrm>
        </p:spPr>
        <p:txBody>
          <a:bodyPr/>
          <a:lstStyle/>
          <a:p>
            <a:r>
              <a:rPr lang="el-GR" dirty="0"/>
              <a:t>Ευχαριστώ για την προσοχή σας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3705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latin typeface="+mn-lt"/>
              </a:rPr>
              <a:t>Η Κνίδωση μπορεί να είναι Χρόνια η Οξεία</a:t>
            </a:r>
            <a:endParaRPr lang="en-US" sz="3600" b="1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0100" y="1166156"/>
            <a:ext cx="7358114" cy="779253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Ως χρόνια αυθόρμητη κνίδωση (ΧΑΚ)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ορίζεται η καθημερινή η σχεδόν καθημερινή εμφάνιση </a:t>
            </a:r>
            <a:r>
              <a:rPr kumimoji="0" lang="el-G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κνησμώδων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πομφών, </a:t>
            </a:r>
            <a:r>
              <a:rPr kumimoji="0" lang="el-G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αγγειοοιδήματος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ή και τα δυο,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για  &gt;6 εβδομάδες χωρίς την ύπαρξη </a:t>
            </a:r>
            <a:r>
              <a:rPr kumimoji="0" lang="el-G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εκλυτικού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παραγοντα</a:t>
            </a:r>
            <a:endParaRPr kumimoji="0" lang="en-GB" sz="14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 Placeholder 15"/>
          <p:cNvSpPr txBox="1">
            <a:spLocks/>
          </p:cNvSpPr>
          <p:nvPr/>
        </p:nvSpPr>
        <p:spPr>
          <a:xfrm>
            <a:off x="245660" y="6527962"/>
            <a:ext cx="8350667" cy="200176"/>
          </a:xfrm>
          <a:prstGeom prst="rect">
            <a:avLst/>
          </a:prstGeo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spcBef>
                <a:spcPts val="1200"/>
              </a:spcBef>
              <a:buClrTx/>
              <a:buSzPct val="120000"/>
              <a:buFont typeface="Arial" pitchFamily="34" charset="0"/>
              <a:buChar char="•"/>
              <a:tabLst>
                <a:tab pos="3998913" algn="r"/>
                <a:tab pos="8229600" algn="r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5331751" algn="r"/>
                <a:tab pos="10972526" algn="r"/>
              </a:tabLst>
              <a:defRPr/>
            </a:pPr>
            <a:r>
              <a:rPr kumimoji="0" lang="de-DE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Zuberbier</a:t>
            </a:r>
            <a: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al. Allergy. 2018;73(7):1393–414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7D837E-1CEF-4D57-A973-3D0B1F67D722}"/>
              </a:ext>
            </a:extLst>
          </p:cNvPr>
          <p:cNvGrpSpPr/>
          <p:nvPr/>
        </p:nvGrpSpPr>
        <p:grpSpPr>
          <a:xfrm>
            <a:off x="571472" y="2654796"/>
            <a:ext cx="8208137" cy="3274534"/>
            <a:chOff x="1385836" y="1371600"/>
            <a:chExt cx="6313341" cy="2583937"/>
          </a:xfrm>
        </p:grpSpPr>
        <p:sp>
          <p:nvSpPr>
            <p:cNvPr id="6" name="Rounded Rectangle 44"/>
            <p:cNvSpPr>
              <a:spLocks noChangeArrowheads="1"/>
            </p:cNvSpPr>
            <p:nvPr/>
          </p:nvSpPr>
          <p:spPr bwMode="auto">
            <a:xfrm>
              <a:off x="5890618" y="1371600"/>
              <a:ext cx="1808559" cy="1883334"/>
            </a:xfrm>
            <a:prstGeom prst="roundRect">
              <a:avLst>
                <a:gd name="adj" fmla="val 4798"/>
              </a:avLst>
            </a:prstGeom>
            <a:solidFill>
              <a:schemeClr val="bg2">
                <a:lumMod val="20000"/>
                <a:lumOff val="80000"/>
              </a:schemeClr>
            </a:solidFill>
            <a:ln w="28575">
              <a:noFill/>
            </a:ln>
            <a:effectLst/>
          </p:spPr>
          <p:txBody>
            <a:bodyPr anchor="ctr"/>
            <a:lstStyle>
              <a:lvl1pPr>
                <a:lnSpc>
                  <a:spcPct val="95000"/>
                </a:lnSpc>
                <a:spcBef>
                  <a:spcPct val="75000"/>
                </a:spcBef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40000"/>
                </a:spcBef>
                <a:buClr>
                  <a:srgbClr val="917B69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Arial" panose="020B0604020202020204" pitchFamily="34" charset="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5000"/>
                </a:lnSpc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Rounded Rectangle 45"/>
            <p:cNvSpPr>
              <a:spLocks noChangeArrowheads="1"/>
            </p:cNvSpPr>
            <p:nvPr/>
          </p:nvSpPr>
          <p:spPr bwMode="auto">
            <a:xfrm>
              <a:off x="5977533" y="1798195"/>
              <a:ext cx="1664494" cy="60840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5000"/>
                </a:lnSpc>
                <a:spcBef>
                  <a:spcPct val="75000"/>
                </a:spcBef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40000"/>
                </a:spcBef>
                <a:buClr>
                  <a:srgbClr val="917B69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Arial" panose="020B0604020202020204" pitchFamily="34" charset="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5000"/>
                </a:lnSpc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898510" y="2783413"/>
              <a:ext cx="1800667" cy="40397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ΧΑΚ</a:t>
              </a: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9" name="Elbow Connector 8"/>
            <p:cNvCxnSpPr>
              <a:cxnSpLocks/>
              <a:stCxn id="18" idx="3"/>
              <a:endCxn id="14" idx="2"/>
            </p:cNvCxnSpPr>
            <p:nvPr/>
          </p:nvCxnSpPr>
          <p:spPr>
            <a:xfrm flipV="1">
              <a:off x="2484776" y="1616552"/>
              <a:ext cx="341745" cy="784307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>
              <a:cxnSpLocks/>
              <a:stCxn id="18" idx="3"/>
              <a:endCxn id="15" idx="2"/>
            </p:cNvCxnSpPr>
            <p:nvPr/>
          </p:nvCxnSpPr>
          <p:spPr>
            <a:xfrm>
              <a:off x="2484776" y="2400859"/>
              <a:ext cx="329157" cy="755532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cxnSpLocks/>
              <a:stCxn id="24" idx="3"/>
              <a:endCxn id="16" idx="2"/>
            </p:cNvCxnSpPr>
            <p:nvPr/>
          </p:nvCxnSpPr>
          <p:spPr>
            <a:xfrm flipV="1">
              <a:off x="3949573" y="1647255"/>
              <a:ext cx="417895" cy="690209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cxnSpLocks/>
              <a:stCxn id="24" idx="3"/>
              <a:endCxn id="17" idx="2"/>
            </p:cNvCxnSpPr>
            <p:nvPr/>
          </p:nvCxnSpPr>
          <p:spPr>
            <a:xfrm>
              <a:off x="3949573" y="2337464"/>
              <a:ext cx="417895" cy="399814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cxnSpLocks/>
              <a:stCxn id="25" idx="3"/>
              <a:endCxn id="19" idx="1"/>
            </p:cNvCxnSpPr>
            <p:nvPr/>
          </p:nvCxnSpPr>
          <p:spPr>
            <a:xfrm flipV="1">
              <a:off x="5559589" y="1751185"/>
              <a:ext cx="408950" cy="353823"/>
            </a:xfrm>
            <a:prstGeom prst="bentConnector3">
              <a:avLst>
                <a:gd name="adj1" fmla="val 50000"/>
              </a:avLst>
            </a:prstGeom>
            <a:ln w="28575" cap="sq">
              <a:solidFill>
                <a:schemeClr val="bg1">
                  <a:lumMod val="50000"/>
                </a:schemeClr>
              </a:solidFill>
              <a:miter lim="800000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 Same Side Corner Rectangle 13"/>
            <p:cNvSpPr/>
            <p:nvPr/>
          </p:nvSpPr>
          <p:spPr>
            <a:xfrm>
              <a:off x="2826521" y="1427545"/>
              <a:ext cx="1083747" cy="378014"/>
            </a:xfrm>
            <a:prstGeom prst="round2SameRect">
              <a:avLst/>
            </a:prstGeom>
            <a:solidFill>
              <a:schemeClr val="accent1"/>
            </a:solidFill>
            <a:ln w="285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Χρόνια</a:t>
              </a:r>
              <a:endPara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ound Same Side Corner Rectangle 14"/>
            <p:cNvSpPr/>
            <p:nvPr/>
          </p:nvSpPr>
          <p:spPr>
            <a:xfrm>
              <a:off x="2813933" y="2967384"/>
              <a:ext cx="1083747" cy="378014"/>
            </a:xfrm>
            <a:prstGeom prst="round2SameRect">
              <a:avLst/>
            </a:prstGeom>
            <a:solidFill>
              <a:srgbClr val="00B0F0"/>
            </a:solidFill>
            <a:ln w="285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Οξεία</a:t>
              </a:r>
              <a:endPara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Round Same Side Corner Rectangle 15"/>
            <p:cNvSpPr/>
            <p:nvPr/>
          </p:nvSpPr>
          <p:spPr>
            <a:xfrm>
              <a:off x="4367468" y="1458248"/>
              <a:ext cx="1192122" cy="378014"/>
            </a:xfrm>
            <a:prstGeom prst="round2SameRect">
              <a:avLst/>
            </a:prstGeom>
            <a:solidFill>
              <a:schemeClr val="accent1"/>
            </a:solidFill>
            <a:ln w="285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Αυθόρμητη</a:t>
              </a:r>
              <a:endPara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Round Same Side Corner Rectangle 16"/>
            <p:cNvSpPr/>
            <p:nvPr/>
          </p:nvSpPr>
          <p:spPr>
            <a:xfrm>
              <a:off x="4367468" y="2548272"/>
              <a:ext cx="1192122" cy="378014"/>
            </a:xfrm>
            <a:prstGeom prst="round2SameRect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Επαγόμενη</a:t>
              </a:r>
              <a:endPara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385836" y="1699201"/>
              <a:ext cx="1098940" cy="1403316"/>
            </a:xfrm>
            <a:prstGeom prst="roundRect">
              <a:avLst>
                <a:gd name="adj" fmla="val 9236"/>
              </a:avLst>
            </a:prstGeom>
            <a:solidFill>
              <a:srgbClr val="EC9A1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13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Κνίδωση</a:t>
              </a:r>
              <a:endParaRPr kumimoji="0" 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968540" y="1429703"/>
              <a:ext cx="1652714" cy="642963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Γνωστά αίτια</a:t>
              </a:r>
              <a:br>
                <a:rPr kumimoji="0" lang="en-US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</a:t>
              </a:r>
              <a:r>
                <a:rPr kumimoji="0" lang="el-GR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αυτοανοσία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</a:t>
              </a:r>
              <a:r>
                <a:rPr kumimoji="0" lang="el-G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λοιμώξεις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968540" y="2198591"/>
              <a:ext cx="1652714" cy="513000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Άγνωστα αίτια</a:t>
              </a:r>
              <a:endPara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1" name="Elbow Connector 20"/>
            <p:cNvCxnSpPr>
              <a:cxnSpLocks/>
              <a:stCxn id="25" idx="3"/>
              <a:endCxn id="20" idx="1"/>
            </p:cNvCxnSpPr>
            <p:nvPr/>
          </p:nvCxnSpPr>
          <p:spPr>
            <a:xfrm>
              <a:off x="5559589" y="2105008"/>
              <a:ext cx="408950" cy="350083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2865826" y="1986543"/>
              <a:ext cx="1083747" cy="7018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Καθημερινά ή σχεδόν καθημερινά συμπτώματα για &gt; 6 εβδομάδες</a:t>
              </a:r>
              <a:endPara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367468" y="1836077"/>
              <a:ext cx="1192122" cy="53786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Χωρίς </a:t>
              </a:r>
              <a:r>
                <a:rPr kumimoji="0" lang="el-GR" sz="1333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εκλυτικο</a:t>
              </a:r>
              <a:r>
                <a:rPr kumimoji="0" lang="el-GR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αίτιο</a:t>
              </a:r>
              <a:endPara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826521" y="3325514"/>
              <a:ext cx="1083747" cy="63002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Συμπτώματα για  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≤</a:t>
              </a:r>
              <a:r>
                <a:rPr kumimoji="0" lang="el-GR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6 εβδομάδες</a:t>
              </a:r>
              <a:endPara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98027" y="2926286"/>
              <a:ext cx="1373675" cy="98710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Τα συμπτώματα προκαλούνται από συγκεκριμένο αίτιο</a:t>
              </a:r>
              <a:endPara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5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π.χ.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l-GR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θερμοκρασία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</a:t>
              </a:r>
              <a:r>
                <a:rPr kumimoji="0" lang="el-GR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πίεση.</a:t>
              </a: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202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5573" name="Group 53"/>
          <p:cNvGraphicFramePr>
            <a:graphicFrameLocks noGrp="1"/>
          </p:cNvGraphicFramePr>
          <p:nvPr/>
        </p:nvGraphicFramePr>
        <p:xfrm>
          <a:off x="1" y="1052733"/>
          <a:ext cx="9144000" cy="5472608"/>
        </p:xfrm>
        <a:graphic>
          <a:graphicData uri="http://schemas.openxmlformats.org/drawingml/2006/table">
            <a:tbl>
              <a:tblPr/>
              <a:tblGrid>
                <a:gridCol w="2247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3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2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162C"/>
                          </a:solidFill>
                          <a:effectLst/>
                          <a:latin typeface="Arial" charset="0"/>
                          <a:cs typeface="Arial" charset="0"/>
                        </a:rPr>
                        <a:t>Ομάδα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F162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162C"/>
                          </a:solidFill>
                          <a:effectLst/>
                          <a:latin typeface="Arial" charset="0"/>
                          <a:cs typeface="Arial" charset="0"/>
                        </a:rPr>
                        <a:t>Υπο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162C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162C"/>
                          </a:solidFill>
                          <a:effectLst/>
                          <a:latin typeface="Arial" charset="0"/>
                          <a:cs typeface="Arial" charset="0"/>
                        </a:rPr>
                        <a:t>ομάδα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F162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162C"/>
                          </a:solidFill>
                          <a:effectLst/>
                          <a:latin typeface="Arial" charset="0"/>
                          <a:cs typeface="Arial" charset="0"/>
                        </a:rPr>
                        <a:t>Ορισμός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F162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90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162C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Αυθόρμητη Κνίδωση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F162C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Οξεία κνίδωση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Έκθυση πομφών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 &lt;6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weeks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90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Χρόνια κνίδωση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Έκθυση πομφών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 &gt;6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weeks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64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endParaRPr kumimoji="0" 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F162C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162C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Επαγώμενη Κνίδωση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endParaRPr kumimoji="0" 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F162C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162C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(Φυσικές Κνιδώσεις)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F162C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Κνίδωση εκ ψύχους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Εκλυτικό αίτιο: Κρύος αέρας/νερό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11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Επιβραδυνόμενη κνίδωση εκ πίεσης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Αίτιο: κάθετη πίεση 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πομφοί εμφανίζονται 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h </a:t>
                      </a: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αργότερα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36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Εντοπισμένη κνίδωση από θερμότητα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Αίτιο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: </a:t>
                      </a: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εντοπισμένη θερμότητα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36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Ηλιακή κνίδωση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Αίτιο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: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 UV </a:t>
                      </a: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και/ή ορατό φως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411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Δερμογραφισμός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Αίτιο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: </a:t>
                      </a: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γραμμική πίεση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πομφός εμφανίζεται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1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min</a:t>
                      </a: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μετά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36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Κνίδωση/ ΑΟ εκ δονήσεως 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Αίτιο: δόνηση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364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162C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Αλλες κνιδωτικές διαταραχές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162C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B3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Υδατογενής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B3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Αίτιο: άμεση επαφή με νερό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B3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36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Χολινεργική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B3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Αύξηση θερμοκρασίας σώματος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B3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411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Κνίδωση εξ επαφής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B3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Επαφή με ουσίες που προκαλούν κνίδωση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(</a:t>
                      </a: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τρόφιμα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B3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36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Κνίδωση/αναφυλαξία από άσκηση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B3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Αίτιο: φυσική άσκηση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B3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2819" name="Text Box 51"/>
          <p:cNvSpPr txBox="1">
            <a:spLocks noChangeArrowheads="1"/>
          </p:cNvSpPr>
          <p:nvPr/>
        </p:nvSpPr>
        <p:spPr bwMode="auto">
          <a:xfrm>
            <a:off x="0" y="64008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AACI/GA2LEN/EDF guideline: definition, classification and diagnosis of </a:t>
            </a: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urticaria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Allergy 61 (3), 316-320.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2820" name="WordArt 54"/>
          <p:cNvSpPr>
            <a:spLocks noChangeArrowheads="1" noChangeShapeType="1" noTextEdit="1"/>
          </p:cNvSpPr>
          <p:nvPr/>
        </p:nvSpPr>
        <p:spPr bwMode="auto">
          <a:xfrm>
            <a:off x="2844312" y="260350"/>
            <a:ext cx="2919046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l-GR" sz="2800" b="0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33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3999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Νέες Κατευθυντήριες Οδηγίες </a:t>
            </a:r>
            <a:b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Ταξινόμηση κνίδωσης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1F162C"/>
                </a:solidFill>
                <a:effectLst/>
                <a:uLnTx/>
                <a:uFillTx/>
                <a:latin typeface="Calibri"/>
                <a:ea typeface="ＭＳ Ｐゴシック" pitchFamily="-84" charset="-128"/>
                <a:cs typeface="Times New Roman" pitchFamily="-84" charset="0"/>
              </a:rPr>
              <a:t> 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rgbClr val="1F162C"/>
              </a:solidFill>
              <a:effectLst/>
              <a:uLnTx/>
              <a:uFillTx/>
              <a:latin typeface="Calibri"/>
              <a:ea typeface="ＭＳ Ｐゴシック" pitchFamily="-84" charset="-128"/>
              <a:cs typeface="Times New Roman" pitchFamily="-8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276563" y="0"/>
            <a:ext cx="1867437" cy="86288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συμφωνία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5770563" cy="13716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Οξεία Κνίδωση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4302125"/>
          </a:xfrm>
        </p:spPr>
        <p:txBody>
          <a:bodyPr/>
          <a:lstStyle/>
          <a:p>
            <a:endParaRPr lang="el-GR" b="1" i="1" dirty="0"/>
          </a:p>
          <a:p>
            <a:r>
              <a:rPr lang="el-GR" b="1" i="1" dirty="0"/>
              <a:t>Φλεγμονές</a:t>
            </a:r>
            <a:r>
              <a:rPr lang="el-GR" i="1" dirty="0"/>
              <a:t> </a:t>
            </a:r>
            <a:r>
              <a:rPr lang="el-GR" sz="2800" i="1" dirty="0"/>
              <a:t>(ιογενείς, στρεπτοκοκκικές)</a:t>
            </a:r>
          </a:p>
          <a:p>
            <a:r>
              <a:rPr lang="el-GR" b="1" i="1" dirty="0"/>
              <a:t>Φάρμακα</a:t>
            </a:r>
            <a:r>
              <a:rPr lang="el-GR" i="1" dirty="0"/>
              <a:t> </a:t>
            </a:r>
            <a:r>
              <a:rPr lang="el-GR" sz="2800" i="1" dirty="0"/>
              <a:t>(αντιπυρετικά, αντιβιοτικά)</a:t>
            </a:r>
          </a:p>
          <a:p>
            <a:r>
              <a:rPr lang="el-GR" b="1" i="1" dirty="0"/>
              <a:t>Τροφές</a:t>
            </a:r>
            <a:r>
              <a:rPr lang="el-GR" i="1" dirty="0"/>
              <a:t> </a:t>
            </a:r>
            <a:r>
              <a:rPr lang="el-GR" sz="2800" i="1" dirty="0"/>
              <a:t>(γάλα, αυγό, καρποί,</a:t>
            </a:r>
          </a:p>
          <a:p>
            <a:pPr>
              <a:buClr>
                <a:srgbClr val="66FF33"/>
              </a:buClr>
              <a:buSzPct val="130000"/>
              <a:buFont typeface="Wingdings" pitchFamily="2" charset="2"/>
              <a:buNone/>
            </a:pPr>
            <a:r>
              <a:rPr lang="el-GR" sz="2800" i="1" dirty="0"/>
              <a:t>                               θαλασσινά..) </a:t>
            </a:r>
            <a:endParaRPr lang="en-US" sz="2800" i="1" dirty="0"/>
          </a:p>
        </p:txBody>
      </p:sp>
      <p:pic>
        <p:nvPicPr>
          <p:cNvPr id="106500" name="Picture 4" descr="mil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4797425"/>
            <a:ext cx="2376488" cy="17827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6501" name="Picture 5" descr="hiv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232025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K</a:t>
            </a:r>
            <a:r>
              <a:rPr lang="el-GR" sz="3600" b="1" dirty="0">
                <a:solidFill>
                  <a:schemeClr val="bg2">
                    <a:lumMod val="25000"/>
                  </a:schemeClr>
                </a:solidFill>
              </a:rPr>
              <a:t>ατευθυντήριες οδηγίες</a:t>
            </a:r>
            <a:r>
              <a:rPr lang="el-GR" sz="3200" b="1" dirty="0">
                <a:solidFill>
                  <a:schemeClr val="bg2">
                    <a:lumMod val="25000"/>
                  </a:schemeClr>
                </a:solidFill>
              </a:rPr>
              <a:t> γιά τη</a:t>
            </a:r>
            <a:br>
              <a:rPr lang="el-GR" sz="32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l-GR" sz="3200" b="1" dirty="0">
                <a:solidFill>
                  <a:schemeClr val="bg2">
                    <a:lumMod val="25000"/>
                  </a:schemeClr>
                </a:solidFill>
              </a:rPr>
              <a:t>διάγνωση της αυθόρμητης Κ.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4302125"/>
          </a:xfrm>
        </p:spPr>
        <p:txBody>
          <a:bodyPr/>
          <a:lstStyle/>
          <a:p>
            <a:pPr>
              <a:buClr>
                <a:srgbClr val="66FF33"/>
              </a:buClr>
              <a:buSzPct val="145000"/>
              <a:buFont typeface="Wingdings" pitchFamily="2" charset="2"/>
              <a:buNone/>
            </a:pPr>
            <a:r>
              <a:rPr lang="el-GR" b="1" dirty="0">
                <a:solidFill>
                  <a:schemeClr val="folHlink"/>
                </a:solidFill>
                <a:latin typeface="Bookman Old Style" pitchFamily="18" charset="0"/>
              </a:rPr>
              <a:t>    </a:t>
            </a:r>
            <a:r>
              <a:rPr lang="el-GR" sz="3600" b="1" dirty="0">
                <a:solidFill>
                  <a:schemeClr val="bg2">
                    <a:lumMod val="25000"/>
                  </a:schemeClr>
                </a:solidFill>
              </a:rPr>
              <a:t>Οξεία Κνίδωση 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el-GR" sz="36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Clr>
                <a:srgbClr val="66FF33"/>
              </a:buClr>
              <a:buSzPct val="145000"/>
              <a:buFont typeface="Wingdings" pitchFamily="2" charset="2"/>
              <a:buNone/>
            </a:pPr>
            <a:endParaRPr lang="en-US" b="1" dirty="0">
              <a:solidFill>
                <a:schemeClr val="folHlink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l-GR" dirty="0">
                <a:latin typeface="Bookman Old Style" pitchFamily="18" charset="0"/>
              </a:rPr>
              <a:t>    </a:t>
            </a:r>
            <a:r>
              <a:rPr lang="el-GR" b="1" dirty="0">
                <a:latin typeface="Bookman Old Style" pitchFamily="18" charset="0"/>
              </a:rPr>
              <a:t>    </a:t>
            </a:r>
          </a:p>
          <a:p>
            <a:pPr>
              <a:buFont typeface="Wingdings" pitchFamily="2" charset="2"/>
              <a:buNone/>
            </a:pPr>
            <a:endParaRPr lang="el-GR" b="1" dirty="0">
              <a:latin typeface="Bookman Old Styl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l-GR" b="1" dirty="0">
                <a:latin typeface="Bookman Old Style" pitchFamily="18" charset="0"/>
              </a:rPr>
              <a:t>    </a:t>
            </a:r>
          </a:p>
          <a:p>
            <a:pPr>
              <a:buFont typeface="Wingdings" pitchFamily="2" charset="2"/>
              <a:buNone/>
            </a:pPr>
            <a:r>
              <a:rPr lang="el-GR" b="1" dirty="0">
                <a:latin typeface="Bookman Old Style" pitchFamily="18" charset="0"/>
              </a:rPr>
              <a:t>            </a:t>
            </a:r>
            <a:r>
              <a:rPr lang="el-GR" b="1" dirty="0"/>
              <a:t>(εκτός αν ενοχοποιείται αλλεργία)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323850" y="3068638"/>
            <a:ext cx="8496300" cy="25206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Στις περισσότερες περιπτώσεις δεν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απαιτείται εργαστηριακή διερεύνηση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710082,Picture 2,967,Slide712"/>
  <p:tag name="PPTXSS_SETTINGS" val="0,5,5,150,50,3,True,False"/>
  <p:tag name="PTXSS_ORIGID" val="17100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718281,Gruppieren 12,972,Slide717"/>
  <p:tag name="PPTXSS_SETTINGS" val="0,5,5,150,50,3,True,False"/>
  <p:tag name="PTXSS_ORIGID" val="1718285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1784</TotalTime>
  <Words>4367</Words>
  <Application>Microsoft Office PowerPoint</Application>
  <PresentationFormat>On-screen Show (4:3)</PresentationFormat>
  <Paragraphs>692</Paragraphs>
  <Slides>59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81" baseType="lpstr">
      <vt:lpstr>Arial</vt:lpstr>
      <vt:lpstr>Arial Black</vt:lpstr>
      <vt:lpstr>Arial Unicode MS</vt:lpstr>
      <vt:lpstr>Bookman Old Style</vt:lpstr>
      <vt:lpstr>Calibri</vt:lpstr>
      <vt:lpstr>Calibri Light</vt:lpstr>
      <vt:lpstr>Century Gothic</vt:lpstr>
      <vt:lpstr>Century Schoolbook</vt:lpstr>
      <vt:lpstr>Comic Sans MS</vt:lpstr>
      <vt:lpstr>Corbel</vt:lpstr>
      <vt:lpstr>Font2</vt:lpstr>
      <vt:lpstr>Symbol</vt:lpstr>
      <vt:lpstr>Tahoma</vt:lpstr>
      <vt:lpstr>Times</vt:lpstr>
      <vt:lpstr>Times New Roman</vt:lpstr>
      <vt:lpstr>Verdana</vt:lpstr>
      <vt:lpstr>Wingdings</vt:lpstr>
      <vt:lpstr>Wingdings 2</vt:lpstr>
      <vt:lpstr>Office Theme</vt:lpstr>
      <vt:lpstr>Basis</vt:lpstr>
      <vt:lpstr>1_Office Theme</vt:lpstr>
      <vt:lpstr>Chart</vt:lpstr>
      <vt:lpstr>     </vt:lpstr>
      <vt:lpstr>PowerPoint Presentation</vt:lpstr>
      <vt:lpstr>Ο  πομφός  χαρακτηρίζεται από:</vt:lpstr>
      <vt:lpstr>PowerPoint Presentation</vt:lpstr>
      <vt:lpstr> Το αγγειοοίδημα χαρακτηρίζεται από: </vt:lpstr>
      <vt:lpstr>Η Κνίδωση μπορεί να είναι Χρόνια η Οξεία</vt:lpstr>
      <vt:lpstr>PowerPoint Presentation</vt:lpstr>
      <vt:lpstr>Οξεία Κνίδωση</vt:lpstr>
      <vt:lpstr>Kατευθυντήριες οδηγίες γιά τη διάγνωση της αυθόρμητης Κ.</vt:lpstr>
      <vt:lpstr>   Επιδημιολογία     Χρόνιας Αυθόρμητης Κνίδωσης (ΧΑΚ)</vt:lpstr>
      <vt:lpstr>    Επιβάρυνση της ποιότητας ζωής των ασθενών </vt:lpstr>
      <vt:lpstr>Νύχτες διαταραγμένου ύπνου/εβδομάδα </vt:lpstr>
      <vt:lpstr>Αιτιολογία και παθογένεια ΧΑΚ</vt:lpstr>
      <vt:lpstr>ΧΑΚ: Κεντρικός ο ρόλος των Μαστοκυττάρων </vt:lpstr>
      <vt:lpstr>Τι προκαλεί την αποκοκκίωση των Μαστοκυττάρων στην ΧΑΚ?</vt:lpstr>
      <vt:lpstr>Στη XAK, η FcεRI ενεργοποίηση των μαστοκυττάρων μπορεί να προκληθεί μέσω δύο αυτοανόσων αποκρίσεων</vt:lpstr>
      <vt:lpstr>PowerPoint Presentation</vt:lpstr>
      <vt:lpstr>IgE-anti-TPO στην ΧΑΚ</vt:lpstr>
      <vt:lpstr>PowerPoint Presentation</vt:lpstr>
      <vt:lpstr>Η IL-24 είναι ένα κοινό Αυτοαλλεργιογόνο και σχετίζεται άμεσα με την ΧΑΚ</vt:lpstr>
      <vt:lpstr>PowerPoint Presentation</vt:lpstr>
      <vt:lpstr>PowerPoint Presentation</vt:lpstr>
      <vt:lpstr>Αρκετοί προγνωστικοί παράγοντες επηρεάζουν τη διάρκεια της ΧΑΚ</vt:lpstr>
      <vt:lpstr>  Χρόνια Αυθόρμητη Κνίδωση-Εκλυτικά αίτια</vt:lpstr>
      <vt:lpstr>Επαγώγιμες (Φυσικές) κνιδώσεις</vt:lpstr>
      <vt:lpstr>Διαφορική διάγνωση</vt:lpstr>
      <vt:lpstr> Διαγνωςη της νοςου </vt:lpstr>
      <vt:lpstr> Νέες Κατευθυντήριες Οδηγίες - Προτεινόμενος έλεγχος  </vt:lpstr>
      <vt:lpstr>Δοκιμασία αυτόλογου ορού </vt:lpstr>
      <vt:lpstr>Δοκιμασία αυτόλογου ορού-αξιολόγηση </vt:lpstr>
      <vt:lpstr>                    Επαγόμενες Κνιδώσεις                      Προτεινόμενος έλεγχος  </vt:lpstr>
      <vt:lpstr> K εκ ψύχους</vt:lpstr>
      <vt:lpstr>Υπάρχει καθορισμός ορίου ερεθίσματος  στην Κ εκ ψύχους  </vt:lpstr>
      <vt:lpstr>Αν δεν διαθέτουμε την συσκευή Temptest, γίνεται   η δοκιμασία πάγου ή εμβύθηση σε κρύο νερό</vt:lpstr>
      <vt:lpstr>Καθυστερημένη Κ απο πίεση (DPU)</vt:lpstr>
      <vt:lpstr>Καθυστερημένη Κ απο πίεση (DPU)</vt:lpstr>
      <vt:lpstr>Δερματογραφισμός</vt:lpstr>
      <vt:lpstr>         ,  Υπάρχει καθορισμός ορίου ερεθίσματος  στο δερμογραφισμό         </vt:lpstr>
      <vt:lpstr>Αλλοι τύποι Κ  -  Χολινεργική Κ</vt:lpstr>
      <vt:lpstr>Αλλοι τύποι Κ - Χολινεργική Κ</vt:lpstr>
      <vt:lpstr>Αλλοι τύποι Κ - Κ εξ επαφής</vt:lpstr>
      <vt:lpstr>Αλλοι τύποι Κ - Υδατογενής Κ</vt:lpstr>
      <vt:lpstr>        K/ Αναφυλαξία από άσκηση   Αλλοι τύποι Κ -</vt:lpstr>
      <vt:lpstr>  Εκτίμηση της κλινικής βαρύτητας της κνίδωσης-UAS7  Άθροισμα βαθμολογίας: 0–6 για κάθε ημέρα για 1 εβδομάδα (maximum 42)   </vt:lpstr>
      <vt:lpstr>    Πόσο διαρκεί η Χρόνια Αυθόρμητη Κνίδωση;</vt:lpstr>
      <vt:lpstr>Θεραπευτική αντιμετώπιση</vt:lpstr>
      <vt:lpstr>O στόχος της θεραπείας για τη χρόνια κνίδωση “θεραπεία της νόσου μέχρι υποχώρησης των συμπτωμάτων”</vt:lpstr>
      <vt:lpstr>Θεραπεία χρόνιας αυθόρμητηςκνίδωσης (Guidelines 2021)</vt:lpstr>
      <vt:lpstr>Αντιϊσταμινικά 2ης γενιάς</vt:lpstr>
      <vt:lpstr>Omalizumab </vt:lpstr>
      <vt:lpstr>Omalizumab: Προτεινόμενος τρόπος δράσης anti-IgE </vt:lpstr>
      <vt:lpstr>Συχνή ερώτηση ιατρών και ασθενών</vt:lpstr>
      <vt:lpstr>Ο ρόλος της κυκλοσπορίνης  στη ΧΑΚ </vt:lpstr>
      <vt:lpstr>Ο ρόλος της κυκλοσπορίνης  στη ΧΑΚ </vt:lpstr>
      <vt:lpstr>Ανταγωνιστές λευκοτριενών (ΑΛ)   </vt:lpstr>
      <vt:lpstr>Ο ρόλος των Συστηματικών Κορτικοστεροειδών (ΣΚΣ)  </vt:lpstr>
      <vt:lpstr> Άλλες προτασεις στις κατευθυντήριες οδηγιες </vt:lpstr>
      <vt:lpstr>Συμπεράσματα</vt:lpstr>
      <vt:lpstr>Ευχαριστώ για την προσοχή σας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Κνίδωση -Αγγειοίδημα</dc:title>
  <dc:creator>Αλεξάνδρα</dc:creator>
  <cp:lastModifiedBy>stamgreg@med.uoa.gr</cp:lastModifiedBy>
  <cp:revision>289</cp:revision>
  <dcterms:created xsi:type="dcterms:W3CDTF">2017-01-16T20:08:28Z</dcterms:created>
  <dcterms:modified xsi:type="dcterms:W3CDTF">2024-08-27T15:50:23Z</dcterms:modified>
</cp:coreProperties>
</file>